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68"/>
  </p:handoutMasterIdLst>
  <p:sldIdLst>
    <p:sldId id="342" r:id="rId3"/>
    <p:sldId id="343" r:id="rId4"/>
    <p:sldId id="258" r:id="rId5"/>
    <p:sldId id="345" r:id="rId6"/>
    <p:sldId id="506" r:id="rId7"/>
    <p:sldId id="459" r:id="rId8"/>
    <p:sldId id="460" r:id="rId9"/>
    <p:sldId id="463" r:id="rId10"/>
    <p:sldId id="464" r:id="rId11"/>
    <p:sldId id="465" r:id="rId12"/>
    <p:sldId id="466" r:id="rId13"/>
    <p:sldId id="346" r:id="rId14"/>
    <p:sldId id="347" r:id="rId15"/>
    <p:sldId id="348" r:id="rId16"/>
    <p:sldId id="349" r:id="rId17"/>
    <p:sldId id="350" r:id="rId18"/>
    <p:sldId id="351" r:id="rId19"/>
    <p:sldId id="352" r:id="rId20"/>
    <p:sldId id="507" r:id="rId21"/>
    <p:sldId id="478" r:id="rId22"/>
    <p:sldId id="479" r:id="rId23"/>
    <p:sldId id="480" r:id="rId24"/>
    <p:sldId id="481" r:id="rId26"/>
    <p:sldId id="482" r:id="rId27"/>
    <p:sldId id="483" r:id="rId28"/>
    <p:sldId id="484" r:id="rId29"/>
    <p:sldId id="505" r:id="rId30"/>
    <p:sldId id="486" r:id="rId31"/>
    <p:sldId id="509" r:id="rId32"/>
    <p:sldId id="488" r:id="rId33"/>
    <p:sldId id="489" r:id="rId34"/>
    <p:sldId id="490" r:id="rId35"/>
    <p:sldId id="491" r:id="rId36"/>
    <p:sldId id="492" r:id="rId37"/>
    <p:sldId id="493" r:id="rId38"/>
    <p:sldId id="494" r:id="rId39"/>
    <p:sldId id="495" r:id="rId40"/>
    <p:sldId id="496" r:id="rId41"/>
    <p:sldId id="497" r:id="rId42"/>
    <p:sldId id="498" r:id="rId43"/>
    <p:sldId id="499" r:id="rId44"/>
    <p:sldId id="500" r:id="rId45"/>
    <p:sldId id="501" r:id="rId46"/>
    <p:sldId id="502" r:id="rId47"/>
    <p:sldId id="503" r:id="rId48"/>
    <p:sldId id="504" r:id="rId49"/>
    <p:sldId id="353" r:id="rId50"/>
    <p:sldId id="354" r:id="rId51"/>
    <p:sldId id="508" r:id="rId52"/>
    <p:sldId id="369" r:id="rId53"/>
    <p:sldId id="370" r:id="rId54"/>
    <p:sldId id="371" r:id="rId55"/>
    <p:sldId id="372" r:id="rId56"/>
    <p:sldId id="373" r:id="rId57"/>
    <p:sldId id="467" r:id="rId58"/>
    <p:sldId id="468" r:id="rId59"/>
    <p:sldId id="469" r:id="rId60"/>
    <p:sldId id="470" r:id="rId61"/>
    <p:sldId id="471" r:id="rId62"/>
    <p:sldId id="472" r:id="rId63"/>
    <p:sldId id="510" r:id="rId64"/>
    <p:sldId id="511" r:id="rId65"/>
    <p:sldId id="379" r:id="rId66"/>
    <p:sldId id="477" r:id="rId67"/>
  </p:sldIdLst>
  <p:sldSz cx="9144000" cy="6858000" type="screen4x3"/>
  <p:notesSz cx="9144000" cy="6858000"/>
  <p:custDataLst>
    <p:tags r:id="rId72"/>
  </p:custDataLst>
  <p:defaultTextStyle>
    <a:defPPr>
      <a:defRPr lang="zh-CN"/>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2FDB2607-1784-4EEB-B798-7EB5836EED8A}">
        <p14:showMediaCtrls xmlns:p14="http://schemas.microsoft.com/office/powerpoint/2010/main" val="1"/>
      </p:ext>
    </p:extLst>
  </p:showPr>
  <p:clrMru>
    <a:srgbClr val="008000"/>
    <a:srgbClr val="CCECFF"/>
    <a:srgbClr val="FFFFCC"/>
    <a:srgbClr val="CCFFCC"/>
    <a:srgbClr val="FF9933"/>
    <a:srgbClr val="CC00CC"/>
    <a:srgbClr val="FF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773"/>
    <p:restoredTop sz="94660"/>
  </p:normalViewPr>
  <p:slideViewPr>
    <p:cSldViewPr snapToGrid="0" showGuides="1">
      <p:cViewPr varScale="1">
        <p:scale>
          <a:sx n="104" d="100"/>
          <a:sy n="104" d="100"/>
        </p:scale>
        <p:origin x="1848" y="84"/>
      </p:cViewPr>
      <p:guideLst>
        <p:guide orient="horz" pos="2881"/>
        <p:guide pos="2137"/>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gs" Target="tags/tag1.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png"/><Relationship Id="rId1" Type="http://schemas.openxmlformats.org/officeDocument/2006/relationships/image" Target="../media/image31.png"/></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36.wmf"/><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png"/></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46.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0"/>
              </a:spcBef>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0"/>
              </a:spcBef>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l" eaLnBrk="1" hangingPunct="1">
              <a:spcBef>
                <a:spcPct val="0"/>
              </a:spcBef>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2638425" y="626745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ctr" eaLnBrk="1" hangingPunct="1">
              <a:spcBef>
                <a:spcPct val="0"/>
              </a:spcBef>
              <a:buFontTx/>
              <a:buNone/>
              <a:defRPr kumimoji="1" sz="1200" b="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数字电路第五章</a:t>
            </a: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a:t>
            </a:r>
            <a:fld id="{6F2C3B89-BCFB-4951-B17C-555217F57294}"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页</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0"/>
              </a:spcBef>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0"/>
              </a:spcBef>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p:nvPr>
            <p:ph type="sldImg"/>
          </p:nvPr>
        </p:nvSpPr>
        <p:spPr>
          <a:xfrm>
            <a:off x="2857500" y="514350"/>
            <a:ext cx="3429000" cy="2571750"/>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l" eaLnBrk="1" hangingPunct="1">
              <a:spcBef>
                <a:spcPct val="0"/>
              </a:spcBef>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spcBef>
                <a:spcPct val="0"/>
              </a:spcBef>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A1E3446-8C0A-4905-9A0C-D146DF02AD31}"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p:sp>
      <p:sp>
        <p:nvSpPr>
          <p:cNvPr id="26627" name="备注占位符 2"/>
          <p:cNvSpPr>
            <a:spLocks noGrp="1"/>
          </p:cNvSpPr>
          <p:nvPr>
            <p:ph type="body" idx="1"/>
          </p:nvPr>
        </p:nvSpPr>
        <p:spPr/>
        <p:txBody>
          <a:bodyPr wrap="square" lIns="91440" tIns="45720" rIns="91440" bIns="45720" anchor="t" anchorCtr="0"/>
          <a:p>
            <a:pPr lvl="0"/>
            <a:endParaRPr lang="zh-CN" altLang="en-US" dirty="0"/>
          </a:p>
        </p:txBody>
      </p:sp>
      <p:sp>
        <p:nvSpPr>
          <p:cNvPr id="26628" name="灯片编号占位符 3"/>
          <p:cNvSpPr txBox="1">
            <a:spLocks noGrp="1"/>
          </p:cNvSpPr>
          <p:nvPr>
            <p:ph type="sldNum" sz="quarter"/>
          </p:nvPr>
        </p:nvSpPr>
        <p:spPr>
          <a:xfrm>
            <a:off x="5181600" y="6515100"/>
            <a:ext cx="3962400" cy="342900"/>
          </a:xfrm>
          <a:prstGeom prst="rect">
            <a:avLst/>
          </a:prstGeom>
          <a:noFill/>
          <a:ln w="9525">
            <a:noFill/>
          </a:ln>
        </p:spPr>
        <p:txBody>
          <a:bodyPr anchor="b" anchorCtr="0"/>
          <a:p>
            <a:pPr lvl="0" algn="r" eaLnBrk="1" hangingPunct="1"/>
            <a:fld id="{9A0DB2DC-4C9A-4742-B13C-FB6460FD3503}" type="slidenum">
              <a:rPr lang="en-US" altLang="zh-CN" sz="1200" b="0" dirty="0">
                <a:ea typeface="宋体" panose="02010600030101010101" pitchFamily="2" charset="-122"/>
              </a:rPr>
            </a:fld>
            <a:endParaRPr lang="en-US" altLang="zh-CN" sz="1200" b="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zh-CN" altLang="zh-CN" dirty="0"/>
              <a:t>单击以编辑</a:t>
            </a:r>
            <a:r>
              <a:rPr lang="zh-CN" altLang="en-US" dirty="0"/>
              <a:t>母版标题样式</a:t>
            </a:r>
            <a:endParaRPr lang="zh-CN" altLang="en-US"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50000"/>
              </a:spcBef>
              <a:buFontTx/>
              <a:buNone/>
              <a:defRPr kumimoji="1" sz="1400" b="0">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buFontTx/>
              <a:buNone/>
              <a:defRPr kumimoji="1" sz="1400" b="0">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7181850" y="653415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buFontTx/>
              <a:buNone/>
              <a:defRPr kumimoji="1" sz="1400" b="0">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fld id="{18A77C07-B22A-496D-89A4-65C1C9A44DAA}" type="slidenum">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Rectangle 7"/>
          <p:cNvSpPr>
            <a:spLocks noChangeArrowheads="1"/>
          </p:cNvSpPr>
          <p:nvPr/>
        </p:nvSpPr>
        <p:spPr bwMode="auto">
          <a:xfrm>
            <a:off x="0" y="0"/>
            <a:ext cx="9144000" cy="6858000"/>
          </a:xfrm>
          <a:prstGeom prst="rect">
            <a:avLst/>
          </a:prstGeom>
          <a:gradFill rotWithShape="1">
            <a:gsLst>
              <a:gs pos="0">
                <a:srgbClr val="CCFFFF">
                  <a:alpha val="59000"/>
                </a:srgbClr>
              </a:gs>
              <a:gs pos="100000">
                <a:srgbClr val="CCCCFF">
                  <a:alpha val="50998"/>
                </a:srgbClr>
              </a:gs>
            </a:gsLst>
            <a:lin ang="2700000" scaled="1"/>
          </a:gradFill>
          <a:ln w="381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b="1">
                <a:solidFill>
                  <a:schemeClr val="tx1"/>
                </a:solidFill>
                <a:latin typeface="Times New Roman" panose="02020603050405020304" pitchFamily="18" charset="0"/>
                <a:ea typeface="楷体_GB2312" pitchFamily="49" charset="-122"/>
              </a:defRPr>
            </a:lvl1pPr>
            <a:lvl2pPr marL="742950" indent="-285750" eaLnBrk="0" hangingPunct="0">
              <a:defRPr kumimoji="1" sz="2800" b="1">
                <a:solidFill>
                  <a:schemeClr val="tx1"/>
                </a:solidFill>
                <a:latin typeface="Times New Roman" panose="02020603050405020304" pitchFamily="18" charset="0"/>
                <a:ea typeface="楷体_GB2312" pitchFamily="49" charset="-122"/>
              </a:defRPr>
            </a:lvl2pPr>
            <a:lvl3pPr marL="1143000" indent="-228600" eaLnBrk="0" hangingPunct="0">
              <a:defRPr kumimoji="1" sz="2800" b="1">
                <a:solidFill>
                  <a:schemeClr val="tx1"/>
                </a:solidFill>
                <a:latin typeface="Times New Roman" panose="02020603050405020304" pitchFamily="18" charset="0"/>
                <a:ea typeface="楷体_GB2312" pitchFamily="49" charset="-122"/>
              </a:defRPr>
            </a:lvl3pPr>
            <a:lvl4pPr marL="1600200" indent="-228600" eaLnBrk="0" hangingPunct="0">
              <a:defRPr kumimoji="1" sz="2800" b="1">
                <a:solidFill>
                  <a:schemeClr val="tx1"/>
                </a:solidFill>
                <a:latin typeface="Times New Roman" panose="02020603050405020304" pitchFamily="18" charset="0"/>
                <a:ea typeface="楷体_GB2312" pitchFamily="49" charset="-122"/>
              </a:defRPr>
            </a:lvl4pPr>
            <a:lvl5pPr marL="2057400" indent="-228600" eaLnBrk="0" hangingPunct="0">
              <a:defRPr kumimoji="1" sz="2800" b="1">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5000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2.png"/><Relationship Id="rId3" Type="http://schemas.openxmlformats.org/officeDocument/2006/relationships/slide" Target="slide3.xml"/><Relationship Id="rId2" Type="http://schemas.openxmlformats.org/officeDocument/2006/relationships/image" Target="../media/image1.wmf"/><Relationship Id="rId1" Type="http://schemas.openxmlformats.org/officeDocument/2006/relationships/hyperlink" Target="&#23553;&#39029;1.p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4.bin"/><Relationship Id="rId7" Type="http://schemas.openxmlformats.org/officeDocument/2006/relationships/image" Target="../media/image8.jpeg"/><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png"/><Relationship Id="rId19" Type="http://schemas.openxmlformats.org/officeDocument/2006/relationships/vmlDrawing" Target="../drawings/vmlDrawing1.vml"/><Relationship Id="rId18" Type="http://schemas.openxmlformats.org/officeDocument/2006/relationships/slideLayout" Target="../slideLayouts/slideLayout7.xml"/><Relationship Id="rId17" Type="http://schemas.openxmlformats.org/officeDocument/2006/relationships/image" Target="../media/image13.wmf"/><Relationship Id="rId16" Type="http://schemas.openxmlformats.org/officeDocument/2006/relationships/oleObject" Target="../embeddings/oleObject8.bin"/><Relationship Id="rId15" Type="http://schemas.openxmlformats.org/officeDocument/2006/relationships/image" Target="../media/image12.wmf"/><Relationship Id="rId14" Type="http://schemas.openxmlformats.org/officeDocument/2006/relationships/oleObject" Target="../embeddings/oleObject7.bin"/><Relationship Id="rId13" Type="http://schemas.openxmlformats.org/officeDocument/2006/relationships/image" Target="../media/image11.wmf"/><Relationship Id="rId12" Type="http://schemas.openxmlformats.org/officeDocument/2006/relationships/oleObject" Target="../embeddings/oleObject6.bin"/><Relationship Id="rId11" Type="http://schemas.openxmlformats.org/officeDocument/2006/relationships/image" Target="../media/image10.wmf"/><Relationship Id="rId10" Type="http://schemas.openxmlformats.org/officeDocument/2006/relationships/oleObject" Target="../embeddings/oleObject5.bin"/><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8.wmf"/><Relationship Id="rId7" Type="http://schemas.openxmlformats.org/officeDocument/2006/relationships/oleObject" Target="../embeddings/oleObject13.bin"/><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 Id="rId3" Type="http://schemas.openxmlformats.org/officeDocument/2006/relationships/oleObject" Target="../embeddings/oleObject11.bin"/><Relationship Id="rId2" Type="http://schemas.openxmlformats.org/officeDocument/2006/relationships/image" Target="../media/image15.png"/><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19.wmf"/><Relationship Id="rId1"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21.wmf"/><Relationship Id="rId1" Type="http://schemas.openxmlformats.org/officeDocument/2006/relationships/oleObject" Target="../embeddings/oleObject17.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4.xml"/><Relationship Id="rId2" Type="http://schemas.openxmlformats.org/officeDocument/2006/relationships/image" Target="../media/image24.wmf"/><Relationship Id="rId1"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oleObject" Target="../embeddings/oleObject1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7.xml"/><Relationship Id="rId2" Type="http://schemas.openxmlformats.org/officeDocument/2006/relationships/image" Target="../media/image26.wmf"/><Relationship Id="rId1" Type="http://schemas.openxmlformats.org/officeDocument/2006/relationships/oleObject" Target="../embeddings/oleObject20.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oleObject" Target="../embeddings/oleObject21.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28.png"/><Relationship Id="rId1" Type="http://schemas.openxmlformats.org/officeDocument/2006/relationships/oleObject" Target="../embeddings/oleObject22.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oleObject" Target="../embeddings/oleObject23.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34.wmf"/><Relationship Id="rId7" Type="http://schemas.openxmlformats.org/officeDocument/2006/relationships/oleObject" Target="../embeddings/oleObject27.bin"/><Relationship Id="rId6" Type="http://schemas.openxmlformats.org/officeDocument/2006/relationships/image" Target="../media/image33.wmf"/><Relationship Id="rId5" Type="http://schemas.openxmlformats.org/officeDocument/2006/relationships/oleObject" Target="../embeddings/oleObject26.bin"/><Relationship Id="rId4" Type="http://schemas.openxmlformats.org/officeDocument/2006/relationships/image" Target="../media/image32.png"/><Relationship Id="rId3" Type="http://schemas.openxmlformats.org/officeDocument/2006/relationships/oleObject" Target="../embeddings/oleObject25.bin"/><Relationship Id="rId2" Type="http://schemas.openxmlformats.org/officeDocument/2006/relationships/image" Target="../media/image31.png"/><Relationship Id="rId14" Type="http://schemas.openxmlformats.org/officeDocument/2006/relationships/vmlDrawing" Target="../drawings/vmlDrawing13.vml"/><Relationship Id="rId13" Type="http://schemas.openxmlformats.org/officeDocument/2006/relationships/slideLayout" Target="../slideLayouts/slideLayout7.xml"/><Relationship Id="rId12" Type="http://schemas.openxmlformats.org/officeDocument/2006/relationships/image" Target="../media/image36.wmf"/><Relationship Id="rId11" Type="http://schemas.openxmlformats.org/officeDocument/2006/relationships/oleObject" Target="../embeddings/oleObject29.bin"/><Relationship Id="rId10" Type="http://schemas.openxmlformats.org/officeDocument/2006/relationships/image" Target="../media/image35.wmf"/><Relationship Id="rId1" Type="http://schemas.openxmlformats.org/officeDocument/2006/relationships/oleObject" Target="../embeddings/oleObject24.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40.wmf"/><Relationship Id="rId7" Type="http://schemas.openxmlformats.org/officeDocument/2006/relationships/oleObject" Target="../embeddings/oleObject33.bin"/><Relationship Id="rId6" Type="http://schemas.openxmlformats.org/officeDocument/2006/relationships/image" Target="../media/image39.wmf"/><Relationship Id="rId5" Type="http://schemas.openxmlformats.org/officeDocument/2006/relationships/oleObject" Target="../embeddings/oleObject32.bin"/><Relationship Id="rId4" Type="http://schemas.openxmlformats.org/officeDocument/2006/relationships/image" Target="../media/image38.wmf"/><Relationship Id="rId3" Type="http://schemas.openxmlformats.org/officeDocument/2006/relationships/oleObject" Target="../embeddings/oleObject31.bin"/><Relationship Id="rId2" Type="http://schemas.openxmlformats.org/officeDocument/2006/relationships/image" Target="../media/image37.png"/><Relationship Id="rId12" Type="http://schemas.openxmlformats.org/officeDocument/2006/relationships/vmlDrawing" Target="../drawings/vmlDrawing14.vml"/><Relationship Id="rId11" Type="http://schemas.openxmlformats.org/officeDocument/2006/relationships/slideLayout" Target="../slideLayouts/slideLayout7.xml"/><Relationship Id="rId10" Type="http://schemas.openxmlformats.org/officeDocument/2006/relationships/image" Target="../media/image36.wmf"/><Relationship Id="rId1" Type="http://schemas.openxmlformats.org/officeDocument/2006/relationships/oleObject" Target="../embeddings/oleObject30.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58.xml"/><Relationship Id="rId1" Type="http://schemas.openxmlformats.org/officeDocument/2006/relationships/slide" Target="slide56.xml"/></Relationships>
</file>

<file path=ppt/slides/_rels/slide58.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5.wmf"/><Relationship Id="rId7" Type="http://schemas.openxmlformats.org/officeDocument/2006/relationships/oleObject" Target="../embeddings/oleObject38.bin"/><Relationship Id="rId6" Type="http://schemas.openxmlformats.org/officeDocument/2006/relationships/image" Target="../media/image44.wmf"/><Relationship Id="rId5" Type="http://schemas.openxmlformats.org/officeDocument/2006/relationships/oleObject" Target="../embeddings/oleObject37.bin"/><Relationship Id="rId4" Type="http://schemas.openxmlformats.org/officeDocument/2006/relationships/image" Target="../media/image43.wmf"/><Relationship Id="rId3" Type="http://schemas.openxmlformats.org/officeDocument/2006/relationships/oleObject" Target="../embeddings/oleObject36.bin"/><Relationship Id="rId2" Type="http://schemas.openxmlformats.org/officeDocument/2006/relationships/image" Target="../media/image42.wmf"/><Relationship Id="rId12" Type="http://schemas.openxmlformats.org/officeDocument/2006/relationships/vmlDrawing" Target="../drawings/vmlDrawing15.vml"/><Relationship Id="rId11" Type="http://schemas.openxmlformats.org/officeDocument/2006/relationships/slideLayout" Target="../slideLayouts/slideLayout2.xml"/><Relationship Id="rId10" Type="http://schemas.openxmlformats.org/officeDocument/2006/relationships/image" Target="../media/image46.wmf"/><Relationship Id="rId1" Type="http://schemas.openxmlformats.org/officeDocument/2006/relationships/oleObject" Target="../embeddings/oleObject35.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50.emf"/><Relationship Id="rId7" Type="http://schemas.openxmlformats.org/officeDocument/2006/relationships/oleObject" Target="../embeddings/oleObject43.bin"/><Relationship Id="rId6" Type="http://schemas.openxmlformats.org/officeDocument/2006/relationships/image" Target="../media/image49.emf"/><Relationship Id="rId5" Type="http://schemas.openxmlformats.org/officeDocument/2006/relationships/oleObject" Target="../embeddings/oleObject42.bin"/><Relationship Id="rId4" Type="http://schemas.openxmlformats.org/officeDocument/2006/relationships/image" Target="../media/image48.emf"/><Relationship Id="rId3" Type="http://schemas.openxmlformats.org/officeDocument/2006/relationships/oleObject" Target="../embeddings/oleObject41.bin"/><Relationship Id="rId2" Type="http://schemas.openxmlformats.org/officeDocument/2006/relationships/image" Target="../media/image47.emf"/><Relationship Id="rId14" Type="http://schemas.openxmlformats.org/officeDocument/2006/relationships/vmlDrawing" Target="../drawings/vmlDrawing16.vml"/><Relationship Id="rId13" Type="http://schemas.openxmlformats.org/officeDocument/2006/relationships/slideLayout" Target="../slideLayouts/slideLayout2.xml"/><Relationship Id="rId12" Type="http://schemas.openxmlformats.org/officeDocument/2006/relationships/image" Target="../media/image52.emf"/><Relationship Id="rId11" Type="http://schemas.openxmlformats.org/officeDocument/2006/relationships/oleObject" Target="../embeddings/oleObject45.bin"/><Relationship Id="rId10" Type="http://schemas.openxmlformats.org/officeDocument/2006/relationships/image" Target="../media/image51.emf"/><Relationship Id="rId1" Type="http://schemas.openxmlformats.org/officeDocument/2006/relationships/oleObject" Target="../embeddings/oleObject4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pic>
        <p:nvPicPr>
          <p:cNvPr id="4099" name="Picture 2" descr="MEETING">
            <a:hlinkClick r:id="rId1"/>
          </p:cNvPr>
          <p:cNvPicPr>
            <a:picLocks noChangeAspect="1"/>
          </p:cNvPicPr>
          <p:nvPr/>
        </p:nvPicPr>
        <p:blipFill>
          <a:blip r:embed="rId2"/>
          <a:stretch>
            <a:fillRect/>
          </a:stretch>
        </p:blipFill>
        <p:spPr>
          <a:xfrm>
            <a:off x="6880225" y="5805488"/>
            <a:ext cx="1905000" cy="1096962"/>
          </a:xfrm>
          <a:prstGeom prst="rect">
            <a:avLst/>
          </a:prstGeom>
          <a:noFill/>
          <a:ln w="9525">
            <a:noFill/>
          </a:ln>
        </p:spPr>
      </p:pic>
      <p:sp>
        <p:nvSpPr>
          <p:cNvPr id="4100" name="Rectangle 3"/>
          <p:cNvSpPr>
            <a:spLocks noChangeArrowheads="1"/>
          </p:cNvSpPr>
          <p:nvPr/>
        </p:nvSpPr>
        <p:spPr bwMode="auto">
          <a:xfrm>
            <a:off x="891540" y="318770"/>
            <a:ext cx="7435850" cy="1236980"/>
          </a:xfrm>
          <a:prstGeom prst="rect">
            <a:avLst/>
          </a:prstGeom>
          <a:gradFill rotWithShape="0">
            <a:gsLst>
              <a:gs pos="0">
                <a:srgbClr val="767676"/>
              </a:gs>
              <a:gs pos="50000">
                <a:srgbClr val="FFFFFF"/>
              </a:gs>
              <a:gs pos="100000">
                <a:srgbClr val="767676"/>
              </a:gs>
            </a:gsLst>
            <a:lin ang="5400000" scaled="1"/>
          </a:gradFill>
          <a:ln w="9525">
            <a:miter lim="800000"/>
          </a:ln>
          <a:scene3d>
            <a:camera prst="legacyObliqueTopLeft"/>
            <a:lightRig rig="legacyFlat3" dir="t"/>
          </a:scene3d>
          <a:sp3d extrusionH="430200" prstMaterial="legacyMatte">
            <a:bevelT w="13500" h="13500" prst="angle"/>
            <a:bevelB w="13500" h="13500" prst="angle"/>
            <a:extrusionClr>
              <a:srgbClr val="FFFFFF"/>
            </a:extrusionClr>
            <a:contourClr>
              <a:srgbClr val="767676"/>
            </a:contourClr>
          </a:sp3d>
        </p:spPr>
        <p:txBody>
          <a:bodyPr anchor="ctr">
            <a:flatTx/>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A50021"/>
                </a:solidFill>
                <a:effectLst/>
                <a:uLnTx/>
                <a:uFillTx/>
                <a:latin typeface="+mj-lt"/>
                <a:ea typeface="隶书" panose="02010509060101010101" pitchFamily="49" charset="-122"/>
                <a:cs typeface="+mn-cs"/>
              </a:rPr>
              <a:t>Ch6 </a:t>
            </a:r>
            <a:r>
              <a:rPr lang="zh-CN" altLang="en-US" sz="4000" noProof="0" dirty="0">
                <a:ln>
                  <a:noFill/>
                </a:ln>
                <a:solidFill>
                  <a:srgbClr val="A50021"/>
                </a:solidFill>
                <a:effectLst/>
                <a:uLnTx/>
                <a:uFillTx/>
                <a:ea typeface="隶书" panose="02010509060101010101" pitchFamily="49" charset="-122"/>
                <a:sym typeface="+mn-ea"/>
              </a:rPr>
              <a:t>时序逻辑电路</a:t>
            </a:r>
            <a:endParaRPr kumimoji="0" lang="zh-CN" altLang="en-US" sz="4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A50021"/>
                </a:solidFill>
                <a:effectLst/>
                <a:uLnTx/>
                <a:uFillTx/>
                <a:latin typeface="+mj-lt"/>
                <a:ea typeface="隶书" panose="02010509060101010101" pitchFamily="49" charset="-122"/>
                <a:cs typeface="+mn-cs"/>
              </a:rPr>
              <a:t>Sequential Logic Circuits</a:t>
            </a:r>
            <a:endParaRPr kumimoji="0" lang="zh-CN" altLang="en-US" sz="36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4101" name="Picture 4" descr="ball">
            <a:hlinkClick r:id="rId3" action="ppaction://hlinksldjump"/>
          </p:cNvPr>
          <p:cNvPicPr>
            <a:picLocks noChangeAspect="1"/>
          </p:cNvPicPr>
          <p:nvPr/>
        </p:nvPicPr>
        <p:blipFill>
          <a:blip r:embed="rId4"/>
          <a:stretch>
            <a:fillRect/>
          </a:stretch>
        </p:blipFill>
        <p:spPr>
          <a:xfrm>
            <a:off x="830580" y="1964055"/>
            <a:ext cx="457200" cy="457200"/>
          </a:xfrm>
          <a:prstGeom prst="rect">
            <a:avLst/>
          </a:prstGeom>
          <a:noFill/>
          <a:ln w="9525">
            <a:noFill/>
          </a:ln>
        </p:spPr>
      </p:pic>
      <p:pic>
        <p:nvPicPr>
          <p:cNvPr id="4102" name="Picture 5" descr="ball"/>
          <p:cNvPicPr>
            <a:picLocks noChangeAspect="1"/>
          </p:cNvPicPr>
          <p:nvPr/>
        </p:nvPicPr>
        <p:blipFill>
          <a:blip r:embed="rId4"/>
          <a:stretch>
            <a:fillRect/>
          </a:stretch>
        </p:blipFill>
        <p:spPr>
          <a:xfrm>
            <a:off x="857568" y="2622868"/>
            <a:ext cx="457200" cy="457200"/>
          </a:xfrm>
          <a:prstGeom prst="rect">
            <a:avLst/>
          </a:prstGeom>
          <a:noFill/>
          <a:ln w="9525">
            <a:noFill/>
          </a:ln>
        </p:spPr>
      </p:pic>
      <p:pic>
        <p:nvPicPr>
          <p:cNvPr id="4103" name="Picture 6" descr="ball"/>
          <p:cNvPicPr>
            <a:picLocks noChangeAspect="1"/>
          </p:cNvPicPr>
          <p:nvPr/>
        </p:nvPicPr>
        <p:blipFill>
          <a:blip r:embed="rId4"/>
          <a:stretch>
            <a:fillRect/>
          </a:stretch>
        </p:blipFill>
        <p:spPr>
          <a:xfrm>
            <a:off x="875983" y="3870325"/>
            <a:ext cx="457200" cy="457200"/>
          </a:xfrm>
          <a:prstGeom prst="rect">
            <a:avLst/>
          </a:prstGeom>
          <a:noFill/>
          <a:ln w="9525">
            <a:noFill/>
          </a:ln>
        </p:spPr>
      </p:pic>
      <p:sp>
        <p:nvSpPr>
          <p:cNvPr id="120840" name="Text Box 8"/>
          <p:cNvSpPr txBox="1">
            <a:spLocks noChangeArrowheads="1"/>
          </p:cNvSpPr>
          <p:nvPr/>
        </p:nvSpPr>
        <p:spPr bwMode="auto">
          <a:xfrm>
            <a:off x="1487805" y="1898333"/>
            <a:ext cx="390461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R="0" algn="l" defTabSz="914400" eaLnBrk="1" hangingPunct="1">
              <a:buClrTx/>
              <a:buSzTx/>
              <a:buFontTx/>
              <a:buNone/>
              <a:defRPr/>
            </a:pPr>
            <a:r>
              <a:rPr kumimoji="1" lang="en-US" altLang="zh-CN"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6.1 </a:t>
            </a:r>
            <a:r>
              <a:rPr kumimoji="1" lang="zh-CN" altLang="en-US"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概述</a:t>
            </a:r>
            <a:r>
              <a:rPr kumimoji="1" lang="en-US" altLang="zh-CN"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 </a:t>
            </a:r>
            <a:r>
              <a:rPr kumimoji="1" lang="en-US" altLang="zh-CN" kern="1200" cap="none" spc="0" normalizeH="0" baseline="0" noProof="0" dirty="0">
                <a:solidFill>
                  <a:schemeClr val="tx2"/>
                </a:solidFill>
                <a:effectLst>
                  <a:outerShdw blurRad="38100" dist="38100" dir="2700000" algn="tl">
                    <a:srgbClr val="C0C0C0"/>
                  </a:outerShdw>
                </a:effectLst>
                <a:latin typeface="+mj-lt"/>
                <a:ea typeface="隶书" panose="02010509060101010101" pitchFamily="49" charset="-122"/>
                <a:cs typeface="+mn-cs"/>
                <a:sym typeface="+mn-ea"/>
              </a:rPr>
              <a:t>Introduction</a:t>
            </a:r>
            <a:r>
              <a:rPr kumimoji="1" lang="en-US" altLang="zh-CN"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 </a:t>
            </a:r>
            <a:endParaRPr kumimoji="1" lang="zh-CN" altLang="en-US"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endParaRPr>
          </a:p>
        </p:txBody>
      </p:sp>
      <p:sp>
        <p:nvSpPr>
          <p:cNvPr id="120841" name="Text Box 9"/>
          <p:cNvSpPr txBox="1">
            <a:spLocks noChangeArrowheads="1"/>
          </p:cNvSpPr>
          <p:nvPr/>
        </p:nvSpPr>
        <p:spPr bwMode="auto">
          <a:xfrm>
            <a:off x="1487805" y="2537460"/>
            <a:ext cx="7353935" cy="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marL="716280" marR="0" indent="-716280" defTabSz="914400" eaLnBrk="1" hangingPunct="1">
              <a:buClrTx/>
              <a:buSzTx/>
              <a:buFontTx/>
              <a:buNone/>
              <a:defRPr/>
            </a:pPr>
            <a:r>
              <a:rPr kumimoji="1" lang="en-US" altLang="zh-CN"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6.2 </a:t>
            </a:r>
            <a:r>
              <a:rPr kumimoji="1" lang="zh-CN" altLang="en-US"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同步时序电路分析</a:t>
            </a:r>
            <a:r>
              <a:rPr kumimoji="1" lang="en-US" altLang="zh-CN"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 </a:t>
            </a:r>
            <a:r>
              <a:rPr kumimoji="1" lang="en-US" altLang="zh-CN" kern="1200" cap="none" spc="0" normalizeH="0" baseline="0" noProof="0" dirty="0">
                <a:solidFill>
                  <a:schemeClr val="tx2"/>
                </a:solidFill>
                <a:effectLst>
                  <a:outerShdw blurRad="38100" dist="38100" dir="2700000" algn="tl">
                    <a:srgbClr val="C0C0C0"/>
                  </a:outerShdw>
                </a:effectLst>
                <a:latin typeface="+mj-lt"/>
                <a:ea typeface="隶书" panose="02010509060101010101" pitchFamily="49" charset="-122"/>
                <a:cs typeface="+mn-cs"/>
                <a:sym typeface="+mn-ea"/>
              </a:rPr>
              <a:t>Analysis of </a:t>
            </a:r>
            <a:r>
              <a:rPr kumimoji="1" lang="en-US" altLang="zh-CN" kern="1200" cap="none" spc="0" normalizeH="0" baseline="0" noProof="0" dirty="0">
                <a:solidFill>
                  <a:schemeClr val="tx2"/>
                </a:solidFill>
                <a:effectLst>
                  <a:outerShdw blurRad="38100" dist="38100" dir="2700000" algn="tl">
                    <a:srgbClr val="C0C0C0"/>
                  </a:outerShdw>
                </a:effectLst>
                <a:latin typeface="+mj-lt"/>
                <a:ea typeface="隶书" panose="02010509060101010101" pitchFamily="49" charset="-122"/>
                <a:cs typeface="+mn-cs"/>
              </a:rPr>
              <a:t>Synchronous Sequential   Logic Circuits </a:t>
            </a:r>
            <a:endParaRPr kumimoji="1" lang="zh-CN" altLang="en-US"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endParaRPr>
          </a:p>
        </p:txBody>
      </p:sp>
      <p:sp>
        <p:nvSpPr>
          <p:cNvPr id="120842" name="Text Box 10"/>
          <p:cNvSpPr txBox="1">
            <a:spLocks noChangeArrowheads="1"/>
          </p:cNvSpPr>
          <p:nvPr/>
        </p:nvSpPr>
        <p:spPr bwMode="auto">
          <a:xfrm>
            <a:off x="1475423" y="4670266"/>
            <a:ext cx="6063615"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R="0" algn="l" defTabSz="914400" eaLnBrk="1" hangingPunct="1">
              <a:buClrTx/>
              <a:buSzTx/>
              <a:buFontTx/>
              <a:buNone/>
              <a:defRPr/>
            </a:pPr>
            <a:r>
              <a:rPr kumimoji="1" lang="en-US" altLang="zh-CN"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6.4 </a:t>
            </a:r>
            <a:r>
              <a:rPr kumimoji="1" lang="zh-CN" altLang="en-US"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同步时序电路设计</a:t>
            </a:r>
            <a:endParaRPr kumimoji="1" lang="zh-CN" altLang="en-US"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endParaRPr>
          </a:p>
          <a:p>
            <a:pPr marR="0" algn="l" defTabSz="914400" eaLnBrk="1" hangingPunct="1">
              <a:buClrTx/>
              <a:buSzTx/>
              <a:buFontTx/>
              <a:buNone/>
              <a:defRPr/>
            </a:pPr>
            <a:r>
              <a:rPr kumimoji="1" lang="en-US" altLang="zh-CN" kern="1200" cap="none" spc="0" normalizeH="0" baseline="0" noProof="0"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sym typeface="+mn-ea"/>
              </a:rPr>
              <a:t>      Design of </a:t>
            </a:r>
            <a:r>
              <a:rPr kumimoji="1" lang="en-US" altLang="zh-CN" kern="1200" cap="none" spc="0" normalizeH="0" baseline="0" noProof="0"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Sequential Logic Circuits</a:t>
            </a:r>
            <a:endParaRPr kumimoji="1" lang="en-US" altLang="zh-CN" kern="1200" cap="none" spc="0" normalizeH="0" baseline="0" noProof="0"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marR="0" algn="l" defTabSz="914400" eaLnBrk="1" hangingPunct="1">
              <a:buClrTx/>
              <a:buSzTx/>
              <a:buFontTx/>
              <a:buNone/>
              <a:defRPr/>
            </a:pPr>
            <a:r>
              <a:rPr kumimoji="1" lang="en-US" altLang="zh-CN"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      </a:t>
            </a:r>
            <a:endParaRPr kumimoji="1" lang="zh-CN" altLang="en-US"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endParaRPr>
          </a:p>
        </p:txBody>
      </p:sp>
      <p:pic>
        <p:nvPicPr>
          <p:cNvPr id="4107" name="Picture 12" descr="ball"/>
          <p:cNvPicPr>
            <a:picLocks noChangeAspect="1"/>
          </p:cNvPicPr>
          <p:nvPr/>
        </p:nvPicPr>
        <p:blipFill>
          <a:blip r:embed="rId4"/>
          <a:stretch>
            <a:fillRect/>
          </a:stretch>
        </p:blipFill>
        <p:spPr>
          <a:xfrm>
            <a:off x="875983" y="4757738"/>
            <a:ext cx="457200" cy="457200"/>
          </a:xfrm>
          <a:prstGeom prst="rect">
            <a:avLst/>
          </a:prstGeom>
          <a:noFill/>
          <a:ln w="9525">
            <a:noFill/>
          </a:ln>
        </p:spPr>
      </p:pic>
      <p:sp>
        <p:nvSpPr>
          <p:cNvPr id="120845" name="Text Box 13"/>
          <p:cNvSpPr txBox="1">
            <a:spLocks noChangeArrowheads="1"/>
          </p:cNvSpPr>
          <p:nvPr/>
        </p:nvSpPr>
        <p:spPr bwMode="auto">
          <a:xfrm>
            <a:off x="1490980" y="3586163"/>
            <a:ext cx="6436360" cy="1383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R="0" algn="l" defTabSz="914400">
              <a:buClrTx/>
              <a:buSzTx/>
              <a:buFontTx/>
              <a:buNone/>
              <a:defRPr/>
            </a:pPr>
            <a:r>
              <a:rPr kumimoji="1" lang="en-US" altLang="zh-CN"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6.3 </a:t>
            </a:r>
            <a:r>
              <a:rPr kumimoji="1" lang="zh-CN" altLang="en-US"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常用中规模集成时序电</a:t>
            </a:r>
            <a:endParaRPr kumimoji="1" lang="zh-CN" altLang="en-US"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endParaRPr>
          </a:p>
          <a:p>
            <a:pPr marR="0" algn="l" defTabSz="914400">
              <a:buClrTx/>
              <a:buSzTx/>
              <a:buFontTx/>
              <a:buNone/>
              <a:defRPr/>
            </a:pPr>
            <a:r>
              <a:rPr kumimoji="1" lang="zh-CN" altLang="en-US"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 </a:t>
            </a:r>
            <a:r>
              <a:rPr kumimoji="1" lang="en-US" altLang="zh-CN"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   </a:t>
            </a:r>
            <a:r>
              <a:rPr kumimoji="1" lang="en-US" altLang="zh-CN" kern="1200" cap="none" spc="0" normalizeH="0" baseline="0" noProof="0"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sym typeface="+mn-ea"/>
              </a:rPr>
              <a:t>Integrated </a:t>
            </a:r>
            <a:r>
              <a:rPr kumimoji="1" lang="en-US" altLang="zh-CN" kern="1200" cap="none" spc="0" normalizeH="0" baseline="0" noProof="0"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Sequential Logic Circuits</a:t>
            </a:r>
            <a:endParaRPr kumimoji="1" lang="en-US" altLang="zh-CN" kern="1200" cap="none" spc="0" normalizeH="0" baseline="0" noProof="0"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marR="0" algn="l" defTabSz="914400">
              <a:buClrTx/>
              <a:buSzTx/>
              <a:buFontTx/>
              <a:buNone/>
              <a:defRPr/>
            </a:pPr>
            <a:r>
              <a:rPr kumimoji="1" lang="zh-CN" altLang="en-US"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      </a:t>
            </a:r>
            <a:endParaRPr kumimoji="1" lang="zh-CN" altLang="en-US"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endParaRPr>
          </a:p>
        </p:txBody>
      </p:sp>
      <p:sp>
        <p:nvSpPr>
          <p:cNvPr id="4109" name="AutoShape 14" descr="60%">
            <a:hlinkClick r:id="" action="ppaction://hlinkshowjump?jump=nextslide"/>
          </p:cNvPr>
          <p:cNvSpPr/>
          <p:nvPr/>
        </p:nvSpPr>
        <p:spPr>
          <a:xfrm flipV="1">
            <a:off x="8748713" y="6529388"/>
            <a:ext cx="381000" cy="317500"/>
          </a:xfrm>
          <a:prstGeom prst="actionButtonReturn">
            <a:avLst/>
          </a:prstGeom>
          <a:pattFill prst="pct60">
            <a:fgClr>
              <a:srgbClr val="FF9900"/>
            </a:fgClr>
            <a:bgClr>
              <a:srgbClr val="FFFFFF"/>
            </a:bgClr>
          </a:pattFill>
          <a:ln w="9525" cap="flat" cmpd="sng">
            <a:solidFill>
              <a:srgbClr val="CC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pic>
        <p:nvPicPr>
          <p:cNvPr id="4110" name="Picture 15" descr="ball"/>
          <p:cNvPicPr>
            <a:picLocks noChangeAspect="1"/>
          </p:cNvPicPr>
          <p:nvPr/>
        </p:nvPicPr>
        <p:blipFill>
          <a:blip r:embed="rId4"/>
          <a:stretch>
            <a:fillRect/>
          </a:stretch>
        </p:blipFill>
        <p:spPr>
          <a:xfrm>
            <a:off x="918845" y="5830888"/>
            <a:ext cx="457200" cy="457200"/>
          </a:xfrm>
          <a:prstGeom prst="rect">
            <a:avLst/>
          </a:prstGeom>
          <a:noFill/>
          <a:ln w="9525">
            <a:noFill/>
          </a:ln>
        </p:spPr>
      </p:pic>
      <p:sp>
        <p:nvSpPr>
          <p:cNvPr id="120848" name="Text Box 16"/>
          <p:cNvSpPr txBox="1">
            <a:spLocks noChangeArrowheads="1"/>
          </p:cNvSpPr>
          <p:nvPr/>
        </p:nvSpPr>
        <p:spPr bwMode="auto">
          <a:xfrm>
            <a:off x="1674495" y="5765165"/>
            <a:ext cx="35845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R="0" algn="l" defTabSz="914400" eaLnBrk="1" hangingPunct="1">
              <a:buClrTx/>
              <a:buSzTx/>
              <a:buFontTx/>
              <a:buNone/>
              <a:defRPr/>
            </a:pPr>
            <a:r>
              <a:rPr kumimoji="1" lang="en-US" altLang="zh-CN"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6.5</a:t>
            </a:r>
            <a:r>
              <a:rPr kumimoji="1" lang="en-US" altLang="zh-CN" kern="1200" cap="none" spc="0" normalizeH="0" baseline="0" noProof="0"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sym typeface="+mn-ea"/>
              </a:rPr>
              <a:t> </a:t>
            </a:r>
            <a:r>
              <a:rPr kumimoji="1" lang="zh-CN" altLang="en-US"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小结</a:t>
            </a:r>
            <a:r>
              <a:rPr kumimoji="1" lang="en-US" altLang="zh-CN"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sym typeface="+mn-ea"/>
              </a:rPr>
              <a:t> </a:t>
            </a:r>
            <a:r>
              <a:rPr kumimoji="1" lang="en-US" altLang="zh-CN" kern="1200" cap="none" spc="0" normalizeH="0" baseline="0" noProof="0" dirty="0">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sym typeface="+mn-ea"/>
              </a:rPr>
              <a:t>Conclusion</a:t>
            </a:r>
            <a:r>
              <a:rPr kumimoji="1" lang="en-US" altLang="zh-CN"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 </a:t>
            </a:r>
            <a:endParaRPr kumimoji="1" lang="zh-CN" altLang="en-US" kern="1200" cap="none" spc="0" normalizeH="0" baseline="0" noProof="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3315" name="Text Box 2"/>
          <p:cNvSpPr txBox="1"/>
          <p:nvPr/>
        </p:nvSpPr>
        <p:spPr>
          <a:xfrm>
            <a:off x="422275" y="428625"/>
            <a:ext cx="7688263" cy="10064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chemeClr val="hlink"/>
                </a:solidFill>
                <a:latin typeface="Arial" panose="020B0604020202020204" pitchFamily="34" charset="0"/>
                <a:ea typeface="楷体_GB2312" pitchFamily="49" charset="-122"/>
              </a:rPr>
              <a:t>4.</a:t>
            </a:r>
            <a:r>
              <a:rPr lang="zh-CN" altLang="en-US" b="1" dirty="0">
                <a:solidFill>
                  <a:schemeClr val="hlink"/>
                </a:solidFill>
                <a:latin typeface="Arial" panose="020B0604020202020204" pitchFamily="34" charset="0"/>
                <a:ea typeface="楷体_GB2312" pitchFamily="49" charset="-122"/>
              </a:rPr>
              <a:t>时序图</a:t>
            </a:r>
            <a:r>
              <a:rPr lang="en-US" altLang="zh-CN" sz="2800" dirty="0">
                <a:latin typeface="Arial" panose="020B0604020202020204" pitchFamily="34" charset="0"/>
                <a:ea typeface="楷体_GB2312" pitchFamily="49" charset="-122"/>
              </a:rPr>
              <a:t>-</a:t>
            </a:r>
            <a:r>
              <a:rPr lang="zh-CN" altLang="en-US" sz="2800" dirty="0">
                <a:latin typeface="Arial" panose="020B0604020202020204" pitchFamily="34" charset="0"/>
                <a:ea typeface="楷体_GB2312" pitchFamily="49" charset="-122"/>
              </a:rPr>
              <a:t>是反映时序电路的输出</a:t>
            </a:r>
            <a:r>
              <a:rPr lang="en-US" altLang="zh-CN" sz="2800" dirty="0">
                <a:latin typeface="Arial" panose="020B0604020202020204" pitchFamily="34" charset="0"/>
                <a:ea typeface="楷体_GB2312" pitchFamily="49" charset="-122"/>
              </a:rPr>
              <a:t>Z</a:t>
            </a:r>
            <a:r>
              <a:rPr lang="zh-CN" altLang="en-US" sz="2800" dirty="0">
                <a:latin typeface="Arial" panose="020B0604020202020204" pitchFamily="34" charset="0"/>
                <a:ea typeface="楷体_GB2312" pitchFamily="49" charset="-122"/>
              </a:rPr>
              <a:t>和内部状态</a:t>
            </a:r>
            <a:r>
              <a:rPr lang="en-US" altLang="zh-CN" sz="2800" dirty="0">
                <a:latin typeface="Arial" panose="020B0604020202020204" pitchFamily="34" charset="0"/>
                <a:ea typeface="楷体_GB2312" pitchFamily="49" charset="-122"/>
              </a:rPr>
              <a:t>Q</a:t>
            </a:r>
            <a:endParaRPr lang="en-US" altLang="zh-CN" sz="2800" dirty="0">
              <a:latin typeface="Arial" panose="020B0604020202020204" pitchFamily="34" charset="0"/>
              <a:ea typeface="楷体_GB2312" pitchFamily="49" charset="-122"/>
            </a:endParaRPr>
          </a:p>
          <a:p>
            <a:pPr marL="0" lvl="0" indent="0" eaLnBrk="1" hangingPunct="1">
              <a:spcBef>
                <a:spcPct val="0"/>
              </a:spcBef>
              <a:buNone/>
            </a:pPr>
            <a:r>
              <a:rPr lang="zh-CN" altLang="en-US" sz="2800" dirty="0">
                <a:latin typeface="Arial" panose="020B0604020202020204" pitchFamily="34" charset="0"/>
                <a:ea typeface="楷体_GB2312" pitchFamily="49" charset="-122"/>
              </a:rPr>
              <a:t>随时钟和输入信号变化的工作波形。</a:t>
            </a:r>
            <a:endParaRPr lang="zh-CN" altLang="en-US" sz="2800" dirty="0">
              <a:latin typeface="Arial" panose="020B0604020202020204" pitchFamily="34" charset="0"/>
              <a:ea typeface="楷体_GB2312" pitchFamily="49" charset="-122"/>
            </a:endParaRPr>
          </a:p>
        </p:txBody>
      </p:sp>
      <p:sp>
        <p:nvSpPr>
          <p:cNvPr id="13316" name="Line 3"/>
          <p:cNvSpPr/>
          <p:nvPr/>
        </p:nvSpPr>
        <p:spPr>
          <a:xfrm>
            <a:off x="782638" y="2417763"/>
            <a:ext cx="3048000" cy="0"/>
          </a:xfrm>
          <a:prstGeom prst="line">
            <a:avLst/>
          </a:prstGeom>
          <a:ln w="12700" cap="flat" cmpd="sng">
            <a:solidFill>
              <a:schemeClr val="hlink"/>
            </a:solidFill>
            <a:prstDash val="solid"/>
            <a:headEnd type="none" w="med" len="med"/>
            <a:tailEnd type="none" w="med" len="med"/>
          </a:ln>
        </p:spPr>
      </p:sp>
      <p:sp>
        <p:nvSpPr>
          <p:cNvPr id="13317" name="Line 4"/>
          <p:cNvSpPr/>
          <p:nvPr/>
        </p:nvSpPr>
        <p:spPr>
          <a:xfrm>
            <a:off x="782638" y="3332163"/>
            <a:ext cx="3048000" cy="0"/>
          </a:xfrm>
          <a:prstGeom prst="line">
            <a:avLst/>
          </a:prstGeom>
          <a:ln w="12700" cap="flat" cmpd="sng">
            <a:solidFill>
              <a:schemeClr val="hlink"/>
            </a:solidFill>
            <a:prstDash val="solid"/>
            <a:headEnd type="none" w="med" len="med"/>
            <a:tailEnd type="none" w="med" len="med"/>
          </a:ln>
        </p:spPr>
      </p:sp>
      <p:sp>
        <p:nvSpPr>
          <p:cNvPr id="13318" name="Line 5"/>
          <p:cNvSpPr/>
          <p:nvPr/>
        </p:nvSpPr>
        <p:spPr>
          <a:xfrm>
            <a:off x="1849438" y="2417763"/>
            <a:ext cx="0" cy="2667000"/>
          </a:xfrm>
          <a:prstGeom prst="line">
            <a:avLst/>
          </a:prstGeom>
          <a:ln w="12700" cap="flat" cmpd="sng">
            <a:solidFill>
              <a:schemeClr val="hlink"/>
            </a:solidFill>
            <a:prstDash val="solid"/>
            <a:headEnd type="none" w="med" len="med"/>
            <a:tailEnd type="none" w="med" len="med"/>
          </a:ln>
        </p:spPr>
      </p:sp>
      <p:sp>
        <p:nvSpPr>
          <p:cNvPr id="13319" name="Line 6"/>
          <p:cNvSpPr/>
          <p:nvPr/>
        </p:nvSpPr>
        <p:spPr>
          <a:xfrm>
            <a:off x="1849438" y="2874963"/>
            <a:ext cx="1981200" cy="0"/>
          </a:xfrm>
          <a:prstGeom prst="line">
            <a:avLst/>
          </a:prstGeom>
          <a:ln w="12700" cap="flat" cmpd="sng">
            <a:solidFill>
              <a:schemeClr val="hlink"/>
            </a:solidFill>
            <a:prstDash val="solid"/>
            <a:headEnd type="none" w="med" len="med"/>
            <a:tailEnd type="none" w="med" len="med"/>
          </a:ln>
        </p:spPr>
      </p:sp>
      <p:sp>
        <p:nvSpPr>
          <p:cNvPr id="13320" name="Text Box 7"/>
          <p:cNvSpPr txBox="1"/>
          <p:nvPr/>
        </p:nvSpPr>
        <p:spPr>
          <a:xfrm>
            <a:off x="1849438" y="2417763"/>
            <a:ext cx="1808162"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baseline="30000" dirty="0">
                <a:latin typeface="Arial" panose="020B0604020202020204" pitchFamily="34" charset="0"/>
                <a:ea typeface="楷体_GB2312" pitchFamily="49" charset="-122"/>
              </a:rPr>
              <a:t>n+1</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400" baseline="30000" dirty="0">
                <a:latin typeface="Arial" panose="020B0604020202020204" pitchFamily="34" charset="0"/>
                <a:ea typeface="楷体_GB2312" pitchFamily="49" charset="-122"/>
              </a:rPr>
              <a:t>n+1</a:t>
            </a:r>
            <a:r>
              <a:rPr lang="en-US" altLang="zh-CN" sz="2400" dirty="0">
                <a:latin typeface="Arial" panose="020B0604020202020204" pitchFamily="34" charset="0"/>
                <a:ea typeface="楷体_GB2312" pitchFamily="49" charset="-122"/>
              </a:rPr>
              <a:t>/z</a:t>
            </a:r>
            <a:endParaRPr lang="en-US" altLang="zh-CN" sz="2400" dirty="0">
              <a:latin typeface="Arial" panose="020B0604020202020204" pitchFamily="34" charset="0"/>
              <a:ea typeface="楷体_GB2312" pitchFamily="49" charset="-122"/>
            </a:endParaRPr>
          </a:p>
        </p:txBody>
      </p:sp>
      <p:sp>
        <p:nvSpPr>
          <p:cNvPr id="13321" name="Line 8"/>
          <p:cNvSpPr/>
          <p:nvPr/>
        </p:nvSpPr>
        <p:spPr>
          <a:xfrm flipH="1" flipV="1">
            <a:off x="935038" y="2417763"/>
            <a:ext cx="914400" cy="457200"/>
          </a:xfrm>
          <a:prstGeom prst="line">
            <a:avLst/>
          </a:prstGeom>
          <a:ln w="12700" cap="flat" cmpd="sng">
            <a:solidFill>
              <a:schemeClr val="hlink"/>
            </a:solidFill>
            <a:prstDash val="solid"/>
            <a:headEnd type="none" w="med" len="med"/>
            <a:tailEnd type="none" w="med" len="med"/>
          </a:ln>
        </p:spPr>
      </p:sp>
      <p:sp>
        <p:nvSpPr>
          <p:cNvPr id="13322" name="Line 9"/>
          <p:cNvSpPr/>
          <p:nvPr/>
        </p:nvSpPr>
        <p:spPr>
          <a:xfrm>
            <a:off x="935038" y="2417763"/>
            <a:ext cx="762000" cy="914400"/>
          </a:xfrm>
          <a:prstGeom prst="line">
            <a:avLst/>
          </a:prstGeom>
          <a:ln w="12700" cap="flat" cmpd="sng">
            <a:solidFill>
              <a:schemeClr val="hlink"/>
            </a:solidFill>
            <a:prstDash val="solid"/>
            <a:headEnd type="none" w="med" len="med"/>
            <a:tailEnd type="none" w="med" len="med"/>
          </a:ln>
        </p:spPr>
      </p:sp>
      <p:sp>
        <p:nvSpPr>
          <p:cNvPr id="13323" name="Text Box 10"/>
          <p:cNvSpPr txBox="1"/>
          <p:nvPr/>
        </p:nvSpPr>
        <p:spPr>
          <a:xfrm>
            <a:off x="1484313" y="2752725"/>
            <a:ext cx="387350"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X</a:t>
            </a:r>
            <a:endParaRPr lang="en-US" altLang="zh-CN" sz="2400" dirty="0">
              <a:latin typeface="Arial" panose="020B0604020202020204" pitchFamily="34" charset="0"/>
              <a:ea typeface="楷体_GB2312" pitchFamily="49" charset="-122"/>
            </a:endParaRPr>
          </a:p>
        </p:txBody>
      </p:sp>
      <p:sp>
        <p:nvSpPr>
          <p:cNvPr id="13324" name="Text Box 11"/>
          <p:cNvSpPr txBox="1"/>
          <p:nvPr/>
        </p:nvSpPr>
        <p:spPr>
          <a:xfrm>
            <a:off x="615950" y="2828925"/>
            <a:ext cx="882650"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endParaRPr lang="en-US" altLang="zh-CN" sz="2400" dirty="0">
              <a:latin typeface="Arial" panose="020B0604020202020204" pitchFamily="34" charset="0"/>
              <a:ea typeface="楷体_GB2312" pitchFamily="49" charset="-122"/>
            </a:endParaRPr>
          </a:p>
        </p:txBody>
      </p:sp>
      <p:sp>
        <p:nvSpPr>
          <p:cNvPr id="13325" name="Text Box 12"/>
          <p:cNvSpPr txBox="1"/>
          <p:nvPr/>
        </p:nvSpPr>
        <p:spPr>
          <a:xfrm>
            <a:off x="935038" y="3398838"/>
            <a:ext cx="762000" cy="1570037"/>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0 0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1 1</a:t>
            </a:r>
            <a:endParaRPr lang="en-US" altLang="zh-CN" sz="2400" dirty="0">
              <a:latin typeface="Arial" panose="020B0604020202020204" pitchFamily="34" charset="0"/>
              <a:ea typeface="楷体_GB2312" pitchFamily="49" charset="-122"/>
            </a:endParaRPr>
          </a:p>
        </p:txBody>
      </p:sp>
      <p:sp>
        <p:nvSpPr>
          <p:cNvPr id="13326" name="Line 13"/>
          <p:cNvSpPr/>
          <p:nvPr/>
        </p:nvSpPr>
        <p:spPr>
          <a:xfrm>
            <a:off x="858838" y="5084763"/>
            <a:ext cx="3048000" cy="0"/>
          </a:xfrm>
          <a:prstGeom prst="line">
            <a:avLst/>
          </a:prstGeom>
          <a:ln w="12700" cap="flat" cmpd="sng">
            <a:solidFill>
              <a:schemeClr val="hlink"/>
            </a:solidFill>
            <a:prstDash val="solid"/>
            <a:headEnd type="none" w="med" len="med"/>
            <a:tailEnd type="none" w="med" len="med"/>
          </a:ln>
        </p:spPr>
      </p:sp>
      <p:sp>
        <p:nvSpPr>
          <p:cNvPr id="13327" name="Line 14"/>
          <p:cNvSpPr/>
          <p:nvPr/>
        </p:nvSpPr>
        <p:spPr>
          <a:xfrm>
            <a:off x="2763838" y="2874963"/>
            <a:ext cx="0" cy="2209800"/>
          </a:xfrm>
          <a:prstGeom prst="line">
            <a:avLst/>
          </a:prstGeom>
          <a:ln w="12700" cap="flat" cmpd="sng">
            <a:solidFill>
              <a:schemeClr val="hlink"/>
            </a:solidFill>
            <a:prstDash val="solid"/>
            <a:headEnd type="none" w="med" len="med"/>
            <a:tailEnd type="none" w="med" len="med"/>
          </a:ln>
        </p:spPr>
      </p:sp>
      <p:sp>
        <p:nvSpPr>
          <p:cNvPr id="13328" name="Text Box 15"/>
          <p:cNvSpPr txBox="1"/>
          <p:nvPr/>
        </p:nvSpPr>
        <p:spPr>
          <a:xfrm>
            <a:off x="2078038" y="2874963"/>
            <a:ext cx="354012"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0</a:t>
            </a:r>
            <a:endParaRPr lang="en-US" altLang="zh-CN" sz="2400" dirty="0">
              <a:latin typeface="Arial" panose="020B0604020202020204" pitchFamily="34" charset="0"/>
              <a:ea typeface="楷体_GB2312" pitchFamily="49" charset="-122"/>
            </a:endParaRPr>
          </a:p>
        </p:txBody>
      </p:sp>
      <p:sp>
        <p:nvSpPr>
          <p:cNvPr id="13329" name="Text Box 16"/>
          <p:cNvSpPr txBox="1"/>
          <p:nvPr/>
        </p:nvSpPr>
        <p:spPr>
          <a:xfrm>
            <a:off x="3068638" y="2874963"/>
            <a:ext cx="354012"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1</a:t>
            </a:r>
            <a:endParaRPr lang="en-US" altLang="zh-CN" sz="2400" dirty="0">
              <a:latin typeface="Arial" panose="020B0604020202020204" pitchFamily="34" charset="0"/>
              <a:ea typeface="楷体_GB2312" pitchFamily="49" charset="-122"/>
            </a:endParaRPr>
          </a:p>
        </p:txBody>
      </p:sp>
      <p:sp>
        <p:nvSpPr>
          <p:cNvPr id="13330" name="Text Box 17"/>
          <p:cNvSpPr txBox="1"/>
          <p:nvPr/>
        </p:nvSpPr>
        <p:spPr>
          <a:xfrm>
            <a:off x="1922463" y="3398838"/>
            <a:ext cx="784225" cy="157003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01/0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10/0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11/1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00/0</a:t>
            </a:r>
            <a:endParaRPr lang="en-US" altLang="zh-CN" sz="2400" dirty="0">
              <a:latin typeface="Arial" panose="020B0604020202020204" pitchFamily="34" charset="0"/>
              <a:ea typeface="楷体_GB2312" pitchFamily="49" charset="-122"/>
            </a:endParaRPr>
          </a:p>
        </p:txBody>
      </p:sp>
      <p:sp>
        <p:nvSpPr>
          <p:cNvPr id="13331" name="Text Box 18"/>
          <p:cNvSpPr txBox="1"/>
          <p:nvPr/>
        </p:nvSpPr>
        <p:spPr>
          <a:xfrm>
            <a:off x="2913063" y="3398838"/>
            <a:ext cx="784225" cy="157003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11/1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00/0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01/0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10/0</a:t>
            </a:r>
            <a:endParaRPr lang="en-US" altLang="zh-CN" sz="2400" dirty="0">
              <a:latin typeface="Arial" panose="020B0604020202020204" pitchFamily="34" charset="0"/>
              <a:ea typeface="楷体_GB2312" pitchFamily="49" charset="-122"/>
            </a:endParaRPr>
          </a:p>
        </p:txBody>
      </p:sp>
      <p:sp>
        <p:nvSpPr>
          <p:cNvPr id="13332" name="Text Box 19"/>
          <p:cNvSpPr txBox="1"/>
          <p:nvPr/>
        </p:nvSpPr>
        <p:spPr>
          <a:xfrm>
            <a:off x="752475" y="1503363"/>
            <a:ext cx="2160588" cy="5191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dirty="0">
                <a:solidFill>
                  <a:srgbClr val="0066FF"/>
                </a:solidFill>
                <a:latin typeface="Arial" panose="020B0604020202020204" pitchFamily="34" charset="0"/>
                <a:ea typeface="楷体_GB2312" pitchFamily="49" charset="-122"/>
              </a:rPr>
              <a:t>（</a:t>
            </a:r>
            <a:r>
              <a:rPr lang="en-US" altLang="zh-CN" sz="2800" dirty="0">
                <a:solidFill>
                  <a:srgbClr val="0066FF"/>
                </a:solidFill>
                <a:latin typeface="Arial" panose="020B0604020202020204" pitchFamily="34" charset="0"/>
                <a:ea typeface="楷体_GB2312" pitchFamily="49" charset="-122"/>
              </a:rPr>
              <a:t>a</a:t>
            </a:r>
            <a:r>
              <a:rPr lang="zh-CN" altLang="en-US" sz="2800" dirty="0">
                <a:solidFill>
                  <a:srgbClr val="0066FF"/>
                </a:solidFill>
                <a:latin typeface="Arial" panose="020B0604020202020204" pitchFamily="34" charset="0"/>
                <a:ea typeface="楷体_GB2312" pitchFamily="49" charset="-122"/>
              </a:rPr>
              <a:t>）</a:t>
            </a:r>
            <a:r>
              <a:rPr lang="zh-CN" altLang="en-US" sz="2800" dirty="0">
                <a:latin typeface="Arial" panose="020B0604020202020204" pitchFamily="34" charset="0"/>
                <a:ea typeface="楷体_GB2312" pitchFamily="49" charset="-122"/>
              </a:rPr>
              <a:t>状态表</a:t>
            </a:r>
            <a:endParaRPr lang="zh-CN" altLang="en-US" sz="2800" dirty="0">
              <a:latin typeface="Arial" panose="020B0604020202020204" pitchFamily="34" charset="0"/>
              <a:ea typeface="楷体_GB2312" pitchFamily="49" charset="-122"/>
            </a:endParaRPr>
          </a:p>
        </p:txBody>
      </p:sp>
      <p:sp>
        <p:nvSpPr>
          <p:cNvPr id="13333" name="Oval 2"/>
          <p:cNvSpPr/>
          <p:nvPr/>
        </p:nvSpPr>
        <p:spPr>
          <a:xfrm>
            <a:off x="4970463" y="2874963"/>
            <a:ext cx="758825" cy="709612"/>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3334" name="Oval 3"/>
          <p:cNvSpPr/>
          <p:nvPr/>
        </p:nvSpPr>
        <p:spPr>
          <a:xfrm>
            <a:off x="6646863" y="2874963"/>
            <a:ext cx="758825" cy="709612"/>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01</a:t>
            </a:r>
            <a:endParaRPr lang="en-US" altLang="zh-CN" sz="2800" dirty="0">
              <a:latin typeface="Arial" panose="020B0604020202020204" pitchFamily="34" charset="0"/>
              <a:ea typeface="楷体_GB2312" pitchFamily="49" charset="-122"/>
            </a:endParaRPr>
          </a:p>
        </p:txBody>
      </p:sp>
      <p:sp>
        <p:nvSpPr>
          <p:cNvPr id="13335" name="Oval 4"/>
          <p:cNvSpPr/>
          <p:nvPr/>
        </p:nvSpPr>
        <p:spPr>
          <a:xfrm>
            <a:off x="6723063" y="4322763"/>
            <a:ext cx="758825" cy="709612"/>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3336" name="Oval 5"/>
          <p:cNvSpPr/>
          <p:nvPr/>
        </p:nvSpPr>
        <p:spPr>
          <a:xfrm>
            <a:off x="4970463" y="4322763"/>
            <a:ext cx="758825" cy="709612"/>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11</a:t>
            </a:r>
            <a:endParaRPr lang="en-US" altLang="zh-CN" sz="2800" dirty="0">
              <a:latin typeface="Arial" panose="020B0604020202020204" pitchFamily="34" charset="0"/>
              <a:ea typeface="楷体_GB2312" pitchFamily="49" charset="-122"/>
            </a:endParaRPr>
          </a:p>
        </p:txBody>
      </p:sp>
      <p:sp>
        <p:nvSpPr>
          <p:cNvPr id="13337" name="Line 6"/>
          <p:cNvSpPr/>
          <p:nvPr/>
        </p:nvSpPr>
        <p:spPr>
          <a:xfrm>
            <a:off x="5732463" y="3103563"/>
            <a:ext cx="914400" cy="0"/>
          </a:xfrm>
          <a:prstGeom prst="line">
            <a:avLst/>
          </a:prstGeom>
          <a:ln w="12700" cap="flat" cmpd="sng">
            <a:solidFill>
              <a:srgbClr val="0066FF"/>
            </a:solidFill>
            <a:prstDash val="solid"/>
            <a:headEnd type="none" w="med" len="med"/>
            <a:tailEnd type="triangle" w="med" len="med"/>
          </a:ln>
        </p:spPr>
      </p:sp>
      <p:sp>
        <p:nvSpPr>
          <p:cNvPr id="13338" name="Line 7"/>
          <p:cNvSpPr/>
          <p:nvPr/>
        </p:nvSpPr>
        <p:spPr>
          <a:xfrm>
            <a:off x="5808663" y="4627563"/>
            <a:ext cx="914400" cy="0"/>
          </a:xfrm>
          <a:prstGeom prst="line">
            <a:avLst/>
          </a:prstGeom>
          <a:ln w="12700" cap="flat" cmpd="sng">
            <a:solidFill>
              <a:srgbClr val="0066FF"/>
            </a:solidFill>
            <a:prstDash val="solid"/>
            <a:headEnd type="none" w="med" len="med"/>
            <a:tailEnd type="triangle" w="med" len="med"/>
          </a:ln>
        </p:spPr>
      </p:sp>
      <p:sp>
        <p:nvSpPr>
          <p:cNvPr id="13339" name="Line 8"/>
          <p:cNvSpPr/>
          <p:nvPr/>
        </p:nvSpPr>
        <p:spPr>
          <a:xfrm>
            <a:off x="7180263" y="3560763"/>
            <a:ext cx="0" cy="762000"/>
          </a:xfrm>
          <a:prstGeom prst="line">
            <a:avLst/>
          </a:prstGeom>
          <a:ln w="12700" cap="flat" cmpd="sng">
            <a:solidFill>
              <a:srgbClr val="0066FF"/>
            </a:solidFill>
            <a:prstDash val="solid"/>
            <a:headEnd type="none" w="med" len="med"/>
            <a:tailEnd type="triangle" w="med" len="med"/>
          </a:ln>
        </p:spPr>
      </p:sp>
      <p:sp>
        <p:nvSpPr>
          <p:cNvPr id="13340" name="Line 9"/>
          <p:cNvSpPr/>
          <p:nvPr/>
        </p:nvSpPr>
        <p:spPr>
          <a:xfrm>
            <a:off x="5503863" y="3560763"/>
            <a:ext cx="0" cy="762000"/>
          </a:xfrm>
          <a:prstGeom prst="line">
            <a:avLst/>
          </a:prstGeom>
          <a:ln w="12700" cap="flat" cmpd="sng">
            <a:solidFill>
              <a:srgbClr val="0066FF"/>
            </a:solidFill>
            <a:prstDash val="solid"/>
            <a:headEnd type="none" w="med" len="med"/>
            <a:tailEnd type="triangle" w="med" len="med"/>
          </a:ln>
        </p:spPr>
      </p:sp>
      <p:sp>
        <p:nvSpPr>
          <p:cNvPr id="13341" name="Line 10"/>
          <p:cNvSpPr/>
          <p:nvPr/>
        </p:nvSpPr>
        <p:spPr>
          <a:xfrm flipV="1">
            <a:off x="5275263" y="3560763"/>
            <a:ext cx="0" cy="762000"/>
          </a:xfrm>
          <a:prstGeom prst="line">
            <a:avLst/>
          </a:prstGeom>
          <a:ln w="12700" cap="flat" cmpd="sng">
            <a:solidFill>
              <a:srgbClr val="0066FF"/>
            </a:solidFill>
            <a:prstDash val="solid"/>
            <a:headEnd type="none" w="med" len="med"/>
            <a:tailEnd type="triangle" w="med" len="med"/>
          </a:ln>
        </p:spPr>
      </p:sp>
      <p:sp>
        <p:nvSpPr>
          <p:cNvPr id="13342" name="Line 11"/>
          <p:cNvSpPr/>
          <p:nvPr/>
        </p:nvSpPr>
        <p:spPr>
          <a:xfrm flipH="1">
            <a:off x="5732463" y="3255963"/>
            <a:ext cx="914400" cy="0"/>
          </a:xfrm>
          <a:prstGeom prst="line">
            <a:avLst/>
          </a:prstGeom>
          <a:ln w="12700" cap="flat" cmpd="sng">
            <a:solidFill>
              <a:srgbClr val="0066FF"/>
            </a:solidFill>
            <a:prstDash val="solid"/>
            <a:headEnd type="none" w="med" len="med"/>
            <a:tailEnd type="triangle" w="med" len="med"/>
          </a:ln>
        </p:spPr>
      </p:sp>
      <p:sp>
        <p:nvSpPr>
          <p:cNvPr id="13343" name="Line 12"/>
          <p:cNvSpPr/>
          <p:nvPr/>
        </p:nvSpPr>
        <p:spPr>
          <a:xfrm flipV="1">
            <a:off x="7027863" y="3560763"/>
            <a:ext cx="0" cy="762000"/>
          </a:xfrm>
          <a:prstGeom prst="line">
            <a:avLst/>
          </a:prstGeom>
          <a:ln w="12700" cap="flat" cmpd="sng">
            <a:solidFill>
              <a:srgbClr val="0066FF"/>
            </a:solidFill>
            <a:prstDash val="solid"/>
            <a:headEnd type="none" w="med" len="med"/>
            <a:tailEnd type="triangle" w="med" len="med"/>
          </a:ln>
        </p:spPr>
      </p:sp>
      <p:sp>
        <p:nvSpPr>
          <p:cNvPr id="13344" name="Line 13"/>
          <p:cNvSpPr/>
          <p:nvPr/>
        </p:nvSpPr>
        <p:spPr>
          <a:xfrm flipH="1">
            <a:off x="5732463" y="4779963"/>
            <a:ext cx="990600" cy="0"/>
          </a:xfrm>
          <a:prstGeom prst="line">
            <a:avLst/>
          </a:prstGeom>
          <a:ln w="12700" cap="flat" cmpd="sng">
            <a:solidFill>
              <a:srgbClr val="0066FF"/>
            </a:solidFill>
            <a:prstDash val="solid"/>
            <a:headEnd type="none" w="med" len="med"/>
            <a:tailEnd type="triangle" w="med" len="med"/>
          </a:ln>
        </p:spPr>
      </p:sp>
      <p:sp>
        <p:nvSpPr>
          <p:cNvPr id="13345" name="Text Box 14"/>
          <p:cNvSpPr txBox="1"/>
          <p:nvPr/>
        </p:nvSpPr>
        <p:spPr>
          <a:xfrm>
            <a:off x="5819775" y="2655888"/>
            <a:ext cx="679450" cy="5191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3346" name="Text Box 16"/>
          <p:cNvSpPr txBox="1"/>
          <p:nvPr/>
        </p:nvSpPr>
        <p:spPr>
          <a:xfrm>
            <a:off x="5808663" y="3255963"/>
            <a:ext cx="679450" cy="5191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3347" name="Text Box 17"/>
          <p:cNvSpPr txBox="1"/>
          <p:nvPr/>
        </p:nvSpPr>
        <p:spPr>
          <a:xfrm>
            <a:off x="6418263" y="3636963"/>
            <a:ext cx="679450" cy="5191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3348" name="Text Box 18"/>
          <p:cNvSpPr txBox="1"/>
          <p:nvPr/>
        </p:nvSpPr>
        <p:spPr>
          <a:xfrm>
            <a:off x="5884863" y="4170363"/>
            <a:ext cx="679450" cy="5191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3349" name="Text Box 19"/>
          <p:cNvSpPr txBox="1"/>
          <p:nvPr/>
        </p:nvSpPr>
        <p:spPr>
          <a:xfrm>
            <a:off x="4741863" y="3636963"/>
            <a:ext cx="679450" cy="5191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3350" name="Text Box 20"/>
          <p:cNvSpPr txBox="1"/>
          <p:nvPr/>
        </p:nvSpPr>
        <p:spPr>
          <a:xfrm>
            <a:off x="5961063" y="4703763"/>
            <a:ext cx="679450" cy="5191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0/1</a:t>
            </a:r>
            <a:endParaRPr lang="en-US" altLang="zh-CN" sz="2800" dirty="0">
              <a:latin typeface="Arial" panose="020B0604020202020204" pitchFamily="34" charset="0"/>
              <a:ea typeface="楷体_GB2312" pitchFamily="49" charset="-122"/>
            </a:endParaRPr>
          </a:p>
        </p:txBody>
      </p:sp>
      <p:sp>
        <p:nvSpPr>
          <p:cNvPr id="13351" name="Text Box 21"/>
          <p:cNvSpPr txBox="1"/>
          <p:nvPr/>
        </p:nvSpPr>
        <p:spPr>
          <a:xfrm>
            <a:off x="5427663" y="3713163"/>
            <a:ext cx="679450" cy="5191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1/1</a:t>
            </a:r>
            <a:endParaRPr lang="en-US" altLang="zh-CN" sz="2800" dirty="0">
              <a:latin typeface="Arial" panose="020B0604020202020204" pitchFamily="34" charset="0"/>
              <a:ea typeface="楷体_GB2312" pitchFamily="49" charset="-122"/>
            </a:endParaRPr>
          </a:p>
        </p:txBody>
      </p:sp>
      <p:sp>
        <p:nvSpPr>
          <p:cNvPr id="13352" name="Text Box 140"/>
          <p:cNvSpPr txBox="1"/>
          <p:nvPr/>
        </p:nvSpPr>
        <p:spPr>
          <a:xfrm>
            <a:off x="5146675" y="2074863"/>
            <a:ext cx="657225"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latin typeface="Arial" panose="020B0604020202020204" pitchFamily="34" charset="0"/>
                <a:ea typeface="楷体_GB2312" pitchFamily="49" charset="-122"/>
              </a:rPr>
              <a:t>X/Z</a:t>
            </a:r>
            <a:endParaRPr lang="en-US" altLang="zh-CN" sz="2400" b="1" dirty="0">
              <a:solidFill>
                <a:srgbClr val="FF3300"/>
              </a:solidFill>
              <a:latin typeface="Arial" panose="020B0604020202020204" pitchFamily="34" charset="0"/>
              <a:ea typeface="楷体_GB2312" pitchFamily="49" charset="-122"/>
            </a:endParaRPr>
          </a:p>
        </p:txBody>
      </p:sp>
      <p:sp>
        <p:nvSpPr>
          <p:cNvPr id="13353" name="Text Box 19"/>
          <p:cNvSpPr txBox="1"/>
          <p:nvPr/>
        </p:nvSpPr>
        <p:spPr>
          <a:xfrm>
            <a:off x="4597400" y="1387475"/>
            <a:ext cx="2160588"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dirty="0">
                <a:solidFill>
                  <a:srgbClr val="0066FF"/>
                </a:solidFill>
                <a:latin typeface="Arial" panose="020B0604020202020204" pitchFamily="34" charset="0"/>
                <a:ea typeface="楷体_GB2312" pitchFamily="49" charset="-122"/>
              </a:rPr>
              <a:t>（</a:t>
            </a:r>
            <a:r>
              <a:rPr lang="en-US" altLang="zh-CN" sz="2800" dirty="0">
                <a:solidFill>
                  <a:srgbClr val="0066FF"/>
                </a:solidFill>
                <a:latin typeface="Arial" panose="020B0604020202020204" pitchFamily="34" charset="0"/>
                <a:ea typeface="楷体_GB2312" pitchFamily="49" charset="-122"/>
              </a:rPr>
              <a:t>b</a:t>
            </a:r>
            <a:r>
              <a:rPr lang="zh-CN" altLang="en-US" sz="2800" dirty="0">
                <a:solidFill>
                  <a:srgbClr val="0066FF"/>
                </a:solidFill>
                <a:latin typeface="Arial" panose="020B0604020202020204" pitchFamily="34" charset="0"/>
                <a:ea typeface="楷体_GB2312" pitchFamily="49" charset="-122"/>
              </a:rPr>
              <a:t>）</a:t>
            </a:r>
            <a:r>
              <a:rPr lang="zh-CN" altLang="en-US" sz="2800" dirty="0">
                <a:latin typeface="Arial" panose="020B0604020202020204" pitchFamily="34" charset="0"/>
                <a:ea typeface="楷体_GB2312" pitchFamily="49" charset="-122"/>
              </a:rPr>
              <a:t>状态图</a:t>
            </a:r>
            <a:endParaRPr lang="zh-CN" altLang="en-US" sz="2800" dirty="0">
              <a:latin typeface="Arial" panose="020B0604020202020204" pitchFamily="34" charset="0"/>
              <a:ea typeface="楷体_GB2312" pitchFamily="49" charset="-122"/>
            </a:endParaRPr>
          </a:p>
        </p:txBody>
      </p:sp>
    </p:spTree>
  </p:cSld>
  <p:clrMapOvr>
    <a:masterClrMapping/>
  </p:clrMapOvr>
  <p:transition spd="slow">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4339" name="Oval 2"/>
          <p:cNvSpPr/>
          <p:nvPr/>
        </p:nvSpPr>
        <p:spPr>
          <a:xfrm>
            <a:off x="284163" y="1136650"/>
            <a:ext cx="758825" cy="709613"/>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4340" name="Oval 3"/>
          <p:cNvSpPr/>
          <p:nvPr/>
        </p:nvSpPr>
        <p:spPr>
          <a:xfrm>
            <a:off x="1960563" y="1136650"/>
            <a:ext cx="758825" cy="709613"/>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01</a:t>
            </a:r>
            <a:endParaRPr lang="en-US" altLang="zh-CN" sz="2800" dirty="0">
              <a:latin typeface="Arial" panose="020B0604020202020204" pitchFamily="34" charset="0"/>
              <a:ea typeface="楷体_GB2312" pitchFamily="49" charset="-122"/>
            </a:endParaRPr>
          </a:p>
        </p:txBody>
      </p:sp>
      <p:sp>
        <p:nvSpPr>
          <p:cNvPr id="14341" name="Oval 4"/>
          <p:cNvSpPr/>
          <p:nvPr/>
        </p:nvSpPr>
        <p:spPr>
          <a:xfrm>
            <a:off x="2036763" y="2584450"/>
            <a:ext cx="758825" cy="709613"/>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4342" name="Oval 5"/>
          <p:cNvSpPr/>
          <p:nvPr/>
        </p:nvSpPr>
        <p:spPr>
          <a:xfrm>
            <a:off x="284163" y="2584450"/>
            <a:ext cx="758825" cy="709613"/>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11</a:t>
            </a:r>
            <a:endParaRPr lang="en-US" altLang="zh-CN" sz="2800" dirty="0">
              <a:latin typeface="Arial" panose="020B0604020202020204" pitchFamily="34" charset="0"/>
              <a:ea typeface="楷体_GB2312" pitchFamily="49" charset="-122"/>
            </a:endParaRPr>
          </a:p>
        </p:txBody>
      </p:sp>
      <p:sp>
        <p:nvSpPr>
          <p:cNvPr id="14343" name="Line 6"/>
          <p:cNvSpPr/>
          <p:nvPr/>
        </p:nvSpPr>
        <p:spPr>
          <a:xfrm>
            <a:off x="1046163" y="1365250"/>
            <a:ext cx="914400" cy="0"/>
          </a:xfrm>
          <a:prstGeom prst="line">
            <a:avLst/>
          </a:prstGeom>
          <a:ln w="12700" cap="flat" cmpd="sng">
            <a:solidFill>
              <a:srgbClr val="0066FF"/>
            </a:solidFill>
            <a:prstDash val="solid"/>
            <a:headEnd type="none" w="med" len="med"/>
            <a:tailEnd type="triangle" w="med" len="med"/>
          </a:ln>
        </p:spPr>
      </p:sp>
      <p:sp>
        <p:nvSpPr>
          <p:cNvPr id="14344" name="Line 7"/>
          <p:cNvSpPr/>
          <p:nvPr/>
        </p:nvSpPr>
        <p:spPr>
          <a:xfrm>
            <a:off x="1122363" y="2889250"/>
            <a:ext cx="914400" cy="0"/>
          </a:xfrm>
          <a:prstGeom prst="line">
            <a:avLst/>
          </a:prstGeom>
          <a:ln w="12700" cap="flat" cmpd="sng">
            <a:solidFill>
              <a:srgbClr val="0066FF"/>
            </a:solidFill>
            <a:prstDash val="solid"/>
            <a:headEnd type="none" w="med" len="med"/>
            <a:tailEnd type="triangle" w="med" len="med"/>
          </a:ln>
        </p:spPr>
      </p:sp>
      <p:sp>
        <p:nvSpPr>
          <p:cNvPr id="14345" name="Line 8"/>
          <p:cNvSpPr/>
          <p:nvPr/>
        </p:nvSpPr>
        <p:spPr>
          <a:xfrm>
            <a:off x="2493963" y="1822450"/>
            <a:ext cx="0" cy="762000"/>
          </a:xfrm>
          <a:prstGeom prst="line">
            <a:avLst/>
          </a:prstGeom>
          <a:ln w="12700" cap="flat" cmpd="sng">
            <a:solidFill>
              <a:srgbClr val="0066FF"/>
            </a:solidFill>
            <a:prstDash val="solid"/>
            <a:headEnd type="none" w="med" len="med"/>
            <a:tailEnd type="triangle" w="med" len="med"/>
          </a:ln>
        </p:spPr>
      </p:sp>
      <p:sp>
        <p:nvSpPr>
          <p:cNvPr id="14346" name="Line 9"/>
          <p:cNvSpPr/>
          <p:nvPr/>
        </p:nvSpPr>
        <p:spPr>
          <a:xfrm>
            <a:off x="817563" y="1822450"/>
            <a:ext cx="0" cy="762000"/>
          </a:xfrm>
          <a:prstGeom prst="line">
            <a:avLst/>
          </a:prstGeom>
          <a:ln w="12700" cap="flat" cmpd="sng">
            <a:solidFill>
              <a:srgbClr val="0066FF"/>
            </a:solidFill>
            <a:prstDash val="solid"/>
            <a:headEnd type="none" w="med" len="med"/>
            <a:tailEnd type="triangle" w="med" len="med"/>
          </a:ln>
        </p:spPr>
      </p:sp>
      <p:sp>
        <p:nvSpPr>
          <p:cNvPr id="14347" name="Line 10"/>
          <p:cNvSpPr/>
          <p:nvPr/>
        </p:nvSpPr>
        <p:spPr>
          <a:xfrm flipV="1">
            <a:off x="588963" y="1822450"/>
            <a:ext cx="0" cy="762000"/>
          </a:xfrm>
          <a:prstGeom prst="line">
            <a:avLst/>
          </a:prstGeom>
          <a:ln w="12700" cap="flat" cmpd="sng">
            <a:solidFill>
              <a:srgbClr val="0066FF"/>
            </a:solidFill>
            <a:prstDash val="solid"/>
            <a:headEnd type="none" w="med" len="med"/>
            <a:tailEnd type="triangle" w="med" len="med"/>
          </a:ln>
        </p:spPr>
      </p:sp>
      <p:sp>
        <p:nvSpPr>
          <p:cNvPr id="14348" name="Line 11"/>
          <p:cNvSpPr/>
          <p:nvPr/>
        </p:nvSpPr>
        <p:spPr>
          <a:xfrm flipH="1">
            <a:off x="1046163" y="1517650"/>
            <a:ext cx="914400" cy="0"/>
          </a:xfrm>
          <a:prstGeom prst="line">
            <a:avLst/>
          </a:prstGeom>
          <a:ln w="12700" cap="flat" cmpd="sng">
            <a:solidFill>
              <a:srgbClr val="0066FF"/>
            </a:solidFill>
            <a:prstDash val="solid"/>
            <a:headEnd type="none" w="med" len="med"/>
            <a:tailEnd type="triangle" w="med" len="med"/>
          </a:ln>
        </p:spPr>
      </p:sp>
      <p:sp>
        <p:nvSpPr>
          <p:cNvPr id="14349" name="Line 12"/>
          <p:cNvSpPr/>
          <p:nvPr/>
        </p:nvSpPr>
        <p:spPr>
          <a:xfrm flipV="1">
            <a:off x="2341563" y="1822450"/>
            <a:ext cx="0" cy="762000"/>
          </a:xfrm>
          <a:prstGeom prst="line">
            <a:avLst/>
          </a:prstGeom>
          <a:ln w="12700" cap="flat" cmpd="sng">
            <a:solidFill>
              <a:srgbClr val="0066FF"/>
            </a:solidFill>
            <a:prstDash val="solid"/>
            <a:headEnd type="none" w="med" len="med"/>
            <a:tailEnd type="triangle" w="med" len="med"/>
          </a:ln>
        </p:spPr>
      </p:sp>
      <p:sp>
        <p:nvSpPr>
          <p:cNvPr id="14350" name="Line 13"/>
          <p:cNvSpPr/>
          <p:nvPr/>
        </p:nvSpPr>
        <p:spPr>
          <a:xfrm flipH="1">
            <a:off x="1046163" y="3041650"/>
            <a:ext cx="990600" cy="0"/>
          </a:xfrm>
          <a:prstGeom prst="line">
            <a:avLst/>
          </a:prstGeom>
          <a:ln w="12700" cap="flat" cmpd="sng">
            <a:solidFill>
              <a:srgbClr val="0066FF"/>
            </a:solidFill>
            <a:prstDash val="solid"/>
            <a:headEnd type="none" w="med" len="med"/>
            <a:tailEnd type="triangle" w="med" len="med"/>
          </a:ln>
        </p:spPr>
      </p:sp>
      <p:sp>
        <p:nvSpPr>
          <p:cNvPr id="14351" name="Text Box 14"/>
          <p:cNvSpPr txBox="1"/>
          <p:nvPr/>
        </p:nvSpPr>
        <p:spPr>
          <a:xfrm>
            <a:off x="1427163" y="90805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4352" name="Text Box 15"/>
          <p:cNvSpPr txBox="1"/>
          <p:nvPr/>
        </p:nvSpPr>
        <p:spPr>
          <a:xfrm>
            <a:off x="2439988" y="187960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4353" name="Text Box 16"/>
          <p:cNvSpPr txBox="1"/>
          <p:nvPr/>
        </p:nvSpPr>
        <p:spPr>
          <a:xfrm>
            <a:off x="1122363" y="151765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4354" name="Text Box 17"/>
          <p:cNvSpPr txBox="1"/>
          <p:nvPr/>
        </p:nvSpPr>
        <p:spPr>
          <a:xfrm>
            <a:off x="1731963" y="189865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4355" name="Text Box 18"/>
          <p:cNvSpPr txBox="1"/>
          <p:nvPr/>
        </p:nvSpPr>
        <p:spPr>
          <a:xfrm>
            <a:off x="1198563" y="243205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4356" name="Text Box 19"/>
          <p:cNvSpPr txBox="1"/>
          <p:nvPr/>
        </p:nvSpPr>
        <p:spPr>
          <a:xfrm>
            <a:off x="55563" y="189865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4357" name="Text Box 20"/>
          <p:cNvSpPr txBox="1"/>
          <p:nvPr/>
        </p:nvSpPr>
        <p:spPr>
          <a:xfrm>
            <a:off x="1274763" y="296545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0/1</a:t>
            </a:r>
            <a:endParaRPr lang="en-US" altLang="zh-CN" sz="2800" dirty="0">
              <a:latin typeface="Arial" panose="020B0604020202020204" pitchFamily="34" charset="0"/>
              <a:ea typeface="楷体_GB2312" pitchFamily="49" charset="-122"/>
            </a:endParaRPr>
          </a:p>
        </p:txBody>
      </p:sp>
      <p:sp>
        <p:nvSpPr>
          <p:cNvPr id="14358" name="Text Box 21"/>
          <p:cNvSpPr txBox="1"/>
          <p:nvPr/>
        </p:nvSpPr>
        <p:spPr>
          <a:xfrm>
            <a:off x="741363" y="197485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1/1</a:t>
            </a:r>
            <a:endParaRPr lang="en-US" altLang="zh-CN" sz="2800" dirty="0">
              <a:latin typeface="Arial" panose="020B0604020202020204" pitchFamily="34" charset="0"/>
              <a:ea typeface="楷体_GB2312" pitchFamily="49" charset="-122"/>
            </a:endParaRPr>
          </a:p>
        </p:txBody>
      </p:sp>
      <p:sp>
        <p:nvSpPr>
          <p:cNvPr id="14359" name="Rectangle 22"/>
          <p:cNvSpPr/>
          <p:nvPr/>
        </p:nvSpPr>
        <p:spPr>
          <a:xfrm>
            <a:off x="690563" y="3835400"/>
            <a:ext cx="1928812" cy="46196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latin typeface="Arial" panose="020B0604020202020204" pitchFamily="34" charset="0"/>
                <a:ea typeface="楷体_GB2312" pitchFamily="49" charset="-122"/>
              </a:rPr>
              <a:t>状态图（</a:t>
            </a:r>
            <a:r>
              <a:rPr lang="en-US" altLang="zh-CN" sz="2400" dirty="0">
                <a:latin typeface="Arial" panose="020B0604020202020204" pitchFamily="34" charset="0"/>
                <a:ea typeface="楷体_GB2312" pitchFamily="49" charset="-122"/>
              </a:rPr>
              <a:t>A</a:t>
            </a:r>
            <a:r>
              <a:rPr lang="zh-CN" altLang="en-US" sz="2400" dirty="0">
                <a:latin typeface="Arial" panose="020B0604020202020204" pitchFamily="34" charset="0"/>
                <a:ea typeface="楷体_GB2312" pitchFamily="49" charset="-122"/>
              </a:rPr>
              <a:t>）</a:t>
            </a:r>
            <a:endParaRPr lang="zh-CN" altLang="en-US" sz="2400" dirty="0">
              <a:latin typeface="Arial" panose="020B0604020202020204" pitchFamily="34" charset="0"/>
              <a:ea typeface="楷体_GB2312" pitchFamily="49" charset="-122"/>
            </a:endParaRPr>
          </a:p>
        </p:txBody>
      </p:sp>
      <p:sp>
        <p:nvSpPr>
          <p:cNvPr id="14360" name="Line 23"/>
          <p:cNvSpPr/>
          <p:nvPr/>
        </p:nvSpPr>
        <p:spPr>
          <a:xfrm>
            <a:off x="3657600" y="609600"/>
            <a:ext cx="228600" cy="0"/>
          </a:xfrm>
          <a:prstGeom prst="line">
            <a:avLst/>
          </a:prstGeom>
          <a:ln w="19050" cap="flat" cmpd="sng">
            <a:solidFill>
              <a:srgbClr val="0066FF"/>
            </a:solidFill>
            <a:prstDash val="solid"/>
            <a:headEnd type="none" w="med" len="med"/>
            <a:tailEnd type="none" w="med" len="med"/>
          </a:ln>
        </p:spPr>
      </p:sp>
      <p:sp>
        <p:nvSpPr>
          <p:cNvPr id="14361" name="Line 24"/>
          <p:cNvSpPr/>
          <p:nvPr/>
        </p:nvSpPr>
        <p:spPr>
          <a:xfrm>
            <a:off x="3886200" y="304800"/>
            <a:ext cx="0" cy="304800"/>
          </a:xfrm>
          <a:prstGeom prst="line">
            <a:avLst/>
          </a:prstGeom>
          <a:ln w="19050" cap="flat" cmpd="sng">
            <a:solidFill>
              <a:srgbClr val="0066FF"/>
            </a:solidFill>
            <a:prstDash val="solid"/>
            <a:headEnd type="none" w="med" len="med"/>
            <a:tailEnd type="none" w="med" len="med"/>
          </a:ln>
        </p:spPr>
      </p:sp>
      <p:sp>
        <p:nvSpPr>
          <p:cNvPr id="14362" name="Line 25"/>
          <p:cNvSpPr/>
          <p:nvPr/>
        </p:nvSpPr>
        <p:spPr>
          <a:xfrm>
            <a:off x="3886200" y="304800"/>
            <a:ext cx="228600" cy="0"/>
          </a:xfrm>
          <a:prstGeom prst="line">
            <a:avLst/>
          </a:prstGeom>
          <a:ln w="19050" cap="flat" cmpd="sng">
            <a:solidFill>
              <a:srgbClr val="0066FF"/>
            </a:solidFill>
            <a:prstDash val="solid"/>
            <a:headEnd type="none" w="med" len="med"/>
            <a:tailEnd type="none" w="med" len="med"/>
          </a:ln>
        </p:spPr>
      </p:sp>
      <p:sp>
        <p:nvSpPr>
          <p:cNvPr id="14363" name="Line 26"/>
          <p:cNvSpPr/>
          <p:nvPr/>
        </p:nvSpPr>
        <p:spPr>
          <a:xfrm>
            <a:off x="4114800" y="304800"/>
            <a:ext cx="0" cy="304800"/>
          </a:xfrm>
          <a:prstGeom prst="line">
            <a:avLst/>
          </a:prstGeom>
          <a:ln w="19050" cap="flat" cmpd="sng">
            <a:solidFill>
              <a:srgbClr val="0066FF"/>
            </a:solidFill>
            <a:prstDash val="solid"/>
            <a:headEnd type="none" w="med" len="med"/>
            <a:tailEnd type="none" w="med" len="med"/>
          </a:ln>
        </p:spPr>
      </p:sp>
      <p:sp>
        <p:nvSpPr>
          <p:cNvPr id="14364" name="Line 27"/>
          <p:cNvSpPr/>
          <p:nvPr/>
        </p:nvSpPr>
        <p:spPr>
          <a:xfrm>
            <a:off x="4114800" y="609600"/>
            <a:ext cx="228600" cy="0"/>
          </a:xfrm>
          <a:prstGeom prst="line">
            <a:avLst/>
          </a:prstGeom>
          <a:ln w="19050" cap="flat" cmpd="sng">
            <a:solidFill>
              <a:srgbClr val="0066FF"/>
            </a:solidFill>
            <a:prstDash val="solid"/>
            <a:headEnd type="none" w="med" len="med"/>
            <a:tailEnd type="none" w="med" len="med"/>
          </a:ln>
        </p:spPr>
      </p:sp>
      <p:sp>
        <p:nvSpPr>
          <p:cNvPr id="14365" name="Line 28"/>
          <p:cNvSpPr/>
          <p:nvPr/>
        </p:nvSpPr>
        <p:spPr>
          <a:xfrm>
            <a:off x="4343400" y="304800"/>
            <a:ext cx="0" cy="304800"/>
          </a:xfrm>
          <a:prstGeom prst="line">
            <a:avLst/>
          </a:prstGeom>
          <a:ln w="19050" cap="flat" cmpd="sng">
            <a:solidFill>
              <a:srgbClr val="0066FF"/>
            </a:solidFill>
            <a:prstDash val="solid"/>
            <a:headEnd type="none" w="med" len="med"/>
            <a:tailEnd type="none" w="med" len="med"/>
          </a:ln>
        </p:spPr>
      </p:sp>
      <p:sp>
        <p:nvSpPr>
          <p:cNvPr id="14366" name="Line 29"/>
          <p:cNvSpPr/>
          <p:nvPr/>
        </p:nvSpPr>
        <p:spPr>
          <a:xfrm>
            <a:off x="4343400" y="304800"/>
            <a:ext cx="228600" cy="0"/>
          </a:xfrm>
          <a:prstGeom prst="line">
            <a:avLst/>
          </a:prstGeom>
          <a:ln w="19050" cap="flat" cmpd="sng">
            <a:solidFill>
              <a:srgbClr val="0066FF"/>
            </a:solidFill>
            <a:prstDash val="solid"/>
            <a:headEnd type="none" w="med" len="med"/>
            <a:tailEnd type="none" w="med" len="med"/>
          </a:ln>
        </p:spPr>
      </p:sp>
      <p:sp>
        <p:nvSpPr>
          <p:cNvPr id="14367" name="Line 30"/>
          <p:cNvSpPr/>
          <p:nvPr/>
        </p:nvSpPr>
        <p:spPr>
          <a:xfrm>
            <a:off x="4572000" y="304800"/>
            <a:ext cx="0" cy="304800"/>
          </a:xfrm>
          <a:prstGeom prst="line">
            <a:avLst/>
          </a:prstGeom>
          <a:ln w="19050" cap="flat" cmpd="sng">
            <a:solidFill>
              <a:srgbClr val="0066FF"/>
            </a:solidFill>
            <a:prstDash val="solid"/>
            <a:headEnd type="none" w="med" len="med"/>
            <a:tailEnd type="none" w="med" len="med"/>
          </a:ln>
        </p:spPr>
      </p:sp>
      <p:sp>
        <p:nvSpPr>
          <p:cNvPr id="14368" name="Line 31"/>
          <p:cNvSpPr/>
          <p:nvPr/>
        </p:nvSpPr>
        <p:spPr>
          <a:xfrm>
            <a:off x="4572000" y="609600"/>
            <a:ext cx="228600" cy="0"/>
          </a:xfrm>
          <a:prstGeom prst="line">
            <a:avLst/>
          </a:prstGeom>
          <a:ln w="19050" cap="flat" cmpd="sng">
            <a:solidFill>
              <a:srgbClr val="0066FF"/>
            </a:solidFill>
            <a:prstDash val="solid"/>
            <a:headEnd type="none" w="med" len="med"/>
            <a:tailEnd type="none" w="med" len="med"/>
          </a:ln>
        </p:spPr>
      </p:sp>
      <p:sp>
        <p:nvSpPr>
          <p:cNvPr id="14369" name="Line 32"/>
          <p:cNvSpPr/>
          <p:nvPr/>
        </p:nvSpPr>
        <p:spPr>
          <a:xfrm>
            <a:off x="4800600" y="304800"/>
            <a:ext cx="0" cy="304800"/>
          </a:xfrm>
          <a:prstGeom prst="line">
            <a:avLst/>
          </a:prstGeom>
          <a:ln w="19050" cap="flat" cmpd="sng">
            <a:solidFill>
              <a:srgbClr val="0066FF"/>
            </a:solidFill>
            <a:prstDash val="solid"/>
            <a:headEnd type="none" w="med" len="med"/>
            <a:tailEnd type="none" w="med" len="med"/>
          </a:ln>
        </p:spPr>
      </p:sp>
      <p:sp>
        <p:nvSpPr>
          <p:cNvPr id="14370" name="Line 33"/>
          <p:cNvSpPr/>
          <p:nvPr/>
        </p:nvSpPr>
        <p:spPr>
          <a:xfrm>
            <a:off x="4800600" y="304800"/>
            <a:ext cx="228600" cy="0"/>
          </a:xfrm>
          <a:prstGeom prst="line">
            <a:avLst/>
          </a:prstGeom>
          <a:ln w="19050" cap="flat" cmpd="sng">
            <a:solidFill>
              <a:srgbClr val="0066FF"/>
            </a:solidFill>
            <a:prstDash val="solid"/>
            <a:headEnd type="none" w="med" len="med"/>
            <a:tailEnd type="none" w="med" len="med"/>
          </a:ln>
        </p:spPr>
      </p:sp>
      <p:sp>
        <p:nvSpPr>
          <p:cNvPr id="14371" name="Line 34"/>
          <p:cNvSpPr/>
          <p:nvPr/>
        </p:nvSpPr>
        <p:spPr>
          <a:xfrm>
            <a:off x="5029200" y="304800"/>
            <a:ext cx="0" cy="304800"/>
          </a:xfrm>
          <a:prstGeom prst="line">
            <a:avLst/>
          </a:prstGeom>
          <a:ln w="19050" cap="flat" cmpd="sng">
            <a:solidFill>
              <a:srgbClr val="0066FF"/>
            </a:solidFill>
            <a:prstDash val="solid"/>
            <a:headEnd type="none" w="med" len="med"/>
            <a:tailEnd type="none" w="med" len="med"/>
          </a:ln>
        </p:spPr>
      </p:sp>
      <p:sp>
        <p:nvSpPr>
          <p:cNvPr id="14372" name="Line 35"/>
          <p:cNvSpPr/>
          <p:nvPr/>
        </p:nvSpPr>
        <p:spPr>
          <a:xfrm>
            <a:off x="5029200" y="609600"/>
            <a:ext cx="228600" cy="0"/>
          </a:xfrm>
          <a:prstGeom prst="line">
            <a:avLst/>
          </a:prstGeom>
          <a:ln w="19050" cap="flat" cmpd="sng">
            <a:solidFill>
              <a:srgbClr val="0066FF"/>
            </a:solidFill>
            <a:prstDash val="solid"/>
            <a:headEnd type="none" w="med" len="med"/>
            <a:tailEnd type="none" w="med" len="med"/>
          </a:ln>
        </p:spPr>
      </p:sp>
      <p:sp>
        <p:nvSpPr>
          <p:cNvPr id="14373" name="Line 36"/>
          <p:cNvSpPr/>
          <p:nvPr/>
        </p:nvSpPr>
        <p:spPr>
          <a:xfrm>
            <a:off x="5257800" y="304800"/>
            <a:ext cx="0" cy="304800"/>
          </a:xfrm>
          <a:prstGeom prst="line">
            <a:avLst/>
          </a:prstGeom>
          <a:ln w="19050" cap="flat" cmpd="sng">
            <a:solidFill>
              <a:srgbClr val="0066FF"/>
            </a:solidFill>
            <a:prstDash val="solid"/>
            <a:headEnd type="none" w="med" len="med"/>
            <a:tailEnd type="none" w="med" len="med"/>
          </a:ln>
        </p:spPr>
      </p:sp>
      <p:sp>
        <p:nvSpPr>
          <p:cNvPr id="14374" name="Line 37"/>
          <p:cNvSpPr/>
          <p:nvPr/>
        </p:nvSpPr>
        <p:spPr>
          <a:xfrm>
            <a:off x="5029200" y="304800"/>
            <a:ext cx="0" cy="304800"/>
          </a:xfrm>
          <a:prstGeom prst="line">
            <a:avLst/>
          </a:prstGeom>
          <a:ln w="19050" cap="flat" cmpd="sng">
            <a:solidFill>
              <a:srgbClr val="0066FF"/>
            </a:solidFill>
            <a:prstDash val="solid"/>
            <a:headEnd type="none" w="med" len="med"/>
            <a:tailEnd type="none" w="med" len="med"/>
          </a:ln>
        </p:spPr>
      </p:sp>
      <p:sp>
        <p:nvSpPr>
          <p:cNvPr id="14375" name="Line 38"/>
          <p:cNvSpPr/>
          <p:nvPr/>
        </p:nvSpPr>
        <p:spPr>
          <a:xfrm>
            <a:off x="5257800" y="304800"/>
            <a:ext cx="228600" cy="0"/>
          </a:xfrm>
          <a:prstGeom prst="line">
            <a:avLst/>
          </a:prstGeom>
          <a:ln w="19050" cap="flat" cmpd="sng">
            <a:solidFill>
              <a:srgbClr val="0066FF"/>
            </a:solidFill>
            <a:prstDash val="solid"/>
            <a:headEnd type="none" w="med" len="med"/>
            <a:tailEnd type="none" w="med" len="med"/>
          </a:ln>
        </p:spPr>
      </p:sp>
      <p:sp>
        <p:nvSpPr>
          <p:cNvPr id="14376" name="Line 39"/>
          <p:cNvSpPr/>
          <p:nvPr/>
        </p:nvSpPr>
        <p:spPr>
          <a:xfrm>
            <a:off x="5486400" y="304800"/>
            <a:ext cx="0" cy="304800"/>
          </a:xfrm>
          <a:prstGeom prst="line">
            <a:avLst/>
          </a:prstGeom>
          <a:ln w="19050" cap="flat" cmpd="sng">
            <a:solidFill>
              <a:srgbClr val="0066FF"/>
            </a:solidFill>
            <a:prstDash val="solid"/>
            <a:headEnd type="none" w="med" len="med"/>
            <a:tailEnd type="none" w="med" len="med"/>
          </a:ln>
        </p:spPr>
      </p:sp>
      <p:sp>
        <p:nvSpPr>
          <p:cNvPr id="14377" name="Line 40"/>
          <p:cNvSpPr/>
          <p:nvPr/>
        </p:nvSpPr>
        <p:spPr>
          <a:xfrm>
            <a:off x="5486400" y="609600"/>
            <a:ext cx="228600" cy="0"/>
          </a:xfrm>
          <a:prstGeom prst="line">
            <a:avLst/>
          </a:prstGeom>
          <a:ln w="19050" cap="flat" cmpd="sng">
            <a:solidFill>
              <a:srgbClr val="0066FF"/>
            </a:solidFill>
            <a:prstDash val="solid"/>
            <a:headEnd type="none" w="med" len="med"/>
            <a:tailEnd type="none" w="med" len="med"/>
          </a:ln>
        </p:spPr>
      </p:sp>
      <p:sp>
        <p:nvSpPr>
          <p:cNvPr id="14378" name="Line 41"/>
          <p:cNvSpPr/>
          <p:nvPr/>
        </p:nvSpPr>
        <p:spPr>
          <a:xfrm>
            <a:off x="5715000" y="304800"/>
            <a:ext cx="0" cy="304800"/>
          </a:xfrm>
          <a:prstGeom prst="line">
            <a:avLst/>
          </a:prstGeom>
          <a:ln w="19050" cap="flat" cmpd="sng">
            <a:solidFill>
              <a:srgbClr val="0066FF"/>
            </a:solidFill>
            <a:prstDash val="solid"/>
            <a:headEnd type="none" w="med" len="med"/>
            <a:tailEnd type="none" w="med" len="med"/>
          </a:ln>
        </p:spPr>
      </p:sp>
      <p:sp>
        <p:nvSpPr>
          <p:cNvPr id="14379" name="Line 42"/>
          <p:cNvSpPr/>
          <p:nvPr/>
        </p:nvSpPr>
        <p:spPr>
          <a:xfrm>
            <a:off x="5715000" y="304800"/>
            <a:ext cx="228600" cy="0"/>
          </a:xfrm>
          <a:prstGeom prst="line">
            <a:avLst/>
          </a:prstGeom>
          <a:ln w="19050" cap="flat" cmpd="sng">
            <a:solidFill>
              <a:srgbClr val="0066FF"/>
            </a:solidFill>
            <a:prstDash val="solid"/>
            <a:headEnd type="none" w="med" len="med"/>
            <a:tailEnd type="none" w="med" len="med"/>
          </a:ln>
        </p:spPr>
      </p:sp>
      <p:sp>
        <p:nvSpPr>
          <p:cNvPr id="14380" name="Line 43"/>
          <p:cNvSpPr/>
          <p:nvPr/>
        </p:nvSpPr>
        <p:spPr>
          <a:xfrm>
            <a:off x="5943600" y="304800"/>
            <a:ext cx="0" cy="304800"/>
          </a:xfrm>
          <a:prstGeom prst="line">
            <a:avLst/>
          </a:prstGeom>
          <a:ln w="19050" cap="flat" cmpd="sng">
            <a:solidFill>
              <a:srgbClr val="0066FF"/>
            </a:solidFill>
            <a:prstDash val="solid"/>
            <a:headEnd type="none" w="med" len="med"/>
            <a:tailEnd type="none" w="med" len="med"/>
          </a:ln>
        </p:spPr>
      </p:sp>
      <p:sp>
        <p:nvSpPr>
          <p:cNvPr id="14381" name="Line 44"/>
          <p:cNvSpPr/>
          <p:nvPr/>
        </p:nvSpPr>
        <p:spPr>
          <a:xfrm>
            <a:off x="5943600" y="609600"/>
            <a:ext cx="228600" cy="0"/>
          </a:xfrm>
          <a:prstGeom prst="line">
            <a:avLst/>
          </a:prstGeom>
          <a:ln w="19050" cap="flat" cmpd="sng">
            <a:solidFill>
              <a:srgbClr val="0066FF"/>
            </a:solidFill>
            <a:prstDash val="solid"/>
            <a:headEnd type="none" w="med" len="med"/>
            <a:tailEnd type="none" w="med" len="med"/>
          </a:ln>
        </p:spPr>
      </p:sp>
      <p:sp>
        <p:nvSpPr>
          <p:cNvPr id="14382" name="Line 45"/>
          <p:cNvSpPr/>
          <p:nvPr/>
        </p:nvSpPr>
        <p:spPr>
          <a:xfrm>
            <a:off x="6172200" y="304800"/>
            <a:ext cx="0" cy="304800"/>
          </a:xfrm>
          <a:prstGeom prst="line">
            <a:avLst/>
          </a:prstGeom>
          <a:ln w="19050" cap="flat" cmpd="sng">
            <a:solidFill>
              <a:srgbClr val="0066FF"/>
            </a:solidFill>
            <a:prstDash val="solid"/>
            <a:headEnd type="none" w="med" len="med"/>
            <a:tailEnd type="none" w="med" len="med"/>
          </a:ln>
        </p:spPr>
      </p:sp>
      <p:sp>
        <p:nvSpPr>
          <p:cNvPr id="14383" name="Line 46"/>
          <p:cNvSpPr/>
          <p:nvPr/>
        </p:nvSpPr>
        <p:spPr>
          <a:xfrm>
            <a:off x="6172200" y="304800"/>
            <a:ext cx="228600" cy="0"/>
          </a:xfrm>
          <a:prstGeom prst="line">
            <a:avLst/>
          </a:prstGeom>
          <a:ln w="19050" cap="flat" cmpd="sng">
            <a:solidFill>
              <a:srgbClr val="0066FF"/>
            </a:solidFill>
            <a:prstDash val="solid"/>
            <a:headEnd type="none" w="med" len="med"/>
            <a:tailEnd type="none" w="med" len="med"/>
          </a:ln>
        </p:spPr>
      </p:sp>
      <p:sp>
        <p:nvSpPr>
          <p:cNvPr id="14384" name="Line 47"/>
          <p:cNvSpPr/>
          <p:nvPr/>
        </p:nvSpPr>
        <p:spPr>
          <a:xfrm>
            <a:off x="6400800" y="304800"/>
            <a:ext cx="0" cy="304800"/>
          </a:xfrm>
          <a:prstGeom prst="line">
            <a:avLst/>
          </a:prstGeom>
          <a:ln w="19050" cap="flat" cmpd="sng">
            <a:solidFill>
              <a:srgbClr val="0066FF"/>
            </a:solidFill>
            <a:prstDash val="solid"/>
            <a:headEnd type="none" w="med" len="med"/>
            <a:tailEnd type="none" w="med" len="med"/>
          </a:ln>
        </p:spPr>
      </p:sp>
      <p:sp>
        <p:nvSpPr>
          <p:cNvPr id="14385" name="Line 48"/>
          <p:cNvSpPr/>
          <p:nvPr/>
        </p:nvSpPr>
        <p:spPr>
          <a:xfrm>
            <a:off x="6400800" y="609600"/>
            <a:ext cx="228600" cy="0"/>
          </a:xfrm>
          <a:prstGeom prst="line">
            <a:avLst/>
          </a:prstGeom>
          <a:ln w="19050" cap="flat" cmpd="sng">
            <a:solidFill>
              <a:srgbClr val="0066FF"/>
            </a:solidFill>
            <a:prstDash val="solid"/>
            <a:headEnd type="none" w="med" len="med"/>
            <a:tailEnd type="none" w="med" len="med"/>
          </a:ln>
        </p:spPr>
      </p:sp>
      <p:sp>
        <p:nvSpPr>
          <p:cNvPr id="14386" name="Line 49"/>
          <p:cNvSpPr/>
          <p:nvPr/>
        </p:nvSpPr>
        <p:spPr>
          <a:xfrm>
            <a:off x="6629400" y="304800"/>
            <a:ext cx="0" cy="304800"/>
          </a:xfrm>
          <a:prstGeom prst="line">
            <a:avLst/>
          </a:prstGeom>
          <a:ln w="19050" cap="flat" cmpd="sng">
            <a:solidFill>
              <a:srgbClr val="0066FF"/>
            </a:solidFill>
            <a:prstDash val="solid"/>
            <a:headEnd type="none" w="med" len="med"/>
            <a:tailEnd type="none" w="med" len="med"/>
          </a:ln>
        </p:spPr>
      </p:sp>
      <p:sp>
        <p:nvSpPr>
          <p:cNvPr id="14387" name="Line 50"/>
          <p:cNvSpPr/>
          <p:nvPr/>
        </p:nvSpPr>
        <p:spPr>
          <a:xfrm>
            <a:off x="6629400" y="304800"/>
            <a:ext cx="228600" cy="0"/>
          </a:xfrm>
          <a:prstGeom prst="line">
            <a:avLst/>
          </a:prstGeom>
          <a:ln w="19050" cap="flat" cmpd="sng">
            <a:solidFill>
              <a:srgbClr val="0066FF"/>
            </a:solidFill>
            <a:prstDash val="solid"/>
            <a:headEnd type="none" w="med" len="med"/>
            <a:tailEnd type="none" w="med" len="med"/>
          </a:ln>
        </p:spPr>
      </p:sp>
      <p:sp>
        <p:nvSpPr>
          <p:cNvPr id="14388" name="Line 51"/>
          <p:cNvSpPr/>
          <p:nvPr/>
        </p:nvSpPr>
        <p:spPr>
          <a:xfrm>
            <a:off x="6858000" y="304800"/>
            <a:ext cx="0" cy="304800"/>
          </a:xfrm>
          <a:prstGeom prst="line">
            <a:avLst/>
          </a:prstGeom>
          <a:ln w="19050" cap="flat" cmpd="sng">
            <a:solidFill>
              <a:srgbClr val="0066FF"/>
            </a:solidFill>
            <a:prstDash val="solid"/>
            <a:headEnd type="none" w="med" len="med"/>
            <a:tailEnd type="none" w="med" len="med"/>
          </a:ln>
        </p:spPr>
      </p:sp>
      <p:sp>
        <p:nvSpPr>
          <p:cNvPr id="14389" name="Line 52"/>
          <p:cNvSpPr/>
          <p:nvPr/>
        </p:nvSpPr>
        <p:spPr>
          <a:xfrm>
            <a:off x="6858000" y="609600"/>
            <a:ext cx="228600" cy="0"/>
          </a:xfrm>
          <a:prstGeom prst="line">
            <a:avLst/>
          </a:prstGeom>
          <a:ln w="19050" cap="flat" cmpd="sng">
            <a:solidFill>
              <a:srgbClr val="0066FF"/>
            </a:solidFill>
            <a:prstDash val="solid"/>
            <a:headEnd type="none" w="med" len="med"/>
            <a:tailEnd type="none" w="med" len="med"/>
          </a:ln>
        </p:spPr>
      </p:sp>
      <p:sp>
        <p:nvSpPr>
          <p:cNvPr id="14390" name="Line 53"/>
          <p:cNvSpPr/>
          <p:nvPr/>
        </p:nvSpPr>
        <p:spPr>
          <a:xfrm>
            <a:off x="7086600" y="304800"/>
            <a:ext cx="0" cy="304800"/>
          </a:xfrm>
          <a:prstGeom prst="line">
            <a:avLst/>
          </a:prstGeom>
          <a:ln w="19050" cap="flat" cmpd="sng">
            <a:solidFill>
              <a:srgbClr val="0066FF"/>
            </a:solidFill>
            <a:prstDash val="solid"/>
            <a:headEnd type="none" w="med" len="med"/>
            <a:tailEnd type="none" w="med" len="med"/>
          </a:ln>
        </p:spPr>
      </p:sp>
      <p:sp>
        <p:nvSpPr>
          <p:cNvPr id="14391" name="Line 54"/>
          <p:cNvSpPr/>
          <p:nvPr/>
        </p:nvSpPr>
        <p:spPr>
          <a:xfrm>
            <a:off x="7086600" y="304800"/>
            <a:ext cx="228600" cy="0"/>
          </a:xfrm>
          <a:prstGeom prst="line">
            <a:avLst/>
          </a:prstGeom>
          <a:ln w="19050" cap="flat" cmpd="sng">
            <a:solidFill>
              <a:srgbClr val="0066FF"/>
            </a:solidFill>
            <a:prstDash val="solid"/>
            <a:headEnd type="none" w="med" len="med"/>
            <a:tailEnd type="none" w="med" len="med"/>
          </a:ln>
        </p:spPr>
      </p:sp>
      <p:sp>
        <p:nvSpPr>
          <p:cNvPr id="14392" name="Line 55"/>
          <p:cNvSpPr/>
          <p:nvPr/>
        </p:nvSpPr>
        <p:spPr>
          <a:xfrm>
            <a:off x="7315200" y="304800"/>
            <a:ext cx="0" cy="304800"/>
          </a:xfrm>
          <a:prstGeom prst="line">
            <a:avLst/>
          </a:prstGeom>
          <a:ln w="19050" cap="flat" cmpd="sng">
            <a:solidFill>
              <a:srgbClr val="0066FF"/>
            </a:solidFill>
            <a:prstDash val="solid"/>
            <a:headEnd type="none" w="med" len="med"/>
            <a:tailEnd type="none" w="med" len="med"/>
          </a:ln>
        </p:spPr>
      </p:sp>
      <p:sp>
        <p:nvSpPr>
          <p:cNvPr id="14393" name="Line 56"/>
          <p:cNvSpPr/>
          <p:nvPr/>
        </p:nvSpPr>
        <p:spPr>
          <a:xfrm>
            <a:off x="7315200" y="609600"/>
            <a:ext cx="228600" cy="0"/>
          </a:xfrm>
          <a:prstGeom prst="line">
            <a:avLst/>
          </a:prstGeom>
          <a:ln w="19050" cap="flat" cmpd="sng">
            <a:solidFill>
              <a:srgbClr val="0066FF"/>
            </a:solidFill>
            <a:prstDash val="solid"/>
            <a:headEnd type="none" w="med" len="med"/>
            <a:tailEnd type="none" w="med" len="med"/>
          </a:ln>
        </p:spPr>
      </p:sp>
      <p:sp>
        <p:nvSpPr>
          <p:cNvPr id="14394" name="Line 57"/>
          <p:cNvSpPr/>
          <p:nvPr/>
        </p:nvSpPr>
        <p:spPr>
          <a:xfrm>
            <a:off x="7543800" y="304800"/>
            <a:ext cx="0" cy="304800"/>
          </a:xfrm>
          <a:prstGeom prst="line">
            <a:avLst/>
          </a:prstGeom>
          <a:ln w="19050" cap="flat" cmpd="sng">
            <a:solidFill>
              <a:srgbClr val="0066FF"/>
            </a:solidFill>
            <a:prstDash val="solid"/>
            <a:headEnd type="none" w="med" len="med"/>
            <a:tailEnd type="none" w="med" len="med"/>
          </a:ln>
        </p:spPr>
      </p:sp>
      <p:sp>
        <p:nvSpPr>
          <p:cNvPr id="14395" name="Line 58"/>
          <p:cNvSpPr/>
          <p:nvPr/>
        </p:nvSpPr>
        <p:spPr>
          <a:xfrm>
            <a:off x="7543800" y="304800"/>
            <a:ext cx="228600" cy="0"/>
          </a:xfrm>
          <a:prstGeom prst="line">
            <a:avLst/>
          </a:prstGeom>
          <a:ln w="19050" cap="flat" cmpd="sng">
            <a:solidFill>
              <a:srgbClr val="0066FF"/>
            </a:solidFill>
            <a:prstDash val="solid"/>
            <a:headEnd type="none" w="med" len="med"/>
            <a:tailEnd type="none" w="med" len="med"/>
          </a:ln>
        </p:spPr>
      </p:sp>
      <p:sp>
        <p:nvSpPr>
          <p:cNvPr id="14396" name="Line 59"/>
          <p:cNvSpPr/>
          <p:nvPr/>
        </p:nvSpPr>
        <p:spPr>
          <a:xfrm>
            <a:off x="7772400" y="304800"/>
            <a:ext cx="0" cy="304800"/>
          </a:xfrm>
          <a:prstGeom prst="line">
            <a:avLst/>
          </a:prstGeom>
          <a:ln w="19050" cap="flat" cmpd="sng">
            <a:solidFill>
              <a:srgbClr val="0066FF"/>
            </a:solidFill>
            <a:prstDash val="solid"/>
            <a:headEnd type="none" w="med" len="med"/>
            <a:tailEnd type="none" w="med" len="med"/>
          </a:ln>
        </p:spPr>
      </p:sp>
      <p:sp>
        <p:nvSpPr>
          <p:cNvPr id="14397" name="Line 60"/>
          <p:cNvSpPr/>
          <p:nvPr/>
        </p:nvSpPr>
        <p:spPr>
          <a:xfrm>
            <a:off x="7772400" y="609600"/>
            <a:ext cx="228600" cy="0"/>
          </a:xfrm>
          <a:prstGeom prst="line">
            <a:avLst/>
          </a:prstGeom>
          <a:ln w="19050" cap="flat" cmpd="sng">
            <a:solidFill>
              <a:srgbClr val="0066FF"/>
            </a:solidFill>
            <a:prstDash val="solid"/>
            <a:headEnd type="none" w="med" len="med"/>
            <a:tailEnd type="none" w="med" len="med"/>
          </a:ln>
        </p:spPr>
      </p:sp>
      <p:sp>
        <p:nvSpPr>
          <p:cNvPr id="14398" name="Line 61"/>
          <p:cNvSpPr/>
          <p:nvPr/>
        </p:nvSpPr>
        <p:spPr>
          <a:xfrm>
            <a:off x="8001000" y="304800"/>
            <a:ext cx="0" cy="304800"/>
          </a:xfrm>
          <a:prstGeom prst="line">
            <a:avLst/>
          </a:prstGeom>
          <a:ln w="19050" cap="flat" cmpd="sng">
            <a:solidFill>
              <a:srgbClr val="0066FF"/>
            </a:solidFill>
            <a:prstDash val="solid"/>
            <a:headEnd type="none" w="med" len="med"/>
            <a:tailEnd type="none" w="med" len="med"/>
          </a:ln>
        </p:spPr>
      </p:sp>
      <p:sp>
        <p:nvSpPr>
          <p:cNvPr id="14399" name="Line 62"/>
          <p:cNvSpPr/>
          <p:nvPr/>
        </p:nvSpPr>
        <p:spPr>
          <a:xfrm>
            <a:off x="8001000" y="304800"/>
            <a:ext cx="228600" cy="0"/>
          </a:xfrm>
          <a:prstGeom prst="line">
            <a:avLst/>
          </a:prstGeom>
          <a:ln w="19050" cap="flat" cmpd="sng">
            <a:solidFill>
              <a:srgbClr val="0066FF"/>
            </a:solidFill>
            <a:prstDash val="solid"/>
            <a:headEnd type="none" w="med" len="med"/>
            <a:tailEnd type="none" w="med" len="med"/>
          </a:ln>
        </p:spPr>
      </p:sp>
      <p:sp>
        <p:nvSpPr>
          <p:cNvPr id="14400" name="Line 63"/>
          <p:cNvSpPr/>
          <p:nvPr/>
        </p:nvSpPr>
        <p:spPr>
          <a:xfrm>
            <a:off x="8229600" y="304800"/>
            <a:ext cx="0" cy="304800"/>
          </a:xfrm>
          <a:prstGeom prst="line">
            <a:avLst/>
          </a:prstGeom>
          <a:ln w="19050" cap="flat" cmpd="sng">
            <a:solidFill>
              <a:srgbClr val="0066FF"/>
            </a:solidFill>
            <a:prstDash val="solid"/>
            <a:headEnd type="none" w="med" len="med"/>
            <a:tailEnd type="none" w="med" len="med"/>
          </a:ln>
        </p:spPr>
      </p:sp>
      <p:sp>
        <p:nvSpPr>
          <p:cNvPr id="14401" name="Line 64"/>
          <p:cNvSpPr/>
          <p:nvPr/>
        </p:nvSpPr>
        <p:spPr>
          <a:xfrm>
            <a:off x="8229600" y="609600"/>
            <a:ext cx="228600" cy="0"/>
          </a:xfrm>
          <a:prstGeom prst="line">
            <a:avLst/>
          </a:prstGeom>
          <a:ln w="19050" cap="flat" cmpd="sng">
            <a:solidFill>
              <a:srgbClr val="0066FF"/>
            </a:solidFill>
            <a:prstDash val="solid"/>
            <a:headEnd type="none" w="med" len="med"/>
            <a:tailEnd type="none" w="med" len="med"/>
          </a:ln>
        </p:spPr>
      </p:sp>
      <p:sp>
        <p:nvSpPr>
          <p:cNvPr id="14402" name="Line 65"/>
          <p:cNvSpPr/>
          <p:nvPr/>
        </p:nvSpPr>
        <p:spPr>
          <a:xfrm>
            <a:off x="8458200" y="304800"/>
            <a:ext cx="0" cy="304800"/>
          </a:xfrm>
          <a:prstGeom prst="line">
            <a:avLst/>
          </a:prstGeom>
          <a:ln w="19050" cap="flat" cmpd="sng">
            <a:solidFill>
              <a:srgbClr val="0066FF"/>
            </a:solidFill>
            <a:prstDash val="solid"/>
            <a:headEnd type="none" w="med" len="med"/>
            <a:tailEnd type="none" w="med" len="med"/>
          </a:ln>
        </p:spPr>
      </p:sp>
      <p:sp>
        <p:nvSpPr>
          <p:cNvPr id="14403" name="Line 66"/>
          <p:cNvSpPr/>
          <p:nvPr/>
        </p:nvSpPr>
        <p:spPr>
          <a:xfrm>
            <a:off x="8458200" y="304800"/>
            <a:ext cx="228600" cy="0"/>
          </a:xfrm>
          <a:prstGeom prst="line">
            <a:avLst/>
          </a:prstGeom>
          <a:ln w="19050" cap="flat" cmpd="sng">
            <a:solidFill>
              <a:srgbClr val="0066FF"/>
            </a:solidFill>
            <a:prstDash val="solid"/>
            <a:headEnd type="none" w="med" len="med"/>
            <a:tailEnd type="none" w="med" len="med"/>
          </a:ln>
        </p:spPr>
      </p:sp>
      <p:sp>
        <p:nvSpPr>
          <p:cNvPr id="14404" name="Line 67"/>
          <p:cNvSpPr/>
          <p:nvPr/>
        </p:nvSpPr>
        <p:spPr>
          <a:xfrm>
            <a:off x="8686800" y="304800"/>
            <a:ext cx="0" cy="304800"/>
          </a:xfrm>
          <a:prstGeom prst="line">
            <a:avLst/>
          </a:prstGeom>
          <a:ln w="19050" cap="flat" cmpd="sng">
            <a:solidFill>
              <a:srgbClr val="0066FF"/>
            </a:solidFill>
            <a:prstDash val="solid"/>
            <a:headEnd type="none" w="med" len="med"/>
            <a:tailEnd type="none" w="med" len="med"/>
          </a:ln>
        </p:spPr>
      </p:sp>
      <p:sp>
        <p:nvSpPr>
          <p:cNvPr id="14405" name="Line 68"/>
          <p:cNvSpPr/>
          <p:nvPr/>
        </p:nvSpPr>
        <p:spPr>
          <a:xfrm>
            <a:off x="8686800" y="609600"/>
            <a:ext cx="228600" cy="0"/>
          </a:xfrm>
          <a:prstGeom prst="line">
            <a:avLst/>
          </a:prstGeom>
          <a:ln w="19050" cap="flat" cmpd="sng">
            <a:solidFill>
              <a:srgbClr val="0066FF"/>
            </a:solidFill>
            <a:prstDash val="solid"/>
            <a:headEnd type="none" w="med" len="med"/>
            <a:tailEnd type="none" w="med" len="med"/>
          </a:ln>
        </p:spPr>
      </p:sp>
      <p:sp>
        <p:nvSpPr>
          <p:cNvPr id="14406" name="Line 69"/>
          <p:cNvSpPr/>
          <p:nvPr/>
        </p:nvSpPr>
        <p:spPr>
          <a:xfrm>
            <a:off x="4343400" y="609600"/>
            <a:ext cx="0" cy="3124200"/>
          </a:xfrm>
          <a:prstGeom prst="line">
            <a:avLst/>
          </a:prstGeom>
          <a:ln w="12700" cap="flat" cmpd="sng">
            <a:solidFill>
              <a:srgbClr val="BA6F00"/>
            </a:solidFill>
            <a:prstDash val="dash"/>
            <a:headEnd type="none" w="med" len="med"/>
            <a:tailEnd type="none" w="med" len="med"/>
          </a:ln>
        </p:spPr>
      </p:sp>
      <p:sp>
        <p:nvSpPr>
          <p:cNvPr id="14407" name="Line 70"/>
          <p:cNvSpPr/>
          <p:nvPr/>
        </p:nvSpPr>
        <p:spPr>
          <a:xfrm>
            <a:off x="3886200" y="609600"/>
            <a:ext cx="0" cy="3124200"/>
          </a:xfrm>
          <a:prstGeom prst="line">
            <a:avLst/>
          </a:prstGeom>
          <a:ln w="12700" cap="flat" cmpd="sng">
            <a:solidFill>
              <a:srgbClr val="BA6F00"/>
            </a:solidFill>
            <a:prstDash val="dash"/>
            <a:headEnd type="none" w="med" len="med"/>
            <a:tailEnd type="none" w="med" len="med"/>
          </a:ln>
        </p:spPr>
      </p:sp>
      <p:sp>
        <p:nvSpPr>
          <p:cNvPr id="14408" name="Line 71"/>
          <p:cNvSpPr/>
          <p:nvPr/>
        </p:nvSpPr>
        <p:spPr>
          <a:xfrm>
            <a:off x="4800600" y="609600"/>
            <a:ext cx="0" cy="3124200"/>
          </a:xfrm>
          <a:prstGeom prst="line">
            <a:avLst/>
          </a:prstGeom>
          <a:ln w="12700" cap="flat" cmpd="sng">
            <a:solidFill>
              <a:srgbClr val="BA6F00"/>
            </a:solidFill>
            <a:prstDash val="dash"/>
            <a:headEnd type="none" w="med" len="med"/>
            <a:tailEnd type="none" w="med" len="med"/>
          </a:ln>
        </p:spPr>
      </p:sp>
      <p:sp>
        <p:nvSpPr>
          <p:cNvPr id="14409" name="Line 72"/>
          <p:cNvSpPr/>
          <p:nvPr/>
        </p:nvSpPr>
        <p:spPr>
          <a:xfrm>
            <a:off x="5257800" y="609600"/>
            <a:ext cx="0" cy="3124200"/>
          </a:xfrm>
          <a:prstGeom prst="line">
            <a:avLst/>
          </a:prstGeom>
          <a:ln w="12700" cap="flat" cmpd="sng">
            <a:solidFill>
              <a:srgbClr val="BA6F00"/>
            </a:solidFill>
            <a:prstDash val="dash"/>
            <a:headEnd type="none" w="med" len="med"/>
            <a:tailEnd type="none" w="med" len="med"/>
          </a:ln>
        </p:spPr>
      </p:sp>
      <p:sp>
        <p:nvSpPr>
          <p:cNvPr id="14410" name="Line 73"/>
          <p:cNvSpPr/>
          <p:nvPr/>
        </p:nvSpPr>
        <p:spPr>
          <a:xfrm>
            <a:off x="6172200" y="609600"/>
            <a:ext cx="0" cy="3124200"/>
          </a:xfrm>
          <a:prstGeom prst="line">
            <a:avLst/>
          </a:prstGeom>
          <a:ln w="12700" cap="flat" cmpd="sng">
            <a:solidFill>
              <a:srgbClr val="BA6F00"/>
            </a:solidFill>
            <a:prstDash val="dash"/>
            <a:headEnd type="none" w="med" len="med"/>
            <a:tailEnd type="none" w="med" len="med"/>
          </a:ln>
        </p:spPr>
      </p:sp>
      <p:sp>
        <p:nvSpPr>
          <p:cNvPr id="14411" name="Line 74"/>
          <p:cNvSpPr/>
          <p:nvPr/>
        </p:nvSpPr>
        <p:spPr>
          <a:xfrm>
            <a:off x="6629400" y="609600"/>
            <a:ext cx="0" cy="3124200"/>
          </a:xfrm>
          <a:prstGeom prst="line">
            <a:avLst/>
          </a:prstGeom>
          <a:ln w="12700" cap="flat" cmpd="sng">
            <a:solidFill>
              <a:srgbClr val="BA6F00"/>
            </a:solidFill>
            <a:prstDash val="dash"/>
            <a:headEnd type="none" w="med" len="med"/>
            <a:tailEnd type="none" w="med" len="med"/>
          </a:ln>
        </p:spPr>
      </p:sp>
      <p:sp>
        <p:nvSpPr>
          <p:cNvPr id="14412" name="Line 75"/>
          <p:cNvSpPr/>
          <p:nvPr/>
        </p:nvSpPr>
        <p:spPr>
          <a:xfrm>
            <a:off x="5715000" y="609600"/>
            <a:ext cx="0" cy="3124200"/>
          </a:xfrm>
          <a:prstGeom prst="line">
            <a:avLst/>
          </a:prstGeom>
          <a:ln w="12700" cap="flat" cmpd="sng">
            <a:solidFill>
              <a:srgbClr val="BA6F00"/>
            </a:solidFill>
            <a:prstDash val="dash"/>
            <a:headEnd type="none" w="med" len="med"/>
            <a:tailEnd type="none" w="med" len="med"/>
          </a:ln>
        </p:spPr>
      </p:sp>
      <p:sp>
        <p:nvSpPr>
          <p:cNvPr id="14413" name="Line 76"/>
          <p:cNvSpPr/>
          <p:nvPr/>
        </p:nvSpPr>
        <p:spPr>
          <a:xfrm>
            <a:off x="7086600" y="609600"/>
            <a:ext cx="0" cy="3124200"/>
          </a:xfrm>
          <a:prstGeom prst="line">
            <a:avLst/>
          </a:prstGeom>
          <a:ln w="12700" cap="flat" cmpd="sng">
            <a:solidFill>
              <a:srgbClr val="BA6F00"/>
            </a:solidFill>
            <a:prstDash val="dash"/>
            <a:headEnd type="none" w="med" len="med"/>
            <a:tailEnd type="none" w="med" len="med"/>
          </a:ln>
        </p:spPr>
      </p:sp>
      <p:sp>
        <p:nvSpPr>
          <p:cNvPr id="14414" name="Line 77"/>
          <p:cNvSpPr/>
          <p:nvPr/>
        </p:nvSpPr>
        <p:spPr>
          <a:xfrm>
            <a:off x="8001000" y="609600"/>
            <a:ext cx="0" cy="3124200"/>
          </a:xfrm>
          <a:prstGeom prst="line">
            <a:avLst/>
          </a:prstGeom>
          <a:ln w="12700" cap="flat" cmpd="sng">
            <a:solidFill>
              <a:srgbClr val="BA6F00"/>
            </a:solidFill>
            <a:prstDash val="dash"/>
            <a:headEnd type="none" w="med" len="med"/>
            <a:tailEnd type="none" w="med" len="med"/>
          </a:ln>
        </p:spPr>
      </p:sp>
      <p:sp>
        <p:nvSpPr>
          <p:cNvPr id="14415" name="Line 78"/>
          <p:cNvSpPr/>
          <p:nvPr/>
        </p:nvSpPr>
        <p:spPr>
          <a:xfrm>
            <a:off x="7543800" y="609600"/>
            <a:ext cx="0" cy="3124200"/>
          </a:xfrm>
          <a:prstGeom prst="line">
            <a:avLst/>
          </a:prstGeom>
          <a:ln w="12700" cap="flat" cmpd="sng">
            <a:solidFill>
              <a:srgbClr val="BA6F00"/>
            </a:solidFill>
            <a:prstDash val="dash"/>
            <a:headEnd type="none" w="med" len="med"/>
            <a:tailEnd type="none" w="med" len="med"/>
          </a:ln>
        </p:spPr>
      </p:sp>
      <p:sp>
        <p:nvSpPr>
          <p:cNvPr id="14416" name="Line 79"/>
          <p:cNvSpPr/>
          <p:nvPr/>
        </p:nvSpPr>
        <p:spPr>
          <a:xfrm>
            <a:off x="8458200" y="609600"/>
            <a:ext cx="0" cy="3124200"/>
          </a:xfrm>
          <a:prstGeom prst="line">
            <a:avLst/>
          </a:prstGeom>
          <a:ln w="12700" cap="flat" cmpd="sng">
            <a:solidFill>
              <a:srgbClr val="BA6F00"/>
            </a:solidFill>
            <a:prstDash val="dash"/>
            <a:headEnd type="none" w="med" len="med"/>
            <a:tailEnd type="none" w="med" len="med"/>
          </a:ln>
        </p:spPr>
      </p:sp>
      <p:sp>
        <p:nvSpPr>
          <p:cNvPr id="14417" name="Line 80"/>
          <p:cNvSpPr/>
          <p:nvPr/>
        </p:nvSpPr>
        <p:spPr>
          <a:xfrm>
            <a:off x="3657600" y="1371600"/>
            <a:ext cx="533400" cy="0"/>
          </a:xfrm>
          <a:prstGeom prst="line">
            <a:avLst/>
          </a:prstGeom>
          <a:ln w="19050" cap="flat" cmpd="sng">
            <a:solidFill>
              <a:srgbClr val="0066FF"/>
            </a:solidFill>
            <a:prstDash val="solid"/>
            <a:headEnd type="none" w="med" len="med"/>
            <a:tailEnd type="none" w="med" len="med"/>
          </a:ln>
        </p:spPr>
      </p:sp>
      <p:sp>
        <p:nvSpPr>
          <p:cNvPr id="14418" name="Line 81"/>
          <p:cNvSpPr/>
          <p:nvPr/>
        </p:nvSpPr>
        <p:spPr>
          <a:xfrm>
            <a:off x="4191000" y="1066800"/>
            <a:ext cx="0" cy="304800"/>
          </a:xfrm>
          <a:prstGeom prst="line">
            <a:avLst/>
          </a:prstGeom>
          <a:ln w="19050" cap="flat" cmpd="sng">
            <a:solidFill>
              <a:srgbClr val="0066FF"/>
            </a:solidFill>
            <a:prstDash val="solid"/>
            <a:headEnd type="none" w="med" len="med"/>
            <a:tailEnd type="none" w="med" len="med"/>
          </a:ln>
        </p:spPr>
      </p:sp>
      <p:sp>
        <p:nvSpPr>
          <p:cNvPr id="14419" name="Line 82"/>
          <p:cNvSpPr/>
          <p:nvPr/>
        </p:nvSpPr>
        <p:spPr>
          <a:xfrm>
            <a:off x="4191000" y="1066800"/>
            <a:ext cx="1447800" cy="0"/>
          </a:xfrm>
          <a:prstGeom prst="line">
            <a:avLst/>
          </a:prstGeom>
          <a:ln w="19050" cap="flat" cmpd="sng">
            <a:solidFill>
              <a:srgbClr val="0066FF"/>
            </a:solidFill>
            <a:prstDash val="solid"/>
            <a:headEnd type="none" w="med" len="med"/>
            <a:tailEnd type="none" w="med" len="med"/>
          </a:ln>
        </p:spPr>
      </p:sp>
      <p:sp>
        <p:nvSpPr>
          <p:cNvPr id="14420" name="Line 83"/>
          <p:cNvSpPr/>
          <p:nvPr/>
        </p:nvSpPr>
        <p:spPr>
          <a:xfrm>
            <a:off x="5638800" y="1066800"/>
            <a:ext cx="0" cy="304800"/>
          </a:xfrm>
          <a:prstGeom prst="line">
            <a:avLst/>
          </a:prstGeom>
          <a:ln w="19050" cap="flat" cmpd="sng">
            <a:solidFill>
              <a:srgbClr val="0066FF"/>
            </a:solidFill>
            <a:prstDash val="solid"/>
            <a:headEnd type="none" w="med" len="med"/>
            <a:tailEnd type="none" w="med" len="med"/>
          </a:ln>
        </p:spPr>
      </p:sp>
      <p:sp>
        <p:nvSpPr>
          <p:cNvPr id="14421" name="Line 84"/>
          <p:cNvSpPr/>
          <p:nvPr/>
        </p:nvSpPr>
        <p:spPr>
          <a:xfrm>
            <a:off x="5638800" y="1371600"/>
            <a:ext cx="1752600" cy="0"/>
          </a:xfrm>
          <a:prstGeom prst="line">
            <a:avLst/>
          </a:prstGeom>
          <a:ln w="19050" cap="flat" cmpd="sng">
            <a:solidFill>
              <a:srgbClr val="0066FF"/>
            </a:solidFill>
            <a:prstDash val="solid"/>
            <a:headEnd type="none" w="med" len="med"/>
            <a:tailEnd type="none" w="med" len="med"/>
          </a:ln>
        </p:spPr>
      </p:sp>
      <p:sp>
        <p:nvSpPr>
          <p:cNvPr id="14422" name="Line 85"/>
          <p:cNvSpPr/>
          <p:nvPr/>
        </p:nvSpPr>
        <p:spPr>
          <a:xfrm>
            <a:off x="7391400" y="1066800"/>
            <a:ext cx="0" cy="304800"/>
          </a:xfrm>
          <a:prstGeom prst="line">
            <a:avLst/>
          </a:prstGeom>
          <a:ln w="19050" cap="flat" cmpd="sng">
            <a:solidFill>
              <a:srgbClr val="0066FF"/>
            </a:solidFill>
            <a:prstDash val="solid"/>
            <a:headEnd type="none" w="med" len="med"/>
            <a:tailEnd type="none" w="med" len="med"/>
          </a:ln>
        </p:spPr>
      </p:sp>
      <p:sp>
        <p:nvSpPr>
          <p:cNvPr id="14423" name="Line 86"/>
          <p:cNvSpPr/>
          <p:nvPr/>
        </p:nvSpPr>
        <p:spPr>
          <a:xfrm>
            <a:off x="7391400" y="1066800"/>
            <a:ext cx="1524000" cy="0"/>
          </a:xfrm>
          <a:prstGeom prst="line">
            <a:avLst/>
          </a:prstGeom>
          <a:ln w="19050" cap="flat" cmpd="sng">
            <a:solidFill>
              <a:srgbClr val="0066FF"/>
            </a:solidFill>
            <a:prstDash val="solid"/>
            <a:headEnd type="none" w="med" len="med"/>
            <a:tailEnd type="none" w="med" len="med"/>
          </a:ln>
        </p:spPr>
      </p:sp>
      <p:sp>
        <p:nvSpPr>
          <p:cNvPr id="14424" name="Line 87"/>
          <p:cNvSpPr/>
          <p:nvPr/>
        </p:nvSpPr>
        <p:spPr>
          <a:xfrm>
            <a:off x="3657600" y="2057400"/>
            <a:ext cx="1143000" cy="0"/>
          </a:xfrm>
          <a:prstGeom prst="line">
            <a:avLst/>
          </a:prstGeom>
          <a:ln w="19050" cap="flat" cmpd="sng">
            <a:solidFill>
              <a:srgbClr val="0066FF"/>
            </a:solidFill>
            <a:prstDash val="solid"/>
            <a:headEnd type="none" w="med" len="med"/>
            <a:tailEnd type="none" w="med" len="med"/>
          </a:ln>
        </p:spPr>
      </p:sp>
      <p:sp>
        <p:nvSpPr>
          <p:cNvPr id="14425" name="Line 88"/>
          <p:cNvSpPr/>
          <p:nvPr/>
        </p:nvSpPr>
        <p:spPr>
          <a:xfrm>
            <a:off x="4800600" y="1752600"/>
            <a:ext cx="0" cy="304800"/>
          </a:xfrm>
          <a:prstGeom prst="line">
            <a:avLst/>
          </a:prstGeom>
          <a:ln w="19050" cap="flat" cmpd="sng">
            <a:solidFill>
              <a:srgbClr val="0066FF"/>
            </a:solidFill>
            <a:prstDash val="solid"/>
            <a:headEnd type="none" w="med" len="med"/>
            <a:tailEnd type="none" w="med" len="med"/>
          </a:ln>
        </p:spPr>
      </p:sp>
      <p:sp>
        <p:nvSpPr>
          <p:cNvPr id="14426" name="Line 89"/>
          <p:cNvSpPr/>
          <p:nvPr/>
        </p:nvSpPr>
        <p:spPr>
          <a:xfrm>
            <a:off x="4800600" y="1752600"/>
            <a:ext cx="1371600" cy="0"/>
          </a:xfrm>
          <a:prstGeom prst="line">
            <a:avLst/>
          </a:prstGeom>
          <a:ln w="19050" cap="flat" cmpd="sng">
            <a:solidFill>
              <a:srgbClr val="0066FF"/>
            </a:solidFill>
            <a:prstDash val="solid"/>
            <a:headEnd type="none" w="med" len="med"/>
            <a:tailEnd type="none" w="med" len="med"/>
          </a:ln>
        </p:spPr>
      </p:sp>
      <p:sp>
        <p:nvSpPr>
          <p:cNvPr id="14427" name="Line 90"/>
          <p:cNvSpPr/>
          <p:nvPr/>
        </p:nvSpPr>
        <p:spPr>
          <a:xfrm>
            <a:off x="6172200" y="1752600"/>
            <a:ext cx="0" cy="304800"/>
          </a:xfrm>
          <a:prstGeom prst="line">
            <a:avLst/>
          </a:prstGeom>
          <a:ln w="19050" cap="flat" cmpd="sng">
            <a:solidFill>
              <a:srgbClr val="0066FF"/>
            </a:solidFill>
            <a:prstDash val="solid"/>
            <a:headEnd type="none" w="med" len="med"/>
            <a:tailEnd type="none" w="med" len="med"/>
          </a:ln>
        </p:spPr>
      </p:sp>
      <p:sp>
        <p:nvSpPr>
          <p:cNvPr id="14428" name="Line 91"/>
          <p:cNvSpPr/>
          <p:nvPr/>
        </p:nvSpPr>
        <p:spPr>
          <a:xfrm>
            <a:off x="6172200" y="2057400"/>
            <a:ext cx="914400" cy="0"/>
          </a:xfrm>
          <a:prstGeom prst="line">
            <a:avLst/>
          </a:prstGeom>
          <a:ln w="19050" cap="flat" cmpd="sng">
            <a:solidFill>
              <a:srgbClr val="0066FF"/>
            </a:solidFill>
            <a:prstDash val="solid"/>
            <a:headEnd type="none" w="med" len="med"/>
            <a:tailEnd type="none" w="med" len="med"/>
          </a:ln>
        </p:spPr>
      </p:sp>
      <p:sp>
        <p:nvSpPr>
          <p:cNvPr id="14429" name="Line 92"/>
          <p:cNvSpPr/>
          <p:nvPr/>
        </p:nvSpPr>
        <p:spPr>
          <a:xfrm>
            <a:off x="7086600" y="1752600"/>
            <a:ext cx="0" cy="304800"/>
          </a:xfrm>
          <a:prstGeom prst="line">
            <a:avLst/>
          </a:prstGeom>
          <a:ln w="19050" cap="flat" cmpd="sng">
            <a:solidFill>
              <a:srgbClr val="0066FF"/>
            </a:solidFill>
            <a:prstDash val="solid"/>
            <a:headEnd type="none" w="med" len="med"/>
            <a:tailEnd type="none" w="med" len="med"/>
          </a:ln>
        </p:spPr>
      </p:sp>
      <p:sp>
        <p:nvSpPr>
          <p:cNvPr id="14430" name="Line 93"/>
          <p:cNvSpPr/>
          <p:nvPr/>
        </p:nvSpPr>
        <p:spPr>
          <a:xfrm>
            <a:off x="7086600" y="1752600"/>
            <a:ext cx="457200" cy="0"/>
          </a:xfrm>
          <a:prstGeom prst="line">
            <a:avLst/>
          </a:prstGeom>
          <a:ln w="19050" cap="flat" cmpd="sng">
            <a:solidFill>
              <a:srgbClr val="0066FF"/>
            </a:solidFill>
            <a:prstDash val="solid"/>
            <a:headEnd type="none" w="med" len="med"/>
            <a:tailEnd type="none" w="med" len="med"/>
          </a:ln>
        </p:spPr>
      </p:sp>
      <p:sp>
        <p:nvSpPr>
          <p:cNvPr id="14431" name="Line 94"/>
          <p:cNvSpPr/>
          <p:nvPr/>
        </p:nvSpPr>
        <p:spPr>
          <a:xfrm>
            <a:off x="7543800" y="1752600"/>
            <a:ext cx="0" cy="304800"/>
          </a:xfrm>
          <a:prstGeom prst="line">
            <a:avLst/>
          </a:prstGeom>
          <a:ln w="19050" cap="flat" cmpd="sng">
            <a:solidFill>
              <a:srgbClr val="0066FF"/>
            </a:solidFill>
            <a:prstDash val="solid"/>
            <a:headEnd type="none" w="med" len="med"/>
            <a:tailEnd type="none" w="med" len="med"/>
          </a:ln>
        </p:spPr>
      </p:sp>
      <p:sp>
        <p:nvSpPr>
          <p:cNvPr id="14432" name="Line 95"/>
          <p:cNvSpPr/>
          <p:nvPr/>
        </p:nvSpPr>
        <p:spPr>
          <a:xfrm>
            <a:off x="7543800" y="2057400"/>
            <a:ext cx="914400" cy="0"/>
          </a:xfrm>
          <a:prstGeom prst="line">
            <a:avLst/>
          </a:prstGeom>
          <a:ln w="19050" cap="flat" cmpd="sng">
            <a:solidFill>
              <a:srgbClr val="0066FF"/>
            </a:solidFill>
            <a:prstDash val="solid"/>
            <a:headEnd type="none" w="med" len="med"/>
            <a:tailEnd type="none" w="med" len="med"/>
          </a:ln>
        </p:spPr>
      </p:sp>
      <p:sp>
        <p:nvSpPr>
          <p:cNvPr id="14433" name="Line 96"/>
          <p:cNvSpPr/>
          <p:nvPr/>
        </p:nvSpPr>
        <p:spPr>
          <a:xfrm>
            <a:off x="8458200" y="1752600"/>
            <a:ext cx="0" cy="304800"/>
          </a:xfrm>
          <a:prstGeom prst="line">
            <a:avLst/>
          </a:prstGeom>
          <a:ln w="19050" cap="flat" cmpd="sng">
            <a:solidFill>
              <a:srgbClr val="0066FF"/>
            </a:solidFill>
            <a:prstDash val="solid"/>
            <a:headEnd type="none" w="med" len="med"/>
            <a:tailEnd type="none" w="med" len="med"/>
          </a:ln>
        </p:spPr>
      </p:sp>
      <p:sp>
        <p:nvSpPr>
          <p:cNvPr id="14434" name="Line 97"/>
          <p:cNvSpPr/>
          <p:nvPr/>
        </p:nvSpPr>
        <p:spPr>
          <a:xfrm>
            <a:off x="8458200" y="1752600"/>
            <a:ext cx="457200" cy="0"/>
          </a:xfrm>
          <a:prstGeom prst="line">
            <a:avLst/>
          </a:prstGeom>
          <a:ln w="19050" cap="flat" cmpd="sng">
            <a:solidFill>
              <a:srgbClr val="0066FF"/>
            </a:solidFill>
            <a:prstDash val="solid"/>
            <a:headEnd type="none" w="med" len="med"/>
            <a:tailEnd type="none" w="med" len="med"/>
          </a:ln>
        </p:spPr>
      </p:sp>
      <p:sp>
        <p:nvSpPr>
          <p:cNvPr id="14435" name="Line 98"/>
          <p:cNvSpPr/>
          <p:nvPr/>
        </p:nvSpPr>
        <p:spPr>
          <a:xfrm>
            <a:off x="3657600" y="2971800"/>
            <a:ext cx="228600" cy="0"/>
          </a:xfrm>
          <a:prstGeom prst="line">
            <a:avLst/>
          </a:prstGeom>
          <a:ln w="19050" cap="flat" cmpd="sng">
            <a:solidFill>
              <a:srgbClr val="0066FF"/>
            </a:solidFill>
            <a:prstDash val="solid"/>
            <a:headEnd type="none" w="med" len="med"/>
            <a:tailEnd type="none" w="med" len="med"/>
          </a:ln>
        </p:spPr>
      </p:sp>
      <p:sp>
        <p:nvSpPr>
          <p:cNvPr id="14436" name="Line 99"/>
          <p:cNvSpPr/>
          <p:nvPr/>
        </p:nvSpPr>
        <p:spPr>
          <a:xfrm>
            <a:off x="3886200" y="2667000"/>
            <a:ext cx="0" cy="304800"/>
          </a:xfrm>
          <a:prstGeom prst="line">
            <a:avLst/>
          </a:prstGeom>
          <a:ln w="19050" cap="flat" cmpd="sng">
            <a:solidFill>
              <a:srgbClr val="0066FF"/>
            </a:solidFill>
            <a:prstDash val="solid"/>
            <a:headEnd type="none" w="med" len="med"/>
            <a:tailEnd type="none" w="med" len="med"/>
          </a:ln>
        </p:spPr>
      </p:sp>
      <p:sp>
        <p:nvSpPr>
          <p:cNvPr id="14437" name="Line 100"/>
          <p:cNvSpPr/>
          <p:nvPr/>
        </p:nvSpPr>
        <p:spPr>
          <a:xfrm>
            <a:off x="3886200" y="2667000"/>
            <a:ext cx="457200" cy="0"/>
          </a:xfrm>
          <a:prstGeom prst="line">
            <a:avLst/>
          </a:prstGeom>
          <a:ln w="19050" cap="flat" cmpd="sng">
            <a:solidFill>
              <a:srgbClr val="0066FF"/>
            </a:solidFill>
            <a:prstDash val="solid"/>
            <a:headEnd type="none" w="med" len="med"/>
            <a:tailEnd type="none" w="med" len="med"/>
          </a:ln>
        </p:spPr>
      </p:sp>
      <p:sp>
        <p:nvSpPr>
          <p:cNvPr id="14438" name="Line 101"/>
          <p:cNvSpPr/>
          <p:nvPr/>
        </p:nvSpPr>
        <p:spPr>
          <a:xfrm>
            <a:off x="4343400" y="2667000"/>
            <a:ext cx="0" cy="304800"/>
          </a:xfrm>
          <a:prstGeom prst="line">
            <a:avLst/>
          </a:prstGeom>
          <a:ln w="19050" cap="flat" cmpd="sng">
            <a:solidFill>
              <a:srgbClr val="0066FF"/>
            </a:solidFill>
            <a:prstDash val="solid"/>
            <a:headEnd type="none" w="med" len="med"/>
            <a:tailEnd type="none" w="med" len="med"/>
          </a:ln>
        </p:spPr>
      </p:sp>
      <p:sp>
        <p:nvSpPr>
          <p:cNvPr id="14439" name="Line 102"/>
          <p:cNvSpPr/>
          <p:nvPr/>
        </p:nvSpPr>
        <p:spPr>
          <a:xfrm>
            <a:off x="4343400" y="2971800"/>
            <a:ext cx="457200" cy="0"/>
          </a:xfrm>
          <a:prstGeom prst="line">
            <a:avLst/>
          </a:prstGeom>
          <a:ln w="19050" cap="flat" cmpd="sng">
            <a:solidFill>
              <a:srgbClr val="0066FF"/>
            </a:solidFill>
            <a:prstDash val="solid"/>
            <a:headEnd type="none" w="med" len="med"/>
            <a:tailEnd type="none" w="med" len="med"/>
          </a:ln>
        </p:spPr>
      </p:sp>
      <p:sp>
        <p:nvSpPr>
          <p:cNvPr id="14440" name="Line 103"/>
          <p:cNvSpPr/>
          <p:nvPr/>
        </p:nvSpPr>
        <p:spPr>
          <a:xfrm>
            <a:off x="4800600" y="2667000"/>
            <a:ext cx="0" cy="304800"/>
          </a:xfrm>
          <a:prstGeom prst="line">
            <a:avLst/>
          </a:prstGeom>
          <a:ln w="19050" cap="flat" cmpd="sng">
            <a:solidFill>
              <a:srgbClr val="0066FF"/>
            </a:solidFill>
            <a:prstDash val="solid"/>
            <a:headEnd type="none" w="med" len="med"/>
            <a:tailEnd type="none" w="med" len="med"/>
          </a:ln>
        </p:spPr>
      </p:sp>
      <p:sp>
        <p:nvSpPr>
          <p:cNvPr id="14441" name="Line 104"/>
          <p:cNvSpPr/>
          <p:nvPr/>
        </p:nvSpPr>
        <p:spPr>
          <a:xfrm>
            <a:off x="5257800" y="2667000"/>
            <a:ext cx="0" cy="304800"/>
          </a:xfrm>
          <a:prstGeom prst="line">
            <a:avLst/>
          </a:prstGeom>
          <a:ln w="19050" cap="flat" cmpd="sng">
            <a:solidFill>
              <a:srgbClr val="0066FF"/>
            </a:solidFill>
            <a:prstDash val="solid"/>
            <a:headEnd type="none" w="med" len="med"/>
            <a:tailEnd type="none" w="med" len="med"/>
          </a:ln>
        </p:spPr>
      </p:sp>
      <p:sp>
        <p:nvSpPr>
          <p:cNvPr id="14442" name="Line 105"/>
          <p:cNvSpPr/>
          <p:nvPr/>
        </p:nvSpPr>
        <p:spPr>
          <a:xfrm>
            <a:off x="5257800" y="2971800"/>
            <a:ext cx="457200" cy="0"/>
          </a:xfrm>
          <a:prstGeom prst="line">
            <a:avLst/>
          </a:prstGeom>
          <a:ln w="19050" cap="flat" cmpd="sng">
            <a:solidFill>
              <a:srgbClr val="0066FF"/>
            </a:solidFill>
            <a:prstDash val="solid"/>
            <a:headEnd type="none" w="med" len="med"/>
            <a:tailEnd type="none" w="med" len="med"/>
          </a:ln>
        </p:spPr>
      </p:sp>
      <p:sp>
        <p:nvSpPr>
          <p:cNvPr id="14443" name="Line 106"/>
          <p:cNvSpPr/>
          <p:nvPr/>
        </p:nvSpPr>
        <p:spPr>
          <a:xfrm>
            <a:off x="4800600" y="2667000"/>
            <a:ext cx="457200" cy="0"/>
          </a:xfrm>
          <a:prstGeom prst="line">
            <a:avLst/>
          </a:prstGeom>
          <a:ln w="19050" cap="flat" cmpd="sng">
            <a:solidFill>
              <a:srgbClr val="0066FF"/>
            </a:solidFill>
            <a:prstDash val="solid"/>
            <a:headEnd type="none" w="med" len="med"/>
            <a:tailEnd type="none" w="med" len="med"/>
          </a:ln>
        </p:spPr>
      </p:sp>
      <p:sp>
        <p:nvSpPr>
          <p:cNvPr id="14444" name="Line 107"/>
          <p:cNvSpPr/>
          <p:nvPr/>
        </p:nvSpPr>
        <p:spPr>
          <a:xfrm>
            <a:off x="5715000" y="2667000"/>
            <a:ext cx="0" cy="304800"/>
          </a:xfrm>
          <a:prstGeom prst="line">
            <a:avLst/>
          </a:prstGeom>
          <a:ln w="19050" cap="flat" cmpd="sng">
            <a:solidFill>
              <a:srgbClr val="0066FF"/>
            </a:solidFill>
            <a:prstDash val="solid"/>
            <a:headEnd type="none" w="med" len="med"/>
            <a:tailEnd type="none" w="med" len="med"/>
          </a:ln>
        </p:spPr>
      </p:sp>
      <p:sp>
        <p:nvSpPr>
          <p:cNvPr id="14445" name="Line 108"/>
          <p:cNvSpPr/>
          <p:nvPr/>
        </p:nvSpPr>
        <p:spPr>
          <a:xfrm>
            <a:off x="6172200" y="2971800"/>
            <a:ext cx="457200" cy="0"/>
          </a:xfrm>
          <a:prstGeom prst="line">
            <a:avLst/>
          </a:prstGeom>
          <a:ln w="19050" cap="flat" cmpd="sng">
            <a:solidFill>
              <a:srgbClr val="0066FF"/>
            </a:solidFill>
            <a:prstDash val="solid"/>
            <a:headEnd type="none" w="med" len="med"/>
            <a:tailEnd type="none" w="med" len="med"/>
          </a:ln>
        </p:spPr>
      </p:sp>
      <p:sp>
        <p:nvSpPr>
          <p:cNvPr id="14446" name="Line 109"/>
          <p:cNvSpPr/>
          <p:nvPr/>
        </p:nvSpPr>
        <p:spPr>
          <a:xfrm>
            <a:off x="5715000" y="2667000"/>
            <a:ext cx="457200" cy="0"/>
          </a:xfrm>
          <a:prstGeom prst="line">
            <a:avLst/>
          </a:prstGeom>
          <a:ln w="19050" cap="flat" cmpd="sng">
            <a:solidFill>
              <a:srgbClr val="0066FF"/>
            </a:solidFill>
            <a:prstDash val="solid"/>
            <a:headEnd type="none" w="med" len="med"/>
            <a:tailEnd type="none" w="med" len="med"/>
          </a:ln>
        </p:spPr>
      </p:sp>
      <p:sp>
        <p:nvSpPr>
          <p:cNvPr id="14447" name="Line 110"/>
          <p:cNvSpPr/>
          <p:nvPr/>
        </p:nvSpPr>
        <p:spPr>
          <a:xfrm>
            <a:off x="6172200" y="2667000"/>
            <a:ext cx="0" cy="304800"/>
          </a:xfrm>
          <a:prstGeom prst="line">
            <a:avLst/>
          </a:prstGeom>
          <a:ln w="19050" cap="flat" cmpd="sng">
            <a:solidFill>
              <a:srgbClr val="0066FF"/>
            </a:solidFill>
            <a:prstDash val="solid"/>
            <a:headEnd type="none" w="med" len="med"/>
            <a:tailEnd type="none" w="med" len="med"/>
          </a:ln>
        </p:spPr>
      </p:sp>
      <p:sp>
        <p:nvSpPr>
          <p:cNvPr id="14448" name="Line 111"/>
          <p:cNvSpPr/>
          <p:nvPr/>
        </p:nvSpPr>
        <p:spPr>
          <a:xfrm>
            <a:off x="6629400" y="2667000"/>
            <a:ext cx="0" cy="304800"/>
          </a:xfrm>
          <a:prstGeom prst="line">
            <a:avLst/>
          </a:prstGeom>
          <a:ln w="19050" cap="flat" cmpd="sng">
            <a:solidFill>
              <a:srgbClr val="0066FF"/>
            </a:solidFill>
            <a:prstDash val="solid"/>
            <a:headEnd type="none" w="med" len="med"/>
            <a:tailEnd type="none" w="med" len="med"/>
          </a:ln>
        </p:spPr>
      </p:sp>
      <p:sp>
        <p:nvSpPr>
          <p:cNvPr id="14449" name="Line 112"/>
          <p:cNvSpPr/>
          <p:nvPr/>
        </p:nvSpPr>
        <p:spPr>
          <a:xfrm>
            <a:off x="7086600" y="2971800"/>
            <a:ext cx="457200" cy="0"/>
          </a:xfrm>
          <a:prstGeom prst="line">
            <a:avLst/>
          </a:prstGeom>
          <a:ln w="19050" cap="flat" cmpd="sng">
            <a:solidFill>
              <a:srgbClr val="0066FF"/>
            </a:solidFill>
            <a:prstDash val="solid"/>
            <a:headEnd type="none" w="med" len="med"/>
            <a:tailEnd type="none" w="med" len="med"/>
          </a:ln>
        </p:spPr>
      </p:sp>
      <p:sp>
        <p:nvSpPr>
          <p:cNvPr id="14450" name="Line 113"/>
          <p:cNvSpPr/>
          <p:nvPr/>
        </p:nvSpPr>
        <p:spPr>
          <a:xfrm>
            <a:off x="6629400" y="2667000"/>
            <a:ext cx="457200" cy="0"/>
          </a:xfrm>
          <a:prstGeom prst="line">
            <a:avLst/>
          </a:prstGeom>
          <a:ln w="19050" cap="flat" cmpd="sng">
            <a:solidFill>
              <a:srgbClr val="0066FF"/>
            </a:solidFill>
            <a:prstDash val="solid"/>
            <a:headEnd type="none" w="med" len="med"/>
            <a:tailEnd type="none" w="med" len="med"/>
          </a:ln>
        </p:spPr>
      </p:sp>
      <p:sp>
        <p:nvSpPr>
          <p:cNvPr id="14451" name="Line 114"/>
          <p:cNvSpPr/>
          <p:nvPr/>
        </p:nvSpPr>
        <p:spPr>
          <a:xfrm>
            <a:off x="7086600" y="2667000"/>
            <a:ext cx="0" cy="304800"/>
          </a:xfrm>
          <a:prstGeom prst="line">
            <a:avLst/>
          </a:prstGeom>
          <a:ln w="19050" cap="flat" cmpd="sng">
            <a:solidFill>
              <a:srgbClr val="0066FF"/>
            </a:solidFill>
            <a:prstDash val="solid"/>
            <a:headEnd type="none" w="med" len="med"/>
            <a:tailEnd type="none" w="med" len="med"/>
          </a:ln>
        </p:spPr>
      </p:sp>
      <p:sp>
        <p:nvSpPr>
          <p:cNvPr id="14452" name="Line 115"/>
          <p:cNvSpPr/>
          <p:nvPr/>
        </p:nvSpPr>
        <p:spPr>
          <a:xfrm>
            <a:off x="7543800" y="2667000"/>
            <a:ext cx="0" cy="304800"/>
          </a:xfrm>
          <a:prstGeom prst="line">
            <a:avLst/>
          </a:prstGeom>
          <a:ln w="19050" cap="flat" cmpd="sng">
            <a:solidFill>
              <a:srgbClr val="0066FF"/>
            </a:solidFill>
            <a:prstDash val="solid"/>
            <a:headEnd type="none" w="med" len="med"/>
            <a:tailEnd type="none" w="med" len="med"/>
          </a:ln>
        </p:spPr>
      </p:sp>
      <p:sp>
        <p:nvSpPr>
          <p:cNvPr id="14453" name="Line 116"/>
          <p:cNvSpPr/>
          <p:nvPr/>
        </p:nvSpPr>
        <p:spPr>
          <a:xfrm>
            <a:off x="8001000" y="2971800"/>
            <a:ext cx="457200" cy="0"/>
          </a:xfrm>
          <a:prstGeom prst="line">
            <a:avLst/>
          </a:prstGeom>
          <a:ln w="19050" cap="flat" cmpd="sng">
            <a:solidFill>
              <a:srgbClr val="0066FF"/>
            </a:solidFill>
            <a:prstDash val="solid"/>
            <a:headEnd type="none" w="med" len="med"/>
            <a:tailEnd type="none" w="med" len="med"/>
          </a:ln>
        </p:spPr>
      </p:sp>
      <p:sp>
        <p:nvSpPr>
          <p:cNvPr id="14454" name="Line 117"/>
          <p:cNvSpPr/>
          <p:nvPr/>
        </p:nvSpPr>
        <p:spPr>
          <a:xfrm>
            <a:off x="7543800" y="2667000"/>
            <a:ext cx="457200" cy="0"/>
          </a:xfrm>
          <a:prstGeom prst="line">
            <a:avLst/>
          </a:prstGeom>
          <a:ln w="19050" cap="flat" cmpd="sng">
            <a:solidFill>
              <a:srgbClr val="0066FF"/>
            </a:solidFill>
            <a:prstDash val="solid"/>
            <a:headEnd type="none" w="med" len="med"/>
            <a:tailEnd type="none" w="med" len="med"/>
          </a:ln>
        </p:spPr>
      </p:sp>
      <p:sp>
        <p:nvSpPr>
          <p:cNvPr id="14455" name="Line 118"/>
          <p:cNvSpPr/>
          <p:nvPr/>
        </p:nvSpPr>
        <p:spPr>
          <a:xfrm>
            <a:off x="8001000" y="2667000"/>
            <a:ext cx="0" cy="304800"/>
          </a:xfrm>
          <a:prstGeom prst="line">
            <a:avLst/>
          </a:prstGeom>
          <a:ln w="19050" cap="flat" cmpd="sng">
            <a:solidFill>
              <a:srgbClr val="0066FF"/>
            </a:solidFill>
            <a:prstDash val="solid"/>
            <a:headEnd type="none" w="med" len="med"/>
            <a:tailEnd type="none" w="med" len="med"/>
          </a:ln>
        </p:spPr>
      </p:sp>
      <p:sp>
        <p:nvSpPr>
          <p:cNvPr id="14456" name="Line 119"/>
          <p:cNvSpPr/>
          <p:nvPr/>
        </p:nvSpPr>
        <p:spPr>
          <a:xfrm>
            <a:off x="8458200" y="2667000"/>
            <a:ext cx="0" cy="304800"/>
          </a:xfrm>
          <a:prstGeom prst="line">
            <a:avLst/>
          </a:prstGeom>
          <a:ln w="19050" cap="flat" cmpd="sng">
            <a:solidFill>
              <a:srgbClr val="0066FF"/>
            </a:solidFill>
            <a:prstDash val="solid"/>
            <a:headEnd type="none" w="med" len="med"/>
            <a:tailEnd type="none" w="med" len="med"/>
          </a:ln>
        </p:spPr>
      </p:sp>
      <p:sp>
        <p:nvSpPr>
          <p:cNvPr id="14457" name="Line 120"/>
          <p:cNvSpPr/>
          <p:nvPr/>
        </p:nvSpPr>
        <p:spPr>
          <a:xfrm>
            <a:off x="8458200" y="2667000"/>
            <a:ext cx="457200" cy="0"/>
          </a:xfrm>
          <a:prstGeom prst="line">
            <a:avLst/>
          </a:prstGeom>
          <a:ln w="19050" cap="flat" cmpd="sng">
            <a:solidFill>
              <a:srgbClr val="0066FF"/>
            </a:solidFill>
            <a:prstDash val="solid"/>
            <a:headEnd type="none" w="med" len="med"/>
            <a:tailEnd type="none" w="med" len="med"/>
          </a:ln>
        </p:spPr>
      </p:sp>
      <p:sp>
        <p:nvSpPr>
          <p:cNvPr id="14458" name="Line 121"/>
          <p:cNvSpPr/>
          <p:nvPr/>
        </p:nvSpPr>
        <p:spPr>
          <a:xfrm>
            <a:off x="3657600" y="3733800"/>
            <a:ext cx="685800" cy="0"/>
          </a:xfrm>
          <a:prstGeom prst="line">
            <a:avLst/>
          </a:prstGeom>
          <a:ln w="19050" cap="flat" cmpd="sng">
            <a:solidFill>
              <a:srgbClr val="0066FF"/>
            </a:solidFill>
            <a:prstDash val="solid"/>
            <a:headEnd type="none" w="med" len="med"/>
            <a:tailEnd type="none" w="med" len="med"/>
          </a:ln>
        </p:spPr>
      </p:sp>
      <p:sp>
        <p:nvSpPr>
          <p:cNvPr id="14459" name="Line 122"/>
          <p:cNvSpPr/>
          <p:nvPr/>
        </p:nvSpPr>
        <p:spPr>
          <a:xfrm>
            <a:off x="4343400" y="3429000"/>
            <a:ext cx="0" cy="304800"/>
          </a:xfrm>
          <a:prstGeom prst="line">
            <a:avLst/>
          </a:prstGeom>
          <a:ln w="19050" cap="flat" cmpd="sng">
            <a:solidFill>
              <a:srgbClr val="0066FF"/>
            </a:solidFill>
            <a:prstDash val="solid"/>
            <a:headEnd type="none" w="med" len="med"/>
            <a:tailEnd type="none" w="med" len="med"/>
          </a:ln>
        </p:spPr>
      </p:sp>
      <p:sp>
        <p:nvSpPr>
          <p:cNvPr id="14460" name="Line 123"/>
          <p:cNvSpPr/>
          <p:nvPr/>
        </p:nvSpPr>
        <p:spPr>
          <a:xfrm>
            <a:off x="4343400" y="3429000"/>
            <a:ext cx="457200" cy="0"/>
          </a:xfrm>
          <a:prstGeom prst="line">
            <a:avLst/>
          </a:prstGeom>
          <a:ln w="19050" cap="flat" cmpd="sng">
            <a:solidFill>
              <a:srgbClr val="0066FF"/>
            </a:solidFill>
            <a:prstDash val="solid"/>
            <a:headEnd type="none" w="med" len="med"/>
            <a:tailEnd type="none" w="med" len="med"/>
          </a:ln>
        </p:spPr>
      </p:sp>
      <p:sp>
        <p:nvSpPr>
          <p:cNvPr id="14461" name="Line 124"/>
          <p:cNvSpPr/>
          <p:nvPr/>
        </p:nvSpPr>
        <p:spPr>
          <a:xfrm>
            <a:off x="4800600" y="3429000"/>
            <a:ext cx="0" cy="304800"/>
          </a:xfrm>
          <a:prstGeom prst="line">
            <a:avLst/>
          </a:prstGeom>
          <a:ln w="19050" cap="flat" cmpd="sng">
            <a:solidFill>
              <a:srgbClr val="0066FF"/>
            </a:solidFill>
            <a:prstDash val="solid"/>
            <a:headEnd type="none" w="med" len="med"/>
            <a:tailEnd type="none" w="med" len="med"/>
          </a:ln>
        </p:spPr>
      </p:sp>
      <p:sp>
        <p:nvSpPr>
          <p:cNvPr id="14462" name="Line 125"/>
          <p:cNvSpPr/>
          <p:nvPr/>
        </p:nvSpPr>
        <p:spPr>
          <a:xfrm>
            <a:off x="4800600" y="3733800"/>
            <a:ext cx="838200" cy="0"/>
          </a:xfrm>
          <a:prstGeom prst="line">
            <a:avLst/>
          </a:prstGeom>
          <a:ln w="19050" cap="flat" cmpd="sng">
            <a:solidFill>
              <a:srgbClr val="0066FF"/>
            </a:solidFill>
            <a:prstDash val="solid"/>
            <a:headEnd type="none" w="med" len="med"/>
            <a:tailEnd type="none" w="med" len="med"/>
          </a:ln>
        </p:spPr>
      </p:sp>
      <p:sp>
        <p:nvSpPr>
          <p:cNvPr id="14463" name="Line 126"/>
          <p:cNvSpPr/>
          <p:nvPr/>
        </p:nvSpPr>
        <p:spPr>
          <a:xfrm>
            <a:off x="5715000" y="3429000"/>
            <a:ext cx="0" cy="304800"/>
          </a:xfrm>
          <a:prstGeom prst="line">
            <a:avLst/>
          </a:prstGeom>
          <a:ln w="19050" cap="flat" cmpd="sng">
            <a:solidFill>
              <a:srgbClr val="0066FF"/>
            </a:solidFill>
            <a:prstDash val="solid"/>
            <a:headEnd type="none" w="med" len="med"/>
            <a:tailEnd type="none" w="med" len="med"/>
          </a:ln>
        </p:spPr>
      </p:sp>
      <p:sp>
        <p:nvSpPr>
          <p:cNvPr id="14464" name="Line 127"/>
          <p:cNvSpPr/>
          <p:nvPr/>
        </p:nvSpPr>
        <p:spPr>
          <a:xfrm>
            <a:off x="5715000" y="3733800"/>
            <a:ext cx="1371600" cy="0"/>
          </a:xfrm>
          <a:prstGeom prst="line">
            <a:avLst/>
          </a:prstGeom>
          <a:ln w="19050" cap="flat" cmpd="sng">
            <a:solidFill>
              <a:srgbClr val="0066FF"/>
            </a:solidFill>
            <a:prstDash val="solid"/>
            <a:headEnd type="none" w="med" len="med"/>
            <a:tailEnd type="none" w="med" len="med"/>
          </a:ln>
        </p:spPr>
      </p:sp>
      <p:sp>
        <p:nvSpPr>
          <p:cNvPr id="14465" name="Line 128"/>
          <p:cNvSpPr/>
          <p:nvPr/>
        </p:nvSpPr>
        <p:spPr>
          <a:xfrm>
            <a:off x="7086600" y="3429000"/>
            <a:ext cx="0" cy="304800"/>
          </a:xfrm>
          <a:prstGeom prst="line">
            <a:avLst/>
          </a:prstGeom>
          <a:ln w="19050" cap="flat" cmpd="sng">
            <a:solidFill>
              <a:srgbClr val="0066FF"/>
            </a:solidFill>
            <a:prstDash val="solid"/>
            <a:headEnd type="none" w="med" len="med"/>
            <a:tailEnd type="none" w="med" len="med"/>
          </a:ln>
        </p:spPr>
      </p:sp>
      <p:sp>
        <p:nvSpPr>
          <p:cNvPr id="14466" name="Line 129"/>
          <p:cNvSpPr/>
          <p:nvPr/>
        </p:nvSpPr>
        <p:spPr>
          <a:xfrm>
            <a:off x="7391400" y="3733800"/>
            <a:ext cx="609600" cy="0"/>
          </a:xfrm>
          <a:prstGeom prst="line">
            <a:avLst/>
          </a:prstGeom>
          <a:ln w="19050" cap="flat" cmpd="sng">
            <a:solidFill>
              <a:srgbClr val="0066FF"/>
            </a:solidFill>
            <a:prstDash val="solid"/>
            <a:headEnd type="none" w="med" len="med"/>
            <a:tailEnd type="none" w="med" len="med"/>
          </a:ln>
        </p:spPr>
      </p:sp>
      <p:sp>
        <p:nvSpPr>
          <p:cNvPr id="14467" name="Line 130"/>
          <p:cNvSpPr/>
          <p:nvPr/>
        </p:nvSpPr>
        <p:spPr>
          <a:xfrm>
            <a:off x="8001000" y="3429000"/>
            <a:ext cx="0" cy="304800"/>
          </a:xfrm>
          <a:prstGeom prst="line">
            <a:avLst/>
          </a:prstGeom>
          <a:ln w="19050" cap="flat" cmpd="sng">
            <a:solidFill>
              <a:srgbClr val="0066FF"/>
            </a:solidFill>
            <a:prstDash val="solid"/>
            <a:headEnd type="none" w="med" len="med"/>
            <a:tailEnd type="none" w="med" len="med"/>
          </a:ln>
        </p:spPr>
      </p:sp>
      <p:sp>
        <p:nvSpPr>
          <p:cNvPr id="14468" name="Line 131"/>
          <p:cNvSpPr/>
          <p:nvPr/>
        </p:nvSpPr>
        <p:spPr>
          <a:xfrm>
            <a:off x="8001000" y="3429000"/>
            <a:ext cx="457200" cy="0"/>
          </a:xfrm>
          <a:prstGeom prst="line">
            <a:avLst/>
          </a:prstGeom>
          <a:ln w="19050" cap="flat" cmpd="sng">
            <a:solidFill>
              <a:srgbClr val="0066FF"/>
            </a:solidFill>
            <a:prstDash val="solid"/>
            <a:headEnd type="none" w="med" len="med"/>
            <a:tailEnd type="none" w="med" len="med"/>
          </a:ln>
        </p:spPr>
      </p:sp>
      <p:sp>
        <p:nvSpPr>
          <p:cNvPr id="14469" name="Line 132"/>
          <p:cNvSpPr/>
          <p:nvPr/>
        </p:nvSpPr>
        <p:spPr>
          <a:xfrm>
            <a:off x="8458200" y="3429000"/>
            <a:ext cx="0" cy="304800"/>
          </a:xfrm>
          <a:prstGeom prst="line">
            <a:avLst/>
          </a:prstGeom>
          <a:ln w="19050" cap="flat" cmpd="sng">
            <a:solidFill>
              <a:srgbClr val="0066FF"/>
            </a:solidFill>
            <a:prstDash val="solid"/>
            <a:headEnd type="none" w="med" len="med"/>
            <a:tailEnd type="none" w="med" len="med"/>
          </a:ln>
        </p:spPr>
      </p:sp>
      <p:sp>
        <p:nvSpPr>
          <p:cNvPr id="14470" name="Line 133"/>
          <p:cNvSpPr/>
          <p:nvPr/>
        </p:nvSpPr>
        <p:spPr>
          <a:xfrm>
            <a:off x="8458200" y="3733800"/>
            <a:ext cx="457200" cy="0"/>
          </a:xfrm>
          <a:prstGeom prst="line">
            <a:avLst/>
          </a:prstGeom>
          <a:ln w="19050" cap="flat" cmpd="sng">
            <a:solidFill>
              <a:srgbClr val="0066FF"/>
            </a:solidFill>
            <a:prstDash val="solid"/>
            <a:headEnd type="none" w="med" len="med"/>
            <a:tailEnd type="none" w="med" len="med"/>
          </a:ln>
        </p:spPr>
      </p:sp>
      <p:sp>
        <p:nvSpPr>
          <p:cNvPr id="14471" name="Text Box 134"/>
          <p:cNvSpPr txBox="1"/>
          <p:nvPr/>
        </p:nvSpPr>
        <p:spPr>
          <a:xfrm>
            <a:off x="3048000" y="304800"/>
            <a:ext cx="538163" cy="3968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3300"/>
                </a:solidFill>
                <a:latin typeface="Arial" panose="020B0604020202020204" pitchFamily="34" charset="0"/>
                <a:ea typeface="楷体_GB2312" pitchFamily="49" charset="-122"/>
              </a:rPr>
              <a:t>CP</a:t>
            </a:r>
            <a:endParaRPr lang="en-US" altLang="zh-CN" sz="2000" b="1" dirty="0">
              <a:solidFill>
                <a:srgbClr val="FF3300"/>
              </a:solidFill>
              <a:latin typeface="Arial" panose="020B0604020202020204" pitchFamily="34" charset="0"/>
              <a:ea typeface="楷体_GB2312" pitchFamily="49" charset="-122"/>
            </a:endParaRPr>
          </a:p>
        </p:txBody>
      </p:sp>
      <p:sp>
        <p:nvSpPr>
          <p:cNvPr id="14472" name="Text Box 135"/>
          <p:cNvSpPr txBox="1"/>
          <p:nvPr/>
        </p:nvSpPr>
        <p:spPr>
          <a:xfrm>
            <a:off x="3124200" y="990600"/>
            <a:ext cx="354013" cy="3968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3300"/>
                </a:solidFill>
                <a:latin typeface="Arial" panose="020B0604020202020204" pitchFamily="34" charset="0"/>
                <a:ea typeface="楷体_GB2312" pitchFamily="49" charset="-122"/>
              </a:rPr>
              <a:t>X</a:t>
            </a:r>
            <a:endParaRPr lang="en-US" altLang="zh-CN" sz="2000" b="1" dirty="0">
              <a:solidFill>
                <a:srgbClr val="FF3300"/>
              </a:solidFill>
              <a:latin typeface="Arial" panose="020B0604020202020204" pitchFamily="34" charset="0"/>
              <a:ea typeface="楷体_GB2312" pitchFamily="49" charset="-122"/>
            </a:endParaRPr>
          </a:p>
        </p:txBody>
      </p:sp>
      <p:sp>
        <p:nvSpPr>
          <p:cNvPr id="3" name="Text Box 136"/>
          <p:cNvSpPr txBox="1"/>
          <p:nvPr/>
        </p:nvSpPr>
        <p:spPr>
          <a:xfrm>
            <a:off x="3140075" y="1752600"/>
            <a:ext cx="473075" cy="3968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3300"/>
                </a:solidFill>
                <a:latin typeface="Arial" panose="020B0604020202020204" pitchFamily="34" charset="0"/>
                <a:ea typeface="楷体_GB2312" pitchFamily="49" charset="-122"/>
              </a:rPr>
              <a:t>Q</a:t>
            </a:r>
            <a:r>
              <a:rPr lang="en-US" altLang="zh-CN" sz="2000" b="1" baseline="-25000" dirty="0">
                <a:solidFill>
                  <a:srgbClr val="FF3300"/>
                </a:solidFill>
                <a:latin typeface="Arial" panose="020B0604020202020204" pitchFamily="34" charset="0"/>
                <a:ea typeface="楷体_GB2312" pitchFamily="49" charset="-122"/>
              </a:rPr>
              <a:t>2</a:t>
            </a:r>
            <a:endParaRPr lang="en-US" altLang="zh-CN" sz="2000" b="1" dirty="0">
              <a:solidFill>
                <a:srgbClr val="FF3300"/>
              </a:solidFill>
              <a:latin typeface="Arial" panose="020B0604020202020204" pitchFamily="34" charset="0"/>
              <a:ea typeface="楷体_GB2312" pitchFamily="49" charset="-122"/>
            </a:endParaRPr>
          </a:p>
        </p:txBody>
      </p:sp>
      <p:sp>
        <p:nvSpPr>
          <p:cNvPr id="14474" name="Text Box 137"/>
          <p:cNvSpPr txBox="1"/>
          <p:nvPr/>
        </p:nvSpPr>
        <p:spPr>
          <a:xfrm>
            <a:off x="3124200" y="2743200"/>
            <a:ext cx="473075" cy="3968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3300"/>
                </a:solidFill>
                <a:latin typeface="Arial" panose="020B0604020202020204" pitchFamily="34" charset="0"/>
                <a:ea typeface="楷体_GB2312" pitchFamily="49" charset="-122"/>
              </a:rPr>
              <a:t>Q</a:t>
            </a:r>
            <a:r>
              <a:rPr lang="en-US" altLang="zh-CN" sz="2000" b="1" baseline="-25000" dirty="0">
                <a:solidFill>
                  <a:srgbClr val="FF3300"/>
                </a:solidFill>
                <a:latin typeface="Arial" panose="020B0604020202020204" pitchFamily="34" charset="0"/>
                <a:ea typeface="楷体_GB2312" pitchFamily="49" charset="-122"/>
              </a:rPr>
              <a:t>1</a:t>
            </a:r>
            <a:endParaRPr lang="en-US" altLang="zh-CN" sz="2000" b="1" dirty="0">
              <a:solidFill>
                <a:srgbClr val="FF3300"/>
              </a:solidFill>
              <a:latin typeface="Arial" panose="020B0604020202020204" pitchFamily="34" charset="0"/>
              <a:ea typeface="楷体_GB2312" pitchFamily="49" charset="-122"/>
            </a:endParaRPr>
          </a:p>
        </p:txBody>
      </p:sp>
      <p:sp>
        <p:nvSpPr>
          <p:cNvPr id="4" name="Text Box 138"/>
          <p:cNvSpPr txBox="1"/>
          <p:nvPr/>
        </p:nvSpPr>
        <p:spPr>
          <a:xfrm>
            <a:off x="3200400" y="3429000"/>
            <a:ext cx="339725" cy="3968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3300"/>
                </a:solidFill>
                <a:latin typeface="Arial" panose="020B0604020202020204" pitchFamily="34" charset="0"/>
                <a:ea typeface="楷体_GB2312" pitchFamily="49" charset="-122"/>
              </a:rPr>
              <a:t>Z</a:t>
            </a:r>
            <a:endParaRPr lang="en-US" altLang="zh-CN" sz="2000" b="1" dirty="0">
              <a:solidFill>
                <a:srgbClr val="FF3300"/>
              </a:solidFill>
              <a:latin typeface="Arial" panose="020B0604020202020204" pitchFamily="34" charset="0"/>
              <a:ea typeface="楷体_GB2312" pitchFamily="49" charset="-122"/>
            </a:endParaRPr>
          </a:p>
        </p:txBody>
      </p:sp>
      <p:sp>
        <p:nvSpPr>
          <p:cNvPr id="14476" name="Rectangle 139"/>
          <p:cNvSpPr/>
          <p:nvPr/>
        </p:nvSpPr>
        <p:spPr>
          <a:xfrm>
            <a:off x="5316538" y="3914775"/>
            <a:ext cx="1928812" cy="46196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latin typeface="Arial" panose="020B0604020202020204" pitchFamily="34" charset="0"/>
                <a:ea typeface="楷体_GB2312" pitchFamily="49" charset="-122"/>
              </a:rPr>
              <a:t>时序图（</a:t>
            </a:r>
            <a:r>
              <a:rPr lang="en-US" altLang="zh-CN" sz="2400" dirty="0">
                <a:latin typeface="Arial" panose="020B0604020202020204" pitchFamily="34" charset="0"/>
                <a:ea typeface="楷体_GB2312" pitchFamily="49" charset="-122"/>
              </a:rPr>
              <a:t>B</a:t>
            </a:r>
            <a:r>
              <a:rPr lang="zh-CN" altLang="en-US" sz="2400" dirty="0">
                <a:latin typeface="Arial" panose="020B0604020202020204" pitchFamily="34" charset="0"/>
                <a:ea typeface="楷体_GB2312" pitchFamily="49" charset="-122"/>
              </a:rPr>
              <a:t>）</a:t>
            </a:r>
            <a:endParaRPr lang="zh-CN" altLang="en-US" sz="2400" dirty="0">
              <a:latin typeface="Arial" panose="020B0604020202020204" pitchFamily="34" charset="0"/>
              <a:ea typeface="楷体_GB2312" pitchFamily="49" charset="-122"/>
            </a:endParaRPr>
          </a:p>
        </p:txBody>
      </p:sp>
      <p:sp>
        <p:nvSpPr>
          <p:cNvPr id="14477" name="Text Box 140"/>
          <p:cNvSpPr txBox="1"/>
          <p:nvPr/>
        </p:nvSpPr>
        <p:spPr>
          <a:xfrm>
            <a:off x="741363" y="603250"/>
            <a:ext cx="657225"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3300"/>
                </a:solidFill>
                <a:latin typeface="Arial" panose="020B0604020202020204" pitchFamily="34" charset="0"/>
                <a:ea typeface="楷体_GB2312" pitchFamily="49" charset="-122"/>
              </a:rPr>
              <a:t>X/Z</a:t>
            </a:r>
            <a:endParaRPr lang="en-US" altLang="zh-CN" sz="2400" b="1" dirty="0">
              <a:solidFill>
                <a:srgbClr val="FF3300"/>
              </a:solidFill>
              <a:latin typeface="Arial" panose="020B0604020202020204" pitchFamily="34" charset="0"/>
              <a:ea typeface="楷体_GB2312" pitchFamily="49" charset="-122"/>
            </a:endParaRPr>
          </a:p>
        </p:txBody>
      </p:sp>
      <p:sp>
        <p:nvSpPr>
          <p:cNvPr id="14478" name="Text Box 141"/>
          <p:cNvSpPr txBox="1"/>
          <p:nvPr/>
        </p:nvSpPr>
        <p:spPr>
          <a:xfrm>
            <a:off x="685800" y="4455637"/>
            <a:ext cx="7712075" cy="1850390"/>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10000"/>
              </a:lnSpc>
              <a:spcBef>
                <a:spcPct val="0"/>
              </a:spcBef>
              <a:buNone/>
            </a:pPr>
            <a:r>
              <a:rPr lang="en-US" altLang="zh-CN" sz="2400" dirty="0">
                <a:latin typeface="Arial" panose="020B0604020202020204" pitchFamily="34" charset="0"/>
                <a:ea typeface="楷体_GB2312" pitchFamily="49" charset="-122"/>
              </a:rPr>
              <a:t>     1) </a:t>
            </a:r>
            <a:r>
              <a:rPr lang="zh-CN" altLang="en-US" sz="2400" dirty="0">
                <a:latin typeface="Arial" panose="020B0604020202020204" pitchFamily="34" charset="0"/>
                <a:ea typeface="楷体_GB2312" pitchFamily="49" charset="-122"/>
              </a:rPr>
              <a:t>波形图中每个节拍的次态可根据状态表的现态和</a:t>
            </a:r>
            <a:r>
              <a:rPr lang="en-US" altLang="zh-CN" sz="2400" dirty="0">
                <a:latin typeface="Arial" panose="020B0604020202020204" pitchFamily="34" charset="0"/>
                <a:ea typeface="楷体_GB2312" pitchFamily="49" charset="-122"/>
              </a:rPr>
              <a:t>X</a:t>
            </a:r>
            <a:r>
              <a:rPr lang="zh-CN" altLang="en-US" sz="2400" dirty="0">
                <a:latin typeface="Arial" panose="020B0604020202020204" pitchFamily="34" charset="0"/>
                <a:ea typeface="楷体_GB2312" pitchFamily="49" charset="-122"/>
              </a:rPr>
              <a:t>确定，例如现态</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400" dirty="0">
                <a:latin typeface="Arial" panose="020B0604020202020204" pitchFamily="34" charset="0"/>
                <a:ea typeface="楷体_GB2312" pitchFamily="49" charset="-122"/>
              </a:rPr>
              <a:t>=00</a:t>
            </a:r>
            <a:r>
              <a:rPr lang="zh-CN" altLang="en-US" sz="2400" dirty="0">
                <a:latin typeface="Arial" panose="020B0604020202020204" pitchFamily="34" charset="0"/>
                <a:ea typeface="楷体_GB2312" pitchFamily="49" charset="-122"/>
              </a:rPr>
              <a:t>，</a:t>
            </a:r>
            <a:r>
              <a:rPr lang="en-US" altLang="zh-CN" sz="2400" dirty="0">
                <a:latin typeface="Arial" panose="020B0604020202020204" pitchFamily="34" charset="0"/>
                <a:ea typeface="楷体_GB2312" pitchFamily="49" charset="-122"/>
              </a:rPr>
              <a:t>X=0</a:t>
            </a:r>
            <a:r>
              <a:rPr lang="zh-CN" altLang="en-US" sz="2400" dirty="0">
                <a:latin typeface="Arial" panose="020B0604020202020204" pitchFamily="34" charset="0"/>
                <a:ea typeface="楷体_GB2312" pitchFamily="49" charset="-122"/>
              </a:rPr>
              <a:t>时其次态</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baseline="30000" dirty="0">
                <a:latin typeface="Arial" panose="020B0604020202020204" pitchFamily="34" charset="0"/>
                <a:ea typeface="楷体_GB2312" pitchFamily="49" charset="-122"/>
              </a:rPr>
              <a:t>n+1</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400" baseline="30000" dirty="0">
                <a:latin typeface="Arial" panose="020B0604020202020204" pitchFamily="34" charset="0"/>
                <a:ea typeface="楷体_GB2312" pitchFamily="49" charset="-122"/>
              </a:rPr>
              <a:t>n+1</a:t>
            </a:r>
            <a:r>
              <a:rPr lang="en-US" altLang="zh-CN" sz="2400" dirty="0">
                <a:latin typeface="Arial" panose="020B0604020202020204" pitchFamily="34" charset="0"/>
                <a:ea typeface="楷体_GB2312" pitchFamily="49" charset="-122"/>
              </a:rPr>
              <a:t>=01;</a:t>
            </a:r>
            <a:endParaRPr lang="en-US" altLang="zh-CN" sz="2400" dirty="0">
              <a:latin typeface="Arial" panose="020B0604020202020204" pitchFamily="34" charset="0"/>
              <a:ea typeface="楷体_GB2312" pitchFamily="49" charset="-122"/>
            </a:endParaRPr>
          </a:p>
          <a:p>
            <a:pPr marL="0" lvl="0" indent="0" eaLnBrk="1" hangingPunct="1">
              <a:lnSpc>
                <a:spcPct val="110000"/>
              </a:lnSpc>
              <a:spcBef>
                <a:spcPct val="0"/>
              </a:spcBef>
              <a:buNone/>
            </a:pPr>
            <a:r>
              <a:rPr lang="en-US" altLang="zh-CN" sz="2400" dirty="0">
                <a:latin typeface="Arial" panose="020B0604020202020204" pitchFamily="34" charset="0"/>
                <a:ea typeface="楷体_GB2312" pitchFamily="49" charset="-122"/>
              </a:rPr>
              <a:t>      2) </a:t>
            </a:r>
            <a:r>
              <a:rPr lang="zh-CN" altLang="en-US" sz="2400" dirty="0">
                <a:latin typeface="Arial" panose="020B0604020202020204" pitchFamily="34" charset="0"/>
                <a:ea typeface="楷体_GB2312" pitchFamily="49" charset="-122"/>
              </a:rPr>
              <a:t>外输出</a:t>
            </a:r>
            <a:r>
              <a:rPr lang="en-US" altLang="zh-CN" sz="2400" dirty="0">
                <a:latin typeface="Arial" panose="020B0604020202020204" pitchFamily="34" charset="0"/>
                <a:ea typeface="楷体_GB2312" pitchFamily="49" charset="-122"/>
              </a:rPr>
              <a:t>Z=XQ</a:t>
            </a:r>
            <a:r>
              <a:rPr lang="en-US" altLang="zh-CN" sz="2400" baseline="-25000" dirty="0">
                <a:latin typeface="Arial" panose="020B0604020202020204" pitchFamily="34" charset="0"/>
                <a:ea typeface="楷体_GB2312" pitchFamily="49" charset="-122"/>
              </a:rPr>
              <a:t>2</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400" dirty="0">
                <a:latin typeface="Arial" panose="020B0604020202020204" pitchFamily="34" charset="0"/>
                <a:ea typeface="楷体_GB2312" pitchFamily="49" charset="-122"/>
              </a:rPr>
              <a:t>′+X</a:t>
            </a:r>
            <a:r>
              <a:rPr lang="en-US" altLang="zh-CN" sz="2800" dirty="0">
                <a:ea typeface="楷体_GB2312" pitchFamily="49" charset="-122"/>
              </a:rPr>
              <a:t>′</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800" dirty="0">
                <a:ea typeface="楷体_GB2312" pitchFamily="49" charset="-122"/>
              </a:rPr>
              <a:t>′ ,</a:t>
            </a:r>
            <a:r>
              <a:rPr lang="zh-CN" altLang="en-US" sz="2400" dirty="0">
                <a:latin typeface="Arial" panose="020B0604020202020204" pitchFamily="34" charset="0"/>
                <a:ea typeface="楷体_GB2312" pitchFamily="49" charset="-122"/>
              </a:rPr>
              <a:t>它是组合电路的输出</a:t>
            </a:r>
            <a:r>
              <a:rPr lang="en-US" altLang="zh-CN" sz="2400" dirty="0">
                <a:latin typeface="Arial" panose="020B0604020202020204" pitchFamily="34" charset="0"/>
                <a:ea typeface="楷体_GB2312" pitchFamily="49" charset="-122"/>
              </a:rPr>
              <a:t>, </a:t>
            </a:r>
            <a:r>
              <a:rPr lang="zh-CN" altLang="en-US" sz="2400" dirty="0">
                <a:latin typeface="Arial" panose="020B0604020202020204" pitchFamily="34" charset="0"/>
                <a:ea typeface="楷体_GB2312" pitchFamily="49" charset="-122"/>
              </a:rPr>
              <a:t>当</a:t>
            </a:r>
            <a:r>
              <a:rPr lang="en-US" altLang="zh-CN" sz="2400" dirty="0">
                <a:latin typeface="Arial" panose="020B0604020202020204" pitchFamily="34" charset="0"/>
                <a:ea typeface="楷体_GB2312" pitchFamily="49" charset="-122"/>
              </a:rPr>
              <a:t>XQ</a:t>
            </a:r>
            <a:r>
              <a:rPr lang="en-US" altLang="zh-CN" sz="2400" baseline="-25000" dirty="0">
                <a:latin typeface="Arial" panose="020B0604020202020204" pitchFamily="34" charset="0"/>
                <a:ea typeface="楷体_GB2312" pitchFamily="49" charset="-122"/>
              </a:rPr>
              <a:t>2</a:t>
            </a:r>
            <a:r>
              <a:rPr lang="en-US" altLang="zh-CN" sz="2800" dirty="0">
                <a:ea typeface="楷体_GB2312" pitchFamily="49" charset="-122"/>
              </a:rPr>
              <a:t>′</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800" dirty="0">
                <a:ea typeface="楷体_GB2312" pitchFamily="49" charset="-122"/>
              </a:rPr>
              <a:t>′</a:t>
            </a:r>
            <a:r>
              <a:rPr lang="en-US" altLang="zh-CN" sz="2400" dirty="0">
                <a:latin typeface="Arial" panose="020B0604020202020204" pitchFamily="34" charset="0"/>
                <a:ea typeface="楷体_GB2312" pitchFamily="49" charset="-122"/>
              </a:rPr>
              <a:t>=100</a:t>
            </a:r>
            <a:r>
              <a:rPr lang="zh-CN" altLang="en-US" sz="2400" dirty="0">
                <a:latin typeface="Arial" panose="020B0604020202020204" pitchFamily="34" charset="0"/>
                <a:ea typeface="楷体_GB2312" pitchFamily="49" charset="-122"/>
              </a:rPr>
              <a:t>或</a:t>
            </a:r>
            <a:r>
              <a:rPr lang="en-US" altLang="zh-CN" sz="2400" dirty="0">
                <a:latin typeface="Arial" panose="020B0604020202020204" pitchFamily="34" charset="0"/>
                <a:ea typeface="楷体_GB2312" pitchFamily="49" charset="-122"/>
              </a:rPr>
              <a:t>010</a:t>
            </a:r>
            <a:r>
              <a:rPr lang="zh-CN" altLang="en-US" sz="2400" dirty="0">
                <a:latin typeface="Arial" panose="020B0604020202020204" pitchFamily="34" charset="0"/>
                <a:ea typeface="楷体_GB2312" pitchFamily="49" charset="-122"/>
              </a:rPr>
              <a:t>时，</a:t>
            </a:r>
            <a:r>
              <a:rPr lang="en-US" altLang="zh-CN" sz="2400" dirty="0">
                <a:latin typeface="Arial" panose="020B0604020202020204" pitchFamily="34" charset="0"/>
                <a:ea typeface="楷体_GB2312" pitchFamily="49" charset="-122"/>
              </a:rPr>
              <a:t>Z</a:t>
            </a:r>
            <a:r>
              <a:rPr lang="zh-CN" altLang="en-US" sz="2400" dirty="0">
                <a:latin typeface="Arial" panose="020B0604020202020204" pitchFamily="34" charset="0"/>
                <a:ea typeface="楷体_GB2312" pitchFamily="49" charset="-122"/>
              </a:rPr>
              <a:t>立即为</a:t>
            </a:r>
            <a:r>
              <a:rPr lang="en-US" altLang="zh-CN" sz="2400" dirty="0">
                <a:latin typeface="Arial" panose="020B0604020202020204" pitchFamily="34" charset="0"/>
                <a:ea typeface="楷体_GB2312" pitchFamily="49" charset="-122"/>
              </a:rPr>
              <a:t>1</a:t>
            </a:r>
            <a:r>
              <a:rPr lang="zh-CN" altLang="en-US" sz="2400" dirty="0">
                <a:latin typeface="Arial" panose="020B0604020202020204" pitchFamily="34" charset="0"/>
                <a:ea typeface="楷体_GB2312" pitchFamily="49" charset="-122"/>
              </a:rPr>
              <a:t>。</a:t>
            </a:r>
            <a:endParaRPr lang="zh-CN" altLang="en-US" sz="2400" dirty="0">
              <a:latin typeface="Arial" panose="020B0604020202020204" pitchFamily="34" charset="0"/>
              <a:ea typeface="楷体_GB2312" pitchFamily="49" charset="-122"/>
            </a:endParaRPr>
          </a:p>
        </p:txBody>
      </p:sp>
      <p:sp>
        <p:nvSpPr>
          <p:cNvPr id="14479" name="Line 151"/>
          <p:cNvSpPr/>
          <p:nvPr/>
        </p:nvSpPr>
        <p:spPr>
          <a:xfrm flipH="1">
            <a:off x="5638800" y="3429000"/>
            <a:ext cx="76200" cy="0"/>
          </a:xfrm>
          <a:prstGeom prst="line">
            <a:avLst/>
          </a:prstGeom>
          <a:ln w="19050" cap="flat" cmpd="sng">
            <a:solidFill>
              <a:srgbClr val="0066FF"/>
            </a:solidFill>
            <a:prstDash val="solid"/>
            <a:headEnd type="none" w="med" len="med"/>
            <a:tailEnd type="none" w="med" len="med"/>
          </a:ln>
        </p:spPr>
      </p:sp>
      <p:sp>
        <p:nvSpPr>
          <p:cNvPr id="14480" name="Line 152"/>
          <p:cNvSpPr/>
          <p:nvPr/>
        </p:nvSpPr>
        <p:spPr>
          <a:xfrm>
            <a:off x="5638800" y="3429000"/>
            <a:ext cx="0" cy="304800"/>
          </a:xfrm>
          <a:prstGeom prst="line">
            <a:avLst/>
          </a:prstGeom>
          <a:ln w="19050" cap="flat" cmpd="sng">
            <a:solidFill>
              <a:srgbClr val="0066FF"/>
            </a:solidFill>
            <a:prstDash val="solid"/>
            <a:headEnd type="none" w="med" len="med"/>
            <a:tailEnd type="none" w="med" len="med"/>
          </a:ln>
        </p:spPr>
      </p:sp>
      <p:sp>
        <p:nvSpPr>
          <p:cNvPr id="14481" name="Line 153"/>
          <p:cNvSpPr/>
          <p:nvPr/>
        </p:nvSpPr>
        <p:spPr>
          <a:xfrm>
            <a:off x="5638800" y="1371600"/>
            <a:ext cx="0" cy="2057400"/>
          </a:xfrm>
          <a:prstGeom prst="line">
            <a:avLst/>
          </a:prstGeom>
          <a:ln w="9525" cap="flat" cmpd="sng">
            <a:solidFill>
              <a:srgbClr val="FF00FF"/>
            </a:solidFill>
            <a:prstDash val="dashDot"/>
            <a:headEnd type="none" w="med" len="med"/>
            <a:tailEnd type="none" w="med" len="med"/>
          </a:ln>
        </p:spPr>
      </p:sp>
      <p:sp>
        <p:nvSpPr>
          <p:cNvPr id="14482" name="Line 154"/>
          <p:cNvSpPr/>
          <p:nvPr/>
        </p:nvSpPr>
        <p:spPr>
          <a:xfrm>
            <a:off x="7391400" y="1371600"/>
            <a:ext cx="0" cy="2057400"/>
          </a:xfrm>
          <a:prstGeom prst="line">
            <a:avLst/>
          </a:prstGeom>
          <a:ln w="9525" cap="flat" cmpd="sng">
            <a:solidFill>
              <a:srgbClr val="FF00FF"/>
            </a:solidFill>
            <a:prstDash val="dashDot"/>
            <a:headEnd type="none" w="med" len="med"/>
            <a:tailEnd type="none" w="med" len="med"/>
          </a:ln>
        </p:spPr>
      </p:sp>
      <p:sp>
        <p:nvSpPr>
          <p:cNvPr id="14483" name="Line 155"/>
          <p:cNvSpPr/>
          <p:nvPr/>
        </p:nvSpPr>
        <p:spPr>
          <a:xfrm flipV="1">
            <a:off x="7391400" y="3429000"/>
            <a:ext cx="0" cy="304800"/>
          </a:xfrm>
          <a:prstGeom prst="line">
            <a:avLst/>
          </a:prstGeom>
          <a:ln w="19050" cap="flat" cmpd="sng">
            <a:solidFill>
              <a:srgbClr val="0066FF"/>
            </a:solidFill>
            <a:prstDash val="solid"/>
            <a:headEnd type="none" w="med" len="med"/>
            <a:tailEnd type="none" w="med" len="med"/>
          </a:ln>
        </p:spPr>
      </p:sp>
      <p:sp>
        <p:nvSpPr>
          <p:cNvPr id="14484" name="Line 156"/>
          <p:cNvSpPr/>
          <p:nvPr/>
        </p:nvSpPr>
        <p:spPr>
          <a:xfrm>
            <a:off x="7086600" y="3429000"/>
            <a:ext cx="304800" cy="0"/>
          </a:xfrm>
          <a:prstGeom prst="line">
            <a:avLst/>
          </a:prstGeom>
          <a:ln w="19050" cap="flat" cmpd="sng">
            <a:solidFill>
              <a:srgbClr val="0066FF"/>
            </a:solidFill>
            <a:prstDash val="solid"/>
            <a:headEnd type="none" w="med" len="med"/>
            <a:tailEnd type="none" w="med" len="med"/>
          </a:ln>
        </p:spPr>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78">
                                            <p:txEl>
                                              <p:charRg st="0" end="6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78">
                                            <p:txEl>
                                              <p:charRg st="67" end="13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474"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24930" name="Rectangle 2"/>
          <p:cNvSpPr>
            <a:spLocks noChangeArrowheads="1"/>
          </p:cNvSpPr>
          <p:nvPr/>
        </p:nvSpPr>
        <p:spPr bwMode="auto">
          <a:xfrm>
            <a:off x="685800" y="304800"/>
            <a:ext cx="5657850" cy="7620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scene3d>
            <a:camera prst="legacyObliqueTopLeft"/>
            <a:lightRig rig="legacyFlat3" dir="t"/>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6.2 </a:t>
            </a:r>
            <a:r>
              <a:rPr kumimoji="1" lang="zh-CN" altLang="en-US" sz="36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同步时序电路分析</a:t>
            </a:r>
            <a:endParaRPr kumimoji="1" lang="zh-CN" altLang="en-US" sz="3600" b="1" i="0" u="none" strike="noStrike" kern="1200" cap="none" spc="0" normalizeH="0" baseline="0" noProof="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grpSp>
        <p:nvGrpSpPr>
          <p:cNvPr id="124931" name="Group 3"/>
          <p:cNvGrpSpPr/>
          <p:nvPr/>
        </p:nvGrpSpPr>
        <p:grpSpPr>
          <a:xfrm>
            <a:off x="2184400" y="1262063"/>
            <a:ext cx="3733800" cy="990600"/>
            <a:chOff x="1488" y="912"/>
            <a:chExt cx="2352" cy="624"/>
          </a:xfrm>
        </p:grpSpPr>
        <p:sp>
          <p:nvSpPr>
            <p:cNvPr id="15400" name="AutoShape 4"/>
            <p:cNvSpPr/>
            <p:nvPr/>
          </p:nvSpPr>
          <p:spPr>
            <a:xfrm>
              <a:off x="1488" y="912"/>
              <a:ext cx="2352" cy="624"/>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401" name="Text Box 5"/>
            <p:cNvSpPr txBox="1"/>
            <p:nvPr/>
          </p:nvSpPr>
          <p:spPr>
            <a:xfrm>
              <a:off x="1680" y="912"/>
              <a:ext cx="204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写各触发器的</a:t>
              </a:r>
              <a:r>
                <a:rPr lang="zh-CN" altLang="en-US" sz="2400" b="1" dirty="0">
                  <a:solidFill>
                    <a:srgbClr val="0033CC"/>
                  </a:solidFill>
                </a:rPr>
                <a:t>驱动方程</a:t>
              </a:r>
              <a:endParaRPr lang="zh-CN" altLang="en-US" sz="2400" b="1" dirty="0">
                <a:solidFill>
                  <a:srgbClr val="0033CC"/>
                </a:solidFill>
              </a:endParaRPr>
            </a:p>
          </p:txBody>
        </p:sp>
      </p:grpSp>
      <p:sp>
        <p:nvSpPr>
          <p:cNvPr id="124934" name="Text Box 6"/>
          <p:cNvSpPr txBox="1"/>
          <p:nvPr/>
        </p:nvSpPr>
        <p:spPr>
          <a:xfrm>
            <a:off x="2676525" y="1760538"/>
            <a:ext cx="26352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写电路的</a:t>
            </a:r>
            <a:r>
              <a:rPr lang="zh-CN" altLang="en-US" sz="2400" b="1" dirty="0">
                <a:solidFill>
                  <a:srgbClr val="0033CC"/>
                </a:solidFill>
              </a:rPr>
              <a:t>输出方程</a:t>
            </a:r>
            <a:endParaRPr lang="zh-CN" altLang="en-US" sz="2400" b="1" dirty="0">
              <a:solidFill>
                <a:srgbClr val="0033CC"/>
              </a:solidFill>
            </a:endParaRPr>
          </a:p>
        </p:txBody>
      </p:sp>
      <p:sp>
        <p:nvSpPr>
          <p:cNvPr id="124935" name="Line 7"/>
          <p:cNvSpPr/>
          <p:nvPr/>
        </p:nvSpPr>
        <p:spPr>
          <a:xfrm>
            <a:off x="4081463" y="2235200"/>
            <a:ext cx="1587" cy="304800"/>
          </a:xfrm>
          <a:prstGeom prst="line">
            <a:avLst/>
          </a:prstGeom>
          <a:ln w="57150" cap="flat" cmpd="sng">
            <a:solidFill>
              <a:schemeClr val="tx1"/>
            </a:solidFill>
            <a:prstDash val="solid"/>
            <a:headEnd type="none" w="med" len="med"/>
            <a:tailEnd type="triangle" w="med" len="med"/>
          </a:ln>
        </p:spPr>
      </p:sp>
      <p:grpSp>
        <p:nvGrpSpPr>
          <p:cNvPr id="124936" name="Group 8"/>
          <p:cNvGrpSpPr/>
          <p:nvPr/>
        </p:nvGrpSpPr>
        <p:grpSpPr>
          <a:xfrm>
            <a:off x="2225675" y="2495550"/>
            <a:ext cx="3733800" cy="582613"/>
            <a:chOff x="1488" y="1728"/>
            <a:chExt cx="2352" cy="508"/>
          </a:xfrm>
        </p:grpSpPr>
        <p:sp>
          <p:nvSpPr>
            <p:cNvPr id="15398" name="AutoShape 9"/>
            <p:cNvSpPr/>
            <p:nvPr/>
          </p:nvSpPr>
          <p:spPr>
            <a:xfrm>
              <a:off x="1488" y="1728"/>
              <a:ext cx="2352" cy="480"/>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399" name="Text Box 10"/>
            <p:cNvSpPr txBox="1"/>
            <p:nvPr/>
          </p:nvSpPr>
          <p:spPr>
            <a:xfrm>
              <a:off x="1680" y="1837"/>
              <a:ext cx="1853" cy="39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写触发器的</a:t>
              </a:r>
              <a:r>
                <a:rPr lang="zh-CN" altLang="en-US" sz="2400" b="1" dirty="0">
                  <a:solidFill>
                    <a:srgbClr val="0033CC"/>
                  </a:solidFill>
                </a:rPr>
                <a:t>状态方程</a:t>
              </a:r>
              <a:endParaRPr lang="zh-CN" altLang="en-US" sz="2400" b="1" dirty="0">
                <a:solidFill>
                  <a:srgbClr val="0033CC"/>
                </a:solidFill>
              </a:endParaRPr>
            </a:p>
          </p:txBody>
        </p:sp>
      </p:grpSp>
      <p:sp>
        <p:nvSpPr>
          <p:cNvPr id="124939" name="Line 11"/>
          <p:cNvSpPr/>
          <p:nvPr/>
        </p:nvSpPr>
        <p:spPr>
          <a:xfrm>
            <a:off x="4098925" y="3065463"/>
            <a:ext cx="1588" cy="304800"/>
          </a:xfrm>
          <a:prstGeom prst="line">
            <a:avLst/>
          </a:prstGeom>
          <a:ln w="57150" cap="flat" cmpd="sng">
            <a:solidFill>
              <a:schemeClr val="tx1"/>
            </a:solidFill>
            <a:prstDash val="solid"/>
            <a:headEnd type="none" w="med" len="med"/>
            <a:tailEnd type="triangle" w="med" len="med"/>
          </a:ln>
        </p:spPr>
      </p:sp>
      <p:grpSp>
        <p:nvGrpSpPr>
          <p:cNvPr id="124940" name="Group 12"/>
          <p:cNvGrpSpPr/>
          <p:nvPr/>
        </p:nvGrpSpPr>
        <p:grpSpPr>
          <a:xfrm>
            <a:off x="2236788" y="3371850"/>
            <a:ext cx="3886200" cy="523875"/>
            <a:chOff x="1440" y="2400"/>
            <a:chExt cx="2448" cy="388"/>
          </a:xfrm>
        </p:grpSpPr>
        <p:sp>
          <p:nvSpPr>
            <p:cNvPr id="15396" name="AutoShape 13"/>
            <p:cNvSpPr/>
            <p:nvPr/>
          </p:nvSpPr>
          <p:spPr>
            <a:xfrm>
              <a:off x="1440" y="2400"/>
              <a:ext cx="2448" cy="384"/>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397" name="Text Box 14"/>
            <p:cNvSpPr txBox="1"/>
            <p:nvPr/>
          </p:nvSpPr>
          <p:spPr>
            <a:xfrm>
              <a:off x="1440" y="2449"/>
              <a:ext cx="2432" cy="33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作</a:t>
              </a:r>
              <a:r>
                <a:rPr lang="zh-CN" altLang="en-US" sz="2400" b="1" dirty="0">
                  <a:solidFill>
                    <a:srgbClr val="0033CC"/>
                  </a:solidFill>
                </a:rPr>
                <a:t>状态转换表</a:t>
              </a:r>
              <a:r>
                <a:rPr lang="zh-CN" altLang="en-US" sz="2400" b="1" dirty="0"/>
                <a:t>及</a:t>
              </a:r>
              <a:r>
                <a:rPr lang="zh-CN" altLang="en-US" sz="2400" b="1" dirty="0">
                  <a:solidFill>
                    <a:srgbClr val="0033CC"/>
                  </a:solidFill>
                </a:rPr>
                <a:t>状态转换图</a:t>
              </a:r>
              <a:endParaRPr lang="zh-CN" altLang="en-US" sz="2400" b="1" dirty="0">
                <a:solidFill>
                  <a:srgbClr val="0033CC"/>
                </a:solidFill>
              </a:endParaRPr>
            </a:p>
          </p:txBody>
        </p:sp>
      </p:grpSp>
      <p:sp>
        <p:nvSpPr>
          <p:cNvPr id="124943" name="Line 15"/>
          <p:cNvSpPr/>
          <p:nvPr/>
        </p:nvSpPr>
        <p:spPr>
          <a:xfrm>
            <a:off x="4097338" y="3878263"/>
            <a:ext cx="1587" cy="304800"/>
          </a:xfrm>
          <a:prstGeom prst="line">
            <a:avLst/>
          </a:prstGeom>
          <a:ln w="57150" cap="flat" cmpd="sng">
            <a:solidFill>
              <a:schemeClr val="tx1"/>
            </a:solidFill>
            <a:prstDash val="solid"/>
            <a:headEnd type="none" w="med" len="med"/>
            <a:tailEnd type="triangle" w="med" len="med"/>
          </a:ln>
        </p:spPr>
      </p:sp>
      <p:grpSp>
        <p:nvGrpSpPr>
          <p:cNvPr id="124944" name="Group 16"/>
          <p:cNvGrpSpPr/>
          <p:nvPr/>
        </p:nvGrpSpPr>
        <p:grpSpPr>
          <a:xfrm>
            <a:off x="2135188" y="4184650"/>
            <a:ext cx="3886200" cy="519113"/>
            <a:chOff x="1440" y="2976"/>
            <a:chExt cx="2448" cy="406"/>
          </a:xfrm>
        </p:grpSpPr>
        <p:sp>
          <p:nvSpPr>
            <p:cNvPr id="15394" name="Text Box 17"/>
            <p:cNvSpPr txBox="1"/>
            <p:nvPr/>
          </p:nvSpPr>
          <p:spPr>
            <a:xfrm>
              <a:off x="1968" y="3024"/>
              <a:ext cx="1274" cy="35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作</a:t>
              </a:r>
              <a:r>
                <a:rPr lang="zh-CN" altLang="en-US" sz="2400" b="1" dirty="0">
                  <a:solidFill>
                    <a:srgbClr val="0033CC"/>
                  </a:solidFill>
                </a:rPr>
                <a:t>时序波形图</a:t>
              </a:r>
              <a:endParaRPr lang="zh-CN" altLang="en-US" sz="2400" b="1" dirty="0">
                <a:solidFill>
                  <a:srgbClr val="0033CC"/>
                </a:solidFill>
              </a:endParaRPr>
            </a:p>
          </p:txBody>
        </p:sp>
        <p:sp>
          <p:nvSpPr>
            <p:cNvPr id="15395" name="AutoShape 18"/>
            <p:cNvSpPr/>
            <p:nvPr/>
          </p:nvSpPr>
          <p:spPr>
            <a:xfrm>
              <a:off x="1440" y="2976"/>
              <a:ext cx="2448" cy="384"/>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sp>
        <p:nvSpPr>
          <p:cNvPr id="124947" name="Line 19"/>
          <p:cNvSpPr/>
          <p:nvPr/>
        </p:nvSpPr>
        <p:spPr>
          <a:xfrm>
            <a:off x="4087813" y="4664075"/>
            <a:ext cx="1587" cy="304800"/>
          </a:xfrm>
          <a:prstGeom prst="line">
            <a:avLst/>
          </a:prstGeom>
          <a:ln w="57150" cap="flat" cmpd="sng">
            <a:solidFill>
              <a:schemeClr val="tx1"/>
            </a:solidFill>
            <a:prstDash val="solid"/>
            <a:headEnd type="none" w="med" len="med"/>
            <a:tailEnd type="triangle" w="med" len="med"/>
          </a:ln>
        </p:spPr>
      </p:sp>
      <p:grpSp>
        <p:nvGrpSpPr>
          <p:cNvPr id="124948" name="Group 20"/>
          <p:cNvGrpSpPr/>
          <p:nvPr/>
        </p:nvGrpSpPr>
        <p:grpSpPr>
          <a:xfrm>
            <a:off x="2100263" y="4953000"/>
            <a:ext cx="3886200" cy="514350"/>
            <a:chOff x="1440" y="3552"/>
            <a:chExt cx="2448" cy="437"/>
          </a:xfrm>
        </p:grpSpPr>
        <p:sp>
          <p:nvSpPr>
            <p:cNvPr id="15392" name="AutoShape 21"/>
            <p:cNvSpPr/>
            <p:nvPr/>
          </p:nvSpPr>
          <p:spPr>
            <a:xfrm>
              <a:off x="1440" y="3552"/>
              <a:ext cx="2448" cy="384"/>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393" name="Text Box 22"/>
            <p:cNvSpPr txBox="1"/>
            <p:nvPr/>
          </p:nvSpPr>
          <p:spPr>
            <a:xfrm>
              <a:off x="1690" y="3601"/>
              <a:ext cx="1853" cy="3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得到电路的逻辑功能</a:t>
              </a:r>
              <a:endParaRPr lang="zh-CN" altLang="en-US" sz="2400" b="1" dirty="0"/>
            </a:p>
          </p:txBody>
        </p:sp>
      </p:grpSp>
      <p:grpSp>
        <p:nvGrpSpPr>
          <p:cNvPr id="124951" name="Group 23"/>
          <p:cNvGrpSpPr/>
          <p:nvPr/>
        </p:nvGrpSpPr>
        <p:grpSpPr>
          <a:xfrm>
            <a:off x="990600" y="1219200"/>
            <a:ext cx="847725" cy="4546600"/>
            <a:chOff x="624" y="768"/>
            <a:chExt cx="576" cy="3264"/>
          </a:xfrm>
        </p:grpSpPr>
        <p:sp>
          <p:nvSpPr>
            <p:cNvPr id="15390" name="Oval 24"/>
            <p:cNvSpPr/>
            <p:nvPr/>
          </p:nvSpPr>
          <p:spPr>
            <a:xfrm>
              <a:off x="624" y="768"/>
              <a:ext cx="576" cy="3264"/>
            </a:xfrm>
            <a:prstGeom prst="ellipse">
              <a:avLst/>
            </a:prstGeom>
            <a:gradFill rotWithShape="0">
              <a:gsLst>
                <a:gs pos="0">
                  <a:srgbClr val="767647"/>
                </a:gs>
                <a:gs pos="50000">
                  <a:srgbClr val="FFFF99"/>
                </a:gs>
                <a:gs pos="100000">
                  <a:srgbClr val="767647"/>
                </a:gs>
              </a:gsLst>
              <a:lin ang="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391" name="Text Box 25"/>
            <p:cNvSpPr txBox="1"/>
            <p:nvPr/>
          </p:nvSpPr>
          <p:spPr>
            <a:xfrm>
              <a:off x="762" y="944"/>
              <a:ext cx="309" cy="294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A50021"/>
                  </a:solidFill>
                </a:rPr>
                <a:t>同</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步</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时</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序</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电</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路</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的</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分</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析</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方</a:t>
              </a:r>
              <a:endParaRPr lang="zh-CN" altLang="en-US" sz="2400" b="1" dirty="0">
                <a:solidFill>
                  <a:srgbClr val="A50021"/>
                </a:solidFill>
              </a:endParaRPr>
            </a:p>
            <a:p>
              <a:pPr marL="0" lvl="0" indent="0" eaLnBrk="1" hangingPunct="1">
                <a:spcBef>
                  <a:spcPct val="0"/>
                </a:spcBef>
                <a:buNone/>
              </a:pPr>
              <a:r>
                <a:rPr lang="zh-CN" altLang="en-US" sz="2400" b="1" dirty="0">
                  <a:solidFill>
                    <a:srgbClr val="A50021"/>
                  </a:solidFill>
                </a:rPr>
                <a:t>法</a:t>
              </a:r>
              <a:endParaRPr lang="zh-CN" altLang="en-US" sz="2400" b="1" dirty="0">
                <a:solidFill>
                  <a:srgbClr val="A50021"/>
                </a:solidFill>
              </a:endParaRPr>
            </a:p>
          </p:txBody>
        </p:sp>
      </p:grpSp>
      <p:grpSp>
        <p:nvGrpSpPr>
          <p:cNvPr id="124954" name="Group 26"/>
          <p:cNvGrpSpPr/>
          <p:nvPr/>
        </p:nvGrpSpPr>
        <p:grpSpPr>
          <a:xfrm>
            <a:off x="5943600" y="609600"/>
            <a:ext cx="2743200" cy="1066800"/>
            <a:chOff x="3744" y="384"/>
            <a:chExt cx="1728" cy="672"/>
          </a:xfrm>
        </p:grpSpPr>
        <p:sp>
          <p:nvSpPr>
            <p:cNvPr id="15388" name="AutoShape 27"/>
            <p:cNvSpPr/>
            <p:nvPr/>
          </p:nvSpPr>
          <p:spPr>
            <a:xfrm>
              <a:off x="3744" y="384"/>
              <a:ext cx="1728" cy="672"/>
            </a:xfrm>
            <a:prstGeom prst="wedgeRoundRectCallout">
              <a:avLst>
                <a:gd name="adj1" fmla="val -54921"/>
                <a:gd name="adj2" fmla="val 55356"/>
                <a:gd name="adj3" fmla="val 16667"/>
              </a:avLst>
            </a:prstGeom>
            <a:solidFill>
              <a:srgbClr val="FFCC00"/>
            </a:solidFill>
            <a:ln w="9525">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5389" name="Text Box 28"/>
            <p:cNvSpPr txBox="1"/>
            <p:nvPr/>
          </p:nvSpPr>
          <p:spPr>
            <a:xfrm>
              <a:off x="3792" y="480"/>
              <a:ext cx="1680" cy="518"/>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输入端的表达式，</a:t>
              </a:r>
              <a:endParaRPr lang="zh-CN" altLang="en-US" sz="2400" b="1" dirty="0"/>
            </a:p>
            <a:p>
              <a:pPr marL="0" lvl="0" indent="0" eaLnBrk="1" hangingPunct="1">
                <a:spcBef>
                  <a:spcPct val="0"/>
                </a:spcBef>
                <a:buNone/>
              </a:pPr>
              <a:r>
                <a:rPr lang="zh-CN" altLang="en-US" sz="2400" b="1" dirty="0"/>
                <a:t>如</a:t>
              </a:r>
              <a:r>
                <a:rPr lang="en-US" altLang="zh-CN" sz="2400" b="1" dirty="0"/>
                <a:t>T</a:t>
              </a:r>
              <a:r>
                <a:rPr lang="zh-CN" altLang="en-US" sz="2400" b="1" dirty="0"/>
                <a:t>、</a:t>
              </a:r>
              <a:r>
                <a:rPr lang="en-US" altLang="zh-CN" sz="2400" b="1" dirty="0"/>
                <a:t>J</a:t>
              </a:r>
              <a:r>
                <a:rPr lang="zh-CN" altLang="en-US" sz="2400" b="1" dirty="0"/>
                <a:t>、</a:t>
              </a:r>
              <a:r>
                <a:rPr lang="en-US" altLang="zh-CN" sz="2400" b="1" dirty="0"/>
                <a:t>K</a:t>
              </a:r>
              <a:r>
                <a:rPr lang="zh-CN" altLang="en-US" sz="2400" b="1" dirty="0"/>
                <a:t>、</a:t>
              </a:r>
              <a:r>
                <a:rPr lang="en-US" altLang="zh-CN" sz="2400" b="1" dirty="0"/>
                <a:t>D</a:t>
              </a:r>
              <a:r>
                <a:rPr lang="zh-CN" altLang="en-US" sz="2400" b="1" dirty="0"/>
                <a:t>。</a:t>
              </a:r>
              <a:endParaRPr lang="zh-CN" altLang="en-US" sz="2400" b="1" dirty="0"/>
            </a:p>
          </p:txBody>
        </p:sp>
      </p:grpSp>
      <p:grpSp>
        <p:nvGrpSpPr>
          <p:cNvPr id="124957" name="Group 29"/>
          <p:cNvGrpSpPr/>
          <p:nvPr/>
        </p:nvGrpSpPr>
        <p:grpSpPr>
          <a:xfrm>
            <a:off x="5646738" y="1768475"/>
            <a:ext cx="2895600" cy="457200"/>
            <a:chOff x="3552" y="1200"/>
            <a:chExt cx="1824" cy="288"/>
          </a:xfrm>
        </p:grpSpPr>
        <p:sp>
          <p:nvSpPr>
            <p:cNvPr id="15386" name="AutoShape 30"/>
            <p:cNvSpPr/>
            <p:nvPr/>
          </p:nvSpPr>
          <p:spPr>
            <a:xfrm>
              <a:off x="3552" y="1200"/>
              <a:ext cx="1824" cy="288"/>
            </a:xfrm>
            <a:prstGeom prst="wedgeRoundRectCallout">
              <a:avLst>
                <a:gd name="adj1" fmla="val -64750"/>
                <a:gd name="adj2" fmla="val -1736"/>
                <a:gd name="adj3" fmla="val 16667"/>
              </a:avLst>
            </a:prstGeom>
            <a:solidFill>
              <a:srgbClr val="FFCC00"/>
            </a:solidFill>
            <a:ln w="9525">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5387" name="Text Box 31"/>
            <p:cNvSpPr txBox="1"/>
            <p:nvPr/>
          </p:nvSpPr>
          <p:spPr>
            <a:xfrm>
              <a:off x="3744" y="1200"/>
              <a:ext cx="1467" cy="288"/>
            </a:xfrm>
            <a:prstGeom prst="rect">
              <a:avLst/>
            </a:prstGeom>
            <a:solidFill>
              <a:srgbClr val="FFCC00"/>
            </a:solid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组合电路的输出</a:t>
              </a:r>
              <a:endParaRPr lang="zh-CN" altLang="en-US" sz="2400" b="1" dirty="0"/>
            </a:p>
          </p:txBody>
        </p:sp>
      </p:grpSp>
      <p:grpSp>
        <p:nvGrpSpPr>
          <p:cNvPr id="124960" name="Group 32"/>
          <p:cNvGrpSpPr/>
          <p:nvPr/>
        </p:nvGrpSpPr>
        <p:grpSpPr>
          <a:xfrm>
            <a:off x="5969000" y="2590800"/>
            <a:ext cx="1676400" cy="457200"/>
            <a:chOff x="3552" y="1200"/>
            <a:chExt cx="1824" cy="288"/>
          </a:xfrm>
        </p:grpSpPr>
        <p:sp>
          <p:nvSpPr>
            <p:cNvPr id="15384" name="AutoShape 33"/>
            <p:cNvSpPr/>
            <p:nvPr/>
          </p:nvSpPr>
          <p:spPr>
            <a:xfrm>
              <a:off x="3552" y="1200"/>
              <a:ext cx="1824" cy="288"/>
            </a:xfrm>
            <a:prstGeom prst="wedgeRoundRectCallout">
              <a:avLst>
                <a:gd name="adj1" fmla="val -64750"/>
                <a:gd name="adj2" fmla="val -1736"/>
                <a:gd name="adj3" fmla="val 16667"/>
              </a:avLst>
            </a:prstGeom>
            <a:solidFill>
              <a:srgbClr val="FFCC00"/>
            </a:solidFill>
            <a:ln w="9525">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5385" name="Text Box 34"/>
            <p:cNvSpPr txBox="1"/>
            <p:nvPr/>
          </p:nvSpPr>
          <p:spPr>
            <a:xfrm>
              <a:off x="3745" y="1200"/>
              <a:ext cx="1534" cy="288"/>
            </a:xfrm>
            <a:prstGeom prst="rect">
              <a:avLst/>
            </a:prstGeom>
            <a:solidFill>
              <a:srgbClr val="FFCC00"/>
            </a:solid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特性方程</a:t>
              </a:r>
              <a:endParaRPr lang="zh-CN" altLang="en-US" sz="2400" b="1" dirty="0"/>
            </a:p>
          </p:txBody>
        </p:sp>
      </p:grpSp>
      <p:grpSp>
        <p:nvGrpSpPr>
          <p:cNvPr id="124963" name="Group 35"/>
          <p:cNvGrpSpPr/>
          <p:nvPr/>
        </p:nvGrpSpPr>
        <p:grpSpPr>
          <a:xfrm>
            <a:off x="2854325" y="2362200"/>
            <a:ext cx="2454275" cy="990600"/>
            <a:chOff x="1872" y="1728"/>
            <a:chExt cx="1546" cy="624"/>
          </a:xfrm>
        </p:grpSpPr>
        <p:sp>
          <p:nvSpPr>
            <p:cNvPr id="15382" name="AutoShape 36"/>
            <p:cNvSpPr/>
            <p:nvPr/>
          </p:nvSpPr>
          <p:spPr>
            <a:xfrm>
              <a:off x="1872" y="1728"/>
              <a:ext cx="1536" cy="624"/>
            </a:xfrm>
            <a:prstGeom prst="wedgeRoundRectCallout">
              <a:avLst>
                <a:gd name="adj1" fmla="val -46875"/>
                <a:gd name="adj2" fmla="val 76120"/>
                <a:gd name="adj3" fmla="val 16667"/>
              </a:avLst>
            </a:prstGeom>
            <a:solidFill>
              <a:srgbClr val="FFCC00"/>
            </a:solidFill>
            <a:ln w="9525">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5383" name="Text Box 37"/>
            <p:cNvSpPr txBox="1"/>
            <p:nvPr/>
          </p:nvSpPr>
          <p:spPr>
            <a:xfrm>
              <a:off x="1920" y="1776"/>
              <a:ext cx="1498" cy="518"/>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描述输入与状态转换关系的表格</a:t>
              </a:r>
              <a:endParaRPr lang="zh-CN" altLang="en-US" sz="2400" b="1" dirty="0"/>
            </a:p>
          </p:txBody>
        </p:sp>
      </p:grpSp>
      <p:grpSp>
        <p:nvGrpSpPr>
          <p:cNvPr id="124966" name="Group 38"/>
          <p:cNvGrpSpPr/>
          <p:nvPr/>
        </p:nvGrpSpPr>
        <p:grpSpPr>
          <a:xfrm>
            <a:off x="6156325" y="3657600"/>
            <a:ext cx="2987675" cy="914400"/>
            <a:chOff x="3552" y="2688"/>
            <a:chExt cx="1882" cy="576"/>
          </a:xfrm>
        </p:grpSpPr>
        <p:sp>
          <p:nvSpPr>
            <p:cNvPr id="15380" name="AutoShape 39"/>
            <p:cNvSpPr/>
            <p:nvPr/>
          </p:nvSpPr>
          <p:spPr>
            <a:xfrm>
              <a:off x="3552" y="2688"/>
              <a:ext cx="1872" cy="576"/>
            </a:xfrm>
            <a:prstGeom prst="wedgeRoundRectCallout">
              <a:avLst>
                <a:gd name="adj1" fmla="val -67894"/>
                <a:gd name="adj2" fmla="val 37329"/>
                <a:gd name="adj3" fmla="val 16667"/>
              </a:avLst>
            </a:prstGeom>
            <a:solidFill>
              <a:srgbClr val="FFCC00"/>
            </a:solidFill>
            <a:ln w="9525">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5381" name="Text Box 40"/>
            <p:cNvSpPr txBox="1"/>
            <p:nvPr/>
          </p:nvSpPr>
          <p:spPr>
            <a:xfrm>
              <a:off x="3552" y="2736"/>
              <a:ext cx="1882" cy="518"/>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画出</a:t>
              </a:r>
              <a:r>
                <a:rPr lang="zh-CN" altLang="en-US" sz="2400" b="1" dirty="0">
                  <a:solidFill>
                    <a:srgbClr val="FF0000"/>
                  </a:solidFill>
                </a:rPr>
                <a:t>时钟脉冲</a:t>
              </a:r>
              <a:r>
                <a:rPr lang="zh-CN" altLang="en-US" sz="2400" b="1" dirty="0"/>
                <a:t>作用下的输入、输出波形图</a:t>
              </a:r>
              <a:endParaRPr lang="zh-CN" altLang="en-US" sz="2400" dirty="0"/>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24951"/>
                                        </p:tgtEl>
                                        <p:attrNameLst>
                                          <p:attrName>style.visibility</p:attrName>
                                        </p:attrNameLst>
                                      </p:cBhvr>
                                      <p:to>
                                        <p:strVal val="visible"/>
                                      </p:to>
                                    </p:set>
                                    <p:animEffect transition="in" filter="barn(outHorizontal)">
                                      <p:cBhvr>
                                        <p:cTn id="7" dur="500"/>
                                        <p:tgtEl>
                                          <p:spTgt spid="1249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4931"/>
                                        </p:tgtEl>
                                        <p:attrNameLst>
                                          <p:attrName>style.visibility</p:attrName>
                                        </p:attrNameLst>
                                      </p:cBhvr>
                                      <p:to>
                                        <p:strVal val="visible"/>
                                      </p:to>
                                    </p:set>
                                    <p:animEffect transition="in" filter="wipe(left)">
                                      <p:cBhvr>
                                        <p:cTn id="12" dur="500"/>
                                        <p:tgtEl>
                                          <p:spTgt spid="12493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4954"/>
                                        </p:tgtEl>
                                        <p:attrNameLst>
                                          <p:attrName>style.visibility</p:attrName>
                                        </p:attrNameLst>
                                      </p:cBhvr>
                                      <p:to>
                                        <p:strVal val="visible"/>
                                      </p:to>
                                    </p:set>
                                    <p:anim calcmode="lin" valueType="num">
                                      <p:cBhvr additive="base">
                                        <p:cTn id="17" dur="500" fill="hold"/>
                                        <p:tgtEl>
                                          <p:spTgt spid="124954"/>
                                        </p:tgtEl>
                                        <p:attrNameLst>
                                          <p:attrName>ppt_x</p:attrName>
                                        </p:attrNameLst>
                                      </p:cBhvr>
                                      <p:tavLst>
                                        <p:tav tm="0">
                                          <p:val>
                                            <p:strVal val="1+#ppt_w/2"/>
                                          </p:val>
                                        </p:tav>
                                        <p:tav tm="100000">
                                          <p:val>
                                            <p:strVal val="#ppt_x"/>
                                          </p:val>
                                        </p:tav>
                                      </p:tavLst>
                                    </p:anim>
                                    <p:anim calcmode="lin" valueType="num">
                                      <p:cBhvr additive="base">
                                        <p:cTn id="18" dur="500" fill="hold"/>
                                        <p:tgtEl>
                                          <p:spTgt spid="12495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495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24934"/>
                                        </p:tgtEl>
                                        <p:attrNameLst>
                                          <p:attrName>style.visibility</p:attrName>
                                        </p:attrNameLst>
                                      </p:cBhvr>
                                      <p:to>
                                        <p:strVal val="visible"/>
                                      </p:to>
                                    </p:set>
                                    <p:animEffect transition="in" filter="wipe(left)">
                                      <p:cBhvr>
                                        <p:cTn id="23" dur="500"/>
                                        <p:tgtEl>
                                          <p:spTgt spid="12493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24957"/>
                                        </p:tgtEl>
                                        <p:attrNameLst>
                                          <p:attrName>style.visibility</p:attrName>
                                        </p:attrNameLst>
                                      </p:cBhvr>
                                      <p:to>
                                        <p:strVal val="visible"/>
                                      </p:to>
                                    </p:set>
                                    <p:anim calcmode="lin" valueType="num">
                                      <p:cBhvr additive="base">
                                        <p:cTn id="28" dur="500" fill="hold"/>
                                        <p:tgtEl>
                                          <p:spTgt spid="124957"/>
                                        </p:tgtEl>
                                        <p:attrNameLst>
                                          <p:attrName>ppt_x</p:attrName>
                                        </p:attrNameLst>
                                      </p:cBhvr>
                                      <p:tavLst>
                                        <p:tav tm="0">
                                          <p:val>
                                            <p:strVal val="1+#ppt_w/2"/>
                                          </p:val>
                                        </p:tav>
                                        <p:tav tm="100000">
                                          <p:val>
                                            <p:strVal val="#ppt_x"/>
                                          </p:val>
                                        </p:tav>
                                      </p:tavLst>
                                    </p:anim>
                                    <p:anim calcmode="lin" valueType="num">
                                      <p:cBhvr additive="base">
                                        <p:cTn id="29" dur="500" fill="hold"/>
                                        <p:tgtEl>
                                          <p:spTgt spid="12495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4957"/>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24935"/>
                                        </p:tgtEl>
                                        <p:attrNameLst>
                                          <p:attrName>style.visibility</p:attrName>
                                        </p:attrNameLst>
                                      </p:cBhvr>
                                      <p:to>
                                        <p:strVal val="visible"/>
                                      </p:to>
                                    </p:set>
                                    <p:animEffect transition="in" filter="wipe(up)">
                                      <p:cBhvr>
                                        <p:cTn id="34" dur="500"/>
                                        <p:tgtEl>
                                          <p:spTgt spid="1249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24936"/>
                                        </p:tgtEl>
                                        <p:attrNameLst>
                                          <p:attrName>style.visibility</p:attrName>
                                        </p:attrNameLst>
                                      </p:cBhvr>
                                      <p:to>
                                        <p:strVal val="visible"/>
                                      </p:to>
                                    </p:set>
                                    <p:animEffect transition="in" filter="wipe(up)">
                                      <p:cBhvr>
                                        <p:cTn id="39" dur="500"/>
                                        <p:tgtEl>
                                          <p:spTgt spid="12493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124960"/>
                                        </p:tgtEl>
                                        <p:attrNameLst>
                                          <p:attrName>style.visibility</p:attrName>
                                        </p:attrNameLst>
                                      </p:cBhvr>
                                      <p:to>
                                        <p:strVal val="visible"/>
                                      </p:to>
                                    </p:set>
                                    <p:anim calcmode="lin" valueType="num">
                                      <p:cBhvr additive="base">
                                        <p:cTn id="44" dur="500" fill="hold"/>
                                        <p:tgtEl>
                                          <p:spTgt spid="124960"/>
                                        </p:tgtEl>
                                        <p:attrNameLst>
                                          <p:attrName>ppt_x</p:attrName>
                                        </p:attrNameLst>
                                      </p:cBhvr>
                                      <p:tavLst>
                                        <p:tav tm="0">
                                          <p:val>
                                            <p:strVal val="1+#ppt_w/2"/>
                                          </p:val>
                                        </p:tav>
                                        <p:tav tm="100000">
                                          <p:val>
                                            <p:strVal val="#ppt_x"/>
                                          </p:val>
                                        </p:tav>
                                      </p:tavLst>
                                    </p:anim>
                                    <p:anim calcmode="lin" valueType="num">
                                      <p:cBhvr additive="base">
                                        <p:cTn id="45" dur="500" fill="hold"/>
                                        <p:tgtEl>
                                          <p:spTgt spid="12496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4960"/>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24939"/>
                                        </p:tgtEl>
                                        <p:attrNameLst>
                                          <p:attrName>style.visibility</p:attrName>
                                        </p:attrNameLst>
                                      </p:cBhvr>
                                      <p:to>
                                        <p:strVal val="visible"/>
                                      </p:to>
                                    </p:set>
                                    <p:animEffect transition="in" filter="wipe(up)">
                                      <p:cBhvr>
                                        <p:cTn id="50" dur="500"/>
                                        <p:tgtEl>
                                          <p:spTgt spid="12493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124940"/>
                                        </p:tgtEl>
                                        <p:attrNameLst>
                                          <p:attrName>style.visibility</p:attrName>
                                        </p:attrNameLst>
                                      </p:cBhvr>
                                      <p:to>
                                        <p:strVal val="visible"/>
                                      </p:to>
                                    </p:set>
                                    <p:animEffect transition="in" filter="wipe(up)">
                                      <p:cBhvr>
                                        <p:cTn id="55" dur="500"/>
                                        <p:tgtEl>
                                          <p:spTgt spid="12494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24963"/>
                                        </p:tgtEl>
                                        <p:attrNameLst>
                                          <p:attrName>style.visibility</p:attrName>
                                        </p:attrNameLst>
                                      </p:cBhvr>
                                      <p:to>
                                        <p:strVal val="visible"/>
                                      </p:to>
                                    </p:set>
                                    <p:animEffect transition="in" filter="wipe(up)">
                                      <p:cBhvr>
                                        <p:cTn id="60" dur="500"/>
                                        <p:tgtEl>
                                          <p:spTgt spid="124963"/>
                                        </p:tgtEl>
                                      </p:cBhvr>
                                    </p:animEffect>
                                  </p:childTnLst>
                                  <p:subTnLst>
                                    <p:set>
                                      <p:cBhvr override="childStyle">
                                        <p:cTn dur="1" fill="hold" display="0" masterRel="nextClick" afterEffect="1"/>
                                        <p:tgtEl>
                                          <p:spTgt spid="124963"/>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24943"/>
                                        </p:tgtEl>
                                        <p:attrNameLst>
                                          <p:attrName>style.visibility</p:attrName>
                                        </p:attrNameLst>
                                      </p:cBhvr>
                                      <p:to>
                                        <p:strVal val="visible"/>
                                      </p:to>
                                    </p:set>
                                    <p:animEffect transition="in" filter="wipe(up)">
                                      <p:cBhvr>
                                        <p:cTn id="65" dur="500"/>
                                        <p:tgtEl>
                                          <p:spTgt spid="12494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24944"/>
                                        </p:tgtEl>
                                        <p:attrNameLst>
                                          <p:attrName>style.visibility</p:attrName>
                                        </p:attrNameLst>
                                      </p:cBhvr>
                                      <p:to>
                                        <p:strVal val="visible"/>
                                      </p:to>
                                    </p:set>
                                    <p:animEffect transition="in" filter="wipe(up)">
                                      <p:cBhvr>
                                        <p:cTn id="70" dur="500"/>
                                        <p:tgtEl>
                                          <p:spTgt spid="124944"/>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nodeType="clickEffect">
                                  <p:stCondLst>
                                    <p:cond delay="0"/>
                                  </p:stCondLst>
                                  <p:childTnLst>
                                    <p:set>
                                      <p:cBhvr>
                                        <p:cTn id="74" dur="1" fill="hold">
                                          <p:stCondLst>
                                            <p:cond delay="0"/>
                                          </p:stCondLst>
                                        </p:cTn>
                                        <p:tgtEl>
                                          <p:spTgt spid="124966"/>
                                        </p:tgtEl>
                                        <p:attrNameLst>
                                          <p:attrName>style.visibility</p:attrName>
                                        </p:attrNameLst>
                                      </p:cBhvr>
                                      <p:to>
                                        <p:strVal val="visible"/>
                                      </p:to>
                                    </p:set>
                                    <p:anim calcmode="lin" valueType="num">
                                      <p:cBhvr additive="base">
                                        <p:cTn id="75" dur="500" fill="hold"/>
                                        <p:tgtEl>
                                          <p:spTgt spid="124966"/>
                                        </p:tgtEl>
                                        <p:attrNameLst>
                                          <p:attrName>ppt_x</p:attrName>
                                        </p:attrNameLst>
                                      </p:cBhvr>
                                      <p:tavLst>
                                        <p:tav tm="0">
                                          <p:val>
                                            <p:strVal val="1+#ppt_w/2"/>
                                          </p:val>
                                        </p:tav>
                                        <p:tav tm="100000">
                                          <p:val>
                                            <p:strVal val="#ppt_x"/>
                                          </p:val>
                                        </p:tav>
                                      </p:tavLst>
                                    </p:anim>
                                    <p:anim calcmode="lin" valueType="num">
                                      <p:cBhvr additive="base">
                                        <p:cTn id="76" dur="500" fill="hold"/>
                                        <p:tgtEl>
                                          <p:spTgt spid="12496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4966"/>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24947"/>
                                        </p:tgtEl>
                                        <p:attrNameLst>
                                          <p:attrName>style.visibility</p:attrName>
                                        </p:attrNameLst>
                                      </p:cBhvr>
                                      <p:to>
                                        <p:strVal val="visible"/>
                                      </p:to>
                                    </p:set>
                                    <p:animEffect transition="in" filter="wipe(up)">
                                      <p:cBhvr>
                                        <p:cTn id="81" dur="500"/>
                                        <p:tgtEl>
                                          <p:spTgt spid="12494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124948"/>
                                        </p:tgtEl>
                                        <p:attrNameLst>
                                          <p:attrName>style.visibility</p:attrName>
                                        </p:attrNameLst>
                                      </p:cBhvr>
                                      <p:to>
                                        <p:strVal val="visible"/>
                                      </p:to>
                                    </p:set>
                                    <p:animEffect transition="in" filter="wipe(up)">
                                      <p:cBhvr>
                                        <p:cTn id="86" dur="500"/>
                                        <p:tgtEl>
                                          <p:spTgt spid="12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25954" name="Rectangle 2"/>
          <p:cNvSpPr>
            <a:spLocks noChangeArrowheads="1"/>
          </p:cNvSpPr>
          <p:nvPr/>
        </p:nvSpPr>
        <p:spPr bwMode="auto">
          <a:xfrm>
            <a:off x="609600" y="65088"/>
            <a:ext cx="4419600" cy="5334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sy="50000" kx="2453608" algn="b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dirty="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同步时序电路分析</a:t>
            </a:r>
            <a:endParaRPr kumimoji="1" lang="zh-CN" altLang="en-US" sz="7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graphicFrame>
        <p:nvGraphicFramePr>
          <p:cNvPr id="16388" name="Object 4"/>
          <p:cNvGraphicFramePr>
            <a:graphicFrameLocks noChangeAspect="1"/>
          </p:cNvGraphicFramePr>
          <p:nvPr/>
        </p:nvGraphicFramePr>
        <p:xfrm>
          <a:off x="3001963" y="2581275"/>
          <a:ext cx="5643562" cy="3024188"/>
        </p:xfrm>
        <a:graphic>
          <a:graphicData uri="http://schemas.openxmlformats.org/presentationml/2006/ole">
            <mc:AlternateContent xmlns:mc="http://schemas.openxmlformats.org/markup-compatibility/2006">
              <mc:Choice xmlns:v="urn:schemas-microsoft-com:vml" Requires="v">
                <p:oleObj spid="_x0000_s3076" name="" r:id="rId1" imgW="3514725" imgH="1685925" progId="Paint.Picture">
                  <p:embed/>
                </p:oleObj>
              </mc:Choice>
              <mc:Fallback>
                <p:oleObj name="" r:id="rId1" imgW="3514725" imgH="1685925" progId="Paint.Picture">
                  <p:embed/>
                  <p:pic>
                    <p:nvPicPr>
                      <p:cNvPr id="0" name="图片 3075"/>
                      <p:cNvPicPr/>
                      <p:nvPr/>
                    </p:nvPicPr>
                    <p:blipFill>
                      <a:blip r:embed="rId2"/>
                      <a:stretch>
                        <a:fillRect/>
                      </a:stretch>
                    </p:blipFill>
                    <p:spPr>
                      <a:xfrm>
                        <a:off x="3001963" y="2581275"/>
                        <a:ext cx="5643562" cy="3024188"/>
                      </a:xfrm>
                      <a:prstGeom prst="rect">
                        <a:avLst/>
                      </a:prstGeom>
                      <a:noFill/>
                      <a:ln w="38100">
                        <a:noFill/>
                        <a:miter/>
                      </a:ln>
                    </p:spPr>
                  </p:pic>
                </p:oleObj>
              </mc:Fallback>
            </mc:AlternateContent>
          </a:graphicData>
        </a:graphic>
      </p:graphicFrame>
      <p:grpSp>
        <p:nvGrpSpPr>
          <p:cNvPr id="16389" name="Group 5"/>
          <p:cNvGrpSpPr/>
          <p:nvPr/>
        </p:nvGrpSpPr>
        <p:grpSpPr>
          <a:xfrm>
            <a:off x="331788" y="681038"/>
            <a:ext cx="8382000" cy="5853112"/>
            <a:chOff x="240" y="720"/>
            <a:chExt cx="5280" cy="3216"/>
          </a:xfrm>
        </p:grpSpPr>
        <p:sp>
          <p:nvSpPr>
            <p:cNvPr id="16421" name="Rectangle 6"/>
            <p:cNvSpPr/>
            <p:nvPr/>
          </p:nvSpPr>
          <p:spPr>
            <a:xfrm>
              <a:off x="240" y="720"/>
              <a:ext cx="5280" cy="3216"/>
            </a:xfrm>
            <a:prstGeom prst="rect">
              <a:avLst/>
            </a:prstGeom>
            <a:noFill/>
            <a:ln w="57150" cap="flat" cmpd="thinThick">
              <a:solidFill>
                <a:srgbClr val="33CCCC"/>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6422" name="Text Box 7"/>
            <p:cNvSpPr txBox="1"/>
            <p:nvPr/>
          </p:nvSpPr>
          <p:spPr>
            <a:xfrm>
              <a:off x="278" y="733"/>
              <a:ext cx="519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黑体" panose="02010609060101010101" pitchFamily="49" charset="-122"/>
                  <a:ea typeface="黑体" panose="02010609060101010101" pitchFamily="49" charset="-122"/>
                </a:rPr>
                <a:t>例：</a:t>
              </a:r>
              <a:r>
                <a:rPr lang="zh-CN" altLang="en-US" sz="2400" b="1" dirty="0"/>
                <a:t>已知某同步时序电路的逻辑图，分析电路的逻辑功能。</a:t>
              </a:r>
              <a:endParaRPr lang="zh-CN" altLang="en-US" sz="2400" b="1" dirty="0"/>
            </a:p>
          </p:txBody>
        </p:sp>
      </p:grpSp>
      <p:sp>
        <p:nvSpPr>
          <p:cNvPr id="125960" name="Text Box 8"/>
          <p:cNvSpPr txBox="1"/>
          <p:nvPr/>
        </p:nvSpPr>
        <p:spPr>
          <a:xfrm>
            <a:off x="461963" y="1174750"/>
            <a:ext cx="793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解：</a:t>
            </a:r>
            <a:endParaRPr lang="zh-CN" altLang="en-US" sz="2400" b="1" dirty="0"/>
          </a:p>
        </p:txBody>
      </p:sp>
      <p:sp>
        <p:nvSpPr>
          <p:cNvPr id="125961" name="Text Box 9"/>
          <p:cNvSpPr txBox="1"/>
          <p:nvPr/>
        </p:nvSpPr>
        <p:spPr>
          <a:xfrm>
            <a:off x="1068388" y="1154113"/>
            <a:ext cx="65722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r>
              <a:rPr lang="zh-CN" altLang="en-US" sz="2400" b="1" dirty="0"/>
              <a:t>写出各触发器的驱动方程和电路的输出函数。</a:t>
            </a:r>
            <a:endParaRPr lang="zh-CN" altLang="en-US" sz="2400" b="1" dirty="0"/>
          </a:p>
        </p:txBody>
      </p:sp>
      <p:sp>
        <p:nvSpPr>
          <p:cNvPr id="125962" name="Text Box 10"/>
          <p:cNvSpPr txBox="1"/>
          <p:nvPr/>
        </p:nvSpPr>
        <p:spPr>
          <a:xfrm>
            <a:off x="1095375" y="1625600"/>
            <a:ext cx="1708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驱动方程：</a:t>
            </a:r>
            <a:endParaRPr lang="zh-CN" altLang="en-US" sz="2400" b="1" dirty="0"/>
          </a:p>
        </p:txBody>
      </p:sp>
      <p:sp>
        <p:nvSpPr>
          <p:cNvPr id="125963" name="Text Box 11"/>
          <p:cNvSpPr txBox="1"/>
          <p:nvPr/>
        </p:nvSpPr>
        <p:spPr>
          <a:xfrm>
            <a:off x="2757488" y="1628775"/>
            <a:ext cx="966787"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T</a:t>
            </a:r>
            <a:r>
              <a:rPr lang="en-US" altLang="zh-CN" sz="2400" b="1" baseline="-25000" dirty="0"/>
              <a:t>1</a:t>
            </a:r>
            <a:r>
              <a:rPr lang="en-US" altLang="zh-CN" sz="2400" b="1" dirty="0"/>
              <a:t>= X</a:t>
            </a:r>
            <a:endParaRPr lang="en-US" altLang="zh-CN" sz="2400" b="1" baseline="-25000" dirty="0"/>
          </a:p>
        </p:txBody>
      </p:sp>
      <p:sp>
        <p:nvSpPr>
          <p:cNvPr id="125964" name="Rectangle 12"/>
          <p:cNvSpPr/>
          <p:nvPr/>
        </p:nvSpPr>
        <p:spPr>
          <a:xfrm>
            <a:off x="5749925" y="3471863"/>
            <a:ext cx="381000" cy="685800"/>
          </a:xfrm>
          <a:prstGeom prst="rect">
            <a:avLst/>
          </a:prstGeom>
          <a:noFill/>
          <a:ln w="5715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5965" name="Text Box 13"/>
          <p:cNvSpPr txBox="1"/>
          <p:nvPr/>
        </p:nvSpPr>
        <p:spPr>
          <a:xfrm>
            <a:off x="6115050" y="3741738"/>
            <a:ext cx="5222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0000"/>
                </a:solidFill>
              </a:rPr>
              <a:t>Q</a:t>
            </a:r>
            <a:r>
              <a:rPr lang="en-US" altLang="zh-CN" sz="2400" b="1" baseline="-25000" dirty="0">
                <a:solidFill>
                  <a:srgbClr val="FF0000"/>
                </a:solidFill>
              </a:rPr>
              <a:t>1</a:t>
            </a:r>
            <a:endParaRPr lang="en-US" altLang="zh-CN" sz="2400" b="1" baseline="30000" dirty="0">
              <a:solidFill>
                <a:srgbClr val="FF0000"/>
              </a:solidFill>
            </a:endParaRPr>
          </a:p>
        </p:txBody>
      </p:sp>
      <p:sp>
        <p:nvSpPr>
          <p:cNvPr id="125966" name="Text Box 14"/>
          <p:cNvSpPr txBox="1"/>
          <p:nvPr/>
        </p:nvSpPr>
        <p:spPr>
          <a:xfrm>
            <a:off x="6054725" y="3014663"/>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0000"/>
                </a:solidFill>
              </a:rPr>
              <a:t>X</a:t>
            </a:r>
            <a:endParaRPr lang="en-US" altLang="zh-CN" sz="2400" b="1" dirty="0">
              <a:solidFill>
                <a:srgbClr val="FF0000"/>
              </a:solidFill>
            </a:endParaRPr>
          </a:p>
        </p:txBody>
      </p:sp>
      <p:sp>
        <p:nvSpPr>
          <p:cNvPr id="125967" name="Text Box 15"/>
          <p:cNvSpPr txBox="1"/>
          <p:nvPr/>
        </p:nvSpPr>
        <p:spPr>
          <a:xfrm>
            <a:off x="4208463" y="1576388"/>
            <a:ext cx="13081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T</a:t>
            </a:r>
            <a:r>
              <a:rPr lang="en-US" altLang="zh-CN" sz="2400" b="1" baseline="-25000" dirty="0"/>
              <a:t>2</a:t>
            </a:r>
            <a:r>
              <a:rPr lang="en-US" altLang="zh-CN" sz="2400" b="1" dirty="0"/>
              <a:t>= XQ</a:t>
            </a:r>
            <a:r>
              <a:rPr lang="en-US" altLang="zh-CN" sz="2400" b="1" baseline="-25000" dirty="0"/>
              <a:t>1</a:t>
            </a:r>
            <a:endParaRPr lang="en-US" altLang="zh-CN" sz="2400" b="1" baseline="30000" dirty="0"/>
          </a:p>
        </p:txBody>
      </p:sp>
      <p:sp>
        <p:nvSpPr>
          <p:cNvPr id="125968" name="Text Box 16"/>
          <p:cNvSpPr txBox="1"/>
          <p:nvPr/>
        </p:nvSpPr>
        <p:spPr>
          <a:xfrm>
            <a:off x="1138238" y="2028825"/>
            <a:ext cx="1504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输出方程</a:t>
            </a:r>
            <a:r>
              <a:rPr lang="en-US" altLang="zh-CN" sz="2400" b="1" dirty="0"/>
              <a:t>:</a:t>
            </a:r>
            <a:endParaRPr lang="en-US" altLang="zh-CN" sz="2400" b="1" dirty="0"/>
          </a:p>
        </p:txBody>
      </p:sp>
      <p:sp>
        <p:nvSpPr>
          <p:cNvPr id="125969" name="Rectangle 17"/>
          <p:cNvSpPr/>
          <p:nvPr/>
        </p:nvSpPr>
        <p:spPr>
          <a:xfrm>
            <a:off x="3540125" y="2633663"/>
            <a:ext cx="381000" cy="685800"/>
          </a:xfrm>
          <a:prstGeom prst="rect">
            <a:avLst/>
          </a:prstGeom>
          <a:noFill/>
          <a:ln w="5715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5970" name="Text Box 18"/>
          <p:cNvSpPr txBox="1"/>
          <p:nvPr/>
        </p:nvSpPr>
        <p:spPr>
          <a:xfrm>
            <a:off x="3997325" y="2709863"/>
            <a:ext cx="4048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0000"/>
                </a:solidFill>
              </a:rPr>
              <a:t>X</a:t>
            </a:r>
            <a:endParaRPr lang="en-US" altLang="zh-CN" sz="2400" b="1" dirty="0">
              <a:solidFill>
                <a:srgbClr val="FF0000"/>
              </a:solidFill>
            </a:endParaRPr>
          </a:p>
        </p:txBody>
      </p:sp>
      <p:sp>
        <p:nvSpPr>
          <p:cNvPr id="125971" name="Text Box 19"/>
          <p:cNvSpPr txBox="1"/>
          <p:nvPr/>
        </p:nvSpPr>
        <p:spPr>
          <a:xfrm>
            <a:off x="3967163" y="2351088"/>
            <a:ext cx="5238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0000"/>
                </a:solidFill>
              </a:rPr>
              <a:t>Q</a:t>
            </a:r>
            <a:r>
              <a:rPr lang="en-US" altLang="zh-CN" sz="2400" b="1" baseline="-25000" dirty="0">
                <a:solidFill>
                  <a:srgbClr val="FF0000"/>
                </a:solidFill>
              </a:rPr>
              <a:t>1</a:t>
            </a:r>
            <a:endParaRPr lang="en-US" altLang="zh-CN" sz="2400" b="1" baseline="30000" dirty="0">
              <a:solidFill>
                <a:srgbClr val="FF0000"/>
              </a:solidFill>
            </a:endParaRPr>
          </a:p>
        </p:txBody>
      </p:sp>
      <p:sp>
        <p:nvSpPr>
          <p:cNvPr id="125972" name="Text Box 20"/>
          <p:cNvSpPr txBox="1"/>
          <p:nvPr/>
        </p:nvSpPr>
        <p:spPr>
          <a:xfrm>
            <a:off x="3957638" y="3078163"/>
            <a:ext cx="52228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0000"/>
                </a:solidFill>
              </a:rPr>
              <a:t>Q</a:t>
            </a:r>
            <a:r>
              <a:rPr lang="en-US" altLang="zh-CN" sz="2400" b="1" baseline="-25000" dirty="0">
                <a:solidFill>
                  <a:srgbClr val="FF0000"/>
                </a:solidFill>
              </a:rPr>
              <a:t>2</a:t>
            </a:r>
            <a:endParaRPr lang="en-US" altLang="zh-CN" sz="2400" b="1" baseline="30000" dirty="0">
              <a:solidFill>
                <a:srgbClr val="FF0000"/>
              </a:solidFill>
            </a:endParaRPr>
          </a:p>
        </p:txBody>
      </p:sp>
      <p:sp>
        <p:nvSpPr>
          <p:cNvPr id="125973" name="Text Box 21"/>
          <p:cNvSpPr txBox="1"/>
          <p:nvPr/>
        </p:nvSpPr>
        <p:spPr>
          <a:xfrm>
            <a:off x="2751138" y="1998663"/>
            <a:ext cx="1598612"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Z</a:t>
            </a:r>
            <a:r>
              <a:rPr lang="en-US" altLang="zh-CN" sz="2400" b="1" baseline="-25000" dirty="0"/>
              <a:t> </a:t>
            </a:r>
            <a:r>
              <a:rPr lang="en-US" altLang="zh-CN" sz="2400" b="1" dirty="0"/>
              <a:t>= XQ</a:t>
            </a:r>
            <a:r>
              <a:rPr lang="en-US" altLang="zh-CN" sz="2400" b="1" baseline="-25000" dirty="0"/>
              <a:t>2</a:t>
            </a:r>
            <a:r>
              <a:rPr lang="en-US" altLang="zh-CN" sz="2400" b="1" dirty="0"/>
              <a:t>Q</a:t>
            </a:r>
            <a:r>
              <a:rPr lang="en-US" altLang="zh-CN" sz="2400" b="1" baseline="-25000" dirty="0"/>
              <a:t>1</a:t>
            </a:r>
            <a:endParaRPr lang="en-US" altLang="zh-CN" sz="2400" b="1" baseline="30000" dirty="0"/>
          </a:p>
        </p:txBody>
      </p:sp>
      <p:sp>
        <p:nvSpPr>
          <p:cNvPr id="125974" name="Text Box 22"/>
          <p:cNvSpPr txBox="1"/>
          <p:nvPr/>
        </p:nvSpPr>
        <p:spPr>
          <a:xfrm>
            <a:off x="546100" y="2649538"/>
            <a:ext cx="19399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2.</a:t>
            </a:r>
            <a:r>
              <a:rPr lang="zh-CN" altLang="en-US" sz="2400" b="1" dirty="0"/>
              <a:t>写状态方程</a:t>
            </a:r>
            <a:endParaRPr lang="zh-CN" altLang="en-US" sz="2400" b="1" dirty="0"/>
          </a:p>
        </p:txBody>
      </p:sp>
      <p:sp>
        <p:nvSpPr>
          <p:cNvPr id="125975" name="Text Box 23"/>
          <p:cNvSpPr txBox="1"/>
          <p:nvPr/>
        </p:nvSpPr>
        <p:spPr>
          <a:xfrm>
            <a:off x="534988" y="3240088"/>
            <a:ext cx="23018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T</a:t>
            </a:r>
            <a:r>
              <a:rPr lang="zh-CN" altLang="en-US" sz="2400" b="1" dirty="0"/>
              <a:t>触发器的状态方程为：</a:t>
            </a:r>
            <a:endParaRPr lang="zh-CN" altLang="en-US" sz="2400" b="1" dirty="0"/>
          </a:p>
        </p:txBody>
      </p:sp>
      <p:graphicFrame>
        <p:nvGraphicFramePr>
          <p:cNvPr id="125976" name="Object 24"/>
          <p:cNvGraphicFramePr>
            <a:graphicFrameLocks noChangeAspect="1"/>
          </p:cNvGraphicFramePr>
          <p:nvPr/>
        </p:nvGraphicFramePr>
        <p:xfrm>
          <a:off x="422275" y="4089400"/>
          <a:ext cx="2547938" cy="488950"/>
        </p:xfrm>
        <a:graphic>
          <a:graphicData uri="http://schemas.openxmlformats.org/presentationml/2006/ole">
            <mc:AlternateContent xmlns:mc="http://schemas.openxmlformats.org/markup-compatibility/2006">
              <mc:Choice xmlns:v="urn:schemas-microsoft-com:vml" Requires="v">
                <p:oleObj spid="_x0000_s3077" name="" r:id="rId3" imgW="1054100" imgH="203200" progId="Equation.DSMT4">
                  <p:embed/>
                </p:oleObj>
              </mc:Choice>
              <mc:Fallback>
                <p:oleObj name="" r:id="rId3" imgW="1054100" imgH="203200" progId="Equation.DSMT4">
                  <p:embed/>
                  <p:pic>
                    <p:nvPicPr>
                      <p:cNvPr id="0" name="图片 3076"/>
                      <p:cNvPicPr/>
                      <p:nvPr/>
                    </p:nvPicPr>
                    <p:blipFill>
                      <a:blip r:embed="rId4"/>
                      <a:stretch>
                        <a:fillRect/>
                      </a:stretch>
                    </p:blipFill>
                    <p:spPr>
                      <a:xfrm>
                        <a:off x="422275" y="4089400"/>
                        <a:ext cx="2547938" cy="488950"/>
                      </a:xfrm>
                      <a:prstGeom prst="rect">
                        <a:avLst/>
                      </a:prstGeom>
                      <a:noFill/>
                      <a:ln w="38100">
                        <a:noFill/>
                        <a:miter/>
                      </a:ln>
                    </p:spPr>
                  </p:pic>
                </p:oleObj>
              </mc:Fallback>
            </mc:AlternateContent>
          </a:graphicData>
        </a:graphic>
      </p:graphicFrame>
      <p:graphicFrame>
        <p:nvGraphicFramePr>
          <p:cNvPr id="125977" name="Object 25"/>
          <p:cNvGraphicFramePr>
            <a:graphicFrameLocks noChangeAspect="1"/>
          </p:cNvGraphicFramePr>
          <p:nvPr/>
        </p:nvGraphicFramePr>
        <p:xfrm>
          <a:off x="1035050" y="4564063"/>
          <a:ext cx="1323975" cy="488950"/>
        </p:xfrm>
        <a:graphic>
          <a:graphicData uri="http://schemas.openxmlformats.org/presentationml/2006/ole">
            <mc:AlternateContent xmlns:mc="http://schemas.openxmlformats.org/markup-compatibility/2006">
              <mc:Choice xmlns:v="urn:schemas-microsoft-com:vml" Requires="v">
                <p:oleObj spid="_x0000_s3082" name="" r:id="rId5" imgW="545465" imgH="203200" progId="Equation.DSMT4">
                  <p:embed/>
                </p:oleObj>
              </mc:Choice>
              <mc:Fallback>
                <p:oleObj name="" r:id="rId5" imgW="545465" imgH="203200" progId="Equation.DSMT4">
                  <p:embed/>
                  <p:pic>
                    <p:nvPicPr>
                      <p:cNvPr id="0" name="图片 3081"/>
                      <p:cNvPicPr/>
                      <p:nvPr/>
                    </p:nvPicPr>
                    <p:blipFill>
                      <a:blip r:embed="rId6"/>
                      <a:stretch>
                        <a:fillRect/>
                      </a:stretch>
                    </p:blipFill>
                    <p:spPr>
                      <a:xfrm>
                        <a:off x="1035050" y="4564063"/>
                        <a:ext cx="1323975" cy="488950"/>
                      </a:xfrm>
                      <a:prstGeom prst="rect">
                        <a:avLst/>
                      </a:prstGeom>
                      <a:noFill/>
                      <a:ln w="38100">
                        <a:noFill/>
                        <a:miter/>
                      </a:ln>
                    </p:spPr>
                  </p:pic>
                </p:oleObj>
              </mc:Fallback>
            </mc:AlternateContent>
          </a:graphicData>
        </a:graphic>
      </p:graphicFrame>
      <p:grpSp>
        <p:nvGrpSpPr>
          <p:cNvPr id="125978" name="Group 26"/>
          <p:cNvGrpSpPr/>
          <p:nvPr/>
        </p:nvGrpSpPr>
        <p:grpSpPr>
          <a:xfrm>
            <a:off x="2289175" y="5043488"/>
            <a:ext cx="3581400" cy="1314450"/>
            <a:chOff x="1536" y="3456"/>
            <a:chExt cx="2256" cy="720"/>
          </a:xfrm>
        </p:grpSpPr>
        <p:sp>
          <p:nvSpPr>
            <p:cNvPr id="16419" name="AutoShape 27"/>
            <p:cNvSpPr/>
            <p:nvPr/>
          </p:nvSpPr>
          <p:spPr>
            <a:xfrm>
              <a:off x="1536" y="3456"/>
              <a:ext cx="2256" cy="720"/>
            </a:xfrm>
            <a:prstGeom prst="wedgeRoundRectCallout">
              <a:avLst>
                <a:gd name="adj1" fmla="val -45611"/>
                <a:gd name="adj2" fmla="val -85556"/>
                <a:gd name="adj3" fmla="val 16667"/>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6420" name="Text Box 28"/>
            <p:cNvSpPr txBox="1"/>
            <p:nvPr/>
          </p:nvSpPr>
          <p:spPr>
            <a:xfrm>
              <a:off x="1632" y="3562"/>
              <a:ext cx="2122" cy="524"/>
            </a:xfrm>
            <a:prstGeom prst="rect">
              <a:avLst/>
            </a:prstGeom>
            <a:solidFill>
              <a:srgbClr val="66FFFF"/>
            </a:solidFill>
            <a:ln w="9525"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将</a:t>
              </a:r>
              <a:r>
                <a:rPr lang="en-US" altLang="zh-CN" sz="2400" b="1" dirty="0"/>
                <a:t>T</a:t>
              </a:r>
              <a:r>
                <a:rPr lang="en-US" altLang="zh-CN" sz="2400" b="1" baseline="-25000" dirty="0"/>
                <a:t>1</a:t>
              </a:r>
              <a:r>
                <a:rPr lang="zh-CN" altLang="en-US" sz="2400" b="1" baseline="-25000" dirty="0"/>
                <a:t>、 </a:t>
              </a:r>
              <a:r>
                <a:rPr lang="en-US" altLang="zh-CN" sz="2400" b="1" dirty="0"/>
                <a:t>T</a:t>
              </a:r>
              <a:r>
                <a:rPr lang="en-US" altLang="zh-CN" sz="2400" b="1" baseline="-25000" dirty="0"/>
                <a:t>2</a:t>
              </a:r>
              <a:r>
                <a:rPr lang="zh-CN" altLang="en-US" sz="2400" b="1" dirty="0"/>
                <a:t>代入则得到两个触发器的状态方程</a:t>
              </a:r>
              <a:endParaRPr lang="zh-CN" altLang="en-US" sz="2400" b="1" dirty="0"/>
            </a:p>
          </p:txBody>
        </p:sp>
      </p:grpSp>
      <p:grpSp>
        <p:nvGrpSpPr>
          <p:cNvPr id="125981" name="Group 29"/>
          <p:cNvGrpSpPr/>
          <p:nvPr/>
        </p:nvGrpSpPr>
        <p:grpSpPr>
          <a:xfrm>
            <a:off x="2989263" y="2446338"/>
            <a:ext cx="5710237" cy="3289300"/>
            <a:chOff x="1920" y="1968"/>
            <a:chExt cx="3552" cy="1920"/>
          </a:xfrm>
        </p:grpSpPr>
        <p:sp>
          <p:nvSpPr>
            <p:cNvPr id="16417" name="Rectangle 30" descr="蓝色砂纸"/>
            <p:cNvSpPr/>
            <p:nvPr/>
          </p:nvSpPr>
          <p:spPr>
            <a:xfrm>
              <a:off x="1920" y="1968"/>
              <a:ext cx="3552" cy="1920"/>
            </a:xfrm>
            <a:prstGeom prst="rect">
              <a:avLst/>
            </a:prstGeom>
            <a:blipFill rotWithShape="0">
              <a:blip r:embed="rId7"/>
            </a:blipFill>
            <a:ln w="9525">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6418" name="AutoShape 31"/>
            <p:cNvSpPr/>
            <p:nvPr/>
          </p:nvSpPr>
          <p:spPr>
            <a:xfrm>
              <a:off x="1920" y="2064"/>
              <a:ext cx="192" cy="1776"/>
            </a:xfrm>
            <a:prstGeom prst="leftBrace">
              <a:avLst>
                <a:gd name="adj1" fmla="val 77040"/>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aphicFrame>
        <p:nvGraphicFramePr>
          <p:cNvPr id="125984" name="Object 32"/>
          <p:cNvGraphicFramePr>
            <a:graphicFrameLocks noChangeAspect="1"/>
          </p:cNvGraphicFramePr>
          <p:nvPr/>
        </p:nvGraphicFramePr>
        <p:xfrm>
          <a:off x="4213225" y="3386138"/>
          <a:ext cx="2392363" cy="587375"/>
        </p:xfrm>
        <a:graphic>
          <a:graphicData uri="http://schemas.openxmlformats.org/presentationml/2006/ole">
            <mc:AlternateContent xmlns:mc="http://schemas.openxmlformats.org/markup-compatibility/2006">
              <mc:Choice xmlns:v="urn:schemas-microsoft-com:vml" Requires="v">
                <p:oleObj spid="_x0000_s3079" name="" r:id="rId8" imgW="927100" imgH="228600" progId="Equation.DSMT4">
                  <p:embed/>
                </p:oleObj>
              </mc:Choice>
              <mc:Fallback>
                <p:oleObj name="" r:id="rId8" imgW="927100" imgH="228600" progId="Equation.DSMT4">
                  <p:embed/>
                  <p:pic>
                    <p:nvPicPr>
                      <p:cNvPr id="0" name="图片 3078"/>
                      <p:cNvPicPr/>
                      <p:nvPr/>
                    </p:nvPicPr>
                    <p:blipFill>
                      <a:blip r:embed="rId9"/>
                      <a:stretch>
                        <a:fillRect/>
                      </a:stretch>
                    </p:blipFill>
                    <p:spPr>
                      <a:xfrm>
                        <a:off x="4213225" y="3386138"/>
                        <a:ext cx="2392363" cy="587375"/>
                      </a:xfrm>
                      <a:prstGeom prst="rect">
                        <a:avLst/>
                      </a:prstGeom>
                      <a:noFill/>
                      <a:ln w="38100">
                        <a:noFill/>
                        <a:miter/>
                      </a:ln>
                    </p:spPr>
                  </p:pic>
                </p:oleObj>
              </mc:Fallback>
            </mc:AlternateContent>
          </a:graphicData>
        </a:graphic>
      </p:graphicFrame>
      <p:graphicFrame>
        <p:nvGraphicFramePr>
          <p:cNvPr id="125985" name="Object 33"/>
          <p:cNvGraphicFramePr>
            <a:graphicFrameLocks noChangeAspect="1"/>
          </p:cNvGraphicFramePr>
          <p:nvPr/>
        </p:nvGraphicFramePr>
        <p:xfrm>
          <a:off x="6486525" y="3344863"/>
          <a:ext cx="1835150" cy="660400"/>
        </p:xfrm>
        <a:graphic>
          <a:graphicData uri="http://schemas.openxmlformats.org/presentationml/2006/ole">
            <mc:AlternateContent xmlns:mc="http://schemas.openxmlformats.org/markup-compatibility/2006">
              <mc:Choice xmlns:v="urn:schemas-microsoft-com:vml" Requires="v">
                <p:oleObj spid="_x0000_s3078" name="" r:id="rId10" imgW="635000" imgH="228600" progId="Equation.DSMT4">
                  <p:embed/>
                </p:oleObj>
              </mc:Choice>
              <mc:Fallback>
                <p:oleObj name="" r:id="rId10" imgW="635000" imgH="228600" progId="Equation.DSMT4">
                  <p:embed/>
                  <p:pic>
                    <p:nvPicPr>
                      <p:cNvPr id="0" name="图片 3077"/>
                      <p:cNvPicPr/>
                      <p:nvPr/>
                    </p:nvPicPr>
                    <p:blipFill>
                      <a:blip r:embed="rId11"/>
                      <a:stretch>
                        <a:fillRect/>
                      </a:stretch>
                    </p:blipFill>
                    <p:spPr>
                      <a:xfrm>
                        <a:off x="6486525" y="3344863"/>
                        <a:ext cx="1835150" cy="660400"/>
                      </a:xfrm>
                      <a:prstGeom prst="rect">
                        <a:avLst/>
                      </a:prstGeom>
                      <a:noFill/>
                      <a:ln w="38100">
                        <a:noFill/>
                        <a:miter/>
                      </a:ln>
                    </p:spPr>
                  </p:pic>
                </p:oleObj>
              </mc:Fallback>
            </mc:AlternateContent>
          </a:graphicData>
        </a:graphic>
      </p:graphicFrame>
      <p:graphicFrame>
        <p:nvGraphicFramePr>
          <p:cNvPr id="125986" name="Object 34"/>
          <p:cNvGraphicFramePr>
            <a:graphicFrameLocks noChangeAspect="1"/>
          </p:cNvGraphicFramePr>
          <p:nvPr/>
        </p:nvGraphicFramePr>
        <p:xfrm>
          <a:off x="3657600" y="4113213"/>
          <a:ext cx="3719513" cy="695325"/>
        </p:xfrm>
        <a:graphic>
          <a:graphicData uri="http://schemas.openxmlformats.org/presentationml/2006/ole">
            <mc:AlternateContent xmlns:mc="http://schemas.openxmlformats.org/markup-compatibility/2006">
              <mc:Choice xmlns:v="urn:schemas-microsoft-com:vml" Requires="v">
                <p:oleObj spid="_x0000_s3081" name="" r:id="rId12" imgW="1219200" imgH="228600" progId="Equation.DSMT4">
                  <p:embed/>
                </p:oleObj>
              </mc:Choice>
              <mc:Fallback>
                <p:oleObj name="" r:id="rId12" imgW="1219200" imgH="228600" progId="Equation.DSMT4">
                  <p:embed/>
                  <p:pic>
                    <p:nvPicPr>
                      <p:cNvPr id="0" name="图片 3080"/>
                      <p:cNvPicPr/>
                      <p:nvPr/>
                    </p:nvPicPr>
                    <p:blipFill>
                      <a:blip r:embed="rId13"/>
                      <a:stretch>
                        <a:fillRect/>
                      </a:stretch>
                    </p:blipFill>
                    <p:spPr>
                      <a:xfrm>
                        <a:off x="3657600" y="4113213"/>
                        <a:ext cx="3719513" cy="695325"/>
                      </a:xfrm>
                      <a:prstGeom prst="rect">
                        <a:avLst/>
                      </a:prstGeom>
                      <a:noFill/>
                      <a:ln w="38100">
                        <a:noFill/>
                        <a:miter/>
                      </a:ln>
                    </p:spPr>
                  </p:pic>
                </p:oleObj>
              </mc:Fallback>
            </mc:AlternateContent>
          </a:graphicData>
        </a:graphic>
      </p:graphicFrame>
      <p:graphicFrame>
        <p:nvGraphicFramePr>
          <p:cNvPr id="125987" name="Object 35"/>
          <p:cNvGraphicFramePr>
            <a:graphicFrameLocks noChangeAspect="1"/>
          </p:cNvGraphicFramePr>
          <p:nvPr/>
        </p:nvGraphicFramePr>
        <p:xfrm>
          <a:off x="4394200" y="4725988"/>
          <a:ext cx="3741738" cy="617537"/>
        </p:xfrm>
        <a:graphic>
          <a:graphicData uri="http://schemas.openxmlformats.org/presentationml/2006/ole">
            <mc:AlternateContent xmlns:mc="http://schemas.openxmlformats.org/markup-compatibility/2006">
              <mc:Choice xmlns:v="urn:schemas-microsoft-com:vml" Requires="v">
                <p:oleObj spid="_x0000_s3083" name="" r:id="rId14" imgW="1371600" imgH="228600" progId="Equation.DSMT4">
                  <p:embed/>
                </p:oleObj>
              </mc:Choice>
              <mc:Fallback>
                <p:oleObj name="" r:id="rId14" imgW="1371600" imgH="228600" progId="Equation.DSMT4">
                  <p:embed/>
                  <p:pic>
                    <p:nvPicPr>
                      <p:cNvPr id="0" name="图片 3082"/>
                      <p:cNvPicPr/>
                      <p:nvPr/>
                    </p:nvPicPr>
                    <p:blipFill>
                      <a:blip r:embed="rId15"/>
                      <a:stretch>
                        <a:fillRect/>
                      </a:stretch>
                    </p:blipFill>
                    <p:spPr>
                      <a:xfrm>
                        <a:off x="4394200" y="4725988"/>
                        <a:ext cx="3741738" cy="617537"/>
                      </a:xfrm>
                      <a:prstGeom prst="rect">
                        <a:avLst/>
                      </a:prstGeom>
                      <a:noFill/>
                      <a:ln w="38100">
                        <a:noFill/>
                        <a:miter/>
                      </a:ln>
                    </p:spPr>
                  </p:pic>
                </p:oleObj>
              </mc:Fallback>
            </mc:AlternateContent>
          </a:graphicData>
        </a:graphic>
      </p:graphicFrame>
      <p:graphicFrame>
        <p:nvGraphicFramePr>
          <p:cNvPr id="125988" name="Object 36"/>
          <p:cNvGraphicFramePr>
            <a:graphicFrameLocks noChangeAspect="1"/>
          </p:cNvGraphicFramePr>
          <p:nvPr/>
        </p:nvGraphicFramePr>
        <p:xfrm>
          <a:off x="3540125" y="2897188"/>
          <a:ext cx="3575050" cy="685800"/>
        </p:xfrm>
        <a:graphic>
          <a:graphicData uri="http://schemas.openxmlformats.org/presentationml/2006/ole">
            <mc:AlternateContent xmlns:mc="http://schemas.openxmlformats.org/markup-compatibility/2006">
              <mc:Choice xmlns:v="urn:schemas-microsoft-com:vml" Requires="v">
                <p:oleObj spid="_x0000_s3080" name="" r:id="rId16" imgW="1181100" imgH="228600" progId="Equation.DSMT4">
                  <p:embed/>
                </p:oleObj>
              </mc:Choice>
              <mc:Fallback>
                <p:oleObj name="" r:id="rId16" imgW="1181100" imgH="228600" progId="Equation.DSMT4">
                  <p:embed/>
                  <p:pic>
                    <p:nvPicPr>
                      <p:cNvPr id="0" name="图片 3079"/>
                      <p:cNvPicPr/>
                      <p:nvPr/>
                    </p:nvPicPr>
                    <p:blipFill>
                      <a:blip r:embed="rId17"/>
                      <a:stretch>
                        <a:fillRect/>
                      </a:stretch>
                    </p:blipFill>
                    <p:spPr>
                      <a:xfrm>
                        <a:off x="3540125" y="2897188"/>
                        <a:ext cx="3575050" cy="685800"/>
                      </a:xfrm>
                      <a:prstGeom prst="rect">
                        <a:avLst/>
                      </a:prstGeom>
                      <a:noFill/>
                      <a:ln w="38100">
                        <a:noFill/>
                        <a:miter/>
                      </a:ln>
                    </p:spPr>
                  </p:pic>
                </p:oleObj>
              </mc:Fallback>
            </mc:AlternateContent>
          </a:graphicData>
        </a:graphic>
      </p:graphicFrame>
      <p:sp>
        <p:nvSpPr>
          <p:cNvPr id="125989" name="Line 37"/>
          <p:cNvSpPr/>
          <p:nvPr/>
        </p:nvSpPr>
        <p:spPr>
          <a:xfrm>
            <a:off x="3543300" y="1976438"/>
            <a:ext cx="1355725" cy="1014412"/>
          </a:xfrm>
          <a:prstGeom prst="line">
            <a:avLst/>
          </a:prstGeom>
          <a:ln w="76200" cap="flat" cmpd="sng">
            <a:solidFill>
              <a:srgbClr val="FF0000"/>
            </a:solidFill>
            <a:prstDash val="solid"/>
            <a:headEnd type="none" w="med" len="med"/>
            <a:tailEnd type="triangle" w="med" len="med"/>
          </a:ln>
        </p:spPr>
      </p:sp>
      <p:sp>
        <p:nvSpPr>
          <p:cNvPr id="125990" name="Line 38"/>
          <p:cNvSpPr/>
          <p:nvPr/>
        </p:nvSpPr>
        <p:spPr>
          <a:xfrm>
            <a:off x="5010150" y="2028825"/>
            <a:ext cx="533400" cy="2162175"/>
          </a:xfrm>
          <a:prstGeom prst="line">
            <a:avLst/>
          </a:prstGeom>
          <a:ln w="76200" cap="flat" cmpd="sng">
            <a:solidFill>
              <a:srgbClr val="008000"/>
            </a:solidFill>
            <a:prstDash val="solid"/>
            <a:headEnd type="none" w="med" len="med"/>
            <a:tailEnd type="triangle" w="med" len="med"/>
          </a:ln>
        </p:spPr>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iterate type="wd">
                                    <p:tmPct val="100000"/>
                                  </p:iterate>
                                  <p:childTnLst>
                                    <p:set>
                                      <p:cBhvr>
                                        <p:cTn id="14" dur="1" fill="hold">
                                          <p:stCondLst>
                                            <p:cond delay="0"/>
                                          </p:stCondLst>
                                        </p:cTn>
                                        <p:tgtEl>
                                          <p:spTgt spid="125962"/>
                                        </p:tgtEl>
                                        <p:attrNameLst>
                                          <p:attrName>style.visibility</p:attrName>
                                        </p:attrNameLst>
                                      </p:cBhvr>
                                      <p:to>
                                        <p:strVal val="visible"/>
                                      </p:to>
                                    </p:set>
                                    <p:anim calcmode="lin" valueType="num">
                                      <p:cBhvr additive="base">
                                        <p:cTn id="15" dur="300" fill="hold"/>
                                        <p:tgtEl>
                                          <p:spTgt spid="125962"/>
                                        </p:tgtEl>
                                        <p:attrNameLst>
                                          <p:attrName>ppt_x</p:attrName>
                                        </p:attrNameLst>
                                      </p:cBhvr>
                                      <p:tavLst>
                                        <p:tav tm="0">
                                          <p:val>
                                            <p:strVal val="1+#ppt_w/2"/>
                                          </p:val>
                                        </p:tav>
                                        <p:tav tm="100000">
                                          <p:val>
                                            <p:strVal val="#ppt_x"/>
                                          </p:val>
                                        </p:tav>
                                      </p:tavLst>
                                    </p:anim>
                                    <p:anim calcmode="lin" valueType="num">
                                      <p:cBhvr additive="base">
                                        <p:cTn id="16" dur="300" fill="hold"/>
                                        <p:tgtEl>
                                          <p:spTgt spid="12596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wd">
                                    <p:tmPct val="100000"/>
                                  </p:iterate>
                                  <p:childTnLst>
                                    <p:set>
                                      <p:cBhvr>
                                        <p:cTn id="20" dur="1" fill="hold">
                                          <p:stCondLst>
                                            <p:cond delay="0"/>
                                          </p:stCondLst>
                                        </p:cTn>
                                        <p:tgtEl>
                                          <p:spTgt spid="125963"/>
                                        </p:tgtEl>
                                        <p:attrNameLst>
                                          <p:attrName>style.visibility</p:attrName>
                                        </p:attrNameLst>
                                      </p:cBhvr>
                                      <p:to>
                                        <p:strVal val="visible"/>
                                      </p:to>
                                    </p:set>
                                    <p:animEffect transition="in" filter="wipe(left)">
                                      <p:cBhvr>
                                        <p:cTn id="21" dur="300"/>
                                        <p:tgtEl>
                                          <p:spTgt spid="125963"/>
                                        </p:tgtEl>
                                      </p:cBhvr>
                                    </p:animEffect>
                                  </p:childTnLst>
                                </p:cTn>
                              </p:par>
                            </p:childTnLst>
                          </p:cTn>
                        </p:par>
                      </p:childTnLst>
                    </p:cTn>
                  </p:par>
                  <p:par>
                    <p:cTn id="22" fill="hold">
                      <p:stCondLst>
                        <p:cond delay="indefinite"/>
                      </p:stCondLst>
                      <p:childTnLst>
                        <p:par>
                          <p:cTn id="23" fill="hold">
                            <p:stCondLst>
                              <p:cond delay="0"/>
                            </p:stCondLst>
                            <p:childTnLst>
                              <p:par>
                                <p:cTn id="24" presetID="23" presetClass="entr" presetSubtype="288" fill="hold" grpId="0" nodeType="clickEffect">
                                  <p:stCondLst>
                                    <p:cond delay="0"/>
                                  </p:stCondLst>
                                  <p:childTnLst>
                                    <p:set>
                                      <p:cBhvr>
                                        <p:cTn id="25" dur="1" fill="hold">
                                          <p:stCondLst>
                                            <p:cond delay="0"/>
                                          </p:stCondLst>
                                        </p:cTn>
                                        <p:tgtEl>
                                          <p:spTgt spid="125964"/>
                                        </p:tgtEl>
                                        <p:attrNameLst>
                                          <p:attrName>style.visibility</p:attrName>
                                        </p:attrNameLst>
                                      </p:cBhvr>
                                      <p:to>
                                        <p:strVal val="visible"/>
                                      </p:to>
                                    </p:set>
                                    <p:anim calcmode="lin" valueType="num">
                                      <p:cBhvr>
                                        <p:cTn id="26" dur="500" fill="hold"/>
                                        <p:tgtEl>
                                          <p:spTgt spid="125964"/>
                                        </p:tgtEl>
                                        <p:attrNameLst>
                                          <p:attrName>ppt_w</p:attrName>
                                        </p:attrNameLst>
                                      </p:cBhvr>
                                      <p:tavLst>
                                        <p:tav tm="0">
                                          <p:val>
                                            <p:strVal val="4/3*#ppt_w"/>
                                          </p:val>
                                        </p:tav>
                                        <p:tav tm="100000">
                                          <p:val>
                                            <p:strVal val="#ppt_w"/>
                                          </p:val>
                                        </p:tav>
                                      </p:tavLst>
                                    </p:anim>
                                    <p:anim calcmode="lin" valueType="num">
                                      <p:cBhvr>
                                        <p:cTn id="27" dur="500" fill="hold"/>
                                        <p:tgtEl>
                                          <p:spTgt spid="125964"/>
                                        </p:tgtEl>
                                        <p:attrNameLst>
                                          <p:attrName>ppt_h</p:attrName>
                                        </p:attrNameLst>
                                      </p:cBhvr>
                                      <p:tavLst>
                                        <p:tav tm="0">
                                          <p:val>
                                            <p:strVal val="4/3*#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25965"/>
                                        </p:tgtEl>
                                        <p:attrNameLst>
                                          <p:attrName>style.visibility</p:attrName>
                                        </p:attrNameLst>
                                      </p:cBhvr>
                                      <p:to>
                                        <p:strVal val="visible"/>
                                      </p:to>
                                    </p:set>
                                    <p:anim calcmode="lin" valueType="num">
                                      <p:cBhvr additive="base">
                                        <p:cTn id="32" dur="500" fill="hold"/>
                                        <p:tgtEl>
                                          <p:spTgt spid="125965"/>
                                        </p:tgtEl>
                                        <p:attrNameLst>
                                          <p:attrName>ppt_x</p:attrName>
                                        </p:attrNameLst>
                                      </p:cBhvr>
                                      <p:tavLst>
                                        <p:tav tm="0">
                                          <p:val>
                                            <p:strVal val="1+#ppt_w/2"/>
                                          </p:val>
                                        </p:tav>
                                        <p:tav tm="100000">
                                          <p:val>
                                            <p:strVal val="#ppt_x"/>
                                          </p:val>
                                        </p:tav>
                                      </p:tavLst>
                                    </p:anim>
                                    <p:anim calcmode="lin" valueType="num">
                                      <p:cBhvr additive="base">
                                        <p:cTn id="33" dur="500" fill="hold"/>
                                        <p:tgtEl>
                                          <p:spTgt spid="12596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25966"/>
                                        </p:tgtEl>
                                        <p:attrNameLst>
                                          <p:attrName>style.visibility</p:attrName>
                                        </p:attrNameLst>
                                      </p:cBhvr>
                                      <p:to>
                                        <p:strVal val="visible"/>
                                      </p:to>
                                    </p:set>
                                    <p:anim calcmode="lin" valueType="num">
                                      <p:cBhvr additive="base">
                                        <p:cTn id="38" dur="500" fill="hold"/>
                                        <p:tgtEl>
                                          <p:spTgt spid="125966"/>
                                        </p:tgtEl>
                                        <p:attrNameLst>
                                          <p:attrName>ppt_x</p:attrName>
                                        </p:attrNameLst>
                                      </p:cBhvr>
                                      <p:tavLst>
                                        <p:tav tm="0">
                                          <p:val>
                                            <p:strVal val="1+#ppt_w/2"/>
                                          </p:val>
                                        </p:tav>
                                        <p:tav tm="100000">
                                          <p:val>
                                            <p:strVal val="#ppt_x"/>
                                          </p:val>
                                        </p:tav>
                                      </p:tavLst>
                                    </p:anim>
                                    <p:anim calcmode="lin" valueType="num">
                                      <p:cBhvr additive="base">
                                        <p:cTn id="39" dur="500" fill="hold"/>
                                        <p:tgtEl>
                                          <p:spTgt spid="12596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type="wd">
                                    <p:tmPct val="100000"/>
                                  </p:iterate>
                                  <p:childTnLst>
                                    <p:set>
                                      <p:cBhvr>
                                        <p:cTn id="43" dur="1" fill="hold">
                                          <p:stCondLst>
                                            <p:cond delay="0"/>
                                          </p:stCondLst>
                                        </p:cTn>
                                        <p:tgtEl>
                                          <p:spTgt spid="125967"/>
                                        </p:tgtEl>
                                        <p:attrNameLst>
                                          <p:attrName>style.visibility</p:attrName>
                                        </p:attrNameLst>
                                      </p:cBhvr>
                                      <p:to>
                                        <p:strVal val="visible"/>
                                      </p:to>
                                    </p:set>
                                    <p:animEffect transition="in" filter="wipe(left)">
                                      <p:cBhvr>
                                        <p:cTn id="44" dur="300"/>
                                        <p:tgtEl>
                                          <p:spTgt spid="12596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5968"/>
                                        </p:tgtEl>
                                        <p:attrNameLst>
                                          <p:attrName>style.visibility</p:attrName>
                                        </p:attrNameLst>
                                      </p:cBhvr>
                                      <p:to>
                                        <p:strVal val="visible"/>
                                      </p:to>
                                    </p:set>
                                    <p:animEffect transition="in" filter="wipe(left)">
                                      <p:cBhvr>
                                        <p:cTn id="49" dur="500"/>
                                        <p:tgtEl>
                                          <p:spTgt spid="125968"/>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272" fill="hold" grpId="0" nodeType="clickEffect">
                                  <p:stCondLst>
                                    <p:cond delay="0"/>
                                  </p:stCondLst>
                                  <p:childTnLst>
                                    <p:set>
                                      <p:cBhvr>
                                        <p:cTn id="53" dur="1" fill="hold">
                                          <p:stCondLst>
                                            <p:cond delay="0"/>
                                          </p:stCondLst>
                                        </p:cTn>
                                        <p:tgtEl>
                                          <p:spTgt spid="125969"/>
                                        </p:tgtEl>
                                        <p:attrNameLst>
                                          <p:attrName>style.visibility</p:attrName>
                                        </p:attrNameLst>
                                      </p:cBhvr>
                                      <p:to>
                                        <p:strVal val="visible"/>
                                      </p:to>
                                    </p:set>
                                    <p:anim calcmode="lin" valueType="num">
                                      <p:cBhvr>
                                        <p:cTn id="54" dur="500" fill="hold"/>
                                        <p:tgtEl>
                                          <p:spTgt spid="125969"/>
                                        </p:tgtEl>
                                        <p:attrNameLst>
                                          <p:attrName>ppt_w</p:attrName>
                                        </p:attrNameLst>
                                      </p:cBhvr>
                                      <p:tavLst>
                                        <p:tav tm="0">
                                          <p:val>
                                            <p:strVal val="2/3*#ppt_w"/>
                                          </p:val>
                                        </p:tav>
                                        <p:tav tm="100000">
                                          <p:val>
                                            <p:strVal val="#ppt_w"/>
                                          </p:val>
                                        </p:tav>
                                      </p:tavLst>
                                    </p:anim>
                                    <p:anim calcmode="lin" valueType="num">
                                      <p:cBhvr>
                                        <p:cTn id="55" dur="500" fill="hold"/>
                                        <p:tgtEl>
                                          <p:spTgt spid="125969"/>
                                        </p:tgtEl>
                                        <p:attrNameLst>
                                          <p:attrName>ppt_h</p:attrName>
                                        </p:attrNameLst>
                                      </p:cBhvr>
                                      <p:tavLst>
                                        <p:tav tm="0">
                                          <p:val>
                                            <p:strVal val="2/3*#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25970"/>
                                        </p:tgtEl>
                                        <p:attrNameLst>
                                          <p:attrName>style.visibility</p:attrName>
                                        </p:attrNameLst>
                                      </p:cBhvr>
                                      <p:to>
                                        <p:strVal val="visible"/>
                                      </p:to>
                                    </p:set>
                                    <p:anim calcmode="lin" valueType="num">
                                      <p:cBhvr additive="base">
                                        <p:cTn id="60" dur="500" fill="hold"/>
                                        <p:tgtEl>
                                          <p:spTgt spid="125970"/>
                                        </p:tgtEl>
                                        <p:attrNameLst>
                                          <p:attrName>ppt_x</p:attrName>
                                        </p:attrNameLst>
                                      </p:cBhvr>
                                      <p:tavLst>
                                        <p:tav tm="0">
                                          <p:val>
                                            <p:strVal val="1+#ppt_w/2"/>
                                          </p:val>
                                        </p:tav>
                                        <p:tav tm="100000">
                                          <p:val>
                                            <p:strVal val="#ppt_x"/>
                                          </p:val>
                                        </p:tav>
                                      </p:tavLst>
                                    </p:anim>
                                    <p:anim calcmode="lin" valueType="num">
                                      <p:cBhvr additive="base">
                                        <p:cTn id="61" dur="500" fill="hold"/>
                                        <p:tgtEl>
                                          <p:spTgt spid="125970"/>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25971"/>
                                        </p:tgtEl>
                                        <p:attrNameLst>
                                          <p:attrName>style.visibility</p:attrName>
                                        </p:attrNameLst>
                                      </p:cBhvr>
                                      <p:to>
                                        <p:strVal val="visible"/>
                                      </p:to>
                                    </p:set>
                                    <p:anim calcmode="lin" valueType="num">
                                      <p:cBhvr additive="base">
                                        <p:cTn id="66" dur="500" fill="hold"/>
                                        <p:tgtEl>
                                          <p:spTgt spid="125971"/>
                                        </p:tgtEl>
                                        <p:attrNameLst>
                                          <p:attrName>ppt_x</p:attrName>
                                        </p:attrNameLst>
                                      </p:cBhvr>
                                      <p:tavLst>
                                        <p:tav tm="0">
                                          <p:val>
                                            <p:strVal val="1+#ppt_w/2"/>
                                          </p:val>
                                        </p:tav>
                                        <p:tav tm="100000">
                                          <p:val>
                                            <p:strVal val="#ppt_x"/>
                                          </p:val>
                                        </p:tav>
                                      </p:tavLst>
                                    </p:anim>
                                    <p:anim calcmode="lin" valueType="num">
                                      <p:cBhvr additive="base">
                                        <p:cTn id="67" dur="500" fill="hold"/>
                                        <p:tgtEl>
                                          <p:spTgt spid="125971"/>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25972"/>
                                        </p:tgtEl>
                                        <p:attrNameLst>
                                          <p:attrName>style.visibility</p:attrName>
                                        </p:attrNameLst>
                                      </p:cBhvr>
                                      <p:to>
                                        <p:strVal val="visible"/>
                                      </p:to>
                                    </p:set>
                                    <p:anim calcmode="lin" valueType="num">
                                      <p:cBhvr additive="base">
                                        <p:cTn id="72" dur="500" fill="hold"/>
                                        <p:tgtEl>
                                          <p:spTgt spid="125972"/>
                                        </p:tgtEl>
                                        <p:attrNameLst>
                                          <p:attrName>ppt_x</p:attrName>
                                        </p:attrNameLst>
                                      </p:cBhvr>
                                      <p:tavLst>
                                        <p:tav tm="0">
                                          <p:val>
                                            <p:strVal val="1+#ppt_w/2"/>
                                          </p:val>
                                        </p:tav>
                                        <p:tav tm="100000">
                                          <p:val>
                                            <p:strVal val="#ppt_x"/>
                                          </p:val>
                                        </p:tav>
                                      </p:tavLst>
                                    </p:anim>
                                    <p:anim calcmode="lin" valueType="num">
                                      <p:cBhvr additive="base">
                                        <p:cTn id="73" dur="500" fill="hold"/>
                                        <p:tgtEl>
                                          <p:spTgt spid="125972"/>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iterate type="wd">
                                    <p:tmPct val="100000"/>
                                  </p:iterate>
                                  <p:childTnLst>
                                    <p:set>
                                      <p:cBhvr>
                                        <p:cTn id="77" dur="1" fill="hold">
                                          <p:stCondLst>
                                            <p:cond delay="0"/>
                                          </p:stCondLst>
                                        </p:cTn>
                                        <p:tgtEl>
                                          <p:spTgt spid="125973"/>
                                        </p:tgtEl>
                                        <p:attrNameLst>
                                          <p:attrName>style.visibility</p:attrName>
                                        </p:attrNameLst>
                                      </p:cBhvr>
                                      <p:to>
                                        <p:strVal val="visible"/>
                                      </p:to>
                                    </p:set>
                                    <p:animEffect transition="in" filter="wipe(left)">
                                      <p:cBhvr>
                                        <p:cTn id="78" dur="300"/>
                                        <p:tgtEl>
                                          <p:spTgt spid="12597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25974"/>
                                        </p:tgtEl>
                                        <p:attrNameLst>
                                          <p:attrName>style.visibility</p:attrName>
                                        </p:attrNameLst>
                                      </p:cBhvr>
                                      <p:to>
                                        <p:strVal val="visible"/>
                                      </p:to>
                                    </p:set>
                                    <p:animEffect transition="in" filter="wipe(left)">
                                      <p:cBhvr>
                                        <p:cTn id="83" dur="500"/>
                                        <p:tgtEl>
                                          <p:spTgt spid="12597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25975"/>
                                        </p:tgtEl>
                                        <p:attrNameLst>
                                          <p:attrName>style.visibility</p:attrName>
                                        </p:attrNameLst>
                                      </p:cBhvr>
                                      <p:to>
                                        <p:strVal val="visible"/>
                                      </p:to>
                                    </p:set>
                                    <p:animEffect transition="in" filter="wipe(left)">
                                      <p:cBhvr>
                                        <p:cTn id="88" dur="500"/>
                                        <p:tgtEl>
                                          <p:spTgt spid="12597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25976"/>
                                        </p:tgtEl>
                                        <p:attrNameLst>
                                          <p:attrName>style.visibility</p:attrName>
                                        </p:attrNameLst>
                                      </p:cBhvr>
                                      <p:to>
                                        <p:strVal val="visible"/>
                                      </p:to>
                                    </p:set>
                                    <p:animEffect transition="in" filter="wipe(left)">
                                      <p:cBhvr>
                                        <p:cTn id="93" dur="500"/>
                                        <p:tgtEl>
                                          <p:spTgt spid="125976"/>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25977"/>
                                        </p:tgtEl>
                                        <p:attrNameLst>
                                          <p:attrName>style.visibility</p:attrName>
                                        </p:attrNameLst>
                                      </p:cBhvr>
                                      <p:to>
                                        <p:strVal val="visible"/>
                                      </p:to>
                                    </p:set>
                                    <p:animEffect transition="in" filter="wipe(left)">
                                      <p:cBhvr>
                                        <p:cTn id="98" dur="500"/>
                                        <p:tgtEl>
                                          <p:spTgt spid="125977"/>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25978"/>
                                        </p:tgtEl>
                                        <p:attrNameLst>
                                          <p:attrName>style.visibility</p:attrName>
                                        </p:attrNameLst>
                                      </p:cBhvr>
                                      <p:to>
                                        <p:strVal val="visible"/>
                                      </p:to>
                                    </p:set>
                                    <p:anim calcmode="lin" valueType="num">
                                      <p:cBhvr additive="base">
                                        <p:cTn id="103" dur="500" fill="hold"/>
                                        <p:tgtEl>
                                          <p:spTgt spid="125978"/>
                                        </p:tgtEl>
                                        <p:attrNameLst>
                                          <p:attrName>ppt_x</p:attrName>
                                        </p:attrNameLst>
                                      </p:cBhvr>
                                      <p:tavLst>
                                        <p:tav tm="0">
                                          <p:val>
                                            <p:strVal val="#ppt_x"/>
                                          </p:val>
                                        </p:tav>
                                        <p:tav tm="100000">
                                          <p:val>
                                            <p:strVal val="#ppt_x"/>
                                          </p:val>
                                        </p:tav>
                                      </p:tavLst>
                                    </p:anim>
                                    <p:anim calcmode="lin" valueType="num">
                                      <p:cBhvr additive="base">
                                        <p:cTn id="104" dur="500" fill="hold"/>
                                        <p:tgtEl>
                                          <p:spTgt spid="12597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25978"/>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125981"/>
                                        </p:tgtEl>
                                        <p:attrNameLst>
                                          <p:attrName>style.visibility</p:attrName>
                                        </p:attrNameLst>
                                      </p:cBhvr>
                                      <p:to>
                                        <p:strVal val="visible"/>
                                      </p:to>
                                    </p:set>
                                    <p:animEffect transition="in" filter="wipe(left)">
                                      <p:cBhvr>
                                        <p:cTn id="109" dur="500"/>
                                        <p:tgtEl>
                                          <p:spTgt spid="125981"/>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nodeType="clickEffect">
                                  <p:stCondLst>
                                    <p:cond delay="0"/>
                                  </p:stCondLst>
                                  <p:childTnLst>
                                    <p:set>
                                      <p:cBhvr>
                                        <p:cTn id="113" dur="1" fill="hold">
                                          <p:stCondLst>
                                            <p:cond delay="0"/>
                                          </p:stCondLst>
                                        </p:cTn>
                                        <p:tgtEl>
                                          <p:spTgt spid="125988"/>
                                        </p:tgtEl>
                                        <p:attrNameLst>
                                          <p:attrName>style.visibility</p:attrName>
                                        </p:attrNameLst>
                                      </p:cBhvr>
                                      <p:to>
                                        <p:strVal val="visible"/>
                                      </p:to>
                                    </p:set>
                                    <p:animEffect transition="in" filter="wipe(left)">
                                      <p:cBhvr>
                                        <p:cTn id="114" dur="500"/>
                                        <p:tgtEl>
                                          <p:spTgt spid="125988"/>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125989"/>
                                        </p:tgtEl>
                                        <p:attrNameLst>
                                          <p:attrName>style.visibility</p:attrName>
                                        </p:attrNameLst>
                                      </p:cBhvr>
                                      <p:to>
                                        <p:strVal val="visible"/>
                                      </p:to>
                                    </p:set>
                                    <p:animEffect transition="in" filter="wipe(up)">
                                      <p:cBhvr>
                                        <p:cTn id="119" dur="500"/>
                                        <p:tgtEl>
                                          <p:spTgt spid="125989"/>
                                        </p:tgtEl>
                                      </p:cBhvr>
                                    </p:animEffect>
                                  </p:childTnLst>
                                  <p:subTnLst>
                                    <p:set>
                                      <p:cBhvr override="childStyle">
                                        <p:cTn dur="1" fill="hold" display="0" masterRel="nextClick" afterEffect="1"/>
                                        <p:tgtEl>
                                          <p:spTgt spid="125989"/>
                                        </p:tgtEl>
                                        <p:attrNameLst>
                                          <p:attrName>style.visibility</p:attrName>
                                        </p:attrNameLst>
                                      </p:cBhvr>
                                      <p:to>
                                        <p:strVal val="hidden"/>
                                      </p:to>
                                    </p:set>
                                  </p:sub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125984"/>
                                        </p:tgtEl>
                                        <p:attrNameLst>
                                          <p:attrName>style.visibility</p:attrName>
                                        </p:attrNameLst>
                                      </p:cBhvr>
                                      <p:to>
                                        <p:strVal val="visible"/>
                                      </p:to>
                                    </p:set>
                                    <p:animEffect transition="in" filter="wipe(left)">
                                      <p:cBhvr>
                                        <p:cTn id="124" dur="500"/>
                                        <p:tgtEl>
                                          <p:spTgt spid="12598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125985"/>
                                        </p:tgtEl>
                                        <p:attrNameLst>
                                          <p:attrName>style.visibility</p:attrName>
                                        </p:attrNameLst>
                                      </p:cBhvr>
                                      <p:to>
                                        <p:strVal val="visible"/>
                                      </p:to>
                                    </p:set>
                                    <p:animEffect transition="in" filter="wipe(left)">
                                      <p:cBhvr>
                                        <p:cTn id="129" dur="500"/>
                                        <p:tgtEl>
                                          <p:spTgt spid="125985"/>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125986"/>
                                        </p:tgtEl>
                                        <p:attrNameLst>
                                          <p:attrName>style.visibility</p:attrName>
                                        </p:attrNameLst>
                                      </p:cBhvr>
                                      <p:to>
                                        <p:strVal val="visible"/>
                                      </p:to>
                                    </p:set>
                                    <p:animEffect transition="in" filter="wipe(left)">
                                      <p:cBhvr>
                                        <p:cTn id="134" dur="500"/>
                                        <p:tgtEl>
                                          <p:spTgt spid="125986"/>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1" fill="hold" nodeType="clickEffect">
                                  <p:stCondLst>
                                    <p:cond delay="0"/>
                                  </p:stCondLst>
                                  <p:childTnLst>
                                    <p:set>
                                      <p:cBhvr>
                                        <p:cTn id="138" dur="1" fill="hold">
                                          <p:stCondLst>
                                            <p:cond delay="0"/>
                                          </p:stCondLst>
                                        </p:cTn>
                                        <p:tgtEl>
                                          <p:spTgt spid="125990"/>
                                        </p:tgtEl>
                                        <p:attrNameLst>
                                          <p:attrName>style.visibility</p:attrName>
                                        </p:attrNameLst>
                                      </p:cBhvr>
                                      <p:to>
                                        <p:strVal val="visible"/>
                                      </p:to>
                                    </p:set>
                                    <p:animEffect transition="in" filter="wipe(up)">
                                      <p:cBhvr>
                                        <p:cTn id="139" dur="500"/>
                                        <p:tgtEl>
                                          <p:spTgt spid="125990"/>
                                        </p:tgtEl>
                                      </p:cBhvr>
                                    </p:animEffect>
                                  </p:childTnLst>
                                  <p:subTnLst>
                                    <p:set>
                                      <p:cBhvr override="childStyle">
                                        <p:cTn dur="1" fill="hold" display="0" masterRel="nextClick" afterEffect="1"/>
                                        <p:tgtEl>
                                          <p:spTgt spid="125990"/>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125987"/>
                                        </p:tgtEl>
                                        <p:attrNameLst>
                                          <p:attrName>style.visibility</p:attrName>
                                        </p:attrNameLst>
                                      </p:cBhvr>
                                      <p:to>
                                        <p:strVal val="visible"/>
                                      </p:to>
                                    </p:set>
                                    <p:animEffect transition="in" filter="wipe(left)">
                                      <p:cBhvr>
                                        <p:cTn id="144" dur="500"/>
                                        <p:tgtEl>
                                          <p:spTgt spid="125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0" grpId="0"/>
      <p:bldP spid="125961" grpId="0"/>
      <p:bldP spid="125962" grpId="0"/>
      <p:bldP spid="125963" grpId="0"/>
      <p:bldP spid="125964" grpId="0" animBg="1"/>
      <p:bldP spid="125965" grpId="0"/>
      <p:bldP spid="125966" grpId="0"/>
      <p:bldP spid="125967" grpId="0"/>
      <p:bldP spid="125968" grpId="0"/>
      <p:bldP spid="125969" grpId="0" animBg="1"/>
      <p:bldP spid="125970" grpId="0"/>
      <p:bldP spid="125971" grpId="0"/>
      <p:bldP spid="125972" grpId="0"/>
      <p:bldP spid="125973" grpId="0"/>
      <p:bldP spid="125974" grpId="0"/>
      <p:bldP spid="12597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26978" name="Rectangle 2"/>
          <p:cNvSpPr>
            <a:spLocks noChangeArrowheads="1"/>
          </p:cNvSpPr>
          <p:nvPr/>
        </p:nvSpPr>
        <p:spPr bwMode="auto">
          <a:xfrm>
            <a:off x="504825" y="228600"/>
            <a:ext cx="4419600" cy="5334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sy="50000" kx="2453608" algn="b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同步时序电路分析</a:t>
            </a:r>
            <a:endParaRPr kumimoji="1" lang="zh-CN" altLang="en-US" sz="7200" b="1" i="0" u="none" strike="noStrike" kern="1200" cap="none" spc="0" normalizeH="0" baseline="0" noProof="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sp>
        <p:nvSpPr>
          <p:cNvPr id="126979" name="Text Box 3"/>
          <p:cNvSpPr txBox="1"/>
          <p:nvPr/>
        </p:nvSpPr>
        <p:spPr>
          <a:xfrm>
            <a:off x="533400" y="1066800"/>
            <a:ext cx="5340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3.</a:t>
            </a:r>
            <a:r>
              <a:rPr lang="zh-CN" altLang="en-US" sz="2400" b="1" dirty="0"/>
              <a:t>作出电路的</a:t>
            </a:r>
            <a:r>
              <a:rPr lang="zh-CN" altLang="en-US" sz="2400" b="1" dirty="0">
                <a:solidFill>
                  <a:schemeClr val="accent2"/>
                </a:solidFill>
              </a:rPr>
              <a:t>状态转换表</a:t>
            </a:r>
            <a:r>
              <a:rPr lang="zh-CN" altLang="en-US" sz="2400" b="1" dirty="0"/>
              <a:t>及状态转换图</a:t>
            </a:r>
            <a:endParaRPr lang="zh-CN" altLang="en-US" sz="2400" b="1" dirty="0"/>
          </a:p>
        </p:txBody>
      </p:sp>
      <p:grpSp>
        <p:nvGrpSpPr>
          <p:cNvPr id="126980" name="Group 4"/>
          <p:cNvGrpSpPr/>
          <p:nvPr/>
        </p:nvGrpSpPr>
        <p:grpSpPr>
          <a:xfrm>
            <a:off x="2743200" y="152400"/>
            <a:ext cx="2454275" cy="890588"/>
            <a:chOff x="1872" y="1728"/>
            <a:chExt cx="1546" cy="730"/>
          </a:xfrm>
        </p:grpSpPr>
        <p:sp>
          <p:nvSpPr>
            <p:cNvPr id="17528" name="AutoShape 5"/>
            <p:cNvSpPr/>
            <p:nvPr/>
          </p:nvSpPr>
          <p:spPr>
            <a:xfrm>
              <a:off x="1872" y="1728"/>
              <a:ext cx="1536" cy="624"/>
            </a:xfrm>
            <a:prstGeom prst="wedgeRoundRectCallout">
              <a:avLst>
                <a:gd name="adj1" fmla="val -46875"/>
                <a:gd name="adj2" fmla="val 76120"/>
                <a:gd name="adj3" fmla="val 16667"/>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7529" name="Text Box 6"/>
            <p:cNvSpPr txBox="1"/>
            <p:nvPr/>
          </p:nvSpPr>
          <p:spPr>
            <a:xfrm>
              <a:off x="1920" y="1776"/>
              <a:ext cx="1498" cy="682"/>
            </a:xfrm>
            <a:prstGeom prst="rect">
              <a:avLst/>
            </a:prstGeom>
            <a:solidFill>
              <a:srgbClr val="66FFFF"/>
            </a:solidFill>
            <a:ln w="9525"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描述输入与状态转换关系的表格</a:t>
              </a:r>
              <a:endParaRPr lang="zh-CN" altLang="en-US" sz="2400" b="1" dirty="0"/>
            </a:p>
          </p:txBody>
        </p:sp>
      </p:grpSp>
      <p:grpSp>
        <p:nvGrpSpPr>
          <p:cNvPr id="126983" name="Group 7"/>
          <p:cNvGrpSpPr/>
          <p:nvPr/>
        </p:nvGrpSpPr>
        <p:grpSpPr>
          <a:xfrm>
            <a:off x="2362200" y="1828800"/>
            <a:ext cx="6324600" cy="4267200"/>
            <a:chOff x="1488" y="1152"/>
            <a:chExt cx="3984" cy="2688"/>
          </a:xfrm>
        </p:grpSpPr>
        <p:sp>
          <p:nvSpPr>
            <p:cNvPr id="17521" name="Rectangle 8"/>
            <p:cNvSpPr/>
            <p:nvPr/>
          </p:nvSpPr>
          <p:spPr>
            <a:xfrm>
              <a:off x="1488" y="1152"/>
              <a:ext cx="3984" cy="268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7522" name="Line 9"/>
            <p:cNvSpPr/>
            <p:nvPr/>
          </p:nvSpPr>
          <p:spPr>
            <a:xfrm>
              <a:off x="1488" y="1440"/>
              <a:ext cx="3984" cy="0"/>
            </a:xfrm>
            <a:prstGeom prst="line">
              <a:avLst/>
            </a:prstGeom>
            <a:ln w="9525" cap="flat" cmpd="sng">
              <a:solidFill>
                <a:schemeClr val="tx1"/>
              </a:solidFill>
              <a:prstDash val="solid"/>
              <a:headEnd type="none" w="med" len="med"/>
              <a:tailEnd type="none" w="med" len="med"/>
            </a:ln>
          </p:spPr>
        </p:sp>
        <p:sp>
          <p:nvSpPr>
            <p:cNvPr id="17523" name="Line 10"/>
            <p:cNvSpPr/>
            <p:nvPr/>
          </p:nvSpPr>
          <p:spPr>
            <a:xfrm>
              <a:off x="1488" y="1728"/>
              <a:ext cx="3984" cy="0"/>
            </a:xfrm>
            <a:prstGeom prst="line">
              <a:avLst/>
            </a:prstGeom>
            <a:ln w="9525" cap="flat" cmpd="sng">
              <a:solidFill>
                <a:schemeClr val="tx1"/>
              </a:solidFill>
              <a:prstDash val="solid"/>
              <a:headEnd type="none" w="med" len="med"/>
              <a:tailEnd type="none" w="med" len="med"/>
            </a:ln>
          </p:spPr>
        </p:sp>
        <p:sp>
          <p:nvSpPr>
            <p:cNvPr id="17524" name="Line 11"/>
            <p:cNvSpPr/>
            <p:nvPr/>
          </p:nvSpPr>
          <p:spPr>
            <a:xfrm>
              <a:off x="2049" y="1152"/>
              <a:ext cx="0" cy="2688"/>
            </a:xfrm>
            <a:prstGeom prst="line">
              <a:avLst/>
            </a:prstGeom>
            <a:ln w="9525" cap="flat" cmpd="sng">
              <a:solidFill>
                <a:schemeClr val="tx1"/>
              </a:solidFill>
              <a:prstDash val="solid"/>
              <a:headEnd type="none" w="med" len="med"/>
              <a:tailEnd type="none" w="med" len="med"/>
            </a:ln>
          </p:spPr>
        </p:sp>
        <p:sp>
          <p:nvSpPr>
            <p:cNvPr id="17525" name="Line 12"/>
            <p:cNvSpPr/>
            <p:nvPr/>
          </p:nvSpPr>
          <p:spPr>
            <a:xfrm>
              <a:off x="2891" y="1152"/>
              <a:ext cx="0" cy="2688"/>
            </a:xfrm>
            <a:prstGeom prst="line">
              <a:avLst/>
            </a:prstGeom>
            <a:ln w="9525" cap="flat" cmpd="sng">
              <a:solidFill>
                <a:schemeClr val="tx1"/>
              </a:solidFill>
              <a:prstDash val="solid"/>
              <a:headEnd type="none" w="med" len="med"/>
              <a:tailEnd type="none" w="med" len="med"/>
            </a:ln>
          </p:spPr>
        </p:sp>
        <p:sp>
          <p:nvSpPr>
            <p:cNvPr id="17526" name="Line 13"/>
            <p:cNvSpPr/>
            <p:nvPr/>
          </p:nvSpPr>
          <p:spPr>
            <a:xfrm>
              <a:off x="3840" y="1152"/>
              <a:ext cx="0" cy="2688"/>
            </a:xfrm>
            <a:prstGeom prst="line">
              <a:avLst/>
            </a:prstGeom>
            <a:ln w="9525" cap="flat" cmpd="sng">
              <a:solidFill>
                <a:schemeClr val="tx1"/>
              </a:solidFill>
              <a:prstDash val="solid"/>
              <a:headEnd type="none" w="med" len="med"/>
              <a:tailEnd type="none" w="med" len="med"/>
            </a:ln>
          </p:spPr>
        </p:sp>
        <p:sp>
          <p:nvSpPr>
            <p:cNvPr id="17527" name="Line 14"/>
            <p:cNvSpPr/>
            <p:nvPr/>
          </p:nvSpPr>
          <p:spPr>
            <a:xfrm>
              <a:off x="4800" y="1152"/>
              <a:ext cx="0" cy="2688"/>
            </a:xfrm>
            <a:prstGeom prst="line">
              <a:avLst/>
            </a:prstGeom>
            <a:ln w="9525" cap="flat" cmpd="sng">
              <a:solidFill>
                <a:schemeClr val="tx1"/>
              </a:solidFill>
              <a:prstDash val="solid"/>
              <a:headEnd type="none" w="med" len="med"/>
              <a:tailEnd type="none" w="med" len="med"/>
            </a:ln>
          </p:spPr>
        </p:sp>
      </p:grpSp>
      <p:grpSp>
        <p:nvGrpSpPr>
          <p:cNvPr id="126991" name="Group 15"/>
          <p:cNvGrpSpPr/>
          <p:nvPr/>
        </p:nvGrpSpPr>
        <p:grpSpPr>
          <a:xfrm>
            <a:off x="2362200" y="1849438"/>
            <a:ext cx="876300" cy="893762"/>
            <a:chOff x="1488" y="1165"/>
            <a:chExt cx="552" cy="563"/>
          </a:xfrm>
        </p:grpSpPr>
        <p:sp>
          <p:nvSpPr>
            <p:cNvPr id="17519" name="Text Box 16"/>
            <p:cNvSpPr txBox="1"/>
            <p:nvPr/>
          </p:nvSpPr>
          <p:spPr>
            <a:xfrm>
              <a:off x="1488" y="1165"/>
              <a:ext cx="5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 入</a:t>
              </a:r>
              <a:endParaRPr lang="zh-CN" altLang="en-US" sz="2400" b="1" dirty="0"/>
            </a:p>
          </p:txBody>
        </p:sp>
        <p:sp>
          <p:nvSpPr>
            <p:cNvPr id="17520" name="Text Box 17"/>
            <p:cNvSpPr txBox="1"/>
            <p:nvPr/>
          </p:nvSpPr>
          <p:spPr>
            <a:xfrm>
              <a:off x="1632" y="1440"/>
              <a:ext cx="25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X</a:t>
              </a:r>
              <a:endParaRPr lang="en-US" altLang="zh-CN" sz="2400" b="1" dirty="0"/>
            </a:p>
          </p:txBody>
        </p:sp>
      </p:grpSp>
      <p:grpSp>
        <p:nvGrpSpPr>
          <p:cNvPr id="126994" name="Group 18"/>
          <p:cNvGrpSpPr/>
          <p:nvPr/>
        </p:nvGrpSpPr>
        <p:grpSpPr>
          <a:xfrm>
            <a:off x="3352800" y="1849438"/>
            <a:ext cx="1089025" cy="893762"/>
            <a:chOff x="2112" y="1165"/>
            <a:chExt cx="686" cy="563"/>
          </a:xfrm>
        </p:grpSpPr>
        <p:sp>
          <p:nvSpPr>
            <p:cNvPr id="17517" name="Text Box 19"/>
            <p:cNvSpPr txBox="1"/>
            <p:nvPr/>
          </p:nvSpPr>
          <p:spPr>
            <a:xfrm>
              <a:off x="2208" y="1165"/>
              <a:ext cx="5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 态</a:t>
              </a:r>
              <a:endParaRPr lang="zh-CN" altLang="en-US" sz="2400" b="1" dirty="0"/>
            </a:p>
          </p:txBody>
        </p:sp>
        <p:sp>
          <p:nvSpPr>
            <p:cNvPr id="17518" name="Text Box 20"/>
            <p:cNvSpPr txBox="1"/>
            <p:nvPr/>
          </p:nvSpPr>
          <p:spPr>
            <a:xfrm>
              <a:off x="2112" y="1440"/>
              <a:ext cx="68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Q</a:t>
              </a:r>
              <a:r>
                <a:rPr lang="en-US" altLang="zh-CN" sz="2400" b="1" baseline="-25000" dirty="0"/>
                <a:t>2</a:t>
              </a:r>
              <a:r>
                <a:rPr lang="en-US" altLang="zh-CN" sz="2400" b="1" dirty="0"/>
                <a:t>   Q</a:t>
              </a:r>
              <a:r>
                <a:rPr lang="en-US" altLang="zh-CN" sz="2400" b="1" baseline="-25000" dirty="0"/>
                <a:t>1</a:t>
              </a:r>
              <a:endParaRPr lang="en-US" altLang="zh-CN" sz="2400" b="1" baseline="30000" dirty="0"/>
            </a:p>
          </p:txBody>
        </p:sp>
      </p:grpSp>
      <p:grpSp>
        <p:nvGrpSpPr>
          <p:cNvPr id="126997" name="Group 21"/>
          <p:cNvGrpSpPr/>
          <p:nvPr/>
        </p:nvGrpSpPr>
        <p:grpSpPr>
          <a:xfrm>
            <a:off x="4648200" y="1828800"/>
            <a:ext cx="1416050" cy="914400"/>
            <a:chOff x="2928" y="1152"/>
            <a:chExt cx="892" cy="576"/>
          </a:xfrm>
        </p:grpSpPr>
        <p:sp>
          <p:nvSpPr>
            <p:cNvPr id="17515" name="Text Box 22"/>
            <p:cNvSpPr txBox="1"/>
            <p:nvPr/>
          </p:nvSpPr>
          <p:spPr>
            <a:xfrm>
              <a:off x="2928" y="1152"/>
              <a:ext cx="89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现控制入</a:t>
              </a:r>
              <a:endParaRPr lang="zh-CN" altLang="en-US" sz="2400" b="1" dirty="0"/>
            </a:p>
          </p:txBody>
        </p:sp>
        <p:sp>
          <p:nvSpPr>
            <p:cNvPr id="17516" name="Text Box 23"/>
            <p:cNvSpPr txBox="1"/>
            <p:nvPr/>
          </p:nvSpPr>
          <p:spPr>
            <a:xfrm>
              <a:off x="2976" y="1440"/>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T</a:t>
              </a:r>
              <a:r>
                <a:rPr lang="en-US" altLang="zh-CN" sz="2400" b="1" baseline="-25000" dirty="0"/>
                <a:t>2</a:t>
              </a:r>
              <a:r>
                <a:rPr lang="en-US" altLang="zh-CN" sz="2400" b="1" dirty="0"/>
                <a:t>  T</a:t>
              </a:r>
              <a:r>
                <a:rPr lang="en-US" altLang="zh-CN" sz="2400" b="1" baseline="-25000" dirty="0"/>
                <a:t>1</a:t>
              </a:r>
              <a:endParaRPr lang="en-US" altLang="zh-CN" sz="2400" b="1" dirty="0"/>
            </a:p>
          </p:txBody>
        </p:sp>
      </p:grpSp>
      <p:grpSp>
        <p:nvGrpSpPr>
          <p:cNvPr id="127000" name="Group 24"/>
          <p:cNvGrpSpPr/>
          <p:nvPr/>
        </p:nvGrpSpPr>
        <p:grpSpPr>
          <a:xfrm>
            <a:off x="6099175" y="1849438"/>
            <a:ext cx="1470025" cy="904875"/>
            <a:chOff x="3842" y="1165"/>
            <a:chExt cx="926" cy="570"/>
          </a:xfrm>
        </p:grpSpPr>
        <p:sp>
          <p:nvSpPr>
            <p:cNvPr id="17513" name="Text Box 25"/>
            <p:cNvSpPr txBox="1"/>
            <p:nvPr/>
          </p:nvSpPr>
          <p:spPr>
            <a:xfrm>
              <a:off x="3984" y="1165"/>
              <a:ext cx="60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次  态</a:t>
              </a:r>
              <a:endParaRPr lang="zh-CN" altLang="en-US" sz="2400" b="1" dirty="0"/>
            </a:p>
          </p:txBody>
        </p:sp>
        <p:sp>
          <p:nvSpPr>
            <p:cNvPr id="17514" name="Text Box 26"/>
            <p:cNvSpPr txBox="1"/>
            <p:nvPr/>
          </p:nvSpPr>
          <p:spPr>
            <a:xfrm>
              <a:off x="3842" y="1408"/>
              <a:ext cx="926"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Q</a:t>
              </a:r>
              <a:r>
                <a:rPr lang="en-US" altLang="zh-CN" sz="2400" b="1" baseline="-25000" dirty="0"/>
                <a:t>2</a:t>
              </a:r>
              <a:r>
                <a:rPr lang="en-US" altLang="zh-CN" sz="2800" b="1" dirty="0">
                  <a:ea typeface="楷体_GB2312" pitchFamily="49" charset="-122"/>
                </a:rPr>
                <a:t>*</a:t>
              </a:r>
              <a:r>
                <a:rPr lang="en-US" altLang="zh-CN" sz="2400" b="1" baseline="30000" dirty="0"/>
                <a:t>  </a:t>
              </a:r>
              <a:r>
                <a:rPr lang="en-US" altLang="zh-CN" sz="2400" b="1" dirty="0"/>
                <a:t>  Q</a:t>
              </a:r>
              <a:r>
                <a:rPr lang="en-US" altLang="zh-CN" sz="2400" b="1" baseline="-25000" dirty="0"/>
                <a:t>1</a:t>
              </a:r>
              <a:r>
                <a:rPr lang="en-US" altLang="zh-CN" sz="2800" b="1" dirty="0">
                  <a:ea typeface="楷体_GB2312" pitchFamily="49" charset="-122"/>
                </a:rPr>
                <a:t>*</a:t>
              </a:r>
              <a:endParaRPr lang="en-US" altLang="zh-CN" sz="2800" b="1" dirty="0">
                <a:ea typeface="楷体_GB2312" pitchFamily="49" charset="-122"/>
              </a:endParaRPr>
            </a:p>
          </p:txBody>
        </p:sp>
      </p:grpSp>
      <p:grpSp>
        <p:nvGrpSpPr>
          <p:cNvPr id="127003" name="Group 27"/>
          <p:cNvGrpSpPr/>
          <p:nvPr/>
        </p:nvGrpSpPr>
        <p:grpSpPr>
          <a:xfrm>
            <a:off x="7620000" y="1828800"/>
            <a:ext cx="1108075" cy="914400"/>
            <a:chOff x="4800" y="1152"/>
            <a:chExt cx="698" cy="576"/>
          </a:xfrm>
        </p:grpSpPr>
        <p:sp>
          <p:nvSpPr>
            <p:cNvPr id="17511" name="Text Box 28"/>
            <p:cNvSpPr txBox="1"/>
            <p:nvPr/>
          </p:nvSpPr>
          <p:spPr>
            <a:xfrm>
              <a:off x="4800" y="1152"/>
              <a:ext cx="69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现输出</a:t>
              </a:r>
              <a:endParaRPr lang="zh-CN" altLang="en-US" sz="2400" b="1" dirty="0"/>
            </a:p>
          </p:txBody>
        </p:sp>
        <p:sp>
          <p:nvSpPr>
            <p:cNvPr id="17512" name="Text Box 29"/>
            <p:cNvSpPr txBox="1"/>
            <p:nvPr/>
          </p:nvSpPr>
          <p:spPr>
            <a:xfrm>
              <a:off x="4992" y="1440"/>
              <a:ext cx="2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Z</a:t>
              </a:r>
              <a:endParaRPr lang="en-US" altLang="zh-CN" sz="2400" b="1" dirty="0"/>
            </a:p>
          </p:txBody>
        </p:sp>
      </p:grpSp>
      <p:grpSp>
        <p:nvGrpSpPr>
          <p:cNvPr id="127006" name="Group 30"/>
          <p:cNvGrpSpPr/>
          <p:nvPr/>
        </p:nvGrpSpPr>
        <p:grpSpPr>
          <a:xfrm>
            <a:off x="2438400" y="228600"/>
            <a:ext cx="5105400" cy="1673225"/>
            <a:chOff x="1536" y="144"/>
            <a:chExt cx="3216" cy="1054"/>
          </a:xfrm>
        </p:grpSpPr>
        <p:sp>
          <p:nvSpPr>
            <p:cNvPr id="17507" name="AutoShape 31"/>
            <p:cNvSpPr/>
            <p:nvPr/>
          </p:nvSpPr>
          <p:spPr>
            <a:xfrm rot="-5317671">
              <a:off x="2514" y="-127"/>
              <a:ext cx="345" cy="2303"/>
            </a:xfrm>
            <a:prstGeom prst="rightBrace">
              <a:avLst>
                <a:gd name="adj1" fmla="val 55597"/>
                <a:gd name="adj2" fmla="val 51426"/>
              </a:avLst>
            </a:prstGeom>
            <a:solidFill>
              <a:srgbClr val="66FFFF"/>
            </a:solidFill>
            <a:ln w="57150" cap="flat" cmpd="sng">
              <a:solidFill>
                <a:srgbClr val="66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nvGrpSpPr>
            <p:cNvPr id="17508" name="Group 32"/>
            <p:cNvGrpSpPr/>
            <p:nvPr/>
          </p:nvGrpSpPr>
          <p:grpSpPr>
            <a:xfrm>
              <a:off x="2688" y="144"/>
              <a:ext cx="2064" cy="672"/>
              <a:chOff x="2688" y="144"/>
              <a:chExt cx="2064" cy="672"/>
            </a:xfrm>
          </p:grpSpPr>
          <p:sp>
            <p:nvSpPr>
              <p:cNvPr id="17509" name="AutoShape 33"/>
              <p:cNvSpPr/>
              <p:nvPr/>
            </p:nvSpPr>
            <p:spPr>
              <a:xfrm>
                <a:off x="2688" y="144"/>
                <a:ext cx="2064" cy="672"/>
              </a:xfrm>
              <a:prstGeom prst="wedgeRoundRectCallout">
                <a:avLst>
                  <a:gd name="adj1" fmla="val -50681"/>
                  <a:gd name="adj2" fmla="val 60120"/>
                  <a:gd name="adj3" fmla="val 16667"/>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7510" name="Text Box 34"/>
              <p:cNvSpPr txBox="1"/>
              <p:nvPr/>
            </p:nvSpPr>
            <p:spPr>
              <a:xfrm>
                <a:off x="2736" y="240"/>
                <a:ext cx="1882" cy="524"/>
              </a:xfrm>
              <a:prstGeom prst="rect">
                <a:avLst/>
              </a:prstGeom>
              <a:solidFill>
                <a:srgbClr val="66FFFF"/>
              </a:solidFill>
              <a:ln w="9525"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输入：输入信号、触发器的输入及现态量</a:t>
                </a:r>
                <a:endParaRPr lang="zh-CN" altLang="en-US" sz="2400" b="1" dirty="0"/>
              </a:p>
            </p:txBody>
          </p:sp>
        </p:grpSp>
      </p:grpSp>
      <p:grpSp>
        <p:nvGrpSpPr>
          <p:cNvPr id="127011" name="Group 35"/>
          <p:cNvGrpSpPr/>
          <p:nvPr/>
        </p:nvGrpSpPr>
        <p:grpSpPr>
          <a:xfrm>
            <a:off x="4749800" y="381000"/>
            <a:ext cx="3860800" cy="1524000"/>
            <a:chOff x="2992" y="240"/>
            <a:chExt cx="2432" cy="960"/>
          </a:xfrm>
        </p:grpSpPr>
        <p:sp>
          <p:nvSpPr>
            <p:cNvPr id="17503" name="AutoShape 36"/>
            <p:cNvSpPr/>
            <p:nvPr/>
          </p:nvSpPr>
          <p:spPr>
            <a:xfrm rot="-5317671">
              <a:off x="4512" y="288"/>
              <a:ext cx="288" cy="1536"/>
            </a:xfrm>
            <a:prstGeom prst="rightBrace">
              <a:avLst>
                <a:gd name="adj1" fmla="val 44419"/>
                <a:gd name="adj2" fmla="val 51426"/>
              </a:avLst>
            </a:prstGeom>
            <a:solidFill>
              <a:srgbClr val="66FFFF"/>
            </a:solidFill>
            <a:ln w="57150" cap="flat" cmpd="sng">
              <a:solidFill>
                <a:srgbClr val="66FFFF"/>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nvGrpSpPr>
            <p:cNvPr id="17504" name="Group 37"/>
            <p:cNvGrpSpPr/>
            <p:nvPr/>
          </p:nvGrpSpPr>
          <p:grpSpPr>
            <a:xfrm>
              <a:off x="2992" y="240"/>
              <a:ext cx="1776" cy="576"/>
              <a:chOff x="4432" y="240"/>
              <a:chExt cx="1776" cy="576"/>
            </a:xfrm>
          </p:grpSpPr>
          <p:sp>
            <p:nvSpPr>
              <p:cNvPr id="17505" name="AutoShape 38"/>
              <p:cNvSpPr/>
              <p:nvPr/>
            </p:nvSpPr>
            <p:spPr>
              <a:xfrm>
                <a:off x="4432" y="240"/>
                <a:ext cx="1776" cy="576"/>
              </a:xfrm>
              <a:prstGeom prst="wedgeRoundRectCallout">
                <a:avLst>
                  <a:gd name="adj1" fmla="val 46870"/>
                  <a:gd name="adj2" fmla="val 64852"/>
                  <a:gd name="adj3" fmla="val 16667"/>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7506" name="Text Box 39"/>
              <p:cNvSpPr txBox="1"/>
              <p:nvPr/>
            </p:nvSpPr>
            <p:spPr>
              <a:xfrm>
                <a:off x="4474" y="257"/>
                <a:ext cx="1690" cy="524"/>
              </a:xfrm>
              <a:prstGeom prst="rect">
                <a:avLst/>
              </a:prstGeom>
              <a:solidFill>
                <a:srgbClr val="66FFFF"/>
              </a:solidFill>
              <a:ln w="9525"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输出：触发器的次    态及组合输出</a:t>
                </a:r>
                <a:r>
                  <a:rPr lang="en-US" altLang="zh-CN" sz="2400" b="1" dirty="0"/>
                  <a:t>Z</a:t>
                </a:r>
                <a:endParaRPr lang="en-US" altLang="zh-CN" sz="2400" b="1" baseline="-25000" dirty="0"/>
              </a:p>
            </p:txBody>
          </p:sp>
        </p:grpSp>
      </p:grpSp>
      <p:sp>
        <p:nvSpPr>
          <p:cNvPr id="127016" name="Text Box 40"/>
          <p:cNvSpPr txBox="1"/>
          <p:nvPr/>
        </p:nvSpPr>
        <p:spPr>
          <a:xfrm>
            <a:off x="457200" y="1676400"/>
            <a:ext cx="17240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填表方法：</a:t>
            </a:r>
            <a:endParaRPr lang="zh-CN" altLang="en-US" sz="2400" b="1" dirty="0"/>
          </a:p>
        </p:txBody>
      </p:sp>
      <p:grpSp>
        <p:nvGrpSpPr>
          <p:cNvPr id="127017" name="Group 41"/>
          <p:cNvGrpSpPr/>
          <p:nvPr/>
        </p:nvGrpSpPr>
        <p:grpSpPr>
          <a:xfrm>
            <a:off x="2533650" y="2767013"/>
            <a:ext cx="1784350" cy="1600200"/>
            <a:chOff x="1632" y="1728"/>
            <a:chExt cx="1124" cy="1008"/>
          </a:xfrm>
        </p:grpSpPr>
        <p:sp>
          <p:nvSpPr>
            <p:cNvPr id="17494" name="Text Box 42"/>
            <p:cNvSpPr txBox="1"/>
            <p:nvPr/>
          </p:nvSpPr>
          <p:spPr>
            <a:xfrm>
              <a:off x="2160" y="1728"/>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7495" name="Text Box 43"/>
            <p:cNvSpPr txBox="1"/>
            <p:nvPr/>
          </p:nvSpPr>
          <p:spPr>
            <a:xfrm>
              <a:off x="2160" y="1968"/>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grpSp>
          <p:nvGrpSpPr>
            <p:cNvPr id="17496" name="Group 44"/>
            <p:cNvGrpSpPr/>
            <p:nvPr/>
          </p:nvGrpSpPr>
          <p:grpSpPr>
            <a:xfrm>
              <a:off x="1632" y="1728"/>
              <a:ext cx="212" cy="1008"/>
              <a:chOff x="1632" y="1728"/>
              <a:chExt cx="212" cy="1008"/>
            </a:xfrm>
          </p:grpSpPr>
          <p:sp>
            <p:nvSpPr>
              <p:cNvPr id="17499" name="Text Box 45"/>
              <p:cNvSpPr txBox="1"/>
              <p:nvPr/>
            </p:nvSpPr>
            <p:spPr>
              <a:xfrm>
                <a:off x="1632" y="172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7500" name="Text Box 46"/>
              <p:cNvSpPr txBox="1"/>
              <p:nvPr/>
            </p:nvSpPr>
            <p:spPr>
              <a:xfrm>
                <a:off x="1632" y="196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7501" name="Text Box 47"/>
              <p:cNvSpPr txBox="1"/>
              <p:nvPr/>
            </p:nvSpPr>
            <p:spPr>
              <a:xfrm>
                <a:off x="1632" y="220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7502" name="Text Box 48"/>
              <p:cNvSpPr txBox="1"/>
              <p:nvPr/>
            </p:nvSpPr>
            <p:spPr>
              <a:xfrm>
                <a:off x="1632" y="244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17497" name="Text Box 49"/>
            <p:cNvSpPr txBox="1"/>
            <p:nvPr/>
          </p:nvSpPr>
          <p:spPr>
            <a:xfrm>
              <a:off x="2160" y="2208"/>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sp>
          <p:nvSpPr>
            <p:cNvPr id="17498" name="Text Box 50"/>
            <p:cNvSpPr txBox="1"/>
            <p:nvPr/>
          </p:nvSpPr>
          <p:spPr>
            <a:xfrm>
              <a:off x="2160" y="2448"/>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1      1</a:t>
              </a:r>
              <a:endParaRPr lang="en-US" altLang="zh-CN" sz="2400" b="1" dirty="0"/>
            </a:p>
          </p:txBody>
        </p:sp>
      </p:grpSp>
      <p:grpSp>
        <p:nvGrpSpPr>
          <p:cNvPr id="127027" name="Group 51"/>
          <p:cNvGrpSpPr/>
          <p:nvPr/>
        </p:nvGrpSpPr>
        <p:grpSpPr>
          <a:xfrm>
            <a:off x="2590800" y="4267200"/>
            <a:ext cx="1784350" cy="1676400"/>
            <a:chOff x="1632" y="2688"/>
            <a:chExt cx="1124" cy="1056"/>
          </a:xfrm>
        </p:grpSpPr>
        <p:sp>
          <p:nvSpPr>
            <p:cNvPr id="17486" name="Text Box 52"/>
            <p:cNvSpPr txBox="1"/>
            <p:nvPr/>
          </p:nvSpPr>
          <p:spPr>
            <a:xfrm>
              <a:off x="1632" y="268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17487" name="Text Box 53"/>
            <p:cNvSpPr txBox="1"/>
            <p:nvPr/>
          </p:nvSpPr>
          <p:spPr>
            <a:xfrm>
              <a:off x="1632" y="292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17488" name="Text Box 54"/>
            <p:cNvSpPr txBox="1"/>
            <p:nvPr/>
          </p:nvSpPr>
          <p:spPr>
            <a:xfrm>
              <a:off x="1632" y="316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17489" name="Text Box 55"/>
            <p:cNvSpPr txBox="1"/>
            <p:nvPr/>
          </p:nvSpPr>
          <p:spPr>
            <a:xfrm>
              <a:off x="1632" y="345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17490" name="Text Box 56"/>
            <p:cNvSpPr txBox="1"/>
            <p:nvPr/>
          </p:nvSpPr>
          <p:spPr>
            <a:xfrm>
              <a:off x="2160" y="2688"/>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7491" name="Text Box 57"/>
            <p:cNvSpPr txBox="1"/>
            <p:nvPr/>
          </p:nvSpPr>
          <p:spPr>
            <a:xfrm>
              <a:off x="2160" y="2928"/>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17492" name="Text Box 58"/>
            <p:cNvSpPr txBox="1"/>
            <p:nvPr/>
          </p:nvSpPr>
          <p:spPr>
            <a:xfrm>
              <a:off x="2160" y="3168"/>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sp>
          <p:nvSpPr>
            <p:cNvPr id="17493" name="Text Box 59"/>
            <p:cNvSpPr txBox="1"/>
            <p:nvPr/>
          </p:nvSpPr>
          <p:spPr>
            <a:xfrm>
              <a:off x="2160" y="3456"/>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1      1</a:t>
              </a:r>
              <a:endParaRPr lang="en-US" altLang="zh-CN" sz="2400" b="1" dirty="0"/>
            </a:p>
          </p:txBody>
        </p:sp>
      </p:grpSp>
      <p:sp>
        <p:nvSpPr>
          <p:cNvPr id="127036" name="Text Box 60"/>
          <p:cNvSpPr txBox="1"/>
          <p:nvPr/>
        </p:nvSpPr>
        <p:spPr>
          <a:xfrm>
            <a:off x="4800600" y="2743200"/>
            <a:ext cx="102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27037" name="Text Box 61"/>
          <p:cNvSpPr txBox="1"/>
          <p:nvPr/>
        </p:nvSpPr>
        <p:spPr>
          <a:xfrm>
            <a:off x="8001000" y="27432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27038" name="Text Box 62"/>
          <p:cNvSpPr txBox="1"/>
          <p:nvPr/>
        </p:nvSpPr>
        <p:spPr>
          <a:xfrm>
            <a:off x="6172200" y="2743200"/>
            <a:ext cx="1174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grpSp>
        <p:nvGrpSpPr>
          <p:cNvPr id="127039" name="Group 63"/>
          <p:cNvGrpSpPr/>
          <p:nvPr/>
        </p:nvGrpSpPr>
        <p:grpSpPr>
          <a:xfrm>
            <a:off x="2759075" y="968375"/>
            <a:ext cx="2057400" cy="1981200"/>
            <a:chOff x="1680" y="624"/>
            <a:chExt cx="1296" cy="1248"/>
          </a:xfrm>
        </p:grpSpPr>
        <p:sp>
          <p:nvSpPr>
            <p:cNvPr id="17482" name="Line 64"/>
            <p:cNvSpPr/>
            <p:nvPr/>
          </p:nvSpPr>
          <p:spPr>
            <a:xfrm>
              <a:off x="2784" y="1872"/>
              <a:ext cx="192" cy="0"/>
            </a:xfrm>
            <a:prstGeom prst="line">
              <a:avLst/>
            </a:prstGeom>
            <a:ln w="57150" cap="flat" cmpd="sng">
              <a:solidFill>
                <a:srgbClr val="66FFFF"/>
              </a:solidFill>
              <a:prstDash val="solid"/>
              <a:headEnd type="none" w="med" len="med"/>
              <a:tailEnd type="triangle" w="med" len="med"/>
            </a:ln>
          </p:spPr>
        </p:sp>
        <p:grpSp>
          <p:nvGrpSpPr>
            <p:cNvPr id="17483" name="Group 65"/>
            <p:cNvGrpSpPr/>
            <p:nvPr/>
          </p:nvGrpSpPr>
          <p:grpSpPr>
            <a:xfrm>
              <a:off x="1680" y="624"/>
              <a:ext cx="1200" cy="768"/>
              <a:chOff x="2112" y="240"/>
              <a:chExt cx="1200" cy="768"/>
            </a:xfrm>
          </p:grpSpPr>
          <p:sp>
            <p:nvSpPr>
              <p:cNvPr id="17484" name="AutoShape 66"/>
              <p:cNvSpPr/>
              <p:nvPr/>
            </p:nvSpPr>
            <p:spPr>
              <a:xfrm>
                <a:off x="2112" y="240"/>
                <a:ext cx="1200" cy="768"/>
              </a:xfrm>
              <a:prstGeom prst="wedgeRoundRectCallout">
                <a:avLst>
                  <a:gd name="adj1" fmla="val 44583"/>
                  <a:gd name="adj2" fmla="val 112370"/>
                  <a:gd name="adj3" fmla="val 16667"/>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7485" name="Text Box 67"/>
              <p:cNvSpPr txBox="1"/>
              <p:nvPr/>
            </p:nvSpPr>
            <p:spPr>
              <a:xfrm>
                <a:off x="2112" y="336"/>
                <a:ext cx="981" cy="602"/>
              </a:xfrm>
              <a:prstGeom prst="rect">
                <a:avLst/>
              </a:prstGeom>
              <a:solidFill>
                <a:srgbClr val="66FFFF"/>
              </a:solidFill>
              <a:ln w="9525" cap="flat" cmpd="sng">
                <a:solidFill>
                  <a:srgbClr val="66FFFF"/>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t>T</a:t>
                </a:r>
                <a:r>
                  <a:rPr lang="en-US" altLang="zh-CN" sz="2800" b="1" baseline="-25000" dirty="0"/>
                  <a:t>1</a:t>
                </a:r>
                <a:r>
                  <a:rPr lang="en-US" altLang="zh-CN" sz="2800" b="1" dirty="0"/>
                  <a:t>= X</a:t>
                </a:r>
                <a:endParaRPr lang="en-US" altLang="zh-CN" sz="2800" b="1" baseline="-25000" dirty="0"/>
              </a:p>
              <a:p>
                <a:pPr marL="0" lvl="0" indent="0" eaLnBrk="1" hangingPunct="1">
                  <a:spcBef>
                    <a:spcPct val="0"/>
                  </a:spcBef>
                  <a:buNone/>
                </a:pPr>
                <a:r>
                  <a:rPr lang="en-US" altLang="zh-CN" sz="2800" b="1" dirty="0"/>
                  <a:t>T</a:t>
                </a:r>
                <a:r>
                  <a:rPr lang="en-US" altLang="zh-CN" sz="2800" b="1" baseline="-25000" dirty="0"/>
                  <a:t>2 </a:t>
                </a:r>
                <a:r>
                  <a:rPr lang="en-US" altLang="zh-CN" sz="2800" b="1" dirty="0"/>
                  <a:t>= XQ</a:t>
                </a:r>
                <a:r>
                  <a:rPr lang="en-US" altLang="zh-CN" sz="2800" b="1" baseline="-25000" dirty="0"/>
                  <a:t>1</a:t>
                </a:r>
                <a:endParaRPr lang="en-US" altLang="zh-CN" sz="2800" b="1" baseline="-25000" dirty="0"/>
              </a:p>
            </p:txBody>
          </p:sp>
        </p:grpSp>
      </p:grpSp>
      <p:grpSp>
        <p:nvGrpSpPr>
          <p:cNvPr id="127044" name="Group 68"/>
          <p:cNvGrpSpPr/>
          <p:nvPr/>
        </p:nvGrpSpPr>
        <p:grpSpPr>
          <a:xfrm>
            <a:off x="3402013" y="1901825"/>
            <a:ext cx="4800600" cy="1219200"/>
            <a:chOff x="1872" y="1296"/>
            <a:chExt cx="3024" cy="768"/>
          </a:xfrm>
        </p:grpSpPr>
        <p:sp>
          <p:nvSpPr>
            <p:cNvPr id="17478" name="Line 69"/>
            <p:cNvSpPr/>
            <p:nvPr/>
          </p:nvSpPr>
          <p:spPr>
            <a:xfrm>
              <a:off x="2784" y="2064"/>
              <a:ext cx="2112" cy="0"/>
            </a:xfrm>
            <a:prstGeom prst="line">
              <a:avLst/>
            </a:prstGeom>
            <a:ln w="57150" cap="flat" cmpd="sng">
              <a:solidFill>
                <a:srgbClr val="66FFFF"/>
              </a:solidFill>
              <a:prstDash val="solid"/>
              <a:headEnd type="none" w="med" len="med"/>
              <a:tailEnd type="triangle" w="med" len="med"/>
            </a:ln>
          </p:spPr>
        </p:sp>
        <p:grpSp>
          <p:nvGrpSpPr>
            <p:cNvPr id="17479" name="Group 70"/>
            <p:cNvGrpSpPr/>
            <p:nvPr/>
          </p:nvGrpSpPr>
          <p:grpSpPr>
            <a:xfrm>
              <a:off x="1872" y="1296"/>
              <a:ext cx="1728" cy="384"/>
              <a:chOff x="4176" y="720"/>
              <a:chExt cx="1728" cy="384"/>
            </a:xfrm>
          </p:grpSpPr>
          <p:sp>
            <p:nvSpPr>
              <p:cNvPr id="17480" name="AutoShape 71"/>
              <p:cNvSpPr/>
              <p:nvPr/>
            </p:nvSpPr>
            <p:spPr>
              <a:xfrm>
                <a:off x="4176" y="720"/>
                <a:ext cx="1584" cy="384"/>
              </a:xfrm>
              <a:prstGeom prst="wedgeRoundRectCallout">
                <a:avLst>
                  <a:gd name="adj1" fmla="val 6630"/>
                  <a:gd name="adj2" fmla="val 150000"/>
                  <a:gd name="adj3" fmla="val 16667"/>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7481" name="Text Box 72"/>
              <p:cNvSpPr txBox="1"/>
              <p:nvPr/>
            </p:nvSpPr>
            <p:spPr>
              <a:xfrm>
                <a:off x="4272" y="720"/>
                <a:ext cx="1632" cy="333"/>
              </a:xfrm>
              <a:prstGeom prst="rect">
                <a:avLst/>
              </a:prstGeom>
              <a:solidFill>
                <a:srgbClr val="66FFFF"/>
              </a:solidFill>
              <a:ln w="9525"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t>Z</a:t>
                </a:r>
                <a:r>
                  <a:rPr lang="en-US" altLang="zh-CN" sz="2800" b="1" baseline="-25000" dirty="0"/>
                  <a:t> </a:t>
                </a:r>
                <a:r>
                  <a:rPr lang="en-US" altLang="zh-CN" sz="2800" b="1" dirty="0"/>
                  <a:t>= XQ</a:t>
                </a:r>
                <a:r>
                  <a:rPr lang="en-US" altLang="zh-CN" sz="2800" b="1" baseline="-25000" dirty="0"/>
                  <a:t>2</a:t>
                </a:r>
                <a:r>
                  <a:rPr lang="en-US" altLang="zh-CN" sz="2800" b="1" dirty="0"/>
                  <a:t>Q</a:t>
                </a:r>
                <a:r>
                  <a:rPr lang="en-US" altLang="zh-CN" sz="2800" b="1" baseline="-25000" dirty="0"/>
                  <a:t>1</a:t>
                </a:r>
                <a:endParaRPr lang="en-US" altLang="zh-CN" sz="2800" b="1" baseline="30000" dirty="0"/>
              </a:p>
            </p:txBody>
          </p:sp>
        </p:grpSp>
      </p:grpSp>
      <p:sp>
        <p:nvSpPr>
          <p:cNvPr id="127049" name="Text Box 73"/>
          <p:cNvSpPr txBox="1"/>
          <p:nvPr/>
        </p:nvSpPr>
        <p:spPr>
          <a:xfrm>
            <a:off x="593725" y="2133600"/>
            <a:ext cx="1616075" cy="822325"/>
          </a:xfrm>
          <a:prstGeom prst="rect">
            <a:avLst/>
          </a:prstGeom>
          <a:solidFill>
            <a:srgbClr val="FFFFFF"/>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X,</a:t>
            </a:r>
            <a:r>
              <a:rPr lang="en-US" altLang="zh-CN" sz="2400" b="1" baseline="-25000" dirty="0"/>
              <a:t> </a:t>
            </a:r>
            <a:r>
              <a:rPr lang="en-US" altLang="zh-CN" sz="2400" b="1" dirty="0"/>
              <a:t>Q</a:t>
            </a:r>
            <a:r>
              <a:rPr lang="en-US" altLang="zh-CN" sz="2400" b="1" baseline="-25000" dirty="0"/>
              <a:t>2 ,</a:t>
            </a:r>
            <a:r>
              <a:rPr lang="en-US" altLang="zh-CN" sz="2400" b="1" dirty="0"/>
              <a:t>Q</a:t>
            </a:r>
            <a:r>
              <a:rPr lang="en-US" altLang="zh-CN" sz="2400" b="1" baseline="-25000" dirty="0"/>
              <a:t>1 </a:t>
            </a:r>
            <a:r>
              <a:rPr lang="zh-CN" altLang="en-US" sz="2400" b="1" dirty="0"/>
              <a:t>所有组合</a:t>
            </a:r>
            <a:endParaRPr lang="zh-CN" altLang="en-US" sz="2400" b="1" dirty="0"/>
          </a:p>
        </p:txBody>
      </p:sp>
      <p:sp>
        <p:nvSpPr>
          <p:cNvPr id="127050" name="Line 74"/>
          <p:cNvSpPr/>
          <p:nvPr/>
        </p:nvSpPr>
        <p:spPr>
          <a:xfrm>
            <a:off x="1371600" y="2971800"/>
            <a:ext cx="0" cy="304800"/>
          </a:xfrm>
          <a:prstGeom prst="line">
            <a:avLst/>
          </a:prstGeom>
          <a:ln w="57150" cap="flat" cmpd="sng">
            <a:solidFill>
              <a:schemeClr val="tx1"/>
            </a:solidFill>
            <a:prstDash val="solid"/>
            <a:headEnd type="none" w="med" len="med"/>
            <a:tailEnd type="triangle" w="med" len="med"/>
          </a:ln>
        </p:spPr>
      </p:sp>
      <p:grpSp>
        <p:nvGrpSpPr>
          <p:cNvPr id="127051" name="Group 75"/>
          <p:cNvGrpSpPr/>
          <p:nvPr/>
        </p:nvGrpSpPr>
        <p:grpSpPr>
          <a:xfrm>
            <a:off x="533400" y="3276600"/>
            <a:ext cx="1752600" cy="541338"/>
            <a:chOff x="336" y="2064"/>
            <a:chExt cx="1104" cy="288"/>
          </a:xfrm>
        </p:grpSpPr>
        <p:sp>
          <p:nvSpPr>
            <p:cNvPr id="17476" name="AutoShape 76"/>
            <p:cNvSpPr/>
            <p:nvPr/>
          </p:nvSpPr>
          <p:spPr>
            <a:xfrm>
              <a:off x="336" y="2064"/>
              <a:ext cx="1104" cy="288"/>
            </a:xfrm>
            <a:prstGeom prst="flowChartAlternateProcess">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7477" name="Text Box 77"/>
            <p:cNvSpPr txBox="1"/>
            <p:nvPr/>
          </p:nvSpPr>
          <p:spPr>
            <a:xfrm>
              <a:off x="336" y="2064"/>
              <a:ext cx="885" cy="24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求</a:t>
              </a:r>
              <a:r>
                <a:rPr lang="en-US" altLang="zh-CN" sz="2400" b="1" dirty="0"/>
                <a:t>T</a:t>
              </a:r>
              <a:r>
                <a:rPr lang="en-US" altLang="zh-CN" sz="2400" b="1" baseline="-25000" dirty="0"/>
                <a:t>1,</a:t>
              </a:r>
              <a:r>
                <a:rPr lang="en-US" altLang="zh-CN" sz="2400" b="1" dirty="0"/>
                <a:t>T</a:t>
              </a:r>
              <a:r>
                <a:rPr lang="en-US" altLang="zh-CN" sz="2400" b="1" baseline="-25000" dirty="0"/>
                <a:t>2,</a:t>
              </a:r>
              <a:r>
                <a:rPr lang="en-US" altLang="zh-CN" sz="2400" b="1" dirty="0"/>
                <a:t>Z</a:t>
              </a:r>
              <a:endParaRPr lang="en-US" altLang="zh-CN" sz="2400" b="1" dirty="0"/>
            </a:p>
          </p:txBody>
        </p:sp>
      </p:grpSp>
      <p:sp>
        <p:nvSpPr>
          <p:cNvPr id="127054" name="Line 78"/>
          <p:cNvSpPr/>
          <p:nvPr/>
        </p:nvSpPr>
        <p:spPr>
          <a:xfrm>
            <a:off x="1354138" y="3876675"/>
            <a:ext cx="0" cy="304800"/>
          </a:xfrm>
          <a:prstGeom prst="line">
            <a:avLst/>
          </a:prstGeom>
          <a:ln w="57150" cap="flat" cmpd="sng">
            <a:solidFill>
              <a:schemeClr val="tx1"/>
            </a:solidFill>
            <a:prstDash val="solid"/>
            <a:headEnd type="none" w="med" len="med"/>
            <a:tailEnd type="triangle" w="med" len="med"/>
          </a:ln>
        </p:spPr>
      </p:sp>
      <p:grpSp>
        <p:nvGrpSpPr>
          <p:cNvPr id="127055" name="Group 79"/>
          <p:cNvGrpSpPr/>
          <p:nvPr/>
        </p:nvGrpSpPr>
        <p:grpSpPr>
          <a:xfrm>
            <a:off x="355600" y="4224338"/>
            <a:ext cx="1828800" cy="884237"/>
            <a:chOff x="288" y="2544"/>
            <a:chExt cx="1152" cy="557"/>
          </a:xfrm>
        </p:grpSpPr>
        <p:sp>
          <p:nvSpPr>
            <p:cNvPr id="17474" name="AutoShape 80"/>
            <p:cNvSpPr/>
            <p:nvPr/>
          </p:nvSpPr>
          <p:spPr>
            <a:xfrm>
              <a:off x="336" y="2544"/>
              <a:ext cx="1104" cy="528"/>
            </a:xfrm>
            <a:prstGeom prst="flowChartAlternateProcess">
              <a:avLst/>
            </a:prstGeom>
            <a:solidFill>
              <a:srgbClr val="FF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7475" name="Text Box 81"/>
            <p:cNvSpPr txBox="1"/>
            <p:nvPr/>
          </p:nvSpPr>
          <p:spPr>
            <a:xfrm>
              <a:off x="288" y="2544"/>
              <a:ext cx="1076" cy="55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由状态方程</a:t>
              </a:r>
              <a:endParaRPr lang="zh-CN" altLang="en-US" sz="2400" b="1" dirty="0"/>
            </a:p>
            <a:p>
              <a:pPr marL="0" lvl="0" indent="0" eaLnBrk="1" hangingPunct="1">
                <a:spcBef>
                  <a:spcPct val="0"/>
                </a:spcBef>
                <a:buNone/>
              </a:pPr>
              <a:r>
                <a:rPr lang="zh-CN" altLang="en-US" sz="2400" b="1" dirty="0"/>
                <a:t>求</a:t>
              </a:r>
              <a:r>
                <a:rPr lang="en-US" altLang="zh-CN" sz="2400" b="1" dirty="0"/>
                <a:t>Q</a:t>
              </a:r>
              <a:r>
                <a:rPr lang="en-US" altLang="zh-CN" sz="2400" b="1" baseline="-25000" dirty="0"/>
                <a:t>2</a:t>
              </a:r>
              <a:r>
                <a:rPr lang="en-US" altLang="zh-CN" sz="2400" b="1" dirty="0"/>
                <a:t>*Q</a:t>
              </a:r>
              <a:r>
                <a:rPr lang="en-US" altLang="zh-CN" sz="2400" b="1" baseline="-25000" dirty="0"/>
                <a:t>1</a:t>
              </a:r>
              <a:r>
                <a:rPr lang="en-US" altLang="zh-CN" sz="2800" b="1" dirty="0">
                  <a:ea typeface="楷体_GB2312" pitchFamily="49" charset="-122"/>
                </a:rPr>
                <a:t>*</a:t>
              </a:r>
              <a:endParaRPr lang="en-US" altLang="zh-CN" sz="2800" b="1" dirty="0">
                <a:ea typeface="楷体_GB2312" pitchFamily="49" charset="-122"/>
              </a:endParaRPr>
            </a:p>
          </p:txBody>
        </p:sp>
      </p:grpSp>
      <p:sp>
        <p:nvSpPr>
          <p:cNvPr id="127063" name="Text Box 87"/>
          <p:cNvSpPr txBox="1"/>
          <p:nvPr/>
        </p:nvSpPr>
        <p:spPr>
          <a:xfrm>
            <a:off x="4800600" y="4232275"/>
            <a:ext cx="102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127069" name="Text Box 93"/>
          <p:cNvSpPr txBox="1"/>
          <p:nvPr/>
        </p:nvSpPr>
        <p:spPr>
          <a:xfrm>
            <a:off x="7969250" y="42672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27070" name="Text Box 94"/>
          <p:cNvSpPr txBox="1"/>
          <p:nvPr/>
        </p:nvSpPr>
        <p:spPr>
          <a:xfrm>
            <a:off x="6216650" y="4267200"/>
            <a:ext cx="1098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127077" name="Text Box 101"/>
          <p:cNvSpPr txBox="1"/>
          <p:nvPr/>
        </p:nvSpPr>
        <p:spPr>
          <a:xfrm>
            <a:off x="6172200" y="3124200"/>
            <a:ext cx="11747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0         1</a:t>
            </a:r>
            <a:endParaRPr lang="en-US" altLang="zh-CN" sz="2400" b="1" dirty="0"/>
          </a:p>
        </p:txBody>
      </p:sp>
      <p:sp>
        <p:nvSpPr>
          <p:cNvPr id="127078" name="Text Box 102"/>
          <p:cNvSpPr txBox="1"/>
          <p:nvPr/>
        </p:nvSpPr>
        <p:spPr>
          <a:xfrm>
            <a:off x="4800600" y="3124200"/>
            <a:ext cx="102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0       0</a:t>
            </a:r>
            <a:endParaRPr lang="en-US" altLang="zh-CN" sz="2400" b="1" dirty="0"/>
          </a:p>
        </p:txBody>
      </p:sp>
      <p:sp>
        <p:nvSpPr>
          <p:cNvPr id="127079" name="Text Box 103"/>
          <p:cNvSpPr txBox="1"/>
          <p:nvPr/>
        </p:nvSpPr>
        <p:spPr>
          <a:xfrm>
            <a:off x="8001000" y="31242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nvGrpSpPr>
          <p:cNvPr id="127080" name="Group 104"/>
          <p:cNvGrpSpPr/>
          <p:nvPr/>
        </p:nvGrpSpPr>
        <p:grpSpPr>
          <a:xfrm>
            <a:off x="4768850" y="3505200"/>
            <a:ext cx="3568700" cy="457200"/>
            <a:chOff x="3004" y="2208"/>
            <a:chExt cx="2248" cy="288"/>
          </a:xfrm>
        </p:grpSpPr>
        <p:sp>
          <p:nvSpPr>
            <p:cNvPr id="17471" name="Text Box 105"/>
            <p:cNvSpPr txBox="1"/>
            <p:nvPr/>
          </p:nvSpPr>
          <p:spPr>
            <a:xfrm>
              <a:off x="3888" y="2208"/>
              <a:ext cx="7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1         0</a:t>
              </a:r>
              <a:endParaRPr lang="en-US" altLang="zh-CN" sz="2400" b="1" dirty="0"/>
            </a:p>
          </p:txBody>
        </p:sp>
        <p:sp>
          <p:nvSpPr>
            <p:cNvPr id="17472" name="Text Box 106"/>
            <p:cNvSpPr txBox="1"/>
            <p:nvPr/>
          </p:nvSpPr>
          <p:spPr>
            <a:xfrm>
              <a:off x="3004" y="2208"/>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0       0</a:t>
              </a:r>
              <a:endParaRPr lang="en-US" altLang="zh-CN" sz="2400" b="1" dirty="0"/>
            </a:p>
          </p:txBody>
        </p:sp>
        <p:sp>
          <p:nvSpPr>
            <p:cNvPr id="17473" name="Text Box 107"/>
            <p:cNvSpPr txBox="1"/>
            <p:nvPr/>
          </p:nvSpPr>
          <p:spPr>
            <a:xfrm>
              <a:off x="5040" y="220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27084" name="Group 108"/>
          <p:cNvGrpSpPr/>
          <p:nvPr/>
        </p:nvGrpSpPr>
        <p:grpSpPr>
          <a:xfrm>
            <a:off x="4800600" y="3886200"/>
            <a:ext cx="3536950" cy="457200"/>
            <a:chOff x="3024" y="2448"/>
            <a:chExt cx="2228" cy="288"/>
          </a:xfrm>
        </p:grpSpPr>
        <p:sp>
          <p:nvSpPr>
            <p:cNvPr id="17468" name="Text Box 109"/>
            <p:cNvSpPr txBox="1"/>
            <p:nvPr/>
          </p:nvSpPr>
          <p:spPr>
            <a:xfrm>
              <a:off x="3888" y="2448"/>
              <a:ext cx="7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17469" name="Text Box 110"/>
            <p:cNvSpPr txBox="1"/>
            <p:nvPr/>
          </p:nvSpPr>
          <p:spPr>
            <a:xfrm>
              <a:off x="3024" y="2448"/>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0       0</a:t>
              </a:r>
              <a:endParaRPr lang="en-US" altLang="zh-CN" sz="2400" b="1" dirty="0"/>
            </a:p>
          </p:txBody>
        </p:sp>
        <p:sp>
          <p:nvSpPr>
            <p:cNvPr id="17470" name="Text Box 111"/>
            <p:cNvSpPr txBox="1"/>
            <p:nvPr/>
          </p:nvSpPr>
          <p:spPr>
            <a:xfrm>
              <a:off x="5040" y="244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27088" name="Group 112"/>
          <p:cNvGrpSpPr/>
          <p:nvPr/>
        </p:nvGrpSpPr>
        <p:grpSpPr>
          <a:xfrm>
            <a:off x="4800600" y="4648200"/>
            <a:ext cx="3536950" cy="457200"/>
            <a:chOff x="3024" y="2928"/>
            <a:chExt cx="2228" cy="288"/>
          </a:xfrm>
        </p:grpSpPr>
        <p:sp>
          <p:nvSpPr>
            <p:cNvPr id="17465" name="Text Box 113"/>
            <p:cNvSpPr txBox="1"/>
            <p:nvPr/>
          </p:nvSpPr>
          <p:spPr>
            <a:xfrm>
              <a:off x="3916" y="2928"/>
              <a:ext cx="7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1         0</a:t>
              </a:r>
              <a:endParaRPr lang="en-US" altLang="zh-CN" sz="2400" b="1" dirty="0"/>
            </a:p>
          </p:txBody>
        </p:sp>
        <p:sp>
          <p:nvSpPr>
            <p:cNvPr id="17466" name="Text Box 114"/>
            <p:cNvSpPr txBox="1"/>
            <p:nvPr/>
          </p:nvSpPr>
          <p:spPr>
            <a:xfrm>
              <a:off x="3024" y="2928"/>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17467" name="Text Box 115"/>
            <p:cNvSpPr txBox="1"/>
            <p:nvPr/>
          </p:nvSpPr>
          <p:spPr>
            <a:xfrm>
              <a:off x="5040" y="292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27092" name="Group 116"/>
          <p:cNvGrpSpPr/>
          <p:nvPr/>
        </p:nvGrpSpPr>
        <p:grpSpPr>
          <a:xfrm>
            <a:off x="4800600" y="5029200"/>
            <a:ext cx="3536950" cy="457200"/>
            <a:chOff x="3024" y="3168"/>
            <a:chExt cx="2228" cy="288"/>
          </a:xfrm>
        </p:grpSpPr>
        <p:sp>
          <p:nvSpPr>
            <p:cNvPr id="17462" name="Text Box 117"/>
            <p:cNvSpPr txBox="1"/>
            <p:nvPr/>
          </p:nvSpPr>
          <p:spPr>
            <a:xfrm>
              <a:off x="3916" y="3168"/>
              <a:ext cx="7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17463" name="Text Box 118"/>
            <p:cNvSpPr txBox="1"/>
            <p:nvPr/>
          </p:nvSpPr>
          <p:spPr>
            <a:xfrm>
              <a:off x="3024" y="3168"/>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0       1</a:t>
              </a:r>
              <a:endParaRPr lang="en-US" altLang="zh-CN" sz="2400" b="1" dirty="0"/>
            </a:p>
          </p:txBody>
        </p:sp>
        <p:sp>
          <p:nvSpPr>
            <p:cNvPr id="17464" name="Text Box 119"/>
            <p:cNvSpPr txBox="1"/>
            <p:nvPr/>
          </p:nvSpPr>
          <p:spPr>
            <a:xfrm>
              <a:off x="5040" y="3168"/>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27096" name="Group 120"/>
          <p:cNvGrpSpPr/>
          <p:nvPr/>
        </p:nvGrpSpPr>
        <p:grpSpPr>
          <a:xfrm>
            <a:off x="4800600" y="5486400"/>
            <a:ext cx="3536950" cy="457200"/>
            <a:chOff x="3024" y="3456"/>
            <a:chExt cx="2228" cy="288"/>
          </a:xfrm>
        </p:grpSpPr>
        <p:sp>
          <p:nvSpPr>
            <p:cNvPr id="17459" name="Text Box 121"/>
            <p:cNvSpPr txBox="1"/>
            <p:nvPr/>
          </p:nvSpPr>
          <p:spPr>
            <a:xfrm>
              <a:off x="3916" y="3456"/>
              <a:ext cx="7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0         0</a:t>
              </a:r>
              <a:endParaRPr lang="en-US" altLang="zh-CN" sz="2400" b="1" dirty="0"/>
            </a:p>
          </p:txBody>
        </p:sp>
        <p:sp>
          <p:nvSpPr>
            <p:cNvPr id="17460" name="Text Box 122"/>
            <p:cNvSpPr txBox="1"/>
            <p:nvPr/>
          </p:nvSpPr>
          <p:spPr>
            <a:xfrm>
              <a:off x="3024" y="3456"/>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17461" name="Text Box 123"/>
            <p:cNvSpPr txBox="1"/>
            <p:nvPr/>
          </p:nvSpPr>
          <p:spPr>
            <a:xfrm>
              <a:off x="5040" y="3456"/>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grpSp>
        <p:nvGrpSpPr>
          <p:cNvPr id="127064" name="Group 88"/>
          <p:cNvGrpSpPr/>
          <p:nvPr/>
        </p:nvGrpSpPr>
        <p:grpSpPr>
          <a:xfrm>
            <a:off x="3232150" y="3419475"/>
            <a:ext cx="4800600" cy="1219200"/>
            <a:chOff x="1872" y="1296"/>
            <a:chExt cx="3024" cy="768"/>
          </a:xfrm>
        </p:grpSpPr>
        <p:sp>
          <p:nvSpPr>
            <p:cNvPr id="17455" name="Line 89"/>
            <p:cNvSpPr/>
            <p:nvPr/>
          </p:nvSpPr>
          <p:spPr>
            <a:xfrm>
              <a:off x="2784" y="2064"/>
              <a:ext cx="2112" cy="0"/>
            </a:xfrm>
            <a:prstGeom prst="line">
              <a:avLst/>
            </a:prstGeom>
            <a:ln w="57150" cap="flat" cmpd="sng">
              <a:solidFill>
                <a:srgbClr val="66FFFF"/>
              </a:solidFill>
              <a:prstDash val="solid"/>
              <a:headEnd type="none" w="med" len="med"/>
              <a:tailEnd type="triangle" w="med" len="med"/>
            </a:ln>
          </p:spPr>
        </p:sp>
        <p:grpSp>
          <p:nvGrpSpPr>
            <p:cNvPr id="17456" name="Group 90"/>
            <p:cNvGrpSpPr/>
            <p:nvPr/>
          </p:nvGrpSpPr>
          <p:grpSpPr>
            <a:xfrm>
              <a:off x="1872" y="1296"/>
              <a:ext cx="1728" cy="384"/>
              <a:chOff x="4176" y="720"/>
              <a:chExt cx="1728" cy="384"/>
            </a:xfrm>
          </p:grpSpPr>
          <p:sp>
            <p:nvSpPr>
              <p:cNvPr id="17457" name="AutoShape 91"/>
              <p:cNvSpPr/>
              <p:nvPr/>
            </p:nvSpPr>
            <p:spPr>
              <a:xfrm>
                <a:off x="4176" y="720"/>
                <a:ext cx="1584" cy="384"/>
              </a:xfrm>
              <a:prstGeom prst="wedgeRoundRectCallout">
                <a:avLst>
                  <a:gd name="adj1" fmla="val 6630"/>
                  <a:gd name="adj2" fmla="val 150000"/>
                  <a:gd name="adj3" fmla="val 16667"/>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7458" name="Text Box 92"/>
              <p:cNvSpPr txBox="1"/>
              <p:nvPr/>
            </p:nvSpPr>
            <p:spPr>
              <a:xfrm>
                <a:off x="4272" y="720"/>
                <a:ext cx="1632" cy="333"/>
              </a:xfrm>
              <a:prstGeom prst="rect">
                <a:avLst/>
              </a:prstGeom>
              <a:solidFill>
                <a:srgbClr val="66FFFF"/>
              </a:solidFill>
              <a:ln w="9525"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t>Z</a:t>
                </a:r>
                <a:r>
                  <a:rPr lang="en-US" altLang="zh-CN" sz="2800" b="1" baseline="-25000" dirty="0"/>
                  <a:t> </a:t>
                </a:r>
                <a:r>
                  <a:rPr lang="en-US" altLang="zh-CN" sz="2800" b="1" dirty="0"/>
                  <a:t>= XQ</a:t>
                </a:r>
                <a:r>
                  <a:rPr lang="en-US" altLang="zh-CN" sz="2800" b="1" baseline="-25000" dirty="0"/>
                  <a:t>2</a:t>
                </a:r>
                <a:r>
                  <a:rPr lang="en-US" altLang="zh-CN" sz="2800" b="1" dirty="0"/>
                  <a:t>Q</a:t>
                </a:r>
                <a:r>
                  <a:rPr lang="en-US" altLang="zh-CN" sz="2800" b="1" baseline="-25000" dirty="0"/>
                  <a:t>1</a:t>
                </a:r>
                <a:endParaRPr lang="en-US" altLang="zh-CN" sz="2800" b="1" baseline="30000" dirty="0"/>
              </a:p>
            </p:txBody>
          </p:sp>
        </p:grpSp>
      </p:grpSp>
      <p:grpSp>
        <p:nvGrpSpPr>
          <p:cNvPr id="127058" name="Group 82"/>
          <p:cNvGrpSpPr/>
          <p:nvPr/>
        </p:nvGrpSpPr>
        <p:grpSpPr>
          <a:xfrm>
            <a:off x="2625725" y="2525713"/>
            <a:ext cx="2057400" cy="1981200"/>
            <a:chOff x="1680" y="624"/>
            <a:chExt cx="1296" cy="1248"/>
          </a:xfrm>
        </p:grpSpPr>
        <p:sp>
          <p:nvSpPr>
            <p:cNvPr id="17451" name="Line 83"/>
            <p:cNvSpPr/>
            <p:nvPr/>
          </p:nvSpPr>
          <p:spPr>
            <a:xfrm>
              <a:off x="2784" y="1872"/>
              <a:ext cx="192" cy="0"/>
            </a:xfrm>
            <a:prstGeom prst="line">
              <a:avLst/>
            </a:prstGeom>
            <a:ln w="57150" cap="flat" cmpd="sng">
              <a:solidFill>
                <a:srgbClr val="66FFFF"/>
              </a:solidFill>
              <a:prstDash val="solid"/>
              <a:headEnd type="none" w="med" len="med"/>
              <a:tailEnd type="triangle" w="med" len="med"/>
            </a:ln>
          </p:spPr>
        </p:sp>
        <p:grpSp>
          <p:nvGrpSpPr>
            <p:cNvPr id="17452" name="Group 84"/>
            <p:cNvGrpSpPr/>
            <p:nvPr/>
          </p:nvGrpSpPr>
          <p:grpSpPr>
            <a:xfrm>
              <a:off x="1680" y="624"/>
              <a:ext cx="1200" cy="768"/>
              <a:chOff x="2112" y="240"/>
              <a:chExt cx="1200" cy="768"/>
            </a:xfrm>
          </p:grpSpPr>
          <p:sp>
            <p:nvSpPr>
              <p:cNvPr id="17453" name="AutoShape 85"/>
              <p:cNvSpPr/>
              <p:nvPr/>
            </p:nvSpPr>
            <p:spPr>
              <a:xfrm>
                <a:off x="2112" y="240"/>
                <a:ext cx="1200" cy="768"/>
              </a:xfrm>
              <a:prstGeom prst="wedgeRoundRectCallout">
                <a:avLst>
                  <a:gd name="adj1" fmla="val 44583"/>
                  <a:gd name="adj2" fmla="val 112370"/>
                  <a:gd name="adj3" fmla="val 16667"/>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7454" name="Text Box 86"/>
              <p:cNvSpPr txBox="1"/>
              <p:nvPr/>
            </p:nvSpPr>
            <p:spPr>
              <a:xfrm>
                <a:off x="2112" y="336"/>
                <a:ext cx="981" cy="601"/>
              </a:xfrm>
              <a:prstGeom prst="rect">
                <a:avLst/>
              </a:prstGeom>
              <a:solidFill>
                <a:srgbClr val="66FFFF"/>
              </a:solidFill>
              <a:ln w="9525" cap="flat" cmpd="sng">
                <a:solidFill>
                  <a:srgbClr val="66FFFF"/>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t>T</a:t>
                </a:r>
                <a:r>
                  <a:rPr lang="en-US" altLang="zh-CN" sz="2800" b="1" baseline="-25000" dirty="0"/>
                  <a:t>1 </a:t>
                </a:r>
                <a:r>
                  <a:rPr lang="en-US" altLang="zh-CN" sz="2800" b="1" dirty="0"/>
                  <a:t>= X</a:t>
                </a:r>
                <a:endParaRPr lang="en-US" altLang="zh-CN" sz="2800" b="1" baseline="-25000" dirty="0"/>
              </a:p>
              <a:p>
                <a:pPr marL="0" lvl="0" indent="0" eaLnBrk="1" hangingPunct="1">
                  <a:spcBef>
                    <a:spcPct val="0"/>
                  </a:spcBef>
                  <a:buNone/>
                </a:pPr>
                <a:r>
                  <a:rPr lang="en-US" altLang="zh-CN" sz="2800" b="1" dirty="0"/>
                  <a:t>T</a:t>
                </a:r>
                <a:r>
                  <a:rPr lang="en-US" altLang="zh-CN" sz="2800" b="1" baseline="-25000" dirty="0"/>
                  <a:t>2 </a:t>
                </a:r>
                <a:r>
                  <a:rPr lang="en-US" altLang="zh-CN" sz="2800" b="1" dirty="0"/>
                  <a:t>= XQ</a:t>
                </a:r>
                <a:r>
                  <a:rPr lang="en-US" altLang="zh-CN" sz="2800" b="1" baseline="-25000" dirty="0"/>
                  <a:t>1</a:t>
                </a:r>
                <a:endParaRPr lang="en-US" altLang="zh-CN" sz="2800" b="1" baseline="30000" dirty="0"/>
              </a:p>
            </p:txBody>
          </p:sp>
        </p:grpSp>
      </p:grpSp>
      <p:sp>
        <p:nvSpPr>
          <p:cNvPr id="17448" name="Text Box 11"/>
          <p:cNvSpPr txBox="1"/>
          <p:nvPr/>
        </p:nvSpPr>
        <p:spPr>
          <a:xfrm>
            <a:off x="7543800" y="109538"/>
            <a:ext cx="96678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T</a:t>
            </a:r>
            <a:r>
              <a:rPr lang="en-US" altLang="zh-CN" sz="2400" b="1" baseline="-25000" dirty="0"/>
              <a:t>1</a:t>
            </a:r>
            <a:r>
              <a:rPr lang="en-US" altLang="zh-CN" sz="2400" b="1" dirty="0"/>
              <a:t>= X</a:t>
            </a:r>
            <a:endParaRPr lang="en-US" altLang="zh-CN" sz="2400" b="1" baseline="-25000" dirty="0"/>
          </a:p>
        </p:txBody>
      </p:sp>
      <p:sp>
        <p:nvSpPr>
          <p:cNvPr id="17449" name="Text Box 15"/>
          <p:cNvSpPr txBox="1"/>
          <p:nvPr/>
        </p:nvSpPr>
        <p:spPr>
          <a:xfrm>
            <a:off x="7548563" y="555625"/>
            <a:ext cx="1309687"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T</a:t>
            </a:r>
            <a:r>
              <a:rPr lang="en-US" altLang="zh-CN" sz="2400" b="1" baseline="-25000" dirty="0"/>
              <a:t>2</a:t>
            </a:r>
            <a:r>
              <a:rPr lang="en-US" altLang="zh-CN" sz="2400" b="1" dirty="0"/>
              <a:t>= XQ</a:t>
            </a:r>
            <a:r>
              <a:rPr lang="en-US" altLang="zh-CN" sz="2400" b="1" baseline="-25000" dirty="0"/>
              <a:t>1</a:t>
            </a:r>
            <a:endParaRPr lang="en-US" altLang="zh-CN" sz="2400" b="1" baseline="30000" dirty="0"/>
          </a:p>
        </p:txBody>
      </p:sp>
      <p:sp>
        <p:nvSpPr>
          <p:cNvPr id="17450" name="Text Box 21"/>
          <p:cNvSpPr txBox="1"/>
          <p:nvPr/>
        </p:nvSpPr>
        <p:spPr>
          <a:xfrm>
            <a:off x="7581900" y="1017588"/>
            <a:ext cx="1598613"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Z</a:t>
            </a:r>
            <a:r>
              <a:rPr lang="en-US" altLang="zh-CN" sz="2400" b="1" baseline="-25000" dirty="0"/>
              <a:t> </a:t>
            </a:r>
            <a:r>
              <a:rPr lang="en-US" altLang="zh-CN" sz="2400" b="1" dirty="0"/>
              <a:t>= XQ</a:t>
            </a:r>
            <a:r>
              <a:rPr lang="en-US" altLang="zh-CN" sz="2400" b="1" baseline="-25000" dirty="0"/>
              <a:t>2</a:t>
            </a:r>
            <a:r>
              <a:rPr lang="en-US" altLang="zh-CN" sz="2400" b="1" dirty="0"/>
              <a:t>Q</a:t>
            </a:r>
            <a:r>
              <a:rPr lang="en-US" altLang="zh-CN" sz="2400" b="1" baseline="-25000" dirty="0"/>
              <a:t>1</a:t>
            </a:r>
            <a:endParaRPr lang="en-US" altLang="zh-CN" sz="2400" b="1" baseline="300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dissolve">
                                      <p:cBhvr>
                                        <p:cTn id="7" dur="500"/>
                                        <p:tgtEl>
                                          <p:spTgt spid="12697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 calcmode="lin" valueType="num">
                                      <p:cBhvr additive="base">
                                        <p:cTn id="12" dur="500" fill="hold"/>
                                        <p:tgtEl>
                                          <p:spTgt spid="126980"/>
                                        </p:tgtEl>
                                        <p:attrNameLst>
                                          <p:attrName>ppt_x</p:attrName>
                                        </p:attrNameLst>
                                      </p:cBhvr>
                                      <p:tavLst>
                                        <p:tav tm="0">
                                          <p:val>
                                            <p:strVal val="#ppt_x"/>
                                          </p:val>
                                        </p:tav>
                                        <p:tav tm="100000">
                                          <p:val>
                                            <p:strVal val="#ppt_x"/>
                                          </p:val>
                                        </p:tav>
                                      </p:tavLst>
                                    </p:anim>
                                    <p:anim calcmode="lin" valueType="num">
                                      <p:cBhvr additive="base">
                                        <p:cTn id="13" dur="500" fill="hold"/>
                                        <p:tgtEl>
                                          <p:spTgt spid="126980"/>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2698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2698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126991"/>
                                        </p:tgtEl>
                                        <p:attrNameLst>
                                          <p:attrName>style.visibility</p:attrName>
                                        </p:attrNameLst>
                                      </p:cBhvr>
                                      <p:to>
                                        <p:strVal val="visible"/>
                                      </p:to>
                                    </p:set>
                                    <p:animEffect transition="in" filter="slide(fromTop)">
                                      <p:cBhvr>
                                        <p:cTn id="22" dur="500"/>
                                        <p:tgtEl>
                                          <p:spTgt spid="126991"/>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126994"/>
                                        </p:tgtEl>
                                        <p:attrNameLst>
                                          <p:attrName>style.visibility</p:attrName>
                                        </p:attrNameLst>
                                      </p:cBhvr>
                                      <p:to>
                                        <p:strVal val="visible"/>
                                      </p:to>
                                    </p:set>
                                    <p:animEffect transition="in" filter="slide(fromTop)">
                                      <p:cBhvr>
                                        <p:cTn id="27" dur="500"/>
                                        <p:tgtEl>
                                          <p:spTgt spid="126994"/>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126997"/>
                                        </p:tgtEl>
                                        <p:attrNameLst>
                                          <p:attrName>style.visibility</p:attrName>
                                        </p:attrNameLst>
                                      </p:cBhvr>
                                      <p:to>
                                        <p:strVal val="visible"/>
                                      </p:to>
                                    </p:set>
                                    <p:animEffect transition="in" filter="slide(fromTop)">
                                      <p:cBhvr>
                                        <p:cTn id="32" dur="500"/>
                                        <p:tgtEl>
                                          <p:spTgt spid="12699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7006"/>
                                        </p:tgtEl>
                                        <p:attrNameLst>
                                          <p:attrName>style.visibility</p:attrName>
                                        </p:attrNameLst>
                                      </p:cBhvr>
                                      <p:to>
                                        <p:strVal val="visible"/>
                                      </p:to>
                                    </p:set>
                                    <p:animEffect transition="in" filter="wipe(down)">
                                      <p:cBhvr>
                                        <p:cTn id="37" dur="500"/>
                                        <p:tgtEl>
                                          <p:spTgt spid="127006"/>
                                        </p:tgtEl>
                                      </p:cBhvr>
                                    </p:animEffect>
                                  </p:childTnLst>
                                  <p:subTnLst>
                                    <p:set>
                                      <p:cBhvr override="childStyle">
                                        <p:cTn dur="1" fill="hold" display="0" masterRel="nextClick" afterEffect="1"/>
                                        <p:tgtEl>
                                          <p:spTgt spid="127006"/>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127003"/>
                                        </p:tgtEl>
                                        <p:attrNameLst>
                                          <p:attrName>style.visibility</p:attrName>
                                        </p:attrNameLst>
                                      </p:cBhvr>
                                      <p:to>
                                        <p:strVal val="visible"/>
                                      </p:to>
                                    </p:set>
                                    <p:animEffect transition="in" filter="slide(fromTop)">
                                      <p:cBhvr>
                                        <p:cTn id="42" dur="500"/>
                                        <p:tgtEl>
                                          <p:spTgt spid="127003"/>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nodeType="clickEffect">
                                  <p:stCondLst>
                                    <p:cond delay="0"/>
                                  </p:stCondLst>
                                  <p:childTnLst>
                                    <p:set>
                                      <p:cBhvr>
                                        <p:cTn id="46" dur="1" fill="hold">
                                          <p:stCondLst>
                                            <p:cond delay="0"/>
                                          </p:stCondLst>
                                        </p:cTn>
                                        <p:tgtEl>
                                          <p:spTgt spid="127000"/>
                                        </p:tgtEl>
                                        <p:attrNameLst>
                                          <p:attrName>style.visibility</p:attrName>
                                        </p:attrNameLst>
                                      </p:cBhvr>
                                      <p:to>
                                        <p:strVal val="visible"/>
                                      </p:to>
                                    </p:set>
                                    <p:animEffect transition="in" filter="slide(fromTop)">
                                      <p:cBhvr>
                                        <p:cTn id="47" dur="500"/>
                                        <p:tgtEl>
                                          <p:spTgt spid="12700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27011"/>
                                        </p:tgtEl>
                                        <p:attrNameLst>
                                          <p:attrName>style.visibility</p:attrName>
                                        </p:attrNameLst>
                                      </p:cBhvr>
                                      <p:to>
                                        <p:strVal val="visible"/>
                                      </p:to>
                                    </p:set>
                                    <p:animEffect transition="in" filter="wipe(down)">
                                      <p:cBhvr>
                                        <p:cTn id="52" dur="500"/>
                                        <p:tgtEl>
                                          <p:spTgt spid="127011"/>
                                        </p:tgtEl>
                                      </p:cBhvr>
                                    </p:animEffect>
                                  </p:childTnLst>
                                  <p:subTnLst>
                                    <p:set>
                                      <p:cBhvr override="childStyle">
                                        <p:cTn dur="1" fill="hold" display="0" masterRel="nextClick" afterEffect="1"/>
                                        <p:tgtEl>
                                          <p:spTgt spid="127011"/>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7016"/>
                                        </p:tgtEl>
                                        <p:attrNameLst>
                                          <p:attrName>style.visibility</p:attrName>
                                        </p:attrNameLst>
                                      </p:cBhvr>
                                      <p:to>
                                        <p:strVal val="visible"/>
                                      </p:to>
                                    </p:set>
                                    <p:animEffect transition="in" filter="wipe(left)">
                                      <p:cBhvr>
                                        <p:cTn id="57" dur="500"/>
                                        <p:tgtEl>
                                          <p:spTgt spid="12701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42" fill="hold" grpId="0" nodeType="clickEffect">
                                  <p:stCondLst>
                                    <p:cond delay="0"/>
                                  </p:stCondLst>
                                  <p:childTnLst>
                                    <p:set>
                                      <p:cBhvr>
                                        <p:cTn id="61" dur="1" fill="hold">
                                          <p:stCondLst>
                                            <p:cond delay="0"/>
                                          </p:stCondLst>
                                        </p:cTn>
                                        <p:tgtEl>
                                          <p:spTgt spid="127049"/>
                                        </p:tgtEl>
                                        <p:attrNameLst>
                                          <p:attrName>style.visibility</p:attrName>
                                        </p:attrNameLst>
                                      </p:cBhvr>
                                      <p:to>
                                        <p:strVal val="visible"/>
                                      </p:to>
                                    </p:set>
                                    <p:animEffect transition="in" filter="barn(outHorizontal)">
                                      <p:cBhvr>
                                        <p:cTn id="62" dur="500"/>
                                        <p:tgtEl>
                                          <p:spTgt spid="127049"/>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270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1270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127050"/>
                                        </p:tgtEl>
                                        <p:attrNameLst>
                                          <p:attrName>style.visibility</p:attrName>
                                        </p:attrNameLst>
                                      </p:cBhvr>
                                      <p:to>
                                        <p:strVal val="visible"/>
                                      </p:to>
                                    </p:set>
                                    <p:animEffect transition="in" filter="wipe(up)">
                                      <p:cBhvr>
                                        <p:cTn id="75" dur="500"/>
                                        <p:tgtEl>
                                          <p:spTgt spid="12705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27051"/>
                                        </p:tgtEl>
                                        <p:attrNameLst>
                                          <p:attrName>style.visibility</p:attrName>
                                        </p:attrNameLst>
                                      </p:cBhvr>
                                      <p:to>
                                        <p:strVal val="visible"/>
                                      </p:to>
                                    </p:set>
                                    <p:animEffect transition="in" filter="wipe(up)">
                                      <p:cBhvr>
                                        <p:cTn id="80" dur="500"/>
                                        <p:tgtEl>
                                          <p:spTgt spid="127051"/>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6" fill="hold" nodeType="clickEffect">
                                  <p:stCondLst>
                                    <p:cond delay="0"/>
                                  </p:stCondLst>
                                  <p:childTnLst>
                                    <p:set>
                                      <p:cBhvr>
                                        <p:cTn id="84" dur="1" fill="hold">
                                          <p:stCondLst>
                                            <p:cond delay="0"/>
                                          </p:stCondLst>
                                        </p:cTn>
                                        <p:tgtEl>
                                          <p:spTgt spid="127039"/>
                                        </p:tgtEl>
                                        <p:attrNameLst>
                                          <p:attrName>style.visibility</p:attrName>
                                        </p:attrNameLst>
                                      </p:cBhvr>
                                      <p:to>
                                        <p:strVal val="visible"/>
                                      </p:to>
                                    </p:set>
                                    <p:animEffect transition="in" filter="strips(downRight)">
                                      <p:cBhvr>
                                        <p:cTn id="85" dur="500"/>
                                        <p:tgtEl>
                                          <p:spTgt spid="127039"/>
                                        </p:tgtEl>
                                      </p:cBhvr>
                                    </p:animEffect>
                                  </p:childTnLst>
                                  <p:subTnLst>
                                    <p:set>
                                      <p:cBhvr override="childStyle">
                                        <p:cTn dur="1" fill="hold" display="0" masterRel="nextClick" afterEffect="1"/>
                                        <p:tgtEl>
                                          <p:spTgt spid="127039"/>
                                        </p:tgtEl>
                                        <p:attrNameLst>
                                          <p:attrName>style.visibility</p:attrName>
                                        </p:attrNameLst>
                                      </p:cBhvr>
                                      <p:to>
                                        <p:strVal val="hidden"/>
                                      </p:to>
                                    </p:set>
                                  </p:subTnLst>
                                </p:cTn>
                              </p:par>
                            </p:childTnLst>
                          </p:cTn>
                        </p:par>
                        <p:par>
                          <p:cTn id="86" fill="hold">
                            <p:stCondLst>
                              <p:cond delay="500"/>
                            </p:stCondLst>
                            <p:childTnLst>
                              <p:par>
                                <p:cTn id="87" presetID="2" presetClass="entr" presetSubtype="8" fill="hold" grpId="0" nodeType="afterEffect">
                                  <p:stCondLst>
                                    <p:cond delay="1000"/>
                                  </p:stCondLst>
                                  <p:iterate type="wd">
                                    <p:tmPct val="100000"/>
                                  </p:iterate>
                                  <p:childTnLst>
                                    <p:set>
                                      <p:cBhvr>
                                        <p:cTn id="88" dur="1" fill="hold">
                                          <p:stCondLst>
                                            <p:cond delay="0"/>
                                          </p:stCondLst>
                                        </p:cTn>
                                        <p:tgtEl>
                                          <p:spTgt spid="127036"/>
                                        </p:tgtEl>
                                        <p:attrNameLst>
                                          <p:attrName>style.visibility</p:attrName>
                                        </p:attrNameLst>
                                      </p:cBhvr>
                                      <p:to>
                                        <p:strVal val="visible"/>
                                      </p:to>
                                    </p:set>
                                    <p:anim calcmode="lin" valueType="num">
                                      <p:cBhvr additive="base">
                                        <p:cTn id="89" dur="300" fill="hold"/>
                                        <p:tgtEl>
                                          <p:spTgt spid="127036"/>
                                        </p:tgtEl>
                                        <p:attrNameLst>
                                          <p:attrName>ppt_x</p:attrName>
                                        </p:attrNameLst>
                                      </p:cBhvr>
                                      <p:tavLst>
                                        <p:tav tm="0">
                                          <p:val>
                                            <p:strVal val="0-#ppt_w/2"/>
                                          </p:val>
                                        </p:tav>
                                        <p:tav tm="100000">
                                          <p:val>
                                            <p:strVal val="#ppt_x"/>
                                          </p:val>
                                        </p:tav>
                                      </p:tavLst>
                                    </p:anim>
                                    <p:anim calcmode="lin" valueType="num">
                                      <p:cBhvr additive="base">
                                        <p:cTn id="90" dur="300" fill="hold"/>
                                        <p:tgtEl>
                                          <p:spTgt spid="127036"/>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10" fill="hold" nodeType="clickEffect">
                                  <p:stCondLst>
                                    <p:cond delay="0"/>
                                  </p:stCondLst>
                                  <p:childTnLst>
                                    <p:set>
                                      <p:cBhvr>
                                        <p:cTn id="94" dur="1" fill="hold">
                                          <p:stCondLst>
                                            <p:cond delay="0"/>
                                          </p:stCondLst>
                                        </p:cTn>
                                        <p:tgtEl>
                                          <p:spTgt spid="127044"/>
                                        </p:tgtEl>
                                        <p:attrNameLst>
                                          <p:attrName>style.visibility</p:attrName>
                                        </p:attrNameLst>
                                      </p:cBhvr>
                                      <p:to>
                                        <p:strVal val="visible"/>
                                      </p:to>
                                    </p:set>
                                    <p:anim calcmode="lin" valueType="num">
                                      <p:cBhvr>
                                        <p:cTn id="95" dur="500" fill="hold"/>
                                        <p:tgtEl>
                                          <p:spTgt spid="127044"/>
                                        </p:tgtEl>
                                        <p:attrNameLst>
                                          <p:attrName>ppt_w</p:attrName>
                                        </p:attrNameLst>
                                      </p:cBhvr>
                                      <p:tavLst>
                                        <p:tav tm="0">
                                          <p:val>
                                            <p:fltVal val="0.000000"/>
                                          </p:val>
                                        </p:tav>
                                        <p:tav tm="100000">
                                          <p:val>
                                            <p:strVal val="#ppt_w"/>
                                          </p:val>
                                        </p:tav>
                                      </p:tavLst>
                                    </p:anim>
                                    <p:anim calcmode="lin" valueType="num">
                                      <p:cBhvr>
                                        <p:cTn id="96" dur="500" fill="hold"/>
                                        <p:tgtEl>
                                          <p:spTgt spid="127044"/>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27044"/>
                                        </p:tgtEl>
                                        <p:attrNameLst>
                                          <p:attrName>style.visibility</p:attrName>
                                        </p:attrNameLst>
                                      </p:cBhvr>
                                      <p:to>
                                        <p:strVal val="hidden"/>
                                      </p:to>
                                    </p:set>
                                  </p:subTnLst>
                                </p:cTn>
                              </p:par>
                            </p:childTnLst>
                          </p:cTn>
                        </p:par>
                        <p:par>
                          <p:cTn id="97" fill="hold">
                            <p:stCondLst>
                              <p:cond delay="500"/>
                            </p:stCondLst>
                            <p:childTnLst>
                              <p:par>
                                <p:cTn id="98" presetID="1" presetClass="entr" presetSubtype="0" fill="hold" grpId="0" nodeType="afterEffect">
                                  <p:stCondLst>
                                    <p:cond delay="1000"/>
                                  </p:stCondLst>
                                  <p:iterate type="wd">
                                    <p:tmAbs val="300"/>
                                  </p:iterate>
                                  <p:childTnLst>
                                    <p:set>
                                      <p:cBhvr>
                                        <p:cTn id="99" dur="1" fill="hold">
                                          <p:stCondLst>
                                            <p:cond delay="299"/>
                                          </p:stCondLst>
                                        </p:cTn>
                                        <p:tgtEl>
                                          <p:spTgt spid="12703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nodeType="clickEffect">
                                  <p:stCondLst>
                                    <p:cond delay="0"/>
                                  </p:stCondLst>
                                  <p:childTnLst>
                                    <p:set>
                                      <p:cBhvr>
                                        <p:cTn id="103" dur="1" fill="hold">
                                          <p:stCondLst>
                                            <p:cond delay="0"/>
                                          </p:stCondLst>
                                        </p:cTn>
                                        <p:tgtEl>
                                          <p:spTgt spid="127054"/>
                                        </p:tgtEl>
                                        <p:attrNameLst>
                                          <p:attrName>style.visibility</p:attrName>
                                        </p:attrNameLst>
                                      </p:cBhvr>
                                      <p:to>
                                        <p:strVal val="visible"/>
                                      </p:to>
                                    </p:set>
                                    <p:animEffect transition="in" filter="wipe(up)">
                                      <p:cBhvr>
                                        <p:cTn id="104" dur="500"/>
                                        <p:tgtEl>
                                          <p:spTgt spid="12705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nodeType="clickEffect">
                                  <p:stCondLst>
                                    <p:cond delay="0"/>
                                  </p:stCondLst>
                                  <p:childTnLst>
                                    <p:set>
                                      <p:cBhvr>
                                        <p:cTn id="108" dur="1" fill="hold">
                                          <p:stCondLst>
                                            <p:cond delay="0"/>
                                          </p:stCondLst>
                                        </p:cTn>
                                        <p:tgtEl>
                                          <p:spTgt spid="127055"/>
                                        </p:tgtEl>
                                        <p:attrNameLst>
                                          <p:attrName>style.visibility</p:attrName>
                                        </p:attrNameLst>
                                      </p:cBhvr>
                                      <p:to>
                                        <p:strVal val="visible"/>
                                      </p:to>
                                    </p:set>
                                    <p:animEffect transition="in" filter="wipe(up)">
                                      <p:cBhvr>
                                        <p:cTn id="109" dur="500"/>
                                        <p:tgtEl>
                                          <p:spTgt spid="127055"/>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127038"/>
                                        </p:tgtEl>
                                        <p:attrNameLst>
                                          <p:attrName>style.visibility</p:attrName>
                                        </p:attrNameLst>
                                      </p:cBhvr>
                                      <p:to>
                                        <p:strVal val="visible"/>
                                      </p:to>
                                    </p:set>
                                    <p:anim calcmode="lin" valueType="num">
                                      <p:cBhvr additive="base">
                                        <p:cTn id="114" dur="500" fill="hold"/>
                                        <p:tgtEl>
                                          <p:spTgt spid="127038"/>
                                        </p:tgtEl>
                                        <p:attrNameLst>
                                          <p:attrName>ppt_x</p:attrName>
                                        </p:attrNameLst>
                                      </p:cBhvr>
                                      <p:tavLst>
                                        <p:tav tm="0">
                                          <p:val>
                                            <p:strVal val="0-#ppt_w/2"/>
                                          </p:val>
                                        </p:tav>
                                        <p:tav tm="100000">
                                          <p:val>
                                            <p:strVal val="#ppt_x"/>
                                          </p:val>
                                        </p:tav>
                                      </p:tavLst>
                                    </p:anim>
                                    <p:anim calcmode="lin" valueType="num">
                                      <p:cBhvr additive="base">
                                        <p:cTn id="115" dur="500" fill="hold"/>
                                        <p:tgtEl>
                                          <p:spTgt spid="127038"/>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8" presetClass="entr" presetSubtype="6" fill="hold" nodeType="clickEffect">
                                  <p:stCondLst>
                                    <p:cond delay="0"/>
                                  </p:stCondLst>
                                  <p:childTnLst>
                                    <p:set>
                                      <p:cBhvr>
                                        <p:cTn id="119" dur="1" fill="hold">
                                          <p:stCondLst>
                                            <p:cond delay="0"/>
                                          </p:stCondLst>
                                        </p:cTn>
                                        <p:tgtEl>
                                          <p:spTgt spid="127058"/>
                                        </p:tgtEl>
                                        <p:attrNameLst>
                                          <p:attrName>style.visibility</p:attrName>
                                        </p:attrNameLst>
                                      </p:cBhvr>
                                      <p:to>
                                        <p:strVal val="visible"/>
                                      </p:to>
                                    </p:set>
                                    <p:animEffect transition="in" filter="strips(downRight)">
                                      <p:cBhvr>
                                        <p:cTn id="120" dur="500"/>
                                        <p:tgtEl>
                                          <p:spTgt spid="127058"/>
                                        </p:tgtEl>
                                      </p:cBhvr>
                                    </p:animEffect>
                                  </p:childTnLst>
                                  <p:subTnLst>
                                    <p:set>
                                      <p:cBhvr override="childStyle">
                                        <p:cTn dur="1" fill="hold" display="0" masterRel="nextClick" afterEffect="1"/>
                                        <p:tgtEl>
                                          <p:spTgt spid="127058"/>
                                        </p:tgtEl>
                                        <p:attrNameLst>
                                          <p:attrName>style.visibility</p:attrName>
                                        </p:attrNameLst>
                                      </p:cBhvr>
                                      <p:to>
                                        <p:strVal val="hidden"/>
                                      </p:to>
                                    </p:set>
                                  </p:subTnLst>
                                </p:cTn>
                              </p:par>
                            </p:childTnLst>
                          </p:cTn>
                        </p:par>
                      </p:childTnLst>
                    </p:cTn>
                  </p:par>
                  <p:par>
                    <p:cTn id="121" fill="hold">
                      <p:stCondLst>
                        <p:cond delay="indefinite"/>
                      </p:stCondLst>
                      <p:childTnLst>
                        <p:par>
                          <p:cTn id="122" fill="hold">
                            <p:stCondLst>
                              <p:cond delay="0"/>
                            </p:stCondLst>
                            <p:childTnLst>
                              <p:par>
                                <p:cTn id="123" presetID="2" presetClass="entr" presetSubtype="8" fill="hold" grpId="0" nodeType="clickEffect">
                                  <p:stCondLst>
                                    <p:cond delay="0"/>
                                  </p:stCondLst>
                                  <p:childTnLst>
                                    <p:set>
                                      <p:cBhvr>
                                        <p:cTn id="124" dur="1" fill="hold">
                                          <p:stCondLst>
                                            <p:cond delay="0"/>
                                          </p:stCondLst>
                                        </p:cTn>
                                        <p:tgtEl>
                                          <p:spTgt spid="127063"/>
                                        </p:tgtEl>
                                        <p:attrNameLst>
                                          <p:attrName>style.visibility</p:attrName>
                                        </p:attrNameLst>
                                      </p:cBhvr>
                                      <p:to>
                                        <p:strVal val="visible"/>
                                      </p:to>
                                    </p:set>
                                    <p:anim calcmode="lin" valueType="num">
                                      <p:cBhvr additive="base">
                                        <p:cTn id="125" dur="500" fill="hold"/>
                                        <p:tgtEl>
                                          <p:spTgt spid="127063"/>
                                        </p:tgtEl>
                                        <p:attrNameLst>
                                          <p:attrName>ppt_x</p:attrName>
                                        </p:attrNameLst>
                                      </p:cBhvr>
                                      <p:tavLst>
                                        <p:tav tm="0">
                                          <p:val>
                                            <p:strVal val="0-#ppt_w/2"/>
                                          </p:val>
                                        </p:tav>
                                        <p:tav tm="100000">
                                          <p:val>
                                            <p:strVal val="#ppt_x"/>
                                          </p:val>
                                        </p:tav>
                                      </p:tavLst>
                                    </p:anim>
                                    <p:anim calcmode="lin" valueType="num">
                                      <p:cBhvr additive="base">
                                        <p:cTn id="126" dur="500" fill="hold"/>
                                        <p:tgtEl>
                                          <p:spTgt spid="127063"/>
                                        </p:tgtEl>
                                        <p:attrNameLst>
                                          <p:attrName>ppt_y</p:attrName>
                                        </p:attrNameLst>
                                      </p:cBhvr>
                                      <p:tavLst>
                                        <p:tav tm="0">
                                          <p:val>
                                            <p:strVal val="#ppt_y"/>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18" presetClass="entr" presetSubtype="6" fill="hold" nodeType="clickEffect">
                                  <p:stCondLst>
                                    <p:cond delay="0"/>
                                  </p:stCondLst>
                                  <p:childTnLst>
                                    <p:set>
                                      <p:cBhvr>
                                        <p:cTn id="130" dur="1" fill="hold">
                                          <p:stCondLst>
                                            <p:cond delay="0"/>
                                          </p:stCondLst>
                                        </p:cTn>
                                        <p:tgtEl>
                                          <p:spTgt spid="127064"/>
                                        </p:tgtEl>
                                        <p:attrNameLst>
                                          <p:attrName>style.visibility</p:attrName>
                                        </p:attrNameLst>
                                      </p:cBhvr>
                                      <p:to>
                                        <p:strVal val="visible"/>
                                      </p:to>
                                    </p:set>
                                    <p:animEffect transition="in" filter="strips(downRight)">
                                      <p:cBhvr>
                                        <p:cTn id="131" dur="500"/>
                                        <p:tgtEl>
                                          <p:spTgt spid="127064"/>
                                        </p:tgtEl>
                                      </p:cBhvr>
                                    </p:animEffect>
                                  </p:childTnLst>
                                  <p:subTnLst>
                                    <p:set>
                                      <p:cBhvr override="childStyle">
                                        <p:cTn dur="1" fill="hold" display="0" masterRel="nextClick" afterEffect="1"/>
                                        <p:tgtEl>
                                          <p:spTgt spid="127064"/>
                                        </p:tgtEl>
                                        <p:attrNameLst>
                                          <p:attrName>style.visibility</p:attrName>
                                        </p:attrNameLst>
                                      </p:cBhvr>
                                      <p:to>
                                        <p:strVal val="hidden"/>
                                      </p:to>
                                    </p:set>
                                  </p:subTnLst>
                                </p:cTn>
                              </p:par>
                            </p:childTnLst>
                          </p:cTn>
                        </p:par>
                      </p:childTnLst>
                    </p:cTn>
                  </p:par>
                  <p:par>
                    <p:cTn id="132" fill="hold">
                      <p:stCondLst>
                        <p:cond delay="indefinite"/>
                      </p:stCondLst>
                      <p:childTnLst>
                        <p:par>
                          <p:cTn id="133" fill="hold">
                            <p:stCondLst>
                              <p:cond delay="0"/>
                            </p:stCondLst>
                            <p:childTnLst>
                              <p:par>
                                <p:cTn id="134" presetID="2" presetClass="entr" presetSubtype="8" fill="hold" grpId="0" nodeType="clickEffect">
                                  <p:stCondLst>
                                    <p:cond delay="0"/>
                                  </p:stCondLst>
                                  <p:childTnLst>
                                    <p:set>
                                      <p:cBhvr>
                                        <p:cTn id="135" dur="1" fill="hold">
                                          <p:stCondLst>
                                            <p:cond delay="0"/>
                                          </p:stCondLst>
                                        </p:cTn>
                                        <p:tgtEl>
                                          <p:spTgt spid="127069"/>
                                        </p:tgtEl>
                                        <p:attrNameLst>
                                          <p:attrName>style.visibility</p:attrName>
                                        </p:attrNameLst>
                                      </p:cBhvr>
                                      <p:to>
                                        <p:strVal val="visible"/>
                                      </p:to>
                                    </p:set>
                                    <p:anim calcmode="lin" valueType="num">
                                      <p:cBhvr additive="base">
                                        <p:cTn id="136" dur="500" fill="hold"/>
                                        <p:tgtEl>
                                          <p:spTgt spid="127069"/>
                                        </p:tgtEl>
                                        <p:attrNameLst>
                                          <p:attrName>ppt_x</p:attrName>
                                        </p:attrNameLst>
                                      </p:cBhvr>
                                      <p:tavLst>
                                        <p:tav tm="0">
                                          <p:val>
                                            <p:strVal val="0-#ppt_w/2"/>
                                          </p:val>
                                        </p:tav>
                                        <p:tav tm="100000">
                                          <p:val>
                                            <p:strVal val="#ppt_x"/>
                                          </p:val>
                                        </p:tav>
                                      </p:tavLst>
                                    </p:anim>
                                    <p:anim calcmode="lin" valueType="num">
                                      <p:cBhvr additive="base">
                                        <p:cTn id="137" dur="500" fill="hold"/>
                                        <p:tgtEl>
                                          <p:spTgt spid="127069"/>
                                        </p:tgtEl>
                                        <p:attrNameLst>
                                          <p:attrName>ppt_y</p:attrName>
                                        </p:attrNameLst>
                                      </p:cBhvr>
                                      <p:tavLst>
                                        <p:tav tm="0">
                                          <p:val>
                                            <p:strVal val="#ppt_y"/>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8" fill="hold" grpId="0" nodeType="clickEffect">
                                  <p:stCondLst>
                                    <p:cond delay="0"/>
                                  </p:stCondLst>
                                  <p:childTnLst>
                                    <p:set>
                                      <p:cBhvr>
                                        <p:cTn id="141" dur="1" fill="hold">
                                          <p:stCondLst>
                                            <p:cond delay="0"/>
                                          </p:stCondLst>
                                        </p:cTn>
                                        <p:tgtEl>
                                          <p:spTgt spid="127070"/>
                                        </p:tgtEl>
                                        <p:attrNameLst>
                                          <p:attrName>style.visibility</p:attrName>
                                        </p:attrNameLst>
                                      </p:cBhvr>
                                      <p:to>
                                        <p:strVal val="visible"/>
                                      </p:to>
                                    </p:set>
                                    <p:anim calcmode="lin" valueType="num">
                                      <p:cBhvr additive="base">
                                        <p:cTn id="142" dur="500" fill="hold"/>
                                        <p:tgtEl>
                                          <p:spTgt spid="127070"/>
                                        </p:tgtEl>
                                        <p:attrNameLst>
                                          <p:attrName>ppt_x</p:attrName>
                                        </p:attrNameLst>
                                      </p:cBhvr>
                                      <p:tavLst>
                                        <p:tav tm="0">
                                          <p:val>
                                            <p:strVal val="0-#ppt_w/2"/>
                                          </p:val>
                                        </p:tav>
                                        <p:tav tm="100000">
                                          <p:val>
                                            <p:strVal val="#ppt_x"/>
                                          </p:val>
                                        </p:tav>
                                      </p:tavLst>
                                    </p:anim>
                                    <p:anim calcmode="lin" valueType="num">
                                      <p:cBhvr additive="base">
                                        <p:cTn id="143" dur="500" fill="hold"/>
                                        <p:tgtEl>
                                          <p:spTgt spid="127070"/>
                                        </p:tgtEl>
                                        <p:attrNameLst>
                                          <p:attrName>ppt_y</p:attrName>
                                        </p:attrNameLst>
                                      </p:cBhvr>
                                      <p:tavLst>
                                        <p:tav tm="0">
                                          <p:val>
                                            <p:strVal val="#ppt_y"/>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2" presetClass="entr" presetSubtype="2" fill="hold" grpId="0" nodeType="clickEffect">
                                  <p:stCondLst>
                                    <p:cond delay="0"/>
                                  </p:stCondLst>
                                  <p:childTnLst>
                                    <p:set>
                                      <p:cBhvr>
                                        <p:cTn id="147" dur="1" fill="hold">
                                          <p:stCondLst>
                                            <p:cond delay="0"/>
                                          </p:stCondLst>
                                        </p:cTn>
                                        <p:tgtEl>
                                          <p:spTgt spid="127078"/>
                                        </p:tgtEl>
                                        <p:attrNameLst>
                                          <p:attrName>style.visibility</p:attrName>
                                        </p:attrNameLst>
                                      </p:cBhvr>
                                      <p:to>
                                        <p:strVal val="visible"/>
                                      </p:to>
                                    </p:set>
                                    <p:anim calcmode="lin" valueType="num">
                                      <p:cBhvr additive="base">
                                        <p:cTn id="148" dur="500" fill="hold"/>
                                        <p:tgtEl>
                                          <p:spTgt spid="127078"/>
                                        </p:tgtEl>
                                        <p:attrNameLst>
                                          <p:attrName>ppt_x</p:attrName>
                                        </p:attrNameLst>
                                      </p:cBhvr>
                                      <p:tavLst>
                                        <p:tav tm="0">
                                          <p:val>
                                            <p:strVal val="1+#ppt_w/2"/>
                                          </p:val>
                                        </p:tav>
                                        <p:tav tm="100000">
                                          <p:val>
                                            <p:strVal val="#ppt_x"/>
                                          </p:val>
                                        </p:tav>
                                      </p:tavLst>
                                    </p:anim>
                                    <p:anim calcmode="lin" valueType="num">
                                      <p:cBhvr additive="base">
                                        <p:cTn id="149" dur="500" fill="hold"/>
                                        <p:tgtEl>
                                          <p:spTgt spid="127078"/>
                                        </p:tgtEl>
                                        <p:attrNameLst>
                                          <p:attrName>ppt_y</p:attrName>
                                        </p:attrNameLst>
                                      </p:cBhvr>
                                      <p:tavLst>
                                        <p:tav tm="0">
                                          <p:val>
                                            <p:strVal val="#ppt_y"/>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2" presetClass="entr" presetSubtype="2" fill="hold" grpId="0" nodeType="clickEffect">
                                  <p:stCondLst>
                                    <p:cond delay="0"/>
                                  </p:stCondLst>
                                  <p:childTnLst>
                                    <p:set>
                                      <p:cBhvr>
                                        <p:cTn id="153" dur="1" fill="hold">
                                          <p:stCondLst>
                                            <p:cond delay="0"/>
                                          </p:stCondLst>
                                        </p:cTn>
                                        <p:tgtEl>
                                          <p:spTgt spid="127079"/>
                                        </p:tgtEl>
                                        <p:attrNameLst>
                                          <p:attrName>style.visibility</p:attrName>
                                        </p:attrNameLst>
                                      </p:cBhvr>
                                      <p:to>
                                        <p:strVal val="visible"/>
                                      </p:to>
                                    </p:set>
                                    <p:anim calcmode="lin" valueType="num">
                                      <p:cBhvr additive="base">
                                        <p:cTn id="154" dur="500" fill="hold"/>
                                        <p:tgtEl>
                                          <p:spTgt spid="127079"/>
                                        </p:tgtEl>
                                        <p:attrNameLst>
                                          <p:attrName>ppt_x</p:attrName>
                                        </p:attrNameLst>
                                      </p:cBhvr>
                                      <p:tavLst>
                                        <p:tav tm="0">
                                          <p:val>
                                            <p:strVal val="1+#ppt_w/2"/>
                                          </p:val>
                                        </p:tav>
                                        <p:tav tm="100000">
                                          <p:val>
                                            <p:strVal val="#ppt_x"/>
                                          </p:val>
                                        </p:tav>
                                      </p:tavLst>
                                    </p:anim>
                                    <p:anim calcmode="lin" valueType="num">
                                      <p:cBhvr additive="base">
                                        <p:cTn id="155" dur="500" fill="hold"/>
                                        <p:tgtEl>
                                          <p:spTgt spid="127079"/>
                                        </p:tgtEl>
                                        <p:attrNameLst>
                                          <p:attrName>ppt_y</p:attrName>
                                        </p:attrNameLst>
                                      </p:cBhvr>
                                      <p:tavLst>
                                        <p:tav tm="0">
                                          <p:val>
                                            <p:strVal val="#ppt_y"/>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2" presetClass="entr" presetSubtype="2" fill="hold" grpId="0" nodeType="clickEffect">
                                  <p:stCondLst>
                                    <p:cond delay="0"/>
                                  </p:stCondLst>
                                  <p:childTnLst>
                                    <p:set>
                                      <p:cBhvr>
                                        <p:cTn id="159" dur="1" fill="hold">
                                          <p:stCondLst>
                                            <p:cond delay="0"/>
                                          </p:stCondLst>
                                        </p:cTn>
                                        <p:tgtEl>
                                          <p:spTgt spid="127077"/>
                                        </p:tgtEl>
                                        <p:attrNameLst>
                                          <p:attrName>style.visibility</p:attrName>
                                        </p:attrNameLst>
                                      </p:cBhvr>
                                      <p:to>
                                        <p:strVal val="visible"/>
                                      </p:to>
                                    </p:set>
                                    <p:anim calcmode="lin" valueType="num">
                                      <p:cBhvr additive="base">
                                        <p:cTn id="160" dur="500" fill="hold"/>
                                        <p:tgtEl>
                                          <p:spTgt spid="127077"/>
                                        </p:tgtEl>
                                        <p:attrNameLst>
                                          <p:attrName>ppt_x</p:attrName>
                                        </p:attrNameLst>
                                      </p:cBhvr>
                                      <p:tavLst>
                                        <p:tav tm="0">
                                          <p:val>
                                            <p:strVal val="1+#ppt_w/2"/>
                                          </p:val>
                                        </p:tav>
                                        <p:tav tm="100000">
                                          <p:val>
                                            <p:strVal val="#ppt_x"/>
                                          </p:val>
                                        </p:tav>
                                      </p:tavLst>
                                    </p:anim>
                                    <p:anim calcmode="lin" valueType="num">
                                      <p:cBhvr additive="base">
                                        <p:cTn id="161" dur="500" fill="hold"/>
                                        <p:tgtEl>
                                          <p:spTgt spid="127077"/>
                                        </p:tgtEl>
                                        <p:attrNameLst>
                                          <p:attrName>ppt_y</p:attrName>
                                        </p:attrNameLst>
                                      </p:cBhvr>
                                      <p:tavLst>
                                        <p:tav tm="0">
                                          <p:val>
                                            <p:strVal val="#ppt_y"/>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499"/>
                                          </p:stCondLst>
                                        </p:cTn>
                                        <p:tgtEl>
                                          <p:spTgt spid="127080"/>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499"/>
                                          </p:stCondLst>
                                        </p:cTn>
                                        <p:tgtEl>
                                          <p:spTgt spid="127084"/>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499"/>
                                          </p:stCondLst>
                                        </p:cTn>
                                        <p:tgtEl>
                                          <p:spTgt spid="127088"/>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499"/>
                                          </p:stCondLst>
                                        </p:cTn>
                                        <p:tgtEl>
                                          <p:spTgt spid="127092"/>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nodeType="clickEffect">
                                  <p:stCondLst>
                                    <p:cond delay="0"/>
                                  </p:stCondLst>
                                  <p:childTnLst>
                                    <p:set>
                                      <p:cBhvr>
                                        <p:cTn id="181" dur="1" fill="hold">
                                          <p:stCondLst>
                                            <p:cond delay="499"/>
                                          </p:stCondLst>
                                        </p:cTn>
                                        <p:tgtEl>
                                          <p:spTgt spid="1270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p:bldP spid="127016" grpId="0"/>
      <p:bldP spid="127036" grpId="0"/>
      <p:bldP spid="127037" grpId="0"/>
      <p:bldP spid="127038" grpId="0"/>
      <p:bldP spid="127049" grpId="0" animBg="1"/>
      <p:bldP spid="127063" grpId="0"/>
      <p:bldP spid="127069" grpId="0"/>
      <p:bldP spid="127070" grpId="0"/>
      <p:bldP spid="127077" grpId="0"/>
      <p:bldP spid="127078" grpId="0"/>
      <p:bldP spid="1270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28002" name="Rectangle 2"/>
          <p:cNvSpPr>
            <a:spLocks noChangeArrowheads="1"/>
          </p:cNvSpPr>
          <p:nvPr/>
        </p:nvSpPr>
        <p:spPr bwMode="auto">
          <a:xfrm>
            <a:off x="549275" y="228600"/>
            <a:ext cx="4419600" cy="5334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sy="50000" kx="2453608" algn="b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同步时序电路分析</a:t>
            </a:r>
            <a:endParaRPr kumimoji="1" lang="zh-CN" altLang="en-US" sz="7200" b="1" i="0" u="none" strike="noStrike" kern="1200" cap="none" spc="0" normalizeH="0" baseline="0" noProof="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grpSp>
        <p:nvGrpSpPr>
          <p:cNvPr id="18436" name="Group 3"/>
          <p:cNvGrpSpPr/>
          <p:nvPr/>
        </p:nvGrpSpPr>
        <p:grpSpPr>
          <a:xfrm>
            <a:off x="3597275" y="1287463"/>
            <a:ext cx="5483225" cy="4275137"/>
            <a:chOff x="1475" y="1099"/>
            <a:chExt cx="4091" cy="2693"/>
          </a:xfrm>
        </p:grpSpPr>
        <p:grpSp>
          <p:nvGrpSpPr>
            <p:cNvPr id="18494" name="Group 4"/>
            <p:cNvGrpSpPr/>
            <p:nvPr/>
          </p:nvGrpSpPr>
          <p:grpSpPr>
            <a:xfrm>
              <a:off x="1488" y="1104"/>
              <a:ext cx="3984" cy="2688"/>
              <a:chOff x="1488" y="1152"/>
              <a:chExt cx="3984" cy="2688"/>
            </a:xfrm>
          </p:grpSpPr>
          <p:sp>
            <p:nvSpPr>
              <p:cNvPr id="18558" name="Rectangle 5"/>
              <p:cNvSpPr/>
              <p:nvPr/>
            </p:nvSpPr>
            <p:spPr>
              <a:xfrm>
                <a:off x="1488" y="1152"/>
                <a:ext cx="3984" cy="268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8559" name="Line 6"/>
              <p:cNvSpPr/>
              <p:nvPr/>
            </p:nvSpPr>
            <p:spPr>
              <a:xfrm>
                <a:off x="1488" y="1440"/>
                <a:ext cx="3984" cy="0"/>
              </a:xfrm>
              <a:prstGeom prst="line">
                <a:avLst/>
              </a:prstGeom>
              <a:ln w="9525" cap="flat" cmpd="sng">
                <a:solidFill>
                  <a:schemeClr val="tx1"/>
                </a:solidFill>
                <a:prstDash val="solid"/>
                <a:headEnd type="none" w="med" len="med"/>
                <a:tailEnd type="none" w="med" len="med"/>
              </a:ln>
            </p:spPr>
          </p:sp>
          <p:sp>
            <p:nvSpPr>
              <p:cNvPr id="18560" name="Line 7"/>
              <p:cNvSpPr/>
              <p:nvPr/>
            </p:nvSpPr>
            <p:spPr>
              <a:xfrm>
                <a:off x="1488" y="1728"/>
                <a:ext cx="3984" cy="0"/>
              </a:xfrm>
              <a:prstGeom prst="line">
                <a:avLst/>
              </a:prstGeom>
              <a:ln w="9525" cap="flat" cmpd="sng">
                <a:solidFill>
                  <a:schemeClr val="tx1"/>
                </a:solidFill>
                <a:prstDash val="solid"/>
                <a:headEnd type="none" w="med" len="med"/>
                <a:tailEnd type="none" w="med" len="med"/>
              </a:ln>
            </p:spPr>
          </p:sp>
          <p:sp>
            <p:nvSpPr>
              <p:cNvPr id="18561" name="Line 8"/>
              <p:cNvSpPr/>
              <p:nvPr/>
            </p:nvSpPr>
            <p:spPr>
              <a:xfrm>
                <a:off x="2049" y="1152"/>
                <a:ext cx="0" cy="2688"/>
              </a:xfrm>
              <a:prstGeom prst="line">
                <a:avLst/>
              </a:prstGeom>
              <a:ln w="9525" cap="flat" cmpd="sng">
                <a:solidFill>
                  <a:schemeClr val="tx1"/>
                </a:solidFill>
                <a:prstDash val="solid"/>
                <a:headEnd type="none" w="med" len="med"/>
                <a:tailEnd type="none" w="med" len="med"/>
              </a:ln>
            </p:spPr>
          </p:sp>
          <p:sp>
            <p:nvSpPr>
              <p:cNvPr id="18562" name="Line 9"/>
              <p:cNvSpPr/>
              <p:nvPr/>
            </p:nvSpPr>
            <p:spPr>
              <a:xfrm>
                <a:off x="2891" y="1152"/>
                <a:ext cx="0" cy="2688"/>
              </a:xfrm>
              <a:prstGeom prst="line">
                <a:avLst/>
              </a:prstGeom>
              <a:ln w="9525" cap="flat" cmpd="sng">
                <a:solidFill>
                  <a:schemeClr val="tx1"/>
                </a:solidFill>
                <a:prstDash val="solid"/>
                <a:headEnd type="none" w="med" len="med"/>
                <a:tailEnd type="none" w="med" len="med"/>
              </a:ln>
            </p:spPr>
          </p:sp>
          <p:sp>
            <p:nvSpPr>
              <p:cNvPr id="18563" name="Line 10"/>
              <p:cNvSpPr/>
              <p:nvPr/>
            </p:nvSpPr>
            <p:spPr>
              <a:xfrm>
                <a:off x="3840" y="1152"/>
                <a:ext cx="0" cy="2688"/>
              </a:xfrm>
              <a:prstGeom prst="line">
                <a:avLst/>
              </a:prstGeom>
              <a:ln w="9525" cap="flat" cmpd="sng">
                <a:solidFill>
                  <a:schemeClr val="tx1"/>
                </a:solidFill>
                <a:prstDash val="solid"/>
                <a:headEnd type="none" w="med" len="med"/>
                <a:tailEnd type="none" w="med" len="med"/>
              </a:ln>
            </p:spPr>
          </p:sp>
          <p:sp>
            <p:nvSpPr>
              <p:cNvPr id="18564" name="Line 11"/>
              <p:cNvSpPr/>
              <p:nvPr/>
            </p:nvSpPr>
            <p:spPr>
              <a:xfrm>
                <a:off x="4800" y="1152"/>
                <a:ext cx="0" cy="2688"/>
              </a:xfrm>
              <a:prstGeom prst="line">
                <a:avLst/>
              </a:prstGeom>
              <a:ln w="9525" cap="flat" cmpd="sng">
                <a:solidFill>
                  <a:schemeClr val="tx1"/>
                </a:solidFill>
                <a:prstDash val="solid"/>
                <a:headEnd type="none" w="med" len="med"/>
                <a:tailEnd type="none" w="med" len="med"/>
              </a:ln>
            </p:spPr>
          </p:sp>
        </p:grpSp>
        <p:grpSp>
          <p:nvGrpSpPr>
            <p:cNvPr id="18495" name="Group 12"/>
            <p:cNvGrpSpPr/>
            <p:nvPr/>
          </p:nvGrpSpPr>
          <p:grpSpPr>
            <a:xfrm>
              <a:off x="1475" y="1099"/>
              <a:ext cx="644" cy="578"/>
              <a:chOff x="1475" y="1099"/>
              <a:chExt cx="644" cy="578"/>
            </a:xfrm>
          </p:grpSpPr>
          <p:sp>
            <p:nvSpPr>
              <p:cNvPr id="18556" name="Text Box 13"/>
              <p:cNvSpPr txBox="1"/>
              <p:nvPr/>
            </p:nvSpPr>
            <p:spPr>
              <a:xfrm>
                <a:off x="1475" y="1099"/>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 入</a:t>
                </a:r>
                <a:endParaRPr lang="zh-CN" altLang="en-US" sz="2400" b="1" dirty="0"/>
              </a:p>
            </p:txBody>
          </p:sp>
          <p:sp>
            <p:nvSpPr>
              <p:cNvPr id="18557" name="Text Box 14"/>
              <p:cNvSpPr txBox="1"/>
              <p:nvPr/>
            </p:nvSpPr>
            <p:spPr>
              <a:xfrm>
                <a:off x="1593" y="1386"/>
                <a:ext cx="304" cy="29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X</a:t>
                </a:r>
                <a:endParaRPr lang="en-US" altLang="zh-CN" sz="2400" b="1" dirty="0"/>
              </a:p>
            </p:txBody>
          </p:sp>
        </p:grpSp>
        <p:grpSp>
          <p:nvGrpSpPr>
            <p:cNvPr id="18496" name="Group 15"/>
            <p:cNvGrpSpPr/>
            <p:nvPr/>
          </p:nvGrpSpPr>
          <p:grpSpPr>
            <a:xfrm>
              <a:off x="2106" y="1120"/>
              <a:ext cx="756" cy="535"/>
              <a:chOff x="2106" y="1120"/>
              <a:chExt cx="756" cy="535"/>
            </a:xfrm>
          </p:grpSpPr>
          <p:sp>
            <p:nvSpPr>
              <p:cNvPr id="18554" name="Text Box 16"/>
              <p:cNvSpPr txBox="1"/>
              <p:nvPr/>
            </p:nvSpPr>
            <p:spPr>
              <a:xfrm>
                <a:off x="2188" y="1120"/>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 态</a:t>
                </a:r>
                <a:endParaRPr lang="zh-CN" altLang="en-US" sz="2400" b="1" dirty="0"/>
              </a:p>
            </p:txBody>
          </p:sp>
          <p:sp>
            <p:nvSpPr>
              <p:cNvPr id="18555" name="Text Box 17"/>
              <p:cNvSpPr txBox="1"/>
              <p:nvPr/>
            </p:nvSpPr>
            <p:spPr>
              <a:xfrm>
                <a:off x="2106" y="1367"/>
                <a:ext cx="75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Q</a:t>
                </a:r>
                <a:r>
                  <a:rPr lang="en-US" altLang="zh-CN" sz="2400" b="1" baseline="-25000" dirty="0"/>
                  <a:t>2</a:t>
                </a:r>
                <a:r>
                  <a:rPr lang="en-US" altLang="zh-CN" sz="2400" b="1" dirty="0"/>
                  <a:t>  Q</a:t>
                </a:r>
                <a:r>
                  <a:rPr lang="en-US" altLang="zh-CN" sz="2400" b="1" baseline="-25000" dirty="0"/>
                  <a:t>1</a:t>
                </a:r>
                <a:endParaRPr lang="en-US" altLang="zh-CN" sz="2400" b="1" baseline="30000" dirty="0"/>
              </a:p>
            </p:txBody>
          </p:sp>
        </p:grpSp>
        <p:grpSp>
          <p:nvGrpSpPr>
            <p:cNvPr id="18497" name="Group 18"/>
            <p:cNvGrpSpPr/>
            <p:nvPr/>
          </p:nvGrpSpPr>
          <p:grpSpPr>
            <a:xfrm>
              <a:off x="2893" y="1120"/>
              <a:ext cx="1038" cy="541"/>
              <a:chOff x="2893" y="1120"/>
              <a:chExt cx="1038" cy="541"/>
            </a:xfrm>
          </p:grpSpPr>
          <p:sp>
            <p:nvSpPr>
              <p:cNvPr id="18552" name="Text Box 19"/>
              <p:cNvSpPr txBox="1"/>
              <p:nvPr/>
            </p:nvSpPr>
            <p:spPr>
              <a:xfrm>
                <a:off x="2893" y="1120"/>
                <a:ext cx="103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现控制入</a:t>
                </a:r>
                <a:endParaRPr lang="zh-CN" altLang="en-US" sz="2400" b="1" dirty="0"/>
              </a:p>
            </p:txBody>
          </p:sp>
          <p:sp>
            <p:nvSpPr>
              <p:cNvPr id="18553" name="Text Box 20"/>
              <p:cNvSpPr txBox="1"/>
              <p:nvPr/>
            </p:nvSpPr>
            <p:spPr>
              <a:xfrm>
                <a:off x="2984" y="1373"/>
                <a:ext cx="76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T</a:t>
                </a:r>
                <a:r>
                  <a:rPr lang="en-US" altLang="zh-CN" sz="2400" b="1" baseline="-25000" dirty="0"/>
                  <a:t>2</a:t>
                </a:r>
                <a:r>
                  <a:rPr lang="en-US" altLang="zh-CN" sz="2400" b="1" dirty="0"/>
                  <a:t>   T</a:t>
                </a:r>
                <a:r>
                  <a:rPr lang="en-US" altLang="zh-CN" sz="2400" b="1" baseline="-25000" dirty="0"/>
                  <a:t>1</a:t>
                </a:r>
                <a:endParaRPr lang="en-US" altLang="zh-CN" sz="2400" b="1" dirty="0"/>
              </a:p>
            </p:txBody>
          </p:sp>
        </p:grpSp>
        <p:grpSp>
          <p:nvGrpSpPr>
            <p:cNvPr id="18498" name="Group 21"/>
            <p:cNvGrpSpPr/>
            <p:nvPr/>
          </p:nvGrpSpPr>
          <p:grpSpPr>
            <a:xfrm>
              <a:off x="3887" y="1122"/>
              <a:ext cx="964" cy="540"/>
              <a:chOff x="3887" y="1122"/>
              <a:chExt cx="964" cy="540"/>
            </a:xfrm>
          </p:grpSpPr>
          <p:sp>
            <p:nvSpPr>
              <p:cNvPr id="18550" name="Text Box 22"/>
              <p:cNvSpPr txBox="1"/>
              <p:nvPr/>
            </p:nvSpPr>
            <p:spPr>
              <a:xfrm>
                <a:off x="3927" y="1122"/>
                <a:ext cx="70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次  态</a:t>
                </a:r>
                <a:endParaRPr lang="zh-CN" altLang="en-US" sz="2400" b="1" dirty="0"/>
              </a:p>
            </p:txBody>
          </p:sp>
          <p:sp>
            <p:nvSpPr>
              <p:cNvPr id="18551" name="Text Box 23"/>
              <p:cNvSpPr txBox="1"/>
              <p:nvPr/>
            </p:nvSpPr>
            <p:spPr>
              <a:xfrm>
                <a:off x="3887" y="1335"/>
                <a:ext cx="964"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Q</a:t>
                </a:r>
                <a:r>
                  <a:rPr lang="en-US" altLang="zh-CN" sz="2400" b="1" baseline="-25000" dirty="0"/>
                  <a:t>2</a:t>
                </a:r>
                <a:r>
                  <a:rPr lang="en-US" altLang="zh-CN" sz="2800" b="1" dirty="0">
                    <a:ea typeface="楷体_GB2312" pitchFamily="49" charset="-122"/>
                  </a:rPr>
                  <a:t>*</a:t>
                </a:r>
                <a:r>
                  <a:rPr lang="en-US" altLang="zh-CN" sz="2400" b="1" dirty="0"/>
                  <a:t> Q</a:t>
                </a:r>
                <a:r>
                  <a:rPr lang="en-US" altLang="zh-CN" sz="2400" b="1" baseline="-25000" dirty="0"/>
                  <a:t>1</a:t>
                </a:r>
                <a:r>
                  <a:rPr lang="en-US" altLang="zh-CN" sz="2800" b="1" dirty="0">
                    <a:ea typeface="楷体_GB2312" pitchFamily="49" charset="-122"/>
                  </a:rPr>
                  <a:t>*</a:t>
                </a:r>
                <a:endParaRPr lang="en-US" altLang="zh-CN" sz="2800" b="1" dirty="0">
                  <a:ea typeface="楷体_GB2312" pitchFamily="49" charset="-122"/>
                </a:endParaRPr>
              </a:p>
            </p:txBody>
          </p:sp>
        </p:grpSp>
        <p:grpSp>
          <p:nvGrpSpPr>
            <p:cNvPr id="18499" name="Group 24"/>
            <p:cNvGrpSpPr/>
            <p:nvPr/>
          </p:nvGrpSpPr>
          <p:grpSpPr>
            <a:xfrm>
              <a:off x="4753" y="1109"/>
              <a:ext cx="813" cy="564"/>
              <a:chOff x="4753" y="1109"/>
              <a:chExt cx="813" cy="564"/>
            </a:xfrm>
          </p:grpSpPr>
          <p:sp>
            <p:nvSpPr>
              <p:cNvPr id="18548" name="Text Box 25"/>
              <p:cNvSpPr txBox="1"/>
              <p:nvPr/>
            </p:nvSpPr>
            <p:spPr>
              <a:xfrm>
                <a:off x="4753" y="1109"/>
                <a:ext cx="81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现输出</a:t>
                </a:r>
                <a:endParaRPr lang="zh-CN" altLang="en-US" sz="2400" b="1" dirty="0"/>
              </a:p>
            </p:txBody>
          </p:sp>
          <p:sp>
            <p:nvSpPr>
              <p:cNvPr id="18549" name="Text Box 26"/>
              <p:cNvSpPr txBox="1"/>
              <p:nvPr/>
            </p:nvSpPr>
            <p:spPr>
              <a:xfrm>
                <a:off x="5013" y="1385"/>
                <a:ext cx="28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Z</a:t>
                </a:r>
                <a:endParaRPr lang="en-US" altLang="zh-CN" sz="2400" b="1" dirty="0"/>
              </a:p>
            </p:txBody>
          </p:sp>
        </p:grpSp>
        <p:grpSp>
          <p:nvGrpSpPr>
            <p:cNvPr id="18500" name="Group 27"/>
            <p:cNvGrpSpPr/>
            <p:nvPr/>
          </p:nvGrpSpPr>
          <p:grpSpPr>
            <a:xfrm>
              <a:off x="1632" y="1728"/>
              <a:ext cx="1235" cy="1008"/>
              <a:chOff x="1632" y="1728"/>
              <a:chExt cx="1235" cy="1008"/>
            </a:xfrm>
          </p:grpSpPr>
          <p:sp>
            <p:nvSpPr>
              <p:cNvPr id="18539" name="Text Box 28"/>
              <p:cNvSpPr txBox="1"/>
              <p:nvPr/>
            </p:nvSpPr>
            <p:spPr>
              <a:xfrm>
                <a:off x="2161" y="1728"/>
                <a:ext cx="70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8540" name="Text Box 29"/>
              <p:cNvSpPr txBox="1"/>
              <p:nvPr/>
            </p:nvSpPr>
            <p:spPr>
              <a:xfrm>
                <a:off x="2161" y="1968"/>
                <a:ext cx="70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grpSp>
            <p:nvGrpSpPr>
              <p:cNvPr id="18541" name="Group 30"/>
              <p:cNvGrpSpPr/>
              <p:nvPr/>
            </p:nvGrpSpPr>
            <p:grpSpPr>
              <a:xfrm>
                <a:off x="1632" y="1728"/>
                <a:ext cx="252" cy="1008"/>
                <a:chOff x="1632" y="1728"/>
                <a:chExt cx="252" cy="1008"/>
              </a:xfrm>
            </p:grpSpPr>
            <p:sp>
              <p:nvSpPr>
                <p:cNvPr id="18544" name="Text Box 31"/>
                <p:cNvSpPr txBox="1"/>
                <p:nvPr/>
              </p:nvSpPr>
              <p:spPr>
                <a:xfrm>
                  <a:off x="1632" y="1728"/>
                  <a:ext cx="2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8545" name="Text Box 32"/>
                <p:cNvSpPr txBox="1"/>
                <p:nvPr/>
              </p:nvSpPr>
              <p:spPr>
                <a:xfrm>
                  <a:off x="1632" y="1968"/>
                  <a:ext cx="2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8546" name="Text Box 33"/>
                <p:cNvSpPr txBox="1"/>
                <p:nvPr/>
              </p:nvSpPr>
              <p:spPr>
                <a:xfrm>
                  <a:off x="1632" y="2208"/>
                  <a:ext cx="2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8547" name="Text Box 34"/>
                <p:cNvSpPr txBox="1"/>
                <p:nvPr/>
              </p:nvSpPr>
              <p:spPr>
                <a:xfrm>
                  <a:off x="1632" y="2448"/>
                  <a:ext cx="2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18542" name="Text Box 35"/>
              <p:cNvSpPr txBox="1"/>
              <p:nvPr/>
            </p:nvSpPr>
            <p:spPr>
              <a:xfrm>
                <a:off x="2161" y="2208"/>
                <a:ext cx="70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sp>
            <p:nvSpPr>
              <p:cNvPr id="18543" name="Text Box 36"/>
              <p:cNvSpPr txBox="1"/>
              <p:nvPr/>
            </p:nvSpPr>
            <p:spPr>
              <a:xfrm>
                <a:off x="2161" y="2448"/>
                <a:ext cx="70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1      1</a:t>
                </a:r>
                <a:endParaRPr lang="en-US" altLang="zh-CN" sz="2400" b="1" dirty="0"/>
              </a:p>
            </p:txBody>
          </p:sp>
        </p:grpSp>
        <p:grpSp>
          <p:nvGrpSpPr>
            <p:cNvPr id="18501" name="Group 37"/>
            <p:cNvGrpSpPr/>
            <p:nvPr/>
          </p:nvGrpSpPr>
          <p:grpSpPr>
            <a:xfrm>
              <a:off x="1632" y="2688"/>
              <a:ext cx="1235" cy="1056"/>
              <a:chOff x="1632" y="2688"/>
              <a:chExt cx="1235" cy="1056"/>
            </a:xfrm>
          </p:grpSpPr>
          <p:sp>
            <p:nvSpPr>
              <p:cNvPr id="18531" name="Text Box 38"/>
              <p:cNvSpPr txBox="1"/>
              <p:nvPr/>
            </p:nvSpPr>
            <p:spPr>
              <a:xfrm>
                <a:off x="1632" y="2688"/>
                <a:ext cx="2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18532" name="Text Box 39"/>
              <p:cNvSpPr txBox="1"/>
              <p:nvPr/>
            </p:nvSpPr>
            <p:spPr>
              <a:xfrm>
                <a:off x="1632" y="2928"/>
                <a:ext cx="2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18533" name="Text Box 40"/>
              <p:cNvSpPr txBox="1"/>
              <p:nvPr/>
            </p:nvSpPr>
            <p:spPr>
              <a:xfrm>
                <a:off x="1632" y="3168"/>
                <a:ext cx="2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18534" name="Text Box 41"/>
              <p:cNvSpPr txBox="1"/>
              <p:nvPr/>
            </p:nvSpPr>
            <p:spPr>
              <a:xfrm>
                <a:off x="1632" y="3456"/>
                <a:ext cx="25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18535" name="Text Box 42"/>
              <p:cNvSpPr txBox="1"/>
              <p:nvPr/>
            </p:nvSpPr>
            <p:spPr>
              <a:xfrm>
                <a:off x="2161" y="2688"/>
                <a:ext cx="70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8536" name="Text Box 43"/>
              <p:cNvSpPr txBox="1"/>
              <p:nvPr/>
            </p:nvSpPr>
            <p:spPr>
              <a:xfrm>
                <a:off x="2161" y="2928"/>
                <a:ext cx="70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18537" name="Text Box 44"/>
              <p:cNvSpPr txBox="1"/>
              <p:nvPr/>
            </p:nvSpPr>
            <p:spPr>
              <a:xfrm>
                <a:off x="2161" y="3168"/>
                <a:ext cx="70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sp>
            <p:nvSpPr>
              <p:cNvPr id="18538" name="Text Box 45"/>
              <p:cNvSpPr txBox="1"/>
              <p:nvPr/>
            </p:nvSpPr>
            <p:spPr>
              <a:xfrm>
                <a:off x="2161" y="3456"/>
                <a:ext cx="70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1      1</a:t>
                </a:r>
                <a:endParaRPr lang="en-US" altLang="zh-CN" sz="2400" b="1" dirty="0"/>
              </a:p>
            </p:txBody>
          </p:sp>
        </p:grpSp>
        <p:sp>
          <p:nvSpPr>
            <p:cNvPr id="18502" name="Text Box 46"/>
            <p:cNvSpPr txBox="1"/>
            <p:nvPr/>
          </p:nvSpPr>
          <p:spPr>
            <a:xfrm>
              <a:off x="3024" y="1728"/>
              <a:ext cx="76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8503" name="Text Box 47"/>
            <p:cNvSpPr txBox="1"/>
            <p:nvPr/>
          </p:nvSpPr>
          <p:spPr>
            <a:xfrm>
              <a:off x="5040" y="1728"/>
              <a:ext cx="25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8504" name="Text Box 48"/>
            <p:cNvSpPr txBox="1"/>
            <p:nvPr/>
          </p:nvSpPr>
          <p:spPr>
            <a:xfrm>
              <a:off x="3889" y="1728"/>
              <a:ext cx="87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8505" name="Text Box 49"/>
            <p:cNvSpPr txBox="1"/>
            <p:nvPr/>
          </p:nvSpPr>
          <p:spPr>
            <a:xfrm>
              <a:off x="3024" y="2666"/>
              <a:ext cx="76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18506" name="Text Box 50"/>
            <p:cNvSpPr txBox="1"/>
            <p:nvPr/>
          </p:nvSpPr>
          <p:spPr>
            <a:xfrm>
              <a:off x="5020" y="2688"/>
              <a:ext cx="25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8507" name="Text Box 51"/>
            <p:cNvSpPr txBox="1"/>
            <p:nvPr/>
          </p:nvSpPr>
          <p:spPr>
            <a:xfrm>
              <a:off x="3916" y="2688"/>
              <a:ext cx="819"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18508" name="Text Box 52"/>
            <p:cNvSpPr txBox="1"/>
            <p:nvPr/>
          </p:nvSpPr>
          <p:spPr>
            <a:xfrm>
              <a:off x="3889" y="1968"/>
              <a:ext cx="87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0         1</a:t>
              </a:r>
              <a:endParaRPr lang="en-US" altLang="zh-CN" sz="2400" b="1" dirty="0"/>
            </a:p>
          </p:txBody>
        </p:sp>
        <p:sp>
          <p:nvSpPr>
            <p:cNvPr id="18509" name="Text Box 53"/>
            <p:cNvSpPr txBox="1"/>
            <p:nvPr/>
          </p:nvSpPr>
          <p:spPr>
            <a:xfrm>
              <a:off x="3024" y="1968"/>
              <a:ext cx="76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0       0</a:t>
              </a:r>
              <a:endParaRPr lang="en-US" altLang="zh-CN" sz="2400" b="1" dirty="0"/>
            </a:p>
          </p:txBody>
        </p:sp>
        <p:sp>
          <p:nvSpPr>
            <p:cNvPr id="18510" name="Text Box 54"/>
            <p:cNvSpPr txBox="1"/>
            <p:nvPr/>
          </p:nvSpPr>
          <p:spPr>
            <a:xfrm>
              <a:off x="5040" y="1968"/>
              <a:ext cx="25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nvGrpSpPr>
            <p:cNvPr id="18511" name="Group 55"/>
            <p:cNvGrpSpPr/>
            <p:nvPr/>
          </p:nvGrpSpPr>
          <p:grpSpPr>
            <a:xfrm>
              <a:off x="3004" y="2208"/>
              <a:ext cx="2287" cy="288"/>
              <a:chOff x="3004" y="2208"/>
              <a:chExt cx="2287" cy="288"/>
            </a:xfrm>
          </p:grpSpPr>
          <p:sp>
            <p:nvSpPr>
              <p:cNvPr id="18528" name="Text Box 56"/>
              <p:cNvSpPr txBox="1"/>
              <p:nvPr/>
            </p:nvSpPr>
            <p:spPr>
              <a:xfrm>
                <a:off x="3887" y="2208"/>
                <a:ext cx="87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1         0</a:t>
                </a:r>
                <a:endParaRPr lang="en-US" altLang="zh-CN" sz="2400" b="1" dirty="0"/>
              </a:p>
            </p:txBody>
          </p:sp>
          <p:sp>
            <p:nvSpPr>
              <p:cNvPr id="18529" name="Text Box 57"/>
              <p:cNvSpPr txBox="1"/>
              <p:nvPr/>
            </p:nvSpPr>
            <p:spPr>
              <a:xfrm>
                <a:off x="3004" y="2208"/>
                <a:ext cx="76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0       0</a:t>
                </a:r>
                <a:endParaRPr lang="en-US" altLang="zh-CN" sz="2400" b="1" dirty="0"/>
              </a:p>
            </p:txBody>
          </p:sp>
          <p:sp>
            <p:nvSpPr>
              <p:cNvPr id="18530" name="Text Box 58"/>
              <p:cNvSpPr txBox="1"/>
              <p:nvPr/>
            </p:nvSpPr>
            <p:spPr>
              <a:xfrm>
                <a:off x="5040" y="2208"/>
                <a:ext cx="25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8512" name="Group 59"/>
            <p:cNvGrpSpPr/>
            <p:nvPr/>
          </p:nvGrpSpPr>
          <p:grpSpPr>
            <a:xfrm>
              <a:off x="3024" y="2448"/>
              <a:ext cx="2267" cy="288"/>
              <a:chOff x="3024" y="2448"/>
              <a:chExt cx="2267" cy="288"/>
            </a:xfrm>
          </p:grpSpPr>
          <p:sp>
            <p:nvSpPr>
              <p:cNvPr id="18525" name="Text Box 60"/>
              <p:cNvSpPr txBox="1"/>
              <p:nvPr/>
            </p:nvSpPr>
            <p:spPr>
              <a:xfrm>
                <a:off x="3887" y="2448"/>
                <a:ext cx="87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18526" name="Text Box 61"/>
              <p:cNvSpPr txBox="1"/>
              <p:nvPr/>
            </p:nvSpPr>
            <p:spPr>
              <a:xfrm>
                <a:off x="3024" y="2448"/>
                <a:ext cx="76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0       0</a:t>
                </a:r>
                <a:endParaRPr lang="en-US" altLang="zh-CN" sz="2400" b="1" dirty="0"/>
              </a:p>
            </p:txBody>
          </p:sp>
          <p:sp>
            <p:nvSpPr>
              <p:cNvPr id="18527" name="Text Box 62"/>
              <p:cNvSpPr txBox="1"/>
              <p:nvPr/>
            </p:nvSpPr>
            <p:spPr>
              <a:xfrm>
                <a:off x="5040" y="2448"/>
                <a:ext cx="25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8513" name="Group 63"/>
            <p:cNvGrpSpPr/>
            <p:nvPr/>
          </p:nvGrpSpPr>
          <p:grpSpPr>
            <a:xfrm>
              <a:off x="3024" y="2928"/>
              <a:ext cx="2267" cy="288"/>
              <a:chOff x="3024" y="2928"/>
              <a:chExt cx="2267" cy="288"/>
            </a:xfrm>
          </p:grpSpPr>
          <p:sp>
            <p:nvSpPr>
              <p:cNvPr id="18522" name="Text Box 64"/>
              <p:cNvSpPr txBox="1"/>
              <p:nvPr/>
            </p:nvSpPr>
            <p:spPr>
              <a:xfrm>
                <a:off x="3916" y="2928"/>
                <a:ext cx="87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1         0</a:t>
                </a:r>
                <a:endParaRPr lang="en-US" altLang="zh-CN" sz="2400" b="1" dirty="0"/>
              </a:p>
            </p:txBody>
          </p:sp>
          <p:sp>
            <p:nvSpPr>
              <p:cNvPr id="18523" name="Text Box 65"/>
              <p:cNvSpPr txBox="1"/>
              <p:nvPr/>
            </p:nvSpPr>
            <p:spPr>
              <a:xfrm>
                <a:off x="3024" y="2928"/>
                <a:ext cx="76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18524" name="Text Box 66"/>
              <p:cNvSpPr txBox="1"/>
              <p:nvPr/>
            </p:nvSpPr>
            <p:spPr>
              <a:xfrm>
                <a:off x="5040" y="2928"/>
                <a:ext cx="25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8514" name="Group 67"/>
            <p:cNvGrpSpPr/>
            <p:nvPr/>
          </p:nvGrpSpPr>
          <p:grpSpPr>
            <a:xfrm>
              <a:off x="3024" y="3168"/>
              <a:ext cx="2267" cy="288"/>
              <a:chOff x="3024" y="3168"/>
              <a:chExt cx="2267" cy="288"/>
            </a:xfrm>
          </p:grpSpPr>
          <p:sp>
            <p:nvSpPr>
              <p:cNvPr id="18519" name="Text Box 68"/>
              <p:cNvSpPr txBox="1"/>
              <p:nvPr/>
            </p:nvSpPr>
            <p:spPr>
              <a:xfrm>
                <a:off x="3916" y="3168"/>
                <a:ext cx="87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18520" name="Text Box 69"/>
              <p:cNvSpPr txBox="1"/>
              <p:nvPr/>
            </p:nvSpPr>
            <p:spPr>
              <a:xfrm>
                <a:off x="3024" y="3168"/>
                <a:ext cx="76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0       1</a:t>
                </a:r>
                <a:endParaRPr lang="en-US" altLang="zh-CN" sz="2400" b="1" dirty="0"/>
              </a:p>
            </p:txBody>
          </p:sp>
          <p:sp>
            <p:nvSpPr>
              <p:cNvPr id="18521" name="Text Box 70"/>
              <p:cNvSpPr txBox="1"/>
              <p:nvPr/>
            </p:nvSpPr>
            <p:spPr>
              <a:xfrm>
                <a:off x="5040" y="3168"/>
                <a:ext cx="25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8515" name="Group 71"/>
            <p:cNvGrpSpPr/>
            <p:nvPr/>
          </p:nvGrpSpPr>
          <p:grpSpPr>
            <a:xfrm>
              <a:off x="3024" y="3456"/>
              <a:ext cx="2267" cy="288"/>
              <a:chOff x="3024" y="3456"/>
              <a:chExt cx="2267" cy="288"/>
            </a:xfrm>
          </p:grpSpPr>
          <p:sp>
            <p:nvSpPr>
              <p:cNvPr id="18516" name="Text Box 72"/>
              <p:cNvSpPr txBox="1"/>
              <p:nvPr/>
            </p:nvSpPr>
            <p:spPr>
              <a:xfrm>
                <a:off x="3916" y="3456"/>
                <a:ext cx="87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0         0</a:t>
                </a:r>
                <a:endParaRPr lang="en-US" altLang="zh-CN" sz="2400" b="1" dirty="0"/>
              </a:p>
            </p:txBody>
          </p:sp>
          <p:sp>
            <p:nvSpPr>
              <p:cNvPr id="18517" name="Text Box 73"/>
              <p:cNvSpPr txBox="1"/>
              <p:nvPr/>
            </p:nvSpPr>
            <p:spPr>
              <a:xfrm>
                <a:off x="3024" y="3456"/>
                <a:ext cx="76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18518" name="Text Box 74"/>
              <p:cNvSpPr txBox="1"/>
              <p:nvPr/>
            </p:nvSpPr>
            <p:spPr>
              <a:xfrm>
                <a:off x="5040" y="3456"/>
                <a:ext cx="25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grpSp>
      <p:sp>
        <p:nvSpPr>
          <p:cNvPr id="128075" name="Text Box 75"/>
          <p:cNvSpPr txBox="1"/>
          <p:nvPr/>
        </p:nvSpPr>
        <p:spPr>
          <a:xfrm>
            <a:off x="152400" y="1143000"/>
            <a:ext cx="29051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由状态表绘出状态图</a:t>
            </a:r>
            <a:endParaRPr lang="zh-CN" altLang="en-US" sz="2400" b="1" dirty="0"/>
          </a:p>
        </p:txBody>
      </p:sp>
      <p:grpSp>
        <p:nvGrpSpPr>
          <p:cNvPr id="128076" name="Group 76"/>
          <p:cNvGrpSpPr/>
          <p:nvPr/>
        </p:nvGrpSpPr>
        <p:grpSpPr>
          <a:xfrm>
            <a:off x="914400" y="1371600"/>
            <a:ext cx="1676400" cy="533400"/>
            <a:chOff x="624" y="672"/>
            <a:chExt cx="1056" cy="336"/>
          </a:xfrm>
        </p:grpSpPr>
        <p:sp>
          <p:nvSpPr>
            <p:cNvPr id="18492" name="AutoShape 77"/>
            <p:cNvSpPr/>
            <p:nvPr/>
          </p:nvSpPr>
          <p:spPr>
            <a:xfrm>
              <a:off x="624" y="672"/>
              <a:ext cx="1056" cy="336"/>
            </a:xfrm>
            <a:prstGeom prst="wedgeEllipseCallout">
              <a:avLst>
                <a:gd name="adj1" fmla="val -41759"/>
                <a:gd name="adj2" fmla="val 144046"/>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8493" name="Text Box 78"/>
            <p:cNvSpPr txBox="1"/>
            <p:nvPr/>
          </p:nvSpPr>
          <p:spPr>
            <a:xfrm>
              <a:off x="710" y="672"/>
              <a:ext cx="970" cy="294"/>
            </a:xfrm>
            <a:prstGeom prst="rect">
              <a:avLst/>
            </a:prstGeom>
            <a:solidFill>
              <a:srgbClr val="66FFFF"/>
            </a:solidFill>
            <a:ln w="9525"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电路状态</a:t>
              </a:r>
              <a:endParaRPr lang="zh-CN" altLang="en-US" sz="2400" b="1" dirty="0"/>
            </a:p>
          </p:txBody>
        </p:sp>
      </p:grpSp>
      <p:grpSp>
        <p:nvGrpSpPr>
          <p:cNvPr id="128079" name="Group 79"/>
          <p:cNvGrpSpPr/>
          <p:nvPr/>
        </p:nvGrpSpPr>
        <p:grpSpPr>
          <a:xfrm>
            <a:off x="1828800" y="838200"/>
            <a:ext cx="1676400" cy="533400"/>
            <a:chOff x="624" y="672"/>
            <a:chExt cx="1056" cy="336"/>
          </a:xfrm>
        </p:grpSpPr>
        <p:sp>
          <p:nvSpPr>
            <p:cNvPr id="18490" name="AutoShape 80"/>
            <p:cNvSpPr/>
            <p:nvPr/>
          </p:nvSpPr>
          <p:spPr>
            <a:xfrm>
              <a:off x="624" y="672"/>
              <a:ext cx="1056" cy="336"/>
            </a:xfrm>
            <a:prstGeom prst="wedgeEllipseCallout">
              <a:avLst>
                <a:gd name="adj1" fmla="val -41759"/>
                <a:gd name="adj2" fmla="val 144046"/>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8491" name="Text Box 81"/>
            <p:cNvSpPr txBox="1"/>
            <p:nvPr/>
          </p:nvSpPr>
          <p:spPr>
            <a:xfrm>
              <a:off x="710" y="672"/>
              <a:ext cx="970" cy="294"/>
            </a:xfrm>
            <a:prstGeom prst="rect">
              <a:avLst/>
            </a:prstGeom>
            <a:solidFill>
              <a:srgbClr val="66FFFF"/>
            </a:solidFill>
            <a:ln w="9525"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转换条件</a:t>
              </a:r>
              <a:endParaRPr lang="zh-CN" altLang="en-US" sz="2400" b="1" dirty="0"/>
            </a:p>
          </p:txBody>
        </p:sp>
      </p:grpSp>
      <p:grpSp>
        <p:nvGrpSpPr>
          <p:cNvPr id="128082" name="Group 82"/>
          <p:cNvGrpSpPr/>
          <p:nvPr/>
        </p:nvGrpSpPr>
        <p:grpSpPr>
          <a:xfrm>
            <a:off x="685800" y="1219200"/>
            <a:ext cx="1676400" cy="533400"/>
            <a:chOff x="624" y="672"/>
            <a:chExt cx="1056" cy="336"/>
          </a:xfrm>
        </p:grpSpPr>
        <p:sp>
          <p:nvSpPr>
            <p:cNvPr id="18488" name="AutoShape 83"/>
            <p:cNvSpPr/>
            <p:nvPr/>
          </p:nvSpPr>
          <p:spPr>
            <a:xfrm>
              <a:off x="624" y="672"/>
              <a:ext cx="1056" cy="336"/>
            </a:xfrm>
            <a:prstGeom prst="wedgeEllipseCallout">
              <a:avLst>
                <a:gd name="adj1" fmla="val -41759"/>
                <a:gd name="adj2" fmla="val 144046"/>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18489" name="Text Box 84"/>
            <p:cNvSpPr txBox="1"/>
            <p:nvPr/>
          </p:nvSpPr>
          <p:spPr>
            <a:xfrm>
              <a:off x="710" y="672"/>
              <a:ext cx="970" cy="294"/>
            </a:xfrm>
            <a:prstGeom prst="rect">
              <a:avLst/>
            </a:prstGeom>
            <a:solidFill>
              <a:srgbClr val="66FFFF"/>
            </a:solidFill>
            <a:ln w="9525"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转换方向</a:t>
              </a:r>
              <a:endParaRPr lang="zh-CN" altLang="en-US" sz="2400" b="1" dirty="0"/>
            </a:p>
          </p:txBody>
        </p:sp>
      </p:grpSp>
      <p:sp>
        <p:nvSpPr>
          <p:cNvPr id="128085" name="Rectangle 85"/>
          <p:cNvSpPr/>
          <p:nvPr/>
        </p:nvSpPr>
        <p:spPr>
          <a:xfrm>
            <a:off x="4494213" y="2360613"/>
            <a:ext cx="914400" cy="306387"/>
          </a:xfrm>
          <a:prstGeom prst="rect">
            <a:avLst/>
          </a:prstGeom>
          <a:noFill/>
          <a:ln w="38100" cap="flat" cmpd="sng">
            <a:solidFill>
              <a:srgbClr val="A5002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86" name="Rectangle 86"/>
          <p:cNvSpPr/>
          <p:nvPr/>
        </p:nvSpPr>
        <p:spPr>
          <a:xfrm>
            <a:off x="3810000" y="2362200"/>
            <a:ext cx="381000" cy="304800"/>
          </a:xfrm>
          <a:prstGeom prst="rect">
            <a:avLst/>
          </a:prstGeom>
          <a:noFill/>
          <a:ln w="381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87" name="Rectangle 87"/>
          <p:cNvSpPr/>
          <p:nvPr/>
        </p:nvSpPr>
        <p:spPr>
          <a:xfrm>
            <a:off x="6858000" y="2360613"/>
            <a:ext cx="1144588" cy="306387"/>
          </a:xfrm>
          <a:prstGeom prst="rect">
            <a:avLst/>
          </a:prstGeom>
          <a:noFill/>
          <a:ln w="38100"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88" name="Rectangle 88"/>
          <p:cNvSpPr/>
          <p:nvPr/>
        </p:nvSpPr>
        <p:spPr>
          <a:xfrm>
            <a:off x="8305800" y="2362200"/>
            <a:ext cx="457200" cy="304800"/>
          </a:xfrm>
          <a:prstGeom prst="rect">
            <a:avLst/>
          </a:prstGeom>
          <a:noFill/>
          <a:ln w="381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89" name="Rectangle 89"/>
          <p:cNvSpPr/>
          <p:nvPr/>
        </p:nvSpPr>
        <p:spPr>
          <a:xfrm>
            <a:off x="4495800" y="3886200"/>
            <a:ext cx="914400" cy="306388"/>
          </a:xfrm>
          <a:prstGeom prst="rect">
            <a:avLst/>
          </a:prstGeom>
          <a:noFill/>
          <a:ln w="38100" cap="flat" cmpd="sng">
            <a:solidFill>
              <a:srgbClr val="A5002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90" name="Rectangle 90"/>
          <p:cNvSpPr/>
          <p:nvPr/>
        </p:nvSpPr>
        <p:spPr>
          <a:xfrm>
            <a:off x="3810000" y="3886200"/>
            <a:ext cx="381000" cy="304800"/>
          </a:xfrm>
          <a:prstGeom prst="rect">
            <a:avLst/>
          </a:prstGeom>
          <a:noFill/>
          <a:ln w="381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91" name="Rectangle 91"/>
          <p:cNvSpPr/>
          <p:nvPr/>
        </p:nvSpPr>
        <p:spPr>
          <a:xfrm>
            <a:off x="6858000" y="3884613"/>
            <a:ext cx="1144588" cy="306387"/>
          </a:xfrm>
          <a:prstGeom prst="rect">
            <a:avLst/>
          </a:prstGeom>
          <a:noFill/>
          <a:ln w="38100"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92" name="Rectangle 92"/>
          <p:cNvSpPr/>
          <p:nvPr/>
        </p:nvSpPr>
        <p:spPr>
          <a:xfrm>
            <a:off x="8305800" y="3886200"/>
            <a:ext cx="457200" cy="304800"/>
          </a:xfrm>
          <a:prstGeom prst="rect">
            <a:avLst/>
          </a:prstGeom>
          <a:noFill/>
          <a:ln w="381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93" name="Line 93"/>
          <p:cNvSpPr/>
          <p:nvPr/>
        </p:nvSpPr>
        <p:spPr>
          <a:xfrm>
            <a:off x="5410200" y="2514600"/>
            <a:ext cx="1447800" cy="0"/>
          </a:xfrm>
          <a:prstGeom prst="line">
            <a:avLst/>
          </a:prstGeom>
          <a:ln w="38100" cap="flat" cmpd="sng">
            <a:solidFill>
              <a:srgbClr val="FF00FF"/>
            </a:solidFill>
            <a:prstDash val="solid"/>
            <a:headEnd type="none" w="med" len="med"/>
            <a:tailEnd type="triangle" w="med" len="med"/>
          </a:ln>
        </p:spPr>
      </p:sp>
      <p:sp>
        <p:nvSpPr>
          <p:cNvPr id="128094" name="Line 94"/>
          <p:cNvSpPr/>
          <p:nvPr/>
        </p:nvSpPr>
        <p:spPr>
          <a:xfrm>
            <a:off x="5410200" y="4038600"/>
            <a:ext cx="1447800" cy="0"/>
          </a:xfrm>
          <a:prstGeom prst="line">
            <a:avLst/>
          </a:prstGeom>
          <a:ln w="38100" cap="flat" cmpd="sng">
            <a:solidFill>
              <a:srgbClr val="FF00FF"/>
            </a:solidFill>
            <a:prstDash val="solid"/>
            <a:headEnd type="none" w="med" len="med"/>
            <a:tailEnd type="triangle" w="med" len="med"/>
          </a:ln>
        </p:spPr>
      </p:sp>
      <p:sp>
        <p:nvSpPr>
          <p:cNvPr id="128095" name="Rectangle 95"/>
          <p:cNvSpPr/>
          <p:nvPr/>
        </p:nvSpPr>
        <p:spPr>
          <a:xfrm>
            <a:off x="4494213" y="2741613"/>
            <a:ext cx="914400" cy="306387"/>
          </a:xfrm>
          <a:prstGeom prst="rect">
            <a:avLst/>
          </a:prstGeom>
          <a:noFill/>
          <a:ln w="38100" cap="flat" cmpd="sng">
            <a:solidFill>
              <a:srgbClr val="A5002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96" name="Rectangle 96"/>
          <p:cNvSpPr/>
          <p:nvPr/>
        </p:nvSpPr>
        <p:spPr>
          <a:xfrm>
            <a:off x="3810000" y="2743200"/>
            <a:ext cx="381000" cy="304800"/>
          </a:xfrm>
          <a:prstGeom prst="rect">
            <a:avLst/>
          </a:prstGeom>
          <a:noFill/>
          <a:ln w="381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97" name="Rectangle 97"/>
          <p:cNvSpPr/>
          <p:nvPr/>
        </p:nvSpPr>
        <p:spPr>
          <a:xfrm>
            <a:off x="6858000" y="2741613"/>
            <a:ext cx="1144588" cy="306387"/>
          </a:xfrm>
          <a:prstGeom prst="rect">
            <a:avLst/>
          </a:prstGeom>
          <a:noFill/>
          <a:ln w="38100"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98" name="Rectangle 98"/>
          <p:cNvSpPr/>
          <p:nvPr/>
        </p:nvSpPr>
        <p:spPr>
          <a:xfrm>
            <a:off x="8305800" y="2743200"/>
            <a:ext cx="457200" cy="304800"/>
          </a:xfrm>
          <a:prstGeom prst="rect">
            <a:avLst/>
          </a:prstGeom>
          <a:noFill/>
          <a:ln w="381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099" name="Line 99"/>
          <p:cNvSpPr/>
          <p:nvPr/>
        </p:nvSpPr>
        <p:spPr>
          <a:xfrm>
            <a:off x="5410200" y="2895600"/>
            <a:ext cx="1447800" cy="0"/>
          </a:xfrm>
          <a:prstGeom prst="line">
            <a:avLst/>
          </a:prstGeom>
          <a:ln w="38100" cap="flat" cmpd="sng">
            <a:solidFill>
              <a:srgbClr val="FF00FF"/>
            </a:solidFill>
            <a:prstDash val="solid"/>
            <a:headEnd type="none" w="med" len="med"/>
            <a:tailEnd type="triangle" w="med" len="med"/>
          </a:ln>
        </p:spPr>
      </p:sp>
      <p:sp>
        <p:nvSpPr>
          <p:cNvPr id="128100" name="Rectangle 100"/>
          <p:cNvSpPr/>
          <p:nvPr/>
        </p:nvSpPr>
        <p:spPr>
          <a:xfrm>
            <a:off x="4495800" y="4268788"/>
            <a:ext cx="914400" cy="306387"/>
          </a:xfrm>
          <a:prstGeom prst="rect">
            <a:avLst/>
          </a:prstGeom>
          <a:noFill/>
          <a:ln w="38100" cap="flat" cmpd="sng">
            <a:solidFill>
              <a:srgbClr val="A5002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101" name="Rectangle 101"/>
          <p:cNvSpPr/>
          <p:nvPr/>
        </p:nvSpPr>
        <p:spPr>
          <a:xfrm>
            <a:off x="3810000" y="4268788"/>
            <a:ext cx="381000" cy="304800"/>
          </a:xfrm>
          <a:prstGeom prst="rect">
            <a:avLst/>
          </a:prstGeom>
          <a:noFill/>
          <a:ln w="381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102" name="Rectangle 102"/>
          <p:cNvSpPr/>
          <p:nvPr/>
        </p:nvSpPr>
        <p:spPr>
          <a:xfrm>
            <a:off x="6858000" y="4267200"/>
            <a:ext cx="1144588" cy="306388"/>
          </a:xfrm>
          <a:prstGeom prst="rect">
            <a:avLst/>
          </a:prstGeom>
          <a:noFill/>
          <a:ln w="38100"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103" name="Rectangle 103"/>
          <p:cNvSpPr/>
          <p:nvPr/>
        </p:nvSpPr>
        <p:spPr>
          <a:xfrm>
            <a:off x="8305800" y="4268788"/>
            <a:ext cx="457200" cy="304800"/>
          </a:xfrm>
          <a:prstGeom prst="rect">
            <a:avLst/>
          </a:prstGeom>
          <a:noFill/>
          <a:ln w="38100" cap="flat" cmpd="sng">
            <a:solidFill>
              <a:srgbClr val="339966"/>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8104" name="Line 104"/>
          <p:cNvSpPr/>
          <p:nvPr/>
        </p:nvSpPr>
        <p:spPr>
          <a:xfrm>
            <a:off x="5410200" y="4421188"/>
            <a:ext cx="1447800" cy="0"/>
          </a:xfrm>
          <a:prstGeom prst="line">
            <a:avLst/>
          </a:prstGeom>
          <a:ln w="38100" cap="flat" cmpd="sng">
            <a:solidFill>
              <a:srgbClr val="FF00FF"/>
            </a:solidFill>
            <a:prstDash val="solid"/>
            <a:headEnd type="none" w="med" len="med"/>
            <a:tailEnd type="triangle" w="med" len="med"/>
          </a:ln>
        </p:spPr>
      </p:sp>
      <p:sp>
        <p:nvSpPr>
          <p:cNvPr id="128105" name="Oval 105"/>
          <p:cNvSpPr/>
          <p:nvPr/>
        </p:nvSpPr>
        <p:spPr>
          <a:xfrm>
            <a:off x="685800" y="2438400"/>
            <a:ext cx="533400" cy="457200"/>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128106" name="Oval 106"/>
          <p:cNvSpPr/>
          <p:nvPr/>
        </p:nvSpPr>
        <p:spPr>
          <a:xfrm>
            <a:off x="2590800" y="2438400"/>
            <a:ext cx="533400" cy="457200"/>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01</a:t>
            </a:r>
            <a:endParaRPr lang="en-US" altLang="zh-CN" sz="2400" b="1" dirty="0"/>
          </a:p>
        </p:txBody>
      </p:sp>
      <p:sp>
        <p:nvSpPr>
          <p:cNvPr id="128107" name="Oval 107"/>
          <p:cNvSpPr/>
          <p:nvPr/>
        </p:nvSpPr>
        <p:spPr>
          <a:xfrm>
            <a:off x="2667000" y="3810000"/>
            <a:ext cx="533400" cy="457200"/>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10</a:t>
            </a:r>
            <a:endParaRPr lang="en-US" altLang="zh-CN" sz="2400" b="1" dirty="0"/>
          </a:p>
        </p:txBody>
      </p:sp>
      <p:sp>
        <p:nvSpPr>
          <p:cNvPr id="128108" name="Oval 108"/>
          <p:cNvSpPr/>
          <p:nvPr/>
        </p:nvSpPr>
        <p:spPr>
          <a:xfrm>
            <a:off x="685800" y="3810000"/>
            <a:ext cx="533400" cy="457200"/>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11</a:t>
            </a:r>
            <a:endParaRPr lang="en-US" altLang="zh-CN" sz="2400" b="1" dirty="0"/>
          </a:p>
        </p:txBody>
      </p:sp>
      <p:grpSp>
        <p:nvGrpSpPr>
          <p:cNvPr id="128109" name="Group 109"/>
          <p:cNvGrpSpPr/>
          <p:nvPr/>
        </p:nvGrpSpPr>
        <p:grpSpPr>
          <a:xfrm>
            <a:off x="2895600" y="2819400"/>
            <a:ext cx="377825" cy="990600"/>
            <a:chOff x="5136" y="2928"/>
            <a:chExt cx="238" cy="624"/>
          </a:xfrm>
        </p:grpSpPr>
        <p:sp>
          <p:nvSpPr>
            <p:cNvPr id="18486" name="Line 110"/>
            <p:cNvSpPr/>
            <p:nvPr/>
          </p:nvSpPr>
          <p:spPr>
            <a:xfrm>
              <a:off x="5136" y="2976"/>
              <a:ext cx="0" cy="576"/>
            </a:xfrm>
            <a:prstGeom prst="line">
              <a:avLst/>
            </a:prstGeom>
            <a:ln w="38100" cap="flat" cmpd="sng">
              <a:solidFill>
                <a:schemeClr val="tx1"/>
              </a:solidFill>
              <a:prstDash val="solid"/>
              <a:headEnd type="none" w="med" len="med"/>
              <a:tailEnd type="triangle" w="med" len="med"/>
            </a:ln>
          </p:spPr>
        </p:sp>
        <p:sp>
          <p:nvSpPr>
            <p:cNvPr id="18487" name="Text Box 111"/>
            <p:cNvSpPr txBox="1"/>
            <p:nvPr/>
          </p:nvSpPr>
          <p:spPr>
            <a:xfrm>
              <a:off x="5258" y="2928"/>
              <a:ext cx="116"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grpSp>
      <p:grpSp>
        <p:nvGrpSpPr>
          <p:cNvPr id="128112" name="Group 112"/>
          <p:cNvGrpSpPr/>
          <p:nvPr/>
        </p:nvGrpSpPr>
        <p:grpSpPr>
          <a:xfrm>
            <a:off x="1219200" y="4038600"/>
            <a:ext cx="1447800" cy="457200"/>
            <a:chOff x="4080" y="3696"/>
            <a:chExt cx="912" cy="288"/>
          </a:xfrm>
        </p:grpSpPr>
        <p:sp>
          <p:nvSpPr>
            <p:cNvPr id="18484" name="Line 113"/>
            <p:cNvSpPr/>
            <p:nvPr/>
          </p:nvSpPr>
          <p:spPr>
            <a:xfrm flipH="1">
              <a:off x="4080" y="3696"/>
              <a:ext cx="912" cy="0"/>
            </a:xfrm>
            <a:prstGeom prst="line">
              <a:avLst/>
            </a:prstGeom>
            <a:ln w="38100" cap="flat" cmpd="sng">
              <a:solidFill>
                <a:schemeClr val="tx1"/>
              </a:solidFill>
              <a:prstDash val="solid"/>
              <a:headEnd type="none" w="med" len="med"/>
              <a:tailEnd type="triangle" w="med" len="med"/>
            </a:ln>
          </p:spPr>
        </p:sp>
        <p:sp>
          <p:nvSpPr>
            <p:cNvPr id="18485" name="Text Box 114"/>
            <p:cNvSpPr txBox="1"/>
            <p:nvPr/>
          </p:nvSpPr>
          <p:spPr>
            <a:xfrm>
              <a:off x="4343" y="3696"/>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grpSp>
      <p:grpSp>
        <p:nvGrpSpPr>
          <p:cNvPr id="128115" name="Group 115"/>
          <p:cNvGrpSpPr/>
          <p:nvPr/>
        </p:nvGrpSpPr>
        <p:grpSpPr>
          <a:xfrm>
            <a:off x="304800" y="2895600"/>
            <a:ext cx="685800" cy="914400"/>
            <a:chOff x="3504" y="2976"/>
            <a:chExt cx="432" cy="576"/>
          </a:xfrm>
        </p:grpSpPr>
        <p:sp>
          <p:nvSpPr>
            <p:cNvPr id="18482" name="Line 116"/>
            <p:cNvSpPr/>
            <p:nvPr/>
          </p:nvSpPr>
          <p:spPr>
            <a:xfrm flipV="1">
              <a:off x="3936" y="2976"/>
              <a:ext cx="0" cy="576"/>
            </a:xfrm>
            <a:prstGeom prst="line">
              <a:avLst/>
            </a:prstGeom>
            <a:ln w="38100" cap="flat" cmpd="sng">
              <a:solidFill>
                <a:schemeClr val="tx1"/>
              </a:solidFill>
              <a:prstDash val="solid"/>
              <a:headEnd type="none" w="med" len="med"/>
              <a:tailEnd type="triangle" w="med" len="med"/>
            </a:ln>
          </p:spPr>
        </p:sp>
        <p:sp>
          <p:nvSpPr>
            <p:cNvPr id="18483" name="Text Box 117"/>
            <p:cNvSpPr txBox="1"/>
            <p:nvPr/>
          </p:nvSpPr>
          <p:spPr>
            <a:xfrm>
              <a:off x="3504" y="3168"/>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1/1</a:t>
              </a:r>
              <a:endParaRPr lang="en-US" altLang="zh-CN" sz="2400" b="1" dirty="0"/>
            </a:p>
          </p:txBody>
        </p:sp>
      </p:grpSp>
      <p:grpSp>
        <p:nvGrpSpPr>
          <p:cNvPr id="128118" name="Group 118"/>
          <p:cNvGrpSpPr/>
          <p:nvPr/>
        </p:nvGrpSpPr>
        <p:grpSpPr>
          <a:xfrm>
            <a:off x="2855913" y="2895600"/>
            <a:ext cx="573087" cy="914400"/>
            <a:chOff x="5111" y="2976"/>
            <a:chExt cx="361" cy="576"/>
          </a:xfrm>
        </p:grpSpPr>
        <p:sp>
          <p:nvSpPr>
            <p:cNvPr id="18480" name="Text Box 119"/>
            <p:cNvSpPr txBox="1"/>
            <p:nvPr/>
          </p:nvSpPr>
          <p:spPr>
            <a:xfrm>
              <a:off x="5111" y="3120"/>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sp>
          <p:nvSpPr>
            <p:cNvPr id="18481" name="Line 120"/>
            <p:cNvSpPr/>
            <p:nvPr/>
          </p:nvSpPr>
          <p:spPr>
            <a:xfrm>
              <a:off x="5136" y="2976"/>
              <a:ext cx="0" cy="576"/>
            </a:xfrm>
            <a:prstGeom prst="line">
              <a:avLst/>
            </a:prstGeom>
            <a:ln w="38100" cap="flat" cmpd="sng">
              <a:solidFill>
                <a:schemeClr val="tx1"/>
              </a:solidFill>
              <a:prstDash val="solid"/>
              <a:headEnd type="none" w="med" len="med"/>
              <a:tailEnd type="triangle" w="med" len="med"/>
            </a:ln>
          </p:spPr>
        </p:sp>
      </p:grpSp>
      <p:sp>
        <p:nvSpPr>
          <p:cNvPr id="128121" name="Line 121"/>
          <p:cNvSpPr/>
          <p:nvPr/>
        </p:nvSpPr>
        <p:spPr>
          <a:xfrm>
            <a:off x="1219200" y="2667000"/>
            <a:ext cx="1371600" cy="0"/>
          </a:xfrm>
          <a:prstGeom prst="line">
            <a:avLst/>
          </a:prstGeom>
          <a:ln w="38100" cap="flat" cmpd="sng">
            <a:solidFill>
              <a:schemeClr val="tx1"/>
            </a:solidFill>
            <a:prstDash val="solid"/>
            <a:headEnd type="none" w="med" len="med"/>
            <a:tailEnd type="triangle" w="med" len="med"/>
          </a:ln>
        </p:spPr>
      </p:sp>
      <p:sp>
        <p:nvSpPr>
          <p:cNvPr id="128122" name="Text Box 122"/>
          <p:cNvSpPr txBox="1"/>
          <p:nvPr/>
        </p:nvSpPr>
        <p:spPr>
          <a:xfrm>
            <a:off x="1616075" y="1676400"/>
            <a:ext cx="692150"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X/Z</a:t>
            </a:r>
            <a:endParaRPr lang="en-US" altLang="zh-CN" sz="2400" b="1" dirty="0"/>
          </a:p>
        </p:txBody>
      </p:sp>
      <p:sp>
        <p:nvSpPr>
          <p:cNvPr id="128123" name="Text Box 123"/>
          <p:cNvSpPr txBox="1"/>
          <p:nvPr/>
        </p:nvSpPr>
        <p:spPr>
          <a:xfrm>
            <a:off x="1600200" y="2133600"/>
            <a:ext cx="573088"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sp>
        <p:nvSpPr>
          <p:cNvPr id="128124" name="Arc 124"/>
          <p:cNvSpPr/>
          <p:nvPr/>
        </p:nvSpPr>
        <p:spPr>
          <a:xfrm rot="7983256">
            <a:off x="252413" y="2109788"/>
            <a:ext cx="685800" cy="581025"/>
          </a:xfrm>
          <a:custGeom>
            <a:avLst/>
            <a:gdLst/>
            <a:ahLst/>
            <a:cxnLst>
              <a:cxn ang="0">
                <a:pos x="2147483646" y="382165040"/>
              </a:cxn>
              <a:cxn ang="0">
                <a:pos x="2147483646" y="2147483646"/>
              </a:cxn>
              <a:cxn ang="0">
                <a:pos x="2147483646" y="2147483646"/>
              </a:cxn>
              <a:cxn ang="0">
                <a:pos x="0" y="2147483646"/>
              </a:cxn>
              <a:cxn ang="0">
                <a:pos x="2147483646" y="-569807"/>
              </a:cxn>
              <a:cxn ang="0">
                <a:pos x="2147483646" y="382165040"/>
              </a:cxn>
              <a:cxn ang="0">
                <a:pos x="2147483646" y="2147483646"/>
              </a:cxn>
              <a:cxn ang="0">
                <a:pos x="2147483646" y="2147483646"/>
              </a:cxn>
              <a:cxn ang="0">
                <a:pos x="0" y="2147483646"/>
              </a:cxn>
              <a:cxn ang="0">
                <a:pos x="2147483646" y="-569807"/>
              </a:cxn>
              <a:cxn ang="0">
                <a:pos x="2147483646" y="2147483646"/>
              </a:cxn>
              <a:cxn ang="0">
                <a:pos x="2147483646" y="382165040"/>
              </a:cxn>
            </a:cxnLst>
            <a:pathLst>
              <a:path w="43200" h="40918" fill="none">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path>
              <a:path w="43200" h="40918" stroke="0">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lnTo>
                  <a:pt x="21600" y="19318"/>
                </a:lnTo>
                <a:lnTo>
                  <a:pt x="32488" y="662"/>
                </a:lnTo>
                <a:close/>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28125" name="Text Box 125"/>
          <p:cNvSpPr txBox="1"/>
          <p:nvPr/>
        </p:nvSpPr>
        <p:spPr>
          <a:xfrm rot="10721693">
            <a:off x="304800" y="1600200"/>
            <a:ext cx="573088"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128126" name="Arc 126"/>
          <p:cNvSpPr/>
          <p:nvPr/>
        </p:nvSpPr>
        <p:spPr>
          <a:xfrm rot="-9796798">
            <a:off x="2667000" y="1905000"/>
            <a:ext cx="685800" cy="581025"/>
          </a:xfrm>
          <a:custGeom>
            <a:avLst/>
            <a:gdLst/>
            <a:ahLst/>
            <a:cxnLst>
              <a:cxn ang="0">
                <a:pos x="2147483646" y="382165040"/>
              </a:cxn>
              <a:cxn ang="0">
                <a:pos x="2147483646" y="2147483646"/>
              </a:cxn>
              <a:cxn ang="0">
                <a:pos x="2147483646" y="2147483646"/>
              </a:cxn>
              <a:cxn ang="0">
                <a:pos x="0" y="2147483646"/>
              </a:cxn>
              <a:cxn ang="0">
                <a:pos x="2147483646" y="-569807"/>
              </a:cxn>
              <a:cxn ang="0">
                <a:pos x="2147483646" y="382165040"/>
              </a:cxn>
              <a:cxn ang="0">
                <a:pos x="2147483646" y="2147483646"/>
              </a:cxn>
              <a:cxn ang="0">
                <a:pos x="2147483646" y="2147483646"/>
              </a:cxn>
              <a:cxn ang="0">
                <a:pos x="0" y="2147483646"/>
              </a:cxn>
              <a:cxn ang="0">
                <a:pos x="2147483646" y="-569807"/>
              </a:cxn>
              <a:cxn ang="0">
                <a:pos x="2147483646" y="2147483646"/>
              </a:cxn>
              <a:cxn ang="0">
                <a:pos x="2147483646" y="382165040"/>
              </a:cxn>
            </a:cxnLst>
            <a:pathLst>
              <a:path w="43200" h="40918" fill="none">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path>
              <a:path w="43200" h="40918" stroke="0">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lnTo>
                  <a:pt x="21600" y="19318"/>
                </a:lnTo>
                <a:lnTo>
                  <a:pt x="32488" y="662"/>
                </a:lnTo>
                <a:close/>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28127" name="Text Box 127"/>
          <p:cNvSpPr txBox="1"/>
          <p:nvPr/>
        </p:nvSpPr>
        <p:spPr>
          <a:xfrm rot="10721693">
            <a:off x="2819400" y="1524000"/>
            <a:ext cx="573088"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128128" name="Arc 128"/>
          <p:cNvSpPr/>
          <p:nvPr/>
        </p:nvSpPr>
        <p:spPr>
          <a:xfrm rot="852928">
            <a:off x="457200" y="4191000"/>
            <a:ext cx="685800" cy="581025"/>
          </a:xfrm>
          <a:custGeom>
            <a:avLst/>
            <a:gdLst/>
            <a:ahLst/>
            <a:cxnLst>
              <a:cxn ang="0">
                <a:pos x="2147483646" y="382165040"/>
              </a:cxn>
              <a:cxn ang="0">
                <a:pos x="2147483646" y="2147483646"/>
              </a:cxn>
              <a:cxn ang="0">
                <a:pos x="2147483646" y="2147483646"/>
              </a:cxn>
              <a:cxn ang="0">
                <a:pos x="0" y="2147483646"/>
              </a:cxn>
              <a:cxn ang="0">
                <a:pos x="2147483646" y="-569807"/>
              </a:cxn>
              <a:cxn ang="0">
                <a:pos x="2147483646" y="382165040"/>
              </a:cxn>
              <a:cxn ang="0">
                <a:pos x="2147483646" y="2147483646"/>
              </a:cxn>
              <a:cxn ang="0">
                <a:pos x="2147483646" y="2147483646"/>
              </a:cxn>
              <a:cxn ang="0">
                <a:pos x="0" y="2147483646"/>
              </a:cxn>
              <a:cxn ang="0">
                <a:pos x="2147483646" y="-569807"/>
              </a:cxn>
              <a:cxn ang="0">
                <a:pos x="2147483646" y="2147483646"/>
              </a:cxn>
              <a:cxn ang="0">
                <a:pos x="2147483646" y="382165040"/>
              </a:cxn>
            </a:cxnLst>
            <a:pathLst>
              <a:path w="43200" h="40918" fill="none">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path>
              <a:path w="43200" h="40918" stroke="0">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lnTo>
                  <a:pt x="21600" y="19318"/>
                </a:lnTo>
                <a:lnTo>
                  <a:pt x="32488" y="662"/>
                </a:lnTo>
                <a:close/>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28129" name="Arc 129"/>
          <p:cNvSpPr/>
          <p:nvPr/>
        </p:nvSpPr>
        <p:spPr>
          <a:xfrm rot="-845196">
            <a:off x="2743200" y="4191000"/>
            <a:ext cx="685800" cy="581025"/>
          </a:xfrm>
          <a:custGeom>
            <a:avLst/>
            <a:gdLst/>
            <a:ahLst/>
            <a:cxnLst>
              <a:cxn ang="0">
                <a:pos x="2147483646" y="382165040"/>
              </a:cxn>
              <a:cxn ang="0">
                <a:pos x="2147483646" y="2147483646"/>
              </a:cxn>
              <a:cxn ang="0">
                <a:pos x="2147483646" y="2147483646"/>
              </a:cxn>
              <a:cxn ang="0">
                <a:pos x="0" y="2147483646"/>
              </a:cxn>
              <a:cxn ang="0">
                <a:pos x="2147483646" y="-569807"/>
              </a:cxn>
              <a:cxn ang="0">
                <a:pos x="2147483646" y="382165040"/>
              </a:cxn>
              <a:cxn ang="0">
                <a:pos x="2147483646" y="2147483646"/>
              </a:cxn>
              <a:cxn ang="0">
                <a:pos x="2147483646" y="2147483646"/>
              </a:cxn>
              <a:cxn ang="0">
                <a:pos x="0" y="2147483646"/>
              </a:cxn>
              <a:cxn ang="0">
                <a:pos x="2147483646" y="-569807"/>
              </a:cxn>
              <a:cxn ang="0">
                <a:pos x="2147483646" y="2147483646"/>
              </a:cxn>
              <a:cxn ang="0">
                <a:pos x="2147483646" y="382165040"/>
              </a:cxn>
            </a:cxnLst>
            <a:pathLst>
              <a:path w="43200" h="40918" fill="none">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path>
              <a:path w="43200" h="40918" stroke="0">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lnTo>
                  <a:pt x="21600" y="19318"/>
                </a:lnTo>
                <a:lnTo>
                  <a:pt x="32488" y="662"/>
                </a:lnTo>
                <a:close/>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28130" name="Text Box 130"/>
          <p:cNvSpPr txBox="1"/>
          <p:nvPr/>
        </p:nvSpPr>
        <p:spPr>
          <a:xfrm rot="10721693">
            <a:off x="2819400" y="4800600"/>
            <a:ext cx="573088"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128131" name="Text Box 131"/>
          <p:cNvSpPr txBox="1"/>
          <p:nvPr/>
        </p:nvSpPr>
        <p:spPr>
          <a:xfrm rot="10721693">
            <a:off x="457200" y="4800600"/>
            <a:ext cx="573088"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75"/>
                                        </p:tgtEl>
                                        <p:attrNameLst>
                                          <p:attrName>style.visibility</p:attrName>
                                        </p:attrNameLst>
                                      </p:cBhvr>
                                      <p:to>
                                        <p:strVal val="visible"/>
                                      </p:to>
                                    </p:set>
                                    <p:anim calcmode="lin" valueType="num">
                                      <p:cBhvr additive="base">
                                        <p:cTn id="7" dur="500" fill="hold"/>
                                        <p:tgtEl>
                                          <p:spTgt spid="128075"/>
                                        </p:tgtEl>
                                        <p:attrNameLst>
                                          <p:attrName>ppt_x</p:attrName>
                                        </p:attrNameLst>
                                      </p:cBhvr>
                                      <p:tavLst>
                                        <p:tav tm="0">
                                          <p:val>
                                            <p:strVal val="0-#ppt_w/2"/>
                                          </p:val>
                                        </p:tav>
                                        <p:tav tm="100000">
                                          <p:val>
                                            <p:strVal val="#ppt_x"/>
                                          </p:val>
                                        </p:tav>
                                      </p:tavLst>
                                    </p:anim>
                                    <p:anim calcmode="lin" valueType="num">
                                      <p:cBhvr additive="base">
                                        <p:cTn id="8" dur="500" fill="hold"/>
                                        <p:tgtEl>
                                          <p:spTgt spid="1280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28085"/>
                                        </p:tgtEl>
                                        <p:attrNameLst>
                                          <p:attrName>style.visibility</p:attrName>
                                        </p:attrNameLst>
                                      </p:cBhvr>
                                      <p:to>
                                        <p:strVal val="visible"/>
                                      </p:to>
                                    </p:set>
                                    <p:anim calcmode="lin" valueType="num">
                                      <p:cBhvr additive="base">
                                        <p:cTn id="13" dur="500" fill="hold"/>
                                        <p:tgtEl>
                                          <p:spTgt spid="128085"/>
                                        </p:tgtEl>
                                        <p:attrNameLst>
                                          <p:attrName>ppt_x</p:attrName>
                                        </p:attrNameLst>
                                      </p:cBhvr>
                                      <p:tavLst>
                                        <p:tav tm="0">
                                          <p:val>
                                            <p:strVal val="#ppt_x"/>
                                          </p:val>
                                        </p:tav>
                                        <p:tav tm="100000">
                                          <p:val>
                                            <p:strVal val="#ppt_x"/>
                                          </p:val>
                                        </p:tav>
                                      </p:tavLst>
                                    </p:anim>
                                    <p:anim calcmode="lin" valueType="num">
                                      <p:cBhvr additive="base">
                                        <p:cTn id="14" dur="500" fill="hold"/>
                                        <p:tgtEl>
                                          <p:spTgt spid="12808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28085"/>
                                        </p:tgtEl>
                                        <p:attrNameLst>
                                          <p:attrName>style.visibility</p:attrName>
                                        </p:attrNameLst>
                                      </p:cBhvr>
                                      <p:to>
                                        <p:strVal val="hidden"/>
                                      </p:to>
                                    </p:set>
                                  </p:subTnLst>
                                </p:cTn>
                              </p:par>
                            </p:childTnLst>
                          </p:cTn>
                        </p:par>
                        <p:par>
                          <p:cTn id="15" fill="hold">
                            <p:stCondLst>
                              <p:cond delay="500"/>
                            </p:stCondLst>
                            <p:childTnLst>
                              <p:par>
                                <p:cTn id="16" presetID="22" presetClass="entr" presetSubtype="8" fill="hold" nodeType="afterEffect">
                                  <p:stCondLst>
                                    <p:cond delay="1000"/>
                                  </p:stCondLst>
                                  <p:childTnLst>
                                    <p:set>
                                      <p:cBhvr>
                                        <p:cTn id="17" dur="1" fill="hold">
                                          <p:stCondLst>
                                            <p:cond delay="0"/>
                                          </p:stCondLst>
                                        </p:cTn>
                                        <p:tgtEl>
                                          <p:spTgt spid="128093"/>
                                        </p:tgtEl>
                                        <p:attrNameLst>
                                          <p:attrName>style.visibility</p:attrName>
                                        </p:attrNameLst>
                                      </p:cBhvr>
                                      <p:to>
                                        <p:strVal val="visible"/>
                                      </p:to>
                                    </p:set>
                                    <p:animEffect transition="in" filter="wipe(left)">
                                      <p:cBhvr>
                                        <p:cTn id="18" dur="500"/>
                                        <p:tgtEl>
                                          <p:spTgt spid="128093"/>
                                        </p:tgtEl>
                                      </p:cBhvr>
                                    </p:animEffect>
                                  </p:childTnLst>
                                  <p:subTnLst>
                                    <p:set>
                                      <p:cBhvr override="childStyle">
                                        <p:cTn dur="1" fill="hold" display="0" masterRel="nextClick" afterEffect="1"/>
                                        <p:tgtEl>
                                          <p:spTgt spid="128093"/>
                                        </p:tgtEl>
                                        <p:attrNameLst>
                                          <p:attrName>style.visibility</p:attrName>
                                        </p:attrNameLst>
                                      </p:cBhvr>
                                      <p:to>
                                        <p:strVal val="hidden"/>
                                      </p:to>
                                    </p:set>
                                  </p:subTnLst>
                                </p:cTn>
                              </p:par>
                            </p:childTnLst>
                          </p:cTn>
                        </p:par>
                        <p:par>
                          <p:cTn id="19" fill="hold">
                            <p:stCondLst>
                              <p:cond delay="2000"/>
                            </p:stCondLst>
                            <p:childTnLst>
                              <p:par>
                                <p:cTn id="20" presetID="1" presetClass="entr" presetSubtype="0" fill="hold" grpId="0" nodeType="afterEffect">
                                  <p:stCondLst>
                                    <p:cond delay="1000"/>
                                  </p:stCondLst>
                                  <p:childTnLst>
                                    <p:set>
                                      <p:cBhvr>
                                        <p:cTn id="21" dur="1" fill="hold">
                                          <p:stCondLst>
                                            <p:cond delay="499"/>
                                          </p:stCondLst>
                                        </p:cTn>
                                        <p:tgtEl>
                                          <p:spTgt spid="128087"/>
                                        </p:tgtEl>
                                        <p:attrNameLst>
                                          <p:attrName>style.visibility</p:attrName>
                                        </p:attrNameLst>
                                      </p:cBhvr>
                                      <p:to>
                                        <p:strVal val="visible"/>
                                      </p:to>
                                    </p:set>
                                  </p:childTnLst>
                                  <p:subTnLst>
                                    <p:set>
                                      <p:cBhvr override="childStyle">
                                        <p:cTn dur="1" fill="hold" display="0" masterRel="nextClick" afterEffect="1"/>
                                        <p:tgtEl>
                                          <p:spTgt spid="128087"/>
                                        </p:tgtEl>
                                        <p:attrNameLst>
                                          <p:attrName>style.visibility</p:attrName>
                                        </p:attrNameLst>
                                      </p:cBhvr>
                                      <p:to>
                                        <p:strVal val="hidden"/>
                                      </p:to>
                                    </p:set>
                                  </p:subTnLst>
                                </p:cTn>
                              </p:par>
                            </p:childTnLst>
                          </p:cTn>
                        </p:par>
                        <p:par>
                          <p:cTn id="22" fill="hold">
                            <p:stCondLst>
                              <p:cond delay="3500"/>
                            </p:stCondLst>
                            <p:childTnLst>
                              <p:par>
                                <p:cTn id="23" presetID="1" presetClass="entr" presetSubtype="0" fill="hold" grpId="0" nodeType="afterEffect">
                                  <p:stCondLst>
                                    <p:cond delay="1000"/>
                                  </p:stCondLst>
                                  <p:childTnLst>
                                    <p:set>
                                      <p:cBhvr>
                                        <p:cTn id="24" dur="1" fill="hold">
                                          <p:stCondLst>
                                            <p:cond delay="499"/>
                                          </p:stCondLst>
                                        </p:cTn>
                                        <p:tgtEl>
                                          <p:spTgt spid="128088"/>
                                        </p:tgtEl>
                                        <p:attrNameLst>
                                          <p:attrName>style.visibility</p:attrName>
                                        </p:attrNameLst>
                                      </p:cBhvr>
                                      <p:to>
                                        <p:strVal val="visible"/>
                                      </p:to>
                                    </p:set>
                                  </p:childTnLst>
                                  <p:subTnLst>
                                    <p:set>
                                      <p:cBhvr override="childStyle">
                                        <p:cTn dur="1" fill="hold" display="0" masterRel="nextClick" afterEffect="1"/>
                                        <p:tgtEl>
                                          <p:spTgt spid="128088"/>
                                        </p:tgtEl>
                                        <p:attrNameLst>
                                          <p:attrName>style.visibility</p:attrName>
                                        </p:attrNameLst>
                                      </p:cBhvr>
                                      <p:to>
                                        <p:strVal val="hidden"/>
                                      </p:to>
                                    </p:set>
                                  </p:subTnLst>
                                </p:cTn>
                              </p:par>
                            </p:childTnLst>
                          </p:cTn>
                        </p:par>
                        <p:par>
                          <p:cTn id="25" fill="hold">
                            <p:stCondLst>
                              <p:cond delay="5000"/>
                            </p:stCondLst>
                            <p:childTnLst>
                              <p:par>
                                <p:cTn id="26" presetID="1" presetClass="entr" presetSubtype="0" fill="hold" grpId="0" nodeType="afterEffect">
                                  <p:stCondLst>
                                    <p:cond delay="1000"/>
                                  </p:stCondLst>
                                  <p:childTnLst>
                                    <p:set>
                                      <p:cBhvr>
                                        <p:cTn id="27" dur="1" fill="hold">
                                          <p:stCondLst>
                                            <p:cond delay="499"/>
                                          </p:stCondLst>
                                        </p:cTn>
                                        <p:tgtEl>
                                          <p:spTgt spid="128086"/>
                                        </p:tgtEl>
                                        <p:attrNameLst>
                                          <p:attrName>style.visibility</p:attrName>
                                        </p:attrNameLst>
                                      </p:cBhvr>
                                      <p:to>
                                        <p:strVal val="visible"/>
                                      </p:to>
                                    </p:set>
                                  </p:childTnLst>
                                  <p:subTnLst>
                                    <p:set>
                                      <p:cBhvr override="childStyle">
                                        <p:cTn dur="1" fill="hold" display="0" masterRel="nextClick" afterEffect="1"/>
                                        <p:tgtEl>
                                          <p:spTgt spid="12808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28105"/>
                                        </p:tgtEl>
                                        <p:attrNameLst>
                                          <p:attrName>style.visibility</p:attrName>
                                        </p:attrNameLst>
                                      </p:cBhvr>
                                      <p:to>
                                        <p:strVal val="visible"/>
                                      </p:to>
                                    </p:set>
                                    <p:anim calcmode="lin" valueType="num">
                                      <p:cBhvr additive="base">
                                        <p:cTn id="32" dur="500" fill="hold"/>
                                        <p:tgtEl>
                                          <p:spTgt spid="128105"/>
                                        </p:tgtEl>
                                        <p:attrNameLst>
                                          <p:attrName>ppt_x</p:attrName>
                                        </p:attrNameLst>
                                      </p:cBhvr>
                                      <p:tavLst>
                                        <p:tav tm="0">
                                          <p:val>
                                            <p:strVal val="0-#ppt_w/2"/>
                                          </p:val>
                                        </p:tav>
                                        <p:tav tm="100000">
                                          <p:val>
                                            <p:strVal val="#ppt_x"/>
                                          </p:val>
                                        </p:tav>
                                      </p:tavLst>
                                    </p:anim>
                                    <p:anim calcmode="lin" valueType="num">
                                      <p:cBhvr additive="base">
                                        <p:cTn id="33" dur="500" fill="hold"/>
                                        <p:tgtEl>
                                          <p:spTgt spid="12810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nodeType="clickEffect">
                                  <p:stCondLst>
                                    <p:cond delay="0"/>
                                  </p:stCondLst>
                                  <p:childTnLst>
                                    <p:set>
                                      <p:cBhvr>
                                        <p:cTn id="37" dur="1" fill="hold">
                                          <p:stCondLst>
                                            <p:cond delay="0"/>
                                          </p:stCondLst>
                                        </p:cTn>
                                        <p:tgtEl>
                                          <p:spTgt spid="128076"/>
                                        </p:tgtEl>
                                        <p:attrNameLst>
                                          <p:attrName>style.visibility</p:attrName>
                                        </p:attrNameLst>
                                      </p:cBhvr>
                                      <p:to>
                                        <p:strVal val="visible"/>
                                      </p:to>
                                    </p:set>
                                    <p:anim calcmode="lin" valueType="num">
                                      <p:cBhvr additive="base">
                                        <p:cTn id="38" dur="500" fill="hold"/>
                                        <p:tgtEl>
                                          <p:spTgt spid="128076"/>
                                        </p:tgtEl>
                                        <p:attrNameLst>
                                          <p:attrName>ppt_x</p:attrName>
                                        </p:attrNameLst>
                                      </p:cBhvr>
                                      <p:tavLst>
                                        <p:tav tm="0">
                                          <p:val>
                                            <p:strVal val="#ppt_x"/>
                                          </p:val>
                                        </p:tav>
                                        <p:tav tm="100000">
                                          <p:val>
                                            <p:strVal val="#ppt_x"/>
                                          </p:val>
                                        </p:tav>
                                      </p:tavLst>
                                    </p:anim>
                                    <p:anim calcmode="lin" valueType="num">
                                      <p:cBhvr additive="base">
                                        <p:cTn id="39" dur="500" fill="hold"/>
                                        <p:tgtEl>
                                          <p:spTgt spid="128076"/>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28076"/>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8" presetClass="entr" presetSubtype="3" fill="hold" nodeType="clickEffect">
                                  <p:stCondLst>
                                    <p:cond delay="0"/>
                                  </p:stCondLst>
                                  <p:childTnLst>
                                    <p:set>
                                      <p:cBhvr>
                                        <p:cTn id="43" dur="1" fill="hold">
                                          <p:stCondLst>
                                            <p:cond delay="0"/>
                                          </p:stCondLst>
                                        </p:cTn>
                                        <p:tgtEl>
                                          <p:spTgt spid="128124"/>
                                        </p:tgtEl>
                                        <p:attrNameLst>
                                          <p:attrName>style.visibility</p:attrName>
                                        </p:attrNameLst>
                                      </p:cBhvr>
                                      <p:to>
                                        <p:strVal val="visible"/>
                                      </p:to>
                                    </p:set>
                                    <p:animEffect transition="in" filter="strips(upRight)">
                                      <p:cBhvr>
                                        <p:cTn id="44" dur="500"/>
                                        <p:tgtEl>
                                          <p:spTgt spid="12812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128082"/>
                                        </p:tgtEl>
                                        <p:attrNameLst>
                                          <p:attrName>style.visibility</p:attrName>
                                        </p:attrNameLst>
                                      </p:cBhvr>
                                      <p:to>
                                        <p:strVal val="visible"/>
                                      </p:to>
                                    </p:set>
                                    <p:anim calcmode="lin" valueType="num">
                                      <p:cBhvr additive="base">
                                        <p:cTn id="49" dur="500" fill="hold"/>
                                        <p:tgtEl>
                                          <p:spTgt spid="128082"/>
                                        </p:tgtEl>
                                        <p:attrNameLst>
                                          <p:attrName>ppt_x</p:attrName>
                                        </p:attrNameLst>
                                      </p:cBhvr>
                                      <p:tavLst>
                                        <p:tav tm="0">
                                          <p:val>
                                            <p:strVal val="#ppt_x"/>
                                          </p:val>
                                        </p:tav>
                                        <p:tav tm="100000">
                                          <p:val>
                                            <p:strVal val="#ppt_x"/>
                                          </p:val>
                                        </p:tav>
                                      </p:tavLst>
                                    </p:anim>
                                    <p:anim calcmode="lin" valueType="num">
                                      <p:cBhvr additive="base">
                                        <p:cTn id="50" dur="500" fill="hold"/>
                                        <p:tgtEl>
                                          <p:spTgt spid="12808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28082"/>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8122"/>
                                        </p:tgtEl>
                                        <p:attrNameLst>
                                          <p:attrName>style.visibility</p:attrName>
                                        </p:attrNameLst>
                                      </p:cBhvr>
                                      <p:to>
                                        <p:strVal val="visible"/>
                                      </p:to>
                                    </p:set>
                                    <p:anim calcmode="lin" valueType="num">
                                      <p:cBhvr additive="base">
                                        <p:cTn id="55" dur="500" fill="hold"/>
                                        <p:tgtEl>
                                          <p:spTgt spid="128122"/>
                                        </p:tgtEl>
                                        <p:attrNameLst>
                                          <p:attrName>ppt_x</p:attrName>
                                        </p:attrNameLst>
                                      </p:cBhvr>
                                      <p:tavLst>
                                        <p:tav tm="0">
                                          <p:val>
                                            <p:strVal val="0-#ppt_w/2"/>
                                          </p:val>
                                        </p:tav>
                                        <p:tav tm="100000">
                                          <p:val>
                                            <p:strVal val="#ppt_x"/>
                                          </p:val>
                                        </p:tav>
                                      </p:tavLst>
                                    </p:anim>
                                    <p:anim calcmode="lin" valueType="num">
                                      <p:cBhvr additive="base">
                                        <p:cTn id="56" dur="500" fill="hold"/>
                                        <p:tgtEl>
                                          <p:spTgt spid="12812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nodeType="clickEffect">
                                  <p:stCondLst>
                                    <p:cond delay="0"/>
                                  </p:stCondLst>
                                  <p:childTnLst>
                                    <p:set>
                                      <p:cBhvr>
                                        <p:cTn id="60" dur="1" fill="hold">
                                          <p:stCondLst>
                                            <p:cond delay="0"/>
                                          </p:stCondLst>
                                        </p:cTn>
                                        <p:tgtEl>
                                          <p:spTgt spid="128079"/>
                                        </p:tgtEl>
                                        <p:attrNameLst>
                                          <p:attrName>style.visibility</p:attrName>
                                        </p:attrNameLst>
                                      </p:cBhvr>
                                      <p:to>
                                        <p:strVal val="visible"/>
                                      </p:to>
                                    </p:set>
                                    <p:anim calcmode="lin" valueType="num">
                                      <p:cBhvr additive="base">
                                        <p:cTn id="61" dur="500" fill="hold"/>
                                        <p:tgtEl>
                                          <p:spTgt spid="128079"/>
                                        </p:tgtEl>
                                        <p:attrNameLst>
                                          <p:attrName>ppt_x</p:attrName>
                                        </p:attrNameLst>
                                      </p:cBhvr>
                                      <p:tavLst>
                                        <p:tav tm="0">
                                          <p:val>
                                            <p:strVal val="#ppt_x"/>
                                          </p:val>
                                        </p:tav>
                                        <p:tav tm="100000">
                                          <p:val>
                                            <p:strVal val="#ppt_x"/>
                                          </p:val>
                                        </p:tav>
                                      </p:tavLst>
                                    </p:anim>
                                    <p:anim calcmode="lin" valueType="num">
                                      <p:cBhvr additive="base">
                                        <p:cTn id="62" dur="500" fill="hold"/>
                                        <p:tgtEl>
                                          <p:spTgt spid="128079"/>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28079"/>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281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28089"/>
                                        </p:tgtEl>
                                        <p:attrNameLst>
                                          <p:attrName>style.visibility</p:attrName>
                                        </p:attrNameLst>
                                      </p:cBhvr>
                                      <p:to>
                                        <p:strVal val="visible"/>
                                      </p:to>
                                    </p:set>
                                  </p:childTnLst>
                                  <p:subTnLst>
                                    <p:set>
                                      <p:cBhvr override="childStyle">
                                        <p:cTn dur="1" fill="hold" display="0" masterRel="nextClick" afterEffect="1"/>
                                        <p:tgtEl>
                                          <p:spTgt spid="128089"/>
                                        </p:tgtEl>
                                        <p:attrNameLst>
                                          <p:attrName>style.visibility</p:attrName>
                                        </p:attrNameLst>
                                      </p:cBhvr>
                                      <p:to>
                                        <p:strVal val="hidden"/>
                                      </p:to>
                                    </p:set>
                                  </p:subTnLst>
                                </p:cTn>
                              </p:par>
                            </p:childTnLst>
                          </p:cTn>
                        </p:par>
                        <p:par>
                          <p:cTn id="71" fill="hold">
                            <p:stCondLst>
                              <p:cond delay="500"/>
                            </p:stCondLst>
                            <p:childTnLst>
                              <p:par>
                                <p:cTn id="72" presetID="22" presetClass="entr" presetSubtype="8" fill="hold" nodeType="afterEffect">
                                  <p:stCondLst>
                                    <p:cond delay="1000"/>
                                  </p:stCondLst>
                                  <p:childTnLst>
                                    <p:set>
                                      <p:cBhvr>
                                        <p:cTn id="73" dur="1" fill="hold">
                                          <p:stCondLst>
                                            <p:cond delay="0"/>
                                          </p:stCondLst>
                                        </p:cTn>
                                        <p:tgtEl>
                                          <p:spTgt spid="128094"/>
                                        </p:tgtEl>
                                        <p:attrNameLst>
                                          <p:attrName>style.visibility</p:attrName>
                                        </p:attrNameLst>
                                      </p:cBhvr>
                                      <p:to>
                                        <p:strVal val="visible"/>
                                      </p:to>
                                    </p:set>
                                    <p:animEffect transition="in" filter="wipe(left)">
                                      <p:cBhvr>
                                        <p:cTn id="74" dur="500"/>
                                        <p:tgtEl>
                                          <p:spTgt spid="128094"/>
                                        </p:tgtEl>
                                      </p:cBhvr>
                                    </p:animEffect>
                                  </p:childTnLst>
                                  <p:subTnLst>
                                    <p:set>
                                      <p:cBhvr override="childStyle">
                                        <p:cTn dur="1" fill="hold" display="0" masterRel="nextClick" afterEffect="1"/>
                                        <p:tgtEl>
                                          <p:spTgt spid="128094"/>
                                        </p:tgtEl>
                                        <p:attrNameLst>
                                          <p:attrName>style.visibility</p:attrName>
                                        </p:attrNameLst>
                                      </p:cBhvr>
                                      <p:to>
                                        <p:strVal val="hidden"/>
                                      </p:to>
                                    </p:set>
                                  </p:subTnLst>
                                </p:cTn>
                              </p:par>
                            </p:childTnLst>
                          </p:cTn>
                        </p:par>
                        <p:par>
                          <p:cTn id="75" fill="hold">
                            <p:stCondLst>
                              <p:cond delay="2000"/>
                            </p:stCondLst>
                            <p:childTnLst>
                              <p:par>
                                <p:cTn id="76" presetID="1" presetClass="entr" presetSubtype="0" fill="hold" grpId="0" nodeType="afterEffect">
                                  <p:stCondLst>
                                    <p:cond delay="1000"/>
                                  </p:stCondLst>
                                  <p:childTnLst>
                                    <p:set>
                                      <p:cBhvr>
                                        <p:cTn id="77" dur="1" fill="hold">
                                          <p:stCondLst>
                                            <p:cond delay="499"/>
                                          </p:stCondLst>
                                        </p:cTn>
                                        <p:tgtEl>
                                          <p:spTgt spid="128091"/>
                                        </p:tgtEl>
                                        <p:attrNameLst>
                                          <p:attrName>style.visibility</p:attrName>
                                        </p:attrNameLst>
                                      </p:cBhvr>
                                      <p:to>
                                        <p:strVal val="visible"/>
                                      </p:to>
                                    </p:set>
                                  </p:childTnLst>
                                  <p:subTnLst>
                                    <p:set>
                                      <p:cBhvr override="childStyle">
                                        <p:cTn dur="1" fill="hold" display="0" masterRel="nextClick" afterEffect="1"/>
                                        <p:tgtEl>
                                          <p:spTgt spid="128091"/>
                                        </p:tgtEl>
                                        <p:attrNameLst>
                                          <p:attrName>style.visibility</p:attrName>
                                        </p:attrNameLst>
                                      </p:cBhvr>
                                      <p:to>
                                        <p:strVal val="hidden"/>
                                      </p:to>
                                    </p:set>
                                  </p:subTnLst>
                                </p:cTn>
                              </p:par>
                            </p:childTnLst>
                          </p:cTn>
                        </p:par>
                        <p:par>
                          <p:cTn id="78" fill="hold">
                            <p:stCondLst>
                              <p:cond delay="3500"/>
                            </p:stCondLst>
                            <p:childTnLst>
                              <p:par>
                                <p:cTn id="79" presetID="1" presetClass="entr" presetSubtype="0" fill="hold" grpId="0" nodeType="afterEffect">
                                  <p:stCondLst>
                                    <p:cond delay="1000"/>
                                  </p:stCondLst>
                                  <p:childTnLst>
                                    <p:set>
                                      <p:cBhvr>
                                        <p:cTn id="80" dur="1" fill="hold">
                                          <p:stCondLst>
                                            <p:cond delay="499"/>
                                          </p:stCondLst>
                                        </p:cTn>
                                        <p:tgtEl>
                                          <p:spTgt spid="128092"/>
                                        </p:tgtEl>
                                        <p:attrNameLst>
                                          <p:attrName>style.visibility</p:attrName>
                                        </p:attrNameLst>
                                      </p:cBhvr>
                                      <p:to>
                                        <p:strVal val="visible"/>
                                      </p:to>
                                    </p:set>
                                  </p:childTnLst>
                                  <p:subTnLst>
                                    <p:set>
                                      <p:cBhvr override="childStyle">
                                        <p:cTn dur="1" fill="hold" display="0" masterRel="nextClick" afterEffect="1"/>
                                        <p:tgtEl>
                                          <p:spTgt spid="128092"/>
                                        </p:tgtEl>
                                        <p:attrNameLst>
                                          <p:attrName>style.visibility</p:attrName>
                                        </p:attrNameLst>
                                      </p:cBhvr>
                                      <p:to>
                                        <p:strVal val="hidden"/>
                                      </p:to>
                                    </p:set>
                                  </p:subTnLst>
                                </p:cTn>
                              </p:par>
                            </p:childTnLst>
                          </p:cTn>
                        </p:par>
                        <p:par>
                          <p:cTn id="81" fill="hold">
                            <p:stCondLst>
                              <p:cond delay="5000"/>
                            </p:stCondLst>
                            <p:childTnLst>
                              <p:par>
                                <p:cTn id="82" presetID="1" presetClass="entr" presetSubtype="0" fill="hold" grpId="0" nodeType="afterEffect">
                                  <p:stCondLst>
                                    <p:cond delay="1000"/>
                                  </p:stCondLst>
                                  <p:childTnLst>
                                    <p:set>
                                      <p:cBhvr>
                                        <p:cTn id="83" dur="1" fill="hold">
                                          <p:stCondLst>
                                            <p:cond delay="499"/>
                                          </p:stCondLst>
                                        </p:cTn>
                                        <p:tgtEl>
                                          <p:spTgt spid="128090"/>
                                        </p:tgtEl>
                                        <p:attrNameLst>
                                          <p:attrName>style.visibility</p:attrName>
                                        </p:attrNameLst>
                                      </p:cBhvr>
                                      <p:to>
                                        <p:strVal val="visible"/>
                                      </p:to>
                                    </p:set>
                                  </p:childTnLst>
                                  <p:subTnLst>
                                    <p:set>
                                      <p:cBhvr override="childStyle">
                                        <p:cTn dur="1" fill="hold" display="0" masterRel="nextClick" afterEffect="1"/>
                                        <p:tgtEl>
                                          <p:spTgt spid="128090"/>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28121"/>
                                        </p:tgtEl>
                                        <p:attrNameLst>
                                          <p:attrName>style.visibility</p:attrName>
                                        </p:attrNameLst>
                                      </p:cBhvr>
                                      <p:to>
                                        <p:strVal val="visible"/>
                                      </p:to>
                                    </p:set>
                                    <p:animEffect transition="in" filter="wipe(left)">
                                      <p:cBhvr>
                                        <p:cTn id="88" dur="500"/>
                                        <p:tgtEl>
                                          <p:spTgt spid="12812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2810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128123"/>
                                        </p:tgtEl>
                                        <p:attrNameLst>
                                          <p:attrName>style.visibility</p:attrName>
                                        </p:attrNameLst>
                                      </p:cBhvr>
                                      <p:to>
                                        <p:strVal val="visible"/>
                                      </p:to>
                                    </p:set>
                                  </p:childTnLst>
                                </p:cTn>
                              </p:par>
                            </p:childTnLst>
                          </p:cTn>
                        </p:par>
                        <p:par>
                          <p:cTn id="97" fill="hold">
                            <p:stCondLst>
                              <p:cond delay="500"/>
                            </p:stCondLst>
                            <p:childTnLst>
                              <p:par>
                                <p:cTn id="98" presetID="1" presetClass="entr" presetSubtype="0" fill="hold" grpId="0" nodeType="afterEffect">
                                  <p:stCondLst>
                                    <p:cond delay="1000"/>
                                  </p:stCondLst>
                                  <p:childTnLst>
                                    <p:set>
                                      <p:cBhvr>
                                        <p:cTn id="99" dur="1" fill="hold">
                                          <p:stCondLst>
                                            <p:cond delay="499"/>
                                          </p:stCondLst>
                                        </p:cTn>
                                        <p:tgtEl>
                                          <p:spTgt spid="128096"/>
                                        </p:tgtEl>
                                        <p:attrNameLst>
                                          <p:attrName>style.visibility</p:attrName>
                                        </p:attrNameLst>
                                      </p:cBhvr>
                                      <p:to>
                                        <p:strVal val="visible"/>
                                      </p:to>
                                    </p:set>
                                  </p:childTnLst>
                                  <p:subTnLst>
                                    <p:set>
                                      <p:cBhvr override="childStyle">
                                        <p:cTn dur="1" fill="hold" display="0" masterRel="nextClick" afterEffect="1"/>
                                        <p:tgtEl>
                                          <p:spTgt spid="128096"/>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128095"/>
                                        </p:tgtEl>
                                        <p:attrNameLst>
                                          <p:attrName>style.visibility</p:attrName>
                                        </p:attrNameLst>
                                      </p:cBhvr>
                                      <p:to>
                                        <p:strVal val="visible"/>
                                      </p:to>
                                    </p:set>
                                  </p:childTnLst>
                                  <p:subTnLst>
                                    <p:set>
                                      <p:cBhvr override="childStyle">
                                        <p:cTn dur="1" fill="hold" display="0" masterRel="nextClick" afterEffect="1"/>
                                        <p:tgtEl>
                                          <p:spTgt spid="128095"/>
                                        </p:tgtEl>
                                        <p:attrNameLst>
                                          <p:attrName>style.visibility</p:attrName>
                                        </p:attrNameLst>
                                      </p:cBhvr>
                                      <p:to>
                                        <p:strVal val="hidden"/>
                                      </p:to>
                                    </p:set>
                                  </p:subTnLst>
                                </p:cTn>
                              </p:par>
                            </p:childTnLst>
                          </p:cTn>
                        </p:par>
                        <p:par>
                          <p:cTn id="104" fill="hold">
                            <p:stCondLst>
                              <p:cond delay="500"/>
                            </p:stCondLst>
                            <p:childTnLst>
                              <p:par>
                                <p:cTn id="105" presetID="22" presetClass="entr" presetSubtype="8" fill="hold" nodeType="afterEffect">
                                  <p:stCondLst>
                                    <p:cond delay="1000"/>
                                  </p:stCondLst>
                                  <p:childTnLst>
                                    <p:set>
                                      <p:cBhvr>
                                        <p:cTn id="106" dur="1" fill="hold">
                                          <p:stCondLst>
                                            <p:cond delay="0"/>
                                          </p:stCondLst>
                                        </p:cTn>
                                        <p:tgtEl>
                                          <p:spTgt spid="128099"/>
                                        </p:tgtEl>
                                        <p:attrNameLst>
                                          <p:attrName>style.visibility</p:attrName>
                                        </p:attrNameLst>
                                      </p:cBhvr>
                                      <p:to>
                                        <p:strVal val="visible"/>
                                      </p:to>
                                    </p:set>
                                    <p:animEffect transition="in" filter="wipe(left)">
                                      <p:cBhvr>
                                        <p:cTn id="107" dur="500"/>
                                        <p:tgtEl>
                                          <p:spTgt spid="128099"/>
                                        </p:tgtEl>
                                      </p:cBhvr>
                                    </p:animEffect>
                                  </p:childTnLst>
                                  <p:subTnLst>
                                    <p:set>
                                      <p:cBhvr override="childStyle">
                                        <p:cTn dur="1" fill="hold" display="0" masterRel="nextClick" afterEffect="1"/>
                                        <p:tgtEl>
                                          <p:spTgt spid="128099"/>
                                        </p:tgtEl>
                                        <p:attrNameLst>
                                          <p:attrName>style.visibility</p:attrName>
                                        </p:attrNameLst>
                                      </p:cBhvr>
                                      <p:to>
                                        <p:strVal val="hidden"/>
                                      </p:to>
                                    </p:set>
                                  </p:subTnLst>
                                </p:cTn>
                              </p:par>
                            </p:childTnLst>
                          </p:cTn>
                        </p:par>
                        <p:par>
                          <p:cTn id="108" fill="hold">
                            <p:stCondLst>
                              <p:cond delay="2000"/>
                            </p:stCondLst>
                            <p:childTnLst>
                              <p:par>
                                <p:cTn id="109" presetID="1" presetClass="entr" presetSubtype="0" fill="hold" grpId="0" nodeType="afterEffect">
                                  <p:stCondLst>
                                    <p:cond delay="1000"/>
                                  </p:stCondLst>
                                  <p:childTnLst>
                                    <p:set>
                                      <p:cBhvr>
                                        <p:cTn id="110" dur="1" fill="hold">
                                          <p:stCondLst>
                                            <p:cond delay="499"/>
                                          </p:stCondLst>
                                        </p:cTn>
                                        <p:tgtEl>
                                          <p:spTgt spid="128097"/>
                                        </p:tgtEl>
                                        <p:attrNameLst>
                                          <p:attrName>style.visibility</p:attrName>
                                        </p:attrNameLst>
                                      </p:cBhvr>
                                      <p:to>
                                        <p:strVal val="visible"/>
                                      </p:to>
                                    </p:set>
                                  </p:childTnLst>
                                  <p:subTnLst>
                                    <p:set>
                                      <p:cBhvr override="childStyle">
                                        <p:cTn dur="1" fill="hold" display="0" masterRel="nextClick" afterEffect="1"/>
                                        <p:tgtEl>
                                          <p:spTgt spid="128097"/>
                                        </p:tgtEl>
                                        <p:attrNameLst>
                                          <p:attrName>style.visibility</p:attrName>
                                        </p:attrNameLst>
                                      </p:cBhvr>
                                      <p:to>
                                        <p:strVal val="hidden"/>
                                      </p:to>
                                    </p:set>
                                  </p:subTnLst>
                                </p:cTn>
                              </p:par>
                            </p:childTnLst>
                          </p:cTn>
                        </p:par>
                        <p:par>
                          <p:cTn id="111" fill="hold">
                            <p:stCondLst>
                              <p:cond delay="3500"/>
                            </p:stCondLst>
                            <p:childTnLst>
                              <p:par>
                                <p:cTn id="112" presetID="1" presetClass="entr" presetSubtype="0" fill="hold" grpId="0" nodeType="afterEffect">
                                  <p:stCondLst>
                                    <p:cond delay="1000"/>
                                  </p:stCondLst>
                                  <p:childTnLst>
                                    <p:set>
                                      <p:cBhvr>
                                        <p:cTn id="113" dur="1" fill="hold">
                                          <p:stCondLst>
                                            <p:cond delay="499"/>
                                          </p:stCondLst>
                                        </p:cTn>
                                        <p:tgtEl>
                                          <p:spTgt spid="128098"/>
                                        </p:tgtEl>
                                        <p:attrNameLst>
                                          <p:attrName>style.visibility</p:attrName>
                                        </p:attrNameLst>
                                      </p:cBhvr>
                                      <p:to>
                                        <p:strVal val="visible"/>
                                      </p:to>
                                    </p:set>
                                  </p:childTnLst>
                                  <p:subTnLst>
                                    <p:set>
                                      <p:cBhvr override="childStyle">
                                        <p:cTn dur="1" fill="hold" display="0" masterRel="nextClick" afterEffect="1"/>
                                        <p:tgtEl>
                                          <p:spTgt spid="128098"/>
                                        </p:tgtEl>
                                        <p:attrNameLst>
                                          <p:attrName>style.visibility</p:attrName>
                                        </p:attrNameLst>
                                      </p:cBhvr>
                                      <p:to>
                                        <p:strVal val="hidden"/>
                                      </p:to>
                                    </p:set>
                                  </p:subTnLst>
                                </p:cTn>
                              </p:par>
                            </p:childTnLst>
                          </p:cTn>
                        </p:par>
                      </p:childTnLst>
                    </p:cTn>
                  </p:par>
                  <p:par>
                    <p:cTn id="114" fill="hold">
                      <p:stCondLst>
                        <p:cond delay="indefinite"/>
                      </p:stCondLst>
                      <p:childTnLst>
                        <p:par>
                          <p:cTn id="115" fill="hold">
                            <p:stCondLst>
                              <p:cond delay="0"/>
                            </p:stCondLst>
                            <p:childTnLst>
                              <p:par>
                                <p:cTn id="116" presetID="18" presetClass="entr" presetSubtype="12" fill="hold" nodeType="clickEffect">
                                  <p:stCondLst>
                                    <p:cond delay="0"/>
                                  </p:stCondLst>
                                  <p:childTnLst>
                                    <p:set>
                                      <p:cBhvr>
                                        <p:cTn id="117" dur="1" fill="hold">
                                          <p:stCondLst>
                                            <p:cond delay="0"/>
                                          </p:stCondLst>
                                        </p:cTn>
                                        <p:tgtEl>
                                          <p:spTgt spid="128126"/>
                                        </p:tgtEl>
                                        <p:attrNameLst>
                                          <p:attrName>style.visibility</p:attrName>
                                        </p:attrNameLst>
                                      </p:cBhvr>
                                      <p:to>
                                        <p:strVal val="visible"/>
                                      </p:to>
                                    </p:set>
                                    <p:animEffect transition="in" filter="strips(downLeft)">
                                      <p:cBhvr>
                                        <p:cTn id="118" dur="500"/>
                                        <p:tgtEl>
                                          <p:spTgt spid="128126"/>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28127"/>
                                        </p:tgtEl>
                                        <p:attrNameLst>
                                          <p:attrName>style.visibility</p:attrName>
                                        </p:attrNameLst>
                                      </p:cBhvr>
                                      <p:to>
                                        <p:strVal val="visible"/>
                                      </p:to>
                                    </p:set>
                                  </p:childTnLst>
                                </p:cTn>
                              </p:par>
                            </p:childTnLst>
                          </p:cTn>
                        </p:par>
                        <p:par>
                          <p:cTn id="123" fill="hold">
                            <p:stCondLst>
                              <p:cond delay="500"/>
                            </p:stCondLst>
                            <p:childTnLst>
                              <p:par>
                                <p:cTn id="124" presetID="1" presetClass="entr" presetSubtype="0" fill="hold" grpId="0" nodeType="afterEffect">
                                  <p:stCondLst>
                                    <p:cond delay="1000"/>
                                  </p:stCondLst>
                                  <p:childTnLst>
                                    <p:set>
                                      <p:cBhvr>
                                        <p:cTn id="125" dur="1" fill="hold">
                                          <p:stCondLst>
                                            <p:cond delay="499"/>
                                          </p:stCondLst>
                                        </p:cTn>
                                        <p:tgtEl>
                                          <p:spTgt spid="128101"/>
                                        </p:tgtEl>
                                        <p:attrNameLst>
                                          <p:attrName>style.visibility</p:attrName>
                                        </p:attrNameLst>
                                      </p:cBhvr>
                                      <p:to>
                                        <p:strVal val="visible"/>
                                      </p:to>
                                    </p:set>
                                  </p:childTnLst>
                                  <p:subTnLst>
                                    <p:set>
                                      <p:cBhvr override="childStyle">
                                        <p:cTn dur="1" fill="hold" display="0" masterRel="nextClick" afterEffect="1"/>
                                        <p:tgtEl>
                                          <p:spTgt spid="128101"/>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499"/>
                                          </p:stCondLst>
                                        </p:cTn>
                                        <p:tgtEl>
                                          <p:spTgt spid="128100"/>
                                        </p:tgtEl>
                                        <p:attrNameLst>
                                          <p:attrName>style.visibility</p:attrName>
                                        </p:attrNameLst>
                                      </p:cBhvr>
                                      <p:to>
                                        <p:strVal val="visible"/>
                                      </p:to>
                                    </p:set>
                                  </p:childTnLst>
                                  <p:subTnLst>
                                    <p:set>
                                      <p:cBhvr override="childStyle">
                                        <p:cTn dur="1" fill="hold" display="0" masterRel="nextClick" afterEffect="1"/>
                                        <p:tgtEl>
                                          <p:spTgt spid="128100"/>
                                        </p:tgtEl>
                                        <p:attrNameLst>
                                          <p:attrName>style.visibility</p:attrName>
                                        </p:attrNameLst>
                                      </p:cBhvr>
                                      <p:to>
                                        <p:strVal val="hidden"/>
                                      </p:to>
                                    </p:set>
                                  </p:subTnLst>
                                </p:cTn>
                              </p:par>
                            </p:childTnLst>
                          </p:cTn>
                        </p:par>
                        <p:par>
                          <p:cTn id="130" fill="hold">
                            <p:stCondLst>
                              <p:cond delay="500"/>
                            </p:stCondLst>
                            <p:childTnLst>
                              <p:par>
                                <p:cTn id="131" presetID="22" presetClass="entr" presetSubtype="8" fill="hold" nodeType="afterEffect">
                                  <p:stCondLst>
                                    <p:cond delay="1000"/>
                                  </p:stCondLst>
                                  <p:childTnLst>
                                    <p:set>
                                      <p:cBhvr>
                                        <p:cTn id="132" dur="1" fill="hold">
                                          <p:stCondLst>
                                            <p:cond delay="0"/>
                                          </p:stCondLst>
                                        </p:cTn>
                                        <p:tgtEl>
                                          <p:spTgt spid="128104"/>
                                        </p:tgtEl>
                                        <p:attrNameLst>
                                          <p:attrName>style.visibility</p:attrName>
                                        </p:attrNameLst>
                                      </p:cBhvr>
                                      <p:to>
                                        <p:strVal val="visible"/>
                                      </p:to>
                                    </p:set>
                                    <p:animEffect transition="in" filter="wipe(left)">
                                      <p:cBhvr>
                                        <p:cTn id="133" dur="500"/>
                                        <p:tgtEl>
                                          <p:spTgt spid="128104"/>
                                        </p:tgtEl>
                                      </p:cBhvr>
                                    </p:animEffect>
                                  </p:childTnLst>
                                  <p:subTnLst>
                                    <p:set>
                                      <p:cBhvr override="childStyle">
                                        <p:cTn dur="1" fill="hold" display="0" masterRel="nextClick" afterEffect="1"/>
                                        <p:tgtEl>
                                          <p:spTgt spid="128104"/>
                                        </p:tgtEl>
                                        <p:attrNameLst>
                                          <p:attrName>style.visibility</p:attrName>
                                        </p:attrNameLst>
                                      </p:cBhvr>
                                      <p:to>
                                        <p:strVal val="hidden"/>
                                      </p:to>
                                    </p:set>
                                  </p:subTnLst>
                                </p:cTn>
                              </p:par>
                            </p:childTnLst>
                          </p:cTn>
                        </p:par>
                        <p:par>
                          <p:cTn id="134" fill="hold">
                            <p:stCondLst>
                              <p:cond delay="2000"/>
                            </p:stCondLst>
                            <p:childTnLst>
                              <p:par>
                                <p:cTn id="135" presetID="1" presetClass="entr" presetSubtype="0" fill="hold" grpId="0" nodeType="afterEffect">
                                  <p:stCondLst>
                                    <p:cond delay="1000"/>
                                  </p:stCondLst>
                                  <p:childTnLst>
                                    <p:set>
                                      <p:cBhvr>
                                        <p:cTn id="136" dur="1" fill="hold">
                                          <p:stCondLst>
                                            <p:cond delay="499"/>
                                          </p:stCondLst>
                                        </p:cTn>
                                        <p:tgtEl>
                                          <p:spTgt spid="128102"/>
                                        </p:tgtEl>
                                        <p:attrNameLst>
                                          <p:attrName>style.visibility</p:attrName>
                                        </p:attrNameLst>
                                      </p:cBhvr>
                                      <p:to>
                                        <p:strVal val="visible"/>
                                      </p:to>
                                    </p:set>
                                  </p:childTnLst>
                                  <p:subTnLst>
                                    <p:set>
                                      <p:cBhvr override="childStyle">
                                        <p:cTn dur="1" fill="hold" display="0" masterRel="nextClick" afterEffect="1"/>
                                        <p:tgtEl>
                                          <p:spTgt spid="128102"/>
                                        </p:tgtEl>
                                        <p:attrNameLst>
                                          <p:attrName>style.visibility</p:attrName>
                                        </p:attrNameLst>
                                      </p:cBhvr>
                                      <p:to>
                                        <p:strVal val="hidden"/>
                                      </p:to>
                                    </p:set>
                                  </p:subTnLst>
                                </p:cTn>
                              </p:par>
                            </p:childTnLst>
                          </p:cTn>
                        </p:par>
                        <p:par>
                          <p:cTn id="137" fill="hold">
                            <p:stCondLst>
                              <p:cond delay="3500"/>
                            </p:stCondLst>
                            <p:childTnLst>
                              <p:par>
                                <p:cTn id="138" presetID="1" presetClass="entr" presetSubtype="0" fill="hold" grpId="0" nodeType="afterEffect">
                                  <p:stCondLst>
                                    <p:cond delay="1000"/>
                                  </p:stCondLst>
                                  <p:childTnLst>
                                    <p:set>
                                      <p:cBhvr>
                                        <p:cTn id="139" dur="1" fill="hold">
                                          <p:stCondLst>
                                            <p:cond delay="499"/>
                                          </p:stCondLst>
                                        </p:cTn>
                                        <p:tgtEl>
                                          <p:spTgt spid="128103"/>
                                        </p:tgtEl>
                                        <p:attrNameLst>
                                          <p:attrName>style.visibility</p:attrName>
                                        </p:attrNameLst>
                                      </p:cBhvr>
                                      <p:to>
                                        <p:strVal val="visible"/>
                                      </p:to>
                                    </p:set>
                                  </p:childTnLst>
                                  <p:subTnLst>
                                    <p:set>
                                      <p:cBhvr override="childStyle">
                                        <p:cTn dur="1" fill="hold" display="0" masterRel="nextClick" afterEffect="1"/>
                                        <p:tgtEl>
                                          <p:spTgt spid="128103"/>
                                        </p:tgtEl>
                                        <p:attrNameLst>
                                          <p:attrName>style.visibility</p:attrName>
                                        </p:attrNameLst>
                                      </p:cBhvr>
                                      <p:to>
                                        <p:strVal val="hidden"/>
                                      </p:to>
                                    </p:set>
                                  </p:subTnLst>
                                </p:cTn>
                              </p:par>
                            </p:childTnLst>
                          </p:cTn>
                        </p:par>
                      </p:childTnLst>
                    </p:cTn>
                  </p:par>
                  <p:par>
                    <p:cTn id="140" fill="hold">
                      <p:stCondLst>
                        <p:cond delay="indefinite"/>
                      </p:stCondLst>
                      <p:childTnLst>
                        <p:par>
                          <p:cTn id="141" fill="hold">
                            <p:stCondLst>
                              <p:cond delay="0"/>
                            </p:stCondLst>
                            <p:childTnLst>
                              <p:par>
                                <p:cTn id="142" presetID="22" presetClass="entr" presetSubtype="1" fill="hold" nodeType="clickEffect">
                                  <p:stCondLst>
                                    <p:cond delay="0"/>
                                  </p:stCondLst>
                                  <p:childTnLst>
                                    <p:set>
                                      <p:cBhvr>
                                        <p:cTn id="143" dur="1" fill="hold">
                                          <p:stCondLst>
                                            <p:cond delay="0"/>
                                          </p:stCondLst>
                                        </p:cTn>
                                        <p:tgtEl>
                                          <p:spTgt spid="128118"/>
                                        </p:tgtEl>
                                        <p:attrNameLst>
                                          <p:attrName>style.visibility</p:attrName>
                                        </p:attrNameLst>
                                      </p:cBhvr>
                                      <p:to>
                                        <p:strVal val="visible"/>
                                      </p:to>
                                    </p:set>
                                    <p:animEffect transition="in" filter="wipe(up)">
                                      <p:cBhvr>
                                        <p:cTn id="144" dur="500"/>
                                        <p:tgtEl>
                                          <p:spTgt spid="128118"/>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499"/>
                                          </p:stCondLst>
                                        </p:cTn>
                                        <p:tgtEl>
                                          <p:spTgt spid="128107"/>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8" presetClass="entr" presetSubtype="9" fill="hold" nodeType="clickEffect">
                                  <p:stCondLst>
                                    <p:cond delay="0"/>
                                  </p:stCondLst>
                                  <p:childTnLst>
                                    <p:set>
                                      <p:cBhvr>
                                        <p:cTn id="152" dur="1" fill="hold">
                                          <p:stCondLst>
                                            <p:cond delay="0"/>
                                          </p:stCondLst>
                                        </p:cTn>
                                        <p:tgtEl>
                                          <p:spTgt spid="128129"/>
                                        </p:tgtEl>
                                        <p:attrNameLst>
                                          <p:attrName>style.visibility</p:attrName>
                                        </p:attrNameLst>
                                      </p:cBhvr>
                                      <p:to>
                                        <p:strVal val="visible"/>
                                      </p:to>
                                    </p:set>
                                    <p:animEffect transition="in" filter="strips(upLeft)">
                                      <p:cBhvr>
                                        <p:cTn id="153" dur="500"/>
                                        <p:tgtEl>
                                          <p:spTgt spid="128129"/>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1281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nodeType="clickEffect">
                                  <p:stCondLst>
                                    <p:cond delay="0"/>
                                  </p:stCondLst>
                                  <p:childTnLst>
                                    <p:set>
                                      <p:cBhvr>
                                        <p:cTn id="161" dur="1" fill="hold">
                                          <p:stCondLst>
                                            <p:cond delay="0"/>
                                          </p:stCondLst>
                                        </p:cTn>
                                        <p:tgtEl>
                                          <p:spTgt spid="128112"/>
                                        </p:tgtEl>
                                        <p:attrNameLst>
                                          <p:attrName>style.visibility</p:attrName>
                                        </p:attrNameLst>
                                      </p:cBhvr>
                                      <p:to>
                                        <p:strVal val="visible"/>
                                      </p:to>
                                    </p:set>
                                    <p:animEffect transition="in" filter="wipe(right)">
                                      <p:cBhvr>
                                        <p:cTn id="162" dur="500"/>
                                        <p:tgtEl>
                                          <p:spTgt spid="128112"/>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128108"/>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8" presetClass="entr" presetSubtype="9" fill="hold" nodeType="clickEffect">
                                  <p:stCondLst>
                                    <p:cond delay="0"/>
                                  </p:stCondLst>
                                  <p:childTnLst>
                                    <p:set>
                                      <p:cBhvr>
                                        <p:cTn id="170" dur="1" fill="hold">
                                          <p:stCondLst>
                                            <p:cond delay="0"/>
                                          </p:stCondLst>
                                        </p:cTn>
                                        <p:tgtEl>
                                          <p:spTgt spid="128128"/>
                                        </p:tgtEl>
                                        <p:attrNameLst>
                                          <p:attrName>style.visibility</p:attrName>
                                        </p:attrNameLst>
                                      </p:cBhvr>
                                      <p:to>
                                        <p:strVal val="visible"/>
                                      </p:to>
                                    </p:set>
                                    <p:animEffect transition="in" filter="strips(upLeft)">
                                      <p:cBhvr>
                                        <p:cTn id="171" dur="500"/>
                                        <p:tgtEl>
                                          <p:spTgt spid="128128"/>
                                        </p:tgtEl>
                                      </p:cBhvr>
                                    </p:animEffec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0" nodeType="clickEffect">
                                  <p:stCondLst>
                                    <p:cond delay="0"/>
                                  </p:stCondLst>
                                  <p:childTnLst>
                                    <p:set>
                                      <p:cBhvr>
                                        <p:cTn id="175" dur="1" fill="hold">
                                          <p:stCondLst>
                                            <p:cond delay="499"/>
                                          </p:stCondLst>
                                        </p:cTn>
                                        <p:tgtEl>
                                          <p:spTgt spid="128131"/>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nodeType="clickEffect">
                                  <p:stCondLst>
                                    <p:cond delay="0"/>
                                  </p:stCondLst>
                                  <p:childTnLst>
                                    <p:set>
                                      <p:cBhvr>
                                        <p:cTn id="179" dur="1" fill="hold">
                                          <p:stCondLst>
                                            <p:cond delay="0"/>
                                          </p:stCondLst>
                                        </p:cTn>
                                        <p:tgtEl>
                                          <p:spTgt spid="128115"/>
                                        </p:tgtEl>
                                        <p:attrNameLst>
                                          <p:attrName>style.visibility</p:attrName>
                                        </p:attrNameLst>
                                      </p:cBhvr>
                                      <p:to>
                                        <p:strVal val="visible"/>
                                      </p:to>
                                    </p:set>
                                    <p:animEffect transition="in" filter="wipe(down)">
                                      <p:cBhvr>
                                        <p:cTn id="180" dur="500"/>
                                        <p:tgtEl>
                                          <p:spTgt spid="128115"/>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nodeType="clickEffect">
                                  <p:stCondLst>
                                    <p:cond delay="0"/>
                                  </p:stCondLst>
                                  <p:childTnLst>
                                    <p:set>
                                      <p:cBhvr>
                                        <p:cTn id="184" dur="1" fill="hold">
                                          <p:stCondLst>
                                            <p:cond delay="0"/>
                                          </p:stCondLst>
                                        </p:cTn>
                                        <p:tgtEl>
                                          <p:spTgt spid="128109"/>
                                        </p:tgtEl>
                                        <p:attrNameLst>
                                          <p:attrName>style.visibility</p:attrName>
                                        </p:attrNameLst>
                                      </p:cBhvr>
                                      <p:to>
                                        <p:strVal val="visible"/>
                                      </p:to>
                                    </p:set>
                                    <p:animEffect transition="in" filter="wipe(up)">
                                      <p:cBhvr>
                                        <p:cTn id="185" dur="500"/>
                                        <p:tgtEl>
                                          <p:spTgt spid="128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75" grpId="0"/>
      <p:bldP spid="128085" grpId="0" animBg="1"/>
      <p:bldP spid="128086" grpId="0" animBg="1"/>
      <p:bldP spid="128087" grpId="0" animBg="1"/>
      <p:bldP spid="128088" grpId="0" animBg="1"/>
      <p:bldP spid="128089" grpId="0" animBg="1"/>
      <p:bldP spid="128090" grpId="0" animBg="1"/>
      <p:bldP spid="128091" grpId="0" animBg="1"/>
      <p:bldP spid="128092" grpId="0" animBg="1"/>
      <p:bldP spid="128095" grpId="0" animBg="1"/>
      <p:bldP spid="128096" grpId="0" animBg="1"/>
      <p:bldP spid="128097" grpId="0" animBg="1"/>
      <p:bldP spid="128098" grpId="0" animBg="1"/>
      <p:bldP spid="128100" grpId="0" animBg="1"/>
      <p:bldP spid="128101" grpId="0" animBg="1"/>
      <p:bldP spid="128102" grpId="0" animBg="1"/>
      <p:bldP spid="128103" grpId="0" animBg="1"/>
      <p:bldP spid="128105" grpId="0" animBg="1"/>
      <p:bldP spid="128106" grpId="0" animBg="1"/>
      <p:bldP spid="128107" grpId="0" animBg="1"/>
      <p:bldP spid="128108" grpId="0" animBg="1"/>
      <p:bldP spid="128122" grpId="0"/>
      <p:bldP spid="128123" grpId="0"/>
      <p:bldP spid="128125" grpId="0"/>
      <p:bldP spid="128127" grpId="0"/>
      <p:bldP spid="128130" grpId="0"/>
      <p:bldP spid="1281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29026" name="Rectangle 2"/>
          <p:cNvSpPr>
            <a:spLocks noChangeArrowheads="1"/>
          </p:cNvSpPr>
          <p:nvPr/>
        </p:nvSpPr>
        <p:spPr bwMode="auto">
          <a:xfrm>
            <a:off x="504825" y="228600"/>
            <a:ext cx="4419600" cy="5334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sy="50000" kx="2453608" algn="b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同步时序电路分析</a:t>
            </a:r>
            <a:endParaRPr kumimoji="1" lang="zh-CN" altLang="en-US" sz="7200" b="1" i="0" u="none" strike="noStrike" kern="1200" cap="none" spc="0" normalizeH="0" baseline="0" noProof="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sp>
        <p:nvSpPr>
          <p:cNvPr id="129027" name="Text Box 3"/>
          <p:cNvSpPr txBox="1"/>
          <p:nvPr/>
        </p:nvSpPr>
        <p:spPr>
          <a:xfrm>
            <a:off x="847725" y="1087438"/>
            <a:ext cx="4181475"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由状态图得电路的逻辑功能：</a:t>
            </a:r>
            <a:endParaRPr lang="zh-CN" altLang="en-US" sz="2400" b="1" dirty="0"/>
          </a:p>
        </p:txBody>
      </p:sp>
      <p:sp>
        <p:nvSpPr>
          <p:cNvPr id="129028" name="Text Box 4"/>
          <p:cNvSpPr txBox="1"/>
          <p:nvPr/>
        </p:nvSpPr>
        <p:spPr>
          <a:xfrm>
            <a:off x="847725" y="1717675"/>
            <a:ext cx="4319588"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电路是一个可控</a:t>
            </a:r>
            <a:r>
              <a:rPr lang="en-US" altLang="zh-CN" sz="2400" b="1" dirty="0"/>
              <a:t>4</a:t>
            </a:r>
            <a:r>
              <a:rPr lang="zh-CN" altLang="en-US" sz="2400" b="1" dirty="0"/>
              <a:t>进制计数器。</a:t>
            </a:r>
            <a:endParaRPr lang="zh-CN" altLang="en-US" sz="2400" b="1" dirty="0"/>
          </a:p>
        </p:txBody>
      </p:sp>
      <p:sp>
        <p:nvSpPr>
          <p:cNvPr id="129029" name="Text Box 5"/>
          <p:cNvSpPr txBox="1"/>
          <p:nvPr/>
        </p:nvSpPr>
        <p:spPr>
          <a:xfrm>
            <a:off x="152400" y="2209800"/>
            <a:ext cx="4435475" cy="822325"/>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         X</a:t>
            </a:r>
            <a:r>
              <a:rPr lang="zh-CN" altLang="en-US" sz="2400" b="1" dirty="0"/>
              <a:t>端是控制端，时钟脉冲作为计数脉冲输入。</a:t>
            </a:r>
            <a:endParaRPr lang="zh-CN" altLang="en-US" sz="2400" b="1" dirty="0"/>
          </a:p>
        </p:txBody>
      </p:sp>
      <p:sp>
        <p:nvSpPr>
          <p:cNvPr id="129030" name="Text Box 6"/>
          <p:cNvSpPr txBox="1"/>
          <p:nvPr/>
        </p:nvSpPr>
        <p:spPr>
          <a:xfrm>
            <a:off x="854075" y="3124200"/>
            <a:ext cx="2727325"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X=1  </a:t>
            </a:r>
            <a:r>
              <a:rPr lang="zh-CN" altLang="en-US" sz="2400" b="1" dirty="0"/>
              <a:t>初态为</a:t>
            </a:r>
            <a:r>
              <a:rPr lang="en-US" altLang="zh-CN" sz="2400" b="1" dirty="0"/>
              <a:t>00</a:t>
            </a:r>
            <a:r>
              <a:rPr lang="zh-CN" altLang="en-US" sz="2400" b="1" dirty="0"/>
              <a:t>时，</a:t>
            </a:r>
            <a:endParaRPr lang="zh-CN" altLang="en-US" sz="2400" b="1" dirty="0"/>
          </a:p>
        </p:txBody>
      </p:sp>
      <p:sp>
        <p:nvSpPr>
          <p:cNvPr id="129032" name="Text Box 8"/>
          <p:cNvSpPr txBox="1"/>
          <p:nvPr/>
        </p:nvSpPr>
        <p:spPr>
          <a:xfrm>
            <a:off x="1066800" y="3484563"/>
            <a:ext cx="2909888" cy="579437"/>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实现</a:t>
            </a:r>
            <a:r>
              <a:rPr lang="en-US" altLang="zh-CN" sz="2400" b="1" dirty="0"/>
              <a:t>4</a:t>
            </a:r>
            <a:r>
              <a:rPr lang="zh-CN" altLang="en-US" sz="2400" b="1" dirty="0"/>
              <a:t>进制</a:t>
            </a:r>
            <a:r>
              <a:rPr lang="zh-CN" altLang="en-US" b="1" dirty="0">
                <a:solidFill>
                  <a:schemeClr val="hlink"/>
                </a:solidFill>
                <a:ea typeface="楷体_GB2312" pitchFamily="49" charset="-122"/>
              </a:rPr>
              <a:t>加计数</a:t>
            </a:r>
            <a:r>
              <a:rPr lang="en-US" altLang="zh-CN" b="1" dirty="0">
                <a:ea typeface="楷体_GB2312" pitchFamily="49" charset="-122"/>
              </a:rPr>
              <a:t>;</a:t>
            </a:r>
            <a:endParaRPr lang="en-US" altLang="zh-CN" b="1" dirty="0">
              <a:ea typeface="楷体_GB2312" pitchFamily="49" charset="-122"/>
            </a:endParaRPr>
          </a:p>
        </p:txBody>
      </p:sp>
      <p:sp>
        <p:nvSpPr>
          <p:cNvPr id="129034" name="Text Box 10"/>
          <p:cNvSpPr txBox="1"/>
          <p:nvPr/>
        </p:nvSpPr>
        <p:spPr>
          <a:xfrm>
            <a:off x="790575" y="4064000"/>
            <a:ext cx="1038225"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X=0</a:t>
            </a:r>
            <a:r>
              <a:rPr lang="zh-CN" altLang="en-US" sz="2400" b="1" dirty="0"/>
              <a:t>时</a:t>
            </a:r>
            <a:endParaRPr lang="zh-CN" altLang="en-US" sz="2400" b="1" dirty="0"/>
          </a:p>
        </p:txBody>
      </p:sp>
      <p:sp>
        <p:nvSpPr>
          <p:cNvPr id="129035" name="Text Box 11"/>
          <p:cNvSpPr txBox="1"/>
          <p:nvPr/>
        </p:nvSpPr>
        <p:spPr>
          <a:xfrm>
            <a:off x="1763713" y="4062413"/>
            <a:ext cx="1809750" cy="457200"/>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hlink"/>
                </a:solidFill>
              </a:rPr>
              <a:t>保持原态。</a:t>
            </a:r>
            <a:endParaRPr lang="zh-CN" altLang="en-US" sz="2400" b="1" dirty="0">
              <a:solidFill>
                <a:schemeClr val="hlink"/>
              </a:solidFill>
            </a:endParaRPr>
          </a:p>
        </p:txBody>
      </p:sp>
      <p:sp>
        <p:nvSpPr>
          <p:cNvPr id="129036" name="Text Box 12"/>
          <p:cNvSpPr txBox="1"/>
          <p:nvPr/>
        </p:nvSpPr>
        <p:spPr>
          <a:xfrm>
            <a:off x="812800" y="5110163"/>
            <a:ext cx="4351338" cy="519112"/>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ym typeface="Symbol" panose="05050102010706020507" pitchFamily="18" charset="2"/>
              </a:rPr>
              <a:t>    </a:t>
            </a:r>
            <a:r>
              <a:rPr lang="zh-CN" altLang="en-US" sz="2400" b="1" dirty="0"/>
              <a:t>电路为可控</a:t>
            </a:r>
            <a:r>
              <a:rPr lang="en-US" altLang="zh-CN" sz="2400" b="1" dirty="0"/>
              <a:t>4</a:t>
            </a:r>
            <a:r>
              <a:rPr lang="zh-CN" altLang="en-US" sz="2400" b="1" dirty="0"/>
              <a:t>进制计数器。</a:t>
            </a:r>
            <a:endParaRPr lang="zh-CN" altLang="en-US" sz="2400" b="1" dirty="0"/>
          </a:p>
        </p:txBody>
      </p:sp>
      <p:sp>
        <p:nvSpPr>
          <p:cNvPr id="129037" name="Text Box 13"/>
          <p:cNvSpPr txBox="1"/>
          <p:nvPr/>
        </p:nvSpPr>
        <p:spPr>
          <a:xfrm>
            <a:off x="773113" y="4587875"/>
            <a:ext cx="8370887"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输出不仅取决于电路本身的状态，而且也与输入变量</a:t>
            </a:r>
            <a:r>
              <a:rPr lang="en-US" altLang="zh-CN" sz="2400" b="1" dirty="0"/>
              <a:t>X</a:t>
            </a:r>
            <a:r>
              <a:rPr lang="zh-CN" altLang="en-US" sz="2400" b="1" dirty="0"/>
              <a:t>有关。</a:t>
            </a:r>
            <a:endParaRPr lang="zh-CN" altLang="en-US" sz="2400" b="1" dirty="0"/>
          </a:p>
        </p:txBody>
      </p:sp>
      <p:grpSp>
        <p:nvGrpSpPr>
          <p:cNvPr id="19469" name="Group 14"/>
          <p:cNvGrpSpPr/>
          <p:nvPr/>
        </p:nvGrpSpPr>
        <p:grpSpPr>
          <a:xfrm>
            <a:off x="5410200" y="914400"/>
            <a:ext cx="3124200" cy="3733800"/>
            <a:chOff x="3408" y="816"/>
            <a:chExt cx="1968" cy="2352"/>
          </a:xfrm>
        </p:grpSpPr>
        <p:sp>
          <p:nvSpPr>
            <p:cNvPr id="19474" name="Oval 15"/>
            <p:cNvSpPr/>
            <p:nvPr/>
          </p:nvSpPr>
          <p:spPr>
            <a:xfrm>
              <a:off x="3648" y="1392"/>
              <a:ext cx="336" cy="28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19475" name="Oval 16"/>
            <p:cNvSpPr/>
            <p:nvPr/>
          </p:nvSpPr>
          <p:spPr>
            <a:xfrm>
              <a:off x="4848" y="1392"/>
              <a:ext cx="336" cy="28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01</a:t>
              </a:r>
              <a:endParaRPr lang="en-US" altLang="zh-CN" sz="2400" b="1" dirty="0"/>
            </a:p>
          </p:txBody>
        </p:sp>
        <p:sp>
          <p:nvSpPr>
            <p:cNvPr id="19476" name="Oval 17"/>
            <p:cNvSpPr/>
            <p:nvPr/>
          </p:nvSpPr>
          <p:spPr>
            <a:xfrm>
              <a:off x="4896" y="2256"/>
              <a:ext cx="336" cy="28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10</a:t>
              </a:r>
              <a:endParaRPr lang="en-US" altLang="zh-CN" sz="2400" b="1" dirty="0"/>
            </a:p>
          </p:txBody>
        </p:sp>
        <p:sp>
          <p:nvSpPr>
            <p:cNvPr id="19477" name="Oval 18"/>
            <p:cNvSpPr/>
            <p:nvPr/>
          </p:nvSpPr>
          <p:spPr>
            <a:xfrm>
              <a:off x="3648" y="2256"/>
              <a:ext cx="336" cy="28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11</a:t>
              </a:r>
              <a:endParaRPr lang="en-US" altLang="zh-CN" sz="2400" b="1" dirty="0"/>
            </a:p>
          </p:txBody>
        </p:sp>
        <p:grpSp>
          <p:nvGrpSpPr>
            <p:cNvPr id="19478" name="Group 19"/>
            <p:cNvGrpSpPr/>
            <p:nvPr/>
          </p:nvGrpSpPr>
          <p:grpSpPr>
            <a:xfrm>
              <a:off x="5040" y="1632"/>
              <a:ext cx="238" cy="624"/>
              <a:chOff x="5136" y="2928"/>
              <a:chExt cx="238" cy="624"/>
            </a:xfrm>
          </p:grpSpPr>
          <p:sp>
            <p:nvSpPr>
              <p:cNvPr id="19499" name="Line 20"/>
              <p:cNvSpPr/>
              <p:nvPr/>
            </p:nvSpPr>
            <p:spPr>
              <a:xfrm>
                <a:off x="5136" y="2976"/>
                <a:ext cx="0" cy="576"/>
              </a:xfrm>
              <a:prstGeom prst="line">
                <a:avLst/>
              </a:prstGeom>
              <a:ln w="38100" cap="flat" cmpd="sng">
                <a:solidFill>
                  <a:schemeClr val="tx1"/>
                </a:solidFill>
                <a:prstDash val="solid"/>
                <a:headEnd type="none" w="med" len="med"/>
                <a:tailEnd type="triangle" w="med" len="med"/>
              </a:ln>
            </p:spPr>
          </p:sp>
          <p:sp>
            <p:nvSpPr>
              <p:cNvPr id="19500" name="Text Box 21"/>
              <p:cNvSpPr txBox="1"/>
              <p:nvPr/>
            </p:nvSpPr>
            <p:spPr>
              <a:xfrm>
                <a:off x="5258" y="2928"/>
                <a:ext cx="116"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grpSp>
        <p:grpSp>
          <p:nvGrpSpPr>
            <p:cNvPr id="19479" name="Group 22"/>
            <p:cNvGrpSpPr/>
            <p:nvPr/>
          </p:nvGrpSpPr>
          <p:grpSpPr>
            <a:xfrm>
              <a:off x="3984" y="2400"/>
              <a:ext cx="912" cy="288"/>
              <a:chOff x="4080" y="3696"/>
              <a:chExt cx="912" cy="288"/>
            </a:xfrm>
          </p:grpSpPr>
          <p:sp>
            <p:nvSpPr>
              <p:cNvPr id="19497" name="Line 23"/>
              <p:cNvSpPr/>
              <p:nvPr/>
            </p:nvSpPr>
            <p:spPr>
              <a:xfrm flipH="1">
                <a:off x="4080" y="3696"/>
                <a:ext cx="912" cy="0"/>
              </a:xfrm>
              <a:prstGeom prst="line">
                <a:avLst/>
              </a:prstGeom>
              <a:ln w="38100" cap="flat" cmpd="sng">
                <a:solidFill>
                  <a:schemeClr val="tx1"/>
                </a:solidFill>
                <a:prstDash val="solid"/>
                <a:headEnd type="none" w="med" len="med"/>
                <a:tailEnd type="triangle" w="med" len="med"/>
              </a:ln>
            </p:spPr>
          </p:sp>
          <p:sp>
            <p:nvSpPr>
              <p:cNvPr id="19498" name="Text Box 24"/>
              <p:cNvSpPr txBox="1"/>
              <p:nvPr/>
            </p:nvSpPr>
            <p:spPr>
              <a:xfrm>
                <a:off x="4343" y="3696"/>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grpSp>
        <p:grpSp>
          <p:nvGrpSpPr>
            <p:cNvPr id="19480" name="Group 25"/>
            <p:cNvGrpSpPr/>
            <p:nvPr/>
          </p:nvGrpSpPr>
          <p:grpSpPr>
            <a:xfrm>
              <a:off x="3408" y="1680"/>
              <a:ext cx="432" cy="576"/>
              <a:chOff x="3504" y="2976"/>
              <a:chExt cx="432" cy="576"/>
            </a:xfrm>
          </p:grpSpPr>
          <p:sp>
            <p:nvSpPr>
              <p:cNvPr id="19495" name="Line 26"/>
              <p:cNvSpPr/>
              <p:nvPr/>
            </p:nvSpPr>
            <p:spPr>
              <a:xfrm flipV="1">
                <a:off x="3936" y="2976"/>
                <a:ext cx="0" cy="576"/>
              </a:xfrm>
              <a:prstGeom prst="line">
                <a:avLst/>
              </a:prstGeom>
              <a:ln w="38100" cap="flat" cmpd="sng">
                <a:solidFill>
                  <a:schemeClr val="tx1"/>
                </a:solidFill>
                <a:prstDash val="solid"/>
                <a:headEnd type="none" w="med" len="med"/>
                <a:tailEnd type="triangle" w="med" len="med"/>
              </a:ln>
            </p:spPr>
          </p:sp>
          <p:sp>
            <p:nvSpPr>
              <p:cNvPr id="19496" name="Text Box 27"/>
              <p:cNvSpPr txBox="1"/>
              <p:nvPr/>
            </p:nvSpPr>
            <p:spPr>
              <a:xfrm>
                <a:off x="3504" y="3168"/>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1/1</a:t>
                </a:r>
                <a:endParaRPr lang="en-US" altLang="zh-CN" sz="2400" b="1" dirty="0"/>
              </a:p>
            </p:txBody>
          </p:sp>
        </p:grpSp>
        <p:grpSp>
          <p:nvGrpSpPr>
            <p:cNvPr id="19481" name="Group 28"/>
            <p:cNvGrpSpPr/>
            <p:nvPr/>
          </p:nvGrpSpPr>
          <p:grpSpPr>
            <a:xfrm>
              <a:off x="5015" y="1680"/>
              <a:ext cx="361" cy="576"/>
              <a:chOff x="5111" y="2976"/>
              <a:chExt cx="361" cy="576"/>
            </a:xfrm>
          </p:grpSpPr>
          <p:sp>
            <p:nvSpPr>
              <p:cNvPr id="19493" name="Text Box 29"/>
              <p:cNvSpPr txBox="1"/>
              <p:nvPr/>
            </p:nvSpPr>
            <p:spPr>
              <a:xfrm>
                <a:off x="5111" y="3120"/>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sp>
            <p:nvSpPr>
              <p:cNvPr id="19494" name="Line 30"/>
              <p:cNvSpPr/>
              <p:nvPr/>
            </p:nvSpPr>
            <p:spPr>
              <a:xfrm>
                <a:off x="5136" y="2976"/>
                <a:ext cx="0" cy="576"/>
              </a:xfrm>
              <a:prstGeom prst="line">
                <a:avLst/>
              </a:prstGeom>
              <a:ln w="38100" cap="flat" cmpd="sng">
                <a:solidFill>
                  <a:schemeClr val="tx1"/>
                </a:solidFill>
                <a:prstDash val="solid"/>
                <a:headEnd type="none" w="med" len="med"/>
                <a:tailEnd type="triangle" w="med" len="med"/>
              </a:ln>
            </p:spPr>
          </p:sp>
        </p:grpSp>
        <p:sp>
          <p:nvSpPr>
            <p:cNvPr id="19482" name="Line 31"/>
            <p:cNvSpPr/>
            <p:nvPr/>
          </p:nvSpPr>
          <p:spPr>
            <a:xfrm>
              <a:off x="3984" y="1536"/>
              <a:ext cx="864" cy="0"/>
            </a:xfrm>
            <a:prstGeom prst="line">
              <a:avLst/>
            </a:prstGeom>
            <a:ln w="38100" cap="flat" cmpd="sng">
              <a:solidFill>
                <a:schemeClr val="tx1"/>
              </a:solidFill>
              <a:prstDash val="solid"/>
              <a:headEnd type="none" w="med" len="med"/>
              <a:tailEnd type="triangle" w="med" len="med"/>
            </a:ln>
          </p:spPr>
        </p:sp>
        <p:sp>
          <p:nvSpPr>
            <p:cNvPr id="19483" name="Text Box 32"/>
            <p:cNvSpPr txBox="1"/>
            <p:nvPr/>
          </p:nvSpPr>
          <p:spPr>
            <a:xfrm>
              <a:off x="4234" y="912"/>
              <a:ext cx="436"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X/Z</a:t>
              </a:r>
              <a:endParaRPr lang="en-US" altLang="zh-CN" sz="2400" b="1" dirty="0"/>
            </a:p>
          </p:txBody>
        </p:sp>
        <p:sp>
          <p:nvSpPr>
            <p:cNvPr id="19484" name="Text Box 33"/>
            <p:cNvSpPr txBox="1"/>
            <p:nvPr/>
          </p:nvSpPr>
          <p:spPr>
            <a:xfrm>
              <a:off x="4224" y="1200"/>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sp>
          <p:nvSpPr>
            <p:cNvPr id="19485" name="Arc 34"/>
            <p:cNvSpPr/>
            <p:nvPr/>
          </p:nvSpPr>
          <p:spPr>
            <a:xfrm rot="7983256">
              <a:off x="3375" y="1185"/>
              <a:ext cx="432" cy="36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3200" h="40918" fill="none">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path>
                <a:path w="43200" h="40918" stroke="0">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lnTo>
                    <a:pt x="21600" y="19318"/>
                  </a:lnTo>
                  <a:lnTo>
                    <a:pt x="32488" y="662"/>
                  </a:lnTo>
                  <a:close/>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9486" name="Text Box 35"/>
            <p:cNvSpPr txBox="1"/>
            <p:nvPr/>
          </p:nvSpPr>
          <p:spPr>
            <a:xfrm rot="10721693">
              <a:off x="3408" y="864"/>
              <a:ext cx="361"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19487" name="Arc 36"/>
            <p:cNvSpPr/>
            <p:nvPr/>
          </p:nvSpPr>
          <p:spPr>
            <a:xfrm rot="-9796798">
              <a:off x="4896" y="1056"/>
              <a:ext cx="432" cy="36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3200" h="40918" fill="none">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path>
                <a:path w="43200" h="40918" stroke="0">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lnTo>
                    <a:pt x="21600" y="19318"/>
                  </a:lnTo>
                  <a:lnTo>
                    <a:pt x="32488" y="662"/>
                  </a:lnTo>
                  <a:close/>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9488" name="Text Box 37"/>
            <p:cNvSpPr txBox="1"/>
            <p:nvPr/>
          </p:nvSpPr>
          <p:spPr>
            <a:xfrm rot="10721693">
              <a:off x="4992" y="816"/>
              <a:ext cx="361"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19489" name="Arc 38"/>
            <p:cNvSpPr/>
            <p:nvPr/>
          </p:nvSpPr>
          <p:spPr>
            <a:xfrm rot="852928">
              <a:off x="3504" y="2496"/>
              <a:ext cx="432" cy="36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3200" h="40918" fill="none">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path>
                <a:path w="43200" h="40918" stroke="0">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lnTo>
                    <a:pt x="21600" y="19318"/>
                  </a:lnTo>
                  <a:lnTo>
                    <a:pt x="32488" y="662"/>
                  </a:lnTo>
                  <a:close/>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9490" name="Arc 39"/>
            <p:cNvSpPr/>
            <p:nvPr/>
          </p:nvSpPr>
          <p:spPr>
            <a:xfrm rot="-845196">
              <a:off x="4944" y="2496"/>
              <a:ext cx="432" cy="36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3200" h="40918" fill="none">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path>
                <a:path w="43200" h="40918" stroke="0">
                  <a:moveTo>
                    <a:pt x="32488" y="662"/>
                  </a:moveTo>
                  <a:cubicBezTo>
                    <a:pt x="39121" y="4534"/>
                    <a:pt x="43200" y="11637"/>
                    <a:pt x="43200" y="19318"/>
                  </a:cubicBezTo>
                  <a:cubicBezTo>
                    <a:pt x="43200" y="31247"/>
                    <a:pt x="33529" y="40918"/>
                    <a:pt x="21600" y="40918"/>
                  </a:cubicBezTo>
                  <a:cubicBezTo>
                    <a:pt x="9670" y="40918"/>
                    <a:pt x="0" y="31247"/>
                    <a:pt x="0" y="19318"/>
                  </a:cubicBezTo>
                  <a:cubicBezTo>
                    <a:pt x="-1" y="11137"/>
                    <a:pt x="4621" y="3659"/>
                    <a:pt x="11936" y="-1"/>
                  </a:cubicBezTo>
                  <a:lnTo>
                    <a:pt x="21600" y="19318"/>
                  </a:lnTo>
                  <a:lnTo>
                    <a:pt x="32488" y="662"/>
                  </a:lnTo>
                  <a:close/>
                </a:path>
              </a:pathLst>
            </a:custGeom>
            <a:noFill/>
            <a:ln w="38100" cap="flat" cmpd="sng">
              <a:solidFill>
                <a:schemeClr val="tx1">
                  <a:alpha val="100000"/>
                </a:schemeClr>
              </a:solidFill>
              <a:prstDash val="solid"/>
              <a:round/>
              <a:headEnd type="none" w="med" len="med"/>
              <a:tailEnd type="triangle" w="med" len="med"/>
            </a:ln>
          </p:spPr>
          <p:txBody>
            <a:bodyPr/>
            <a:p>
              <a:endParaRPr lang="zh-CN" altLang="en-US"/>
            </a:p>
          </p:txBody>
        </p:sp>
        <p:sp>
          <p:nvSpPr>
            <p:cNvPr id="19491" name="Text Box 40"/>
            <p:cNvSpPr txBox="1"/>
            <p:nvPr/>
          </p:nvSpPr>
          <p:spPr>
            <a:xfrm rot="10721693">
              <a:off x="4992" y="2880"/>
              <a:ext cx="361"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19492" name="Text Box 41"/>
            <p:cNvSpPr txBox="1"/>
            <p:nvPr/>
          </p:nvSpPr>
          <p:spPr>
            <a:xfrm rot="10721693">
              <a:off x="3504" y="2880"/>
              <a:ext cx="361"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grpSp>
      <p:sp>
        <p:nvSpPr>
          <p:cNvPr id="129066" name="Line 42"/>
          <p:cNvSpPr/>
          <p:nvPr/>
        </p:nvSpPr>
        <p:spPr>
          <a:xfrm>
            <a:off x="8001000" y="2286000"/>
            <a:ext cx="0" cy="914400"/>
          </a:xfrm>
          <a:prstGeom prst="line">
            <a:avLst/>
          </a:prstGeom>
          <a:ln w="38100" cap="flat" cmpd="sng">
            <a:solidFill>
              <a:srgbClr val="FF00FF"/>
            </a:solidFill>
            <a:prstDash val="solid"/>
            <a:headEnd type="none" w="med" len="med"/>
            <a:tailEnd type="triangle" w="med" len="med"/>
          </a:ln>
        </p:spPr>
      </p:sp>
      <p:sp>
        <p:nvSpPr>
          <p:cNvPr id="129067" name="Line 43"/>
          <p:cNvSpPr/>
          <p:nvPr/>
        </p:nvSpPr>
        <p:spPr>
          <a:xfrm flipH="1">
            <a:off x="6324600" y="3429000"/>
            <a:ext cx="1371600" cy="0"/>
          </a:xfrm>
          <a:prstGeom prst="line">
            <a:avLst/>
          </a:prstGeom>
          <a:ln w="38100" cap="flat" cmpd="sng">
            <a:solidFill>
              <a:srgbClr val="FF00FF"/>
            </a:solidFill>
            <a:prstDash val="solid"/>
            <a:headEnd type="none" w="med" len="med"/>
            <a:tailEnd type="triangle" w="med" len="med"/>
          </a:ln>
        </p:spPr>
      </p:sp>
      <p:sp>
        <p:nvSpPr>
          <p:cNvPr id="129068" name="Line 44"/>
          <p:cNvSpPr/>
          <p:nvPr/>
        </p:nvSpPr>
        <p:spPr>
          <a:xfrm flipH="1" flipV="1">
            <a:off x="6096000" y="2286000"/>
            <a:ext cx="0" cy="914400"/>
          </a:xfrm>
          <a:prstGeom prst="line">
            <a:avLst/>
          </a:prstGeom>
          <a:ln w="38100" cap="flat" cmpd="sng">
            <a:solidFill>
              <a:srgbClr val="FF00FF"/>
            </a:solidFill>
            <a:prstDash val="solid"/>
            <a:headEnd type="none" w="med" len="med"/>
            <a:tailEnd type="triangle" w="med" len="med"/>
          </a:ln>
        </p:spPr>
      </p:sp>
      <p:sp>
        <p:nvSpPr>
          <p:cNvPr id="129069" name="Line 45"/>
          <p:cNvSpPr/>
          <p:nvPr/>
        </p:nvSpPr>
        <p:spPr>
          <a:xfrm>
            <a:off x="6324600" y="2057400"/>
            <a:ext cx="1371600" cy="0"/>
          </a:xfrm>
          <a:prstGeom prst="line">
            <a:avLst/>
          </a:prstGeom>
          <a:ln w="38100" cap="flat" cmpd="sng">
            <a:solidFill>
              <a:srgbClr val="FF00FF"/>
            </a:solidFill>
            <a:prstDash val="solid"/>
            <a:headEnd type="none" w="med" len="med"/>
            <a:tailEnd type="triangle" w="med" len="med"/>
          </a:ln>
        </p:spPr>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wipe(left)">
                                      <p:cBhvr>
                                        <p:cTn id="7" dur="500"/>
                                        <p:tgtEl>
                                          <p:spTgt spid="129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8"/>
                                        </p:tgtEl>
                                        <p:attrNameLst>
                                          <p:attrName>style.visibility</p:attrName>
                                        </p:attrNameLst>
                                      </p:cBhvr>
                                      <p:to>
                                        <p:strVal val="visible"/>
                                      </p:to>
                                    </p:set>
                                    <p:animEffect transition="in" filter="wipe(left)">
                                      <p:cBhvr>
                                        <p:cTn id="12" dur="500"/>
                                        <p:tgtEl>
                                          <p:spTgt spid="129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29"/>
                                        </p:tgtEl>
                                        <p:attrNameLst>
                                          <p:attrName>style.visibility</p:attrName>
                                        </p:attrNameLst>
                                      </p:cBhvr>
                                      <p:to>
                                        <p:strVal val="visible"/>
                                      </p:to>
                                    </p:set>
                                    <p:animEffect transition="in" filter="wipe(left)">
                                      <p:cBhvr>
                                        <p:cTn id="17" dur="500"/>
                                        <p:tgtEl>
                                          <p:spTgt spid="129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30"/>
                                        </p:tgtEl>
                                        <p:attrNameLst>
                                          <p:attrName>style.visibility</p:attrName>
                                        </p:attrNameLst>
                                      </p:cBhvr>
                                      <p:to>
                                        <p:strVal val="visible"/>
                                      </p:to>
                                    </p:set>
                                    <p:animEffect transition="in" filter="wipe(left)">
                                      <p:cBhvr>
                                        <p:cTn id="22" dur="500"/>
                                        <p:tgtEl>
                                          <p:spTgt spid="1290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9032"/>
                                        </p:tgtEl>
                                        <p:attrNameLst>
                                          <p:attrName>style.visibility</p:attrName>
                                        </p:attrNameLst>
                                      </p:cBhvr>
                                      <p:to>
                                        <p:strVal val="visible"/>
                                      </p:to>
                                    </p:set>
                                    <p:animEffect transition="in" filter="blinds(horizontal)">
                                      <p:cBhvr>
                                        <p:cTn id="27" dur="500"/>
                                        <p:tgtEl>
                                          <p:spTgt spid="1290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9069"/>
                                        </p:tgtEl>
                                        <p:attrNameLst>
                                          <p:attrName>style.visibility</p:attrName>
                                        </p:attrNameLst>
                                      </p:cBhvr>
                                      <p:to>
                                        <p:strVal val="visible"/>
                                      </p:to>
                                    </p:set>
                                    <p:animEffect transition="in" filter="wipe(left)">
                                      <p:cBhvr>
                                        <p:cTn id="32" dur="500"/>
                                        <p:tgtEl>
                                          <p:spTgt spid="1290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29066"/>
                                        </p:tgtEl>
                                        <p:attrNameLst>
                                          <p:attrName>style.visibility</p:attrName>
                                        </p:attrNameLst>
                                      </p:cBhvr>
                                      <p:to>
                                        <p:strVal val="visible"/>
                                      </p:to>
                                    </p:set>
                                    <p:animEffect transition="in" filter="wipe(up)">
                                      <p:cBhvr>
                                        <p:cTn id="37" dur="500"/>
                                        <p:tgtEl>
                                          <p:spTgt spid="1290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29067"/>
                                        </p:tgtEl>
                                        <p:attrNameLst>
                                          <p:attrName>style.visibility</p:attrName>
                                        </p:attrNameLst>
                                      </p:cBhvr>
                                      <p:to>
                                        <p:strVal val="visible"/>
                                      </p:to>
                                    </p:set>
                                    <p:animEffect transition="in" filter="wipe(right)">
                                      <p:cBhvr>
                                        <p:cTn id="42" dur="500"/>
                                        <p:tgtEl>
                                          <p:spTgt spid="1290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9068"/>
                                        </p:tgtEl>
                                        <p:attrNameLst>
                                          <p:attrName>style.visibility</p:attrName>
                                        </p:attrNameLst>
                                      </p:cBhvr>
                                      <p:to>
                                        <p:strVal val="visible"/>
                                      </p:to>
                                    </p:set>
                                    <p:animEffect transition="in" filter="wipe(down)">
                                      <p:cBhvr>
                                        <p:cTn id="47" dur="500"/>
                                        <p:tgtEl>
                                          <p:spTgt spid="1290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9034"/>
                                        </p:tgtEl>
                                        <p:attrNameLst>
                                          <p:attrName>style.visibility</p:attrName>
                                        </p:attrNameLst>
                                      </p:cBhvr>
                                      <p:to>
                                        <p:strVal val="visible"/>
                                      </p:to>
                                    </p:set>
                                    <p:animEffect transition="in" filter="wipe(left)">
                                      <p:cBhvr>
                                        <p:cTn id="52" dur="500"/>
                                        <p:tgtEl>
                                          <p:spTgt spid="12903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9035"/>
                                        </p:tgtEl>
                                        <p:attrNameLst>
                                          <p:attrName>style.visibility</p:attrName>
                                        </p:attrNameLst>
                                      </p:cBhvr>
                                      <p:to>
                                        <p:strVal val="visible"/>
                                      </p:to>
                                    </p:set>
                                    <p:animEffect transition="in" filter="wipe(left)">
                                      <p:cBhvr>
                                        <p:cTn id="57" dur="500"/>
                                        <p:tgtEl>
                                          <p:spTgt spid="12903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9037"/>
                                        </p:tgtEl>
                                        <p:attrNameLst>
                                          <p:attrName>style.visibility</p:attrName>
                                        </p:attrNameLst>
                                      </p:cBhvr>
                                      <p:to>
                                        <p:strVal val="visible"/>
                                      </p:to>
                                    </p:set>
                                    <p:animEffect transition="in" filter="wipe(left)">
                                      <p:cBhvr>
                                        <p:cTn id="62" dur="500"/>
                                        <p:tgtEl>
                                          <p:spTgt spid="12903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9036"/>
                                        </p:tgtEl>
                                        <p:attrNameLst>
                                          <p:attrName>style.visibility</p:attrName>
                                        </p:attrNameLst>
                                      </p:cBhvr>
                                      <p:to>
                                        <p:strVal val="visible"/>
                                      </p:to>
                                    </p:set>
                                    <p:animEffect transition="in" filter="wipe(left)">
                                      <p:cBhvr>
                                        <p:cTn id="67" dur="500"/>
                                        <p:tgtEl>
                                          <p:spTgt spid="129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P spid="129028" grpId="0"/>
      <p:bldP spid="129029" grpId="0"/>
      <p:bldP spid="129030" grpId="0"/>
      <p:bldP spid="129032" grpId="0"/>
      <p:bldP spid="129034" grpId="0"/>
      <p:bldP spid="129035" grpId="0"/>
      <p:bldP spid="129036" grpId="0"/>
      <p:bldP spid="1290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130050" name="Group 2"/>
          <p:cNvGrpSpPr/>
          <p:nvPr/>
        </p:nvGrpSpPr>
        <p:grpSpPr>
          <a:xfrm>
            <a:off x="2136775" y="1352550"/>
            <a:ext cx="6553200" cy="3810000"/>
            <a:chOff x="1440" y="1536"/>
            <a:chExt cx="4128" cy="2400"/>
          </a:xfrm>
        </p:grpSpPr>
        <p:graphicFrame>
          <p:nvGraphicFramePr>
            <p:cNvPr id="20534" name="Object 3"/>
            <p:cNvGraphicFramePr>
              <a:graphicFrameLocks noChangeAspect="1"/>
            </p:cNvGraphicFramePr>
            <p:nvPr/>
          </p:nvGraphicFramePr>
          <p:xfrm>
            <a:off x="1488" y="1592"/>
            <a:ext cx="4032" cy="2296"/>
          </p:xfrm>
          <a:graphic>
            <a:graphicData uri="http://schemas.openxmlformats.org/presentationml/2006/ole">
              <mc:AlternateContent xmlns:mc="http://schemas.openxmlformats.org/markup-compatibility/2006">
                <mc:Choice xmlns:v="urn:schemas-microsoft-com:vml" Requires="v">
                  <p:oleObj spid="_x0000_s3084" name="" r:id="rId1" imgW="3248025" imgH="1447800" progId="Paint.Picture">
                    <p:embed/>
                  </p:oleObj>
                </mc:Choice>
                <mc:Fallback>
                  <p:oleObj name="" r:id="rId1" imgW="3248025" imgH="1447800" progId="Paint.Picture">
                    <p:embed/>
                    <p:pic>
                      <p:nvPicPr>
                        <p:cNvPr id="0" name="图片 3083"/>
                        <p:cNvPicPr/>
                        <p:nvPr/>
                      </p:nvPicPr>
                      <p:blipFill>
                        <a:blip r:embed="rId2"/>
                        <a:stretch>
                          <a:fillRect/>
                        </a:stretch>
                      </p:blipFill>
                      <p:spPr>
                        <a:xfrm>
                          <a:off x="1488" y="1592"/>
                          <a:ext cx="4032" cy="2296"/>
                        </a:xfrm>
                        <a:prstGeom prst="rect">
                          <a:avLst/>
                        </a:prstGeom>
                        <a:noFill/>
                        <a:ln w="38100">
                          <a:noFill/>
                          <a:miter/>
                        </a:ln>
                      </p:spPr>
                    </p:pic>
                  </p:oleObj>
                </mc:Fallback>
              </mc:AlternateContent>
            </a:graphicData>
          </a:graphic>
        </p:graphicFrame>
        <p:sp>
          <p:nvSpPr>
            <p:cNvPr id="20535" name="Rectangle 4"/>
            <p:cNvSpPr/>
            <p:nvPr/>
          </p:nvSpPr>
          <p:spPr>
            <a:xfrm>
              <a:off x="1440" y="1536"/>
              <a:ext cx="4128" cy="2400"/>
            </a:xfrm>
            <a:prstGeom prst="rect">
              <a:avLst/>
            </a:prstGeom>
            <a:noFill/>
            <a:ln w="57150" cap="flat" cmpd="thinThick">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sp>
        <p:nvSpPr>
          <p:cNvPr id="130053" name="Rectangle 5"/>
          <p:cNvSpPr>
            <a:spLocks noChangeArrowheads="1"/>
          </p:cNvSpPr>
          <p:nvPr/>
        </p:nvSpPr>
        <p:spPr bwMode="auto">
          <a:xfrm>
            <a:off x="549275" y="0"/>
            <a:ext cx="4419600" cy="5334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sy="50000" kx="2453608" algn="b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同步时序电路分析</a:t>
            </a:r>
            <a:endParaRPr kumimoji="1" lang="zh-CN" altLang="en-US" sz="7200" b="1" i="0" u="none" strike="noStrike" kern="1200" cap="none" spc="0" normalizeH="0" baseline="0" noProof="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sp>
        <p:nvSpPr>
          <p:cNvPr id="130054" name="Text Box 6"/>
          <p:cNvSpPr txBox="1"/>
          <p:nvPr/>
        </p:nvSpPr>
        <p:spPr>
          <a:xfrm>
            <a:off x="179388" y="609600"/>
            <a:ext cx="2251075"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4.</a:t>
            </a:r>
            <a:r>
              <a:rPr lang="zh-CN" altLang="en-US" sz="2400" b="1" dirty="0"/>
              <a:t>作时序波形图</a:t>
            </a:r>
            <a:endParaRPr lang="zh-CN" altLang="en-US" sz="2400" b="1" dirty="0"/>
          </a:p>
        </p:txBody>
      </p:sp>
      <p:sp>
        <p:nvSpPr>
          <p:cNvPr id="130055" name="Text Box 7"/>
          <p:cNvSpPr txBox="1"/>
          <p:nvPr/>
        </p:nvSpPr>
        <p:spPr>
          <a:xfrm>
            <a:off x="2446338" y="617538"/>
            <a:ext cx="6948487"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初始状态</a:t>
            </a:r>
            <a:r>
              <a:rPr lang="en-US" altLang="zh-CN" sz="2400" b="1" dirty="0"/>
              <a:t>Q</a:t>
            </a:r>
            <a:r>
              <a:rPr lang="en-US" altLang="zh-CN" sz="2400" b="1" baseline="-25000" dirty="0"/>
              <a:t>2</a:t>
            </a:r>
            <a:r>
              <a:rPr lang="en-US" altLang="zh-CN" sz="2400" b="1" dirty="0"/>
              <a:t>Q</a:t>
            </a:r>
            <a:r>
              <a:rPr lang="en-US" altLang="zh-CN" sz="2400" b="1" baseline="-25000" dirty="0"/>
              <a:t>1</a:t>
            </a:r>
            <a:r>
              <a:rPr lang="zh-CN" altLang="en-US" sz="2400" b="1" dirty="0"/>
              <a:t>为</a:t>
            </a:r>
            <a:r>
              <a:rPr lang="en-US" altLang="zh-CN" sz="2400" b="1" dirty="0"/>
              <a:t>00</a:t>
            </a:r>
            <a:r>
              <a:rPr lang="zh-CN" altLang="en-US" sz="2400" b="1" dirty="0"/>
              <a:t>，输入</a:t>
            </a:r>
            <a:r>
              <a:rPr lang="en-US" altLang="zh-CN" sz="2400" b="1" dirty="0"/>
              <a:t>X </a:t>
            </a:r>
            <a:r>
              <a:rPr lang="zh-CN" altLang="en-US" sz="2400" b="1" dirty="0"/>
              <a:t>的序列为</a:t>
            </a:r>
            <a:r>
              <a:rPr lang="en-US" altLang="zh-CN" sz="2400" b="1" dirty="0"/>
              <a:t>1111100111</a:t>
            </a:r>
            <a:r>
              <a:rPr lang="zh-CN" altLang="en-US" sz="2400" b="1" dirty="0"/>
              <a:t>。</a:t>
            </a:r>
            <a:endParaRPr lang="zh-CN" altLang="en-US" sz="2400" b="1" dirty="0"/>
          </a:p>
        </p:txBody>
      </p:sp>
      <p:sp>
        <p:nvSpPr>
          <p:cNvPr id="130056" name="Line 8"/>
          <p:cNvSpPr/>
          <p:nvPr/>
        </p:nvSpPr>
        <p:spPr>
          <a:xfrm>
            <a:off x="2811463" y="1211263"/>
            <a:ext cx="1587" cy="3810000"/>
          </a:xfrm>
          <a:prstGeom prst="line">
            <a:avLst/>
          </a:prstGeom>
          <a:ln w="38100" cap="flat" cmpd="sng">
            <a:solidFill>
              <a:srgbClr val="FF00FF"/>
            </a:solidFill>
            <a:prstDash val="solid"/>
            <a:headEnd type="none" w="med" len="med"/>
            <a:tailEnd type="triangle" w="med" len="med"/>
          </a:ln>
        </p:spPr>
      </p:sp>
      <p:sp>
        <p:nvSpPr>
          <p:cNvPr id="130057" name="Line 9"/>
          <p:cNvSpPr/>
          <p:nvPr/>
        </p:nvSpPr>
        <p:spPr>
          <a:xfrm>
            <a:off x="3373438" y="1211263"/>
            <a:ext cx="1587" cy="3810000"/>
          </a:xfrm>
          <a:prstGeom prst="line">
            <a:avLst/>
          </a:prstGeom>
          <a:ln w="38100" cap="flat" cmpd="sng">
            <a:solidFill>
              <a:srgbClr val="FF00FF"/>
            </a:solidFill>
            <a:prstDash val="solid"/>
            <a:headEnd type="none" w="med" len="med"/>
            <a:tailEnd type="triangle" w="med" len="med"/>
          </a:ln>
        </p:spPr>
      </p:sp>
      <p:sp>
        <p:nvSpPr>
          <p:cNvPr id="130058" name="Line 10"/>
          <p:cNvSpPr/>
          <p:nvPr/>
        </p:nvSpPr>
        <p:spPr>
          <a:xfrm>
            <a:off x="3943350" y="1211263"/>
            <a:ext cx="1588" cy="3810000"/>
          </a:xfrm>
          <a:prstGeom prst="line">
            <a:avLst/>
          </a:prstGeom>
          <a:ln w="38100" cap="flat" cmpd="sng">
            <a:solidFill>
              <a:srgbClr val="FF00FF"/>
            </a:solidFill>
            <a:prstDash val="solid"/>
            <a:headEnd type="none" w="med" len="med"/>
            <a:tailEnd type="triangle" w="med" len="med"/>
          </a:ln>
        </p:spPr>
      </p:sp>
      <p:sp>
        <p:nvSpPr>
          <p:cNvPr id="130059" name="Line 11"/>
          <p:cNvSpPr/>
          <p:nvPr/>
        </p:nvSpPr>
        <p:spPr>
          <a:xfrm>
            <a:off x="4487863" y="1211263"/>
            <a:ext cx="1587" cy="3810000"/>
          </a:xfrm>
          <a:prstGeom prst="line">
            <a:avLst/>
          </a:prstGeom>
          <a:ln w="38100" cap="flat" cmpd="sng">
            <a:solidFill>
              <a:srgbClr val="FF00FF"/>
            </a:solidFill>
            <a:prstDash val="solid"/>
            <a:headEnd type="none" w="med" len="med"/>
            <a:tailEnd type="triangle" w="med" len="med"/>
          </a:ln>
        </p:spPr>
      </p:sp>
      <p:sp>
        <p:nvSpPr>
          <p:cNvPr id="130060" name="Line 12"/>
          <p:cNvSpPr/>
          <p:nvPr/>
        </p:nvSpPr>
        <p:spPr>
          <a:xfrm>
            <a:off x="5064125" y="1211263"/>
            <a:ext cx="1588" cy="3810000"/>
          </a:xfrm>
          <a:prstGeom prst="line">
            <a:avLst/>
          </a:prstGeom>
          <a:ln w="38100" cap="flat" cmpd="sng">
            <a:solidFill>
              <a:srgbClr val="FF00FF"/>
            </a:solidFill>
            <a:prstDash val="solid"/>
            <a:headEnd type="none" w="med" len="med"/>
            <a:tailEnd type="triangle" w="med" len="med"/>
          </a:ln>
        </p:spPr>
      </p:sp>
      <p:grpSp>
        <p:nvGrpSpPr>
          <p:cNvPr id="130061" name="Group 13"/>
          <p:cNvGrpSpPr/>
          <p:nvPr/>
        </p:nvGrpSpPr>
        <p:grpSpPr>
          <a:xfrm>
            <a:off x="3570288" y="1270000"/>
            <a:ext cx="1681162" cy="863600"/>
            <a:chOff x="2301" y="1248"/>
            <a:chExt cx="1059" cy="720"/>
          </a:xfrm>
        </p:grpSpPr>
        <p:sp>
          <p:nvSpPr>
            <p:cNvPr id="20532" name="AutoShape 14"/>
            <p:cNvSpPr/>
            <p:nvPr/>
          </p:nvSpPr>
          <p:spPr>
            <a:xfrm>
              <a:off x="2301" y="1248"/>
              <a:ext cx="1059" cy="720"/>
            </a:xfrm>
            <a:prstGeom prst="wedgeRoundRectCallout">
              <a:avLst>
                <a:gd name="adj1" fmla="val -44144"/>
                <a:gd name="adj2" fmla="val 76667"/>
                <a:gd name="adj3" fmla="val 16667"/>
              </a:avLst>
            </a:prstGeom>
            <a:solidFill>
              <a:srgbClr val="66FFFF"/>
            </a:solidFill>
            <a:ln w="38100"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20533" name="Text Box 15"/>
            <p:cNvSpPr txBox="1"/>
            <p:nvPr/>
          </p:nvSpPr>
          <p:spPr>
            <a:xfrm>
              <a:off x="2400" y="1345"/>
              <a:ext cx="864" cy="616"/>
            </a:xfrm>
            <a:prstGeom prst="rect">
              <a:avLst/>
            </a:prstGeom>
            <a:solidFill>
              <a:srgbClr val="66FFFF"/>
            </a:solidFill>
            <a:ln w="38100"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t>X=1</a:t>
              </a:r>
              <a:r>
                <a:rPr lang="zh-CN" altLang="en-US" sz="2000" b="1" dirty="0"/>
                <a:t>，</a:t>
              </a:r>
              <a:r>
                <a:rPr lang="en-US" altLang="zh-CN" sz="2000" b="1" dirty="0"/>
                <a:t>4</a:t>
              </a:r>
              <a:r>
                <a:rPr lang="zh-CN" altLang="en-US" sz="2000" b="1" dirty="0"/>
                <a:t>进制加计数</a:t>
              </a:r>
              <a:endParaRPr lang="zh-CN" altLang="en-US" sz="2000" b="1" dirty="0"/>
            </a:p>
          </p:txBody>
        </p:sp>
      </p:grpSp>
      <p:grpSp>
        <p:nvGrpSpPr>
          <p:cNvPr id="130064" name="Group 16"/>
          <p:cNvGrpSpPr/>
          <p:nvPr/>
        </p:nvGrpSpPr>
        <p:grpSpPr>
          <a:xfrm>
            <a:off x="5480050" y="1687513"/>
            <a:ext cx="1600200" cy="906462"/>
            <a:chOff x="3600" y="1488"/>
            <a:chExt cx="1008" cy="816"/>
          </a:xfrm>
        </p:grpSpPr>
        <p:sp>
          <p:nvSpPr>
            <p:cNvPr id="20530" name="AutoShape 17"/>
            <p:cNvSpPr/>
            <p:nvPr/>
          </p:nvSpPr>
          <p:spPr>
            <a:xfrm>
              <a:off x="3600" y="1488"/>
              <a:ext cx="1008" cy="816"/>
            </a:xfrm>
            <a:prstGeom prst="wedgeRoundRectCallout">
              <a:avLst>
                <a:gd name="adj1" fmla="val -29463"/>
                <a:gd name="adj2" fmla="val 69977"/>
                <a:gd name="adj3" fmla="val 16667"/>
              </a:avLst>
            </a:prstGeom>
            <a:solidFill>
              <a:srgbClr val="66FFFF"/>
            </a:solidFill>
            <a:ln w="38100"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20531" name="Text Box 18"/>
            <p:cNvSpPr txBox="1"/>
            <p:nvPr/>
          </p:nvSpPr>
          <p:spPr>
            <a:xfrm>
              <a:off x="3648" y="1594"/>
              <a:ext cx="922" cy="666"/>
            </a:xfrm>
            <a:prstGeom prst="rect">
              <a:avLst/>
            </a:prstGeom>
            <a:solidFill>
              <a:srgbClr val="66FFFF"/>
            </a:solidFill>
            <a:ln w="38100" cap="flat" cmpd="sng">
              <a:solidFill>
                <a:srgbClr val="66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t>X=0</a:t>
              </a:r>
              <a:endParaRPr lang="en-US" altLang="zh-CN" sz="2000" b="1" dirty="0"/>
            </a:p>
            <a:p>
              <a:pPr marL="0" lvl="0" indent="0" eaLnBrk="1" hangingPunct="1">
                <a:spcBef>
                  <a:spcPct val="0"/>
                </a:spcBef>
                <a:buNone/>
              </a:pPr>
              <a:r>
                <a:rPr lang="zh-CN" altLang="en-US" sz="2000" b="1" dirty="0"/>
                <a:t>保持原态</a:t>
              </a:r>
              <a:endParaRPr lang="zh-CN" altLang="en-US" sz="2000" b="1" dirty="0"/>
            </a:p>
          </p:txBody>
        </p:sp>
      </p:grpSp>
      <p:sp>
        <p:nvSpPr>
          <p:cNvPr id="130067" name="Line 19"/>
          <p:cNvSpPr/>
          <p:nvPr/>
        </p:nvSpPr>
        <p:spPr>
          <a:xfrm>
            <a:off x="5630863" y="1287463"/>
            <a:ext cx="1587" cy="3810000"/>
          </a:xfrm>
          <a:prstGeom prst="line">
            <a:avLst/>
          </a:prstGeom>
          <a:ln w="38100" cap="flat" cmpd="sng">
            <a:solidFill>
              <a:srgbClr val="FF00FF"/>
            </a:solidFill>
            <a:prstDash val="solid"/>
            <a:headEnd type="none" w="med" len="med"/>
            <a:tailEnd type="triangle" w="med" len="med"/>
          </a:ln>
        </p:spPr>
      </p:sp>
      <p:sp>
        <p:nvSpPr>
          <p:cNvPr id="130068" name="Line 20"/>
          <p:cNvSpPr/>
          <p:nvPr/>
        </p:nvSpPr>
        <p:spPr>
          <a:xfrm>
            <a:off x="6164263" y="1287463"/>
            <a:ext cx="1587" cy="3810000"/>
          </a:xfrm>
          <a:prstGeom prst="line">
            <a:avLst/>
          </a:prstGeom>
          <a:ln w="38100" cap="flat" cmpd="sng">
            <a:solidFill>
              <a:srgbClr val="FF00FF"/>
            </a:solidFill>
            <a:prstDash val="solid"/>
            <a:headEnd type="none" w="med" len="med"/>
            <a:tailEnd type="triangle" w="med" len="med"/>
          </a:ln>
        </p:spPr>
      </p:sp>
      <p:sp>
        <p:nvSpPr>
          <p:cNvPr id="130069" name="Line 21"/>
          <p:cNvSpPr/>
          <p:nvPr/>
        </p:nvSpPr>
        <p:spPr>
          <a:xfrm>
            <a:off x="6756400" y="1270000"/>
            <a:ext cx="1588" cy="3810000"/>
          </a:xfrm>
          <a:prstGeom prst="line">
            <a:avLst/>
          </a:prstGeom>
          <a:ln w="38100" cap="flat" cmpd="sng">
            <a:solidFill>
              <a:srgbClr val="FF00FF"/>
            </a:solidFill>
            <a:prstDash val="solid"/>
            <a:headEnd type="none" w="med" len="med"/>
            <a:tailEnd type="triangle" w="med" len="med"/>
          </a:ln>
        </p:spPr>
      </p:sp>
      <p:sp>
        <p:nvSpPr>
          <p:cNvPr id="130070" name="Text Box 22"/>
          <p:cNvSpPr txBox="1"/>
          <p:nvPr/>
        </p:nvSpPr>
        <p:spPr>
          <a:xfrm>
            <a:off x="2795588" y="4376738"/>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nvGrpSpPr>
          <p:cNvPr id="130071" name="Group 23"/>
          <p:cNvGrpSpPr/>
          <p:nvPr/>
        </p:nvGrpSpPr>
        <p:grpSpPr>
          <a:xfrm>
            <a:off x="2795588" y="3040063"/>
            <a:ext cx="336550" cy="1184275"/>
            <a:chOff x="1862" y="2592"/>
            <a:chExt cx="212" cy="746"/>
          </a:xfrm>
        </p:grpSpPr>
        <p:sp>
          <p:nvSpPr>
            <p:cNvPr id="20528" name="Text Box 24"/>
            <p:cNvSpPr txBox="1"/>
            <p:nvPr/>
          </p:nvSpPr>
          <p:spPr>
            <a:xfrm>
              <a:off x="1862" y="259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20529" name="Text Box 25"/>
            <p:cNvSpPr txBox="1"/>
            <p:nvPr/>
          </p:nvSpPr>
          <p:spPr>
            <a:xfrm>
              <a:off x="1862" y="3050"/>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30074" name="Group 26"/>
          <p:cNvGrpSpPr/>
          <p:nvPr/>
        </p:nvGrpSpPr>
        <p:grpSpPr>
          <a:xfrm>
            <a:off x="3328988" y="3040063"/>
            <a:ext cx="412750" cy="1184275"/>
            <a:chOff x="2198" y="2592"/>
            <a:chExt cx="260" cy="746"/>
          </a:xfrm>
        </p:grpSpPr>
        <p:sp>
          <p:nvSpPr>
            <p:cNvPr id="20526" name="Text Box 27"/>
            <p:cNvSpPr txBox="1"/>
            <p:nvPr/>
          </p:nvSpPr>
          <p:spPr>
            <a:xfrm>
              <a:off x="2246" y="259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20527" name="Text Box 28"/>
            <p:cNvSpPr txBox="1"/>
            <p:nvPr/>
          </p:nvSpPr>
          <p:spPr>
            <a:xfrm>
              <a:off x="2198" y="3050"/>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sp>
        <p:nvSpPr>
          <p:cNvPr id="130077" name="Text Box 29"/>
          <p:cNvSpPr txBox="1"/>
          <p:nvPr/>
        </p:nvSpPr>
        <p:spPr>
          <a:xfrm>
            <a:off x="3328988" y="4376738"/>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nvGrpSpPr>
          <p:cNvPr id="130078" name="Group 30"/>
          <p:cNvGrpSpPr/>
          <p:nvPr/>
        </p:nvGrpSpPr>
        <p:grpSpPr>
          <a:xfrm>
            <a:off x="3938588" y="3040063"/>
            <a:ext cx="352425" cy="1143000"/>
            <a:chOff x="2582" y="2592"/>
            <a:chExt cx="222" cy="720"/>
          </a:xfrm>
        </p:grpSpPr>
        <p:sp>
          <p:nvSpPr>
            <p:cNvPr id="20524" name="Text Box 31"/>
            <p:cNvSpPr txBox="1"/>
            <p:nvPr/>
          </p:nvSpPr>
          <p:spPr>
            <a:xfrm>
              <a:off x="2592" y="3024"/>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20525" name="Text Box 32"/>
            <p:cNvSpPr txBox="1"/>
            <p:nvPr/>
          </p:nvSpPr>
          <p:spPr>
            <a:xfrm>
              <a:off x="2582" y="259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sp>
        <p:nvSpPr>
          <p:cNvPr id="130081" name="Text Box 33"/>
          <p:cNvSpPr txBox="1"/>
          <p:nvPr/>
        </p:nvSpPr>
        <p:spPr>
          <a:xfrm>
            <a:off x="3938588" y="4376738"/>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nvGrpSpPr>
          <p:cNvPr id="130082" name="Group 34"/>
          <p:cNvGrpSpPr/>
          <p:nvPr/>
        </p:nvGrpSpPr>
        <p:grpSpPr>
          <a:xfrm>
            <a:off x="4471988" y="3040063"/>
            <a:ext cx="336550" cy="1031875"/>
            <a:chOff x="2918" y="2592"/>
            <a:chExt cx="212" cy="650"/>
          </a:xfrm>
        </p:grpSpPr>
        <p:sp>
          <p:nvSpPr>
            <p:cNvPr id="20522" name="Text Box 35"/>
            <p:cNvSpPr txBox="1"/>
            <p:nvPr/>
          </p:nvSpPr>
          <p:spPr>
            <a:xfrm>
              <a:off x="2918" y="259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20523" name="Text Box 36"/>
            <p:cNvSpPr txBox="1"/>
            <p:nvPr/>
          </p:nvSpPr>
          <p:spPr>
            <a:xfrm>
              <a:off x="2918" y="2954"/>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130085" name="Text Box 37"/>
          <p:cNvSpPr txBox="1"/>
          <p:nvPr/>
        </p:nvSpPr>
        <p:spPr>
          <a:xfrm>
            <a:off x="4456113" y="4411663"/>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nvGrpSpPr>
          <p:cNvPr id="130086" name="Group 38"/>
          <p:cNvGrpSpPr/>
          <p:nvPr/>
        </p:nvGrpSpPr>
        <p:grpSpPr>
          <a:xfrm>
            <a:off x="5005388" y="3005138"/>
            <a:ext cx="352425" cy="1143000"/>
            <a:chOff x="3254" y="2570"/>
            <a:chExt cx="222" cy="720"/>
          </a:xfrm>
        </p:grpSpPr>
        <p:sp>
          <p:nvSpPr>
            <p:cNvPr id="20520" name="Text Box 39"/>
            <p:cNvSpPr txBox="1"/>
            <p:nvPr/>
          </p:nvSpPr>
          <p:spPr>
            <a:xfrm>
              <a:off x="3264" y="300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20521" name="Text Box 40"/>
            <p:cNvSpPr txBox="1"/>
            <p:nvPr/>
          </p:nvSpPr>
          <p:spPr>
            <a:xfrm>
              <a:off x="3254" y="2570"/>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sp>
        <p:nvSpPr>
          <p:cNvPr id="130089" name="Text Box 41"/>
          <p:cNvSpPr txBox="1"/>
          <p:nvPr/>
        </p:nvSpPr>
        <p:spPr>
          <a:xfrm>
            <a:off x="5021263" y="4411663"/>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nvGrpSpPr>
          <p:cNvPr id="130090" name="Group 42"/>
          <p:cNvGrpSpPr/>
          <p:nvPr/>
        </p:nvGrpSpPr>
        <p:grpSpPr>
          <a:xfrm>
            <a:off x="5659438" y="3005138"/>
            <a:ext cx="352425" cy="1143000"/>
            <a:chOff x="3666" y="2570"/>
            <a:chExt cx="222" cy="720"/>
          </a:xfrm>
        </p:grpSpPr>
        <p:sp>
          <p:nvSpPr>
            <p:cNvPr id="20518" name="Text Box 43"/>
            <p:cNvSpPr txBox="1"/>
            <p:nvPr/>
          </p:nvSpPr>
          <p:spPr>
            <a:xfrm>
              <a:off x="3676" y="300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20519" name="Text Box 44"/>
            <p:cNvSpPr txBox="1"/>
            <p:nvPr/>
          </p:nvSpPr>
          <p:spPr>
            <a:xfrm>
              <a:off x="3666" y="2570"/>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sp>
        <p:nvSpPr>
          <p:cNvPr id="130093" name="Text Box 45"/>
          <p:cNvSpPr txBox="1"/>
          <p:nvPr/>
        </p:nvSpPr>
        <p:spPr>
          <a:xfrm>
            <a:off x="5675313" y="4411663"/>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30094" name="Text Box 46"/>
          <p:cNvSpPr txBox="1"/>
          <p:nvPr/>
        </p:nvSpPr>
        <p:spPr>
          <a:xfrm>
            <a:off x="6256338" y="4411663"/>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nvGrpSpPr>
          <p:cNvPr id="130095" name="Group 47"/>
          <p:cNvGrpSpPr/>
          <p:nvPr/>
        </p:nvGrpSpPr>
        <p:grpSpPr>
          <a:xfrm>
            <a:off x="6240463" y="3005138"/>
            <a:ext cx="352425" cy="1143000"/>
            <a:chOff x="4032" y="2570"/>
            <a:chExt cx="222" cy="720"/>
          </a:xfrm>
        </p:grpSpPr>
        <p:sp>
          <p:nvSpPr>
            <p:cNvPr id="20516" name="Text Box 48"/>
            <p:cNvSpPr txBox="1"/>
            <p:nvPr/>
          </p:nvSpPr>
          <p:spPr>
            <a:xfrm>
              <a:off x="4042" y="300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20517" name="Text Box 49"/>
            <p:cNvSpPr txBox="1"/>
            <p:nvPr/>
          </p:nvSpPr>
          <p:spPr>
            <a:xfrm>
              <a:off x="4032" y="2570"/>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grpSp>
        <p:nvGrpSpPr>
          <p:cNvPr id="130098" name="Group 50"/>
          <p:cNvGrpSpPr/>
          <p:nvPr/>
        </p:nvGrpSpPr>
        <p:grpSpPr>
          <a:xfrm>
            <a:off x="6773863" y="3040063"/>
            <a:ext cx="412750" cy="1184275"/>
            <a:chOff x="4368" y="2592"/>
            <a:chExt cx="260" cy="746"/>
          </a:xfrm>
        </p:grpSpPr>
        <p:sp>
          <p:nvSpPr>
            <p:cNvPr id="20514" name="Text Box 51"/>
            <p:cNvSpPr txBox="1"/>
            <p:nvPr/>
          </p:nvSpPr>
          <p:spPr>
            <a:xfrm>
              <a:off x="4416" y="259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20515" name="Text Box 52"/>
            <p:cNvSpPr txBox="1"/>
            <p:nvPr/>
          </p:nvSpPr>
          <p:spPr>
            <a:xfrm>
              <a:off x="4368" y="3050"/>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sp>
        <p:nvSpPr>
          <p:cNvPr id="130101" name="Text Box 53"/>
          <p:cNvSpPr txBox="1"/>
          <p:nvPr/>
        </p:nvSpPr>
        <p:spPr>
          <a:xfrm>
            <a:off x="6773863" y="4376738"/>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30102" name="AutoShape 54"/>
          <p:cNvSpPr/>
          <p:nvPr/>
        </p:nvSpPr>
        <p:spPr>
          <a:xfrm>
            <a:off x="7373938" y="1041400"/>
            <a:ext cx="1339850" cy="879475"/>
          </a:xfrm>
          <a:prstGeom prst="wedgeRoundRectCallout">
            <a:avLst>
              <a:gd name="adj1" fmla="val -42537"/>
              <a:gd name="adj2" fmla="val 103069"/>
              <a:gd name="adj3" fmla="val 16667"/>
            </a:avLst>
          </a:prstGeom>
          <a:solidFill>
            <a:srgbClr val="66FFFF"/>
          </a:solidFill>
          <a:ln w="38100"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000" b="1" dirty="0"/>
              <a:t>X=1</a:t>
            </a:r>
            <a:r>
              <a:rPr lang="zh-CN" altLang="en-US" sz="2000" b="1" dirty="0"/>
              <a:t>，</a:t>
            </a:r>
            <a:r>
              <a:rPr lang="en-US" altLang="zh-CN" sz="2000" b="1" dirty="0"/>
              <a:t>4</a:t>
            </a:r>
            <a:r>
              <a:rPr lang="zh-CN" altLang="en-US" sz="2000" b="1" dirty="0"/>
              <a:t>进制</a:t>
            </a:r>
            <a:endParaRPr lang="zh-CN" altLang="en-US" sz="2000" b="1" dirty="0"/>
          </a:p>
          <a:p>
            <a:pPr marL="0" lvl="0" indent="0" algn="just" eaLnBrk="1" hangingPunct="1">
              <a:spcBef>
                <a:spcPct val="0"/>
              </a:spcBef>
              <a:buNone/>
            </a:pPr>
            <a:r>
              <a:rPr lang="zh-CN" altLang="en-US" sz="2000" b="1" dirty="0"/>
              <a:t>加计数</a:t>
            </a:r>
            <a:endParaRPr lang="zh-CN" altLang="en-US" sz="20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4"/>
                                        </p:tgtEl>
                                        <p:attrNameLst>
                                          <p:attrName>style.visibility</p:attrName>
                                        </p:attrNameLst>
                                      </p:cBhvr>
                                      <p:to>
                                        <p:strVal val="visible"/>
                                      </p:to>
                                    </p:set>
                                    <p:animEffect transition="in" filter="wipe(left)">
                                      <p:cBhvr>
                                        <p:cTn id="7" dur="500"/>
                                        <p:tgtEl>
                                          <p:spTgt spid="1300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5"/>
                                        </p:tgtEl>
                                        <p:attrNameLst>
                                          <p:attrName>style.visibility</p:attrName>
                                        </p:attrNameLst>
                                      </p:cBhvr>
                                      <p:to>
                                        <p:strVal val="visible"/>
                                      </p:to>
                                    </p:set>
                                    <p:animEffect transition="in" filter="wipe(left)">
                                      <p:cBhvr>
                                        <p:cTn id="12" dur="500"/>
                                        <p:tgtEl>
                                          <p:spTgt spid="13005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30050"/>
                                        </p:tgtEl>
                                        <p:attrNameLst>
                                          <p:attrName>style.visibility</p:attrName>
                                        </p:attrNameLst>
                                      </p:cBhvr>
                                      <p:to>
                                        <p:strVal val="visible"/>
                                      </p:to>
                                    </p:set>
                                    <p:anim calcmode="lin" valueType="num">
                                      <p:cBhvr>
                                        <p:cTn id="17" dur="500" fill="hold"/>
                                        <p:tgtEl>
                                          <p:spTgt spid="130050"/>
                                        </p:tgtEl>
                                        <p:attrNameLst>
                                          <p:attrName>ppt_w</p:attrName>
                                        </p:attrNameLst>
                                      </p:cBhvr>
                                      <p:tavLst>
                                        <p:tav tm="0">
                                          <p:val>
                                            <p:fltVal val="0.000000"/>
                                          </p:val>
                                        </p:tav>
                                        <p:tav tm="100000">
                                          <p:val>
                                            <p:strVal val="#ppt_w"/>
                                          </p:val>
                                        </p:tav>
                                      </p:tavLst>
                                    </p:anim>
                                    <p:anim calcmode="lin" valueType="num">
                                      <p:cBhvr>
                                        <p:cTn id="18" dur="500" fill="hold"/>
                                        <p:tgtEl>
                                          <p:spTgt spid="130050"/>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130061"/>
                                        </p:tgtEl>
                                        <p:attrNameLst>
                                          <p:attrName>style.visibility</p:attrName>
                                        </p:attrNameLst>
                                      </p:cBhvr>
                                      <p:to>
                                        <p:strVal val="visible"/>
                                      </p:to>
                                    </p:set>
                                    <p:anim calcmode="lin" valueType="num">
                                      <p:cBhvr additive="base">
                                        <p:cTn id="23" dur="500" fill="hold"/>
                                        <p:tgtEl>
                                          <p:spTgt spid="130061"/>
                                        </p:tgtEl>
                                        <p:attrNameLst>
                                          <p:attrName>ppt_x</p:attrName>
                                        </p:attrNameLst>
                                      </p:cBhvr>
                                      <p:tavLst>
                                        <p:tav tm="0">
                                          <p:val>
                                            <p:strVal val="#ppt_x"/>
                                          </p:val>
                                        </p:tav>
                                        <p:tav tm="100000">
                                          <p:val>
                                            <p:strVal val="#ppt_x"/>
                                          </p:val>
                                        </p:tav>
                                      </p:tavLst>
                                    </p:anim>
                                    <p:anim calcmode="lin" valueType="num">
                                      <p:cBhvr additive="base">
                                        <p:cTn id="24" dur="500" fill="hold"/>
                                        <p:tgtEl>
                                          <p:spTgt spid="130061"/>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30061"/>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30056"/>
                                        </p:tgtEl>
                                        <p:attrNameLst>
                                          <p:attrName>style.visibility</p:attrName>
                                        </p:attrNameLst>
                                      </p:cBhvr>
                                      <p:to>
                                        <p:strVal val="visible"/>
                                      </p:to>
                                    </p:set>
                                    <p:animEffect transition="in" filter="wipe(up)">
                                      <p:cBhvr>
                                        <p:cTn id="29" dur="500"/>
                                        <p:tgtEl>
                                          <p:spTgt spid="130056"/>
                                        </p:tgtEl>
                                      </p:cBhvr>
                                    </p:animEffect>
                                  </p:childTnLst>
                                  <p:subTnLst>
                                    <p:set>
                                      <p:cBhvr override="childStyle">
                                        <p:cTn dur="1" fill="hold" display="0" masterRel="nextClick" afterEffect="1"/>
                                        <p:tgtEl>
                                          <p:spTgt spid="130056"/>
                                        </p:tgtEl>
                                        <p:attrNameLst>
                                          <p:attrName>style.visibility</p:attrName>
                                        </p:attrNameLst>
                                      </p:cBhvr>
                                      <p:to>
                                        <p:strVal val="hidden"/>
                                      </p:to>
                                    </p:set>
                                  </p:subTnLst>
                                </p:cTn>
                              </p:par>
                            </p:childTnLst>
                          </p:cTn>
                        </p:par>
                        <p:par>
                          <p:cTn id="30" fill="hold">
                            <p:stCondLst>
                              <p:cond delay="500"/>
                            </p:stCondLst>
                            <p:childTnLst>
                              <p:par>
                                <p:cTn id="31" presetID="22" presetClass="entr" presetSubtype="4" fill="hold" nodeType="afterEffect">
                                  <p:stCondLst>
                                    <p:cond delay="1000"/>
                                  </p:stCondLst>
                                  <p:childTnLst>
                                    <p:set>
                                      <p:cBhvr>
                                        <p:cTn id="32" dur="1" fill="hold">
                                          <p:stCondLst>
                                            <p:cond delay="0"/>
                                          </p:stCondLst>
                                        </p:cTn>
                                        <p:tgtEl>
                                          <p:spTgt spid="130071"/>
                                        </p:tgtEl>
                                        <p:attrNameLst>
                                          <p:attrName>style.visibility</p:attrName>
                                        </p:attrNameLst>
                                      </p:cBhvr>
                                      <p:to>
                                        <p:strVal val="visible"/>
                                      </p:to>
                                    </p:set>
                                    <p:animEffect transition="in" filter="wipe(down)">
                                      <p:cBhvr>
                                        <p:cTn id="33" dur="500"/>
                                        <p:tgtEl>
                                          <p:spTgt spid="130071"/>
                                        </p:tgtEl>
                                      </p:cBhvr>
                                    </p:animEffect>
                                  </p:childTnLst>
                                </p:cTn>
                              </p:par>
                            </p:childTnLst>
                          </p:cTn>
                        </p:par>
                        <p:par>
                          <p:cTn id="34" fill="hold">
                            <p:stCondLst>
                              <p:cond delay="2000"/>
                            </p:stCondLst>
                            <p:childTnLst>
                              <p:par>
                                <p:cTn id="35" presetID="22" presetClass="entr" presetSubtype="4" fill="hold" grpId="0" nodeType="afterEffect">
                                  <p:stCondLst>
                                    <p:cond delay="1000"/>
                                  </p:stCondLst>
                                  <p:childTnLst>
                                    <p:set>
                                      <p:cBhvr>
                                        <p:cTn id="36" dur="1" fill="hold">
                                          <p:stCondLst>
                                            <p:cond delay="0"/>
                                          </p:stCondLst>
                                        </p:cTn>
                                        <p:tgtEl>
                                          <p:spTgt spid="130070"/>
                                        </p:tgtEl>
                                        <p:attrNameLst>
                                          <p:attrName>style.visibility</p:attrName>
                                        </p:attrNameLst>
                                      </p:cBhvr>
                                      <p:to>
                                        <p:strVal val="visible"/>
                                      </p:to>
                                    </p:set>
                                    <p:animEffect transition="in" filter="wipe(down)">
                                      <p:cBhvr>
                                        <p:cTn id="37" dur="500"/>
                                        <p:tgtEl>
                                          <p:spTgt spid="1300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30057"/>
                                        </p:tgtEl>
                                        <p:attrNameLst>
                                          <p:attrName>style.visibility</p:attrName>
                                        </p:attrNameLst>
                                      </p:cBhvr>
                                      <p:to>
                                        <p:strVal val="visible"/>
                                      </p:to>
                                    </p:set>
                                    <p:animEffect transition="in" filter="wipe(up)">
                                      <p:cBhvr>
                                        <p:cTn id="42" dur="500"/>
                                        <p:tgtEl>
                                          <p:spTgt spid="130057"/>
                                        </p:tgtEl>
                                      </p:cBhvr>
                                    </p:animEffect>
                                  </p:childTnLst>
                                  <p:subTnLst>
                                    <p:set>
                                      <p:cBhvr override="childStyle">
                                        <p:cTn dur="1" fill="hold" display="0" masterRel="nextClick" afterEffect="1"/>
                                        <p:tgtEl>
                                          <p:spTgt spid="13005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0074"/>
                                        </p:tgtEl>
                                        <p:attrNameLst>
                                          <p:attrName>style.visibility</p:attrName>
                                        </p:attrNameLst>
                                      </p:cBhvr>
                                      <p:to>
                                        <p:strVal val="visible"/>
                                      </p:to>
                                    </p:set>
                                    <p:animEffect transition="in" filter="wipe(down)">
                                      <p:cBhvr>
                                        <p:cTn id="47" dur="500"/>
                                        <p:tgtEl>
                                          <p:spTgt spid="130074"/>
                                        </p:tgtEl>
                                      </p:cBhvr>
                                    </p:animEffect>
                                  </p:childTnLst>
                                </p:cTn>
                              </p:par>
                            </p:childTnLst>
                          </p:cTn>
                        </p:par>
                        <p:par>
                          <p:cTn id="48" fill="hold">
                            <p:stCondLst>
                              <p:cond delay="500"/>
                            </p:stCondLst>
                            <p:childTnLst>
                              <p:par>
                                <p:cTn id="49" presetID="22" presetClass="entr" presetSubtype="4" fill="hold" grpId="0" nodeType="afterEffect">
                                  <p:stCondLst>
                                    <p:cond delay="0"/>
                                  </p:stCondLst>
                                  <p:childTnLst>
                                    <p:set>
                                      <p:cBhvr>
                                        <p:cTn id="50" dur="1" fill="hold">
                                          <p:stCondLst>
                                            <p:cond delay="0"/>
                                          </p:stCondLst>
                                        </p:cTn>
                                        <p:tgtEl>
                                          <p:spTgt spid="130077"/>
                                        </p:tgtEl>
                                        <p:attrNameLst>
                                          <p:attrName>style.visibility</p:attrName>
                                        </p:attrNameLst>
                                      </p:cBhvr>
                                      <p:to>
                                        <p:strVal val="visible"/>
                                      </p:to>
                                    </p:set>
                                    <p:animEffect transition="in" filter="wipe(down)">
                                      <p:cBhvr>
                                        <p:cTn id="51" dur="500"/>
                                        <p:tgtEl>
                                          <p:spTgt spid="13007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30058"/>
                                        </p:tgtEl>
                                        <p:attrNameLst>
                                          <p:attrName>style.visibility</p:attrName>
                                        </p:attrNameLst>
                                      </p:cBhvr>
                                      <p:to>
                                        <p:strVal val="visible"/>
                                      </p:to>
                                    </p:set>
                                    <p:animEffect transition="in" filter="wipe(up)">
                                      <p:cBhvr>
                                        <p:cTn id="56" dur="500"/>
                                        <p:tgtEl>
                                          <p:spTgt spid="130058"/>
                                        </p:tgtEl>
                                      </p:cBhvr>
                                    </p:animEffect>
                                  </p:childTnLst>
                                  <p:subTnLst>
                                    <p:set>
                                      <p:cBhvr override="childStyle">
                                        <p:cTn dur="1" fill="hold" display="0" masterRel="nextClick" afterEffect="1"/>
                                        <p:tgtEl>
                                          <p:spTgt spid="13005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30078"/>
                                        </p:tgtEl>
                                        <p:attrNameLst>
                                          <p:attrName>style.visibility</p:attrName>
                                        </p:attrNameLst>
                                      </p:cBhvr>
                                      <p:to>
                                        <p:strVal val="visible"/>
                                      </p:to>
                                    </p:set>
                                    <p:animEffect transition="in" filter="wipe(down)">
                                      <p:cBhvr>
                                        <p:cTn id="61" dur="500"/>
                                        <p:tgtEl>
                                          <p:spTgt spid="13007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130081"/>
                                        </p:tgtEl>
                                        <p:attrNameLst>
                                          <p:attrName>style.visibility</p:attrName>
                                        </p:attrNameLst>
                                      </p:cBhvr>
                                      <p:to>
                                        <p:strVal val="visible"/>
                                      </p:to>
                                    </p:set>
                                    <p:animEffect transition="in" filter="wipe(down)">
                                      <p:cBhvr>
                                        <p:cTn id="66" dur="500"/>
                                        <p:tgtEl>
                                          <p:spTgt spid="13008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30059"/>
                                        </p:tgtEl>
                                        <p:attrNameLst>
                                          <p:attrName>style.visibility</p:attrName>
                                        </p:attrNameLst>
                                      </p:cBhvr>
                                      <p:to>
                                        <p:strVal val="visible"/>
                                      </p:to>
                                    </p:set>
                                    <p:animEffect transition="in" filter="wipe(up)">
                                      <p:cBhvr>
                                        <p:cTn id="71" dur="500"/>
                                        <p:tgtEl>
                                          <p:spTgt spid="130059"/>
                                        </p:tgtEl>
                                      </p:cBhvr>
                                    </p:animEffect>
                                  </p:childTnLst>
                                  <p:subTnLst>
                                    <p:set>
                                      <p:cBhvr override="childStyle">
                                        <p:cTn dur="1" fill="hold" display="0" masterRel="nextClick" afterEffect="1"/>
                                        <p:tgtEl>
                                          <p:spTgt spid="130059"/>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130082"/>
                                        </p:tgtEl>
                                        <p:attrNameLst>
                                          <p:attrName>style.visibility</p:attrName>
                                        </p:attrNameLst>
                                      </p:cBhvr>
                                      <p:to>
                                        <p:strVal val="visible"/>
                                      </p:to>
                                    </p:set>
                                    <p:animEffect transition="in" filter="wipe(down)">
                                      <p:cBhvr>
                                        <p:cTn id="76" dur="500"/>
                                        <p:tgtEl>
                                          <p:spTgt spid="13008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130085"/>
                                        </p:tgtEl>
                                        <p:attrNameLst>
                                          <p:attrName>style.visibility</p:attrName>
                                        </p:attrNameLst>
                                      </p:cBhvr>
                                      <p:to>
                                        <p:strVal val="visible"/>
                                      </p:to>
                                    </p:set>
                                    <p:animEffect transition="in" filter="wipe(down)">
                                      <p:cBhvr>
                                        <p:cTn id="81" dur="500"/>
                                        <p:tgtEl>
                                          <p:spTgt spid="13008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130060"/>
                                        </p:tgtEl>
                                        <p:attrNameLst>
                                          <p:attrName>style.visibility</p:attrName>
                                        </p:attrNameLst>
                                      </p:cBhvr>
                                      <p:to>
                                        <p:strVal val="visible"/>
                                      </p:to>
                                    </p:set>
                                    <p:animEffect transition="in" filter="wipe(up)">
                                      <p:cBhvr>
                                        <p:cTn id="86" dur="500"/>
                                        <p:tgtEl>
                                          <p:spTgt spid="130060"/>
                                        </p:tgtEl>
                                      </p:cBhvr>
                                    </p:animEffect>
                                  </p:childTnLst>
                                  <p:subTnLst>
                                    <p:set>
                                      <p:cBhvr override="childStyle">
                                        <p:cTn dur="1" fill="hold" display="0" masterRel="nextClick" afterEffect="1"/>
                                        <p:tgtEl>
                                          <p:spTgt spid="13006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130086"/>
                                        </p:tgtEl>
                                        <p:attrNameLst>
                                          <p:attrName>style.visibility</p:attrName>
                                        </p:attrNameLst>
                                      </p:cBhvr>
                                      <p:to>
                                        <p:strVal val="visible"/>
                                      </p:to>
                                    </p:set>
                                    <p:animEffect transition="in" filter="wipe(down)">
                                      <p:cBhvr>
                                        <p:cTn id="91" dur="500"/>
                                        <p:tgtEl>
                                          <p:spTgt spid="13008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130089"/>
                                        </p:tgtEl>
                                        <p:attrNameLst>
                                          <p:attrName>style.visibility</p:attrName>
                                        </p:attrNameLst>
                                      </p:cBhvr>
                                      <p:to>
                                        <p:strVal val="visible"/>
                                      </p:to>
                                    </p:set>
                                    <p:animEffect transition="in" filter="wipe(down)">
                                      <p:cBhvr>
                                        <p:cTn id="96" dur="500"/>
                                        <p:tgtEl>
                                          <p:spTgt spid="130089"/>
                                        </p:tgtEl>
                                      </p:cBhvr>
                                    </p:animEffec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nodeType="clickEffect">
                                  <p:stCondLst>
                                    <p:cond delay="0"/>
                                  </p:stCondLst>
                                  <p:childTnLst>
                                    <p:set>
                                      <p:cBhvr>
                                        <p:cTn id="100" dur="1" fill="hold">
                                          <p:stCondLst>
                                            <p:cond delay="0"/>
                                          </p:stCondLst>
                                        </p:cTn>
                                        <p:tgtEl>
                                          <p:spTgt spid="130064"/>
                                        </p:tgtEl>
                                        <p:attrNameLst>
                                          <p:attrName>style.visibility</p:attrName>
                                        </p:attrNameLst>
                                      </p:cBhvr>
                                      <p:to>
                                        <p:strVal val="visible"/>
                                      </p:to>
                                    </p:set>
                                    <p:anim calcmode="lin" valueType="num">
                                      <p:cBhvr additive="base">
                                        <p:cTn id="101" dur="500" fill="hold"/>
                                        <p:tgtEl>
                                          <p:spTgt spid="130064"/>
                                        </p:tgtEl>
                                        <p:attrNameLst>
                                          <p:attrName>ppt_x</p:attrName>
                                        </p:attrNameLst>
                                      </p:cBhvr>
                                      <p:tavLst>
                                        <p:tav tm="0">
                                          <p:val>
                                            <p:strVal val="#ppt_x"/>
                                          </p:val>
                                        </p:tav>
                                        <p:tav tm="100000">
                                          <p:val>
                                            <p:strVal val="#ppt_x"/>
                                          </p:val>
                                        </p:tav>
                                      </p:tavLst>
                                    </p:anim>
                                    <p:anim calcmode="lin" valueType="num">
                                      <p:cBhvr additive="base">
                                        <p:cTn id="102" dur="500" fill="hold"/>
                                        <p:tgtEl>
                                          <p:spTgt spid="130064"/>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3006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nodeType="clickEffect">
                                  <p:stCondLst>
                                    <p:cond delay="0"/>
                                  </p:stCondLst>
                                  <p:childTnLst>
                                    <p:set>
                                      <p:cBhvr>
                                        <p:cTn id="106" dur="1" fill="hold">
                                          <p:stCondLst>
                                            <p:cond delay="0"/>
                                          </p:stCondLst>
                                        </p:cTn>
                                        <p:tgtEl>
                                          <p:spTgt spid="130067"/>
                                        </p:tgtEl>
                                        <p:attrNameLst>
                                          <p:attrName>style.visibility</p:attrName>
                                        </p:attrNameLst>
                                      </p:cBhvr>
                                      <p:to>
                                        <p:strVal val="visible"/>
                                      </p:to>
                                    </p:set>
                                    <p:animEffect transition="in" filter="wipe(up)">
                                      <p:cBhvr>
                                        <p:cTn id="107" dur="500"/>
                                        <p:tgtEl>
                                          <p:spTgt spid="130067"/>
                                        </p:tgtEl>
                                      </p:cBhvr>
                                    </p:animEffect>
                                  </p:childTnLst>
                                  <p:subTnLst>
                                    <p:set>
                                      <p:cBhvr override="childStyle">
                                        <p:cTn dur="1" fill="hold" display="0" masterRel="nextClick" afterEffect="1"/>
                                        <p:tgtEl>
                                          <p:spTgt spid="130067"/>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130090"/>
                                        </p:tgtEl>
                                        <p:attrNameLst>
                                          <p:attrName>style.visibility</p:attrName>
                                        </p:attrNameLst>
                                      </p:cBhvr>
                                      <p:to>
                                        <p:strVal val="visible"/>
                                      </p:to>
                                    </p:set>
                                    <p:animEffect transition="in" filter="wipe(down)">
                                      <p:cBhvr>
                                        <p:cTn id="112" dur="500"/>
                                        <p:tgtEl>
                                          <p:spTgt spid="13009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30093"/>
                                        </p:tgtEl>
                                        <p:attrNameLst>
                                          <p:attrName>style.visibility</p:attrName>
                                        </p:attrNameLst>
                                      </p:cBhvr>
                                      <p:to>
                                        <p:strVal val="visible"/>
                                      </p:to>
                                    </p:set>
                                    <p:animEffect transition="in" filter="wipe(down)">
                                      <p:cBhvr>
                                        <p:cTn id="117" dur="500"/>
                                        <p:tgtEl>
                                          <p:spTgt spid="13009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130068"/>
                                        </p:tgtEl>
                                        <p:attrNameLst>
                                          <p:attrName>style.visibility</p:attrName>
                                        </p:attrNameLst>
                                      </p:cBhvr>
                                      <p:to>
                                        <p:strVal val="visible"/>
                                      </p:to>
                                    </p:set>
                                    <p:animEffect transition="in" filter="wipe(up)">
                                      <p:cBhvr>
                                        <p:cTn id="122" dur="500"/>
                                        <p:tgtEl>
                                          <p:spTgt spid="130068"/>
                                        </p:tgtEl>
                                      </p:cBhvr>
                                    </p:animEffect>
                                  </p:childTnLst>
                                  <p:subTnLst>
                                    <p:set>
                                      <p:cBhvr override="childStyle">
                                        <p:cTn dur="1" fill="hold" display="0" masterRel="nextClick" afterEffect="1"/>
                                        <p:tgtEl>
                                          <p:spTgt spid="130068"/>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130095"/>
                                        </p:tgtEl>
                                        <p:attrNameLst>
                                          <p:attrName>style.visibility</p:attrName>
                                        </p:attrNameLst>
                                      </p:cBhvr>
                                      <p:to>
                                        <p:strVal val="visible"/>
                                      </p:to>
                                    </p:set>
                                    <p:animEffect transition="in" filter="wipe(down)">
                                      <p:cBhvr>
                                        <p:cTn id="127" dur="500"/>
                                        <p:tgtEl>
                                          <p:spTgt spid="130095"/>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130094"/>
                                        </p:tgtEl>
                                        <p:attrNameLst>
                                          <p:attrName>style.visibility</p:attrName>
                                        </p:attrNameLst>
                                      </p:cBhvr>
                                      <p:to>
                                        <p:strVal val="visible"/>
                                      </p:to>
                                    </p:set>
                                    <p:animEffect transition="in" filter="wipe(down)">
                                      <p:cBhvr>
                                        <p:cTn id="132" dur="500"/>
                                        <p:tgtEl>
                                          <p:spTgt spid="130094"/>
                                        </p:tgtEl>
                                      </p:cBhvr>
                                    </p:animEffect>
                                  </p:childTnLst>
                                </p:cTn>
                              </p:par>
                            </p:childTnLst>
                          </p:cTn>
                        </p:par>
                      </p:childTnLst>
                    </p:cTn>
                  </p:par>
                  <p:par>
                    <p:cTn id="133" fill="hold">
                      <p:stCondLst>
                        <p:cond delay="indefinite"/>
                      </p:stCondLst>
                      <p:childTnLst>
                        <p:par>
                          <p:cTn id="134" fill="hold">
                            <p:stCondLst>
                              <p:cond delay="0"/>
                            </p:stCondLst>
                            <p:childTnLst>
                              <p:par>
                                <p:cTn id="135" presetID="2" presetClass="entr" presetSubtype="1" fill="hold" grpId="0" nodeType="clickEffect">
                                  <p:stCondLst>
                                    <p:cond delay="0"/>
                                  </p:stCondLst>
                                  <p:childTnLst>
                                    <p:set>
                                      <p:cBhvr>
                                        <p:cTn id="136" dur="1" fill="hold">
                                          <p:stCondLst>
                                            <p:cond delay="0"/>
                                          </p:stCondLst>
                                        </p:cTn>
                                        <p:tgtEl>
                                          <p:spTgt spid="130102"/>
                                        </p:tgtEl>
                                        <p:attrNameLst>
                                          <p:attrName>style.visibility</p:attrName>
                                        </p:attrNameLst>
                                      </p:cBhvr>
                                      <p:to>
                                        <p:strVal val="visible"/>
                                      </p:to>
                                    </p:set>
                                    <p:anim calcmode="lin" valueType="num">
                                      <p:cBhvr additive="base">
                                        <p:cTn id="137" dur="500" fill="hold"/>
                                        <p:tgtEl>
                                          <p:spTgt spid="130102"/>
                                        </p:tgtEl>
                                        <p:attrNameLst>
                                          <p:attrName>ppt_x</p:attrName>
                                        </p:attrNameLst>
                                      </p:cBhvr>
                                      <p:tavLst>
                                        <p:tav tm="0">
                                          <p:val>
                                            <p:strVal val="#ppt_x"/>
                                          </p:val>
                                        </p:tav>
                                        <p:tav tm="100000">
                                          <p:val>
                                            <p:strVal val="#ppt_x"/>
                                          </p:val>
                                        </p:tav>
                                      </p:tavLst>
                                    </p:anim>
                                    <p:anim calcmode="lin" valueType="num">
                                      <p:cBhvr additive="base">
                                        <p:cTn id="138" dur="500" fill="hold"/>
                                        <p:tgtEl>
                                          <p:spTgt spid="130102"/>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130102"/>
                                        </p:tgtEl>
                                        <p:attrNameLst>
                                          <p:attrName>style.visibility</p:attrName>
                                        </p:attrNameLst>
                                      </p:cBhvr>
                                      <p:to>
                                        <p:strVal val="hidden"/>
                                      </p:to>
                                    </p:set>
                                  </p:subTnLst>
                                </p:cTn>
                              </p:par>
                            </p:childTnLst>
                          </p:cTn>
                        </p:par>
                      </p:childTnLst>
                    </p:cTn>
                  </p:par>
                  <p:par>
                    <p:cTn id="139" fill="hold">
                      <p:stCondLst>
                        <p:cond delay="indefinite"/>
                      </p:stCondLst>
                      <p:childTnLst>
                        <p:par>
                          <p:cTn id="140" fill="hold">
                            <p:stCondLst>
                              <p:cond delay="0"/>
                            </p:stCondLst>
                            <p:childTnLst>
                              <p:par>
                                <p:cTn id="141" presetID="22" presetClass="entr" presetSubtype="1" fill="hold" nodeType="clickEffect">
                                  <p:stCondLst>
                                    <p:cond delay="0"/>
                                  </p:stCondLst>
                                  <p:childTnLst>
                                    <p:set>
                                      <p:cBhvr>
                                        <p:cTn id="142" dur="1" fill="hold">
                                          <p:stCondLst>
                                            <p:cond delay="0"/>
                                          </p:stCondLst>
                                        </p:cTn>
                                        <p:tgtEl>
                                          <p:spTgt spid="130069"/>
                                        </p:tgtEl>
                                        <p:attrNameLst>
                                          <p:attrName>style.visibility</p:attrName>
                                        </p:attrNameLst>
                                      </p:cBhvr>
                                      <p:to>
                                        <p:strVal val="visible"/>
                                      </p:to>
                                    </p:set>
                                    <p:animEffect transition="in" filter="wipe(up)">
                                      <p:cBhvr>
                                        <p:cTn id="143" dur="500"/>
                                        <p:tgtEl>
                                          <p:spTgt spid="130069"/>
                                        </p:tgtEl>
                                      </p:cBhvr>
                                    </p:animEffect>
                                  </p:childTnLst>
                                  <p:subTnLst>
                                    <p:set>
                                      <p:cBhvr override="childStyle">
                                        <p:cTn dur="1" fill="hold" display="0" masterRel="nextClick" afterEffect="1"/>
                                        <p:tgtEl>
                                          <p:spTgt spid="130069"/>
                                        </p:tgtEl>
                                        <p:attrNameLst>
                                          <p:attrName>style.visibility</p:attrName>
                                        </p:attrNameLst>
                                      </p:cBhvr>
                                      <p:to>
                                        <p:strVal val="hidden"/>
                                      </p:to>
                                    </p:set>
                                  </p:sub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nodeType="clickEffect">
                                  <p:stCondLst>
                                    <p:cond delay="0"/>
                                  </p:stCondLst>
                                  <p:childTnLst>
                                    <p:set>
                                      <p:cBhvr>
                                        <p:cTn id="147" dur="1" fill="hold">
                                          <p:stCondLst>
                                            <p:cond delay="0"/>
                                          </p:stCondLst>
                                        </p:cTn>
                                        <p:tgtEl>
                                          <p:spTgt spid="130098"/>
                                        </p:tgtEl>
                                        <p:attrNameLst>
                                          <p:attrName>style.visibility</p:attrName>
                                        </p:attrNameLst>
                                      </p:cBhvr>
                                      <p:to>
                                        <p:strVal val="visible"/>
                                      </p:to>
                                    </p:set>
                                    <p:animEffect transition="in" filter="wipe(down)">
                                      <p:cBhvr>
                                        <p:cTn id="148" dur="500"/>
                                        <p:tgtEl>
                                          <p:spTgt spid="130098"/>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grpId="0" nodeType="clickEffect">
                                  <p:stCondLst>
                                    <p:cond delay="0"/>
                                  </p:stCondLst>
                                  <p:childTnLst>
                                    <p:set>
                                      <p:cBhvr>
                                        <p:cTn id="152" dur="1" fill="hold">
                                          <p:stCondLst>
                                            <p:cond delay="0"/>
                                          </p:stCondLst>
                                        </p:cTn>
                                        <p:tgtEl>
                                          <p:spTgt spid="130101"/>
                                        </p:tgtEl>
                                        <p:attrNameLst>
                                          <p:attrName>style.visibility</p:attrName>
                                        </p:attrNameLst>
                                      </p:cBhvr>
                                      <p:to>
                                        <p:strVal val="visible"/>
                                      </p:to>
                                    </p:set>
                                    <p:animEffect transition="in" filter="wipe(down)">
                                      <p:cBhvr>
                                        <p:cTn id="153" dur="500"/>
                                        <p:tgtEl>
                                          <p:spTgt spid="130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4" grpId="0"/>
      <p:bldP spid="130055" grpId="0"/>
      <p:bldP spid="130070" grpId="0"/>
      <p:bldP spid="130077" grpId="0"/>
      <p:bldP spid="130081" grpId="0"/>
      <p:bldP spid="130085" grpId="0"/>
      <p:bldP spid="130089" grpId="0"/>
      <p:bldP spid="130093" grpId="0"/>
      <p:bldP spid="130094" grpId="0"/>
      <p:bldP spid="130101" grpId="0"/>
      <p:bldP spid="13010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131074" name="Group 2"/>
          <p:cNvGrpSpPr/>
          <p:nvPr/>
        </p:nvGrpSpPr>
        <p:grpSpPr>
          <a:xfrm>
            <a:off x="2362200" y="1447800"/>
            <a:ext cx="3733800" cy="990600"/>
            <a:chOff x="1488" y="912"/>
            <a:chExt cx="2352" cy="624"/>
          </a:xfrm>
        </p:grpSpPr>
        <p:sp>
          <p:nvSpPr>
            <p:cNvPr id="21533" name="AutoShape 3"/>
            <p:cNvSpPr/>
            <p:nvPr/>
          </p:nvSpPr>
          <p:spPr>
            <a:xfrm>
              <a:off x="1488" y="912"/>
              <a:ext cx="2352" cy="624"/>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1534" name="Text Box 4"/>
            <p:cNvSpPr txBox="1"/>
            <p:nvPr/>
          </p:nvSpPr>
          <p:spPr>
            <a:xfrm>
              <a:off x="1680" y="912"/>
              <a:ext cx="203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写各触发器的</a:t>
              </a:r>
              <a:r>
                <a:rPr lang="zh-CN" altLang="en-US" sz="2400" b="1" dirty="0">
                  <a:solidFill>
                    <a:srgbClr val="0033CC"/>
                  </a:solidFill>
                </a:rPr>
                <a:t>驱动方程</a:t>
              </a:r>
              <a:endParaRPr lang="zh-CN" altLang="en-US" sz="2400" b="1" dirty="0">
                <a:solidFill>
                  <a:srgbClr val="0033CC"/>
                </a:solidFill>
              </a:endParaRPr>
            </a:p>
          </p:txBody>
        </p:sp>
      </p:grpSp>
      <p:sp>
        <p:nvSpPr>
          <p:cNvPr id="131077" name="Text Box 5"/>
          <p:cNvSpPr txBox="1"/>
          <p:nvPr/>
        </p:nvSpPr>
        <p:spPr>
          <a:xfrm>
            <a:off x="2667000" y="1905000"/>
            <a:ext cx="2622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写电路的</a:t>
            </a:r>
            <a:r>
              <a:rPr lang="zh-CN" altLang="en-US" sz="2400" b="1" dirty="0">
                <a:solidFill>
                  <a:srgbClr val="0033CC"/>
                </a:solidFill>
              </a:rPr>
              <a:t>输出方程</a:t>
            </a:r>
            <a:endParaRPr lang="zh-CN" altLang="en-US" sz="2400" b="1" dirty="0">
              <a:solidFill>
                <a:srgbClr val="0033CC"/>
              </a:solidFill>
            </a:endParaRPr>
          </a:p>
        </p:txBody>
      </p:sp>
      <p:sp>
        <p:nvSpPr>
          <p:cNvPr id="131078" name="Line 6"/>
          <p:cNvSpPr/>
          <p:nvPr/>
        </p:nvSpPr>
        <p:spPr>
          <a:xfrm>
            <a:off x="4267200" y="2438400"/>
            <a:ext cx="0" cy="304800"/>
          </a:xfrm>
          <a:prstGeom prst="line">
            <a:avLst/>
          </a:prstGeom>
          <a:ln w="57150" cap="flat" cmpd="sng">
            <a:solidFill>
              <a:schemeClr val="tx1"/>
            </a:solidFill>
            <a:prstDash val="solid"/>
            <a:headEnd type="none" w="med" len="med"/>
            <a:tailEnd type="triangle" w="med" len="med"/>
          </a:ln>
        </p:spPr>
      </p:sp>
      <p:grpSp>
        <p:nvGrpSpPr>
          <p:cNvPr id="131079" name="Group 7"/>
          <p:cNvGrpSpPr/>
          <p:nvPr/>
        </p:nvGrpSpPr>
        <p:grpSpPr>
          <a:xfrm>
            <a:off x="2362200" y="2743200"/>
            <a:ext cx="3733800" cy="762000"/>
            <a:chOff x="1488" y="1728"/>
            <a:chExt cx="2352" cy="480"/>
          </a:xfrm>
        </p:grpSpPr>
        <p:sp>
          <p:nvSpPr>
            <p:cNvPr id="21531" name="AutoShape 8"/>
            <p:cNvSpPr/>
            <p:nvPr/>
          </p:nvSpPr>
          <p:spPr>
            <a:xfrm>
              <a:off x="1488" y="1728"/>
              <a:ext cx="2352" cy="480"/>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1532" name="Text Box 9"/>
            <p:cNvSpPr txBox="1"/>
            <p:nvPr/>
          </p:nvSpPr>
          <p:spPr>
            <a:xfrm>
              <a:off x="1680" y="1837"/>
              <a:ext cx="185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写触发器的</a:t>
              </a:r>
              <a:r>
                <a:rPr lang="zh-CN" altLang="en-US" sz="2400" b="1" dirty="0">
                  <a:solidFill>
                    <a:srgbClr val="0033CC"/>
                  </a:solidFill>
                </a:rPr>
                <a:t>状态方程</a:t>
              </a:r>
              <a:endParaRPr lang="zh-CN" altLang="en-US" sz="2400" b="1" dirty="0">
                <a:solidFill>
                  <a:srgbClr val="0033CC"/>
                </a:solidFill>
              </a:endParaRPr>
            </a:p>
          </p:txBody>
        </p:sp>
      </p:grpSp>
      <p:sp>
        <p:nvSpPr>
          <p:cNvPr id="131082" name="Line 10"/>
          <p:cNvSpPr/>
          <p:nvPr/>
        </p:nvSpPr>
        <p:spPr>
          <a:xfrm>
            <a:off x="4267200" y="3505200"/>
            <a:ext cx="0" cy="304800"/>
          </a:xfrm>
          <a:prstGeom prst="line">
            <a:avLst/>
          </a:prstGeom>
          <a:ln w="57150" cap="flat" cmpd="sng">
            <a:solidFill>
              <a:schemeClr val="tx1"/>
            </a:solidFill>
            <a:prstDash val="solid"/>
            <a:headEnd type="none" w="med" len="med"/>
            <a:tailEnd type="triangle" w="med" len="med"/>
          </a:ln>
        </p:spPr>
      </p:sp>
      <p:grpSp>
        <p:nvGrpSpPr>
          <p:cNvPr id="131083" name="Group 11"/>
          <p:cNvGrpSpPr/>
          <p:nvPr/>
        </p:nvGrpSpPr>
        <p:grpSpPr>
          <a:xfrm>
            <a:off x="2286000" y="3810000"/>
            <a:ext cx="3886200" cy="609600"/>
            <a:chOff x="1440" y="2400"/>
            <a:chExt cx="2448" cy="384"/>
          </a:xfrm>
        </p:grpSpPr>
        <p:sp>
          <p:nvSpPr>
            <p:cNvPr id="21529" name="AutoShape 12"/>
            <p:cNvSpPr/>
            <p:nvPr/>
          </p:nvSpPr>
          <p:spPr>
            <a:xfrm>
              <a:off x="1440" y="2400"/>
              <a:ext cx="2448" cy="384"/>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1530" name="Text Box 13"/>
            <p:cNvSpPr txBox="1"/>
            <p:nvPr/>
          </p:nvSpPr>
          <p:spPr>
            <a:xfrm>
              <a:off x="1440" y="2448"/>
              <a:ext cx="244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作</a:t>
              </a:r>
              <a:r>
                <a:rPr lang="zh-CN" altLang="en-US" sz="2400" b="1" dirty="0">
                  <a:solidFill>
                    <a:srgbClr val="0033CC"/>
                  </a:solidFill>
                </a:rPr>
                <a:t>状态转换表</a:t>
              </a:r>
              <a:r>
                <a:rPr lang="zh-CN" altLang="en-US" sz="2400" b="1" dirty="0"/>
                <a:t>及</a:t>
              </a:r>
              <a:r>
                <a:rPr lang="zh-CN" altLang="en-US" sz="2400" b="1" dirty="0">
                  <a:solidFill>
                    <a:srgbClr val="0033CC"/>
                  </a:solidFill>
                </a:rPr>
                <a:t>状态转换图</a:t>
              </a:r>
              <a:endParaRPr lang="zh-CN" altLang="en-US" sz="2400" b="1" dirty="0">
                <a:solidFill>
                  <a:srgbClr val="0033CC"/>
                </a:solidFill>
              </a:endParaRPr>
            </a:p>
          </p:txBody>
        </p:sp>
      </p:grpSp>
      <p:sp>
        <p:nvSpPr>
          <p:cNvPr id="131086" name="Line 14"/>
          <p:cNvSpPr/>
          <p:nvPr/>
        </p:nvSpPr>
        <p:spPr>
          <a:xfrm>
            <a:off x="4267200" y="4419600"/>
            <a:ext cx="0" cy="304800"/>
          </a:xfrm>
          <a:prstGeom prst="line">
            <a:avLst/>
          </a:prstGeom>
          <a:ln w="57150" cap="flat" cmpd="sng">
            <a:solidFill>
              <a:schemeClr val="tx1"/>
            </a:solidFill>
            <a:prstDash val="solid"/>
            <a:headEnd type="none" w="med" len="med"/>
            <a:tailEnd type="triangle" w="med" len="med"/>
          </a:ln>
        </p:spPr>
      </p:sp>
      <p:grpSp>
        <p:nvGrpSpPr>
          <p:cNvPr id="131087" name="Group 15"/>
          <p:cNvGrpSpPr/>
          <p:nvPr/>
        </p:nvGrpSpPr>
        <p:grpSpPr>
          <a:xfrm>
            <a:off x="2286000" y="4724400"/>
            <a:ext cx="3886200" cy="609600"/>
            <a:chOff x="1440" y="2976"/>
            <a:chExt cx="2448" cy="384"/>
          </a:xfrm>
        </p:grpSpPr>
        <p:sp>
          <p:nvSpPr>
            <p:cNvPr id="21527" name="Text Box 16"/>
            <p:cNvSpPr txBox="1"/>
            <p:nvPr/>
          </p:nvSpPr>
          <p:spPr>
            <a:xfrm>
              <a:off x="1968" y="3024"/>
              <a:ext cx="128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作</a:t>
              </a:r>
              <a:r>
                <a:rPr lang="zh-CN" altLang="en-US" sz="2400" b="1" dirty="0">
                  <a:solidFill>
                    <a:srgbClr val="0033CC"/>
                  </a:solidFill>
                </a:rPr>
                <a:t>时序波形图</a:t>
              </a:r>
              <a:endParaRPr lang="zh-CN" altLang="en-US" sz="2400" b="1" dirty="0">
                <a:solidFill>
                  <a:srgbClr val="0033CC"/>
                </a:solidFill>
              </a:endParaRPr>
            </a:p>
          </p:txBody>
        </p:sp>
        <p:sp>
          <p:nvSpPr>
            <p:cNvPr id="21528" name="AutoShape 17"/>
            <p:cNvSpPr/>
            <p:nvPr/>
          </p:nvSpPr>
          <p:spPr>
            <a:xfrm>
              <a:off x="1440" y="2976"/>
              <a:ext cx="2448" cy="384"/>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sp>
        <p:nvSpPr>
          <p:cNvPr id="131090" name="Line 18"/>
          <p:cNvSpPr/>
          <p:nvPr/>
        </p:nvSpPr>
        <p:spPr>
          <a:xfrm>
            <a:off x="4267200" y="5334000"/>
            <a:ext cx="0" cy="304800"/>
          </a:xfrm>
          <a:prstGeom prst="line">
            <a:avLst/>
          </a:prstGeom>
          <a:ln w="57150" cap="flat" cmpd="sng">
            <a:solidFill>
              <a:schemeClr val="tx1"/>
            </a:solidFill>
            <a:prstDash val="solid"/>
            <a:headEnd type="none" w="med" len="med"/>
            <a:tailEnd type="triangle" w="med" len="med"/>
          </a:ln>
        </p:spPr>
      </p:sp>
      <p:grpSp>
        <p:nvGrpSpPr>
          <p:cNvPr id="131091" name="Group 19"/>
          <p:cNvGrpSpPr/>
          <p:nvPr/>
        </p:nvGrpSpPr>
        <p:grpSpPr>
          <a:xfrm>
            <a:off x="2286000" y="5638800"/>
            <a:ext cx="3886200" cy="609600"/>
            <a:chOff x="1440" y="3552"/>
            <a:chExt cx="2448" cy="384"/>
          </a:xfrm>
        </p:grpSpPr>
        <p:sp>
          <p:nvSpPr>
            <p:cNvPr id="21525" name="AutoShape 20"/>
            <p:cNvSpPr/>
            <p:nvPr/>
          </p:nvSpPr>
          <p:spPr>
            <a:xfrm>
              <a:off x="1440" y="3552"/>
              <a:ext cx="2448" cy="384"/>
            </a:xfrm>
            <a:prstGeom prst="flowChartAlternateProcess">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1526" name="Text Box 21"/>
            <p:cNvSpPr txBox="1"/>
            <p:nvPr/>
          </p:nvSpPr>
          <p:spPr>
            <a:xfrm>
              <a:off x="1690" y="3600"/>
              <a:ext cx="186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得到电路的逻辑功能</a:t>
              </a:r>
              <a:endParaRPr lang="zh-CN" altLang="en-US" sz="2400" b="1" dirty="0"/>
            </a:p>
          </p:txBody>
        </p:sp>
      </p:grpSp>
      <p:grpSp>
        <p:nvGrpSpPr>
          <p:cNvPr id="21517" name="Group 22"/>
          <p:cNvGrpSpPr/>
          <p:nvPr/>
        </p:nvGrpSpPr>
        <p:grpSpPr>
          <a:xfrm>
            <a:off x="990600" y="1219200"/>
            <a:ext cx="914400" cy="5181600"/>
            <a:chOff x="624" y="768"/>
            <a:chExt cx="576" cy="3264"/>
          </a:xfrm>
        </p:grpSpPr>
        <p:sp>
          <p:nvSpPr>
            <p:cNvPr id="21523" name="Oval 23"/>
            <p:cNvSpPr/>
            <p:nvPr/>
          </p:nvSpPr>
          <p:spPr>
            <a:xfrm>
              <a:off x="624" y="768"/>
              <a:ext cx="576" cy="3264"/>
            </a:xfrm>
            <a:prstGeom prst="ellipse">
              <a:avLst/>
            </a:prstGeom>
            <a:gradFill rotWithShape="0">
              <a:gsLst>
                <a:gs pos="0">
                  <a:srgbClr val="767647"/>
                </a:gs>
                <a:gs pos="50000">
                  <a:srgbClr val="FFFF99"/>
                </a:gs>
                <a:gs pos="100000">
                  <a:srgbClr val="767647"/>
                </a:gs>
              </a:gsLst>
              <a:lin ang="0" scaled="1"/>
              <a:tileRect/>
            </a:gradFill>
            <a:ln w="9525">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1524" name="Text Box 24"/>
            <p:cNvSpPr txBox="1"/>
            <p:nvPr/>
          </p:nvSpPr>
          <p:spPr>
            <a:xfrm>
              <a:off x="762" y="910"/>
              <a:ext cx="342" cy="297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A50021"/>
                  </a:solidFill>
                </a:rPr>
                <a:t>同</a:t>
              </a:r>
              <a:endParaRPr lang="zh-CN" altLang="en-US" sz="2800" b="1" dirty="0">
                <a:solidFill>
                  <a:srgbClr val="A50021"/>
                </a:solidFill>
              </a:endParaRPr>
            </a:p>
            <a:p>
              <a:pPr marL="0" lvl="0" indent="0" eaLnBrk="1" hangingPunct="1">
                <a:spcBef>
                  <a:spcPct val="0"/>
                </a:spcBef>
                <a:buNone/>
              </a:pPr>
              <a:r>
                <a:rPr lang="zh-CN" altLang="en-US" sz="2800" b="1" dirty="0">
                  <a:solidFill>
                    <a:srgbClr val="A50021"/>
                  </a:solidFill>
                </a:rPr>
                <a:t>步</a:t>
              </a:r>
              <a:endParaRPr lang="zh-CN" altLang="en-US" sz="2800" b="1" dirty="0">
                <a:solidFill>
                  <a:srgbClr val="A50021"/>
                </a:solidFill>
              </a:endParaRPr>
            </a:p>
            <a:p>
              <a:pPr marL="0" lvl="0" indent="0" eaLnBrk="1" hangingPunct="1">
                <a:spcBef>
                  <a:spcPct val="0"/>
                </a:spcBef>
                <a:buNone/>
              </a:pPr>
              <a:r>
                <a:rPr lang="zh-CN" altLang="en-US" sz="2800" b="1" dirty="0">
                  <a:solidFill>
                    <a:srgbClr val="A50021"/>
                  </a:solidFill>
                </a:rPr>
                <a:t>时</a:t>
              </a:r>
              <a:endParaRPr lang="zh-CN" altLang="en-US" sz="2800" b="1" dirty="0">
                <a:solidFill>
                  <a:srgbClr val="A50021"/>
                </a:solidFill>
              </a:endParaRPr>
            </a:p>
            <a:p>
              <a:pPr marL="0" lvl="0" indent="0" eaLnBrk="1" hangingPunct="1">
                <a:spcBef>
                  <a:spcPct val="0"/>
                </a:spcBef>
                <a:buNone/>
              </a:pPr>
              <a:r>
                <a:rPr lang="zh-CN" altLang="en-US" sz="2800" b="1" dirty="0">
                  <a:solidFill>
                    <a:srgbClr val="A50021"/>
                  </a:solidFill>
                </a:rPr>
                <a:t>序</a:t>
              </a:r>
              <a:endParaRPr lang="zh-CN" altLang="en-US" sz="2800" b="1" dirty="0">
                <a:solidFill>
                  <a:srgbClr val="A50021"/>
                </a:solidFill>
              </a:endParaRPr>
            </a:p>
            <a:p>
              <a:pPr marL="0" lvl="0" indent="0" eaLnBrk="1" hangingPunct="1">
                <a:spcBef>
                  <a:spcPct val="0"/>
                </a:spcBef>
                <a:buNone/>
              </a:pPr>
              <a:r>
                <a:rPr lang="zh-CN" altLang="en-US" sz="2800" b="1" dirty="0">
                  <a:solidFill>
                    <a:srgbClr val="A50021"/>
                  </a:solidFill>
                </a:rPr>
                <a:t>电</a:t>
              </a:r>
              <a:endParaRPr lang="zh-CN" altLang="en-US" sz="2800" b="1" dirty="0">
                <a:solidFill>
                  <a:srgbClr val="A50021"/>
                </a:solidFill>
              </a:endParaRPr>
            </a:p>
            <a:p>
              <a:pPr marL="0" lvl="0" indent="0" eaLnBrk="1" hangingPunct="1">
                <a:spcBef>
                  <a:spcPct val="0"/>
                </a:spcBef>
                <a:buNone/>
              </a:pPr>
              <a:r>
                <a:rPr lang="zh-CN" altLang="en-US" sz="2800" b="1" dirty="0">
                  <a:solidFill>
                    <a:srgbClr val="A50021"/>
                  </a:solidFill>
                </a:rPr>
                <a:t>路</a:t>
              </a:r>
              <a:endParaRPr lang="zh-CN" altLang="en-US" sz="2800" b="1" dirty="0">
                <a:solidFill>
                  <a:srgbClr val="A50021"/>
                </a:solidFill>
              </a:endParaRPr>
            </a:p>
            <a:p>
              <a:pPr marL="0" lvl="0" indent="0" eaLnBrk="1" hangingPunct="1">
                <a:spcBef>
                  <a:spcPct val="0"/>
                </a:spcBef>
                <a:buNone/>
              </a:pPr>
              <a:r>
                <a:rPr lang="zh-CN" altLang="en-US" sz="2800" b="1" dirty="0">
                  <a:solidFill>
                    <a:srgbClr val="A50021"/>
                  </a:solidFill>
                </a:rPr>
                <a:t>的</a:t>
              </a:r>
              <a:endParaRPr lang="zh-CN" altLang="en-US" sz="2800" b="1" dirty="0">
                <a:solidFill>
                  <a:srgbClr val="A50021"/>
                </a:solidFill>
              </a:endParaRPr>
            </a:p>
            <a:p>
              <a:pPr marL="0" lvl="0" indent="0" eaLnBrk="1" hangingPunct="1">
                <a:spcBef>
                  <a:spcPct val="0"/>
                </a:spcBef>
                <a:buNone/>
              </a:pPr>
              <a:r>
                <a:rPr lang="zh-CN" altLang="en-US" sz="2800" b="1" dirty="0">
                  <a:solidFill>
                    <a:srgbClr val="A50021"/>
                  </a:solidFill>
                </a:rPr>
                <a:t>分</a:t>
              </a:r>
              <a:endParaRPr lang="zh-CN" altLang="en-US" sz="2800" b="1" dirty="0">
                <a:solidFill>
                  <a:srgbClr val="A50021"/>
                </a:solidFill>
              </a:endParaRPr>
            </a:p>
            <a:p>
              <a:pPr marL="0" lvl="0" indent="0" eaLnBrk="1" hangingPunct="1">
                <a:spcBef>
                  <a:spcPct val="0"/>
                </a:spcBef>
                <a:buNone/>
              </a:pPr>
              <a:r>
                <a:rPr lang="zh-CN" altLang="en-US" sz="2800" b="1" dirty="0">
                  <a:solidFill>
                    <a:srgbClr val="A50021"/>
                  </a:solidFill>
                </a:rPr>
                <a:t>析</a:t>
              </a:r>
              <a:endParaRPr lang="zh-CN" altLang="en-US" sz="2800" b="1" dirty="0">
                <a:solidFill>
                  <a:srgbClr val="A50021"/>
                </a:solidFill>
              </a:endParaRPr>
            </a:p>
            <a:p>
              <a:pPr marL="0" lvl="0" indent="0" eaLnBrk="1" hangingPunct="1">
                <a:spcBef>
                  <a:spcPct val="0"/>
                </a:spcBef>
                <a:buNone/>
              </a:pPr>
              <a:r>
                <a:rPr lang="zh-CN" altLang="en-US" sz="2800" b="1" dirty="0">
                  <a:solidFill>
                    <a:srgbClr val="A50021"/>
                  </a:solidFill>
                </a:rPr>
                <a:t>方</a:t>
              </a:r>
              <a:endParaRPr lang="zh-CN" altLang="en-US" sz="2800" b="1" dirty="0">
                <a:solidFill>
                  <a:srgbClr val="A50021"/>
                </a:solidFill>
              </a:endParaRPr>
            </a:p>
            <a:p>
              <a:pPr marL="0" lvl="0" indent="0" eaLnBrk="1" hangingPunct="1">
                <a:spcBef>
                  <a:spcPct val="0"/>
                </a:spcBef>
                <a:buNone/>
              </a:pPr>
              <a:r>
                <a:rPr lang="zh-CN" altLang="en-US" sz="2400" b="1" dirty="0">
                  <a:solidFill>
                    <a:srgbClr val="A50021"/>
                  </a:solidFill>
                </a:rPr>
                <a:t>法</a:t>
              </a:r>
              <a:endParaRPr lang="zh-CN" altLang="en-US" sz="2400" b="1" dirty="0">
                <a:solidFill>
                  <a:srgbClr val="A50021"/>
                </a:solidFill>
              </a:endParaRPr>
            </a:p>
          </p:txBody>
        </p:sp>
      </p:grpSp>
      <p:sp>
        <p:nvSpPr>
          <p:cNvPr id="131097" name="AutoShape 25"/>
          <p:cNvSpPr/>
          <p:nvPr/>
        </p:nvSpPr>
        <p:spPr>
          <a:xfrm>
            <a:off x="6096000" y="2819400"/>
            <a:ext cx="2743200" cy="1219200"/>
          </a:xfrm>
          <a:prstGeom prst="wedgeRoundRectCallout">
            <a:avLst>
              <a:gd name="adj1" fmla="val -55963"/>
              <a:gd name="adj2" fmla="val 66667"/>
              <a:gd name="adj3" fmla="val 16667"/>
            </a:avLst>
          </a:prstGeom>
          <a:solidFill>
            <a:srgbClr val="FFCC00"/>
          </a:solidFill>
          <a:ln w="38100">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400" b="1" dirty="0"/>
              <a:t>简单的电路可直接</a:t>
            </a:r>
            <a:endParaRPr lang="zh-CN" altLang="en-US" sz="2400" b="1" dirty="0"/>
          </a:p>
          <a:p>
            <a:pPr marL="0" lvl="0" indent="0" algn="just" eaLnBrk="1" hangingPunct="1">
              <a:spcBef>
                <a:spcPct val="0"/>
              </a:spcBef>
              <a:buNone/>
            </a:pPr>
            <a:r>
              <a:rPr lang="zh-CN" altLang="en-US" sz="2400" b="1" dirty="0"/>
              <a:t>绘出状态转换图</a:t>
            </a:r>
            <a:endParaRPr lang="zh-CN" altLang="en-US" sz="2400" b="1" dirty="0"/>
          </a:p>
        </p:txBody>
      </p:sp>
      <p:grpSp>
        <p:nvGrpSpPr>
          <p:cNvPr id="131098" name="Group 26"/>
          <p:cNvGrpSpPr/>
          <p:nvPr/>
        </p:nvGrpSpPr>
        <p:grpSpPr>
          <a:xfrm>
            <a:off x="6172200" y="4495800"/>
            <a:ext cx="2209800" cy="838200"/>
            <a:chOff x="3888" y="2832"/>
            <a:chExt cx="1392" cy="528"/>
          </a:xfrm>
        </p:grpSpPr>
        <p:sp>
          <p:nvSpPr>
            <p:cNvPr id="21521" name="AutoShape 27"/>
            <p:cNvSpPr/>
            <p:nvPr/>
          </p:nvSpPr>
          <p:spPr>
            <a:xfrm>
              <a:off x="3888" y="2832"/>
              <a:ext cx="1392" cy="528"/>
            </a:xfrm>
            <a:prstGeom prst="wedgeRoundRectCallout">
              <a:avLst>
                <a:gd name="adj1" fmla="val -96912"/>
                <a:gd name="adj2" fmla="val 20454"/>
                <a:gd name="adj3" fmla="val 16667"/>
              </a:avLst>
            </a:prstGeom>
            <a:solidFill>
              <a:srgbClr val="FFCC00"/>
            </a:solidFill>
            <a:ln w="38100">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p>
          </p:txBody>
        </p:sp>
        <p:sp>
          <p:nvSpPr>
            <p:cNvPr id="21522" name="Text Box 28"/>
            <p:cNvSpPr txBox="1"/>
            <p:nvPr/>
          </p:nvSpPr>
          <p:spPr>
            <a:xfrm>
              <a:off x="3888" y="2928"/>
              <a:ext cx="1280" cy="288"/>
            </a:xfrm>
            <a:prstGeom prst="rect">
              <a:avLst/>
            </a:prstGeom>
            <a:solidFill>
              <a:srgbClr val="FFCC00"/>
            </a:solid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无要求可不画</a:t>
              </a:r>
              <a:endParaRPr lang="zh-CN" altLang="en-US" sz="2400" b="1" dirty="0"/>
            </a:p>
          </p:txBody>
        </p:sp>
      </p:grpSp>
      <p:sp>
        <p:nvSpPr>
          <p:cNvPr id="131101" name="Rectangle 29"/>
          <p:cNvSpPr>
            <a:spLocks noChangeArrowheads="1"/>
          </p:cNvSpPr>
          <p:nvPr/>
        </p:nvSpPr>
        <p:spPr bwMode="auto">
          <a:xfrm>
            <a:off x="482600" y="228600"/>
            <a:ext cx="4419600" cy="5334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sy="50000" kx="2453608" algn="br"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同步时序电路分析</a:t>
            </a:r>
            <a:endParaRPr kumimoji="1" lang="zh-CN" altLang="en-US" sz="7200" b="1" i="0" u="none" strike="noStrike" kern="1200" cap="none" spc="0" normalizeH="0" baseline="0" noProof="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wipe(left)">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1077"/>
                                        </p:tgtEl>
                                        <p:attrNameLst>
                                          <p:attrName>style.visibility</p:attrName>
                                        </p:attrNameLst>
                                      </p:cBhvr>
                                      <p:to>
                                        <p:strVal val="visible"/>
                                      </p:to>
                                    </p:set>
                                    <p:animEffect transition="in" filter="wipe(left)">
                                      <p:cBhvr>
                                        <p:cTn id="12" dur="500"/>
                                        <p:tgtEl>
                                          <p:spTgt spid="1310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1078"/>
                                        </p:tgtEl>
                                        <p:attrNameLst>
                                          <p:attrName>style.visibility</p:attrName>
                                        </p:attrNameLst>
                                      </p:cBhvr>
                                      <p:to>
                                        <p:strVal val="visible"/>
                                      </p:to>
                                    </p:set>
                                    <p:animEffect transition="in" filter="wipe(up)">
                                      <p:cBhvr>
                                        <p:cTn id="17" dur="500"/>
                                        <p:tgtEl>
                                          <p:spTgt spid="1310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31079"/>
                                        </p:tgtEl>
                                        <p:attrNameLst>
                                          <p:attrName>style.visibility</p:attrName>
                                        </p:attrNameLst>
                                      </p:cBhvr>
                                      <p:to>
                                        <p:strVal val="visible"/>
                                      </p:to>
                                    </p:set>
                                    <p:animEffect transition="in" filter="wipe(up)">
                                      <p:cBhvr>
                                        <p:cTn id="22" dur="500"/>
                                        <p:tgtEl>
                                          <p:spTgt spid="1310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1082"/>
                                        </p:tgtEl>
                                        <p:attrNameLst>
                                          <p:attrName>style.visibility</p:attrName>
                                        </p:attrNameLst>
                                      </p:cBhvr>
                                      <p:to>
                                        <p:strVal val="visible"/>
                                      </p:to>
                                    </p:set>
                                    <p:animEffect transition="in" filter="wipe(up)">
                                      <p:cBhvr>
                                        <p:cTn id="27" dur="500"/>
                                        <p:tgtEl>
                                          <p:spTgt spid="1310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31083"/>
                                        </p:tgtEl>
                                        <p:attrNameLst>
                                          <p:attrName>style.visibility</p:attrName>
                                        </p:attrNameLst>
                                      </p:cBhvr>
                                      <p:to>
                                        <p:strVal val="visible"/>
                                      </p:to>
                                    </p:set>
                                    <p:animEffect transition="in" filter="wipe(up)">
                                      <p:cBhvr>
                                        <p:cTn id="32" dur="500"/>
                                        <p:tgtEl>
                                          <p:spTgt spid="13108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1097"/>
                                        </p:tgtEl>
                                        <p:attrNameLst>
                                          <p:attrName>style.visibility</p:attrName>
                                        </p:attrNameLst>
                                      </p:cBhvr>
                                      <p:to>
                                        <p:strVal val="visible"/>
                                      </p:to>
                                    </p:set>
                                    <p:anim calcmode="lin" valueType="num">
                                      <p:cBhvr additive="base">
                                        <p:cTn id="37" dur="500" fill="hold"/>
                                        <p:tgtEl>
                                          <p:spTgt spid="131097"/>
                                        </p:tgtEl>
                                        <p:attrNameLst>
                                          <p:attrName>ppt_x</p:attrName>
                                        </p:attrNameLst>
                                      </p:cBhvr>
                                      <p:tavLst>
                                        <p:tav tm="0">
                                          <p:val>
                                            <p:strVal val="0-#ppt_w/2"/>
                                          </p:val>
                                        </p:tav>
                                        <p:tav tm="100000">
                                          <p:val>
                                            <p:strVal val="#ppt_x"/>
                                          </p:val>
                                        </p:tav>
                                      </p:tavLst>
                                    </p:anim>
                                    <p:anim calcmode="lin" valueType="num">
                                      <p:cBhvr additive="base">
                                        <p:cTn id="38" dur="500" fill="hold"/>
                                        <p:tgtEl>
                                          <p:spTgt spid="13109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131086"/>
                                        </p:tgtEl>
                                        <p:attrNameLst>
                                          <p:attrName>style.visibility</p:attrName>
                                        </p:attrNameLst>
                                      </p:cBhvr>
                                      <p:to>
                                        <p:strVal val="visible"/>
                                      </p:to>
                                    </p:set>
                                    <p:animEffect transition="in" filter="wipe(up)">
                                      <p:cBhvr>
                                        <p:cTn id="43" dur="500"/>
                                        <p:tgtEl>
                                          <p:spTgt spid="13108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31087"/>
                                        </p:tgtEl>
                                        <p:attrNameLst>
                                          <p:attrName>style.visibility</p:attrName>
                                        </p:attrNameLst>
                                      </p:cBhvr>
                                      <p:to>
                                        <p:strVal val="visible"/>
                                      </p:to>
                                    </p:set>
                                    <p:animEffect transition="in" filter="wipe(up)">
                                      <p:cBhvr>
                                        <p:cTn id="48" dur="500"/>
                                        <p:tgtEl>
                                          <p:spTgt spid="131087"/>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131098"/>
                                        </p:tgtEl>
                                        <p:attrNameLst>
                                          <p:attrName>style.visibility</p:attrName>
                                        </p:attrNameLst>
                                      </p:cBhvr>
                                      <p:to>
                                        <p:strVal val="visible"/>
                                      </p:to>
                                    </p:set>
                                    <p:anim calcmode="lin" valueType="num">
                                      <p:cBhvr additive="base">
                                        <p:cTn id="53" dur="500" fill="hold"/>
                                        <p:tgtEl>
                                          <p:spTgt spid="131098"/>
                                        </p:tgtEl>
                                        <p:attrNameLst>
                                          <p:attrName>ppt_x</p:attrName>
                                        </p:attrNameLst>
                                      </p:cBhvr>
                                      <p:tavLst>
                                        <p:tav tm="0">
                                          <p:val>
                                            <p:strVal val="1+#ppt_w/2"/>
                                          </p:val>
                                        </p:tav>
                                        <p:tav tm="100000">
                                          <p:val>
                                            <p:strVal val="#ppt_x"/>
                                          </p:val>
                                        </p:tav>
                                      </p:tavLst>
                                    </p:anim>
                                    <p:anim calcmode="lin" valueType="num">
                                      <p:cBhvr additive="base">
                                        <p:cTn id="54" dur="500" fill="hold"/>
                                        <p:tgtEl>
                                          <p:spTgt spid="13109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1090"/>
                                        </p:tgtEl>
                                        <p:attrNameLst>
                                          <p:attrName>style.visibility</p:attrName>
                                        </p:attrNameLst>
                                      </p:cBhvr>
                                      <p:to>
                                        <p:strVal val="visible"/>
                                      </p:to>
                                    </p:set>
                                    <p:animEffect transition="in" filter="wipe(up)">
                                      <p:cBhvr>
                                        <p:cTn id="59" dur="500"/>
                                        <p:tgtEl>
                                          <p:spTgt spid="13109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1091"/>
                                        </p:tgtEl>
                                        <p:attrNameLst>
                                          <p:attrName>style.visibility</p:attrName>
                                        </p:attrNameLst>
                                      </p:cBhvr>
                                      <p:to>
                                        <p:strVal val="visible"/>
                                      </p:to>
                                    </p:set>
                                    <p:animEffect transition="in" filter="wipe(up)">
                                      <p:cBhvr>
                                        <p:cTn id="64" dur="500"/>
                                        <p:tgtEl>
                                          <p:spTgt spid="131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p:bldP spid="13109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22531" name="Text Box 2"/>
          <p:cNvSpPr txBox="1"/>
          <p:nvPr/>
        </p:nvSpPr>
        <p:spPr>
          <a:xfrm>
            <a:off x="3067050" y="152400"/>
            <a:ext cx="31718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b="1" dirty="0">
              <a:solidFill>
                <a:srgbClr val="CC0000"/>
              </a:solidFill>
              <a:ea typeface="楷体_GB2312" pitchFamily="49" charset="-122"/>
            </a:endParaRPr>
          </a:p>
        </p:txBody>
      </p:sp>
      <p:sp>
        <p:nvSpPr>
          <p:cNvPr id="303207" name="Text Box 103"/>
          <p:cNvSpPr txBox="1"/>
          <p:nvPr/>
        </p:nvSpPr>
        <p:spPr>
          <a:xfrm>
            <a:off x="750888" y="4197350"/>
            <a:ext cx="8466137"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ea typeface="楷体_GB2312" pitchFamily="49" charset="-122"/>
              </a:rPr>
              <a:t>寄存器是用来暂时存放数据或指令的电路单元。</a:t>
            </a:r>
            <a:endParaRPr lang="zh-CN" altLang="en-US" sz="2800" b="1" dirty="0">
              <a:ea typeface="楷体_GB2312" pitchFamily="49" charset="-122"/>
            </a:endParaRPr>
          </a:p>
        </p:txBody>
      </p:sp>
      <p:sp>
        <p:nvSpPr>
          <p:cNvPr id="303209" name="Rectangle 105"/>
          <p:cNvSpPr>
            <a:spLocks noChangeArrowheads="1"/>
          </p:cNvSpPr>
          <p:nvPr/>
        </p:nvSpPr>
        <p:spPr bwMode="auto">
          <a:xfrm>
            <a:off x="774700" y="326390"/>
            <a:ext cx="7864475" cy="9906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scene3d>
            <a:camera prst="legacyObliqueTopLeft"/>
            <a:lightRig rig="legacyFlat3" dir="t"/>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CC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 </a:t>
            </a:r>
            <a:r>
              <a:rPr kumimoji="1" lang="en-US" altLang="zh-CN"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  6.3 </a:t>
            </a:r>
            <a:r>
              <a:rPr kumimoji="1" lang="zh-CN" altLang="en-US" sz="3600" b="1" i="0" u="none" strike="noStrike" kern="1200" cap="none" spc="0" normalizeH="0" baseline="0" noProof="0">
                <a:ln>
                  <a:noFill/>
                </a:ln>
                <a:solidFill>
                  <a:srgbClr val="CC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常用中规模集成时序电路</a:t>
            </a:r>
            <a:endParaRPr kumimoji="1" lang="zh-CN" altLang="en-US" sz="3200" b="1" i="0" u="none" strike="noStrike" kern="1200" cap="none" spc="0" normalizeH="0" baseline="0" noProof="0">
              <a:ln>
                <a:noFill/>
              </a:ln>
              <a:solidFill>
                <a:srgbClr val="CC3300"/>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200" b="1" i="0" u="none" strike="noStrike" kern="1200" cap="none" spc="0" normalizeH="0" baseline="0" noProof="0">
                <a:ln>
                  <a:noFill/>
                </a:ln>
                <a:solidFill>
                  <a:srgbClr val="CC3300"/>
                </a:solidFill>
                <a:effectLst>
                  <a:outerShdw blurRad="38100" dist="38100" dir="2700000" algn="tl">
                    <a:srgbClr val="C0C0C0"/>
                  </a:outerShdw>
                </a:effectLst>
                <a:uLnTx/>
                <a:uFillTx/>
                <a:ea typeface="隶书" panose="02010509060101010101" pitchFamily="49" charset="-122"/>
                <a:cs typeface="Times New Roman" panose="02020603050405020304" pitchFamily="18" charset="0"/>
                <a:sym typeface="+mn-ea"/>
              </a:rPr>
              <a:t>    </a:t>
            </a:r>
            <a:r>
              <a:rPr kumimoji="1" lang="zh-CN" altLang="en-US" sz="3200" b="1" i="0" u="none" strike="noStrike" kern="1200" cap="none" spc="0" normalizeH="0" baseline="0" noProof="0">
                <a:ln>
                  <a:noFill/>
                </a:ln>
                <a:solidFill>
                  <a:srgbClr val="CC3300"/>
                </a:solidFill>
                <a:effectLst>
                  <a:outerShdw blurRad="38100" dist="38100" dir="2700000" algn="tl">
                    <a:srgbClr val="C0C0C0"/>
                  </a:outerShdw>
                </a:effectLst>
                <a:uLnTx/>
                <a:uFillTx/>
                <a:ea typeface="隶书" panose="02010509060101010101" pitchFamily="49" charset="-122"/>
                <a:cs typeface="Times New Roman" panose="02020603050405020304" pitchFamily="18" charset="0"/>
                <a:sym typeface="+mn-ea"/>
              </a:rPr>
              <a:t>Integrated Sequential Logic Circuits</a:t>
            </a:r>
            <a:endParaRPr kumimoji="1" lang="zh-CN" altLang="en-US" sz="3200" b="1" i="0" u="none" strike="noStrike" kern="1200" cap="none" spc="0" normalizeH="0" baseline="0" noProof="0">
              <a:ln>
                <a:noFill/>
              </a:ln>
              <a:solidFill>
                <a:srgbClr val="CC3300"/>
              </a:solidFill>
              <a:effectLst>
                <a:outerShdw blurRad="38100" dist="38100" dir="2700000" algn="tl">
                  <a:srgbClr val="C0C0C0"/>
                </a:outerShdw>
              </a:effectLst>
              <a:uLnTx/>
              <a:uFillTx/>
              <a:ea typeface="隶书" panose="02010509060101010101" pitchFamily="49" charset="-122"/>
              <a:cs typeface="Times New Roman" panose="02020603050405020304" pitchFamily="18" charset="0"/>
              <a:sym typeface="+mn-ea"/>
            </a:endParaRPr>
          </a:p>
        </p:txBody>
      </p:sp>
      <p:sp>
        <p:nvSpPr>
          <p:cNvPr id="303210" name="Text Box 106"/>
          <p:cNvSpPr txBox="1"/>
          <p:nvPr/>
        </p:nvSpPr>
        <p:spPr>
          <a:xfrm>
            <a:off x="514350" y="1528763"/>
            <a:ext cx="8113713"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ea typeface="楷体_GB2312" pitchFamily="49" charset="-122"/>
              </a:rPr>
              <a:t>一、</a:t>
            </a:r>
            <a:r>
              <a:rPr lang="zh-CN" altLang="en-US" sz="2800" b="1" dirty="0">
                <a:ea typeface="楷体_GB2312" pitchFamily="49" charset="-122"/>
                <a:sym typeface="+mn-ea"/>
              </a:rPr>
              <a:t>寄存器</a:t>
            </a:r>
            <a:r>
              <a:rPr lang="zh-CN" altLang="en-US" sz="2800" b="1" dirty="0">
                <a:ea typeface="楷体_GB2312" pitchFamily="49" charset="-122"/>
              </a:rPr>
              <a:t>  </a:t>
            </a:r>
            <a:r>
              <a:rPr lang="en-US" altLang="zh-CN" sz="2800" b="1" dirty="0">
                <a:ea typeface="楷体_GB2312" pitchFamily="49" charset="-122"/>
              </a:rPr>
              <a:t>Register </a:t>
            </a:r>
            <a:endParaRPr lang="zh-CN" altLang="en-US" sz="2800" b="1" dirty="0">
              <a:ea typeface="楷体_GB2312" pitchFamily="49" charset="-122"/>
            </a:endParaRPr>
          </a:p>
        </p:txBody>
      </p:sp>
      <p:sp>
        <p:nvSpPr>
          <p:cNvPr id="6" name="矩形 5"/>
          <p:cNvSpPr/>
          <p:nvPr/>
        </p:nvSpPr>
        <p:spPr>
          <a:xfrm>
            <a:off x="750888" y="2484438"/>
            <a:ext cx="8221662" cy="1385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800" b="1" dirty="0">
                <a:ea typeface="楷体_GB2312" pitchFamily="49" charset="-122"/>
              </a:rPr>
              <a:t>In digital systems, data are normally stored in groups of bits (usually eight or multiples thereof) that represent numbers, codes, or other information.</a:t>
            </a:r>
            <a:endParaRPr lang="zh-CN" altLang="en-US" sz="28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03210">
                                            <p:txEl>
                                              <p:charRg st="0" end="17"/>
                                            </p:txEl>
                                          </p:spTgt>
                                        </p:tgtEl>
                                        <p:attrNameLst>
                                          <p:attrName>style.visibility</p:attrName>
                                        </p:attrNameLst>
                                      </p:cBhvr>
                                      <p:to>
                                        <p:strVal val="visible"/>
                                      </p:to>
                                    </p:set>
                                    <p:animEffect transition="in" filter="box(out)">
                                      <p:cBhvr>
                                        <p:cTn id="7" dur="500"/>
                                        <p:tgtEl>
                                          <p:spTgt spid="303210">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03207">
                                            <p:txEl>
                                              <p:charRg st="0" end="22"/>
                                            </p:txEl>
                                          </p:spTgt>
                                        </p:tgtEl>
                                        <p:attrNameLst>
                                          <p:attrName>style.visibility</p:attrName>
                                        </p:attrNameLst>
                                      </p:cBhvr>
                                      <p:to>
                                        <p:strVal val="visible"/>
                                      </p:to>
                                    </p:set>
                                    <p:animEffect transition="in" filter="box(out)">
                                      <p:cBhvr>
                                        <p:cTn id="16" dur="500"/>
                                        <p:tgtEl>
                                          <p:spTgt spid="303207">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207" grpId="0" build="p"/>
      <p:bldP spid="303210" grpId="0" build="p"/>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21858" name="Rectangle 2"/>
          <p:cNvSpPr>
            <a:spLocks noGrp="1" noChangeArrowheads="1"/>
          </p:cNvSpPr>
          <p:nvPr>
            <p:ph type="title"/>
          </p:nvPr>
        </p:nvSpPr>
        <p:spPr>
          <a:xfrm>
            <a:off x="1155700" y="228600"/>
            <a:ext cx="6781800" cy="838200"/>
          </a:xfrm>
          <a:gradFill rotWithShape="0">
            <a:gsLst>
              <a:gs pos="0">
                <a:srgbClr val="FFFFFF">
                  <a:gamma/>
                  <a:shade val="46275"/>
                  <a:invGamma/>
                </a:srgbClr>
              </a:gs>
              <a:gs pos="50000">
                <a:srgbClr val="FFFFFF"/>
              </a:gs>
              <a:gs pos="100000">
                <a:srgbClr val="FFFFFF">
                  <a:gamma/>
                  <a:shade val="46275"/>
                  <a:invGamma/>
                </a:srgbClr>
              </a:gs>
            </a:gsLst>
            <a:lin ang="5400000" scaled="1"/>
          </a:gradFill>
          <a:scene3d>
            <a:camera prst="legacyObliqueTopLeft"/>
            <a:lightRig rig="legacyFlat3" dir="t"/>
          </a:scene3d>
          <a:sp3d extrusionH="430200" prstMaterial="legacyMatte">
            <a:bevelT w="13500" h="13500" prst="angle"/>
            <a:bevelB w="13500" h="13500" prst="angle"/>
            <a:extrusionClr>
              <a:srgbClr val="FFFFFF"/>
            </a:extrusion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vert="horz" wrap="square" lIns="91440" tIns="45720" rIns="91440" bIns="45720" numCol="1" anchor="ctr" anchorCtr="0" compatLnSpc="1">
            <a:flatTx/>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rPr>
              <a:t>6.1 </a:t>
            </a:r>
            <a:r>
              <a:rPr kumimoji="1" lang="zh-CN" altLang="en-US" sz="5400" b="1" noProof="0" dirty="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sym typeface="+mn-ea"/>
              </a:rPr>
              <a:t>概述</a:t>
            </a:r>
            <a:r>
              <a:rPr kumimoji="1" lang="en-US" altLang="zh-CN" sz="5400" b="0" i="0" u="none" strike="noStrike" kern="0" cap="none" spc="0" normalizeH="0" baseline="0" noProof="0" dirty="0">
                <a:ln>
                  <a:noFill/>
                </a:ln>
                <a:solidFill>
                  <a:schemeClr val="tx2"/>
                </a:solidFill>
                <a:effectLst>
                  <a:outerShdw blurRad="38100" dist="38100" dir="2700000" algn="tl">
                    <a:srgbClr val="C0C0C0"/>
                  </a:outerShdw>
                </a:effectLst>
                <a:uLnTx/>
                <a:uFillTx/>
                <a:latin typeface="+mj-lt"/>
                <a:ea typeface="隶书" panose="02010509060101010101" pitchFamily="49" charset="-122"/>
                <a:cs typeface="+mj-cs"/>
                <a:sym typeface="+mn-ea"/>
              </a:rPr>
              <a:t>Introduction </a:t>
            </a:r>
            <a:endParaRPr kumimoji="1" lang="zh-CN" altLang="en-US" sz="5400" b="1" i="0" u="none" strike="noStrike" kern="0" cap="none" spc="0" normalizeH="0" baseline="0" noProof="0" dirty="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endParaRPr>
          </a:p>
        </p:txBody>
      </p:sp>
      <p:sp>
        <p:nvSpPr>
          <p:cNvPr id="121859" name="Text Box 3"/>
          <p:cNvSpPr txBox="1"/>
          <p:nvPr/>
        </p:nvSpPr>
        <p:spPr>
          <a:xfrm>
            <a:off x="533400" y="1346200"/>
            <a:ext cx="4229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A50021"/>
                </a:solidFill>
                <a:sym typeface="Symbol" panose="05050102010706020507" pitchFamily="18" charset="2"/>
              </a:rPr>
              <a:t>   </a:t>
            </a:r>
            <a:r>
              <a:rPr lang="zh-CN" altLang="en-US" sz="2400" b="1" dirty="0"/>
              <a:t>组合电路与时序电路的区别</a:t>
            </a:r>
            <a:endParaRPr lang="zh-CN" altLang="en-US" sz="2400" b="1" dirty="0"/>
          </a:p>
        </p:txBody>
      </p:sp>
      <p:sp>
        <p:nvSpPr>
          <p:cNvPr id="121860" name="Text Box 4"/>
          <p:cNvSpPr txBox="1"/>
          <p:nvPr/>
        </p:nvSpPr>
        <p:spPr>
          <a:xfrm>
            <a:off x="533400" y="1905000"/>
            <a:ext cx="21161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a:t>
            </a:r>
            <a:r>
              <a:rPr lang="zh-CN" altLang="en-US" sz="2400" b="1" dirty="0"/>
              <a:t>组合电路：</a:t>
            </a:r>
            <a:endParaRPr lang="zh-CN" altLang="en-US" sz="2400" b="1" dirty="0"/>
          </a:p>
        </p:txBody>
      </p:sp>
      <p:sp>
        <p:nvSpPr>
          <p:cNvPr id="121861" name="Text Box 5"/>
          <p:cNvSpPr txBox="1"/>
          <p:nvPr/>
        </p:nvSpPr>
        <p:spPr>
          <a:xfrm>
            <a:off x="2743200" y="1905000"/>
            <a:ext cx="1716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电路的输出</a:t>
            </a:r>
            <a:endParaRPr lang="zh-CN" altLang="en-US" sz="2400" b="1" dirty="0"/>
          </a:p>
        </p:txBody>
      </p:sp>
      <p:sp>
        <p:nvSpPr>
          <p:cNvPr id="121862" name="Text Box 6"/>
          <p:cNvSpPr txBox="1"/>
          <p:nvPr/>
        </p:nvSpPr>
        <p:spPr>
          <a:xfrm>
            <a:off x="4267200" y="1905000"/>
            <a:ext cx="324802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只与电路的输入有关，</a:t>
            </a:r>
            <a:endParaRPr lang="zh-CN" altLang="en-US" sz="2400" b="1" dirty="0"/>
          </a:p>
        </p:txBody>
      </p:sp>
      <p:sp>
        <p:nvSpPr>
          <p:cNvPr id="121863" name="Text Box 7"/>
          <p:cNvSpPr txBox="1"/>
          <p:nvPr/>
        </p:nvSpPr>
        <p:spPr>
          <a:xfrm>
            <a:off x="2743200" y="2447925"/>
            <a:ext cx="44735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与电路的</a:t>
            </a:r>
            <a:r>
              <a:rPr lang="zh-CN" altLang="en-US" sz="2400" b="1" dirty="0">
                <a:solidFill>
                  <a:srgbClr val="FF0000"/>
                </a:solidFill>
              </a:rPr>
              <a:t>前一时刻</a:t>
            </a:r>
            <a:r>
              <a:rPr lang="zh-CN" altLang="en-US" sz="2400" b="1" dirty="0"/>
              <a:t>的状态无关。</a:t>
            </a:r>
            <a:endParaRPr lang="zh-CN" altLang="en-US" sz="2400" b="1" dirty="0"/>
          </a:p>
        </p:txBody>
      </p:sp>
      <p:sp>
        <p:nvSpPr>
          <p:cNvPr id="121864" name="Text Box 8"/>
          <p:cNvSpPr txBox="1"/>
          <p:nvPr/>
        </p:nvSpPr>
        <p:spPr>
          <a:xfrm>
            <a:off x="533400" y="3013075"/>
            <a:ext cx="21161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2.  </a:t>
            </a:r>
            <a:r>
              <a:rPr lang="zh-CN" altLang="en-US" sz="2400" b="1" dirty="0"/>
              <a:t>时序电路：</a:t>
            </a:r>
            <a:endParaRPr lang="zh-CN" altLang="en-US" sz="2400" b="1" dirty="0"/>
          </a:p>
        </p:txBody>
      </p:sp>
      <p:sp>
        <p:nvSpPr>
          <p:cNvPr id="121865" name="Text Box 9"/>
          <p:cNvSpPr txBox="1"/>
          <p:nvPr/>
        </p:nvSpPr>
        <p:spPr>
          <a:xfrm>
            <a:off x="457200" y="3581400"/>
            <a:ext cx="38608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电路在某一给定时刻的输出</a:t>
            </a:r>
            <a:endParaRPr lang="zh-CN" altLang="en-US" sz="2400" b="1" dirty="0"/>
          </a:p>
        </p:txBody>
      </p:sp>
      <p:sp>
        <p:nvSpPr>
          <p:cNvPr id="121866" name="AutoShape 10"/>
          <p:cNvSpPr/>
          <p:nvPr/>
        </p:nvSpPr>
        <p:spPr>
          <a:xfrm>
            <a:off x="4267200" y="3429000"/>
            <a:ext cx="304800" cy="838200"/>
          </a:xfrm>
          <a:prstGeom prst="leftBrace">
            <a:avLst>
              <a:gd name="adj1" fmla="val 22903"/>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1867" name="Text Box 11"/>
          <p:cNvSpPr txBox="1"/>
          <p:nvPr/>
        </p:nvSpPr>
        <p:spPr>
          <a:xfrm>
            <a:off x="4572000" y="3124200"/>
            <a:ext cx="35544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取决于该时刻电路的输入</a:t>
            </a:r>
            <a:endParaRPr lang="zh-CN" altLang="en-US" sz="2400" b="1" dirty="0"/>
          </a:p>
        </p:txBody>
      </p:sp>
      <p:sp>
        <p:nvSpPr>
          <p:cNvPr id="121868" name="Text Box 12"/>
          <p:cNvSpPr txBox="1"/>
          <p:nvPr/>
        </p:nvSpPr>
        <p:spPr>
          <a:xfrm>
            <a:off x="4572000" y="3962400"/>
            <a:ext cx="41671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还取决于</a:t>
            </a:r>
            <a:r>
              <a:rPr lang="zh-CN" altLang="en-US" sz="2400" b="1" dirty="0">
                <a:solidFill>
                  <a:srgbClr val="0033CC"/>
                </a:solidFill>
              </a:rPr>
              <a:t>前一时刻电路的状态</a:t>
            </a:r>
            <a:endParaRPr lang="zh-CN" altLang="en-US" sz="2400" b="1" dirty="0">
              <a:solidFill>
                <a:srgbClr val="0033CC"/>
              </a:solidFill>
            </a:endParaRPr>
          </a:p>
        </p:txBody>
      </p:sp>
      <p:sp>
        <p:nvSpPr>
          <p:cNvPr id="121869" name="AutoShape 13"/>
          <p:cNvSpPr/>
          <p:nvPr/>
        </p:nvSpPr>
        <p:spPr>
          <a:xfrm>
            <a:off x="6705600" y="2743200"/>
            <a:ext cx="2057400" cy="1066800"/>
          </a:xfrm>
          <a:prstGeom prst="wedgeEllipseCallout">
            <a:avLst>
              <a:gd name="adj1" fmla="val -43750"/>
              <a:gd name="adj2" fmla="val 77083"/>
            </a:avLst>
          </a:prstGeom>
          <a:solidFill>
            <a:srgbClr val="66FFFF"/>
          </a:solidFill>
          <a:ln w="9525" cap="flat" cmpd="sng">
            <a:solidFill>
              <a:srgbClr val="66FF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由触发器保存</a:t>
            </a:r>
            <a:endParaRPr lang="zh-CN" altLang="en-US" sz="2400" b="1" dirty="0"/>
          </a:p>
        </p:txBody>
      </p:sp>
      <p:sp>
        <p:nvSpPr>
          <p:cNvPr id="121870" name="Text Box 14"/>
          <p:cNvSpPr txBox="1"/>
          <p:nvPr/>
        </p:nvSpPr>
        <p:spPr>
          <a:xfrm>
            <a:off x="457200" y="4867275"/>
            <a:ext cx="17160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时序电路：</a:t>
            </a:r>
            <a:endParaRPr lang="zh-CN" altLang="en-US" sz="2400" b="1" dirty="0"/>
          </a:p>
        </p:txBody>
      </p:sp>
      <p:sp>
        <p:nvSpPr>
          <p:cNvPr id="121871" name="Text Box 15"/>
          <p:cNvSpPr txBox="1"/>
          <p:nvPr/>
        </p:nvSpPr>
        <p:spPr>
          <a:xfrm>
            <a:off x="2422525" y="4821238"/>
            <a:ext cx="14097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组合电路</a:t>
            </a:r>
            <a:endParaRPr lang="zh-CN" altLang="en-US" sz="2400" b="1" dirty="0"/>
          </a:p>
        </p:txBody>
      </p:sp>
      <p:sp>
        <p:nvSpPr>
          <p:cNvPr id="121872" name="Text Box 16"/>
          <p:cNvSpPr txBox="1"/>
          <p:nvPr/>
        </p:nvSpPr>
        <p:spPr>
          <a:xfrm>
            <a:off x="3879850" y="4865688"/>
            <a:ext cx="35718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a:t>
            </a:r>
            <a:endParaRPr lang="en-US" altLang="zh-CN" sz="2400" b="1" dirty="0"/>
          </a:p>
        </p:txBody>
      </p:sp>
      <p:sp>
        <p:nvSpPr>
          <p:cNvPr id="121873" name="Text Box 17"/>
          <p:cNvSpPr txBox="1"/>
          <p:nvPr/>
        </p:nvSpPr>
        <p:spPr>
          <a:xfrm>
            <a:off x="4403725" y="4821238"/>
            <a:ext cx="110331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触发器</a:t>
            </a:r>
            <a:endParaRPr lang="zh-CN" altLang="en-US" sz="2400" b="1" dirty="0"/>
          </a:p>
        </p:txBody>
      </p:sp>
      <p:sp>
        <p:nvSpPr>
          <p:cNvPr id="121874" name="Text Box 18"/>
          <p:cNvSpPr txBox="1"/>
          <p:nvPr/>
        </p:nvSpPr>
        <p:spPr>
          <a:xfrm>
            <a:off x="2346325" y="5354638"/>
            <a:ext cx="38608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电路的状态与</a:t>
            </a:r>
            <a:r>
              <a:rPr lang="zh-CN" altLang="en-US" sz="2400" b="1" dirty="0">
                <a:solidFill>
                  <a:srgbClr val="FF0000"/>
                </a:solidFill>
              </a:rPr>
              <a:t>时间</a:t>
            </a:r>
            <a:r>
              <a:rPr lang="zh-CN" altLang="en-US" sz="2400" b="1" dirty="0"/>
              <a:t>顺序有关</a:t>
            </a:r>
            <a:endParaRPr lang="zh-CN" altLang="en-US" sz="24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1218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strips(downRight)">
                                      <p:cBhvr>
                                        <p:cTn id="11" dur="500"/>
                                        <p:tgtEl>
                                          <p:spTgt spid="1218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1861"/>
                                        </p:tgtEl>
                                        <p:attrNameLst>
                                          <p:attrName>style.visibility</p:attrName>
                                        </p:attrNameLst>
                                      </p:cBhvr>
                                      <p:to>
                                        <p:strVal val="visible"/>
                                      </p:to>
                                    </p:set>
                                    <p:animEffect transition="in" filter="wipe(left)">
                                      <p:cBhvr>
                                        <p:cTn id="16" dur="500"/>
                                        <p:tgtEl>
                                          <p:spTgt spid="1218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1862"/>
                                        </p:tgtEl>
                                        <p:attrNameLst>
                                          <p:attrName>style.visibility</p:attrName>
                                        </p:attrNameLst>
                                      </p:cBhvr>
                                      <p:to>
                                        <p:strVal val="visible"/>
                                      </p:to>
                                    </p:set>
                                    <p:animEffect transition="in" filter="wipe(left)">
                                      <p:cBhvr>
                                        <p:cTn id="21" dur="500"/>
                                        <p:tgtEl>
                                          <p:spTgt spid="12186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1863"/>
                                        </p:tgtEl>
                                        <p:attrNameLst>
                                          <p:attrName>style.visibility</p:attrName>
                                        </p:attrNameLst>
                                      </p:cBhvr>
                                      <p:to>
                                        <p:strVal val="visible"/>
                                      </p:to>
                                    </p:set>
                                    <p:animEffect transition="in" filter="wipe(left)">
                                      <p:cBhvr>
                                        <p:cTn id="26" dur="500"/>
                                        <p:tgtEl>
                                          <p:spTgt spid="12186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1864"/>
                                        </p:tgtEl>
                                        <p:attrNameLst>
                                          <p:attrName>style.visibility</p:attrName>
                                        </p:attrNameLst>
                                      </p:cBhvr>
                                      <p:to>
                                        <p:strVal val="visible"/>
                                      </p:to>
                                    </p:set>
                                    <p:animEffect transition="in" filter="wipe(left)">
                                      <p:cBhvr>
                                        <p:cTn id="31" dur="500"/>
                                        <p:tgtEl>
                                          <p:spTgt spid="12186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1865"/>
                                        </p:tgtEl>
                                        <p:attrNameLst>
                                          <p:attrName>style.visibility</p:attrName>
                                        </p:attrNameLst>
                                      </p:cBhvr>
                                      <p:to>
                                        <p:strVal val="visible"/>
                                      </p:to>
                                    </p:set>
                                    <p:animEffect transition="in" filter="wipe(left)">
                                      <p:cBhvr>
                                        <p:cTn id="36" dur="500"/>
                                        <p:tgtEl>
                                          <p:spTgt spid="12186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1866"/>
                                        </p:tgtEl>
                                        <p:attrNameLst>
                                          <p:attrName>style.visibility</p:attrName>
                                        </p:attrNameLst>
                                      </p:cBhvr>
                                      <p:to>
                                        <p:strVal val="visible"/>
                                      </p:to>
                                    </p:set>
                                    <p:animEffect transition="in" filter="wipe(left)">
                                      <p:cBhvr>
                                        <p:cTn id="41" dur="500"/>
                                        <p:tgtEl>
                                          <p:spTgt spid="12186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21867"/>
                                        </p:tgtEl>
                                        <p:attrNameLst>
                                          <p:attrName>style.visibility</p:attrName>
                                        </p:attrNameLst>
                                      </p:cBhvr>
                                      <p:to>
                                        <p:strVal val="visible"/>
                                      </p:to>
                                    </p:set>
                                    <p:animEffect transition="in" filter="wipe(left)">
                                      <p:cBhvr>
                                        <p:cTn id="46" dur="500"/>
                                        <p:tgtEl>
                                          <p:spTgt spid="12186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2186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1869"/>
                                        </p:tgtEl>
                                        <p:attrNameLst>
                                          <p:attrName>style.visibility</p:attrName>
                                        </p:attrNameLst>
                                      </p:cBhvr>
                                      <p:to>
                                        <p:strVal val="visible"/>
                                      </p:to>
                                    </p:set>
                                    <p:anim calcmode="lin" valueType="num">
                                      <p:cBhvr additive="base">
                                        <p:cTn id="55" dur="500" fill="hold"/>
                                        <p:tgtEl>
                                          <p:spTgt spid="121869"/>
                                        </p:tgtEl>
                                        <p:attrNameLst>
                                          <p:attrName>ppt_x</p:attrName>
                                        </p:attrNameLst>
                                      </p:cBhvr>
                                      <p:tavLst>
                                        <p:tav tm="0">
                                          <p:val>
                                            <p:strVal val="0-#ppt_w/2"/>
                                          </p:val>
                                        </p:tav>
                                        <p:tav tm="100000">
                                          <p:val>
                                            <p:strVal val="#ppt_x"/>
                                          </p:val>
                                        </p:tav>
                                      </p:tavLst>
                                    </p:anim>
                                    <p:anim calcmode="lin" valueType="num">
                                      <p:cBhvr additive="base">
                                        <p:cTn id="56" dur="500" fill="hold"/>
                                        <p:tgtEl>
                                          <p:spTgt spid="12186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21870"/>
                                        </p:tgtEl>
                                        <p:attrNameLst>
                                          <p:attrName>style.visibility</p:attrName>
                                        </p:attrNameLst>
                                      </p:cBhvr>
                                      <p:to>
                                        <p:strVal val="visible"/>
                                      </p:to>
                                    </p:set>
                                    <p:animEffect transition="in" filter="wipe(left)">
                                      <p:cBhvr>
                                        <p:cTn id="61" dur="500"/>
                                        <p:tgtEl>
                                          <p:spTgt spid="12187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21871"/>
                                        </p:tgtEl>
                                        <p:attrNameLst>
                                          <p:attrName>style.visibility</p:attrName>
                                        </p:attrNameLst>
                                      </p:cBhvr>
                                      <p:to>
                                        <p:strVal val="visible"/>
                                      </p:to>
                                    </p:set>
                                    <p:animEffect transition="in" filter="wipe(left)">
                                      <p:cBhvr>
                                        <p:cTn id="66" dur="500"/>
                                        <p:tgtEl>
                                          <p:spTgt spid="12187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21872"/>
                                        </p:tgtEl>
                                        <p:attrNameLst>
                                          <p:attrName>style.visibility</p:attrName>
                                        </p:attrNameLst>
                                      </p:cBhvr>
                                      <p:to>
                                        <p:strVal val="visible"/>
                                      </p:to>
                                    </p:set>
                                    <p:animEffect transition="in" filter="wipe(left)">
                                      <p:cBhvr>
                                        <p:cTn id="71" dur="500"/>
                                        <p:tgtEl>
                                          <p:spTgt spid="12187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21873"/>
                                        </p:tgtEl>
                                        <p:attrNameLst>
                                          <p:attrName>style.visibility</p:attrName>
                                        </p:attrNameLst>
                                      </p:cBhvr>
                                      <p:to>
                                        <p:strVal val="visible"/>
                                      </p:to>
                                    </p:set>
                                    <p:animEffect transition="in" filter="wipe(left)">
                                      <p:cBhvr>
                                        <p:cTn id="76" dur="500"/>
                                        <p:tgtEl>
                                          <p:spTgt spid="12187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21874"/>
                                        </p:tgtEl>
                                        <p:attrNameLst>
                                          <p:attrName>style.visibility</p:attrName>
                                        </p:attrNameLst>
                                      </p:cBhvr>
                                      <p:to>
                                        <p:strVal val="visible"/>
                                      </p:to>
                                    </p:set>
                                    <p:animEffect transition="in" filter="wipe(left)">
                                      <p:cBhvr>
                                        <p:cTn id="81" dur="500"/>
                                        <p:tgtEl>
                                          <p:spTgt spid="121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p:bldP spid="121860" grpId="0"/>
      <p:bldP spid="121861" grpId="0"/>
      <p:bldP spid="121862" grpId="0"/>
      <p:bldP spid="121863" grpId="0"/>
      <p:bldP spid="121864" grpId="0"/>
      <p:bldP spid="121865" grpId="0"/>
      <p:bldP spid="121866" grpId="0" animBg="1"/>
      <p:bldP spid="121867" grpId="0"/>
      <p:bldP spid="121868" grpId="0"/>
      <p:bldP spid="121869" grpId="0" animBg="1"/>
      <p:bldP spid="121870" grpId="0"/>
      <p:bldP spid="121871" grpId="0"/>
      <p:bldP spid="121872" grpId="0"/>
      <p:bldP spid="121873" grpId="0"/>
      <p:bldP spid="1218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23555" name="Text Box 2"/>
          <p:cNvSpPr txBox="1"/>
          <p:nvPr/>
        </p:nvSpPr>
        <p:spPr>
          <a:xfrm>
            <a:off x="3067050" y="152400"/>
            <a:ext cx="317182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endParaRPr lang="zh-CN" altLang="zh-CN" b="1" dirty="0">
              <a:solidFill>
                <a:srgbClr val="CC0000"/>
              </a:solidFill>
              <a:ea typeface="楷体_GB2312" pitchFamily="49" charset="-122"/>
            </a:endParaRPr>
          </a:p>
        </p:txBody>
      </p:sp>
      <p:sp>
        <p:nvSpPr>
          <p:cNvPr id="23556" name="Text Box 3"/>
          <p:cNvSpPr txBox="1"/>
          <p:nvPr/>
        </p:nvSpPr>
        <p:spPr>
          <a:xfrm>
            <a:off x="439738" y="304800"/>
            <a:ext cx="6734175" cy="521970"/>
          </a:xfrm>
          <a:prstGeom prst="rect">
            <a:avLst/>
          </a:prstGeom>
          <a:noFill/>
          <a:ln w="1905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ea typeface="楷体_GB2312" pitchFamily="49" charset="-122"/>
              </a:rPr>
              <a:t>1. </a:t>
            </a:r>
            <a:r>
              <a:rPr lang="zh-CN" altLang="en-US" sz="2800" b="1" dirty="0">
                <a:ea typeface="楷体_GB2312" pitchFamily="49" charset="-122"/>
                <a:sym typeface="+mn-ea"/>
              </a:rPr>
              <a:t>数码寄存器</a:t>
            </a:r>
            <a:r>
              <a:rPr lang="en-US" altLang="zh-CN" sz="2800" b="1" dirty="0">
                <a:ea typeface="楷体_GB2312" pitchFamily="49" charset="-122"/>
              </a:rPr>
              <a:t> Parallel Data Storage </a:t>
            </a:r>
            <a:endParaRPr lang="zh-CN" altLang="en-US" sz="2800" b="1" dirty="0">
              <a:ea typeface="楷体_GB2312" pitchFamily="49" charset="-122"/>
            </a:endParaRPr>
          </a:p>
        </p:txBody>
      </p:sp>
      <p:grpSp>
        <p:nvGrpSpPr>
          <p:cNvPr id="273412" name="Group 4"/>
          <p:cNvGrpSpPr/>
          <p:nvPr/>
        </p:nvGrpSpPr>
        <p:grpSpPr>
          <a:xfrm>
            <a:off x="1009650" y="1616075"/>
            <a:ext cx="7483475" cy="3462338"/>
            <a:chOff x="291" y="801"/>
            <a:chExt cx="5290" cy="2272"/>
          </a:xfrm>
        </p:grpSpPr>
        <p:sp>
          <p:nvSpPr>
            <p:cNvPr id="23559" name="Text Box 5"/>
            <p:cNvSpPr txBox="1"/>
            <p:nvPr/>
          </p:nvSpPr>
          <p:spPr>
            <a:xfrm>
              <a:off x="1441" y="801"/>
              <a:ext cx="491"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Q</a:t>
              </a:r>
              <a:r>
                <a:rPr lang="en-US" altLang="zh-CN" sz="2400" b="1" i="1" baseline="-25000" dirty="0">
                  <a:ea typeface="楷体_GB2312" pitchFamily="49" charset="-122"/>
                </a:rPr>
                <a:t>3</a:t>
              </a:r>
              <a:endParaRPr lang="en-US" altLang="zh-CN" sz="2400" b="1" i="1" dirty="0">
                <a:ea typeface="楷体_GB2312" pitchFamily="49" charset="-122"/>
              </a:endParaRPr>
            </a:p>
          </p:txBody>
        </p:sp>
        <p:sp>
          <p:nvSpPr>
            <p:cNvPr id="23560" name="Text Box 6"/>
            <p:cNvSpPr txBox="1"/>
            <p:nvPr/>
          </p:nvSpPr>
          <p:spPr>
            <a:xfrm>
              <a:off x="2434" y="806"/>
              <a:ext cx="491"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Q</a:t>
              </a:r>
              <a:r>
                <a:rPr lang="en-US" altLang="zh-CN" sz="2400" b="1" i="1" baseline="-25000" dirty="0">
                  <a:ea typeface="楷体_GB2312" pitchFamily="49" charset="-122"/>
                </a:rPr>
                <a:t>2</a:t>
              </a:r>
              <a:endParaRPr lang="en-US" altLang="zh-CN" sz="2400" b="1" i="1" dirty="0">
                <a:ea typeface="楷体_GB2312" pitchFamily="49" charset="-122"/>
              </a:endParaRPr>
            </a:p>
          </p:txBody>
        </p:sp>
        <p:sp>
          <p:nvSpPr>
            <p:cNvPr id="23561" name="Text Box 7"/>
            <p:cNvSpPr txBox="1"/>
            <p:nvPr/>
          </p:nvSpPr>
          <p:spPr>
            <a:xfrm>
              <a:off x="3436" y="803"/>
              <a:ext cx="491"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Q</a:t>
              </a:r>
              <a:r>
                <a:rPr lang="en-US" altLang="zh-CN" sz="2400" b="1" i="1" baseline="-25000" dirty="0">
                  <a:ea typeface="楷体_GB2312" pitchFamily="49" charset="-122"/>
                </a:rPr>
                <a:t>1</a:t>
              </a:r>
              <a:endParaRPr lang="en-US" altLang="zh-CN" sz="2400" b="1" i="1" dirty="0">
                <a:ea typeface="楷体_GB2312" pitchFamily="49" charset="-122"/>
              </a:endParaRPr>
            </a:p>
          </p:txBody>
        </p:sp>
        <p:sp>
          <p:nvSpPr>
            <p:cNvPr id="23562" name="Text Box 8"/>
            <p:cNvSpPr txBox="1"/>
            <p:nvPr/>
          </p:nvSpPr>
          <p:spPr>
            <a:xfrm>
              <a:off x="4427" y="807"/>
              <a:ext cx="491"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Q</a:t>
              </a:r>
              <a:r>
                <a:rPr lang="en-US" altLang="zh-CN" sz="2400" b="1" i="1" baseline="-25000" dirty="0">
                  <a:ea typeface="楷体_GB2312" pitchFamily="49" charset="-122"/>
                </a:rPr>
                <a:t>0</a:t>
              </a:r>
              <a:endParaRPr lang="en-US" altLang="zh-CN" sz="2400" b="1" i="1" dirty="0">
                <a:ea typeface="楷体_GB2312" pitchFamily="49" charset="-122"/>
              </a:endParaRPr>
            </a:p>
          </p:txBody>
        </p:sp>
        <p:sp>
          <p:nvSpPr>
            <p:cNvPr id="23563" name="Rectangle 9"/>
            <p:cNvSpPr/>
            <p:nvPr/>
          </p:nvSpPr>
          <p:spPr>
            <a:xfrm>
              <a:off x="1231" y="1236"/>
              <a:ext cx="364" cy="218"/>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564" name="Text Box 10"/>
            <p:cNvSpPr txBox="1"/>
            <p:nvPr/>
          </p:nvSpPr>
          <p:spPr>
            <a:xfrm>
              <a:off x="1233" y="1228"/>
              <a:ext cx="509" cy="26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i="1" dirty="0"/>
                <a:t>&amp;</a:t>
              </a:r>
              <a:endParaRPr lang="en-US" altLang="zh-CN" sz="2000" b="1" i="1" dirty="0"/>
            </a:p>
          </p:txBody>
        </p:sp>
        <p:sp>
          <p:nvSpPr>
            <p:cNvPr id="23565" name="Rectangle 11"/>
            <p:cNvSpPr/>
            <p:nvPr/>
          </p:nvSpPr>
          <p:spPr>
            <a:xfrm>
              <a:off x="2235" y="1241"/>
              <a:ext cx="364" cy="218"/>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566" name="Text Box 12"/>
            <p:cNvSpPr txBox="1"/>
            <p:nvPr/>
          </p:nvSpPr>
          <p:spPr>
            <a:xfrm>
              <a:off x="2237" y="1224"/>
              <a:ext cx="509" cy="2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i="1" dirty="0"/>
                <a:t>&amp;</a:t>
              </a:r>
              <a:endParaRPr lang="en-US" altLang="zh-CN" sz="2000" b="1" i="1" dirty="0"/>
            </a:p>
          </p:txBody>
        </p:sp>
        <p:sp>
          <p:nvSpPr>
            <p:cNvPr id="23567" name="Rectangle 13"/>
            <p:cNvSpPr/>
            <p:nvPr/>
          </p:nvSpPr>
          <p:spPr>
            <a:xfrm>
              <a:off x="3240" y="1237"/>
              <a:ext cx="364" cy="218"/>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568" name="Text Box 14"/>
            <p:cNvSpPr txBox="1"/>
            <p:nvPr/>
          </p:nvSpPr>
          <p:spPr>
            <a:xfrm>
              <a:off x="3242" y="1229"/>
              <a:ext cx="509" cy="26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i="1" dirty="0"/>
                <a:t>&amp;</a:t>
              </a:r>
              <a:endParaRPr lang="en-US" altLang="zh-CN" sz="2000" b="1" i="1" dirty="0"/>
            </a:p>
          </p:txBody>
        </p:sp>
        <p:sp>
          <p:nvSpPr>
            <p:cNvPr id="23569" name="Rectangle 15"/>
            <p:cNvSpPr/>
            <p:nvPr/>
          </p:nvSpPr>
          <p:spPr>
            <a:xfrm>
              <a:off x="4241" y="1233"/>
              <a:ext cx="364" cy="218"/>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570" name="Text Box 16"/>
            <p:cNvSpPr txBox="1"/>
            <p:nvPr/>
          </p:nvSpPr>
          <p:spPr>
            <a:xfrm>
              <a:off x="4243" y="1225"/>
              <a:ext cx="509" cy="26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i="1" dirty="0"/>
                <a:t>&amp;</a:t>
              </a:r>
              <a:endParaRPr lang="en-US" altLang="zh-CN" sz="2000" b="1" i="1" dirty="0"/>
            </a:p>
          </p:txBody>
        </p:sp>
        <p:grpSp>
          <p:nvGrpSpPr>
            <p:cNvPr id="23571" name="Group 17"/>
            <p:cNvGrpSpPr/>
            <p:nvPr/>
          </p:nvGrpSpPr>
          <p:grpSpPr>
            <a:xfrm>
              <a:off x="1016" y="1797"/>
              <a:ext cx="656" cy="468"/>
              <a:chOff x="3764" y="3215"/>
              <a:chExt cx="656" cy="468"/>
            </a:xfrm>
          </p:grpSpPr>
          <p:sp>
            <p:nvSpPr>
              <p:cNvPr id="23651" name="Rectangle 18"/>
              <p:cNvSpPr/>
              <p:nvPr/>
            </p:nvSpPr>
            <p:spPr>
              <a:xfrm rot="-5400000" flipV="1">
                <a:off x="3854" y="3144"/>
                <a:ext cx="432" cy="61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52" name="AutoShape 19"/>
              <p:cNvSpPr/>
              <p:nvPr/>
            </p:nvSpPr>
            <p:spPr>
              <a:xfrm rot="10800000" flipH="1" flipV="1">
                <a:off x="4027" y="3573"/>
                <a:ext cx="95" cy="96"/>
              </a:xfrm>
              <a:prstGeom prst="flowChartExtra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53" name="Text Box 20"/>
              <p:cNvSpPr txBox="1"/>
              <p:nvPr/>
            </p:nvSpPr>
            <p:spPr>
              <a:xfrm rot="-10800000" flipV="1">
                <a:off x="3764" y="3258"/>
                <a:ext cx="264" cy="24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3654" name="Text Box 21"/>
              <p:cNvSpPr txBox="1"/>
              <p:nvPr/>
            </p:nvSpPr>
            <p:spPr>
              <a:xfrm rot="-10800000" flipV="1">
                <a:off x="4157" y="3215"/>
                <a:ext cx="263" cy="24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3655" name="Line 22"/>
              <p:cNvSpPr/>
              <p:nvPr/>
            </p:nvSpPr>
            <p:spPr>
              <a:xfrm rot="-10800000" flipV="1">
                <a:off x="3815" y="3294"/>
                <a:ext cx="100" cy="0"/>
              </a:xfrm>
              <a:prstGeom prst="line">
                <a:avLst/>
              </a:prstGeom>
              <a:ln w="28575" cap="flat" cmpd="sng">
                <a:solidFill>
                  <a:schemeClr val="tx1"/>
                </a:solidFill>
                <a:prstDash val="solid"/>
                <a:headEnd type="none" w="med" len="med"/>
                <a:tailEnd type="none" w="med" len="med"/>
              </a:ln>
            </p:spPr>
          </p:sp>
          <p:sp>
            <p:nvSpPr>
              <p:cNvPr id="23656" name="Text Box 23"/>
              <p:cNvSpPr txBox="1"/>
              <p:nvPr/>
            </p:nvSpPr>
            <p:spPr>
              <a:xfrm rot="-10800000" flipV="1">
                <a:off x="3767" y="3443"/>
                <a:ext cx="247"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D</a:t>
                </a:r>
                <a:endParaRPr lang="en-US" altLang="zh-CN" sz="1800" b="1" i="1" dirty="0"/>
              </a:p>
            </p:txBody>
          </p:sp>
        </p:grpSp>
        <p:grpSp>
          <p:nvGrpSpPr>
            <p:cNvPr id="23572" name="Group 24"/>
            <p:cNvGrpSpPr/>
            <p:nvPr/>
          </p:nvGrpSpPr>
          <p:grpSpPr>
            <a:xfrm>
              <a:off x="2011" y="1803"/>
              <a:ext cx="657" cy="468"/>
              <a:chOff x="3763" y="3215"/>
              <a:chExt cx="657" cy="468"/>
            </a:xfrm>
          </p:grpSpPr>
          <p:sp>
            <p:nvSpPr>
              <p:cNvPr id="23645" name="Rectangle 25"/>
              <p:cNvSpPr/>
              <p:nvPr/>
            </p:nvSpPr>
            <p:spPr>
              <a:xfrm rot="-5400000" flipV="1">
                <a:off x="3854" y="3144"/>
                <a:ext cx="432" cy="61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46" name="AutoShape 26"/>
              <p:cNvSpPr/>
              <p:nvPr/>
            </p:nvSpPr>
            <p:spPr>
              <a:xfrm rot="10800000" flipH="1" flipV="1">
                <a:off x="4027" y="3573"/>
                <a:ext cx="95" cy="96"/>
              </a:xfrm>
              <a:prstGeom prst="flowChartExtra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47" name="Text Box 27"/>
              <p:cNvSpPr txBox="1"/>
              <p:nvPr/>
            </p:nvSpPr>
            <p:spPr>
              <a:xfrm rot="-10800000" flipV="1">
                <a:off x="3763" y="3257"/>
                <a:ext cx="264"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3648" name="Text Box 28"/>
              <p:cNvSpPr txBox="1"/>
              <p:nvPr/>
            </p:nvSpPr>
            <p:spPr>
              <a:xfrm rot="-10800000" flipV="1">
                <a:off x="4156" y="3215"/>
                <a:ext cx="264" cy="24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3649" name="Line 29"/>
              <p:cNvSpPr/>
              <p:nvPr/>
            </p:nvSpPr>
            <p:spPr>
              <a:xfrm rot="-10800000" flipV="1">
                <a:off x="3815" y="3294"/>
                <a:ext cx="100" cy="0"/>
              </a:xfrm>
              <a:prstGeom prst="line">
                <a:avLst/>
              </a:prstGeom>
              <a:ln w="28575" cap="flat" cmpd="sng">
                <a:solidFill>
                  <a:schemeClr val="tx1"/>
                </a:solidFill>
                <a:prstDash val="solid"/>
                <a:headEnd type="none" w="med" len="med"/>
                <a:tailEnd type="none" w="med" len="med"/>
              </a:ln>
            </p:spPr>
          </p:sp>
          <p:sp>
            <p:nvSpPr>
              <p:cNvPr id="23650" name="Text Box 30"/>
              <p:cNvSpPr txBox="1"/>
              <p:nvPr/>
            </p:nvSpPr>
            <p:spPr>
              <a:xfrm rot="-10800000" flipV="1">
                <a:off x="3767" y="3442"/>
                <a:ext cx="246" cy="24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D</a:t>
                </a:r>
                <a:endParaRPr lang="en-US" altLang="zh-CN" sz="1800" b="1" i="1" dirty="0"/>
              </a:p>
            </p:txBody>
          </p:sp>
        </p:grpSp>
        <p:grpSp>
          <p:nvGrpSpPr>
            <p:cNvPr id="23573" name="Group 31"/>
            <p:cNvGrpSpPr/>
            <p:nvPr/>
          </p:nvGrpSpPr>
          <p:grpSpPr>
            <a:xfrm>
              <a:off x="3025" y="1791"/>
              <a:ext cx="657" cy="467"/>
              <a:chOff x="3763" y="3215"/>
              <a:chExt cx="657" cy="467"/>
            </a:xfrm>
          </p:grpSpPr>
          <p:sp>
            <p:nvSpPr>
              <p:cNvPr id="23639" name="Rectangle 32"/>
              <p:cNvSpPr/>
              <p:nvPr/>
            </p:nvSpPr>
            <p:spPr>
              <a:xfrm rot="-5400000" flipV="1">
                <a:off x="3854" y="3144"/>
                <a:ext cx="432" cy="61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40" name="AutoShape 33"/>
              <p:cNvSpPr/>
              <p:nvPr/>
            </p:nvSpPr>
            <p:spPr>
              <a:xfrm rot="10800000" flipH="1" flipV="1">
                <a:off x="4027" y="3573"/>
                <a:ext cx="95" cy="96"/>
              </a:xfrm>
              <a:prstGeom prst="flowChartExtra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41" name="Text Box 34"/>
              <p:cNvSpPr txBox="1"/>
              <p:nvPr/>
            </p:nvSpPr>
            <p:spPr>
              <a:xfrm rot="-10800000" flipV="1">
                <a:off x="3763" y="3257"/>
                <a:ext cx="263"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3642" name="Text Box 35"/>
              <p:cNvSpPr txBox="1"/>
              <p:nvPr/>
            </p:nvSpPr>
            <p:spPr>
              <a:xfrm rot="-10800000" flipV="1">
                <a:off x="4157" y="3215"/>
                <a:ext cx="263"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3643" name="Line 36"/>
              <p:cNvSpPr/>
              <p:nvPr/>
            </p:nvSpPr>
            <p:spPr>
              <a:xfrm rot="-10800000" flipV="1">
                <a:off x="3815" y="3294"/>
                <a:ext cx="100" cy="0"/>
              </a:xfrm>
              <a:prstGeom prst="line">
                <a:avLst/>
              </a:prstGeom>
              <a:ln w="28575" cap="flat" cmpd="sng">
                <a:solidFill>
                  <a:schemeClr val="tx1"/>
                </a:solidFill>
                <a:prstDash val="solid"/>
                <a:headEnd type="none" w="med" len="med"/>
                <a:tailEnd type="none" w="med" len="med"/>
              </a:ln>
            </p:spPr>
          </p:sp>
          <p:sp>
            <p:nvSpPr>
              <p:cNvPr id="23644" name="Text Box 37"/>
              <p:cNvSpPr txBox="1"/>
              <p:nvPr/>
            </p:nvSpPr>
            <p:spPr>
              <a:xfrm rot="-10800000" flipV="1">
                <a:off x="3766" y="3442"/>
                <a:ext cx="247"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D</a:t>
                </a:r>
                <a:endParaRPr lang="en-US" altLang="zh-CN" sz="1800" b="1" i="1" dirty="0"/>
              </a:p>
            </p:txBody>
          </p:sp>
        </p:grpSp>
        <p:grpSp>
          <p:nvGrpSpPr>
            <p:cNvPr id="23574" name="Group 38"/>
            <p:cNvGrpSpPr/>
            <p:nvPr/>
          </p:nvGrpSpPr>
          <p:grpSpPr>
            <a:xfrm>
              <a:off x="4022" y="1797"/>
              <a:ext cx="657" cy="467"/>
              <a:chOff x="3764" y="3215"/>
              <a:chExt cx="657" cy="467"/>
            </a:xfrm>
          </p:grpSpPr>
          <p:sp>
            <p:nvSpPr>
              <p:cNvPr id="23633" name="Rectangle 39"/>
              <p:cNvSpPr/>
              <p:nvPr/>
            </p:nvSpPr>
            <p:spPr>
              <a:xfrm rot="-5400000" flipV="1">
                <a:off x="3854" y="3144"/>
                <a:ext cx="432" cy="61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34" name="AutoShape 40"/>
              <p:cNvSpPr/>
              <p:nvPr/>
            </p:nvSpPr>
            <p:spPr>
              <a:xfrm rot="10800000" flipH="1" flipV="1">
                <a:off x="4027" y="3573"/>
                <a:ext cx="95" cy="96"/>
              </a:xfrm>
              <a:prstGeom prst="flowChartExtra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35" name="Text Box 41"/>
              <p:cNvSpPr txBox="1"/>
              <p:nvPr/>
            </p:nvSpPr>
            <p:spPr>
              <a:xfrm rot="-10800000" flipV="1">
                <a:off x="3764" y="3257"/>
                <a:ext cx="264"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3636" name="Text Box 42"/>
              <p:cNvSpPr txBox="1"/>
              <p:nvPr/>
            </p:nvSpPr>
            <p:spPr>
              <a:xfrm rot="-10800000" flipV="1">
                <a:off x="4157" y="3215"/>
                <a:ext cx="264" cy="24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3637" name="Line 43"/>
              <p:cNvSpPr/>
              <p:nvPr/>
            </p:nvSpPr>
            <p:spPr>
              <a:xfrm rot="-10800000" flipV="1">
                <a:off x="3815" y="3294"/>
                <a:ext cx="100" cy="0"/>
              </a:xfrm>
              <a:prstGeom prst="line">
                <a:avLst/>
              </a:prstGeom>
              <a:ln w="28575" cap="flat" cmpd="sng">
                <a:solidFill>
                  <a:schemeClr val="tx1"/>
                </a:solidFill>
                <a:prstDash val="solid"/>
                <a:headEnd type="none" w="med" len="med"/>
                <a:tailEnd type="none" w="med" len="med"/>
              </a:ln>
            </p:spPr>
          </p:sp>
          <p:sp>
            <p:nvSpPr>
              <p:cNvPr id="23638" name="Text Box 44"/>
              <p:cNvSpPr txBox="1"/>
              <p:nvPr/>
            </p:nvSpPr>
            <p:spPr>
              <a:xfrm rot="-10800000" flipV="1">
                <a:off x="3769" y="3442"/>
                <a:ext cx="246" cy="2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D</a:t>
                </a:r>
                <a:endParaRPr lang="en-US" altLang="zh-CN" sz="1800" b="1" i="1" dirty="0"/>
              </a:p>
            </p:txBody>
          </p:sp>
        </p:grpSp>
        <p:sp>
          <p:nvSpPr>
            <p:cNvPr id="23575" name="Line 45"/>
            <p:cNvSpPr/>
            <p:nvPr/>
          </p:nvSpPr>
          <p:spPr>
            <a:xfrm>
              <a:off x="1306" y="1464"/>
              <a:ext cx="0" cy="127"/>
            </a:xfrm>
            <a:prstGeom prst="line">
              <a:avLst/>
            </a:prstGeom>
            <a:ln w="38100" cap="flat" cmpd="sng">
              <a:solidFill>
                <a:schemeClr val="tx1"/>
              </a:solidFill>
              <a:prstDash val="solid"/>
              <a:headEnd type="none" w="med" len="med"/>
              <a:tailEnd type="none" w="med" len="med"/>
            </a:ln>
          </p:spPr>
        </p:sp>
        <p:sp>
          <p:nvSpPr>
            <p:cNvPr id="23576" name="Line 46"/>
            <p:cNvSpPr/>
            <p:nvPr/>
          </p:nvSpPr>
          <p:spPr>
            <a:xfrm>
              <a:off x="2311" y="1451"/>
              <a:ext cx="0" cy="127"/>
            </a:xfrm>
            <a:prstGeom prst="line">
              <a:avLst/>
            </a:prstGeom>
            <a:ln w="38100" cap="flat" cmpd="sng">
              <a:solidFill>
                <a:schemeClr val="tx1"/>
              </a:solidFill>
              <a:prstDash val="solid"/>
              <a:headEnd type="none" w="med" len="med"/>
              <a:tailEnd type="none" w="med" len="med"/>
            </a:ln>
          </p:spPr>
        </p:sp>
        <p:sp>
          <p:nvSpPr>
            <p:cNvPr id="23577" name="Line 47"/>
            <p:cNvSpPr/>
            <p:nvPr/>
          </p:nvSpPr>
          <p:spPr>
            <a:xfrm>
              <a:off x="3325" y="1456"/>
              <a:ext cx="0" cy="127"/>
            </a:xfrm>
            <a:prstGeom prst="line">
              <a:avLst/>
            </a:prstGeom>
            <a:ln w="38100" cap="flat" cmpd="sng">
              <a:solidFill>
                <a:schemeClr val="tx1"/>
              </a:solidFill>
              <a:prstDash val="solid"/>
              <a:headEnd type="none" w="med" len="med"/>
              <a:tailEnd type="none" w="med" len="med"/>
            </a:ln>
          </p:spPr>
        </p:sp>
        <p:sp>
          <p:nvSpPr>
            <p:cNvPr id="23578" name="Line 48"/>
            <p:cNvSpPr/>
            <p:nvPr/>
          </p:nvSpPr>
          <p:spPr>
            <a:xfrm>
              <a:off x="4302" y="1452"/>
              <a:ext cx="0" cy="127"/>
            </a:xfrm>
            <a:prstGeom prst="line">
              <a:avLst/>
            </a:prstGeom>
            <a:ln w="38100" cap="flat" cmpd="sng">
              <a:solidFill>
                <a:schemeClr val="tx1"/>
              </a:solidFill>
              <a:prstDash val="solid"/>
              <a:headEnd type="none" w="med" len="med"/>
              <a:tailEnd type="none" w="med" len="med"/>
            </a:ln>
          </p:spPr>
        </p:sp>
        <p:sp>
          <p:nvSpPr>
            <p:cNvPr id="23579" name="Line 49"/>
            <p:cNvSpPr/>
            <p:nvPr/>
          </p:nvSpPr>
          <p:spPr>
            <a:xfrm>
              <a:off x="1524" y="1446"/>
              <a:ext cx="0" cy="381"/>
            </a:xfrm>
            <a:prstGeom prst="line">
              <a:avLst/>
            </a:prstGeom>
            <a:ln w="38100" cap="flat" cmpd="sng">
              <a:solidFill>
                <a:schemeClr val="tx1"/>
              </a:solidFill>
              <a:prstDash val="solid"/>
              <a:headEnd type="none" w="med" len="med"/>
              <a:tailEnd type="none" w="med" len="med"/>
            </a:ln>
          </p:spPr>
        </p:sp>
        <p:sp>
          <p:nvSpPr>
            <p:cNvPr id="23580" name="Line 50"/>
            <p:cNvSpPr/>
            <p:nvPr/>
          </p:nvSpPr>
          <p:spPr>
            <a:xfrm>
              <a:off x="2511" y="1451"/>
              <a:ext cx="0" cy="381"/>
            </a:xfrm>
            <a:prstGeom prst="line">
              <a:avLst/>
            </a:prstGeom>
            <a:ln w="38100" cap="flat" cmpd="sng">
              <a:solidFill>
                <a:schemeClr val="tx1"/>
              </a:solidFill>
              <a:prstDash val="solid"/>
              <a:headEnd type="none" w="med" len="med"/>
              <a:tailEnd type="none" w="med" len="med"/>
            </a:ln>
          </p:spPr>
        </p:sp>
        <p:sp>
          <p:nvSpPr>
            <p:cNvPr id="23581" name="Line 51"/>
            <p:cNvSpPr/>
            <p:nvPr/>
          </p:nvSpPr>
          <p:spPr>
            <a:xfrm>
              <a:off x="3516" y="1447"/>
              <a:ext cx="0" cy="381"/>
            </a:xfrm>
            <a:prstGeom prst="line">
              <a:avLst/>
            </a:prstGeom>
            <a:ln w="38100" cap="flat" cmpd="sng">
              <a:solidFill>
                <a:schemeClr val="tx1"/>
              </a:solidFill>
              <a:prstDash val="solid"/>
              <a:headEnd type="none" w="med" len="med"/>
              <a:tailEnd type="none" w="med" len="med"/>
            </a:ln>
          </p:spPr>
        </p:sp>
        <p:sp>
          <p:nvSpPr>
            <p:cNvPr id="23582" name="Line 52"/>
            <p:cNvSpPr/>
            <p:nvPr/>
          </p:nvSpPr>
          <p:spPr>
            <a:xfrm>
              <a:off x="4521" y="1453"/>
              <a:ext cx="0" cy="381"/>
            </a:xfrm>
            <a:prstGeom prst="line">
              <a:avLst/>
            </a:prstGeom>
            <a:ln w="38100" cap="flat" cmpd="sng">
              <a:solidFill>
                <a:schemeClr val="tx1"/>
              </a:solidFill>
              <a:prstDash val="solid"/>
              <a:headEnd type="none" w="med" len="med"/>
              <a:tailEnd type="none" w="med" len="med"/>
            </a:ln>
          </p:spPr>
        </p:sp>
        <p:sp>
          <p:nvSpPr>
            <p:cNvPr id="23583" name="Line 53"/>
            <p:cNvSpPr/>
            <p:nvPr/>
          </p:nvSpPr>
          <p:spPr>
            <a:xfrm>
              <a:off x="1297" y="1582"/>
              <a:ext cx="3518" cy="0"/>
            </a:xfrm>
            <a:prstGeom prst="line">
              <a:avLst/>
            </a:prstGeom>
            <a:ln w="38100" cap="flat" cmpd="sng">
              <a:solidFill>
                <a:schemeClr val="tx1"/>
              </a:solidFill>
              <a:prstDash val="solid"/>
              <a:headEnd type="none" w="med" len="med"/>
              <a:tailEnd type="none" w="med" len="med"/>
            </a:ln>
          </p:spPr>
        </p:sp>
        <p:sp>
          <p:nvSpPr>
            <p:cNvPr id="23584" name="Line 54"/>
            <p:cNvSpPr/>
            <p:nvPr/>
          </p:nvSpPr>
          <p:spPr>
            <a:xfrm>
              <a:off x="1324" y="2246"/>
              <a:ext cx="0" cy="172"/>
            </a:xfrm>
            <a:prstGeom prst="line">
              <a:avLst/>
            </a:prstGeom>
            <a:ln w="38100" cap="flat" cmpd="sng">
              <a:solidFill>
                <a:schemeClr val="tx1"/>
              </a:solidFill>
              <a:prstDash val="solid"/>
              <a:headEnd type="none" w="med" len="med"/>
              <a:tailEnd type="none" w="med" len="med"/>
            </a:ln>
          </p:spPr>
        </p:sp>
        <p:sp>
          <p:nvSpPr>
            <p:cNvPr id="23585" name="Line 55"/>
            <p:cNvSpPr/>
            <p:nvPr/>
          </p:nvSpPr>
          <p:spPr>
            <a:xfrm>
              <a:off x="2320" y="2261"/>
              <a:ext cx="0" cy="172"/>
            </a:xfrm>
            <a:prstGeom prst="line">
              <a:avLst/>
            </a:prstGeom>
            <a:ln w="38100" cap="flat" cmpd="sng">
              <a:solidFill>
                <a:schemeClr val="tx1"/>
              </a:solidFill>
              <a:prstDash val="solid"/>
              <a:headEnd type="none" w="med" len="med"/>
              <a:tailEnd type="none" w="med" len="med"/>
            </a:ln>
          </p:spPr>
        </p:sp>
        <p:sp>
          <p:nvSpPr>
            <p:cNvPr id="23586" name="Line 56"/>
            <p:cNvSpPr/>
            <p:nvPr/>
          </p:nvSpPr>
          <p:spPr>
            <a:xfrm>
              <a:off x="3334" y="2248"/>
              <a:ext cx="0" cy="172"/>
            </a:xfrm>
            <a:prstGeom prst="line">
              <a:avLst/>
            </a:prstGeom>
            <a:ln w="38100" cap="flat" cmpd="sng">
              <a:solidFill>
                <a:schemeClr val="tx1"/>
              </a:solidFill>
              <a:prstDash val="solid"/>
              <a:headEnd type="none" w="med" len="med"/>
              <a:tailEnd type="none" w="med" len="med"/>
            </a:ln>
          </p:spPr>
        </p:sp>
        <p:sp>
          <p:nvSpPr>
            <p:cNvPr id="23587" name="Line 57"/>
            <p:cNvSpPr/>
            <p:nvPr/>
          </p:nvSpPr>
          <p:spPr>
            <a:xfrm>
              <a:off x="4330" y="2262"/>
              <a:ext cx="0" cy="172"/>
            </a:xfrm>
            <a:prstGeom prst="line">
              <a:avLst/>
            </a:prstGeom>
            <a:ln w="38100" cap="flat" cmpd="sng">
              <a:solidFill>
                <a:schemeClr val="tx1"/>
              </a:solidFill>
              <a:prstDash val="solid"/>
              <a:headEnd type="none" w="med" len="med"/>
              <a:tailEnd type="none" w="med" len="med"/>
            </a:ln>
          </p:spPr>
        </p:sp>
        <p:sp>
          <p:nvSpPr>
            <p:cNvPr id="23588" name="Line 58"/>
            <p:cNvSpPr/>
            <p:nvPr/>
          </p:nvSpPr>
          <p:spPr>
            <a:xfrm>
              <a:off x="1324" y="2400"/>
              <a:ext cx="3491" cy="0"/>
            </a:xfrm>
            <a:prstGeom prst="line">
              <a:avLst/>
            </a:prstGeom>
            <a:ln w="38100" cap="flat" cmpd="sng">
              <a:solidFill>
                <a:schemeClr val="tx1"/>
              </a:solidFill>
              <a:prstDash val="solid"/>
              <a:headEnd type="none" w="med" len="med"/>
              <a:tailEnd type="none" w="med" len="med"/>
            </a:ln>
          </p:spPr>
        </p:sp>
        <p:sp>
          <p:nvSpPr>
            <p:cNvPr id="23589" name="Line 59"/>
            <p:cNvSpPr/>
            <p:nvPr/>
          </p:nvSpPr>
          <p:spPr>
            <a:xfrm flipV="1">
              <a:off x="2806" y="2037"/>
              <a:ext cx="163" cy="0"/>
            </a:xfrm>
            <a:prstGeom prst="line">
              <a:avLst/>
            </a:prstGeom>
            <a:ln w="38100" cap="flat" cmpd="sng">
              <a:solidFill>
                <a:schemeClr val="tx1"/>
              </a:solidFill>
              <a:prstDash val="solid"/>
              <a:headEnd type="none" w="med" len="med"/>
              <a:tailEnd type="none" w="med" len="med"/>
            </a:ln>
          </p:spPr>
        </p:sp>
        <p:sp>
          <p:nvSpPr>
            <p:cNvPr id="23590" name="Oval 60"/>
            <p:cNvSpPr/>
            <p:nvPr/>
          </p:nvSpPr>
          <p:spPr>
            <a:xfrm>
              <a:off x="942" y="2009"/>
              <a:ext cx="47" cy="47"/>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591" name="Oval 61"/>
            <p:cNvSpPr/>
            <p:nvPr/>
          </p:nvSpPr>
          <p:spPr>
            <a:xfrm>
              <a:off x="1946" y="2005"/>
              <a:ext cx="47" cy="47"/>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592" name="Oval 62"/>
            <p:cNvSpPr/>
            <p:nvPr/>
          </p:nvSpPr>
          <p:spPr>
            <a:xfrm>
              <a:off x="2951" y="2011"/>
              <a:ext cx="47" cy="47"/>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593" name="Oval 63"/>
            <p:cNvSpPr/>
            <p:nvPr/>
          </p:nvSpPr>
          <p:spPr>
            <a:xfrm>
              <a:off x="3956" y="2007"/>
              <a:ext cx="47" cy="47"/>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594" name="Line 64"/>
            <p:cNvSpPr/>
            <p:nvPr/>
          </p:nvSpPr>
          <p:spPr>
            <a:xfrm flipV="1">
              <a:off x="1775" y="2033"/>
              <a:ext cx="163" cy="0"/>
            </a:xfrm>
            <a:prstGeom prst="line">
              <a:avLst/>
            </a:prstGeom>
            <a:ln w="38100" cap="flat" cmpd="sng">
              <a:solidFill>
                <a:schemeClr val="tx1"/>
              </a:solidFill>
              <a:prstDash val="solid"/>
              <a:headEnd type="none" w="med" len="med"/>
              <a:tailEnd type="none" w="med" len="med"/>
            </a:ln>
          </p:spPr>
        </p:sp>
        <p:sp>
          <p:nvSpPr>
            <p:cNvPr id="23595" name="Line 65"/>
            <p:cNvSpPr/>
            <p:nvPr/>
          </p:nvSpPr>
          <p:spPr>
            <a:xfrm flipV="1">
              <a:off x="771" y="2039"/>
              <a:ext cx="163" cy="0"/>
            </a:xfrm>
            <a:prstGeom prst="line">
              <a:avLst/>
            </a:prstGeom>
            <a:ln w="38100" cap="flat" cmpd="sng">
              <a:solidFill>
                <a:schemeClr val="tx1"/>
              </a:solidFill>
              <a:prstDash val="solid"/>
              <a:headEnd type="none" w="med" len="med"/>
              <a:tailEnd type="none" w="med" len="med"/>
            </a:ln>
          </p:spPr>
        </p:sp>
        <p:sp>
          <p:nvSpPr>
            <p:cNvPr id="23596" name="Line 66"/>
            <p:cNvSpPr/>
            <p:nvPr/>
          </p:nvSpPr>
          <p:spPr>
            <a:xfrm flipV="1">
              <a:off x="3785" y="2034"/>
              <a:ext cx="163" cy="0"/>
            </a:xfrm>
            <a:prstGeom prst="line">
              <a:avLst/>
            </a:prstGeom>
            <a:ln w="38100" cap="flat" cmpd="sng">
              <a:solidFill>
                <a:schemeClr val="tx1"/>
              </a:solidFill>
              <a:prstDash val="solid"/>
              <a:headEnd type="none" w="med" len="med"/>
              <a:tailEnd type="none" w="med" len="med"/>
            </a:ln>
          </p:spPr>
        </p:sp>
        <p:sp>
          <p:nvSpPr>
            <p:cNvPr id="23597" name="Line 67"/>
            <p:cNvSpPr/>
            <p:nvPr/>
          </p:nvSpPr>
          <p:spPr>
            <a:xfrm>
              <a:off x="2806" y="2037"/>
              <a:ext cx="0" cy="500"/>
            </a:xfrm>
            <a:prstGeom prst="line">
              <a:avLst/>
            </a:prstGeom>
            <a:ln w="38100" cap="flat" cmpd="sng">
              <a:solidFill>
                <a:schemeClr val="tx1"/>
              </a:solidFill>
              <a:prstDash val="solid"/>
              <a:headEnd type="none" w="med" len="med"/>
              <a:tailEnd type="none" w="med" len="med"/>
            </a:ln>
          </p:spPr>
        </p:sp>
        <p:sp>
          <p:nvSpPr>
            <p:cNvPr id="23598" name="Line 68"/>
            <p:cNvSpPr/>
            <p:nvPr/>
          </p:nvSpPr>
          <p:spPr>
            <a:xfrm>
              <a:off x="766" y="2033"/>
              <a:ext cx="0" cy="500"/>
            </a:xfrm>
            <a:prstGeom prst="line">
              <a:avLst/>
            </a:prstGeom>
            <a:ln w="38100" cap="flat" cmpd="sng">
              <a:solidFill>
                <a:schemeClr val="tx1"/>
              </a:solidFill>
              <a:prstDash val="solid"/>
              <a:headEnd type="none" w="med" len="med"/>
              <a:tailEnd type="none" w="med" len="med"/>
            </a:ln>
          </p:spPr>
        </p:sp>
        <p:sp>
          <p:nvSpPr>
            <p:cNvPr id="23599" name="Line 69"/>
            <p:cNvSpPr/>
            <p:nvPr/>
          </p:nvSpPr>
          <p:spPr>
            <a:xfrm>
              <a:off x="1770" y="2038"/>
              <a:ext cx="0" cy="500"/>
            </a:xfrm>
            <a:prstGeom prst="line">
              <a:avLst/>
            </a:prstGeom>
            <a:ln w="38100" cap="flat" cmpd="sng">
              <a:solidFill>
                <a:schemeClr val="tx1"/>
              </a:solidFill>
              <a:prstDash val="solid"/>
              <a:headEnd type="none" w="med" len="med"/>
              <a:tailEnd type="none" w="med" len="med"/>
            </a:ln>
          </p:spPr>
        </p:sp>
        <p:sp>
          <p:nvSpPr>
            <p:cNvPr id="23600" name="Line 70"/>
            <p:cNvSpPr/>
            <p:nvPr/>
          </p:nvSpPr>
          <p:spPr>
            <a:xfrm>
              <a:off x="3784" y="2034"/>
              <a:ext cx="0" cy="500"/>
            </a:xfrm>
            <a:prstGeom prst="line">
              <a:avLst/>
            </a:prstGeom>
            <a:ln w="38100" cap="flat" cmpd="sng">
              <a:solidFill>
                <a:schemeClr val="tx1"/>
              </a:solidFill>
              <a:prstDash val="solid"/>
              <a:headEnd type="none" w="med" len="med"/>
              <a:tailEnd type="none" w="med" len="med"/>
            </a:ln>
          </p:spPr>
        </p:sp>
        <p:sp>
          <p:nvSpPr>
            <p:cNvPr id="23601" name="Line 71"/>
            <p:cNvSpPr/>
            <p:nvPr/>
          </p:nvSpPr>
          <p:spPr>
            <a:xfrm>
              <a:off x="506" y="2519"/>
              <a:ext cx="3290" cy="0"/>
            </a:xfrm>
            <a:prstGeom prst="line">
              <a:avLst/>
            </a:prstGeom>
            <a:ln w="38100" cap="flat" cmpd="sng">
              <a:solidFill>
                <a:schemeClr val="tx1"/>
              </a:solidFill>
              <a:prstDash val="solid"/>
              <a:headEnd type="none" w="med" len="med"/>
              <a:tailEnd type="none" w="med" len="med"/>
            </a:ln>
          </p:spPr>
        </p:sp>
        <p:sp>
          <p:nvSpPr>
            <p:cNvPr id="23602" name="Line 72"/>
            <p:cNvSpPr/>
            <p:nvPr/>
          </p:nvSpPr>
          <p:spPr>
            <a:xfrm>
              <a:off x="1433" y="873"/>
              <a:ext cx="0" cy="363"/>
            </a:xfrm>
            <a:prstGeom prst="line">
              <a:avLst/>
            </a:prstGeom>
            <a:ln w="38100" cap="flat" cmpd="sng">
              <a:solidFill>
                <a:schemeClr val="tx1"/>
              </a:solidFill>
              <a:prstDash val="solid"/>
              <a:headEnd type="none" w="med" len="med"/>
              <a:tailEnd type="none" w="med" len="med"/>
            </a:ln>
          </p:spPr>
        </p:sp>
        <p:sp>
          <p:nvSpPr>
            <p:cNvPr id="23603" name="Line 73"/>
            <p:cNvSpPr/>
            <p:nvPr/>
          </p:nvSpPr>
          <p:spPr>
            <a:xfrm>
              <a:off x="2420" y="887"/>
              <a:ext cx="0" cy="363"/>
            </a:xfrm>
            <a:prstGeom prst="line">
              <a:avLst/>
            </a:prstGeom>
            <a:ln w="38100" cap="flat" cmpd="sng">
              <a:solidFill>
                <a:schemeClr val="tx1"/>
              </a:solidFill>
              <a:prstDash val="solid"/>
              <a:headEnd type="none" w="med" len="med"/>
              <a:tailEnd type="none" w="med" len="med"/>
            </a:ln>
          </p:spPr>
        </p:sp>
        <p:sp>
          <p:nvSpPr>
            <p:cNvPr id="23604" name="Line 74"/>
            <p:cNvSpPr/>
            <p:nvPr/>
          </p:nvSpPr>
          <p:spPr>
            <a:xfrm>
              <a:off x="3431" y="875"/>
              <a:ext cx="0" cy="363"/>
            </a:xfrm>
            <a:prstGeom prst="line">
              <a:avLst/>
            </a:prstGeom>
            <a:ln w="38100" cap="flat" cmpd="sng">
              <a:solidFill>
                <a:schemeClr val="tx1"/>
              </a:solidFill>
              <a:prstDash val="solid"/>
              <a:headEnd type="none" w="med" len="med"/>
              <a:tailEnd type="none" w="med" len="med"/>
            </a:ln>
          </p:spPr>
        </p:sp>
        <p:sp>
          <p:nvSpPr>
            <p:cNvPr id="23605" name="Line 75"/>
            <p:cNvSpPr/>
            <p:nvPr/>
          </p:nvSpPr>
          <p:spPr>
            <a:xfrm>
              <a:off x="4427" y="871"/>
              <a:ext cx="0" cy="363"/>
            </a:xfrm>
            <a:prstGeom prst="line">
              <a:avLst/>
            </a:prstGeom>
            <a:ln w="38100" cap="flat" cmpd="sng">
              <a:solidFill>
                <a:schemeClr val="tx1"/>
              </a:solidFill>
              <a:prstDash val="solid"/>
              <a:headEnd type="none" w="med" len="med"/>
              <a:tailEnd type="none" w="med" len="med"/>
            </a:ln>
          </p:spPr>
        </p:sp>
        <p:sp>
          <p:nvSpPr>
            <p:cNvPr id="23606" name="Line 76"/>
            <p:cNvSpPr/>
            <p:nvPr/>
          </p:nvSpPr>
          <p:spPr>
            <a:xfrm>
              <a:off x="1115" y="2264"/>
              <a:ext cx="0" cy="754"/>
            </a:xfrm>
            <a:prstGeom prst="line">
              <a:avLst/>
            </a:prstGeom>
            <a:ln w="38100" cap="flat" cmpd="sng">
              <a:solidFill>
                <a:schemeClr val="tx1"/>
              </a:solidFill>
              <a:prstDash val="solid"/>
              <a:headEnd type="none" w="med" len="med"/>
              <a:tailEnd type="none" w="med" len="med"/>
            </a:ln>
          </p:spPr>
        </p:sp>
        <p:sp>
          <p:nvSpPr>
            <p:cNvPr id="23607" name="Line 77"/>
            <p:cNvSpPr/>
            <p:nvPr/>
          </p:nvSpPr>
          <p:spPr>
            <a:xfrm flipV="1">
              <a:off x="1114" y="2744"/>
              <a:ext cx="0" cy="273"/>
            </a:xfrm>
            <a:prstGeom prst="line">
              <a:avLst/>
            </a:prstGeom>
            <a:ln w="28575" cap="flat" cmpd="sng">
              <a:solidFill>
                <a:schemeClr val="tx1"/>
              </a:solidFill>
              <a:prstDash val="solid"/>
              <a:headEnd type="none" w="med" len="med"/>
              <a:tailEnd type="triangle" w="med" len="med"/>
            </a:ln>
          </p:spPr>
        </p:sp>
        <p:sp>
          <p:nvSpPr>
            <p:cNvPr id="23608" name="Line 78"/>
            <p:cNvSpPr/>
            <p:nvPr/>
          </p:nvSpPr>
          <p:spPr>
            <a:xfrm>
              <a:off x="2120" y="2260"/>
              <a:ext cx="0" cy="754"/>
            </a:xfrm>
            <a:prstGeom prst="line">
              <a:avLst/>
            </a:prstGeom>
            <a:ln w="38100" cap="flat" cmpd="sng">
              <a:solidFill>
                <a:schemeClr val="tx1"/>
              </a:solidFill>
              <a:prstDash val="solid"/>
              <a:headEnd type="none" w="med" len="med"/>
              <a:tailEnd type="none" w="med" len="med"/>
            </a:ln>
          </p:spPr>
        </p:sp>
        <p:sp>
          <p:nvSpPr>
            <p:cNvPr id="23609" name="Line 79"/>
            <p:cNvSpPr/>
            <p:nvPr/>
          </p:nvSpPr>
          <p:spPr>
            <a:xfrm flipV="1">
              <a:off x="2128" y="2740"/>
              <a:ext cx="0" cy="273"/>
            </a:xfrm>
            <a:prstGeom prst="line">
              <a:avLst/>
            </a:prstGeom>
            <a:ln w="28575" cap="flat" cmpd="sng">
              <a:solidFill>
                <a:schemeClr val="tx1"/>
              </a:solidFill>
              <a:prstDash val="solid"/>
              <a:headEnd type="none" w="med" len="med"/>
              <a:tailEnd type="triangle" w="med" len="med"/>
            </a:ln>
          </p:spPr>
        </p:sp>
        <p:grpSp>
          <p:nvGrpSpPr>
            <p:cNvPr id="23610" name="Group 80"/>
            <p:cNvGrpSpPr/>
            <p:nvPr/>
          </p:nvGrpSpPr>
          <p:grpSpPr>
            <a:xfrm>
              <a:off x="3124" y="2256"/>
              <a:ext cx="1" cy="754"/>
              <a:chOff x="790" y="2264"/>
              <a:chExt cx="1" cy="754"/>
            </a:xfrm>
          </p:grpSpPr>
          <p:sp>
            <p:nvSpPr>
              <p:cNvPr id="23631" name="Line 81"/>
              <p:cNvSpPr/>
              <p:nvPr/>
            </p:nvSpPr>
            <p:spPr>
              <a:xfrm>
                <a:off x="791" y="2264"/>
                <a:ext cx="0" cy="754"/>
              </a:xfrm>
              <a:prstGeom prst="line">
                <a:avLst/>
              </a:prstGeom>
              <a:ln w="38100" cap="flat" cmpd="sng">
                <a:solidFill>
                  <a:schemeClr val="tx1"/>
                </a:solidFill>
                <a:prstDash val="solid"/>
                <a:headEnd type="none" w="med" len="med"/>
                <a:tailEnd type="none" w="med" len="med"/>
              </a:ln>
            </p:spPr>
          </p:sp>
          <p:sp>
            <p:nvSpPr>
              <p:cNvPr id="23632" name="Line 82"/>
              <p:cNvSpPr/>
              <p:nvPr/>
            </p:nvSpPr>
            <p:spPr>
              <a:xfrm flipV="1">
                <a:off x="790" y="2744"/>
                <a:ext cx="0" cy="273"/>
              </a:xfrm>
              <a:prstGeom prst="line">
                <a:avLst/>
              </a:prstGeom>
              <a:ln w="28575" cap="flat" cmpd="sng">
                <a:solidFill>
                  <a:schemeClr val="tx1"/>
                </a:solidFill>
                <a:prstDash val="solid"/>
                <a:headEnd type="none" w="med" len="med"/>
                <a:tailEnd type="triangle" w="med" len="med"/>
              </a:ln>
            </p:spPr>
          </p:sp>
        </p:grpSp>
        <p:grpSp>
          <p:nvGrpSpPr>
            <p:cNvPr id="23611" name="Group 83"/>
            <p:cNvGrpSpPr/>
            <p:nvPr/>
          </p:nvGrpSpPr>
          <p:grpSpPr>
            <a:xfrm>
              <a:off x="4120" y="2261"/>
              <a:ext cx="1" cy="754"/>
              <a:chOff x="790" y="2264"/>
              <a:chExt cx="1" cy="754"/>
            </a:xfrm>
          </p:grpSpPr>
          <p:sp>
            <p:nvSpPr>
              <p:cNvPr id="23629" name="Line 84"/>
              <p:cNvSpPr/>
              <p:nvPr/>
            </p:nvSpPr>
            <p:spPr>
              <a:xfrm>
                <a:off x="791" y="2264"/>
                <a:ext cx="0" cy="754"/>
              </a:xfrm>
              <a:prstGeom prst="line">
                <a:avLst/>
              </a:prstGeom>
              <a:ln w="38100" cap="flat" cmpd="sng">
                <a:solidFill>
                  <a:schemeClr val="tx1"/>
                </a:solidFill>
                <a:prstDash val="solid"/>
                <a:headEnd type="none" w="med" len="med"/>
                <a:tailEnd type="none" w="med" len="med"/>
              </a:ln>
            </p:spPr>
          </p:sp>
          <p:sp>
            <p:nvSpPr>
              <p:cNvPr id="23630" name="Line 85"/>
              <p:cNvSpPr/>
              <p:nvPr/>
            </p:nvSpPr>
            <p:spPr>
              <a:xfrm flipV="1">
                <a:off x="790" y="2744"/>
                <a:ext cx="0" cy="273"/>
              </a:xfrm>
              <a:prstGeom prst="line">
                <a:avLst/>
              </a:prstGeom>
              <a:ln w="28575" cap="flat" cmpd="sng">
                <a:solidFill>
                  <a:schemeClr val="tx1"/>
                </a:solidFill>
                <a:prstDash val="solid"/>
                <a:headEnd type="none" w="med" len="med"/>
                <a:tailEnd type="triangle" w="med" len="med"/>
              </a:ln>
            </p:spPr>
          </p:sp>
        </p:grpSp>
        <p:sp>
          <p:nvSpPr>
            <p:cNvPr id="23612" name="Text Box 86"/>
            <p:cNvSpPr txBox="1"/>
            <p:nvPr/>
          </p:nvSpPr>
          <p:spPr>
            <a:xfrm>
              <a:off x="4170" y="2767"/>
              <a:ext cx="419"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A</a:t>
              </a:r>
              <a:r>
                <a:rPr lang="en-US" altLang="zh-CN" sz="2400" b="1" i="1" baseline="-25000" dirty="0">
                  <a:ea typeface="楷体_GB2312" pitchFamily="49" charset="-122"/>
                </a:rPr>
                <a:t>0</a:t>
              </a:r>
              <a:endParaRPr lang="en-US" altLang="zh-CN" sz="2400" b="1" i="1" dirty="0">
                <a:ea typeface="楷体_GB2312" pitchFamily="49" charset="-122"/>
              </a:endParaRPr>
            </a:p>
          </p:txBody>
        </p:sp>
        <p:sp>
          <p:nvSpPr>
            <p:cNvPr id="23613" name="Text Box 87"/>
            <p:cNvSpPr txBox="1"/>
            <p:nvPr/>
          </p:nvSpPr>
          <p:spPr>
            <a:xfrm>
              <a:off x="3175" y="2772"/>
              <a:ext cx="419"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A</a:t>
              </a:r>
              <a:r>
                <a:rPr lang="en-US" altLang="zh-CN" sz="2400" b="1" i="1" baseline="-25000" dirty="0">
                  <a:ea typeface="楷体_GB2312" pitchFamily="49" charset="-122"/>
                </a:rPr>
                <a:t>1</a:t>
              </a:r>
              <a:endParaRPr lang="en-US" altLang="zh-CN" sz="2400" b="1" i="1" dirty="0">
                <a:ea typeface="楷体_GB2312" pitchFamily="49" charset="-122"/>
              </a:endParaRPr>
            </a:p>
          </p:txBody>
        </p:sp>
        <p:sp>
          <p:nvSpPr>
            <p:cNvPr id="23614" name="Text Box 88"/>
            <p:cNvSpPr txBox="1"/>
            <p:nvPr/>
          </p:nvSpPr>
          <p:spPr>
            <a:xfrm>
              <a:off x="2172" y="2768"/>
              <a:ext cx="419"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A</a:t>
              </a:r>
              <a:r>
                <a:rPr lang="en-US" altLang="zh-CN" sz="2400" b="1" i="1" baseline="-25000" dirty="0">
                  <a:ea typeface="楷体_GB2312" pitchFamily="49" charset="-122"/>
                </a:rPr>
                <a:t>2</a:t>
              </a:r>
              <a:endParaRPr lang="en-US" altLang="zh-CN" sz="2400" b="1" i="1" dirty="0">
                <a:ea typeface="楷体_GB2312" pitchFamily="49" charset="-122"/>
              </a:endParaRPr>
            </a:p>
          </p:txBody>
        </p:sp>
        <p:sp>
          <p:nvSpPr>
            <p:cNvPr id="23615" name="Text Box 89"/>
            <p:cNvSpPr txBox="1"/>
            <p:nvPr/>
          </p:nvSpPr>
          <p:spPr>
            <a:xfrm>
              <a:off x="1149" y="2773"/>
              <a:ext cx="419"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A</a:t>
              </a:r>
              <a:r>
                <a:rPr lang="en-US" altLang="zh-CN" sz="2400" b="1" i="1" baseline="-25000" dirty="0">
                  <a:ea typeface="楷体_GB2312" pitchFamily="49" charset="-122"/>
                </a:rPr>
                <a:t>3</a:t>
              </a:r>
              <a:endParaRPr lang="en-US" altLang="zh-CN" sz="2400" b="1" i="1" dirty="0">
                <a:ea typeface="楷体_GB2312" pitchFamily="49" charset="-122"/>
              </a:endParaRPr>
            </a:p>
          </p:txBody>
        </p:sp>
        <p:sp>
          <p:nvSpPr>
            <p:cNvPr id="23616" name="Oval 90"/>
            <p:cNvSpPr/>
            <p:nvPr/>
          </p:nvSpPr>
          <p:spPr>
            <a:xfrm>
              <a:off x="2269" y="1537"/>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17" name="Oval 91"/>
            <p:cNvSpPr/>
            <p:nvPr/>
          </p:nvSpPr>
          <p:spPr>
            <a:xfrm>
              <a:off x="3290" y="1533"/>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18" name="Oval 92"/>
            <p:cNvSpPr/>
            <p:nvPr/>
          </p:nvSpPr>
          <p:spPr>
            <a:xfrm>
              <a:off x="4258" y="1538"/>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19" name="Oval 93"/>
            <p:cNvSpPr/>
            <p:nvPr/>
          </p:nvSpPr>
          <p:spPr>
            <a:xfrm>
              <a:off x="2274" y="2360"/>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20" name="Oval 94"/>
            <p:cNvSpPr/>
            <p:nvPr/>
          </p:nvSpPr>
          <p:spPr>
            <a:xfrm>
              <a:off x="3288" y="2356"/>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21" name="Oval 95"/>
            <p:cNvSpPr/>
            <p:nvPr/>
          </p:nvSpPr>
          <p:spPr>
            <a:xfrm>
              <a:off x="4284" y="2361"/>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22" name="Oval 96"/>
            <p:cNvSpPr/>
            <p:nvPr/>
          </p:nvSpPr>
          <p:spPr>
            <a:xfrm>
              <a:off x="1724" y="2484"/>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23" name="Oval 97"/>
            <p:cNvSpPr/>
            <p:nvPr/>
          </p:nvSpPr>
          <p:spPr>
            <a:xfrm>
              <a:off x="2756" y="2470"/>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24" name="Oval 98"/>
            <p:cNvSpPr/>
            <p:nvPr/>
          </p:nvSpPr>
          <p:spPr>
            <a:xfrm>
              <a:off x="725" y="2475"/>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3625" name="Text Box 99"/>
            <p:cNvSpPr txBox="1"/>
            <p:nvPr/>
          </p:nvSpPr>
          <p:spPr>
            <a:xfrm>
              <a:off x="291" y="2563"/>
              <a:ext cx="582" cy="3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t>CLR</a:t>
              </a:r>
              <a:endParaRPr lang="en-US" altLang="zh-CN" sz="2400" b="1" i="1" dirty="0"/>
            </a:p>
          </p:txBody>
        </p:sp>
        <p:sp>
          <p:nvSpPr>
            <p:cNvPr id="23626" name="Text Box 100"/>
            <p:cNvSpPr txBox="1"/>
            <p:nvPr/>
          </p:nvSpPr>
          <p:spPr>
            <a:xfrm>
              <a:off x="4781" y="1327"/>
              <a:ext cx="657" cy="46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b="1" dirty="0">
                  <a:ea typeface="楷体_GB2312" pitchFamily="49" charset="-122"/>
                </a:rPr>
                <a:t>取数脉冲</a:t>
              </a:r>
              <a:endParaRPr lang="zh-CN" altLang="en-US" sz="2000" b="1" dirty="0">
                <a:ea typeface="楷体_GB2312" pitchFamily="49" charset="-122"/>
              </a:endParaRPr>
            </a:p>
          </p:txBody>
        </p:sp>
        <p:sp>
          <p:nvSpPr>
            <p:cNvPr id="23627" name="Text Box 101"/>
            <p:cNvSpPr txBox="1"/>
            <p:nvPr/>
          </p:nvSpPr>
          <p:spPr>
            <a:xfrm>
              <a:off x="4818" y="2127"/>
              <a:ext cx="527" cy="46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000" b="1" dirty="0">
                  <a:ea typeface="楷体_GB2312" pitchFamily="49" charset="-122"/>
                </a:rPr>
                <a:t>接收脉冲</a:t>
              </a:r>
              <a:endParaRPr lang="zh-CN" altLang="en-US" sz="2000" b="1" dirty="0">
                <a:ea typeface="楷体_GB2312" pitchFamily="49" charset="-122"/>
              </a:endParaRPr>
            </a:p>
          </p:txBody>
        </p:sp>
        <p:sp>
          <p:nvSpPr>
            <p:cNvPr id="23628" name="Text Box 102"/>
            <p:cNvSpPr txBox="1"/>
            <p:nvPr/>
          </p:nvSpPr>
          <p:spPr>
            <a:xfrm>
              <a:off x="4781" y="2582"/>
              <a:ext cx="800" cy="26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ea typeface="楷体_GB2312" pitchFamily="49" charset="-122"/>
                </a:rPr>
                <a:t>(</a:t>
              </a:r>
              <a:r>
                <a:rPr lang="en-US" altLang="zh-CN" sz="2000" b="1" i="1" dirty="0">
                  <a:ea typeface="楷体_GB2312" pitchFamily="49" charset="-122"/>
                </a:rPr>
                <a:t> CP </a:t>
              </a:r>
              <a:r>
                <a:rPr lang="en-US" altLang="zh-CN" sz="2000" b="1" dirty="0">
                  <a:ea typeface="楷体_GB2312" pitchFamily="49" charset="-122"/>
                </a:rPr>
                <a:t>)</a:t>
              </a:r>
              <a:endParaRPr lang="en-US" altLang="zh-CN" sz="2000" b="1" dirty="0">
                <a:ea typeface="楷体_GB2312" pitchFamily="49" charset="-122"/>
              </a:endParaRPr>
            </a:p>
          </p:txBody>
        </p:sp>
      </p:grpSp>
      <p:sp>
        <p:nvSpPr>
          <p:cNvPr id="273512" name="Text Box 104"/>
          <p:cNvSpPr txBox="1"/>
          <p:nvPr/>
        </p:nvSpPr>
        <p:spPr>
          <a:xfrm>
            <a:off x="2884488" y="5500688"/>
            <a:ext cx="3354387"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FF0000"/>
                </a:solidFill>
                <a:ea typeface="楷体_GB2312" pitchFamily="49" charset="-122"/>
              </a:rPr>
              <a:t>四位数码寄存器</a:t>
            </a:r>
            <a:endParaRPr lang="zh-CN" altLang="en-US" sz="2800" b="1" dirty="0">
              <a:solidFill>
                <a:srgbClr val="FF0000"/>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3412"/>
                                        </p:tgtEl>
                                        <p:attrNameLst>
                                          <p:attrName>style.visibility</p:attrName>
                                        </p:attrNameLst>
                                      </p:cBhvr>
                                      <p:to>
                                        <p:strVal val="visible"/>
                                      </p:to>
                                    </p:set>
                                    <p:animEffect transition="in" filter="wipe(left)">
                                      <p:cBhvr>
                                        <p:cTn id="7" dur="500"/>
                                        <p:tgtEl>
                                          <p:spTgt spid="2734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iterate type="lt">
                                    <p:tmPct val="100000"/>
                                  </p:iterate>
                                  <p:childTnLst>
                                    <p:set>
                                      <p:cBhvr>
                                        <p:cTn id="11" dur="1" fill="hold">
                                          <p:stCondLst>
                                            <p:cond delay="0"/>
                                          </p:stCondLst>
                                        </p:cTn>
                                        <p:tgtEl>
                                          <p:spTgt spid="273512"/>
                                        </p:tgtEl>
                                        <p:attrNameLst>
                                          <p:attrName>style.visibility</p:attrName>
                                        </p:attrNameLst>
                                      </p:cBhvr>
                                      <p:to>
                                        <p:strVal val="visible"/>
                                      </p:to>
                                    </p:set>
                                    <p:animEffect transition="in" filter="slide(fromBottom)">
                                      <p:cBhvr>
                                        <p:cTn id="12" dur="75"/>
                                        <p:tgtEl>
                                          <p:spTgt spid="273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5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24579" name="Group 2"/>
          <p:cNvGrpSpPr/>
          <p:nvPr/>
        </p:nvGrpSpPr>
        <p:grpSpPr>
          <a:xfrm>
            <a:off x="239713" y="1073150"/>
            <a:ext cx="8397875" cy="3587750"/>
            <a:chOff x="291" y="801"/>
            <a:chExt cx="5290" cy="2260"/>
          </a:xfrm>
        </p:grpSpPr>
        <p:sp>
          <p:nvSpPr>
            <p:cNvPr id="24584" name="Text Box 3"/>
            <p:cNvSpPr txBox="1"/>
            <p:nvPr/>
          </p:nvSpPr>
          <p:spPr>
            <a:xfrm>
              <a:off x="1441" y="801"/>
              <a:ext cx="4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Q</a:t>
              </a:r>
              <a:r>
                <a:rPr lang="en-US" altLang="zh-CN" sz="2400" b="1" i="1" baseline="-25000" dirty="0">
                  <a:ea typeface="楷体_GB2312" pitchFamily="49" charset="-122"/>
                </a:rPr>
                <a:t>3</a:t>
              </a:r>
              <a:endParaRPr lang="en-US" altLang="zh-CN" sz="2400" b="1" i="1" dirty="0">
                <a:ea typeface="楷体_GB2312" pitchFamily="49" charset="-122"/>
              </a:endParaRPr>
            </a:p>
          </p:txBody>
        </p:sp>
        <p:sp>
          <p:nvSpPr>
            <p:cNvPr id="24585" name="Text Box 4"/>
            <p:cNvSpPr txBox="1"/>
            <p:nvPr/>
          </p:nvSpPr>
          <p:spPr>
            <a:xfrm>
              <a:off x="2434" y="806"/>
              <a:ext cx="4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Q</a:t>
              </a:r>
              <a:r>
                <a:rPr lang="en-US" altLang="zh-CN" sz="2400" b="1" i="1" baseline="-25000" dirty="0">
                  <a:ea typeface="楷体_GB2312" pitchFamily="49" charset="-122"/>
                </a:rPr>
                <a:t>2</a:t>
              </a:r>
              <a:endParaRPr lang="en-US" altLang="zh-CN" sz="2400" b="1" i="1" dirty="0">
                <a:ea typeface="楷体_GB2312" pitchFamily="49" charset="-122"/>
              </a:endParaRPr>
            </a:p>
          </p:txBody>
        </p:sp>
        <p:sp>
          <p:nvSpPr>
            <p:cNvPr id="24586" name="Text Box 5"/>
            <p:cNvSpPr txBox="1"/>
            <p:nvPr/>
          </p:nvSpPr>
          <p:spPr>
            <a:xfrm>
              <a:off x="3436" y="803"/>
              <a:ext cx="4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Q</a:t>
              </a:r>
              <a:r>
                <a:rPr lang="en-US" altLang="zh-CN" sz="2400" b="1" i="1" baseline="-25000" dirty="0">
                  <a:ea typeface="楷体_GB2312" pitchFamily="49" charset="-122"/>
                </a:rPr>
                <a:t>1</a:t>
              </a:r>
              <a:endParaRPr lang="en-US" altLang="zh-CN" sz="2400" b="1" i="1" dirty="0">
                <a:ea typeface="楷体_GB2312" pitchFamily="49" charset="-122"/>
              </a:endParaRPr>
            </a:p>
          </p:txBody>
        </p:sp>
        <p:sp>
          <p:nvSpPr>
            <p:cNvPr id="24587" name="Text Box 6"/>
            <p:cNvSpPr txBox="1"/>
            <p:nvPr/>
          </p:nvSpPr>
          <p:spPr>
            <a:xfrm>
              <a:off x="4427" y="807"/>
              <a:ext cx="4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Q</a:t>
              </a:r>
              <a:r>
                <a:rPr lang="en-US" altLang="zh-CN" sz="2400" b="1" i="1" baseline="-25000" dirty="0">
                  <a:ea typeface="楷体_GB2312" pitchFamily="49" charset="-122"/>
                </a:rPr>
                <a:t>0</a:t>
              </a:r>
              <a:endParaRPr lang="en-US" altLang="zh-CN" sz="2400" b="1" i="1" dirty="0">
                <a:ea typeface="楷体_GB2312" pitchFamily="49" charset="-122"/>
              </a:endParaRPr>
            </a:p>
          </p:txBody>
        </p:sp>
        <p:sp>
          <p:nvSpPr>
            <p:cNvPr id="24588" name="Rectangle 7"/>
            <p:cNvSpPr/>
            <p:nvPr/>
          </p:nvSpPr>
          <p:spPr>
            <a:xfrm>
              <a:off x="1231" y="1236"/>
              <a:ext cx="364" cy="218"/>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589" name="Text Box 8"/>
            <p:cNvSpPr txBox="1"/>
            <p:nvPr/>
          </p:nvSpPr>
          <p:spPr>
            <a:xfrm>
              <a:off x="1233" y="1228"/>
              <a:ext cx="509"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i="1" dirty="0"/>
                <a:t>&amp;</a:t>
              </a:r>
              <a:endParaRPr lang="en-US" altLang="zh-CN" sz="2000" b="1" i="1" dirty="0"/>
            </a:p>
          </p:txBody>
        </p:sp>
        <p:sp>
          <p:nvSpPr>
            <p:cNvPr id="24590" name="Rectangle 9"/>
            <p:cNvSpPr/>
            <p:nvPr/>
          </p:nvSpPr>
          <p:spPr>
            <a:xfrm>
              <a:off x="2235" y="1241"/>
              <a:ext cx="364" cy="218"/>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591" name="Text Box 10"/>
            <p:cNvSpPr txBox="1"/>
            <p:nvPr/>
          </p:nvSpPr>
          <p:spPr>
            <a:xfrm>
              <a:off x="2237" y="1224"/>
              <a:ext cx="509"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i="1" dirty="0"/>
                <a:t>&amp;</a:t>
              </a:r>
              <a:endParaRPr lang="en-US" altLang="zh-CN" sz="2000" b="1" i="1" dirty="0"/>
            </a:p>
          </p:txBody>
        </p:sp>
        <p:sp>
          <p:nvSpPr>
            <p:cNvPr id="24592" name="Rectangle 11"/>
            <p:cNvSpPr/>
            <p:nvPr/>
          </p:nvSpPr>
          <p:spPr>
            <a:xfrm>
              <a:off x="3240" y="1237"/>
              <a:ext cx="364" cy="218"/>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593" name="Text Box 12"/>
            <p:cNvSpPr txBox="1"/>
            <p:nvPr/>
          </p:nvSpPr>
          <p:spPr>
            <a:xfrm>
              <a:off x="3242" y="1229"/>
              <a:ext cx="509"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i="1" dirty="0"/>
                <a:t>&amp;</a:t>
              </a:r>
              <a:endParaRPr lang="en-US" altLang="zh-CN" sz="2000" b="1" i="1" dirty="0"/>
            </a:p>
          </p:txBody>
        </p:sp>
        <p:sp>
          <p:nvSpPr>
            <p:cNvPr id="24594" name="Rectangle 13"/>
            <p:cNvSpPr/>
            <p:nvPr/>
          </p:nvSpPr>
          <p:spPr>
            <a:xfrm>
              <a:off x="4241" y="1233"/>
              <a:ext cx="364" cy="218"/>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595" name="Text Box 14"/>
            <p:cNvSpPr txBox="1"/>
            <p:nvPr/>
          </p:nvSpPr>
          <p:spPr>
            <a:xfrm>
              <a:off x="4243" y="1225"/>
              <a:ext cx="509" cy="2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i="1" dirty="0"/>
                <a:t>&amp;</a:t>
              </a:r>
              <a:endParaRPr lang="en-US" altLang="zh-CN" sz="2000" b="1" i="1" dirty="0"/>
            </a:p>
          </p:txBody>
        </p:sp>
        <p:grpSp>
          <p:nvGrpSpPr>
            <p:cNvPr id="24596" name="Group 15"/>
            <p:cNvGrpSpPr/>
            <p:nvPr/>
          </p:nvGrpSpPr>
          <p:grpSpPr>
            <a:xfrm>
              <a:off x="1015" y="1798"/>
              <a:ext cx="657" cy="458"/>
              <a:chOff x="3763" y="3216"/>
              <a:chExt cx="657" cy="458"/>
            </a:xfrm>
          </p:grpSpPr>
          <p:sp>
            <p:nvSpPr>
              <p:cNvPr id="24676" name="Rectangle 16"/>
              <p:cNvSpPr/>
              <p:nvPr/>
            </p:nvSpPr>
            <p:spPr>
              <a:xfrm rot="-5400000" flipV="1">
                <a:off x="3854" y="3144"/>
                <a:ext cx="432" cy="61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77" name="AutoShape 17"/>
              <p:cNvSpPr/>
              <p:nvPr/>
            </p:nvSpPr>
            <p:spPr>
              <a:xfrm rot="10800000" flipH="1" flipV="1">
                <a:off x="4027" y="3573"/>
                <a:ext cx="95" cy="96"/>
              </a:xfrm>
              <a:prstGeom prst="flowChartExtra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78" name="Text Box 18"/>
              <p:cNvSpPr txBox="1"/>
              <p:nvPr/>
            </p:nvSpPr>
            <p:spPr>
              <a:xfrm rot="-10800000" flipV="1">
                <a:off x="3763" y="3258"/>
                <a:ext cx="2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4679" name="Text Box 19"/>
              <p:cNvSpPr txBox="1"/>
              <p:nvPr/>
            </p:nvSpPr>
            <p:spPr>
              <a:xfrm rot="-10800000" flipV="1">
                <a:off x="4156" y="3216"/>
                <a:ext cx="2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4680" name="Line 20"/>
              <p:cNvSpPr/>
              <p:nvPr/>
            </p:nvSpPr>
            <p:spPr>
              <a:xfrm rot="-10800000" flipV="1">
                <a:off x="3815" y="3294"/>
                <a:ext cx="100" cy="0"/>
              </a:xfrm>
              <a:prstGeom prst="line">
                <a:avLst/>
              </a:prstGeom>
              <a:ln w="28575" cap="flat" cmpd="sng">
                <a:solidFill>
                  <a:schemeClr val="tx1"/>
                </a:solidFill>
                <a:prstDash val="solid"/>
                <a:headEnd type="none" w="med" len="med"/>
                <a:tailEnd type="none" w="med" len="med"/>
              </a:ln>
            </p:spPr>
          </p:sp>
          <p:sp>
            <p:nvSpPr>
              <p:cNvPr id="24681" name="Text Box 21"/>
              <p:cNvSpPr txBox="1"/>
              <p:nvPr/>
            </p:nvSpPr>
            <p:spPr>
              <a:xfrm rot="-10800000" flipV="1">
                <a:off x="3768" y="3443"/>
                <a:ext cx="24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D</a:t>
                </a:r>
                <a:endParaRPr lang="en-US" altLang="zh-CN" sz="1800" b="1" i="1" dirty="0"/>
              </a:p>
            </p:txBody>
          </p:sp>
        </p:grpSp>
        <p:grpSp>
          <p:nvGrpSpPr>
            <p:cNvPr id="24597" name="Group 22"/>
            <p:cNvGrpSpPr/>
            <p:nvPr/>
          </p:nvGrpSpPr>
          <p:grpSpPr>
            <a:xfrm>
              <a:off x="2011" y="1804"/>
              <a:ext cx="657" cy="458"/>
              <a:chOff x="3763" y="3216"/>
              <a:chExt cx="657" cy="458"/>
            </a:xfrm>
          </p:grpSpPr>
          <p:sp>
            <p:nvSpPr>
              <p:cNvPr id="24670" name="Rectangle 23"/>
              <p:cNvSpPr/>
              <p:nvPr/>
            </p:nvSpPr>
            <p:spPr>
              <a:xfrm rot="-5400000" flipV="1">
                <a:off x="3854" y="3144"/>
                <a:ext cx="432" cy="61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71" name="AutoShape 24"/>
              <p:cNvSpPr/>
              <p:nvPr/>
            </p:nvSpPr>
            <p:spPr>
              <a:xfrm rot="10800000" flipH="1" flipV="1">
                <a:off x="4027" y="3573"/>
                <a:ext cx="95" cy="96"/>
              </a:xfrm>
              <a:prstGeom prst="flowChartExtra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72" name="Text Box 25"/>
              <p:cNvSpPr txBox="1"/>
              <p:nvPr/>
            </p:nvSpPr>
            <p:spPr>
              <a:xfrm rot="-10800000" flipV="1">
                <a:off x="3763" y="3258"/>
                <a:ext cx="2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4673" name="Text Box 26"/>
              <p:cNvSpPr txBox="1"/>
              <p:nvPr/>
            </p:nvSpPr>
            <p:spPr>
              <a:xfrm rot="-10800000" flipV="1">
                <a:off x="4156" y="3216"/>
                <a:ext cx="2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4674" name="Line 27"/>
              <p:cNvSpPr/>
              <p:nvPr/>
            </p:nvSpPr>
            <p:spPr>
              <a:xfrm rot="-10800000" flipV="1">
                <a:off x="3815" y="3294"/>
                <a:ext cx="100" cy="0"/>
              </a:xfrm>
              <a:prstGeom prst="line">
                <a:avLst/>
              </a:prstGeom>
              <a:ln w="28575" cap="flat" cmpd="sng">
                <a:solidFill>
                  <a:schemeClr val="tx1"/>
                </a:solidFill>
                <a:prstDash val="solid"/>
                <a:headEnd type="none" w="med" len="med"/>
                <a:tailEnd type="none" w="med" len="med"/>
              </a:ln>
            </p:spPr>
          </p:sp>
          <p:sp>
            <p:nvSpPr>
              <p:cNvPr id="24675" name="Text Box 28"/>
              <p:cNvSpPr txBox="1"/>
              <p:nvPr/>
            </p:nvSpPr>
            <p:spPr>
              <a:xfrm rot="-10800000" flipV="1">
                <a:off x="3768" y="3443"/>
                <a:ext cx="24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D</a:t>
                </a:r>
                <a:endParaRPr lang="en-US" altLang="zh-CN" sz="1800" b="1" i="1" dirty="0"/>
              </a:p>
            </p:txBody>
          </p:sp>
        </p:grpSp>
        <p:grpSp>
          <p:nvGrpSpPr>
            <p:cNvPr id="24598" name="Group 29"/>
            <p:cNvGrpSpPr/>
            <p:nvPr/>
          </p:nvGrpSpPr>
          <p:grpSpPr>
            <a:xfrm>
              <a:off x="3025" y="1792"/>
              <a:ext cx="657" cy="458"/>
              <a:chOff x="3763" y="3216"/>
              <a:chExt cx="657" cy="458"/>
            </a:xfrm>
          </p:grpSpPr>
          <p:sp>
            <p:nvSpPr>
              <p:cNvPr id="24664" name="Rectangle 30"/>
              <p:cNvSpPr/>
              <p:nvPr/>
            </p:nvSpPr>
            <p:spPr>
              <a:xfrm rot="-5400000" flipV="1">
                <a:off x="3854" y="3144"/>
                <a:ext cx="432" cy="61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65" name="AutoShape 31"/>
              <p:cNvSpPr/>
              <p:nvPr/>
            </p:nvSpPr>
            <p:spPr>
              <a:xfrm rot="10800000" flipH="1" flipV="1">
                <a:off x="4027" y="3573"/>
                <a:ext cx="95" cy="96"/>
              </a:xfrm>
              <a:prstGeom prst="flowChartExtra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66" name="Text Box 32"/>
              <p:cNvSpPr txBox="1"/>
              <p:nvPr/>
            </p:nvSpPr>
            <p:spPr>
              <a:xfrm rot="-10800000" flipV="1">
                <a:off x="3763" y="3258"/>
                <a:ext cx="2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4667" name="Text Box 33"/>
              <p:cNvSpPr txBox="1"/>
              <p:nvPr/>
            </p:nvSpPr>
            <p:spPr>
              <a:xfrm rot="-10800000" flipV="1">
                <a:off x="4156" y="3216"/>
                <a:ext cx="2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4668" name="Line 34"/>
              <p:cNvSpPr/>
              <p:nvPr/>
            </p:nvSpPr>
            <p:spPr>
              <a:xfrm rot="-10800000" flipV="1">
                <a:off x="3815" y="3294"/>
                <a:ext cx="100" cy="0"/>
              </a:xfrm>
              <a:prstGeom prst="line">
                <a:avLst/>
              </a:prstGeom>
              <a:ln w="28575" cap="flat" cmpd="sng">
                <a:solidFill>
                  <a:schemeClr val="tx1"/>
                </a:solidFill>
                <a:prstDash val="solid"/>
                <a:headEnd type="none" w="med" len="med"/>
                <a:tailEnd type="none" w="med" len="med"/>
              </a:ln>
            </p:spPr>
          </p:sp>
          <p:sp>
            <p:nvSpPr>
              <p:cNvPr id="24669" name="Text Box 35"/>
              <p:cNvSpPr txBox="1"/>
              <p:nvPr/>
            </p:nvSpPr>
            <p:spPr>
              <a:xfrm rot="-10800000" flipV="1">
                <a:off x="3768" y="3443"/>
                <a:ext cx="24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D</a:t>
                </a:r>
                <a:endParaRPr lang="en-US" altLang="zh-CN" sz="1800" b="1" i="1" dirty="0"/>
              </a:p>
            </p:txBody>
          </p:sp>
        </p:grpSp>
        <p:grpSp>
          <p:nvGrpSpPr>
            <p:cNvPr id="24599" name="Group 36"/>
            <p:cNvGrpSpPr/>
            <p:nvPr/>
          </p:nvGrpSpPr>
          <p:grpSpPr>
            <a:xfrm>
              <a:off x="4021" y="1798"/>
              <a:ext cx="657" cy="458"/>
              <a:chOff x="3763" y="3216"/>
              <a:chExt cx="657" cy="458"/>
            </a:xfrm>
          </p:grpSpPr>
          <p:sp>
            <p:nvSpPr>
              <p:cNvPr id="24658" name="Rectangle 37"/>
              <p:cNvSpPr/>
              <p:nvPr/>
            </p:nvSpPr>
            <p:spPr>
              <a:xfrm rot="-5400000" flipV="1">
                <a:off x="3854" y="3144"/>
                <a:ext cx="432" cy="61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59" name="AutoShape 38"/>
              <p:cNvSpPr/>
              <p:nvPr/>
            </p:nvSpPr>
            <p:spPr>
              <a:xfrm rot="10800000" flipH="1" flipV="1">
                <a:off x="4027" y="3573"/>
                <a:ext cx="95" cy="96"/>
              </a:xfrm>
              <a:prstGeom prst="flowChartExtra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60" name="Text Box 39"/>
              <p:cNvSpPr txBox="1"/>
              <p:nvPr/>
            </p:nvSpPr>
            <p:spPr>
              <a:xfrm rot="-10800000" flipV="1">
                <a:off x="3763" y="3258"/>
                <a:ext cx="2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4661" name="Text Box 40"/>
              <p:cNvSpPr txBox="1"/>
              <p:nvPr/>
            </p:nvSpPr>
            <p:spPr>
              <a:xfrm rot="-10800000" flipV="1">
                <a:off x="4156" y="3216"/>
                <a:ext cx="2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Q</a:t>
                </a:r>
                <a:endParaRPr lang="en-US" altLang="zh-CN" sz="1800" b="1" i="1" dirty="0"/>
              </a:p>
            </p:txBody>
          </p:sp>
          <p:sp>
            <p:nvSpPr>
              <p:cNvPr id="24662" name="Line 41"/>
              <p:cNvSpPr/>
              <p:nvPr/>
            </p:nvSpPr>
            <p:spPr>
              <a:xfrm rot="-10800000" flipV="1">
                <a:off x="3815" y="3294"/>
                <a:ext cx="100" cy="0"/>
              </a:xfrm>
              <a:prstGeom prst="line">
                <a:avLst/>
              </a:prstGeom>
              <a:ln w="28575" cap="flat" cmpd="sng">
                <a:solidFill>
                  <a:schemeClr val="tx1"/>
                </a:solidFill>
                <a:prstDash val="solid"/>
                <a:headEnd type="none" w="med" len="med"/>
                <a:tailEnd type="none" w="med" len="med"/>
              </a:ln>
            </p:spPr>
          </p:sp>
          <p:sp>
            <p:nvSpPr>
              <p:cNvPr id="24663" name="Text Box 42"/>
              <p:cNvSpPr txBox="1"/>
              <p:nvPr/>
            </p:nvSpPr>
            <p:spPr>
              <a:xfrm rot="-10800000" flipV="1">
                <a:off x="3768" y="3443"/>
                <a:ext cx="24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t>D</a:t>
                </a:r>
                <a:endParaRPr lang="en-US" altLang="zh-CN" sz="1800" b="1" i="1" dirty="0"/>
              </a:p>
            </p:txBody>
          </p:sp>
        </p:grpSp>
        <p:sp>
          <p:nvSpPr>
            <p:cNvPr id="24600" name="Line 43"/>
            <p:cNvSpPr/>
            <p:nvPr/>
          </p:nvSpPr>
          <p:spPr>
            <a:xfrm>
              <a:off x="1306" y="1464"/>
              <a:ext cx="0" cy="127"/>
            </a:xfrm>
            <a:prstGeom prst="line">
              <a:avLst/>
            </a:prstGeom>
            <a:ln w="38100" cap="flat" cmpd="sng">
              <a:solidFill>
                <a:schemeClr val="tx1"/>
              </a:solidFill>
              <a:prstDash val="solid"/>
              <a:headEnd type="none" w="med" len="med"/>
              <a:tailEnd type="none" w="med" len="med"/>
            </a:ln>
          </p:spPr>
        </p:sp>
        <p:sp>
          <p:nvSpPr>
            <p:cNvPr id="24601" name="Line 44"/>
            <p:cNvSpPr/>
            <p:nvPr/>
          </p:nvSpPr>
          <p:spPr>
            <a:xfrm>
              <a:off x="2311" y="1451"/>
              <a:ext cx="0" cy="127"/>
            </a:xfrm>
            <a:prstGeom prst="line">
              <a:avLst/>
            </a:prstGeom>
            <a:ln w="38100" cap="flat" cmpd="sng">
              <a:solidFill>
                <a:schemeClr val="tx1"/>
              </a:solidFill>
              <a:prstDash val="solid"/>
              <a:headEnd type="none" w="med" len="med"/>
              <a:tailEnd type="none" w="med" len="med"/>
            </a:ln>
          </p:spPr>
        </p:sp>
        <p:sp>
          <p:nvSpPr>
            <p:cNvPr id="24602" name="Line 45"/>
            <p:cNvSpPr/>
            <p:nvPr/>
          </p:nvSpPr>
          <p:spPr>
            <a:xfrm>
              <a:off x="3325" y="1456"/>
              <a:ext cx="0" cy="127"/>
            </a:xfrm>
            <a:prstGeom prst="line">
              <a:avLst/>
            </a:prstGeom>
            <a:ln w="38100" cap="flat" cmpd="sng">
              <a:solidFill>
                <a:schemeClr val="tx1"/>
              </a:solidFill>
              <a:prstDash val="solid"/>
              <a:headEnd type="none" w="med" len="med"/>
              <a:tailEnd type="none" w="med" len="med"/>
            </a:ln>
          </p:spPr>
        </p:sp>
        <p:sp>
          <p:nvSpPr>
            <p:cNvPr id="24603" name="Line 46"/>
            <p:cNvSpPr/>
            <p:nvPr/>
          </p:nvSpPr>
          <p:spPr>
            <a:xfrm>
              <a:off x="4302" y="1452"/>
              <a:ext cx="0" cy="127"/>
            </a:xfrm>
            <a:prstGeom prst="line">
              <a:avLst/>
            </a:prstGeom>
            <a:ln w="38100" cap="flat" cmpd="sng">
              <a:solidFill>
                <a:schemeClr val="tx1"/>
              </a:solidFill>
              <a:prstDash val="solid"/>
              <a:headEnd type="none" w="med" len="med"/>
              <a:tailEnd type="none" w="med" len="med"/>
            </a:ln>
          </p:spPr>
        </p:sp>
        <p:sp>
          <p:nvSpPr>
            <p:cNvPr id="24604" name="Line 47"/>
            <p:cNvSpPr/>
            <p:nvPr/>
          </p:nvSpPr>
          <p:spPr>
            <a:xfrm>
              <a:off x="1524" y="1446"/>
              <a:ext cx="0" cy="381"/>
            </a:xfrm>
            <a:prstGeom prst="line">
              <a:avLst/>
            </a:prstGeom>
            <a:ln w="38100" cap="flat" cmpd="sng">
              <a:solidFill>
                <a:schemeClr val="tx1"/>
              </a:solidFill>
              <a:prstDash val="solid"/>
              <a:headEnd type="none" w="med" len="med"/>
              <a:tailEnd type="none" w="med" len="med"/>
            </a:ln>
          </p:spPr>
        </p:sp>
        <p:sp>
          <p:nvSpPr>
            <p:cNvPr id="24605" name="Line 48"/>
            <p:cNvSpPr/>
            <p:nvPr/>
          </p:nvSpPr>
          <p:spPr>
            <a:xfrm>
              <a:off x="2511" y="1451"/>
              <a:ext cx="0" cy="381"/>
            </a:xfrm>
            <a:prstGeom prst="line">
              <a:avLst/>
            </a:prstGeom>
            <a:ln w="38100" cap="flat" cmpd="sng">
              <a:solidFill>
                <a:schemeClr val="tx1"/>
              </a:solidFill>
              <a:prstDash val="solid"/>
              <a:headEnd type="none" w="med" len="med"/>
              <a:tailEnd type="none" w="med" len="med"/>
            </a:ln>
          </p:spPr>
        </p:sp>
        <p:sp>
          <p:nvSpPr>
            <p:cNvPr id="24606" name="Line 49"/>
            <p:cNvSpPr/>
            <p:nvPr/>
          </p:nvSpPr>
          <p:spPr>
            <a:xfrm>
              <a:off x="3516" y="1447"/>
              <a:ext cx="0" cy="381"/>
            </a:xfrm>
            <a:prstGeom prst="line">
              <a:avLst/>
            </a:prstGeom>
            <a:ln w="38100" cap="flat" cmpd="sng">
              <a:solidFill>
                <a:schemeClr val="tx1"/>
              </a:solidFill>
              <a:prstDash val="solid"/>
              <a:headEnd type="none" w="med" len="med"/>
              <a:tailEnd type="none" w="med" len="med"/>
            </a:ln>
          </p:spPr>
        </p:sp>
        <p:sp>
          <p:nvSpPr>
            <p:cNvPr id="24607" name="Line 50"/>
            <p:cNvSpPr/>
            <p:nvPr/>
          </p:nvSpPr>
          <p:spPr>
            <a:xfrm>
              <a:off x="4521" y="1453"/>
              <a:ext cx="0" cy="381"/>
            </a:xfrm>
            <a:prstGeom prst="line">
              <a:avLst/>
            </a:prstGeom>
            <a:ln w="38100" cap="flat" cmpd="sng">
              <a:solidFill>
                <a:schemeClr val="tx1"/>
              </a:solidFill>
              <a:prstDash val="solid"/>
              <a:headEnd type="none" w="med" len="med"/>
              <a:tailEnd type="none" w="med" len="med"/>
            </a:ln>
          </p:spPr>
        </p:sp>
        <p:sp>
          <p:nvSpPr>
            <p:cNvPr id="24608" name="Line 51"/>
            <p:cNvSpPr/>
            <p:nvPr/>
          </p:nvSpPr>
          <p:spPr>
            <a:xfrm>
              <a:off x="1297" y="1582"/>
              <a:ext cx="3518" cy="0"/>
            </a:xfrm>
            <a:prstGeom prst="line">
              <a:avLst/>
            </a:prstGeom>
            <a:ln w="38100" cap="flat" cmpd="sng">
              <a:solidFill>
                <a:schemeClr val="tx1"/>
              </a:solidFill>
              <a:prstDash val="solid"/>
              <a:headEnd type="none" w="med" len="med"/>
              <a:tailEnd type="none" w="med" len="med"/>
            </a:ln>
          </p:spPr>
        </p:sp>
        <p:sp>
          <p:nvSpPr>
            <p:cNvPr id="24609" name="Line 52"/>
            <p:cNvSpPr/>
            <p:nvPr/>
          </p:nvSpPr>
          <p:spPr>
            <a:xfrm>
              <a:off x="1324" y="2246"/>
              <a:ext cx="0" cy="172"/>
            </a:xfrm>
            <a:prstGeom prst="line">
              <a:avLst/>
            </a:prstGeom>
            <a:ln w="38100" cap="flat" cmpd="sng">
              <a:solidFill>
                <a:schemeClr val="tx1"/>
              </a:solidFill>
              <a:prstDash val="solid"/>
              <a:headEnd type="none" w="med" len="med"/>
              <a:tailEnd type="none" w="med" len="med"/>
            </a:ln>
          </p:spPr>
        </p:sp>
        <p:sp>
          <p:nvSpPr>
            <p:cNvPr id="24610" name="Line 53"/>
            <p:cNvSpPr/>
            <p:nvPr/>
          </p:nvSpPr>
          <p:spPr>
            <a:xfrm>
              <a:off x="2320" y="2261"/>
              <a:ext cx="0" cy="172"/>
            </a:xfrm>
            <a:prstGeom prst="line">
              <a:avLst/>
            </a:prstGeom>
            <a:ln w="38100" cap="flat" cmpd="sng">
              <a:solidFill>
                <a:schemeClr val="tx1"/>
              </a:solidFill>
              <a:prstDash val="solid"/>
              <a:headEnd type="none" w="med" len="med"/>
              <a:tailEnd type="none" w="med" len="med"/>
            </a:ln>
          </p:spPr>
        </p:sp>
        <p:sp>
          <p:nvSpPr>
            <p:cNvPr id="24611" name="Line 54"/>
            <p:cNvSpPr/>
            <p:nvPr/>
          </p:nvSpPr>
          <p:spPr>
            <a:xfrm>
              <a:off x="3334" y="2248"/>
              <a:ext cx="0" cy="172"/>
            </a:xfrm>
            <a:prstGeom prst="line">
              <a:avLst/>
            </a:prstGeom>
            <a:ln w="38100" cap="flat" cmpd="sng">
              <a:solidFill>
                <a:schemeClr val="tx1"/>
              </a:solidFill>
              <a:prstDash val="solid"/>
              <a:headEnd type="none" w="med" len="med"/>
              <a:tailEnd type="none" w="med" len="med"/>
            </a:ln>
          </p:spPr>
        </p:sp>
        <p:sp>
          <p:nvSpPr>
            <p:cNvPr id="24612" name="Line 55"/>
            <p:cNvSpPr/>
            <p:nvPr/>
          </p:nvSpPr>
          <p:spPr>
            <a:xfrm>
              <a:off x="4330" y="2262"/>
              <a:ext cx="0" cy="172"/>
            </a:xfrm>
            <a:prstGeom prst="line">
              <a:avLst/>
            </a:prstGeom>
            <a:ln w="38100" cap="flat" cmpd="sng">
              <a:solidFill>
                <a:schemeClr val="tx1"/>
              </a:solidFill>
              <a:prstDash val="solid"/>
              <a:headEnd type="none" w="med" len="med"/>
              <a:tailEnd type="none" w="med" len="med"/>
            </a:ln>
          </p:spPr>
        </p:sp>
        <p:sp>
          <p:nvSpPr>
            <p:cNvPr id="24613" name="Line 56"/>
            <p:cNvSpPr/>
            <p:nvPr/>
          </p:nvSpPr>
          <p:spPr>
            <a:xfrm>
              <a:off x="1324" y="2400"/>
              <a:ext cx="3491" cy="0"/>
            </a:xfrm>
            <a:prstGeom prst="line">
              <a:avLst/>
            </a:prstGeom>
            <a:ln w="38100" cap="flat" cmpd="sng">
              <a:solidFill>
                <a:schemeClr val="tx1"/>
              </a:solidFill>
              <a:prstDash val="solid"/>
              <a:headEnd type="none" w="med" len="med"/>
              <a:tailEnd type="none" w="med" len="med"/>
            </a:ln>
          </p:spPr>
        </p:sp>
        <p:sp>
          <p:nvSpPr>
            <p:cNvPr id="24614" name="Line 57"/>
            <p:cNvSpPr/>
            <p:nvPr/>
          </p:nvSpPr>
          <p:spPr>
            <a:xfrm flipV="1">
              <a:off x="2806" y="2037"/>
              <a:ext cx="163" cy="0"/>
            </a:xfrm>
            <a:prstGeom prst="line">
              <a:avLst/>
            </a:prstGeom>
            <a:ln w="38100" cap="flat" cmpd="sng">
              <a:solidFill>
                <a:schemeClr val="tx1"/>
              </a:solidFill>
              <a:prstDash val="solid"/>
              <a:headEnd type="none" w="med" len="med"/>
              <a:tailEnd type="none" w="med" len="med"/>
            </a:ln>
          </p:spPr>
        </p:sp>
        <p:sp>
          <p:nvSpPr>
            <p:cNvPr id="24615" name="Oval 58"/>
            <p:cNvSpPr/>
            <p:nvPr/>
          </p:nvSpPr>
          <p:spPr>
            <a:xfrm>
              <a:off x="942" y="2009"/>
              <a:ext cx="47" cy="47"/>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16" name="Oval 59"/>
            <p:cNvSpPr/>
            <p:nvPr/>
          </p:nvSpPr>
          <p:spPr>
            <a:xfrm>
              <a:off x="1946" y="2005"/>
              <a:ext cx="47" cy="47"/>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17" name="Oval 60"/>
            <p:cNvSpPr/>
            <p:nvPr/>
          </p:nvSpPr>
          <p:spPr>
            <a:xfrm>
              <a:off x="2951" y="2011"/>
              <a:ext cx="47" cy="47"/>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18" name="Oval 61"/>
            <p:cNvSpPr/>
            <p:nvPr/>
          </p:nvSpPr>
          <p:spPr>
            <a:xfrm>
              <a:off x="3956" y="2007"/>
              <a:ext cx="47" cy="47"/>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19" name="Line 62"/>
            <p:cNvSpPr/>
            <p:nvPr/>
          </p:nvSpPr>
          <p:spPr>
            <a:xfrm flipV="1">
              <a:off x="1775" y="2033"/>
              <a:ext cx="163" cy="0"/>
            </a:xfrm>
            <a:prstGeom prst="line">
              <a:avLst/>
            </a:prstGeom>
            <a:ln w="38100" cap="flat" cmpd="sng">
              <a:solidFill>
                <a:schemeClr val="tx1"/>
              </a:solidFill>
              <a:prstDash val="solid"/>
              <a:headEnd type="none" w="med" len="med"/>
              <a:tailEnd type="none" w="med" len="med"/>
            </a:ln>
          </p:spPr>
        </p:sp>
        <p:sp>
          <p:nvSpPr>
            <p:cNvPr id="24620" name="Line 63"/>
            <p:cNvSpPr/>
            <p:nvPr/>
          </p:nvSpPr>
          <p:spPr>
            <a:xfrm flipV="1">
              <a:off x="771" y="2039"/>
              <a:ext cx="163" cy="0"/>
            </a:xfrm>
            <a:prstGeom prst="line">
              <a:avLst/>
            </a:prstGeom>
            <a:ln w="38100" cap="flat" cmpd="sng">
              <a:solidFill>
                <a:schemeClr val="tx1"/>
              </a:solidFill>
              <a:prstDash val="solid"/>
              <a:headEnd type="none" w="med" len="med"/>
              <a:tailEnd type="none" w="med" len="med"/>
            </a:ln>
          </p:spPr>
        </p:sp>
        <p:sp>
          <p:nvSpPr>
            <p:cNvPr id="24621" name="Line 64"/>
            <p:cNvSpPr/>
            <p:nvPr/>
          </p:nvSpPr>
          <p:spPr>
            <a:xfrm flipV="1">
              <a:off x="3785" y="2034"/>
              <a:ext cx="163" cy="0"/>
            </a:xfrm>
            <a:prstGeom prst="line">
              <a:avLst/>
            </a:prstGeom>
            <a:ln w="38100" cap="flat" cmpd="sng">
              <a:solidFill>
                <a:schemeClr val="tx1"/>
              </a:solidFill>
              <a:prstDash val="solid"/>
              <a:headEnd type="none" w="med" len="med"/>
              <a:tailEnd type="none" w="med" len="med"/>
            </a:ln>
          </p:spPr>
        </p:sp>
        <p:sp>
          <p:nvSpPr>
            <p:cNvPr id="24622" name="Line 65"/>
            <p:cNvSpPr/>
            <p:nvPr/>
          </p:nvSpPr>
          <p:spPr>
            <a:xfrm>
              <a:off x="2806" y="2037"/>
              <a:ext cx="0" cy="500"/>
            </a:xfrm>
            <a:prstGeom prst="line">
              <a:avLst/>
            </a:prstGeom>
            <a:ln w="38100" cap="flat" cmpd="sng">
              <a:solidFill>
                <a:schemeClr val="tx1"/>
              </a:solidFill>
              <a:prstDash val="solid"/>
              <a:headEnd type="none" w="med" len="med"/>
              <a:tailEnd type="none" w="med" len="med"/>
            </a:ln>
          </p:spPr>
        </p:sp>
        <p:sp>
          <p:nvSpPr>
            <p:cNvPr id="24623" name="Line 66"/>
            <p:cNvSpPr/>
            <p:nvPr/>
          </p:nvSpPr>
          <p:spPr>
            <a:xfrm>
              <a:off x="766" y="2033"/>
              <a:ext cx="0" cy="500"/>
            </a:xfrm>
            <a:prstGeom prst="line">
              <a:avLst/>
            </a:prstGeom>
            <a:ln w="38100" cap="flat" cmpd="sng">
              <a:solidFill>
                <a:schemeClr val="tx1"/>
              </a:solidFill>
              <a:prstDash val="solid"/>
              <a:headEnd type="none" w="med" len="med"/>
              <a:tailEnd type="none" w="med" len="med"/>
            </a:ln>
          </p:spPr>
        </p:sp>
        <p:sp>
          <p:nvSpPr>
            <p:cNvPr id="24624" name="Line 67"/>
            <p:cNvSpPr/>
            <p:nvPr/>
          </p:nvSpPr>
          <p:spPr>
            <a:xfrm>
              <a:off x="1770" y="2038"/>
              <a:ext cx="0" cy="500"/>
            </a:xfrm>
            <a:prstGeom prst="line">
              <a:avLst/>
            </a:prstGeom>
            <a:ln w="38100" cap="flat" cmpd="sng">
              <a:solidFill>
                <a:schemeClr val="tx1"/>
              </a:solidFill>
              <a:prstDash val="solid"/>
              <a:headEnd type="none" w="med" len="med"/>
              <a:tailEnd type="none" w="med" len="med"/>
            </a:ln>
          </p:spPr>
        </p:sp>
        <p:sp>
          <p:nvSpPr>
            <p:cNvPr id="24625" name="Line 68"/>
            <p:cNvSpPr/>
            <p:nvPr/>
          </p:nvSpPr>
          <p:spPr>
            <a:xfrm>
              <a:off x="3784" y="2034"/>
              <a:ext cx="0" cy="500"/>
            </a:xfrm>
            <a:prstGeom prst="line">
              <a:avLst/>
            </a:prstGeom>
            <a:ln w="38100" cap="flat" cmpd="sng">
              <a:solidFill>
                <a:schemeClr val="tx1"/>
              </a:solidFill>
              <a:prstDash val="solid"/>
              <a:headEnd type="none" w="med" len="med"/>
              <a:tailEnd type="none" w="med" len="med"/>
            </a:ln>
          </p:spPr>
        </p:sp>
        <p:sp>
          <p:nvSpPr>
            <p:cNvPr id="24626" name="Line 69"/>
            <p:cNvSpPr/>
            <p:nvPr/>
          </p:nvSpPr>
          <p:spPr>
            <a:xfrm>
              <a:off x="506" y="2519"/>
              <a:ext cx="3290" cy="0"/>
            </a:xfrm>
            <a:prstGeom prst="line">
              <a:avLst/>
            </a:prstGeom>
            <a:ln w="38100" cap="flat" cmpd="sng">
              <a:solidFill>
                <a:schemeClr val="tx1"/>
              </a:solidFill>
              <a:prstDash val="solid"/>
              <a:headEnd type="none" w="med" len="med"/>
              <a:tailEnd type="none" w="med" len="med"/>
            </a:ln>
          </p:spPr>
        </p:sp>
        <p:sp>
          <p:nvSpPr>
            <p:cNvPr id="24627" name="Line 70"/>
            <p:cNvSpPr/>
            <p:nvPr/>
          </p:nvSpPr>
          <p:spPr>
            <a:xfrm>
              <a:off x="1433" y="873"/>
              <a:ext cx="0" cy="363"/>
            </a:xfrm>
            <a:prstGeom prst="line">
              <a:avLst/>
            </a:prstGeom>
            <a:ln w="38100" cap="flat" cmpd="sng">
              <a:solidFill>
                <a:schemeClr val="tx1"/>
              </a:solidFill>
              <a:prstDash val="solid"/>
              <a:headEnd type="none" w="med" len="med"/>
              <a:tailEnd type="none" w="med" len="med"/>
            </a:ln>
          </p:spPr>
        </p:sp>
        <p:sp>
          <p:nvSpPr>
            <p:cNvPr id="24628" name="Line 71"/>
            <p:cNvSpPr/>
            <p:nvPr/>
          </p:nvSpPr>
          <p:spPr>
            <a:xfrm>
              <a:off x="2420" y="887"/>
              <a:ext cx="0" cy="363"/>
            </a:xfrm>
            <a:prstGeom prst="line">
              <a:avLst/>
            </a:prstGeom>
            <a:ln w="38100" cap="flat" cmpd="sng">
              <a:solidFill>
                <a:schemeClr val="tx1"/>
              </a:solidFill>
              <a:prstDash val="solid"/>
              <a:headEnd type="none" w="med" len="med"/>
              <a:tailEnd type="none" w="med" len="med"/>
            </a:ln>
          </p:spPr>
        </p:sp>
        <p:sp>
          <p:nvSpPr>
            <p:cNvPr id="24629" name="Line 72"/>
            <p:cNvSpPr/>
            <p:nvPr/>
          </p:nvSpPr>
          <p:spPr>
            <a:xfrm>
              <a:off x="3431" y="875"/>
              <a:ext cx="0" cy="363"/>
            </a:xfrm>
            <a:prstGeom prst="line">
              <a:avLst/>
            </a:prstGeom>
            <a:ln w="38100" cap="flat" cmpd="sng">
              <a:solidFill>
                <a:schemeClr val="tx1"/>
              </a:solidFill>
              <a:prstDash val="solid"/>
              <a:headEnd type="none" w="med" len="med"/>
              <a:tailEnd type="none" w="med" len="med"/>
            </a:ln>
          </p:spPr>
        </p:sp>
        <p:sp>
          <p:nvSpPr>
            <p:cNvPr id="24630" name="Line 73"/>
            <p:cNvSpPr/>
            <p:nvPr/>
          </p:nvSpPr>
          <p:spPr>
            <a:xfrm>
              <a:off x="4427" y="871"/>
              <a:ext cx="0" cy="363"/>
            </a:xfrm>
            <a:prstGeom prst="line">
              <a:avLst/>
            </a:prstGeom>
            <a:ln w="38100" cap="flat" cmpd="sng">
              <a:solidFill>
                <a:schemeClr val="tx1"/>
              </a:solidFill>
              <a:prstDash val="solid"/>
              <a:headEnd type="none" w="med" len="med"/>
              <a:tailEnd type="none" w="med" len="med"/>
            </a:ln>
          </p:spPr>
        </p:sp>
        <p:sp>
          <p:nvSpPr>
            <p:cNvPr id="24631" name="Line 74"/>
            <p:cNvSpPr/>
            <p:nvPr/>
          </p:nvSpPr>
          <p:spPr>
            <a:xfrm>
              <a:off x="1115" y="2264"/>
              <a:ext cx="0" cy="754"/>
            </a:xfrm>
            <a:prstGeom prst="line">
              <a:avLst/>
            </a:prstGeom>
            <a:ln w="38100" cap="flat" cmpd="sng">
              <a:solidFill>
                <a:schemeClr val="tx1"/>
              </a:solidFill>
              <a:prstDash val="solid"/>
              <a:headEnd type="none" w="med" len="med"/>
              <a:tailEnd type="none" w="med" len="med"/>
            </a:ln>
          </p:spPr>
        </p:sp>
        <p:sp>
          <p:nvSpPr>
            <p:cNvPr id="24632" name="Line 75"/>
            <p:cNvSpPr/>
            <p:nvPr/>
          </p:nvSpPr>
          <p:spPr>
            <a:xfrm flipV="1">
              <a:off x="1114" y="2744"/>
              <a:ext cx="0" cy="273"/>
            </a:xfrm>
            <a:prstGeom prst="line">
              <a:avLst/>
            </a:prstGeom>
            <a:ln w="28575" cap="flat" cmpd="sng">
              <a:solidFill>
                <a:schemeClr val="tx1"/>
              </a:solidFill>
              <a:prstDash val="solid"/>
              <a:headEnd type="none" w="med" len="med"/>
              <a:tailEnd type="triangle" w="med" len="med"/>
            </a:ln>
          </p:spPr>
        </p:sp>
        <p:sp>
          <p:nvSpPr>
            <p:cNvPr id="24633" name="Line 76"/>
            <p:cNvSpPr/>
            <p:nvPr/>
          </p:nvSpPr>
          <p:spPr>
            <a:xfrm>
              <a:off x="2120" y="2260"/>
              <a:ext cx="0" cy="754"/>
            </a:xfrm>
            <a:prstGeom prst="line">
              <a:avLst/>
            </a:prstGeom>
            <a:ln w="38100" cap="flat" cmpd="sng">
              <a:solidFill>
                <a:schemeClr val="tx1"/>
              </a:solidFill>
              <a:prstDash val="solid"/>
              <a:headEnd type="none" w="med" len="med"/>
              <a:tailEnd type="none" w="med" len="med"/>
            </a:ln>
          </p:spPr>
        </p:sp>
        <p:sp>
          <p:nvSpPr>
            <p:cNvPr id="24634" name="Line 77"/>
            <p:cNvSpPr/>
            <p:nvPr/>
          </p:nvSpPr>
          <p:spPr>
            <a:xfrm flipV="1">
              <a:off x="2128" y="2740"/>
              <a:ext cx="0" cy="273"/>
            </a:xfrm>
            <a:prstGeom prst="line">
              <a:avLst/>
            </a:prstGeom>
            <a:ln w="28575" cap="flat" cmpd="sng">
              <a:solidFill>
                <a:schemeClr val="tx1"/>
              </a:solidFill>
              <a:prstDash val="solid"/>
              <a:headEnd type="none" w="med" len="med"/>
              <a:tailEnd type="triangle" w="med" len="med"/>
            </a:ln>
          </p:spPr>
        </p:sp>
        <p:grpSp>
          <p:nvGrpSpPr>
            <p:cNvPr id="24635" name="Group 78"/>
            <p:cNvGrpSpPr/>
            <p:nvPr/>
          </p:nvGrpSpPr>
          <p:grpSpPr>
            <a:xfrm>
              <a:off x="3124" y="2256"/>
              <a:ext cx="1" cy="754"/>
              <a:chOff x="790" y="2264"/>
              <a:chExt cx="1" cy="754"/>
            </a:xfrm>
          </p:grpSpPr>
          <p:sp>
            <p:nvSpPr>
              <p:cNvPr id="24656" name="Line 79"/>
              <p:cNvSpPr/>
              <p:nvPr/>
            </p:nvSpPr>
            <p:spPr>
              <a:xfrm>
                <a:off x="791" y="2264"/>
                <a:ext cx="0" cy="754"/>
              </a:xfrm>
              <a:prstGeom prst="line">
                <a:avLst/>
              </a:prstGeom>
              <a:ln w="38100" cap="flat" cmpd="sng">
                <a:solidFill>
                  <a:schemeClr val="tx1"/>
                </a:solidFill>
                <a:prstDash val="solid"/>
                <a:headEnd type="none" w="med" len="med"/>
                <a:tailEnd type="none" w="med" len="med"/>
              </a:ln>
            </p:spPr>
          </p:sp>
          <p:sp>
            <p:nvSpPr>
              <p:cNvPr id="24657" name="Line 80"/>
              <p:cNvSpPr/>
              <p:nvPr/>
            </p:nvSpPr>
            <p:spPr>
              <a:xfrm flipV="1">
                <a:off x="790" y="2744"/>
                <a:ext cx="0" cy="273"/>
              </a:xfrm>
              <a:prstGeom prst="line">
                <a:avLst/>
              </a:prstGeom>
              <a:ln w="28575" cap="flat" cmpd="sng">
                <a:solidFill>
                  <a:schemeClr val="tx1"/>
                </a:solidFill>
                <a:prstDash val="solid"/>
                <a:headEnd type="none" w="med" len="med"/>
                <a:tailEnd type="triangle" w="med" len="med"/>
              </a:ln>
            </p:spPr>
          </p:sp>
        </p:grpSp>
        <p:grpSp>
          <p:nvGrpSpPr>
            <p:cNvPr id="24636" name="Group 81"/>
            <p:cNvGrpSpPr/>
            <p:nvPr/>
          </p:nvGrpSpPr>
          <p:grpSpPr>
            <a:xfrm>
              <a:off x="4120" y="2261"/>
              <a:ext cx="1" cy="754"/>
              <a:chOff x="790" y="2264"/>
              <a:chExt cx="1" cy="754"/>
            </a:xfrm>
          </p:grpSpPr>
          <p:sp>
            <p:nvSpPr>
              <p:cNvPr id="24654" name="Line 82"/>
              <p:cNvSpPr/>
              <p:nvPr/>
            </p:nvSpPr>
            <p:spPr>
              <a:xfrm>
                <a:off x="791" y="2264"/>
                <a:ext cx="0" cy="754"/>
              </a:xfrm>
              <a:prstGeom prst="line">
                <a:avLst/>
              </a:prstGeom>
              <a:ln w="38100" cap="flat" cmpd="sng">
                <a:solidFill>
                  <a:schemeClr val="tx1"/>
                </a:solidFill>
                <a:prstDash val="solid"/>
                <a:headEnd type="none" w="med" len="med"/>
                <a:tailEnd type="none" w="med" len="med"/>
              </a:ln>
            </p:spPr>
          </p:sp>
          <p:sp>
            <p:nvSpPr>
              <p:cNvPr id="24655" name="Line 83"/>
              <p:cNvSpPr/>
              <p:nvPr/>
            </p:nvSpPr>
            <p:spPr>
              <a:xfrm flipV="1">
                <a:off x="790" y="2744"/>
                <a:ext cx="0" cy="273"/>
              </a:xfrm>
              <a:prstGeom prst="line">
                <a:avLst/>
              </a:prstGeom>
              <a:ln w="28575" cap="flat" cmpd="sng">
                <a:solidFill>
                  <a:schemeClr val="tx1"/>
                </a:solidFill>
                <a:prstDash val="solid"/>
                <a:headEnd type="none" w="med" len="med"/>
                <a:tailEnd type="triangle" w="med" len="med"/>
              </a:ln>
            </p:spPr>
          </p:sp>
        </p:grpSp>
        <p:sp>
          <p:nvSpPr>
            <p:cNvPr id="24637" name="Text Box 84"/>
            <p:cNvSpPr txBox="1"/>
            <p:nvPr/>
          </p:nvSpPr>
          <p:spPr>
            <a:xfrm>
              <a:off x="4170" y="2767"/>
              <a:ext cx="41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A</a:t>
              </a:r>
              <a:r>
                <a:rPr lang="en-US" altLang="zh-CN" sz="2400" b="1" i="1" baseline="-25000" dirty="0">
                  <a:ea typeface="楷体_GB2312" pitchFamily="49" charset="-122"/>
                </a:rPr>
                <a:t>0</a:t>
              </a:r>
              <a:endParaRPr lang="en-US" altLang="zh-CN" sz="2400" b="1" i="1" dirty="0">
                <a:ea typeface="楷体_GB2312" pitchFamily="49" charset="-122"/>
              </a:endParaRPr>
            </a:p>
          </p:txBody>
        </p:sp>
        <p:sp>
          <p:nvSpPr>
            <p:cNvPr id="24638" name="Text Box 85"/>
            <p:cNvSpPr txBox="1"/>
            <p:nvPr/>
          </p:nvSpPr>
          <p:spPr>
            <a:xfrm>
              <a:off x="3175" y="2772"/>
              <a:ext cx="41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A</a:t>
              </a:r>
              <a:r>
                <a:rPr lang="en-US" altLang="zh-CN" sz="2400" b="1" i="1" baseline="-25000" dirty="0">
                  <a:ea typeface="楷体_GB2312" pitchFamily="49" charset="-122"/>
                </a:rPr>
                <a:t>1</a:t>
              </a:r>
              <a:endParaRPr lang="en-US" altLang="zh-CN" sz="2400" b="1" i="1" dirty="0">
                <a:ea typeface="楷体_GB2312" pitchFamily="49" charset="-122"/>
              </a:endParaRPr>
            </a:p>
          </p:txBody>
        </p:sp>
        <p:sp>
          <p:nvSpPr>
            <p:cNvPr id="24639" name="Text Box 86"/>
            <p:cNvSpPr txBox="1"/>
            <p:nvPr/>
          </p:nvSpPr>
          <p:spPr>
            <a:xfrm>
              <a:off x="2172" y="2768"/>
              <a:ext cx="41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A</a:t>
              </a:r>
              <a:r>
                <a:rPr lang="en-US" altLang="zh-CN" sz="2400" b="1" i="1" baseline="-25000" dirty="0">
                  <a:ea typeface="楷体_GB2312" pitchFamily="49" charset="-122"/>
                </a:rPr>
                <a:t>2</a:t>
              </a:r>
              <a:endParaRPr lang="en-US" altLang="zh-CN" sz="2400" b="1" i="1" dirty="0">
                <a:ea typeface="楷体_GB2312" pitchFamily="49" charset="-122"/>
              </a:endParaRPr>
            </a:p>
          </p:txBody>
        </p:sp>
        <p:sp>
          <p:nvSpPr>
            <p:cNvPr id="24640" name="Text Box 87"/>
            <p:cNvSpPr txBox="1"/>
            <p:nvPr/>
          </p:nvSpPr>
          <p:spPr>
            <a:xfrm>
              <a:off x="1149" y="2773"/>
              <a:ext cx="41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A</a:t>
              </a:r>
              <a:r>
                <a:rPr lang="en-US" altLang="zh-CN" sz="2400" b="1" i="1" baseline="-25000" dirty="0">
                  <a:ea typeface="楷体_GB2312" pitchFamily="49" charset="-122"/>
                </a:rPr>
                <a:t>3</a:t>
              </a:r>
              <a:endParaRPr lang="en-US" altLang="zh-CN" sz="2400" b="1" i="1" dirty="0">
                <a:ea typeface="楷体_GB2312" pitchFamily="49" charset="-122"/>
              </a:endParaRPr>
            </a:p>
          </p:txBody>
        </p:sp>
        <p:sp>
          <p:nvSpPr>
            <p:cNvPr id="24641" name="Oval 88"/>
            <p:cNvSpPr/>
            <p:nvPr/>
          </p:nvSpPr>
          <p:spPr>
            <a:xfrm>
              <a:off x="2269" y="1537"/>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42" name="Oval 89"/>
            <p:cNvSpPr/>
            <p:nvPr/>
          </p:nvSpPr>
          <p:spPr>
            <a:xfrm>
              <a:off x="3290" y="1533"/>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43" name="Oval 90"/>
            <p:cNvSpPr/>
            <p:nvPr/>
          </p:nvSpPr>
          <p:spPr>
            <a:xfrm>
              <a:off x="4258" y="1538"/>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44" name="Oval 91"/>
            <p:cNvSpPr/>
            <p:nvPr/>
          </p:nvSpPr>
          <p:spPr>
            <a:xfrm>
              <a:off x="2274" y="2360"/>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45" name="Oval 92"/>
            <p:cNvSpPr/>
            <p:nvPr/>
          </p:nvSpPr>
          <p:spPr>
            <a:xfrm>
              <a:off x="3288" y="2356"/>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46" name="Oval 93"/>
            <p:cNvSpPr/>
            <p:nvPr/>
          </p:nvSpPr>
          <p:spPr>
            <a:xfrm>
              <a:off x="4284" y="2361"/>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47" name="Oval 94"/>
            <p:cNvSpPr/>
            <p:nvPr/>
          </p:nvSpPr>
          <p:spPr>
            <a:xfrm>
              <a:off x="1724" y="2484"/>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48" name="Oval 95"/>
            <p:cNvSpPr/>
            <p:nvPr/>
          </p:nvSpPr>
          <p:spPr>
            <a:xfrm>
              <a:off x="2756" y="2470"/>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49" name="Oval 96"/>
            <p:cNvSpPr/>
            <p:nvPr/>
          </p:nvSpPr>
          <p:spPr>
            <a:xfrm>
              <a:off x="725" y="2475"/>
              <a:ext cx="82" cy="82"/>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4650" name="Text Box 97"/>
            <p:cNvSpPr txBox="1"/>
            <p:nvPr/>
          </p:nvSpPr>
          <p:spPr>
            <a:xfrm>
              <a:off x="291" y="2563"/>
              <a:ext cx="58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t>CLR</a:t>
              </a:r>
              <a:endParaRPr lang="en-US" altLang="zh-CN" sz="2400" b="1" i="1" dirty="0"/>
            </a:p>
          </p:txBody>
        </p:sp>
        <p:sp>
          <p:nvSpPr>
            <p:cNvPr id="24651" name="Text Box 98"/>
            <p:cNvSpPr txBox="1"/>
            <p:nvPr/>
          </p:nvSpPr>
          <p:spPr>
            <a:xfrm>
              <a:off x="4781" y="1327"/>
              <a:ext cx="657"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ea typeface="楷体_GB2312" pitchFamily="49" charset="-122"/>
                </a:rPr>
                <a:t>取数脉冲</a:t>
              </a:r>
              <a:endParaRPr lang="zh-CN" altLang="en-US" sz="2400" b="1" dirty="0">
                <a:ea typeface="楷体_GB2312" pitchFamily="49" charset="-122"/>
              </a:endParaRPr>
            </a:p>
          </p:txBody>
        </p:sp>
        <p:sp>
          <p:nvSpPr>
            <p:cNvPr id="24652" name="Text Box 99"/>
            <p:cNvSpPr txBox="1"/>
            <p:nvPr/>
          </p:nvSpPr>
          <p:spPr>
            <a:xfrm>
              <a:off x="4818" y="2127"/>
              <a:ext cx="527" cy="5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ea typeface="楷体_GB2312" pitchFamily="49" charset="-122"/>
                </a:rPr>
                <a:t>接收脉冲</a:t>
              </a:r>
              <a:endParaRPr lang="zh-CN" altLang="en-US" sz="2400" b="1" dirty="0">
                <a:ea typeface="楷体_GB2312" pitchFamily="49" charset="-122"/>
              </a:endParaRPr>
            </a:p>
          </p:txBody>
        </p:sp>
        <p:sp>
          <p:nvSpPr>
            <p:cNvPr id="24653" name="Text Box 100"/>
            <p:cNvSpPr txBox="1"/>
            <p:nvPr/>
          </p:nvSpPr>
          <p:spPr>
            <a:xfrm>
              <a:off x="4781" y="2582"/>
              <a:ext cx="80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ea typeface="楷体_GB2312" pitchFamily="49" charset="-122"/>
                </a:rPr>
                <a:t>( CP )</a:t>
              </a:r>
              <a:endParaRPr lang="en-US" altLang="zh-CN" sz="2400" b="1" i="1" dirty="0">
                <a:ea typeface="楷体_GB2312" pitchFamily="49" charset="-122"/>
              </a:endParaRPr>
            </a:p>
          </p:txBody>
        </p:sp>
      </p:grpSp>
      <p:sp>
        <p:nvSpPr>
          <p:cNvPr id="274533" name="Text Box 101"/>
          <p:cNvSpPr txBox="1"/>
          <p:nvPr/>
        </p:nvSpPr>
        <p:spPr>
          <a:xfrm>
            <a:off x="1196975" y="4895850"/>
            <a:ext cx="2552700" cy="461963"/>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ea typeface="楷体_GB2312" pitchFamily="49" charset="-122"/>
              </a:rPr>
              <a:t>A</a:t>
            </a:r>
            <a:r>
              <a:rPr lang="en-US" altLang="zh-CN" sz="2400" b="1" i="1" baseline="-25000" dirty="0">
                <a:ea typeface="楷体_GB2312" pitchFamily="49" charset="-122"/>
              </a:rPr>
              <a:t>0</a:t>
            </a:r>
            <a:r>
              <a:rPr lang="en-US" altLang="zh-CN" sz="2400" b="1" i="1" dirty="0">
                <a:ea typeface="楷体_GB2312" pitchFamily="49" charset="-122"/>
              </a:rPr>
              <a:t>--A</a:t>
            </a:r>
            <a:r>
              <a:rPr lang="en-US" altLang="zh-CN" sz="2400" b="1" i="1" baseline="-25000" dirty="0">
                <a:ea typeface="楷体_GB2312" pitchFamily="49" charset="-122"/>
              </a:rPr>
              <a:t>3</a:t>
            </a:r>
            <a:r>
              <a:rPr lang="zh-CN" altLang="en-US" sz="2400" b="1" dirty="0">
                <a:ea typeface="楷体_GB2312" pitchFamily="49" charset="-122"/>
              </a:rPr>
              <a:t>：待存数据</a:t>
            </a:r>
            <a:endParaRPr lang="zh-CN" altLang="en-US" sz="2400" b="1" dirty="0">
              <a:ea typeface="楷体_GB2312" pitchFamily="49" charset="-122"/>
            </a:endParaRPr>
          </a:p>
        </p:txBody>
      </p:sp>
      <p:sp>
        <p:nvSpPr>
          <p:cNvPr id="274534" name="Text Box 102"/>
          <p:cNvSpPr txBox="1"/>
          <p:nvPr/>
        </p:nvSpPr>
        <p:spPr>
          <a:xfrm>
            <a:off x="5410200" y="4913313"/>
            <a:ext cx="2486025" cy="461962"/>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ea typeface="楷体_GB2312" pitchFamily="49" charset="-122"/>
              </a:rPr>
              <a:t>Q</a:t>
            </a:r>
            <a:r>
              <a:rPr lang="en-US" altLang="zh-CN" sz="2400" b="1" i="1" baseline="-25000" dirty="0">
                <a:ea typeface="楷体_GB2312" pitchFamily="49" charset="-122"/>
              </a:rPr>
              <a:t>0</a:t>
            </a:r>
            <a:r>
              <a:rPr lang="en-US" altLang="zh-CN" sz="2400" b="1" i="1" dirty="0">
                <a:ea typeface="楷体_GB2312" pitchFamily="49" charset="-122"/>
              </a:rPr>
              <a:t>--Q</a:t>
            </a:r>
            <a:r>
              <a:rPr lang="en-US" altLang="zh-CN" sz="2400" b="1" i="1" baseline="-25000" dirty="0">
                <a:ea typeface="楷体_GB2312" pitchFamily="49" charset="-122"/>
              </a:rPr>
              <a:t>3</a:t>
            </a:r>
            <a:r>
              <a:rPr lang="zh-CN" altLang="en-US" sz="2400" b="1" baseline="-25000" dirty="0">
                <a:ea typeface="楷体_GB2312" pitchFamily="49" charset="-122"/>
              </a:rPr>
              <a:t>：</a:t>
            </a:r>
            <a:r>
              <a:rPr lang="zh-CN" altLang="en-US" sz="2400" b="1" dirty="0">
                <a:ea typeface="楷体_GB2312" pitchFamily="49" charset="-122"/>
              </a:rPr>
              <a:t>输出数据</a:t>
            </a:r>
            <a:endParaRPr lang="zh-CN" altLang="en-US" sz="2400" b="1" dirty="0">
              <a:ea typeface="楷体_GB2312" pitchFamily="49" charset="-122"/>
            </a:endParaRPr>
          </a:p>
        </p:txBody>
      </p:sp>
      <p:sp>
        <p:nvSpPr>
          <p:cNvPr id="274535" name="Rectangle 103"/>
          <p:cNvSpPr/>
          <p:nvPr/>
        </p:nvSpPr>
        <p:spPr>
          <a:xfrm>
            <a:off x="371475" y="5592763"/>
            <a:ext cx="8542338" cy="830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FF0000"/>
                </a:solidFill>
                <a:ea typeface="楷体_GB2312" pitchFamily="49" charset="-122"/>
              </a:rPr>
              <a:t>工作过程：</a:t>
            </a:r>
            <a:r>
              <a:rPr lang="zh-CN" altLang="en-US" sz="2400" b="1" dirty="0">
                <a:ea typeface="楷体_GB2312" pitchFamily="49" charset="-122"/>
              </a:rPr>
              <a:t>接收脉冲到达后，将待存数据送至各</a:t>
            </a:r>
            <a:r>
              <a:rPr lang="en-US" altLang="zh-CN" sz="2400" b="1" dirty="0">
                <a:ea typeface="楷体_GB2312" pitchFamily="49" charset="-122"/>
              </a:rPr>
              <a:t>D</a:t>
            </a:r>
            <a:r>
              <a:rPr lang="zh-CN" altLang="en-US" sz="2400" b="1" dirty="0">
                <a:ea typeface="楷体_GB2312" pitchFamily="49" charset="-122"/>
              </a:rPr>
              <a:t>触发器 ， 取数脉冲加入后将所存数据送出。                </a:t>
            </a:r>
            <a:endParaRPr lang="zh-CN" altLang="en-US" sz="2400" b="1" dirty="0">
              <a:ea typeface="楷体_GB2312" pitchFamily="49" charset="-122"/>
            </a:endParaRPr>
          </a:p>
        </p:txBody>
      </p:sp>
      <p:sp>
        <p:nvSpPr>
          <p:cNvPr id="24583" name="Text Box 104"/>
          <p:cNvSpPr txBox="1"/>
          <p:nvPr/>
        </p:nvSpPr>
        <p:spPr>
          <a:xfrm>
            <a:off x="160338" y="0"/>
            <a:ext cx="7300912" cy="523875"/>
          </a:xfrm>
          <a:prstGeom prst="rect">
            <a:avLst/>
          </a:prstGeom>
          <a:noFill/>
          <a:ln w="1905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ea typeface="楷体_GB2312" pitchFamily="49" charset="-122"/>
              </a:rPr>
              <a:t>1  Parallel Data Storage </a:t>
            </a:r>
            <a:r>
              <a:rPr lang="zh-CN" altLang="en-US" sz="2800" b="1" dirty="0">
                <a:ea typeface="楷体_GB2312" pitchFamily="49" charset="-122"/>
              </a:rPr>
              <a:t>数码寄存器</a:t>
            </a:r>
            <a:endParaRPr lang="zh-CN" altLang="en-US" sz="28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533">
                                            <p:txEl>
                                              <p:charRg st="0" end="12"/>
                                            </p:txEl>
                                          </p:spTgt>
                                        </p:tgtEl>
                                        <p:attrNameLst>
                                          <p:attrName>style.visibility</p:attrName>
                                        </p:attrNameLst>
                                      </p:cBhvr>
                                      <p:to>
                                        <p:strVal val="visible"/>
                                      </p:to>
                                    </p:set>
                                    <p:animEffect transition="in" filter="wipe(left)">
                                      <p:cBhvr>
                                        <p:cTn id="7" dur="500"/>
                                        <p:tgtEl>
                                          <p:spTgt spid="27453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4534">
                                            <p:txEl>
                                              <p:charRg st="0" end="12"/>
                                            </p:txEl>
                                          </p:spTgt>
                                        </p:tgtEl>
                                        <p:attrNameLst>
                                          <p:attrName>style.visibility</p:attrName>
                                        </p:attrNameLst>
                                      </p:cBhvr>
                                      <p:to>
                                        <p:strVal val="visible"/>
                                      </p:to>
                                    </p:set>
                                    <p:animEffect transition="in" filter="wipe(left)">
                                      <p:cBhvr>
                                        <p:cTn id="12" dur="500"/>
                                        <p:tgtEl>
                                          <p:spTgt spid="274534">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4535"/>
                                        </p:tgtEl>
                                        <p:attrNameLst>
                                          <p:attrName>style.visibility</p:attrName>
                                        </p:attrNameLst>
                                      </p:cBhvr>
                                      <p:to>
                                        <p:strVal val="visible"/>
                                      </p:to>
                                    </p:set>
                                    <p:anim calcmode="lin" valueType="num">
                                      <p:cBhvr additive="base">
                                        <p:cTn id="17" dur="500" fill="hold"/>
                                        <p:tgtEl>
                                          <p:spTgt spid="274535"/>
                                        </p:tgtEl>
                                        <p:attrNameLst>
                                          <p:attrName>ppt_x</p:attrName>
                                        </p:attrNameLst>
                                      </p:cBhvr>
                                      <p:tavLst>
                                        <p:tav tm="0">
                                          <p:val>
                                            <p:strVal val="0-#ppt_w/2"/>
                                          </p:val>
                                        </p:tav>
                                        <p:tav tm="100000">
                                          <p:val>
                                            <p:strVal val="#ppt_x"/>
                                          </p:val>
                                        </p:tav>
                                      </p:tavLst>
                                    </p:anim>
                                    <p:anim calcmode="lin" valueType="num">
                                      <p:cBhvr additive="base">
                                        <p:cTn id="18" dur="500" fill="hold"/>
                                        <p:tgtEl>
                                          <p:spTgt spid="2745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533" grpId="0" build="p"/>
      <p:bldP spid="274534" grpId="0" build="p"/>
      <p:bldP spid="2745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25603" name="Text Box 2"/>
          <p:cNvSpPr txBox="1"/>
          <p:nvPr/>
        </p:nvSpPr>
        <p:spPr>
          <a:xfrm>
            <a:off x="265113" y="190500"/>
            <a:ext cx="6011862" cy="521970"/>
          </a:xfrm>
          <a:prstGeom prst="rect">
            <a:avLst/>
          </a:prstGeom>
          <a:noFill/>
          <a:ln w="1905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ea typeface="楷体_GB2312" pitchFamily="49" charset="-122"/>
              </a:rPr>
              <a:t>2.  </a:t>
            </a:r>
            <a:r>
              <a:rPr lang="zh-CN" altLang="en-US" sz="2800" b="1" dirty="0">
                <a:ea typeface="楷体_GB2312" pitchFamily="49" charset="-122"/>
                <a:sym typeface="+mn-ea"/>
              </a:rPr>
              <a:t>移位寄存器</a:t>
            </a:r>
            <a:r>
              <a:rPr lang="en-US" altLang="zh-CN" sz="2800" b="1" dirty="0">
                <a:ea typeface="楷体_GB2312" pitchFamily="49" charset="-122"/>
                <a:sym typeface="+mn-ea"/>
              </a:rPr>
              <a:t> </a:t>
            </a:r>
            <a:r>
              <a:rPr lang="en-US" altLang="zh-CN" sz="2800" b="1" dirty="0">
                <a:ea typeface="楷体_GB2312" pitchFamily="49" charset="-122"/>
              </a:rPr>
              <a:t>Shift Registers </a:t>
            </a:r>
            <a:endParaRPr lang="zh-CN" altLang="en-US" sz="2800" b="1" dirty="0">
              <a:ea typeface="楷体_GB2312" pitchFamily="49" charset="-122"/>
            </a:endParaRPr>
          </a:p>
        </p:txBody>
      </p:sp>
      <p:sp>
        <p:nvSpPr>
          <p:cNvPr id="275459" name="Text Box 3"/>
          <p:cNvSpPr txBox="1"/>
          <p:nvPr/>
        </p:nvSpPr>
        <p:spPr>
          <a:xfrm>
            <a:off x="341313" y="2255838"/>
            <a:ext cx="8443912"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ea typeface="楷体_GB2312" pitchFamily="49" charset="-122"/>
              </a:rPr>
              <a:t>       </a:t>
            </a:r>
            <a:r>
              <a:rPr lang="zh-CN" altLang="en-US" sz="2400" b="1" dirty="0">
                <a:ea typeface="楷体_GB2312" pitchFamily="49" charset="-122"/>
              </a:rPr>
              <a:t>所谓“</a:t>
            </a:r>
            <a:r>
              <a:rPr lang="zh-CN" altLang="en-US" sz="2400" b="1" dirty="0">
                <a:solidFill>
                  <a:srgbClr val="FF0000"/>
                </a:solidFill>
                <a:ea typeface="楷体_GB2312" pitchFamily="49" charset="-122"/>
              </a:rPr>
              <a:t>移位</a:t>
            </a:r>
            <a:r>
              <a:rPr lang="zh-CN" altLang="en-US" sz="2400" b="1" dirty="0">
                <a:ea typeface="楷体_GB2312" pitchFamily="49" charset="-122"/>
              </a:rPr>
              <a:t>”，就是将寄存器所存各位 数据，在每个移位脉冲的作用下，向左或向右移动一位。根据移位方向，常把它分成</a:t>
            </a:r>
            <a:r>
              <a:rPr lang="zh-CN" altLang="en-US" sz="2400" b="1" dirty="0">
                <a:solidFill>
                  <a:schemeClr val="accent2"/>
                </a:solidFill>
                <a:ea typeface="楷体_GB2312" pitchFamily="49" charset="-122"/>
              </a:rPr>
              <a:t>左移寄存器</a:t>
            </a:r>
            <a:r>
              <a:rPr lang="zh-CN" altLang="en-US" sz="2400" b="1" dirty="0">
                <a:ea typeface="楷体_GB2312" pitchFamily="49" charset="-122"/>
              </a:rPr>
              <a:t>、</a:t>
            </a:r>
            <a:r>
              <a:rPr lang="zh-CN" altLang="en-US" sz="2400" b="1" dirty="0">
                <a:solidFill>
                  <a:schemeClr val="accent1"/>
                </a:solidFill>
                <a:ea typeface="楷体_GB2312" pitchFamily="49" charset="-122"/>
              </a:rPr>
              <a:t>右移寄存器 </a:t>
            </a:r>
            <a:r>
              <a:rPr lang="zh-CN" altLang="en-US" sz="2400" b="1" dirty="0">
                <a:ea typeface="楷体_GB2312" pitchFamily="49" charset="-122"/>
              </a:rPr>
              <a:t>和 </a:t>
            </a:r>
            <a:r>
              <a:rPr lang="zh-CN" altLang="en-US" sz="2400" b="1" dirty="0">
                <a:solidFill>
                  <a:srgbClr val="FF0000"/>
                </a:solidFill>
                <a:ea typeface="楷体_GB2312" pitchFamily="49" charset="-122"/>
              </a:rPr>
              <a:t>双向移位寄存器</a:t>
            </a:r>
            <a:r>
              <a:rPr lang="zh-CN" altLang="en-US" sz="2400" b="1" dirty="0">
                <a:ea typeface="楷体_GB2312" pitchFamily="49" charset="-122"/>
              </a:rPr>
              <a:t>三种：</a:t>
            </a:r>
            <a:endParaRPr lang="zh-CN" altLang="en-US" sz="2400" b="1" dirty="0">
              <a:ea typeface="楷体_GB2312" pitchFamily="49" charset="-122"/>
            </a:endParaRPr>
          </a:p>
        </p:txBody>
      </p:sp>
      <p:sp>
        <p:nvSpPr>
          <p:cNvPr id="275460" name="AutoShape 4"/>
          <p:cNvSpPr/>
          <p:nvPr/>
        </p:nvSpPr>
        <p:spPr>
          <a:xfrm>
            <a:off x="2012950" y="4806950"/>
            <a:ext cx="461963" cy="317500"/>
          </a:xfrm>
          <a:prstGeom prst="leftArrow">
            <a:avLst>
              <a:gd name="adj1" fmla="val 50000"/>
              <a:gd name="adj2" fmla="val 36368"/>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5461" name="AutoShape 5"/>
          <p:cNvSpPr/>
          <p:nvPr/>
        </p:nvSpPr>
        <p:spPr>
          <a:xfrm>
            <a:off x="393700" y="4802188"/>
            <a:ext cx="461963" cy="317500"/>
          </a:xfrm>
          <a:prstGeom prst="leftArrow">
            <a:avLst>
              <a:gd name="adj1" fmla="val 50000"/>
              <a:gd name="adj2" fmla="val 36368"/>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nvGrpSpPr>
          <p:cNvPr id="275462" name="Group 6"/>
          <p:cNvGrpSpPr/>
          <p:nvPr/>
        </p:nvGrpSpPr>
        <p:grpSpPr>
          <a:xfrm>
            <a:off x="860425" y="4041775"/>
            <a:ext cx="1168400" cy="2665413"/>
            <a:chOff x="966" y="2416"/>
            <a:chExt cx="736" cy="1679"/>
          </a:xfrm>
        </p:grpSpPr>
        <p:sp>
          <p:nvSpPr>
            <p:cNvPr id="25639" name="Rectangle 7"/>
            <p:cNvSpPr/>
            <p:nvPr/>
          </p:nvSpPr>
          <p:spPr>
            <a:xfrm>
              <a:off x="966" y="2416"/>
              <a:ext cx="709" cy="114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5640" name="Text Box 8"/>
            <p:cNvSpPr txBox="1"/>
            <p:nvPr/>
          </p:nvSpPr>
          <p:spPr>
            <a:xfrm>
              <a:off x="966" y="2999"/>
              <a:ext cx="7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ea typeface="楷体_GB2312" pitchFamily="49" charset="-122"/>
                </a:rPr>
                <a:t>寄存器</a:t>
              </a:r>
              <a:endParaRPr lang="zh-CN" altLang="en-US" sz="2400" b="1" dirty="0">
                <a:solidFill>
                  <a:schemeClr val="accent2"/>
                </a:solidFill>
                <a:ea typeface="楷体_GB2312" pitchFamily="49" charset="-122"/>
              </a:endParaRPr>
            </a:p>
          </p:txBody>
        </p:sp>
        <p:sp>
          <p:nvSpPr>
            <p:cNvPr id="25641" name="Text Box 9"/>
            <p:cNvSpPr txBox="1"/>
            <p:nvPr/>
          </p:nvSpPr>
          <p:spPr>
            <a:xfrm>
              <a:off x="1074" y="2709"/>
              <a:ext cx="60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2"/>
                  </a:solidFill>
                  <a:ea typeface="楷体_GB2312" pitchFamily="49" charset="-122"/>
                </a:rPr>
                <a:t>左移</a:t>
              </a:r>
              <a:endParaRPr lang="zh-CN" altLang="en-US" sz="2400" b="1" dirty="0">
                <a:solidFill>
                  <a:schemeClr val="accent2"/>
                </a:solidFill>
                <a:ea typeface="楷体_GB2312" pitchFamily="49" charset="-122"/>
              </a:endParaRPr>
            </a:p>
          </p:txBody>
        </p:sp>
        <p:sp>
          <p:nvSpPr>
            <p:cNvPr id="25642" name="Text Box 10"/>
            <p:cNvSpPr txBox="1"/>
            <p:nvPr/>
          </p:nvSpPr>
          <p:spPr>
            <a:xfrm>
              <a:off x="1120" y="3807"/>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accent2"/>
                  </a:solidFill>
                  <a:ea typeface="楷体_GB2312" pitchFamily="49" charset="-122"/>
                </a:rPr>
                <a:t>(a)</a:t>
              </a:r>
              <a:endParaRPr lang="en-US" altLang="zh-CN" sz="2400" b="1" dirty="0">
                <a:solidFill>
                  <a:schemeClr val="accent2"/>
                </a:solidFill>
                <a:ea typeface="楷体_GB2312" pitchFamily="49" charset="-122"/>
              </a:endParaRPr>
            </a:p>
          </p:txBody>
        </p:sp>
      </p:grpSp>
      <p:sp>
        <p:nvSpPr>
          <p:cNvPr id="275467" name="AutoShape 11"/>
          <p:cNvSpPr/>
          <p:nvPr/>
        </p:nvSpPr>
        <p:spPr>
          <a:xfrm flipH="1">
            <a:off x="4926013" y="4802188"/>
            <a:ext cx="461962" cy="317500"/>
          </a:xfrm>
          <a:prstGeom prst="leftArrow">
            <a:avLst>
              <a:gd name="adj1" fmla="val 50000"/>
              <a:gd name="adj2" fmla="val 36368"/>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5468" name="AutoShape 12"/>
          <p:cNvSpPr/>
          <p:nvPr/>
        </p:nvSpPr>
        <p:spPr>
          <a:xfrm flipH="1">
            <a:off x="3335338" y="4797425"/>
            <a:ext cx="461962" cy="346075"/>
          </a:xfrm>
          <a:prstGeom prst="leftArrow">
            <a:avLst>
              <a:gd name="adj1" fmla="val 50000"/>
              <a:gd name="adj2" fmla="val 33365"/>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nvGrpSpPr>
          <p:cNvPr id="275469" name="Group 13"/>
          <p:cNvGrpSpPr/>
          <p:nvPr/>
        </p:nvGrpSpPr>
        <p:grpSpPr>
          <a:xfrm>
            <a:off x="3802063" y="4037013"/>
            <a:ext cx="1168400" cy="2701925"/>
            <a:chOff x="2574" y="2413"/>
            <a:chExt cx="736" cy="1702"/>
          </a:xfrm>
        </p:grpSpPr>
        <p:sp>
          <p:nvSpPr>
            <p:cNvPr id="25635" name="Rectangle 14"/>
            <p:cNvSpPr/>
            <p:nvPr/>
          </p:nvSpPr>
          <p:spPr>
            <a:xfrm>
              <a:off x="2574" y="2413"/>
              <a:ext cx="709" cy="114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5636" name="Text Box 15"/>
            <p:cNvSpPr txBox="1"/>
            <p:nvPr/>
          </p:nvSpPr>
          <p:spPr>
            <a:xfrm>
              <a:off x="2574" y="2996"/>
              <a:ext cx="7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1"/>
                  </a:solidFill>
                  <a:ea typeface="楷体_GB2312" pitchFamily="49" charset="-122"/>
                </a:rPr>
                <a:t>寄存器</a:t>
              </a:r>
              <a:endParaRPr lang="zh-CN" altLang="en-US" sz="2400" b="1" dirty="0">
                <a:ea typeface="楷体_GB2312" pitchFamily="49" charset="-122"/>
              </a:endParaRPr>
            </a:p>
          </p:txBody>
        </p:sp>
        <p:sp>
          <p:nvSpPr>
            <p:cNvPr id="25637" name="Text Box 16"/>
            <p:cNvSpPr txBox="1"/>
            <p:nvPr/>
          </p:nvSpPr>
          <p:spPr>
            <a:xfrm>
              <a:off x="2682" y="2706"/>
              <a:ext cx="60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accent1"/>
                  </a:solidFill>
                  <a:ea typeface="楷体_GB2312" pitchFamily="49" charset="-122"/>
                </a:rPr>
                <a:t>右移</a:t>
              </a:r>
              <a:endParaRPr lang="zh-CN" altLang="en-US" sz="2400" b="1" dirty="0">
                <a:ea typeface="楷体_GB2312" pitchFamily="49" charset="-122"/>
              </a:endParaRPr>
            </a:p>
          </p:txBody>
        </p:sp>
        <p:sp>
          <p:nvSpPr>
            <p:cNvPr id="25638" name="Text Box 17"/>
            <p:cNvSpPr txBox="1"/>
            <p:nvPr/>
          </p:nvSpPr>
          <p:spPr>
            <a:xfrm>
              <a:off x="2737" y="3827"/>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accent1"/>
                  </a:solidFill>
                  <a:ea typeface="楷体_GB2312" pitchFamily="49" charset="-122"/>
                </a:rPr>
                <a:t>(b)</a:t>
              </a:r>
              <a:endParaRPr lang="en-US" altLang="zh-CN" sz="2400" b="1" dirty="0">
                <a:solidFill>
                  <a:schemeClr val="accent1"/>
                </a:solidFill>
                <a:ea typeface="楷体_GB2312" pitchFamily="49" charset="-122"/>
              </a:endParaRPr>
            </a:p>
          </p:txBody>
        </p:sp>
      </p:grpSp>
      <p:grpSp>
        <p:nvGrpSpPr>
          <p:cNvPr id="275474" name="Group 18"/>
          <p:cNvGrpSpPr/>
          <p:nvPr/>
        </p:nvGrpSpPr>
        <p:grpSpPr>
          <a:xfrm>
            <a:off x="7962900" y="4764088"/>
            <a:ext cx="598488" cy="330200"/>
            <a:chOff x="4936" y="2752"/>
            <a:chExt cx="377" cy="208"/>
          </a:xfrm>
        </p:grpSpPr>
        <p:sp>
          <p:nvSpPr>
            <p:cNvPr id="25629" name="Line 19"/>
            <p:cNvSpPr/>
            <p:nvPr/>
          </p:nvSpPr>
          <p:spPr>
            <a:xfrm>
              <a:off x="5013" y="2797"/>
              <a:ext cx="227" cy="0"/>
            </a:xfrm>
            <a:prstGeom prst="line">
              <a:avLst/>
            </a:prstGeom>
            <a:ln w="38100" cap="flat" cmpd="sng">
              <a:solidFill>
                <a:schemeClr val="tx1"/>
              </a:solidFill>
              <a:prstDash val="solid"/>
              <a:headEnd type="none" w="med" len="med"/>
              <a:tailEnd type="none" w="med" len="med"/>
            </a:ln>
          </p:spPr>
        </p:sp>
        <p:sp>
          <p:nvSpPr>
            <p:cNvPr id="25630" name="Line 20"/>
            <p:cNvSpPr/>
            <p:nvPr/>
          </p:nvSpPr>
          <p:spPr>
            <a:xfrm>
              <a:off x="5010" y="2911"/>
              <a:ext cx="227" cy="0"/>
            </a:xfrm>
            <a:prstGeom prst="line">
              <a:avLst/>
            </a:prstGeom>
            <a:ln w="38100" cap="flat" cmpd="sng">
              <a:solidFill>
                <a:schemeClr val="tx1"/>
              </a:solidFill>
              <a:prstDash val="solid"/>
              <a:headEnd type="none" w="med" len="med"/>
              <a:tailEnd type="none" w="med" len="med"/>
            </a:ln>
          </p:spPr>
        </p:sp>
        <p:sp>
          <p:nvSpPr>
            <p:cNvPr id="25631" name="Line 21"/>
            <p:cNvSpPr/>
            <p:nvPr/>
          </p:nvSpPr>
          <p:spPr>
            <a:xfrm>
              <a:off x="5203" y="2752"/>
              <a:ext cx="110" cy="100"/>
            </a:xfrm>
            <a:prstGeom prst="line">
              <a:avLst/>
            </a:prstGeom>
            <a:ln w="38100" cap="flat" cmpd="sng">
              <a:solidFill>
                <a:schemeClr val="tx1"/>
              </a:solidFill>
              <a:prstDash val="solid"/>
              <a:headEnd type="none" w="med" len="med"/>
              <a:tailEnd type="none" w="med" len="med"/>
            </a:ln>
          </p:spPr>
        </p:sp>
        <p:sp>
          <p:nvSpPr>
            <p:cNvPr id="25632" name="Line 22"/>
            <p:cNvSpPr/>
            <p:nvPr/>
          </p:nvSpPr>
          <p:spPr>
            <a:xfrm>
              <a:off x="4957" y="2857"/>
              <a:ext cx="110" cy="100"/>
            </a:xfrm>
            <a:prstGeom prst="line">
              <a:avLst/>
            </a:prstGeom>
            <a:ln w="38100" cap="flat" cmpd="sng">
              <a:solidFill>
                <a:schemeClr val="tx1"/>
              </a:solidFill>
              <a:prstDash val="solid"/>
              <a:headEnd type="none" w="med" len="med"/>
              <a:tailEnd type="none" w="med" len="med"/>
            </a:ln>
          </p:spPr>
        </p:sp>
        <p:sp>
          <p:nvSpPr>
            <p:cNvPr id="25633" name="Line 23"/>
            <p:cNvSpPr/>
            <p:nvPr/>
          </p:nvSpPr>
          <p:spPr>
            <a:xfrm flipH="1">
              <a:off x="4936" y="2755"/>
              <a:ext cx="110" cy="100"/>
            </a:xfrm>
            <a:prstGeom prst="line">
              <a:avLst/>
            </a:prstGeom>
            <a:ln w="38100" cap="flat" cmpd="sng">
              <a:solidFill>
                <a:schemeClr val="tx1"/>
              </a:solidFill>
              <a:prstDash val="solid"/>
              <a:headEnd type="none" w="med" len="med"/>
              <a:tailEnd type="none" w="med" len="med"/>
            </a:ln>
          </p:spPr>
        </p:sp>
        <p:sp>
          <p:nvSpPr>
            <p:cNvPr id="25634" name="Line 24"/>
            <p:cNvSpPr/>
            <p:nvPr/>
          </p:nvSpPr>
          <p:spPr>
            <a:xfrm flipH="1">
              <a:off x="5185" y="2851"/>
              <a:ext cx="110" cy="109"/>
            </a:xfrm>
            <a:prstGeom prst="line">
              <a:avLst/>
            </a:prstGeom>
            <a:ln w="38100" cap="flat" cmpd="sng">
              <a:solidFill>
                <a:schemeClr val="tx1"/>
              </a:solidFill>
              <a:prstDash val="solid"/>
              <a:headEnd type="none" w="med" len="med"/>
              <a:tailEnd type="none" w="med" len="med"/>
            </a:ln>
          </p:spPr>
        </p:sp>
      </p:grpSp>
      <p:grpSp>
        <p:nvGrpSpPr>
          <p:cNvPr id="275481" name="Group 25"/>
          <p:cNvGrpSpPr/>
          <p:nvPr/>
        </p:nvGrpSpPr>
        <p:grpSpPr>
          <a:xfrm>
            <a:off x="6211888" y="4800600"/>
            <a:ext cx="598487" cy="315913"/>
            <a:chOff x="3823" y="2899"/>
            <a:chExt cx="377" cy="199"/>
          </a:xfrm>
        </p:grpSpPr>
        <p:sp>
          <p:nvSpPr>
            <p:cNvPr id="25623" name="Line 26"/>
            <p:cNvSpPr/>
            <p:nvPr/>
          </p:nvSpPr>
          <p:spPr>
            <a:xfrm>
              <a:off x="3900" y="2944"/>
              <a:ext cx="227" cy="0"/>
            </a:xfrm>
            <a:prstGeom prst="line">
              <a:avLst/>
            </a:prstGeom>
            <a:ln w="38100" cap="flat" cmpd="sng">
              <a:solidFill>
                <a:schemeClr val="tx1"/>
              </a:solidFill>
              <a:prstDash val="solid"/>
              <a:headEnd type="none" w="med" len="med"/>
              <a:tailEnd type="none" w="med" len="med"/>
            </a:ln>
          </p:spPr>
        </p:sp>
        <p:sp>
          <p:nvSpPr>
            <p:cNvPr id="25624" name="Line 27"/>
            <p:cNvSpPr/>
            <p:nvPr/>
          </p:nvSpPr>
          <p:spPr>
            <a:xfrm>
              <a:off x="3897" y="3058"/>
              <a:ext cx="227" cy="0"/>
            </a:xfrm>
            <a:prstGeom prst="line">
              <a:avLst/>
            </a:prstGeom>
            <a:ln w="38100" cap="flat" cmpd="sng">
              <a:solidFill>
                <a:schemeClr val="tx1"/>
              </a:solidFill>
              <a:prstDash val="solid"/>
              <a:headEnd type="none" w="med" len="med"/>
              <a:tailEnd type="none" w="med" len="med"/>
            </a:ln>
          </p:spPr>
        </p:sp>
        <p:sp>
          <p:nvSpPr>
            <p:cNvPr id="25625" name="Line 28"/>
            <p:cNvSpPr/>
            <p:nvPr/>
          </p:nvSpPr>
          <p:spPr>
            <a:xfrm>
              <a:off x="3844" y="2995"/>
              <a:ext cx="110" cy="100"/>
            </a:xfrm>
            <a:prstGeom prst="line">
              <a:avLst/>
            </a:prstGeom>
            <a:ln w="38100" cap="flat" cmpd="sng">
              <a:solidFill>
                <a:schemeClr val="tx1"/>
              </a:solidFill>
              <a:prstDash val="solid"/>
              <a:headEnd type="none" w="med" len="med"/>
              <a:tailEnd type="none" w="med" len="med"/>
            </a:ln>
          </p:spPr>
        </p:sp>
        <p:sp>
          <p:nvSpPr>
            <p:cNvPr id="25626" name="Line 29"/>
            <p:cNvSpPr/>
            <p:nvPr/>
          </p:nvSpPr>
          <p:spPr>
            <a:xfrm flipH="1">
              <a:off x="3823" y="2902"/>
              <a:ext cx="110" cy="100"/>
            </a:xfrm>
            <a:prstGeom prst="line">
              <a:avLst/>
            </a:prstGeom>
            <a:ln w="38100" cap="flat" cmpd="sng">
              <a:solidFill>
                <a:schemeClr val="tx1"/>
              </a:solidFill>
              <a:prstDash val="solid"/>
              <a:headEnd type="none" w="med" len="med"/>
              <a:tailEnd type="none" w="med" len="med"/>
            </a:ln>
          </p:spPr>
        </p:sp>
        <p:sp>
          <p:nvSpPr>
            <p:cNvPr id="25627" name="Line 30"/>
            <p:cNvSpPr/>
            <p:nvPr/>
          </p:nvSpPr>
          <p:spPr>
            <a:xfrm flipH="1">
              <a:off x="4072" y="2998"/>
              <a:ext cx="110" cy="100"/>
            </a:xfrm>
            <a:prstGeom prst="line">
              <a:avLst/>
            </a:prstGeom>
            <a:ln w="38100" cap="flat" cmpd="sng">
              <a:solidFill>
                <a:schemeClr val="tx1"/>
              </a:solidFill>
              <a:prstDash val="solid"/>
              <a:headEnd type="none" w="med" len="med"/>
              <a:tailEnd type="none" w="med" len="med"/>
            </a:ln>
          </p:spPr>
        </p:sp>
        <p:sp>
          <p:nvSpPr>
            <p:cNvPr id="25628" name="Line 31"/>
            <p:cNvSpPr/>
            <p:nvPr/>
          </p:nvSpPr>
          <p:spPr>
            <a:xfrm>
              <a:off x="4090" y="2899"/>
              <a:ext cx="110" cy="100"/>
            </a:xfrm>
            <a:prstGeom prst="line">
              <a:avLst/>
            </a:prstGeom>
            <a:ln w="38100" cap="flat" cmpd="sng">
              <a:solidFill>
                <a:schemeClr val="tx1"/>
              </a:solidFill>
              <a:prstDash val="solid"/>
              <a:headEnd type="none" w="med" len="med"/>
              <a:tailEnd type="none" w="med" len="med"/>
            </a:ln>
          </p:spPr>
        </p:sp>
      </p:grpSp>
      <p:grpSp>
        <p:nvGrpSpPr>
          <p:cNvPr id="275488" name="Group 32"/>
          <p:cNvGrpSpPr/>
          <p:nvPr/>
        </p:nvGrpSpPr>
        <p:grpSpPr>
          <a:xfrm>
            <a:off x="6807200" y="3956050"/>
            <a:ext cx="1168400" cy="2647950"/>
            <a:chOff x="4218" y="2419"/>
            <a:chExt cx="736" cy="1668"/>
          </a:xfrm>
        </p:grpSpPr>
        <p:sp>
          <p:nvSpPr>
            <p:cNvPr id="25618" name="Rectangle 33"/>
            <p:cNvSpPr/>
            <p:nvPr/>
          </p:nvSpPr>
          <p:spPr>
            <a:xfrm>
              <a:off x="4218" y="2419"/>
              <a:ext cx="709" cy="1145"/>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5619" name="Text Box 34"/>
            <p:cNvSpPr txBox="1"/>
            <p:nvPr/>
          </p:nvSpPr>
          <p:spPr>
            <a:xfrm>
              <a:off x="4218" y="3083"/>
              <a:ext cx="736"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FF0000"/>
                  </a:solidFill>
                  <a:ea typeface="楷体_GB2312" pitchFamily="49" charset="-122"/>
                </a:rPr>
                <a:t>寄存器</a:t>
              </a:r>
              <a:endParaRPr lang="zh-CN" altLang="en-US" sz="2400" b="1" dirty="0">
                <a:ea typeface="楷体_GB2312" pitchFamily="49" charset="-122"/>
              </a:endParaRPr>
            </a:p>
          </p:txBody>
        </p:sp>
        <p:sp>
          <p:nvSpPr>
            <p:cNvPr id="25620" name="Text Box 35"/>
            <p:cNvSpPr txBox="1"/>
            <p:nvPr/>
          </p:nvSpPr>
          <p:spPr>
            <a:xfrm>
              <a:off x="4326" y="2613"/>
              <a:ext cx="60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FF0000"/>
                  </a:solidFill>
                  <a:ea typeface="楷体_GB2312" pitchFamily="49" charset="-122"/>
                </a:rPr>
                <a:t>双向</a:t>
              </a:r>
              <a:endParaRPr lang="zh-CN" altLang="en-US" sz="2400" b="1" dirty="0">
                <a:ea typeface="楷体_GB2312" pitchFamily="49" charset="-122"/>
              </a:endParaRPr>
            </a:p>
          </p:txBody>
        </p:sp>
        <p:sp>
          <p:nvSpPr>
            <p:cNvPr id="25621" name="Text Box 36"/>
            <p:cNvSpPr txBox="1"/>
            <p:nvPr/>
          </p:nvSpPr>
          <p:spPr>
            <a:xfrm>
              <a:off x="4335" y="2844"/>
              <a:ext cx="56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FF0000"/>
                  </a:solidFill>
                  <a:ea typeface="楷体_GB2312" pitchFamily="49" charset="-122"/>
                </a:rPr>
                <a:t>移位</a:t>
              </a:r>
              <a:endParaRPr lang="zh-CN" altLang="en-US" sz="2400" b="1" dirty="0">
                <a:ea typeface="楷体_GB2312" pitchFamily="49" charset="-122"/>
              </a:endParaRPr>
            </a:p>
          </p:txBody>
        </p:sp>
        <p:sp>
          <p:nvSpPr>
            <p:cNvPr id="25622" name="Text Box 37"/>
            <p:cNvSpPr txBox="1"/>
            <p:nvPr/>
          </p:nvSpPr>
          <p:spPr>
            <a:xfrm>
              <a:off x="4359" y="3799"/>
              <a:ext cx="454"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F0000"/>
                  </a:solidFill>
                  <a:ea typeface="楷体_GB2312" pitchFamily="49" charset="-122"/>
                </a:rPr>
                <a:t>(c)</a:t>
              </a:r>
              <a:endParaRPr lang="en-US" altLang="zh-CN" sz="2400" b="1" dirty="0">
                <a:solidFill>
                  <a:srgbClr val="FF0000"/>
                </a:solidFill>
                <a:ea typeface="楷体_GB2312" pitchFamily="49" charset="-122"/>
              </a:endParaRPr>
            </a:p>
          </p:txBody>
        </p:sp>
      </p:grpSp>
      <p:sp>
        <p:nvSpPr>
          <p:cNvPr id="2" name="矩形 1"/>
          <p:cNvSpPr/>
          <p:nvPr/>
        </p:nvSpPr>
        <p:spPr>
          <a:xfrm>
            <a:off x="6124575" y="5940425"/>
            <a:ext cx="2660650" cy="33813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600" b="1" i="0" u="none" strike="noStrike" kern="1200" cap="none" spc="0" normalizeH="0" baseline="0" noProof="0" dirty="0">
                <a:ln>
                  <a:noFill/>
                </a:ln>
                <a:solidFill>
                  <a:schemeClr val="tx1"/>
                </a:solidFill>
                <a:effectLst/>
                <a:uLnTx/>
                <a:uFillTx/>
                <a:latin typeface="+mn-lt"/>
                <a:ea typeface="楷体_GB2312" pitchFamily="49" charset="-122"/>
                <a:cs typeface="+mn-cs"/>
              </a:rPr>
              <a:t>Bidirectional Shift Registers</a:t>
            </a:r>
            <a:endParaRPr kumimoji="0" lang="zh-CN" altLang="en-US" sz="1600" b="1" i="0" u="none" strike="noStrike" kern="1200" cap="none" spc="0" normalizeH="0" baseline="0" noProof="0" dirty="0">
              <a:ln>
                <a:noFill/>
              </a:ln>
              <a:solidFill>
                <a:schemeClr val="tx1"/>
              </a:solidFill>
              <a:effectLst/>
              <a:uLnTx/>
              <a:uFillTx/>
              <a:latin typeface="+mn-lt"/>
              <a:ea typeface="楷体_GB2312" pitchFamily="49" charset="-122"/>
              <a:cs typeface="+mn-cs"/>
            </a:endParaRPr>
          </a:p>
        </p:txBody>
      </p:sp>
      <p:sp>
        <p:nvSpPr>
          <p:cNvPr id="3" name="矩形 2"/>
          <p:cNvSpPr/>
          <p:nvPr/>
        </p:nvSpPr>
        <p:spPr>
          <a:xfrm>
            <a:off x="455613" y="879475"/>
            <a:ext cx="8123238" cy="120015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Shift registers consist of arrangements of flip-flops and are important in applications involving the storage and transfer of data in a digital system.</a:t>
            </a:r>
            <a:endPar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 name="矩形 3"/>
          <p:cNvSpPr/>
          <p:nvPr/>
        </p:nvSpPr>
        <p:spPr>
          <a:xfrm>
            <a:off x="2951163" y="5942013"/>
            <a:ext cx="2717800" cy="3397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600" b="1" dirty="0">
                <a:ea typeface="楷体_GB2312" pitchFamily="49" charset="-122"/>
              </a:rPr>
              <a:t>Serial in/shift right/serial out</a:t>
            </a:r>
            <a:endParaRPr lang="zh-CN" altLang="en-US" sz="1600" b="1" dirty="0">
              <a:ea typeface="楷体_GB2312" pitchFamily="49" charset="-122"/>
            </a:endParaRPr>
          </a:p>
        </p:txBody>
      </p:sp>
      <p:sp>
        <p:nvSpPr>
          <p:cNvPr id="6" name="矩形 5"/>
          <p:cNvSpPr/>
          <p:nvPr/>
        </p:nvSpPr>
        <p:spPr>
          <a:xfrm>
            <a:off x="184150" y="5945188"/>
            <a:ext cx="2582863" cy="3381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600" b="1" dirty="0">
                <a:ea typeface="楷体_GB2312" pitchFamily="49" charset="-122"/>
              </a:rPr>
              <a:t>Serial in/shift left/serial out</a:t>
            </a:r>
            <a:endParaRPr lang="zh-CN" altLang="en-US" sz="1600" b="1" dirty="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75459">
                                            <p:txEl>
                                              <p:charRg st="0" end="87"/>
                                            </p:txEl>
                                          </p:spTgt>
                                        </p:tgtEl>
                                        <p:attrNameLst>
                                          <p:attrName>style.visibility</p:attrName>
                                        </p:attrNameLst>
                                      </p:cBhvr>
                                      <p:to>
                                        <p:strVal val="visible"/>
                                      </p:to>
                                    </p:set>
                                    <p:animEffect transition="in" filter="wipe(left)">
                                      <p:cBhvr>
                                        <p:cTn id="11" dur="500"/>
                                        <p:tgtEl>
                                          <p:spTgt spid="275459">
                                            <p:txEl>
                                              <p:charRg st="0" end="8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75462"/>
                                        </p:tgtEl>
                                        <p:attrNameLst>
                                          <p:attrName>style.visibility</p:attrName>
                                        </p:attrNameLst>
                                      </p:cBhvr>
                                      <p:to>
                                        <p:strVal val="visible"/>
                                      </p:to>
                                    </p:set>
                                    <p:animEffect transition="in" filter="box(out)">
                                      <p:cBhvr>
                                        <p:cTn id="16" dur="500"/>
                                        <p:tgtEl>
                                          <p:spTgt spid="27546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275460"/>
                                        </p:tgtEl>
                                        <p:attrNameLst>
                                          <p:attrName>style.visibility</p:attrName>
                                        </p:attrNameLst>
                                      </p:cBhvr>
                                      <p:to>
                                        <p:strVal val="visible"/>
                                      </p:to>
                                    </p:set>
                                    <p:animEffect transition="in" filter="wipe(right)">
                                      <p:cBhvr>
                                        <p:cTn id="21" dur="500"/>
                                        <p:tgtEl>
                                          <p:spTgt spid="27546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75461"/>
                                        </p:tgtEl>
                                        <p:attrNameLst>
                                          <p:attrName>style.visibility</p:attrName>
                                        </p:attrNameLst>
                                      </p:cBhvr>
                                      <p:to>
                                        <p:strVal val="visible"/>
                                      </p:to>
                                    </p:set>
                                    <p:animEffect transition="in" filter="wipe(right)">
                                      <p:cBhvr>
                                        <p:cTn id="26" dur="500"/>
                                        <p:tgtEl>
                                          <p:spTgt spid="27546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275469"/>
                                        </p:tgtEl>
                                        <p:attrNameLst>
                                          <p:attrName>style.visibility</p:attrName>
                                        </p:attrNameLst>
                                      </p:cBhvr>
                                      <p:to>
                                        <p:strVal val="visible"/>
                                      </p:to>
                                    </p:set>
                                    <p:animEffect transition="in" filter="box(out)">
                                      <p:cBhvr>
                                        <p:cTn id="31" dur="500"/>
                                        <p:tgtEl>
                                          <p:spTgt spid="2754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5468"/>
                                        </p:tgtEl>
                                        <p:attrNameLst>
                                          <p:attrName>style.visibility</p:attrName>
                                        </p:attrNameLst>
                                      </p:cBhvr>
                                      <p:to>
                                        <p:strVal val="visible"/>
                                      </p:to>
                                    </p:set>
                                    <p:animEffect transition="in" filter="wipe(left)">
                                      <p:cBhvr>
                                        <p:cTn id="36" dur="500"/>
                                        <p:tgtEl>
                                          <p:spTgt spid="27546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5467"/>
                                        </p:tgtEl>
                                        <p:attrNameLst>
                                          <p:attrName>style.visibility</p:attrName>
                                        </p:attrNameLst>
                                      </p:cBhvr>
                                      <p:to>
                                        <p:strVal val="visible"/>
                                      </p:to>
                                    </p:set>
                                    <p:animEffect transition="in" filter="wipe(left)">
                                      <p:cBhvr>
                                        <p:cTn id="41" dur="500"/>
                                        <p:tgtEl>
                                          <p:spTgt spid="275467"/>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275488"/>
                                        </p:tgtEl>
                                        <p:attrNameLst>
                                          <p:attrName>style.visibility</p:attrName>
                                        </p:attrNameLst>
                                      </p:cBhvr>
                                      <p:to>
                                        <p:strVal val="visible"/>
                                      </p:to>
                                    </p:set>
                                    <p:animEffect transition="in" filter="box(out)">
                                      <p:cBhvr>
                                        <p:cTn id="46" dur="500"/>
                                        <p:tgtEl>
                                          <p:spTgt spid="2754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75481"/>
                                        </p:tgtEl>
                                        <p:attrNameLst>
                                          <p:attrName>style.visibility</p:attrName>
                                        </p:attrNameLst>
                                      </p:cBhvr>
                                      <p:to>
                                        <p:strVal val="visible"/>
                                      </p:to>
                                    </p:set>
                                    <p:animEffect transition="in" filter="wipe(left)">
                                      <p:cBhvr>
                                        <p:cTn id="51" dur="500"/>
                                        <p:tgtEl>
                                          <p:spTgt spid="27548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75474"/>
                                        </p:tgtEl>
                                        <p:attrNameLst>
                                          <p:attrName>style.visibility</p:attrName>
                                        </p:attrNameLst>
                                      </p:cBhvr>
                                      <p:to>
                                        <p:strVal val="visible"/>
                                      </p:to>
                                    </p:set>
                                    <p:animEffect transition="in" filter="wipe(left)">
                                      <p:cBhvr>
                                        <p:cTn id="56" dur="500"/>
                                        <p:tgtEl>
                                          <p:spTgt spid="27547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p:bldP spid="275460" grpId="0" animBg="1"/>
      <p:bldP spid="275461" grpId="0" animBg="1"/>
      <p:bldP spid="275467" grpId="0" animBg="1"/>
      <p:bldP spid="275468" grpId="0" animBg="1"/>
      <p:bldP spid="2" grpId="0"/>
      <p:bldP spid="3" grpId="0"/>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276482" name="Text Box 2"/>
          <p:cNvSpPr txBox="1"/>
          <p:nvPr/>
        </p:nvSpPr>
        <p:spPr>
          <a:xfrm>
            <a:off x="5541963" y="344488"/>
            <a:ext cx="2973387" cy="538162"/>
          </a:xfrm>
          <a:prstGeom prst="rect">
            <a:avLst/>
          </a:prstGeom>
          <a:noFill/>
          <a:ln w="19050"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800" b="1" dirty="0">
                <a:ea typeface="楷体_GB2312" pitchFamily="49" charset="-122"/>
              </a:rPr>
              <a:t>四种电路结构</a:t>
            </a:r>
            <a:endParaRPr lang="zh-CN" altLang="en-US" sz="2800" b="1" dirty="0">
              <a:ea typeface="楷体_GB2312" pitchFamily="49" charset="-122"/>
            </a:endParaRPr>
          </a:p>
        </p:txBody>
      </p:sp>
      <p:grpSp>
        <p:nvGrpSpPr>
          <p:cNvPr id="276483" name="Group 3"/>
          <p:cNvGrpSpPr/>
          <p:nvPr/>
        </p:nvGrpSpPr>
        <p:grpSpPr>
          <a:xfrm>
            <a:off x="1004888" y="1309688"/>
            <a:ext cx="4548187" cy="620712"/>
            <a:chOff x="2354" y="339"/>
            <a:chExt cx="3084" cy="521"/>
          </a:xfrm>
        </p:grpSpPr>
        <p:sp>
          <p:nvSpPr>
            <p:cNvPr id="27719" name="Rectangle 4"/>
            <p:cNvSpPr/>
            <p:nvPr/>
          </p:nvSpPr>
          <p:spPr>
            <a:xfrm>
              <a:off x="2562" y="345"/>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20" name="Rectangle 5"/>
            <p:cNvSpPr/>
            <p:nvPr/>
          </p:nvSpPr>
          <p:spPr>
            <a:xfrm>
              <a:off x="3324" y="351"/>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21" name="Rectangle 6"/>
            <p:cNvSpPr/>
            <p:nvPr/>
          </p:nvSpPr>
          <p:spPr>
            <a:xfrm>
              <a:off x="4086" y="339"/>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22" name="Rectangle 7"/>
            <p:cNvSpPr/>
            <p:nvPr/>
          </p:nvSpPr>
          <p:spPr>
            <a:xfrm>
              <a:off x="4848" y="345"/>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23" name="Line 8"/>
            <p:cNvSpPr/>
            <p:nvPr/>
          </p:nvSpPr>
          <p:spPr>
            <a:xfrm>
              <a:off x="2354" y="591"/>
              <a:ext cx="209" cy="0"/>
            </a:xfrm>
            <a:prstGeom prst="line">
              <a:avLst/>
            </a:prstGeom>
            <a:ln w="38100" cap="flat" cmpd="sng">
              <a:solidFill>
                <a:schemeClr val="tx1"/>
              </a:solidFill>
              <a:prstDash val="solid"/>
              <a:headEnd type="none" w="med" len="med"/>
              <a:tailEnd type="triangle" w="med" len="med"/>
            </a:ln>
          </p:spPr>
        </p:sp>
        <p:sp>
          <p:nvSpPr>
            <p:cNvPr id="27724" name="Line 9"/>
            <p:cNvSpPr/>
            <p:nvPr/>
          </p:nvSpPr>
          <p:spPr>
            <a:xfrm>
              <a:off x="5229" y="606"/>
              <a:ext cx="209" cy="0"/>
            </a:xfrm>
            <a:prstGeom prst="line">
              <a:avLst/>
            </a:prstGeom>
            <a:ln w="38100" cap="flat" cmpd="sng">
              <a:solidFill>
                <a:schemeClr val="tx1"/>
              </a:solidFill>
              <a:prstDash val="solid"/>
              <a:headEnd type="none" w="med" len="med"/>
              <a:tailEnd type="triangle" w="med" len="med"/>
            </a:ln>
          </p:spPr>
        </p:sp>
        <p:sp>
          <p:nvSpPr>
            <p:cNvPr id="27725" name="Line 10"/>
            <p:cNvSpPr/>
            <p:nvPr/>
          </p:nvSpPr>
          <p:spPr>
            <a:xfrm>
              <a:off x="2954" y="591"/>
              <a:ext cx="364" cy="0"/>
            </a:xfrm>
            <a:prstGeom prst="line">
              <a:avLst/>
            </a:prstGeom>
            <a:ln w="38100" cap="flat" cmpd="sng">
              <a:solidFill>
                <a:schemeClr val="tx1"/>
              </a:solidFill>
              <a:prstDash val="solid"/>
              <a:headEnd type="none" w="med" len="med"/>
              <a:tailEnd type="none" w="med" len="med"/>
            </a:ln>
          </p:spPr>
        </p:sp>
        <p:sp>
          <p:nvSpPr>
            <p:cNvPr id="27726" name="Line 11"/>
            <p:cNvSpPr/>
            <p:nvPr/>
          </p:nvSpPr>
          <p:spPr>
            <a:xfrm>
              <a:off x="3714" y="605"/>
              <a:ext cx="364" cy="0"/>
            </a:xfrm>
            <a:prstGeom prst="line">
              <a:avLst/>
            </a:prstGeom>
            <a:ln w="38100" cap="flat" cmpd="sng">
              <a:solidFill>
                <a:schemeClr val="tx1"/>
              </a:solidFill>
              <a:prstDash val="solid"/>
              <a:headEnd type="none" w="med" len="med"/>
              <a:tailEnd type="none" w="med" len="med"/>
            </a:ln>
          </p:spPr>
        </p:sp>
        <p:sp>
          <p:nvSpPr>
            <p:cNvPr id="27727" name="Line 12"/>
            <p:cNvSpPr/>
            <p:nvPr/>
          </p:nvSpPr>
          <p:spPr>
            <a:xfrm>
              <a:off x="4482" y="592"/>
              <a:ext cx="364" cy="0"/>
            </a:xfrm>
            <a:prstGeom prst="line">
              <a:avLst/>
            </a:prstGeom>
            <a:ln w="38100" cap="flat" cmpd="sng">
              <a:solidFill>
                <a:schemeClr val="tx1"/>
              </a:solidFill>
              <a:prstDash val="solid"/>
              <a:headEnd type="none" w="med" len="med"/>
              <a:tailEnd type="none" w="med" len="med"/>
            </a:ln>
          </p:spPr>
        </p:sp>
        <p:sp>
          <p:nvSpPr>
            <p:cNvPr id="27728" name="Text Box 13"/>
            <p:cNvSpPr txBox="1"/>
            <p:nvPr/>
          </p:nvSpPr>
          <p:spPr>
            <a:xfrm>
              <a:off x="2582" y="443"/>
              <a:ext cx="419" cy="33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2"/>
                  </a:solidFill>
                  <a:ea typeface="楷体_GB2312" pitchFamily="49" charset="-122"/>
                </a:rPr>
                <a:t>FF</a:t>
              </a:r>
              <a:endParaRPr lang="en-US" altLang="zh-CN" sz="2000" b="1" dirty="0">
                <a:ea typeface="楷体_GB2312" pitchFamily="49" charset="-122"/>
              </a:endParaRPr>
            </a:p>
          </p:txBody>
        </p:sp>
        <p:sp>
          <p:nvSpPr>
            <p:cNvPr id="27729" name="Text Box 14"/>
            <p:cNvSpPr txBox="1"/>
            <p:nvPr/>
          </p:nvSpPr>
          <p:spPr>
            <a:xfrm>
              <a:off x="3341" y="442"/>
              <a:ext cx="419" cy="3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2"/>
                  </a:solidFill>
                  <a:ea typeface="楷体_GB2312" pitchFamily="49" charset="-122"/>
                </a:rPr>
                <a:t>FF</a:t>
              </a:r>
              <a:endParaRPr lang="en-US" altLang="zh-CN" sz="2000" b="1" dirty="0">
                <a:ea typeface="楷体_GB2312" pitchFamily="49" charset="-122"/>
              </a:endParaRPr>
            </a:p>
          </p:txBody>
        </p:sp>
        <p:sp>
          <p:nvSpPr>
            <p:cNvPr id="27730" name="Text Box 15"/>
            <p:cNvSpPr txBox="1"/>
            <p:nvPr/>
          </p:nvSpPr>
          <p:spPr>
            <a:xfrm>
              <a:off x="4110" y="438"/>
              <a:ext cx="419" cy="3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2"/>
                  </a:solidFill>
                  <a:ea typeface="楷体_GB2312" pitchFamily="49" charset="-122"/>
                </a:rPr>
                <a:t>FF</a:t>
              </a:r>
              <a:endParaRPr lang="en-US" altLang="zh-CN" sz="2000" b="1" dirty="0">
                <a:ea typeface="楷体_GB2312" pitchFamily="49" charset="-122"/>
              </a:endParaRPr>
            </a:p>
          </p:txBody>
        </p:sp>
        <p:sp>
          <p:nvSpPr>
            <p:cNvPr id="27731" name="Text Box 16"/>
            <p:cNvSpPr txBox="1"/>
            <p:nvPr/>
          </p:nvSpPr>
          <p:spPr>
            <a:xfrm>
              <a:off x="4860" y="442"/>
              <a:ext cx="419" cy="33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2"/>
                  </a:solidFill>
                  <a:ea typeface="楷体_GB2312" pitchFamily="49" charset="-122"/>
                </a:rPr>
                <a:t>FF</a:t>
              </a:r>
              <a:endParaRPr lang="en-US" altLang="zh-CN" sz="2000" b="1" dirty="0">
                <a:ea typeface="楷体_GB2312" pitchFamily="49" charset="-122"/>
              </a:endParaRPr>
            </a:p>
          </p:txBody>
        </p:sp>
      </p:grpSp>
      <p:grpSp>
        <p:nvGrpSpPr>
          <p:cNvPr id="276497" name="Group 17"/>
          <p:cNvGrpSpPr/>
          <p:nvPr/>
        </p:nvGrpSpPr>
        <p:grpSpPr>
          <a:xfrm>
            <a:off x="912813" y="2714625"/>
            <a:ext cx="4476750" cy="534988"/>
            <a:chOff x="2351" y="1118"/>
            <a:chExt cx="3075" cy="630"/>
          </a:xfrm>
        </p:grpSpPr>
        <p:sp>
          <p:nvSpPr>
            <p:cNvPr id="27699" name="Rectangle 18"/>
            <p:cNvSpPr/>
            <p:nvPr/>
          </p:nvSpPr>
          <p:spPr>
            <a:xfrm>
              <a:off x="2559" y="1179"/>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00" name="Rectangle 19"/>
            <p:cNvSpPr/>
            <p:nvPr/>
          </p:nvSpPr>
          <p:spPr>
            <a:xfrm>
              <a:off x="3321" y="1185"/>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01" name="Rectangle 20"/>
            <p:cNvSpPr/>
            <p:nvPr/>
          </p:nvSpPr>
          <p:spPr>
            <a:xfrm>
              <a:off x="4083" y="1173"/>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02" name="Rectangle 21"/>
            <p:cNvSpPr/>
            <p:nvPr/>
          </p:nvSpPr>
          <p:spPr>
            <a:xfrm>
              <a:off x="4845" y="1179"/>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03" name="Line 22"/>
            <p:cNvSpPr/>
            <p:nvPr/>
          </p:nvSpPr>
          <p:spPr>
            <a:xfrm>
              <a:off x="2351" y="1425"/>
              <a:ext cx="209" cy="0"/>
            </a:xfrm>
            <a:prstGeom prst="line">
              <a:avLst/>
            </a:prstGeom>
            <a:ln w="38100" cap="flat" cmpd="sng">
              <a:solidFill>
                <a:schemeClr val="tx1"/>
              </a:solidFill>
              <a:prstDash val="solid"/>
              <a:headEnd type="none" w="med" len="med"/>
              <a:tailEnd type="triangle" w="med" len="med"/>
            </a:ln>
          </p:spPr>
        </p:sp>
        <p:sp>
          <p:nvSpPr>
            <p:cNvPr id="27704" name="Line 23"/>
            <p:cNvSpPr/>
            <p:nvPr/>
          </p:nvSpPr>
          <p:spPr>
            <a:xfrm>
              <a:off x="2951" y="1425"/>
              <a:ext cx="364" cy="0"/>
            </a:xfrm>
            <a:prstGeom prst="line">
              <a:avLst/>
            </a:prstGeom>
            <a:ln w="38100" cap="flat" cmpd="sng">
              <a:solidFill>
                <a:schemeClr val="tx1"/>
              </a:solidFill>
              <a:prstDash val="solid"/>
              <a:headEnd type="none" w="med" len="med"/>
              <a:tailEnd type="none" w="med" len="med"/>
            </a:ln>
          </p:spPr>
        </p:sp>
        <p:sp>
          <p:nvSpPr>
            <p:cNvPr id="27705" name="Line 24"/>
            <p:cNvSpPr/>
            <p:nvPr/>
          </p:nvSpPr>
          <p:spPr>
            <a:xfrm>
              <a:off x="3729" y="1421"/>
              <a:ext cx="364" cy="0"/>
            </a:xfrm>
            <a:prstGeom prst="line">
              <a:avLst/>
            </a:prstGeom>
            <a:ln w="38100" cap="flat" cmpd="sng">
              <a:solidFill>
                <a:schemeClr val="tx1"/>
              </a:solidFill>
              <a:prstDash val="solid"/>
              <a:headEnd type="none" w="med" len="med"/>
              <a:tailEnd type="none" w="med" len="med"/>
            </a:ln>
          </p:spPr>
        </p:sp>
        <p:sp>
          <p:nvSpPr>
            <p:cNvPr id="27706" name="Line 25"/>
            <p:cNvSpPr/>
            <p:nvPr/>
          </p:nvSpPr>
          <p:spPr>
            <a:xfrm>
              <a:off x="4497" y="1426"/>
              <a:ext cx="364" cy="0"/>
            </a:xfrm>
            <a:prstGeom prst="line">
              <a:avLst/>
            </a:prstGeom>
            <a:ln w="38100" cap="flat" cmpd="sng">
              <a:solidFill>
                <a:schemeClr val="tx1"/>
              </a:solidFill>
              <a:prstDash val="solid"/>
              <a:headEnd type="none" w="med" len="med"/>
              <a:tailEnd type="none" w="med" len="med"/>
            </a:ln>
          </p:spPr>
        </p:sp>
        <p:sp>
          <p:nvSpPr>
            <p:cNvPr id="27707" name="Text Box 26"/>
            <p:cNvSpPr txBox="1"/>
            <p:nvPr/>
          </p:nvSpPr>
          <p:spPr>
            <a:xfrm>
              <a:off x="2579" y="1281"/>
              <a:ext cx="419" cy="46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1"/>
                  </a:solidFill>
                  <a:ea typeface="楷体_GB2312" pitchFamily="49" charset="-122"/>
                </a:rPr>
                <a:t>FF</a:t>
              </a:r>
              <a:endParaRPr lang="en-US" altLang="zh-CN" sz="2000" b="1" dirty="0">
                <a:ea typeface="楷体_GB2312" pitchFamily="49" charset="-122"/>
              </a:endParaRPr>
            </a:p>
          </p:txBody>
        </p:sp>
        <p:sp>
          <p:nvSpPr>
            <p:cNvPr id="27708" name="Text Box 27"/>
            <p:cNvSpPr txBox="1"/>
            <p:nvPr/>
          </p:nvSpPr>
          <p:spPr>
            <a:xfrm>
              <a:off x="3338" y="1273"/>
              <a:ext cx="419" cy="46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1"/>
                  </a:solidFill>
                  <a:ea typeface="楷体_GB2312" pitchFamily="49" charset="-122"/>
                </a:rPr>
                <a:t>FF</a:t>
              </a:r>
              <a:endParaRPr lang="en-US" altLang="zh-CN" sz="2000" b="1" dirty="0">
                <a:ea typeface="楷体_GB2312" pitchFamily="49" charset="-122"/>
              </a:endParaRPr>
            </a:p>
          </p:txBody>
        </p:sp>
        <p:sp>
          <p:nvSpPr>
            <p:cNvPr id="27709" name="Text Box 28"/>
            <p:cNvSpPr txBox="1"/>
            <p:nvPr/>
          </p:nvSpPr>
          <p:spPr>
            <a:xfrm>
              <a:off x="4107" y="1271"/>
              <a:ext cx="419" cy="46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1"/>
                  </a:solidFill>
                  <a:ea typeface="楷体_GB2312" pitchFamily="49" charset="-122"/>
                </a:rPr>
                <a:t>FF</a:t>
              </a:r>
              <a:endParaRPr lang="en-US" altLang="zh-CN" sz="2000" b="1" dirty="0">
                <a:ea typeface="楷体_GB2312" pitchFamily="49" charset="-122"/>
              </a:endParaRPr>
            </a:p>
          </p:txBody>
        </p:sp>
        <p:sp>
          <p:nvSpPr>
            <p:cNvPr id="27710" name="Text Box 29"/>
            <p:cNvSpPr txBox="1"/>
            <p:nvPr/>
          </p:nvSpPr>
          <p:spPr>
            <a:xfrm>
              <a:off x="4857" y="1277"/>
              <a:ext cx="419" cy="46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accent1"/>
                  </a:solidFill>
                  <a:ea typeface="楷体_GB2312" pitchFamily="49" charset="-122"/>
                </a:rPr>
                <a:t>FF</a:t>
              </a:r>
              <a:endParaRPr lang="en-US" altLang="zh-CN" sz="2000" b="1" dirty="0">
                <a:ea typeface="楷体_GB2312" pitchFamily="49" charset="-122"/>
              </a:endParaRPr>
            </a:p>
          </p:txBody>
        </p:sp>
        <p:sp>
          <p:nvSpPr>
            <p:cNvPr id="27711" name="Line 30"/>
            <p:cNvSpPr/>
            <p:nvPr/>
          </p:nvSpPr>
          <p:spPr>
            <a:xfrm flipV="1">
              <a:off x="3898" y="1133"/>
              <a:ext cx="0" cy="291"/>
            </a:xfrm>
            <a:prstGeom prst="line">
              <a:avLst/>
            </a:prstGeom>
            <a:ln w="38100" cap="flat" cmpd="sng">
              <a:solidFill>
                <a:schemeClr val="tx1"/>
              </a:solidFill>
              <a:prstDash val="solid"/>
              <a:headEnd type="none" w="med" len="med"/>
              <a:tailEnd type="triangle" w="med" len="med"/>
            </a:ln>
          </p:spPr>
        </p:sp>
        <p:sp>
          <p:nvSpPr>
            <p:cNvPr id="27712" name="Line 31"/>
            <p:cNvSpPr/>
            <p:nvPr/>
          </p:nvSpPr>
          <p:spPr>
            <a:xfrm flipV="1">
              <a:off x="4660" y="1130"/>
              <a:ext cx="0" cy="291"/>
            </a:xfrm>
            <a:prstGeom prst="line">
              <a:avLst/>
            </a:prstGeom>
            <a:ln w="38100" cap="flat" cmpd="sng">
              <a:solidFill>
                <a:schemeClr val="tx1"/>
              </a:solidFill>
              <a:prstDash val="solid"/>
              <a:headEnd type="none" w="med" len="med"/>
              <a:tailEnd type="triangle" w="med" len="med"/>
            </a:ln>
          </p:spPr>
        </p:sp>
        <p:sp>
          <p:nvSpPr>
            <p:cNvPr id="27713" name="Line 32"/>
            <p:cNvSpPr/>
            <p:nvPr/>
          </p:nvSpPr>
          <p:spPr>
            <a:xfrm flipV="1">
              <a:off x="5404" y="1118"/>
              <a:ext cx="0" cy="291"/>
            </a:xfrm>
            <a:prstGeom prst="line">
              <a:avLst/>
            </a:prstGeom>
            <a:ln w="38100" cap="flat" cmpd="sng">
              <a:solidFill>
                <a:schemeClr val="tx1"/>
              </a:solidFill>
              <a:prstDash val="solid"/>
              <a:headEnd type="none" w="med" len="med"/>
              <a:tailEnd type="triangle" w="med" len="med"/>
            </a:ln>
          </p:spPr>
        </p:sp>
        <p:sp>
          <p:nvSpPr>
            <p:cNvPr id="27714" name="Line 33"/>
            <p:cNvSpPr/>
            <p:nvPr/>
          </p:nvSpPr>
          <p:spPr>
            <a:xfrm>
              <a:off x="5244" y="1418"/>
              <a:ext cx="182" cy="0"/>
            </a:xfrm>
            <a:prstGeom prst="line">
              <a:avLst/>
            </a:prstGeom>
            <a:ln w="38100" cap="flat" cmpd="sng">
              <a:solidFill>
                <a:schemeClr val="tx1"/>
              </a:solidFill>
              <a:prstDash val="solid"/>
              <a:headEnd type="none" w="med" len="med"/>
              <a:tailEnd type="none" w="med" len="med"/>
            </a:ln>
          </p:spPr>
        </p:sp>
        <p:sp>
          <p:nvSpPr>
            <p:cNvPr id="27715" name="Oval 34"/>
            <p:cNvSpPr/>
            <p:nvPr/>
          </p:nvSpPr>
          <p:spPr>
            <a:xfrm>
              <a:off x="3091" y="1382"/>
              <a:ext cx="91" cy="91"/>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16" name="Oval 35"/>
            <p:cNvSpPr/>
            <p:nvPr/>
          </p:nvSpPr>
          <p:spPr>
            <a:xfrm>
              <a:off x="3853" y="1370"/>
              <a:ext cx="91" cy="91"/>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17" name="Oval 36"/>
            <p:cNvSpPr/>
            <p:nvPr/>
          </p:nvSpPr>
          <p:spPr>
            <a:xfrm>
              <a:off x="4615" y="1376"/>
              <a:ext cx="91" cy="91"/>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718" name="Line 37"/>
            <p:cNvSpPr/>
            <p:nvPr/>
          </p:nvSpPr>
          <p:spPr>
            <a:xfrm flipV="1">
              <a:off x="3148" y="1121"/>
              <a:ext cx="0" cy="291"/>
            </a:xfrm>
            <a:prstGeom prst="line">
              <a:avLst/>
            </a:prstGeom>
            <a:ln w="38100" cap="flat" cmpd="sng">
              <a:solidFill>
                <a:schemeClr val="tx1"/>
              </a:solidFill>
              <a:prstDash val="solid"/>
              <a:headEnd type="none" w="med" len="med"/>
              <a:tailEnd type="triangle" w="med" len="med"/>
            </a:ln>
          </p:spPr>
        </p:sp>
      </p:grpSp>
      <p:grpSp>
        <p:nvGrpSpPr>
          <p:cNvPr id="276518" name="Group 38"/>
          <p:cNvGrpSpPr/>
          <p:nvPr/>
        </p:nvGrpSpPr>
        <p:grpSpPr>
          <a:xfrm>
            <a:off x="3619500" y="3905250"/>
            <a:ext cx="4189413" cy="617538"/>
            <a:chOff x="2565" y="2013"/>
            <a:chExt cx="2878" cy="728"/>
          </a:xfrm>
        </p:grpSpPr>
        <p:sp>
          <p:nvSpPr>
            <p:cNvPr id="27683" name="Rectangle 39"/>
            <p:cNvSpPr/>
            <p:nvPr/>
          </p:nvSpPr>
          <p:spPr>
            <a:xfrm>
              <a:off x="2565" y="2013"/>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84" name="Rectangle 40"/>
            <p:cNvSpPr/>
            <p:nvPr/>
          </p:nvSpPr>
          <p:spPr>
            <a:xfrm>
              <a:off x="3327" y="2019"/>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85" name="Rectangle 41"/>
            <p:cNvSpPr/>
            <p:nvPr/>
          </p:nvSpPr>
          <p:spPr>
            <a:xfrm>
              <a:off x="4089" y="2025"/>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86" name="Rectangle 42"/>
            <p:cNvSpPr/>
            <p:nvPr/>
          </p:nvSpPr>
          <p:spPr>
            <a:xfrm>
              <a:off x="4851" y="2013"/>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87" name="Line 43"/>
            <p:cNvSpPr/>
            <p:nvPr/>
          </p:nvSpPr>
          <p:spPr>
            <a:xfrm rot="-5400000">
              <a:off x="2662" y="2635"/>
              <a:ext cx="209" cy="0"/>
            </a:xfrm>
            <a:prstGeom prst="line">
              <a:avLst/>
            </a:prstGeom>
            <a:ln w="38100" cap="flat" cmpd="sng">
              <a:solidFill>
                <a:schemeClr val="tx1"/>
              </a:solidFill>
              <a:prstDash val="solid"/>
              <a:headEnd type="none" w="med" len="med"/>
              <a:tailEnd type="triangle" w="med" len="med"/>
            </a:ln>
          </p:spPr>
        </p:sp>
        <p:sp>
          <p:nvSpPr>
            <p:cNvPr id="27688" name="Line 44"/>
            <p:cNvSpPr/>
            <p:nvPr/>
          </p:nvSpPr>
          <p:spPr>
            <a:xfrm>
              <a:off x="2957" y="2259"/>
              <a:ext cx="364" cy="0"/>
            </a:xfrm>
            <a:prstGeom prst="line">
              <a:avLst/>
            </a:prstGeom>
            <a:ln w="38100" cap="flat" cmpd="sng">
              <a:solidFill>
                <a:schemeClr val="tx1"/>
              </a:solidFill>
              <a:prstDash val="solid"/>
              <a:headEnd type="none" w="med" len="med"/>
              <a:tailEnd type="none" w="med" len="med"/>
            </a:ln>
          </p:spPr>
        </p:sp>
        <p:sp>
          <p:nvSpPr>
            <p:cNvPr id="27689" name="Line 45"/>
            <p:cNvSpPr/>
            <p:nvPr/>
          </p:nvSpPr>
          <p:spPr>
            <a:xfrm>
              <a:off x="3717" y="2255"/>
              <a:ext cx="364" cy="0"/>
            </a:xfrm>
            <a:prstGeom prst="line">
              <a:avLst/>
            </a:prstGeom>
            <a:ln w="38100" cap="flat" cmpd="sng">
              <a:solidFill>
                <a:schemeClr val="tx1"/>
              </a:solidFill>
              <a:prstDash val="solid"/>
              <a:headEnd type="none" w="med" len="med"/>
              <a:tailEnd type="none" w="med" len="med"/>
            </a:ln>
          </p:spPr>
        </p:sp>
        <p:sp>
          <p:nvSpPr>
            <p:cNvPr id="27690" name="Line 46"/>
            <p:cNvSpPr/>
            <p:nvPr/>
          </p:nvSpPr>
          <p:spPr>
            <a:xfrm>
              <a:off x="4485" y="2260"/>
              <a:ext cx="364" cy="0"/>
            </a:xfrm>
            <a:prstGeom prst="line">
              <a:avLst/>
            </a:prstGeom>
            <a:ln w="38100" cap="flat" cmpd="sng">
              <a:solidFill>
                <a:schemeClr val="tx1"/>
              </a:solidFill>
              <a:prstDash val="solid"/>
              <a:headEnd type="none" w="med" len="med"/>
              <a:tailEnd type="none" w="med" len="med"/>
            </a:ln>
          </p:spPr>
        </p:sp>
        <p:sp>
          <p:nvSpPr>
            <p:cNvPr id="27691" name="Text Box 47"/>
            <p:cNvSpPr txBox="1"/>
            <p:nvPr/>
          </p:nvSpPr>
          <p:spPr>
            <a:xfrm>
              <a:off x="2586" y="2112"/>
              <a:ext cx="418" cy="46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ea typeface="楷体_GB2312" pitchFamily="49" charset="-122"/>
                </a:rPr>
                <a:t>FF</a:t>
              </a:r>
              <a:endParaRPr lang="en-US" altLang="zh-CN" sz="2000" b="1" dirty="0">
                <a:ea typeface="楷体_GB2312" pitchFamily="49" charset="-122"/>
              </a:endParaRPr>
            </a:p>
          </p:txBody>
        </p:sp>
        <p:sp>
          <p:nvSpPr>
            <p:cNvPr id="27692" name="Text Box 48"/>
            <p:cNvSpPr txBox="1"/>
            <p:nvPr/>
          </p:nvSpPr>
          <p:spPr>
            <a:xfrm>
              <a:off x="3344" y="2108"/>
              <a:ext cx="420" cy="46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ea typeface="楷体_GB2312" pitchFamily="49" charset="-122"/>
                </a:rPr>
                <a:t>FF</a:t>
              </a:r>
              <a:endParaRPr lang="en-US" altLang="zh-CN" sz="2000" b="1" dirty="0">
                <a:ea typeface="楷体_GB2312" pitchFamily="49" charset="-122"/>
              </a:endParaRPr>
            </a:p>
          </p:txBody>
        </p:sp>
        <p:sp>
          <p:nvSpPr>
            <p:cNvPr id="27693" name="Text Box 49"/>
            <p:cNvSpPr txBox="1"/>
            <p:nvPr/>
          </p:nvSpPr>
          <p:spPr>
            <a:xfrm>
              <a:off x="4113" y="2106"/>
              <a:ext cx="419" cy="46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ea typeface="楷体_GB2312" pitchFamily="49" charset="-122"/>
                </a:rPr>
                <a:t>FF</a:t>
              </a:r>
              <a:endParaRPr lang="en-US" altLang="zh-CN" sz="2000" b="1" dirty="0">
                <a:ea typeface="楷体_GB2312" pitchFamily="49" charset="-122"/>
              </a:endParaRPr>
            </a:p>
          </p:txBody>
        </p:sp>
        <p:sp>
          <p:nvSpPr>
            <p:cNvPr id="27694" name="Text Box 50"/>
            <p:cNvSpPr txBox="1"/>
            <p:nvPr/>
          </p:nvSpPr>
          <p:spPr>
            <a:xfrm>
              <a:off x="4864" y="2108"/>
              <a:ext cx="418" cy="46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FF0000"/>
                  </a:solidFill>
                  <a:ea typeface="楷体_GB2312" pitchFamily="49" charset="-122"/>
                </a:rPr>
                <a:t>FF</a:t>
              </a:r>
              <a:endParaRPr lang="en-US" altLang="zh-CN" sz="2000" b="1" dirty="0">
                <a:ea typeface="楷体_GB2312" pitchFamily="49" charset="-122"/>
              </a:endParaRPr>
            </a:p>
          </p:txBody>
        </p:sp>
        <p:sp>
          <p:nvSpPr>
            <p:cNvPr id="27695" name="Line 51"/>
            <p:cNvSpPr/>
            <p:nvPr/>
          </p:nvSpPr>
          <p:spPr>
            <a:xfrm>
              <a:off x="5234" y="2247"/>
              <a:ext cx="209" cy="0"/>
            </a:xfrm>
            <a:prstGeom prst="line">
              <a:avLst/>
            </a:prstGeom>
            <a:ln w="38100" cap="flat" cmpd="sng">
              <a:solidFill>
                <a:schemeClr val="tx1"/>
              </a:solidFill>
              <a:prstDash val="solid"/>
              <a:headEnd type="none" w="med" len="med"/>
              <a:tailEnd type="triangle" w="med" len="med"/>
            </a:ln>
          </p:spPr>
        </p:sp>
        <p:sp>
          <p:nvSpPr>
            <p:cNvPr id="27696" name="Line 52"/>
            <p:cNvSpPr/>
            <p:nvPr/>
          </p:nvSpPr>
          <p:spPr>
            <a:xfrm rot="-5400000">
              <a:off x="3424" y="2623"/>
              <a:ext cx="209" cy="0"/>
            </a:xfrm>
            <a:prstGeom prst="line">
              <a:avLst/>
            </a:prstGeom>
            <a:ln w="38100" cap="flat" cmpd="sng">
              <a:solidFill>
                <a:schemeClr val="tx1"/>
              </a:solidFill>
              <a:prstDash val="solid"/>
              <a:headEnd type="none" w="med" len="med"/>
              <a:tailEnd type="triangle" w="med" len="med"/>
            </a:ln>
          </p:spPr>
        </p:sp>
        <p:sp>
          <p:nvSpPr>
            <p:cNvPr id="27697" name="Line 53"/>
            <p:cNvSpPr/>
            <p:nvPr/>
          </p:nvSpPr>
          <p:spPr>
            <a:xfrm rot="-5400000">
              <a:off x="4186" y="2629"/>
              <a:ext cx="209" cy="0"/>
            </a:xfrm>
            <a:prstGeom prst="line">
              <a:avLst/>
            </a:prstGeom>
            <a:ln w="38100" cap="flat" cmpd="sng">
              <a:solidFill>
                <a:schemeClr val="tx1"/>
              </a:solidFill>
              <a:prstDash val="solid"/>
              <a:headEnd type="none" w="med" len="med"/>
              <a:tailEnd type="triangle" w="med" len="med"/>
            </a:ln>
          </p:spPr>
        </p:sp>
        <p:sp>
          <p:nvSpPr>
            <p:cNvPr id="27698" name="Line 54"/>
            <p:cNvSpPr/>
            <p:nvPr/>
          </p:nvSpPr>
          <p:spPr>
            <a:xfrm rot="-5400000">
              <a:off x="4948" y="2635"/>
              <a:ext cx="209" cy="0"/>
            </a:xfrm>
            <a:prstGeom prst="line">
              <a:avLst/>
            </a:prstGeom>
            <a:ln w="38100" cap="flat" cmpd="sng">
              <a:solidFill>
                <a:schemeClr val="tx1"/>
              </a:solidFill>
              <a:prstDash val="solid"/>
              <a:headEnd type="none" w="med" len="med"/>
              <a:tailEnd type="triangle" w="med" len="med"/>
            </a:ln>
          </p:spPr>
        </p:sp>
      </p:grpSp>
      <p:grpSp>
        <p:nvGrpSpPr>
          <p:cNvPr id="276535" name="Group 55"/>
          <p:cNvGrpSpPr/>
          <p:nvPr/>
        </p:nvGrpSpPr>
        <p:grpSpPr>
          <a:xfrm>
            <a:off x="3748088" y="5294313"/>
            <a:ext cx="4148137" cy="660400"/>
            <a:chOff x="2571" y="3014"/>
            <a:chExt cx="2849" cy="777"/>
          </a:xfrm>
        </p:grpSpPr>
        <p:sp>
          <p:nvSpPr>
            <p:cNvPr id="27660" name="Rectangle 56"/>
            <p:cNvSpPr/>
            <p:nvPr/>
          </p:nvSpPr>
          <p:spPr>
            <a:xfrm>
              <a:off x="2571" y="3063"/>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61" name="Rectangle 57"/>
            <p:cNvSpPr/>
            <p:nvPr/>
          </p:nvSpPr>
          <p:spPr>
            <a:xfrm>
              <a:off x="3333" y="3069"/>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62" name="Rectangle 58"/>
            <p:cNvSpPr/>
            <p:nvPr/>
          </p:nvSpPr>
          <p:spPr>
            <a:xfrm>
              <a:off x="4095" y="3075"/>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63" name="Rectangle 59"/>
            <p:cNvSpPr/>
            <p:nvPr/>
          </p:nvSpPr>
          <p:spPr>
            <a:xfrm>
              <a:off x="4857" y="3063"/>
              <a:ext cx="382" cy="509"/>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64" name="Line 60"/>
            <p:cNvSpPr/>
            <p:nvPr/>
          </p:nvSpPr>
          <p:spPr>
            <a:xfrm>
              <a:off x="2963" y="3309"/>
              <a:ext cx="364" cy="0"/>
            </a:xfrm>
            <a:prstGeom prst="line">
              <a:avLst/>
            </a:prstGeom>
            <a:ln w="38100" cap="flat" cmpd="sng">
              <a:solidFill>
                <a:schemeClr val="tx1"/>
              </a:solidFill>
              <a:prstDash val="solid"/>
              <a:headEnd type="none" w="med" len="med"/>
              <a:tailEnd type="none" w="med" len="med"/>
            </a:ln>
          </p:spPr>
        </p:sp>
        <p:sp>
          <p:nvSpPr>
            <p:cNvPr id="27665" name="Line 61"/>
            <p:cNvSpPr/>
            <p:nvPr/>
          </p:nvSpPr>
          <p:spPr>
            <a:xfrm>
              <a:off x="3723" y="3305"/>
              <a:ext cx="364" cy="0"/>
            </a:xfrm>
            <a:prstGeom prst="line">
              <a:avLst/>
            </a:prstGeom>
            <a:ln w="38100" cap="flat" cmpd="sng">
              <a:solidFill>
                <a:schemeClr val="tx1"/>
              </a:solidFill>
              <a:prstDash val="solid"/>
              <a:headEnd type="none" w="med" len="med"/>
              <a:tailEnd type="none" w="med" len="med"/>
            </a:ln>
          </p:spPr>
        </p:sp>
        <p:sp>
          <p:nvSpPr>
            <p:cNvPr id="27666" name="Line 62"/>
            <p:cNvSpPr/>
            <p:nvPr/>
          </p:nvSpPr>
          <p:spPr>
            <a:xfrm>
              <a:off x="4491" y="3310"/>
              <a:ext cx="364" cy="0"/>
            </a:xfrm>
            <a:prstGeom prst="line">
              <a:avLst/>
            </a:prstGeom>
            <a:ln w="38100" cap="flat" cmpd="sng">
              <a:solidFill>
                <a:schemeClr val="tx1"/>
              </a:solidFill>
              <a:prstDash val="solid"/>
              <a:headEnd type="none" w="med" len="med"/>
              <a:tailEnd type="none" w="med" len="med"/>
            </a:ln>
          </p:spPr>
        </p:sp>
        <p:sp>
          <p:nvSpPr>
            <p:cNvPr id="27667" name="Text Box 63"/>
            <p:cNvSpPr txBox="1"/>
            <p:nvPr/>
          </p:nvSpPr>
          <p:spPr>
            <a:xfrm>
              <a:off x="2592" y="3163"/>
              <a:ext cx="418" cy="46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C00CC"/>
                  </a:solidFill>
                  <a:ea typeface="楷体_GB2312" pitchFamily="49" charset="-122"/>
                </a:rPr>
                <a:t>FF</a:t>
              </a:r>
              <a:endParaRPr lang="en-US" altLang="zh-CN" sz="2000" b="1" dirty="0">
                <a:ea typeface="楷体_GB2312" pitchFamily="49" charset="-122"/>
              </a:endParaRPr>
            </a:p>
          </p:txBody>
        </p:sp>
        <p:sp>
          <p:nvSpPr>
            <p:cNvPr id="27668" name="Text Box 64"/>
            <p:cNvSpPr txBox="1"/>
            <p:nvPr/>
          </p:nvSpPr>
          <p:spPr>
            <a:xfrm>
              <a:off x="3349" y="3160"/>
              <a:ext cx="420" cy="4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C00CC"/>
                  </a:solidFill>
                  <a:ea typeface="楷体_GB2312" pitchFamily="49" charset="-122"/>
                </a:rPr>
                <a:t>FF</a:t>
              </a:r>
              <a:endParaRPr lang="en-US" altLang="zh-CN" sz="2000" b="1" dirty="0">
                <a:solidFill>
                  <a:srgbClr val="CC00CC"/>
                </a:solidFill>
                <a:ea typeface="楷体_GB2312" pitchFamily="49" charset="-122"/>
              </a:endParaRPr>
            </a:p>
          </p:txBody>
        </p:sp>
        <p:sp>
          <p:nvSpPr>
            <p:cNvPr id="27669" name="Text Box 65"/>
            <p:cNvSpPr txBox="1"/>
            <p:nvPr/>
          </p:nvSpPr>
          <p:spPr>
            <a:xfrm>
              <a:off x="4119" y="3173"/>
              <a:ext cx="419" cy="4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C00CC"/>
                  </a:solidFill>
                  <a:ea typeface="楷体_GB2312" pitchFamily="49" charset="-122"/>
                </a:rPr>
                <a:t>FF</a:t>
              </a:r>
              <a:endParaRPr lang="en-US" altLang="zh-CN" sz="2000" b="1" dirty="0">
                <a:solidFill>
                  <a:srgbClr val="CC00CC"/>
                </a:solidFill>
                <a:ea typeface="楷体_GB2312" pitchFamily="49" charset="-122"/>
              </a:endParaRPr>
            </a:p>
          </p:txBody>
        </p:sp>
        <p:sp>
          <p:nvSpPr>
            <p:cNvPr id="27670" name="Text Box 66"/>
            <p:cNvSpPr txBox="1"/>
            <p:nvPr/>
          </p:nvSpPr>
          <p:spPr>
            <a:xfrm>
              <a:off x="4869" y="3160"/>
              <a:ext cx="419" cy="4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rgbClr val="CC00CC"/>
                  </a:solidFill>
                  <a:ea typeface="楷体_GB2312" pitchFamily="49" charset="-122"/>
                </a:rPr>
                <a:t>FF</a:t>
              </a:r>
              <a:endParaRPr lang="en-US" altLang="zh-CN" sz="2000" b="1" dirty="0">
                <a:solidFill>
                  <a:srgbClr val="CC00CC"/>
                </a:solidFill>
                <a:ea typeface="楷体_GB2312" pitchFamily="49" charset="-122"/>
              </a:endParaRPr>
            </a:p>
          </p:txBody>
        </p:sp>
        <p:sp>
          <p:nvSpPr>
            <p:cNvPr id="27671" name="Line 67"/>
            <p:cNvSpPr/>
            <p:nvPr/>
          </p:nvSpPr>
          <p:spPr>
            <a:xfrm flipV="1">
              <a:off x="3148" y="3020"/>
              <a:ext cx="0" cy="291"/>
            </a:xfrm>
            <a:prstGeom prst="line">
              <a:avLst/>
            </a:prstGeom>
            <a:ln w="38100" cap="flat" cmpd="sng">
              <a:solidFill>
                <a:schemeClr val="tx1"/>
              </a:solidFill>
              <a:prstDash val="solid"/>
              <a:headEnd type="none" w="med" len="med"/>
              <a:tailEnd type="triangle" w="med" len="med"/>
            </a:ln>
          </p:spPr>
        </p:sp>
        <p:sp>
          <p:nvSpPr>
            <p:cNvPr id="27672" name="Line 68"/>
            <p:cNvSpPr/>
            <p:nvPr/>
          </p:nvSpPr>
          <p:spPr>
            <a:xfrm flipV="1">
              <a:off x="3910" y="3017"/>
              <a:ext cx="0" cy="291"/>
            </a:xfrm>
            <a:prstGeom prst="line">
              <a:avLst/>
            </a:prstGeom>
            <a:ln w="38100" cap="flat" cmpd="sng">
              <a:solidFill>
                <a:schemeClr val="tx1"/>
              </a:solidFill>
              <a:prstDash val="solid"/>
              <a:headEnd type="none" w="med" len="med"/>
              <a:tailEnd type="triangle" w="med" len="med"/>
            </a:ln>
          </p:spPr>
        </p:sp>
        <p:sp>
          <p:nvSpPr>
            <p:cNvPr id="27673" name="Line 69"/>
            <p:cNvSpPr/>
            <p:nvPr/>
          </p:nvSpPr>
          <p:spPr>
            <a:xfrm flipV="1">
              <a:off x="4672" y="3014"/>
              <a:ext cx="0" cy="291"/>
            </a:xfrm>
            <a:prstGeom prst="line">
              <a:avLst/>
            </a:prstGeom>
            <a:ln w="38100" cap="flat" cmpd="sng">
              <a:solidFill>
                <a:schemeClr val="tx1"/>
              </a:solidFill>
              <a:prstDash val="solid"/>
              <a:headEnd type="none" w="med" len="med"/>
              <a:tailEnd type="triangle" w="med" len="med"/>
            </a:ln>
          </p:spPr>
        </p:sp>
        <p:sp>
          <p:nvSpPr>
            <p:cNvPr id="27674" name="Line 70"/>
            <p:cNvSpPr/>
            <p:nvPr/>
          </p:nvSpPr>
          <p:spPr>
            <a:xfrm flipV="1">
              <a:off x="5416" y="3020"/>
              <a:ext cx="0" cy="291"/>
            </a:xfrm>
            <a:prstGeom prst="line">
              <a:avLst/>
            </a:prstGeom>
            <a:ln w="38100" cap="flat" cmpd="sng">
              <a:solidFill>
                <a:schemeClr val="tx1"/>
              </a:solidFill>
              <a:prstDash val="solid"/>
              <a:headEnd type="none" w="med" len="med"/>
              <a:tailEnd type="triangle" w="med" len="med"/>
            </a:ln>
          </p:spPr>
        </p:sp>
        <p:sp>
          <p:nvSpPr>
            <p:cNvPr id="27675" name="Line 71"/>
            <p:cNvSpPr/>
            <p:nvPr/>
          </p:nvSpPr>
          <p:spPr>
            <a:xfrm>
              <a:off x="5238" y="3302"/>
              <a:ext cx="182" cy="0"/>
            </a:xfrm>
            <a:prstGeom prst="line">
              <a:avLst/>
            </a:prstGeom>
            <a:ln w="38100" cap="flat" cmpd="sng">
              <a:solidFill>
                <a:schemeClr val="tx1"/>
              </a:solidFill>
              <a:prstDash val="solid"/>
              <a:headEnd type="none" w="med" len="med"/>
              <a:tailEnd type="none" w="med" len="med"/>
            </a:ln>
          </p:spPr>
        </p:sp>
        <p:sp>
          <p:nvSpPr>
            <p:cNvPr id="27676" name="Oval 72"/>
            <p:cNvSpPr/>
            <p:nvPr/>
          </p:nvSpPr>
          <p:spPr>
            <a:xfrm>
              <a:off x="3103" y="3266"/>
              <a:ext cx="91" cy="91"/>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77" name="Oval 73"/>
            <p:cNvSpPr/>
            <p:nvPr/>
          </p:nvSpPr>
          <p:spPr>
            <a:xfrm>
              <a:off x="3847" y="3254"/>
              <a:ext cx="91" cy="91"/>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78" name="Oval 74"/>
            <p:cNvSpPr/>
            <p:nvPr/>
          </p:nvSpPr>
          <p:spPr>
            <a:xfrm>
              <a:off x="4609" y="3260"/>
              <a:ext cx="91" cy="91"/>
            </a:xfrm>
            <a:prstGeom prst="ellipse">
              <a:avLst/>
            </a:prstGeom>
            <a:solidFill>
              <a:schemeClr val="tx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7679" name="Line 75"/>
            <p:cNvSpPr/>
            <p:nvPr/>
          </p:nvSpPr>
          <p:spPr>
            <a:xfrm rot="-5400000">
              <a:off x="2650" y="3685"/>
              <a:ext cx="209" cy="0"/>
            </a:xfrm>
            <a:prstGeom prst="line">
              <a:avLst/>
            </a:prstGeom>
            <a:ln w="38100" cap="flat" cmpd="sng">
              <a:solidFill>
                <a:schemeClr val="tx1"/>
              </a:solidFill>
              <a:prstDash val="solid"/>
              <a:headEnd type="none" w="med" len="med"/>
              <a:tailEnd type="triangle" w="med" len="med"/>
            </a:ln>
          </p:spPr>
        </p:sp>
        <p:sp>
          <p:nvSpPr>
            <p:cNvPr id="27680" name="Line 76"/>
            <p:cNvSpPr/>
            <p:nvPr/>
          </p:nvSpPr>
          <p:spPr>
            <a:xfrm rot="-5400000">
              <a:off x="3412" y="3673"/>
              <a:ext cx="209" cy="0"/>
            </a:xfrm>
            <a:prstGeom prst="line">
              <a:avLst/>
            </a:prstGeom>
            <a:ln w="38100" cap="flat" cmpd="sng">
              <a:solidFill>
                <a:schemeClr val="tx1"/>
              </a:solidFill>
              <a:prstDash val="solid"/>
              <a:headEnd type="none" w="med" len="med"/>
              <a:tailEnd type="triangle" w="med" len="med"/>
            </a:ln>
          </p:spPr>
        </p:sp>
        <p:sp>
          <p:nvSpPr>
            <p:cNvPr id="27681" name="Line 77"/>
            <p:cNvSpPr/>
            <p:nvPr/>
          </p:nvSpPr>
          <p:spPr>
            <a:xfrm rot="-5400000">
              <a:off x="4174" y="3679"/>
              <a:ext cx="209" cy="0"/>
            </a:xfrm>
            <a:prstGeom prst="line">
              <a:avLst/>
            </a:prstGeom>
            <a:ln w="38100" cap="flat" cmpd="sng">
              <a:solidFill>
                <a:schemeClr val="tx1"/>
              </a:solidFill>
              <a:prstDash val="solid"/>
              <a:headEnd type="none" w="med" len="med"/>
              <a:tailEnd type="triangle" w="med" len="med"/>
            </a:ln>
          </p:spPr>
        </p:sp>
        <p:sp>
          <p:nvSpPr>
            <p:cNvPr id="27682" name="Line 78"/>
            <p:cNvSpPr/>
            <p:nvPr/>
          </p:nvSpPr>
          <p:spPr>
            <a:xfrm rot="-5400000">
              <a:off x="4936" y="3685"/>
              <a:ext cx="209" cy="0"/>
            </a:xfrm>
            <a:prstGeom prst="line">
              <a:avLst/>
            </a:prstGeom>
            <a:ln w="38100" cap="flat" cmpd="sng">
              <a:solidFill>
                <a:schemeClr val="tx1"/>
              </a:solidFill>
              <a:prstDash val="solid"/>
              <a:headEnd type="none" w="med" len="med"/>
              <a:tailEnd type="triangle" w="med" len="med"/>
            </a:ln>
          </p:spPr>
        </p:sp>
      </p:grpSp>
      <p:sp>
        <p:nvSpPr>
          <p:cNvPr id="276559" name="Text Box 79"/>
          <p:cNvSpPr txBox="1"/>
          <p:nvPr/>
        </p:nvSpPr>
        <p:spPr>
          <a:xfrm>
            <a:off x="1204913" y="2081213"/>
            <a:ext cx="45656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accent2"/>
                </a:solidFill>
                <a:ea typeface="楷体_GB2312" pitchFamily="49" charset="-122"/>
              </a:rPr>
              <a:t>Serial in/serial out  </a:t>
            </a:r>
            <a:r>
              <a:rPr lang="zh-CN" altLang="en-US" sz="2400" b="1" dirty="0">
                <a:solidFill>
                  <a:schemeClr val="accent2"/>
                </a:solidFill>
                <a:ea typeface="楷体_GB2312" pitchFamily="49" charset="-122"/>
              </a:rPr>
              <a:t>串入－串出</a:t>
            </a:r>
            <a:endParaRPr lang="zh-CN" altLang="en-US" sz="2400" b="1" dirty="0">
              <a:solidFill>
                <a:schemeClr val="accent2"/>
              </a:solidFill>
              <a:ea typeface="楷体_GB2312" pitchFamily="49" charset="-122"/>
            </a:endParaRPr>
          </a:p>
        </p:txBody>
      </p:sp>
      <p:sp>
        <p:nvSpPr>
          <p:cNvPr id="276560" name="Text Box 80"/>
          <p:cNvSpPr txBox="1"/>
          <p:nvPr/>
        </p:nvSpPr>
        <p:spPr>
          <a:xfrm>
            <a:off x="1274763" y="3275013"/>
            <a:ext cx="48831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accent1"/>
                </a:solidFill>
                <a:ea typeface="楷体_GB2312" pitchFamily="49" charset="-122"/>
              </a:rPr>
              <a:t>Serial in/parallel Out </a:t>
            </a:r>
            <a:r>
              <a:rPr lang="zh-CN" altLang="en-US" sz="2400" b="1" dirty="0">
                <a:solidFill>
                  <a:schemeClr val="accent1"/>
                </a:solidFill>
                <a:ea typeface="楷体_GB2312" pitchFamily="49" charset="-122"/>
              </a:rPr>
              <a:t>串入－并出</a:t>
            </a:r>
            <a:endParaRPr lang="zh-CN" altLang="en-US" sz="2400" b="1" dirty="0">
              <a:solidFill>
                <a:schemeClr val="accent1"/>
              </a:solidFill>
              <a:ea typeface="楷体_GB2312" pitchFamily="49" charset="-122"/>
            </a:endParaRPr>
          </a:p>
        </p:txBody>
      </p:sp>
      <p:sp>
        <p:nvSpPr>
          <p:cNvPr id="276561" name="Text Box 81"/>
          <p:cNvSpPr txBox="1"/>
          <p:nvPr/>
        </p:nvSpPr>
        <p:spPr>
          <a:xfrm>
            <a:off x="3619500" y="4641850"/>
            <a:ext cx="46736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F0000"/>
                </a:solidFill>
                <a:ea typeface="楷体_GB2312" pitchFamily="49" charset="-122"/>
              </a:rPr>
              <a:t>Parallel in/serial out, </a:t>
            </a:r>
            <a:r>
              <a:rPr lang="zh-CN" altLang="en-US" sz="2400" b="1" dirty="0">
                <a:solidFill>
                  <a:srgbClr val="FF0000"/>
                </a:solidFill>
                <a:ea typeface="楷体_GB2312" pitchFamily="49" charset="-122"/>
              </a:rPr>
              <a:t>并入－串出</a:t>
            </a:r>
            <a:endParaRPr lang="zh-CN" altLang="en-US" sz="2400" b="1" dirty="0">
              <a:solidFill>
                <a:srgbClr val="FF0000"/>
              </a:solidFill>
              <a:ea typeface="楷体_GB2312" pitchFamily="49" charset="-122"/>
            </a:endParaRPr>
          </a:p>
        </p:txBody>
      </p:sp>
      <p:sp>
        <p:nvSpPr>
          <p:cNvPr id="276562" name="Text Box 82"/>
          <p:cNvSpPr txBox="1"/>
          <p:nvPr/>
        </p:nvSpPr>
        <p:spPr>
          <a:xfrm>
            <a:off x="3576638" y="6011863"/>
            <a:ext cx="48355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CC00CC"/>
                </a:solidFill>
                <a:ea typeface="楷体_GB2312" pitchFamily="49" charset="-122"/>
              </a:rPr>
              <a:t>Parallel in/parallel out </a:t>
            </a:r>
            <a:r>
              <a:rPr lang="zh-CN" altLang="en-US" sz="2400" b="1" dirty="0">
                <a:solidFill>
                  <a:srgbClr val="CC00CC"/>
                </a:solidFill>
                <a:ea typeface="楷体_GB2312" pitchFamily="49" charset="-122"/>
              </a:rPr>
              <a:t>并入－并出</a:t>
            </a:r>
            <a:endParaRPr lang="zh-CN" altLang="en-US" sz="2400" b="1" dirty="0">
              <a:solidFill>
                <a:srgbClr val="CC00CC"/>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6483"/>
                                        </p:tgtEl>
                                        <p:attrNameLst>
                                          <p:attrName>style.visibility</p:attrName>
                                        </p:attrNameLst>
                                      </p:cBhvr>
                                      <p:to>
                                        <p:strVal val="visible"/>
                                      </p:to>
                                    </p:set>
                                    <p:animEffect transition="in" filter="wipe(left)">
                                      <p:cBhvr>
                                        <p:cTn id="11" dur="500"/>
                                        <p:tgtEl>
                                          <p:spTgt spid="27648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76559">
                                            <p:txEl>
                                              <p:charRg st="0" end="28"/>
                                            </p:txEl>
                                          </p:spTgt>
                                        </p:tgtEl>
                                        <p:attrNameLst>
                                          <p:attrName>style.visibility</p:attrName>
                                        </p:attrNameLst>
                                      </p:cBhvr>
                                      <p:to>
                                        <p:strVal val="visible"/>
                                      </p:to>
                                    </p:set>
                                    <p:animEffect transition="in" filter="box(out)">
                                      <p:cBhvr>
                                        <p:cTn id="16" dur="500"/>
                                        <p:tgtEl>
                                          <p:spTgt spid="276559">
                                            <p:txEl>
                                              <p:charRg st="0" end="2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6497"/>
                                        </p:tgtEl>
                                        <p:attrNameLst>
                                          <p:attrName>style.visibility</p:attrName>
                                        </p:attrNameLst>
                                      </p:cBhvr>
                                      <p:to>
                                        <p:strVal val="visible"/>
                                      </p:to>
                                    </p:set>
                                    <p:animEffect transition="in" filter="wipe(left)">
                                      <p:cBhvr>
                                        <p:cTn id="21" dur="500"/>
                                        <p:tgtEl>
                                          <p:spTgt spid="276497"/>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76560">
                                            <p:txEl>
                                              <p:charRg st="0" end="29"/>
                                            </p:txEl>
                                          </p:spTgt>
                                        </p:tgtEl>
                                        <p:attrNameLst>
                                          <p:attrName>style.visibility</p:attrName>
                                        </p:attrNameLst>
                                      </p:cBhvr>
                                      <p:to>
                                        <p:strVal val="visible"/>
                                      </p:to>
                                    </p:set>
                                    <p:animEffect transition="in" filter="box(out)">
                                      <p:cBhvr>
                                        <p:cTn id="26" dur="500"/>
                                        <p:tgtEl>
                                          <p:spTgt spid="276560">
                                            <p:txEl>
                                              <p:charRg st="0" end="2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6518"/>
                                        </p:tgtEl>
                                        <p:attrNameLst>
                                          <p:attrName>style.visibility</p:attrName>
                                        </p:attrNameLst>
                                      </p:cBhvr>
                                      <p:to>
                                        <p:strVal val="visible"/>
                                      </p:to>
                                    </p:set>
                                    <p:animEffect transition="in" filter="wipe(left)">
                                      <p:cBhvr>
                                        <p:cTn id="31" dur="500"/>
                                        <p:tgtEl>
                                          <p:spTgt spid="276518"/>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276561">
                                            <p:txEl>
                                              <p:charRg st="0" end="30"/>
                                            </p:txEl>
                                          </p:spTgt>
                                        </p:tgtEl>
                                        <p:attrNameLst>
                                          <p:attrName>style.visibility</p:attrName>
                                        </p:attrNameLst>
                                      </p:cBhvr>
                                      <p:to>
                                        <p:strVal val="visible"/>
                                      </p:to>
                                    </p:set>
                                    <p:animEffect transition="in" filter="box(out)">
                                      <p:cBhvr>
                                        <p:cTn id="36" dur="500"/>
                                        <p:tgtEl>
                                          <p:spTgt spid="276561">
                                            <p:txEl>
                                              <p:charRg st="0" end="3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76535"/>
                                        </p:tgtEl>
                                        <p:attrNameLst>
                                          <p:attrName>style.visibility</p:attrName>
                                        </p:attrNameLst>
                                      </p:cBhvr>
                                      <p:to>
                                        <p:strVal val="visible"/>
                                      </p:to>
                                    </p:set>
                                    <p:animEffect transition="in" filter="wipe(left)">
                                      <p:cBhvr>
                                        <p:cTn id="41" dur="500"/>
                                        <p:tgtEl>
                                          <p:spTgt spid="276535"/>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276562">
                                            <p:txEl>
                                              <p:charRg st="0" end="31"/>
                                            </p:txEl>
                                          </p:spTgt>
                                        </p:tgtEl>
                                        <p:attrNameLst>
                                          <p:attrName>style.visibility</p:attrName>
                                        </p:attrNameLst>
                                      </p:cBhvr>
                                      <p:to>
                                        <p:strVal val="visible"/>
                                      </p:to>
                                    </p:set>
                                    <p:animEffect transition="in" filter="box(out)">
                                      <p:cBhvr>
                                        <p:cTn id="46" dur="500"/>
                                        <p:tgtEl>
                                          <p:spTgt spid="276562">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animBg="1"/>
      <p:bldP spid="276559" grpId="0" build="p"/>
      <p:bldP spid="276560" grpId="0" build="p"/>
      <p:bldP spid="276561" grpId="0" build="p"/>
      <p:bldP spid="27656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277506" name="Group 2"/>
          <p:cNvGrpSpPr/>
          <p:nvPr/>
        </p:nvGrpSpPr>
        <p:grpSpPr>
          <a:xfrm>
            <a:off x="965200" y="1576388"/>
            <a:ext cx="7324725" cy="2592387"/>
            <a:chOff x="672" y="2784"/>
            <a:chExt cx="4560" cy="1536"/>
          </a:xfrm>
        </p:grpSpPr>
        <p:graphicFrame>
          <p:nvGraphicFramePr>
            <p:cNvPr id="28693" name="Object 3"/>
            <p:cNvGraphicFramePr>
              <a:graphicFrameLocks noChangeAspect="1"/>
            </p:cNvGraphicFramePr>
            <p:nvPr/>
          </p:nvGraphicFramePr>
          <p:xfrm>
            <a:off x="672" y="2832"/>
            <a:ext cx="4512" cy="1488"/>
          </p:xfrm>
          <a:graphic>
            <a:graphicData uri="http://schemas.openxmlformats.org/presentationml/2006/ole">
              <mc:AlternateContent xmlns:mc="http://schemas.openxmlformats.org/markup-compatibility/2006">
                <mc:Choice xmlns:v="urn:schemas-microsoft-com:vml" Requires="v">
                  <p:oleObj spid="_x0000_s3086" name="" r:id="rId1" imgW="4143375" imgH="1866900" progId="Paint.Picture">
                    <p:embed/>
                  </p:oleObj>
                </mc:Choice>
                <mc:Fallback>
                  <p:oleObj name="" r:id="rId1" imgW="4143375" imgH="1866900" progId="Paint.Picture">
                    <p:embed/>
                    <p:pic>
                      <p:nvPicPr>
                        <p:cNvPr id="0" name="图片 3085"/>
                        <p:cNvPicPr/>
                        <p:nvPr/>
                      </p:nvPicPr>
                      <p:blipFill>
                        <a:blip r:embed="rId2"/>
                        <a:stretch>
                          <a:fillRect/>
                        </a:stretch>
                      </p:blipFill>
                      <p:spPr>
                        <a:xfrm>
                          <a:off x="672" y="2832"/>
                          <a:ext cx="4512" cy="1488"/>
                        </a:xfrm>
                        <a:prstGeom prst="rect">
                          <a:avLst/>
                        </a:prstGeom>
                        <a:noFill/>
                        <a:ln w="38100">
                          <a:noFill/>
                          <a:miter/>
                        </a:ln>
                      </p:spPr>
                    </p:pic>
                  </p:oleObj>
                </mc:Fallback>
              </mc:AlternateContent>
            </a:graphicData>
          </a:graphic>
        </p:graphicFrame>
        <p:sp>
          <p:nvSpPr>
            <p:cNvPr id="28694" name="Rectangle 4"/>
            <p:cNvSpPr/>
            <p:nvPr/>
          </p:nvSpPr>
          <p:spPr>
            <a:xfrm>
              <a:off x="672" y="2784"/>
              <a:ext cx="4560" cy="1536"/>
            </a:xfrm>
            <a:prstGeom prst="rect">
              <a:avLst/>
            </a:prstGeom>
            <a:noFill/>
            <a:ln w="57150" cap="flat" cmpd="thinThick">
              <a:solidFill>
                <a:srgbClr val="99CC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sp>
        <p:nvSpPr>
          <p:cNvPr id="277509" name="Text Box 5"/>
          <p:cNvSpPr txBox="1"/>
          <p:nvPr/>
        </p:nvSpPr>
        <p:spPr>
          <a:xfrm>
            <a:off x="536575" y="947738"/>
            <a:ext cx="5181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 </a:t>
            </a:r>
            <a:r>
              <a:rPr lang="zh-CN" altLang="en-US" sz="2400" b="1" dirty="0">
                <a:solidFill>
                  <a:srgbClr val="000000"/>
                </a:solidFill>
              </a:rPr>
              <a:t>假设</a:t>
            </a:r>
            <a:r>
              <a:rPr lang="en-US" altLang="zh-CN" sz="2400" b="1" dirty="0">
                <a:solidFill>
                  <a:srgbClr val="CC0000"/>
                </a:solidFill>
              </a:rPr>
              <a:t>4</a:t>
            </a:r>
            <a:r>
              <a:rPr lang="zh-CN" altLang="en-US" sz="2400" b="1" dirty="0">
                <a:solidFill>
                  <a:srgbClr val="000000"/>
                </a:solidFill>
              </a:rPr>
              <a:t>是低位寄存器，</a:t>
            </a:r>
            <a:r>
              <a:rPr lang="en-US" altLang="zh-CN" sz="2400" b="1" dirty="0">
                <a:solidFill>
                  <a:srgbClr val="CC0000"/>
                </a:solidFill>
              </a:rPr>
              <a:t>1</a:t>
            </a:r>
            <a:r>
              <a:rPr lang="zh-CN" altLang="en-US" sz="2400" b="1" dirty="0">
                <a:solidFill>
                  <a:srgbClr val="000000"/>
                </a:solidFill>
              </a:rPr>
              <a:t>是高位寄存器。</a:t>
            </a:r>
            <a:endParaRPr lang="zh-CN" altLang="en-US" sz="2400" b="1" dirty="0">
              <a:solidFill>
                <a:srgbClr val="000000"/>
              </a:solidFill>
            </a:endParaRPr>
          </a:p>
        </p:txBody>
      </p:sp>
      <p:sp>
        <p:nvSpPr>
          <p:cNvPr id="277510" name="Line 6"/>
          <p:cNvSpPr/>
          <p:nvPr/>
        </p:nvSpPr>
        <p:spPr>
          <a:xfrm>
            <a:off x="1373188" y="2805113"/>
            <a:ext cx="685800" cy="0"/>
          </a:xfrm>
          <a:prstGeom prst="line">
            <a:avLst/>
          </a:prstGeom>
          <a:ln w="38100" cap="flat" cmpd="sng">
            <a:solidFill>
              <a:srgbClr val="A50021"/>
            </a:solidFill>
            <a:prstDash val="solid"/>
            <a:headEnd type="none" w="med" len="med"/>
            <a:tailEnd type="triangle" w="med" len="med"/>
          </a:ln>
        </p:spPr>
      </p:sp>
      <p:sp>
        <p:nvSpPr>
          <p:cNvPr id="277511" name="Line 7"/>
          <p:cNvSpPr/>
          <p:nvPr/>
        </p:nvSpPr>
        <p:spPr>
          <a:xfrm>
            <a:off x="2859088" y="2833688"/>
            <a:ext cx="762000" cy="0"/>
          </a:xfrm>
          <a:prstGeom prst="line">
            <a:avLst/>
          </a:prstGeom>
          <a:ln w="38100" cap="flat" cmpd="sng">
            <a:solidFill>
              <a:srgbClr val="A50021"/>
            </a:solidFill>
            <a:prstDash val="solid"/>
            <a:headEnd type="none" w="med" len="med"/>
            <a:tailEnd type="triangle" w="sm" len="med"/>
          </a:ln>
        </p:spPr>
      </p:sp>
      <p:sp>
        <p:nvSpPr>
          <p:cNvPr id="277512" name="Line 8"/>
          <p:cNvSpPr/>
          <p:nvPr/>
        </p:nvSpPr>
        <p:spPr>
          <a:xfrm>
            <a:off x="4487863" y="2859088"/>
            <a:ext cx="762000" cy="0"/>
          </a:xfrm>
          <a:prstGeom prst="line">
            <a:avLst/>
          </a:prstGeom>
          <a:ln w="38100" cap="flat" cmpd="sng">
            <a:solidFill>
              <a:srgbClr val="A50021"/>
            </a:solidFill>
            <a:prstDash val="solid"/>
            <a:headEnd type="none" w="med" len="med"/>
            <a:tailEnd type="triangle" w="sm" len="med"/>
          </a:ln>
        </p:spPr>
      </p:sp>
      <p:sp>
        <p:nvSpPr>
          <p:cNvPr id="277513" name="Line 9"/>
          <p:cNvSpPr/>
          <p:nvPr/>
        </p:nvSpPr>
        <p:spPr>
          <a:xfrm>
            <a:off x="6194425" y="2852738"/>
            <a:ext cx="762000" cy="0"/>
          </a:xfrm>
          <a:prstGeom prst="line">
            <a:avLst/>
          </a:prstGeom>
          <a:ln w="38100" cap="flat" cmpd="sng">
            <a:solidFill>
              <a:srgbClr val="A50021"/>
            </a:solidFill>
            <a:prstDash val="solid"/>
            <a:headEnd type="none" w="med" len="med"/>
            <a:tailEnd type="triangle" w="sm" len="med"/>
          </a:ln>
        </p:spPr>
      </p:sp>
      <p:sp>
        <p:nvSpPr>
          <p:cNvPr id="277514" name="Text Box 10"/>
          <p:cNvSpPr txBox="1"/>
          <p:nvPr/>
        </p:nvSpPr>
        <p:spPr>
          <a:xfrm>
            <a:off x="209550" y="4564063"/>
            <a:ext cx="4081463"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由</a:t>
            </a:r>
            <a:r>
              <a:rPr lang="en-US" altLang="zh-CN" sz="2400" b="1" dirty="0">
                <a:solidFill>
                  <a:srgbClr val="000000"/>
                </a:solidFill>
              </a:rPr>
              <a:t>D</a:t>
            </a:r>
            <a:r>
              <a:rPr lang="zh-CN" altLang="en-US" sz="2400" b="1" dirty="0">
                <a:solidFill>
                  <a:srgbClr val="000000"/>
                </a:solidFill>
              </a:rPr>
              <a:t>触发器的特性方程可知：</a:t>
            </a:r>
            <a:endParaRPr lang="zh-CN" altLang="en-US" sz="2400" b="1" dirty="0">
              <a:solidFill>
                <a:srgbClr val="000000"/>
              </a:solidFill>
            </a:endParaRPr>
          </a:p>
        </p:txBody>
      </p:sp>
      <p:graphicFrame>
        <p:nvGraphicFramePr>
          <p:cNvPr id="277515" name="Object 11"/>
          <p:cNvGraphicFramePr>
            <a:graphicFrameLocks noChangeAspect="1"/>
          </p:cNvGraphicFramePr>
          <p:nvPr/>
        </p:nvGraphicFramePr>
        <p:xfrm>
          <a:off x="4165600" y="4227513"/>
          <a:ext cx="1392238" cy="576262"/>
        </p:xfrm>
        <a:graphic>
          <a:graphicData uri="http://schemas.openxmlformats.org/presentationml/2006/ole">
            <mc:AlternateContent xmlns:mc="http://schemas.openxmlformats.org/markup-compatibility/2006">
              <mc:Choice xmlns:v="urn:schemas-microsoft-com:vml" Requires="v">
                <p:oleObj spid="_x0000_s3087" name="" r:id="rId3" imgW="546100" imgH="228600" progId="Equation.DSMT4">
                  <p:embed/>
                </p:oleObj>
              </mc:Choice>
              <mc:Fallback>
                <p:oleObj name="" r:id="rId3" imgW="546100" imgH="228600" progId="Equation.DSMT4">
                  <p:embed/>
                  <p:pic>
                    <p:nvPicPr>
                      <p:cNvPr id="0" name="图片 3086"/>
                      <p:cNvPicPr/>
                      <p:nvPr/>
                    </p:nvPicPr>
                    <p:blipFill>
                      <a:blip r:embed="rId4"/>
                      <a:stretch>
                        <a:fillRect/>
                      </a:stretch>
                    </p:blipFill>
                    <p:spPr>
                      <a:xfrm>
                        <a:off x="4165600" y="4227513"/>
                        <a:ext cx="1392238" cy="576262"/>
                      </a:xfrm>
                      <a:prstGeom prst="rect">
                        <a:avLst/>
                      </a:prstGeom>
                      <a:noFill/>
                      <a:ln w="38100">
                        <a:noFill/>
                        <a:miter/>
                      </a:ln>
                    </p:spPr>
                  </p:pic>
                </p:oleObj>
              </mc:Fallback>
            </mc:AlternateContent>
          </a:graphicData>
        </a:graphic>
      </p:graphicFrame>
      <p:graphicFrame>
        <p:nvGraphicFramePr>
          <p:cNvPr id="277516" name="Object 12"/>
          <p:cNvGraphicFramePr>
            <a:graphicFrameLocks noChangeAspect="1"/>
          </p:cNvGraphicFramePr>
          <p:nvPr/>
        </p:nvGraphicFramePr>
        <p:xfrm>
          <a:off x="6370638" y="4256088"/>
          <a:ext cx="1584325" cy="600075"/>
        </p:xfrm>
        <a:graphic>
          <a:graphicData uri="http://schemas.openxmlformats.org/presentationml/2006/ole">
            <mc:AlternateContent xmlns:mc="http://schemas.openxmlformats.org/markup-compatibility/2006">
              <mc:Choice xmlns:v="urn:schemas-microsoft-com:vml" Requires="v">
                <p:oleObj spid="_x0000_s3088" name="" r:id="rId5" imgW="596900" imgH="228600" progId="Equation.DSMT4">
                  <p:embed/>
                </p:oleObj>
              </mc:Choice>
              <mc:Fallback>
                <p:oleObj name="" r:id="rId5" imgW="596900" imgH="228600" progId="Equation.DSMT4">
                  <p:embed/>
                  <p:pic>
                    <p:nvPicPr>
                      <p:cNvPr id="0" name="图片 3087"/>
                      <p:cNvPicPr/>
                      <p:nvPr/>
                    </p:nvPicPr>
                    <p:blipFill>
                      <a:blip r:embed="rId6"/>
                      <a:stretch>
                        <a:fillRect/>
                      </a:stretch>
                    </p:blipFill>
                    <p:spPr>
                      <a:xfrm>
                        <a:off x="6370638" y="4256088"/>
                        <a:ext cx="1584325" cy="600075"/>
                      </a:xfrm>
                      <a:prstGeom prst="rect">
                        <a:avLst/>
                      </a:prstGeom>
                      <a:noFill/>
                      <a:ln w="38100">
                        <a:noFill/>
                        <a:miter/>
                      </a:ln>
                    </p:spPr>
                  </p:pic>
                </p:oleObj>
              </mc:Fallback>
            </mc:AlternateContent>
          </a:graphicData>
        </a:graphic>
      </p:graphicFrame>
      <p:graphicFrame>
        <p:nvGraphicFramePr>
          <p:cNvPr id="277517" name="Object 13"/>
          <p:cNvGraphicFramePr>
            <a:graphicFrameLocks noChangeAspect="1"/>
          </p:cNvGraphicFramePr>
          <p:nvPr/>
        </p:nvGraphicFramePr>
        <p:xfrm>
          <a:off x="4132263" y="4792663"/>
          <a:ext cx="1541462" cy="587375"/>
        </p:xfrm>
        <a:graphic>
          <a:graphicData uri="http://schemas.openxmlformats.org/presentationml/2006/ole">
            <mc:AlternateContent xmlns:mc="http://schemas.openxmlformats.org/markup-compatibility/2006">
              <mc:Choice xmlns:v="urn:schemas-microsoft-com:vml" Requires="v">
                <p:oleObj spid="_x0000_s3089" name="" r:id="rId7" imgW="596900" imgH="228600" progId="Equation.DSMT4">
                  <p:embed/>
                </p:oleObj>
              </mc:Choice>
              <mc:Fallback>
                <p:oleObj name="" r:id="rId7" imgW="596900" imgH="228600" progId="Equation.DSMT4">
                  <p:embed/>
                  <p:pic>
                    <p:nvPicPr>
                      <p:cNvPr id="0" name="图片 3088"/>
                      <p:cNvPicPr/>
                      <p:nvPr/>
                    </p:nvPicPr>
                    <p:blipFill>
                      <a:blip r:embed="rId8"/>
                      <a:stretch>
                        <a:fillRect/>
                      </a:stretch>
                    </p:blipFill>
                    <p:spPr>
                      <a:xfrm>
                        <a:off x="4132263" y="4792663"/>
                        <a:ext cx="1541462" cy="587375"/>
                      </a:xfrm>
                      <a:prstGeom prst="rect">
                        <a:avLst/>
                      </a:prstGeom>
                      <a:noFill/>
                      <a:ln w="38100">
                        <a:noFill/>
                        <a:miter/>
                      </a:ln>
                    </p:spPr>
                  </p:pic>
                </p:oleObj>
              </mc:Fallback>
            </mc:AlternateContent>
          </a:graphicData>
        </a:graphic>
      </p:graphicFrame>
      <p:graphicFrame>
        <p:nvGraphicFramePr>
          <p:cNvPr id="277518" name="Object 14"/>
          <p:cNvGraphicFramePr>
            <a:graphicFrameLocks noChangeAspect="1"/>
          </p:cNvGraphicFramePr>
          <p:nvPr/>
        </p:nvGraphicFramePr>
        <p:xfrm>
          <a:off x="6448425" y="4816475"/>
          <a:ext cx="1473200" cy="573088"/>
        </p:xfrm>
        <a:graphic>
          <a:graphicData uri="http://schemas.openxmlformats.org/presentationml/2006/ole">
            <mc:AlternateContent xmlns:mc="http://schemas.openxmlformats.org/markup-compatibility/2006">
              <mc:Choice xmlns:v="urn:schemas-microsoft-com:vml" Requires="v">
                <p:oleObj spid="_x0000_s3090" name="" r:id="rId9" imgW="584200" imgH="228600" progId="Equation.DSMT4">
                  <p:embed/>
                </p:oleObj>
              </mc:Choice>
              <mc:Fallback>
                <p:oleObj name="" r:id="rId9" imgW="584200" imgH="228600" progId="Equation.DSMT4">
                  <p:embed/>
                  <p:pic>
                    <p:nvPicPr>
                      <p:cNvPr id="0" name="图片 3089"/>
                      <p:cNvPicPr/>
                      <p:nvPr/>
                    </p:nvPicPr>
                    <p:blipFill>
                      <a:blip r:embed="rId10"/>
                      <a:stretch>
                        <a:fillRect/>
                      </a:stretch>
                    </p:blipFill>
                    <p:spPr>
                      <a:xfrm>
                        <a:off x="6448425" y="4816475"/>
                        <a:ext cx="1473200" cy="573088"/>
                      </a:xfrm>
                      <a:prstGeom prst="rect">
                        <a:avLst/>
                      </a:prstGeom>
                      <a:noFill/>
                      <a:ln w="38100">
                        <a:noFill/>
                        <a:miter/>
                      </a:ln>
                    </p:spPr>
                  </p:pic>
                </p:oleObj>
              </mc:Fallback>
            </mc:AlternateContent>
          </a:graphicData>
        </a:graphic>
      </p:graphicFrame>
      <p:grpSp>
        <p:nvGrpSpPr>
          <p:cNvPr id="277519" name="Group 15"/>
          <p:cNvGrpSpPr/>
          <p:nvPr/>
        </p:nvGrpSpPr>
        <p:grpSpPr>
          <a:xfrm>
            <a:off x="271463" y="5373688"/>
            <a:ext cx="5942012" cy="1012825"/>
            <a:chOff x="384" y="1824"/>
            <a:chExt cx="3216" cy="1008"/>
          </a:xfrm>
        </p:grpSpPr>
        <p:sp>
          <p:nvSpPr>
            <p:cNvPr id="28691" name="Text Box 16"/>
            <p:cNvSpPr txBox="1"/>
            <p:nvPr/>
          </p:nvSpPr>
          <p:spPr>
            <a:xfrm>
              <a:off x="432" y="1824"/>
              <a:ext cx="3120" cy="96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0000"/>
                </a:lnSpc>
                <a:spcBef>
                  <a:spcPct val="0"/>
                </a:spcBef>
                <a:buNone/>
              </a:pPr>
              <a:r>
                <a:rPr lang="en-US" altLang="zh-CN" sz="2400" b="1" dirty="0">
                  <a:solidFill>
                    <a:srgbClr val="000000"/>
                  </a:solidFill>
                </a:rPr>
                <a:t>         </a:t>
              </a:r>
              <a:r>
                <a:rPr lang="zh-CN" altLang="en-US" sz="2400" b="1" dirty="0">
                  <a:solidFill>
                    <a:srgbClr val="000000"/>
                  </a:solidFill>
                </a:rPr>
                <a:t>在</a:t>
              </a:r>
              <a:r>
                <a:rPr lang="en-US" altLang="zh-CN" sz="2400" b="1" dirty="0">
                  <a:solidFill>
                    <a:srgbClr val="000000"/>
                  </a:solidFill>
                </a:rPr>
                <a:t>CLK</a:t>
              </a:r>
              <a:r>
                <a:rPr lang="zh-CN" altLang="en-US" sz="2400" b="1" dirty="0">
                  <a:solidFill>
                    <a:srgbClr val="000000"/>
                  </a:solidFill>
                </a:rPr>
                <a:t>脉冲的作用下，低位触发器的状态送给高位，作为高位的次态输出。</a:t>
              </a:r>
              <a:endParaRPr lang="zh-CN" altLang="en-US" sz="2400" b="1" dirty="0">
                <a:solidFill>
                  <a:srgbClr val="000000"/>
                </a:solidFill>
              </a:endParaRPr>
            </a:p>
          </p:txBody>
        </p:sp>
        <p:sp>
          <p:nvSpPr>
            <p:cNvPr id="28692" name="Rectangle 17"/>
            <p:cNvSpPr/>
            <p:nvPr/>
          </p:nvSpPr>
          <p:spPr>
            <a:xfrm>
              <a:off x="384" y="1824"/>
              <a:ext cx="3216" cy="1008"/>
            </a:xfrm>
            <a:prstGeom prst="rect">
              <a:avLst/>
            </a:prstGeom>
            <a:noFill/>
            <a:ln w="57150" cap="flat" cmpd="sng">
              <a:solidFill>
                <a:srgbClr val="33CCCC"/>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277522" name="Group 18"/>
          <p:cNvGrpSpPr/>
          <p:nvPr/>
        </p:nvGrpSpPr>
        <p:grpSpPr>
          <a:xfrm>
            <a:off x="6148388" y="5675313"/>
            <a:ext cx="2413000" cy="476250"/>
            <a:chOff x="3648" y="2311"/>
            <a:chExt cx="1520" cy="300"/>
          </a:xfrm>
        </p:grpSpPr>
        <p:sp>
          <p:nvSpPr>
            <p:cNvPr id="28689" name="Line 19"/>
            <p:cNvSpPr/>
            <p:nvPr/>
          </p:nvSpPr>
          <p:spPr>
            <a:xfrm>
              <a:off x="3648" y="2448"/>
              <a:ext cx="384" cy="0"/>
            </a:xfrm>
            <a:prstGeom prst="line">
              <a:avLst/>
            </a:prstGeom>
            <a:ln w="127000" cap="flat" cmpd="sng">
              <a:solidFill>
                <a:srgbClr val="A50021"/>
              </a:solidFill>
              <a:prstDash val="solid"/>
              <a:headEnd type="none" w="med" len="med"/>
              <a:tailEnd type="stealth" w="med" len="med"/>
            </a:ln>
          </p:spPr>
        </p:sp>
        <p:sp>
          <p:nvSpPr>
            <p:cNvPr id="28690" name="Text Box 20"/>
            <p:cNvSpPr txBox="1"/>
            <p:nvPr/>
          </p:nvSpPr>
          <p:spPr>
            <a:xfrm>
              <a:off x="4080" y="2311"/>
              <a:ext cx="1088" cy="300"/>
            </a:xfrm>
            <a:prstGeom prst="rect">
              <a:avLst/>
            </a:prstGeom>
            <a:solidFill>
              <a:srgbClr val="FF0000"/>
            </a:solidFill>
            <a:ln w="19050" cap="flat" cmpd="sng">
              <a:solidFill>
                <a:srgbClr val="00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bg1"/>
                  </a:solidFill>
                </a:rPr>
                <a:t>左移寄存器</a:t>
              </a:r>
              <a:endParaRPr lang="zh-CN" altLang="en-US" sz="2400" b="1" dirty="0">
                <a:solidFill>
                  <a:schemeClr val="bg1"/>
                </a:solidFill>
              </a:endParaRPr>
            </a:p>
          </p:txBody>
        </p:sp>
      </p:grpSp>
      <p:sp>
        <p:nvSpPr>
          <p:cNvPr id="28688" name="矩形 1"/>
          <p:cNvSpPr/>
          <p:nvPr/>
        </p:nvSpPr>
        <p:spPr>
          <a:xfrm>
            <a:off x="285115" y="307975"/>
            <a:ext cx="865251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zh-CN" altLang="en-US" sz="2800" b="1" dirty="0">
                <a:solidFill>
                  <a:srgbClr val="FF0000"/>
                </a:solidFill>
                <a:latin typeface="Helvetica" pitchFamily="34" charset="0"/>
                <a:ea typeface="楷体_GB2312" pitchFamily="49" charset="-122"/>
              </a:rPr>
              <a:t>串入串出移位寄存器</a:t>
            </a:r>
            <a:endParaRPr lang="en-US" altLang="zh-CN" sz="2800" b="1" dirty="0">
              <a:solidFill>
                <a:srgbClr val="FF0000"/>
              </a:solidFill>
              <a:latin typeface="Helvetica"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7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77509"/>
                                        </p:tgtEl>
                                        <p:attrNameLst>
                                          <p:attrName>style.visibility</p:attrName>
                                        </p:attrNameLst>
                                      </p:cBhvr>
                                      <p:to>
                                        <p:strVal val="visible"/>
                                      </p:to>
                                    </p:set>
                                    <p:animEffect transition="in" filter="wipe(left)">
                                      <p:cBhvr>
                                        <p:cTn id="11" dur="500"/>
                                        <p:tgtEl>
                                          <p:spTgt spid="27750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7510"/>
                                        </p:tgtEl>
                                        <p:attrNameLst>
                                          <p:attrName>style.visibility</p:attrName>
                                        </p:attrNameLst>
                                      </p:cBhvr>
                                      <p:to>
                                        <p:strVal val="visible"/>
                                      </p:to>
                                    </p:set>
                                    <p:animEffect transition="in" filter="wipe(left)">
                                      <p:cBhvr>
                                        <p:cTn id="16" dur="500"/>
                                        <p:tgtEl>
                                          <p:spTgt spid="2775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77511"/>
                                        </p:tgtEl>
                                        <p:attrNameLst>
                                          <p:attrName>style.visibility</p:attrName>
                                        </p:attrNameLst>
                                      </p:cBhvr>
                                      <p:to>
                                        <p:strVal val="visible"/>
                                      </p:to>
                                    </p:set>
                                    <p:animEffect transition="in" filter="wipe(left)">
                                      <p:cBhvr>
                                        <p:cTn id="21" dur="500"/>
                                        <p:tgtEl>
                                          <p:spTgt spid="2775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7512"/>
                                        </p:tgtEl>
                                        <p:attrNameLst>
                                          <p:attrName>style.visibility</p:attrName>
                                        </p:attrNameLst>
                                      </p:cBhvr>
                                      <p:to>
                                        <p:strVal val="visible"/>
                                      </p:to>
                                    </p:set>
                                    <p:animEffect transition="in" filter="wipe(left)">
                                      <p:cBhvr>
                                        <p:cTn id="26" dur="500"/>
                                        <p:tgtEl>
                                          <p:spTgt spid="2775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7513"/>
                                        </p:tgtEl>
                                        <p:attrNameLst>
                                          <p:attrName>style.visibility</p:attrName>
                                        </p:attrNameLst>
                                      </p:cBhvr>
                                      <p:to>
                                        <p:strVal val="visible"/>
                                      </p:to>
                                    </p:set>
                                    <p:animEffect transition="in" filter="wipe(left)">
                                      <p:cBhvr>
                                        <p:cTn id="31" dur="500"/>
                                        <p:tgtEl>
                                          <p:spTgt spid="2775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7514"/>
                                        </p:tgtEl>
                                        <p:attrNameLst>
                                          <p:attrName>style.visibility</p:attrName>
                                        </p:attrNameLst>
                                      </p:cBhvr>
                                      <p:to>
                                        <p:strVal val="visible"/>
                                      </p:to>
                                    </p:set>
                                    <p:animEffect transition="in" filter="wipe(left)">
                                      <p:cBhvr>
                                        <p:cTn id="36" dur="500"/>
                                        <p:tgtEl>
                                          <p:spTgt spid="2775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77515"/>
                                        </p:tgtEl>
                                        <p:attrNameLst>
                                          <p:attrName>style.visibility</p:attrName>
                                        </p:attrNameLst>
                                      </p:cBhvr>
                                      <p:to>
                                        <p:strVal val="visible"/>
                                      </p:to>
                                    </p:set>
                                    <p:animEffect transition="in" filter="wipe(left)">
                                      <p:cBhvr>
                                        <p:cTn id="41" dur="500"/>
                                        <p:tgtEl>
                                          <p:spTgt spid="27751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77516"/>
                                        </p:tgtEl>
                                        <p:attrNameLst>
                                          <p:attrName>style.visibility</p:attrName>
                                        </p:attrNameLst>
                                      </p:cBhvr>
                                      <p:to>
                                        <p:strVal val="visible"/>
                                      </p:to>
                                    </p:set>
                                    <p:animEffect transition="in" filter="wipe(left)">
                                      <p:cBhvr>
                                        <p:cTn id="46" dur="500"/>
                                        <p:tgtEl>
                                          <p:spTgt spid="2775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77517"/>
                                        </p:tgtEl>
                                        <p:attrNameLst>
                                          <p:attrName>style.visibility</p:attrName>
                                        </p:attrNameLst>
                                      </p:cBhvr>
                                      <p:to>
                                        <p:strVal val="visible"/>
                                      </p:to>
                                    </p:set>
                                    <p:animEffect transition="in" filter="wipe(left)">
                                      <p:cBhvr>
                                        <p:cTn id="51" dur="500"/>
                                        <p:tgtEl>
                                          <p:spTgt spid="2775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77518"/>
                                        </p:tgtEl>
                                        <p:attrNameLst>
                                          <p:attrName>style.visibility</p:attrName>
                                        </p:attrNameLst>
                                      </p:cBhvr>
                                      <p:to>
                                        <p:strVal val="visible"/>
                                      </p:to>
                                    </p:set>
                                    <p:animEffect transition="in" filter="wipe(left)">
                                      <p:cBhvr>
                                        <p:cTn id="56" dur="500"/>
                                        <p:tgtEl>
                                          <p:spTgt spid="277518"/>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277519"/>
                                        </p:tgtEl>
                                        <p:attrNameLst>
                                          <p:attrName>style.visibility</p:attrName>
                                        </p:attrNameLst>
                                      </p:cBhvr>
                                      <p:to>
                                        <p:strVal val="visible"/>
                                      </p:to>
                                    </p:set>
                                    <p:anim calcmode="lin" valueType="num">
                                      <p:cBhvr>
                                        <p:cTn id="61" dur="500" fill="hold"/>
                                        <p:tgtEl>
                                          <p:spTgt spid="277519"/>
                                        </p:tgtEl>
                                        <p:attrNameLst>
                                          <p:attrName>ppt_w</p:attrName>
                                        </p:attrNameLst>
                                      </p:cBhvr>
                                      <p:tavLst>
                                        <p:tav tm="0">
                                          <p:val>
                                            <p:fltVal val="0.000000"/>
                                          </p:val>
                                        </p:tav>
                                        <p:tav tm="100000">
                                          <p:val>
                                            <p:strVal val="#ppt_w"/>
                                          </p:val>
                                        </p:tav>
                                      </p:tavLst>
                                    </p:anim>
                                    <p:anim calcmode="lin" valueType="num">
                                      <p:cBhvr>
                                        <p:cTn id="62" dur="500" fill="hold"/>
                                        <p:tgtEl>
                                          <p:spTgt spid="277519"/>
                                        </p:tgtEl>
                                        <p:attrNameLst>
                                          <p:attrName>ppt_h</p:attrName>
                                        </p:attrNameLst>
                                      </p:cBhvr>
                                      <p:tavLst>
                                        <p:tav tm="0">
                                          <p:val>
                                            <p:fltVal val="0.00000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8" fill="hold" nodeType="clickEffect">
                                  <p:stCondLst>
                                    <p:cond delay="0"/>
                                  </p:stCondLst>
                                  <p:childTnLst>
                                    <p:set>
                                      <p:cBhvr>
                                        <p:cTn id="66" dur="1" fill="hold">
                                          <p:stCondLst>
                                            <p:cond delay="0"/>
                                          </p:stCondLst>
                                        </p:cTn>
                                        <p:tgtEl>
                                          <p:spTgt spid="277522"/>
                                        </p:tgtEl>
                                        <p:attrNameLst>
                                          <p:attrName>style.visibility</p:attrName>
                                        </p:attrNameLst>
                                      </p:cBhvr>
                                      <p:to>
                                        <p:strVal val="visible"/>
                                      </p:to>
                                    </p:set>
                                    <p:anim calcmode="lin" valueType="num">
                                      <p:cBhvr>
                                        <p:cTn id="67" dur="500" fill="hold"/>
                                        <p:tgtEl>
                                          <p:spTgt spid="277522"/>
                                        </p:tgtEl>
                                        <p:attrNameLst>
                                          <p:attrName>ppt_x</p:attrName>
                                        </p:attrNameLst>
                                      </p:cBhvr>
                                      <p:tavLst>
                                        <p:tav tm="0">
                                          <p:val>
                                            <p:strVal val="#ppt_x-#ppt_w/2"/>
                                          </p:val>
                                        </p:tav>
                                        <p:tav tm="100000">
                                          <p:val>
                                            <p:strVal val="#ppt_x"/>
                                          </p:val>
                                        </p:tav>
                                      </p:tavLst>
                                    </p:anim>
                                    <p:anim calcmode="lin" valueType="num">
                                      <p:cBhvr>
                                        <p:cTn id="68" dur="500" fill="hold"/>
                                        <p:tgtEl>
                                          <p:spTgt spid="277522"/>
                                        </p:tgtEl>
                                        <p:attrNameLst>
                                          <p:attrName>ppt_y</p:attrName>
                                        </p:attrNameLst>
                                      </p:cBhvr>
                                      <p:tavLst>
                                        <p:tav tm="0">
                                          <p:val>
                                            <p:strVal val="#ppt_y"/>
                                          </p:val>
                                        </p:tav>
                                        <p:tav tm="100000">
                                          <p:val>
                                            <p:strVal val="#ppt_y"/>
                                          </p:val>
                                        </p:tav>
                                      </p:tavLst>
                                    </p:anim>
                                    <p:anim calcmode="lin" valueType="num">
                                      <p:cBhvr>
                                        <p:cTn id="69" dur="500" fill="hold"/>
                                        <p:tgtEl>
                                          <p:spTgt spid="277522"/>
                                        </p:tgtEl>
                                        <p:attrNameLst>
                                          <p:attrName>ppt_w</p:attrName>
                                        </p:attrNameLst>
                                      </p:cBhvr>
                                      <p:tavLst>
                                        <p:tav tm="0">
                                          <p:val>
                                            <p:fltVal val="0.000000"/>
                                          </p:val>
                                        </p:tav>
                                        <p:tav tm="100000">
                                          <p:val>
                                            <p:strVal val="#ppt_w"/>
                                          </p:val>
                                        </p:tav>
                                      </p:tavLst>
                                    </p:anim>
                                    <p:anim calcmode="lin" valueType="num">
                                      <p:cBhvr>
                                        <p:cTn id="70" dur="500" fill="hold"/>
                                        <p:tgtEl>
                                          <p:spTgt spid="2775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9" grpId="0"/>
      <p:bldP spid="2775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278530" name="Group 2"/>
          <p:cNvGrpSpPr/>
          <p:nvPr/>
        </p:nvGrpSpPr>
        <p:grpSpPr>
          <a:xfrm>
            <a:off x="685800" y="838200"/>
            <a:ext cx="7772400" cy="3124200"/>
            <a:chOff x="432" y="528"/>
            <a:chExt cx="4896" cy="1968"/>
          </a:xfrm>
        </p:grpSpPr>
        <p:graphicFrame>
          <p:nvGraphicFramePr>
            <p:cNvPr id="29723" name="Object 3"/>
            <p:cNvGraphicFramePr>
              <a:graphicFrameLocks noChangeAspect="1"/>
            </p:cNvGraphicFramePr>
            <p:nvPr/>
          </p:nvGraphicFramePr>
          <p:xfrm>
            <a:off x="480" y="528"/>
            <a:ext cx="4800" cy="1919"/>
          </p:xfrm>
          <a:graphic>
            <a:graphicData uri="http://schemas.openxmlformats.org/presentationml/2006/ole">
              <mc:AlternateContent xmlns:mc="http://schemas.openxmlformats.org/markup-compatibility/2006">
                <mc:Choice xmlns:v="urn:schemas-microsoft-com:vml" Requires="v">
                  <p:oleObj spid="_x0000_s3091" name="" r:id="rId1" imgW="4143375" imgH="1866900" progId="Paint.Picture">
                    <p:embed/>
                  </p:oleObj>
                </mc:Choice>
                <mc:Fallback>
                  <p:oleObj name="" r:id="rId1" imgW="4143375" imgH="1866900" progId="Paint.Picture">
                    <p:embed/>
                    <p:pic>
                      <p:nvPicPr>
                        <p:cNvPr id="0" name="图片 3090"/>
                        <p:cNvPicPr/>
                        <p:nvPr/>
                      </p:nvPicPr>
                      <p:blipFill>
                        <a:blip r:embed="rId2"/>
                        <a:stretch>
                          <a:fillRect/>
                        </a:stretch>
                      </p:blipFill>
                      <p:spPr>
                        <a:xfrm>
                          <a:off x="480" y="528"/>
                          <a:ext cx="4800" cy="1919"/>
                        </a:xfrm>
                        <a:prstGeom prst="rect">
                          <a:avLst/>
                        </a:prstGeom>
                        <a:noFill/>
                        <a:ln w="38100">
                          <a:noFill/>
                          <a:miter/>
                        </a:ln>
                      </p:spPr>
                    </p:pic>
                  </p:oleObj>
                </mc:Fallback>
              </mc:AlternateContent>
            </a:graphicData>
          </a:graphic>
        </p:graphicFrame>
        <p:sp>
          <p:nvSpPr>
            <p:cNvPr id="29724" name="Rectangle 4"/>
            <p:cNvSpPr/>
            <p:nvPr/>
          </p:nvSpPr>
          <p:spPr>
            <a:xfrm>
              <a:off x="432" y="528"/>
              <a:ext cx="4896" cy="1968"/>
            </a:xfrm>
            <a:prstGeom prst="rect">
              <a:avLst/>
            </a:prstGeom>
            <a:noFill/>
            <a:ln w="57150" cap="flat" cmpd="thinThick">
              <a:solidFill>
                <a:srgbClr val="99CC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sp>
        <p:nvSpPr>
          <p:cNvPr id="29700" name="Text Box 5"/>
          <p:cNvSpPr txBox="1"/>
          <p:nvPr/>
        </p:nvSpPr>
        <p:spPr>
          <a:xfrm>
            <a:off x="762000" y="304800"/>
            <a:ext cx="2622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欲存入数码</a:t>
            </a:r>
            <a:r>
              <a:rPr lang="en-US" altLang="zh-CN" sz="2400" b="1" dirty="0">
                <a:solidFill>
                  <a:srgbClr val="000000"/>
                </a:solidFill>
              </a:rPr>
              <a:t>1011</a:t>
            </a:r>
            <a:r>
              <a:rPr lang="zh-CN" altLang="en-US" sz="2400" b="1" dirty="0">
                <a:solidFill>
                  <a:srgbClr val="000000"/>
                </a:solidFill>
              </a:rPr>
              <a:t>：</a:t>
            </a:r>
            <a:endParaRPr lang="zh-CN" altLang="en-US" sz="2400" b="1" dirty="0">
              <a:solidFill>
                <a:srgbClr val="000000"/>
              </a:solidFill>
            </a:endParaRPr>
          </a:p>
        </p:txBody>
      </p:sp>
      <p:grpSp>
        <p:nvGrpSpPr>
          <p:cNvPr id="278534" name="Group 6"/>
          <p:cNvGrpSpPr/>
          <p:nvPr/>
        </p:nvGrpSpPr>
        <p:grpSpPr>
          <a:xfrm>
            <a:off x="2895600" y="1676400"/>
            <a:ext cx="5518150" cy="533400"/>
            <a:chOff x="1776" y="1152"/>
            <a:chExt cx="3476" cy="336"/>
          </a:xfrm>
        </p:grpSpPr>
        <p:sp>
          <p:nvSpPr>
            <p:cNvPr id="29719" name="Text Box 7"/>
            <p:cNvSpPr txBox="1"/>
            <p:nvPr/>
          </p:nvSpPr>
          <p:spPr>
            <a:xfrm>
              <a:off x="5040" y="115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CC0000"/>
                  </a:solidFill>
                </a:rPr>
                <a:t>1</a:t>
              </a:r>
              <a:endParaRPr lang="en-US" altLang="zh-CN" sz="2400" b="1" dirty="0">
                <a:solidFill>
                  <a:srgbClr val="CC0000"/>
                </a:solidFill>
              </a:endParaRPr>
            </a:p>
          </p:txBody>
        </p:sp>
        <p:sp>
          <p:nvSpPr>
            <p:cNvPr id="29720" name="Text Box 8"/>
            <p:cNvSpPr txBox="1"/>
            <p:nvPr/>
          </p:nvSpPr>
          <p:spPr>
            <a:xfrm>
              <a:off x="3888" y="120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CC0000"/>
                  </a:solidFill>
                </a:rPr>
                <a:t>0</a:t>
              </a:r>
              <a:endParaRPr lang="en-US" altLang="zh-CN" sz="2400" b="1" dirty="0">
                <a:solidFill>
                  <a:srgbClr val="CC0000"/>
                </a:solidFill>
              </a:endParaRPr>
            </a:p>
          </p:txBody>
        </p:sp>
        <p:sp>
          <p:nvSpPr>
            <p:cNvPr id="29721" name="Text Box 9"/>
            <p:cNvSpPr txBox="1"/>
            <p:nvPr/>
          </p:nvSpPr>
          <p:spPr>
            <a:xfrm>
              <a:off x="2860" y="120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CC0000"/>
                  </a:solidFill>
                </a:rPr>
                <a:t>1</a:t>
              </a:r>
              <a:endParaRPr lang="en-US" altLang="zh-CN" sz="2400" b="1" dirty="0">
                <a:solidFill>
                  <a:srgbClr val="CC0000"/>
                </a:solidFill>
              </a:endParaRPr>
            </a:p>
          </p:txBody>
        </p:sp>
        <p:sp>
          <p:nvSpPr>
            <p:cNvPr id="29722" name="Text Box 10"/>
            <p:cNvSpPr txBox="1"/>
            <p:nvPr/>
          </p:nvSpPr>
          <p:spPr>
            <a:xfrm>
              <a:off x="1776" y="120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CC0000"/>
                  </a:solidFill>
                </a:rPr>
                <a:t>1</a:t>
              </a:r>
              <a:endParaRPr lang="en-US" altLang="zh-CN" sz="2400" b="1" dirty="0">
                <a:solidFill>
                  <a:srgbClr val="CC0000"/>
                </a:solidFill>
              </a:endParaRPr>
            </a:p>
          </p:txBody>
        </p:sp>
      </p:grpSp>
      <p:sp>
        <p:nvSpPr>
          <p:cNvPr id="278539" name="Text Box 11"/>
          <p:cNvSpPr txBox="1"/>
          <p:nvPr/>
        </p:nvSpPr>
        <p:spPr>
          <a:xfrm>
            <a:off x="3200400" y="325438"/>
            <a:ext cx="525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u="sng" dirty="0">
                <a:solidFill>
                  <a:srgbClr val="000000"/>
                </a:solidFill>
              </a:rPr>
              <a:t>采用串行输入</a:t>
            </a:r>
            <a:r>
              <a:rPr lang="zh-CN" altLang="en-US" sz="2400" b="1" dirty="0">
                <a:solidFill>
                  <a:srgbClr val="000000"/>
                </a:solidFill>
              </a:rPr>
              <a:t>    </a:t>
            </a:r>
            <a:r>
              <a:rPr lang="zh-CN" altLang="en-US" sz="2400" b="1" u="sng" dirty="0">
                <a:solidFill>
                  <a:srgbClr val="000000"/>
                </a:solidFill>
              </a:rPr>
              <a:t>只有一个数据输入端</a:t>
            </a:r>
            <a:endParaRPr lang="zh-CN" altLang="en-US" sz="2400" b="1" u="sng" dirty="0">
              <a:solidFill>
                <a:srgbClr val="000000"/>
              </a:solidFill>
            </a:endParaRPr>
          </a:p>
        </p:txBody>
      </p:sp>
      <p:sp>
        <p:nvSpPr>
          <p:cNvPr id="278540" name="Text Box 12"/>
          <p:cNvSpPr txBox="1"/>
          <p:nvPr/>
        </p:nvSpPr>
        <p:spPr>
          <a:xfrm>
            <a:off x="8191500" y="0"/>
            <a:ext cx="946150" cy="10064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6000" b="1" dirty="0">
                <a:solidFill>
                  <a:srgbClr val="CC0000"/>
                </a:solidFill>
              </a:rPr>
              <a:t>？</a:t>
            </a:r>
            <a:endParaRPr lang="zh-CN" altLang="en-US" sz="6000" b="1" dirty="0">
              <a:solidFill>
                <a:srgbClr val="CC0000"/>
              </a:solidFill>
            </a:endParaRPr>
          </a:p>
        </p:txBody>
      </p:sp>
      <p:sp>
        <p:nvSpPr>
          <p:cNvPr id="278541" name="Text Box 13"/>
          <p:cNvSpPr txBox="1"/>
          <p:nvPr/>
        </p:nvSpPr>
        <p:spPr>
          <a:xfrm>
            <a:off x="898525" y="4059238"/>
            <a:ext cx="2012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解决的办法：</a:t>
            </a:r>
            <a:endParaRPr lang="zh-CN" altLang="en-US" sz="2400" b="1" dirty="0">
              <a:solidFill>
                <a:srgbClr val="000000"/>
              </a:solidFill>
            </a:endParaRPr>
          </a:p>
        </p:txBody>
      </p:sp>
      <p:sp>
        <p:nvSpPr>
          <p:cNvPr id="278542" name="Text Box 14"/>
          <p:cNvSpPr txBox="1"/>
          <p:nvPr/>
        </p:nvSpPr>
        <p:spPr>
          <a:xfrm>
            <a:off x="2940050" y="4079875"/>
            <a:ext cx="62039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在 </a:t>
            </a:r>
            <a:r>
              <a:rPr lang="en-US" altLang="zh-CN" sz="2400" b="1" dirty="0">
                <a:solidFill>
                  <a:srgbClr val="000000"/>
                </a:solidFill>
              </a:rPr>
              <a:t>4</a:t>
            </a:r>
            <a:r>
              <a:rPr lang="zh-CN" altLang="en-US" sz="2400" b="1" dirty="0">
                <a:solidFill>
                  <a:srgbClr val="000000"/>
                </a:solidFill>
              </a:rPr>
              <a:t>个</a:t>
            </a:r>
            <a:r>
              <a:rPr lang="en-US" altLang="zh-CN" sz="2400" b="1" dirty="0">
                <a:solidFill>
                  <a:srgbClr val="000000"/>
                </a:solidFill>
              </a:rPr>
              <a:t>CLK</a:t>
            </a:r>
            <a:r>
              <a:rPr lang="zh-CN" altLang="en-US" sz="2400" b="1" dirty="0">
                <a:solidFill>
                  <a:srgbClr val="000000"/>
                </a:solidFill>
              </a:rPr>
              <a:t>脉冲的作用下 ，依次送入数码。</a:t>
            </a:r>
            <a:endParaRPr lang="zh-CN" altLang="en-US" sz="2400" b="1" dirty="0">
              <a:solidFill>
                <a:srgbClr val="000000"/>
              </a:solidFill>
            </a:endParaRPr>
          </a:p>
        </p:txBody>
      </p:sp>
      <p:sp>
        <p:nvSpPr>
          <p:cNvPr id="278543" name="Text Box 15"/>
          <p:cNvSpPr txBox="1"/>
          <p:nvPr/>
        </p:nvSpPr>
        <p:spPr>
          <a:xfrm>
            <a:off x="2940050" y="4572000"/>
            <a:ext cx="2012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左移寄存器：</a:t>
            </a:r>
            <a:endParaRPr lang="zh-CN" altLang="en-US" sz="2400" b="1" dirty="0">
              <a:solidFill>
                <a:srgbClr val="000000"/>
              </a:solidFill>
            </a:endParaRPr>
          </a:p>
        </p:txBody>
      </p:sp>
      <p:sp>
        <p:nvSpPr>
          <p:cNvPr id="278544" name="Text Box 16"/>
          <p:cNvSpPr txBox="1"/>
          <p:nvPr/>
        </p:nvSpPr>
        <p:spPr>
          <a:xfrm>
            <a:off x="4860925" y="4572000"/>
            <a:ext cx="33686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先送高位，后送低位。</a:t>
            </a:r>
            <a:endParaRPr lang="zh-CN" altLang="en-US" sz="2400" b="1" dirty="0">
              <a:solidFill>
                <a:srgbClr val="000000"/>
              </a:solidFill>
            </a:endParaRPr>
          </a:p>
        </p:txBody>
      </p:sp>
      <p:sp>
        <p:nvSpPr>
          <p:cNvPr id="278545" name="Text Box 17"/>
          <p:cNvSpPr txBox="1"/>
          <p:nvPr/>
        </p:nvSpPr>
        <p:spPr>
          <a:xfrm>
            <a:off x="2911475" y="5029200"/>
            <a:ext cx="2012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右移寄存器：</a:t>
            </a:r>
            <a:endParaRPr lang="zh-CN" altLang="en-US" sz="2400" b="1" dirty="0">
              <a:solidFill>
                <a:srgbClr val="000000"/>
              </a:solidFill>
            </a:endParaRPr>
          </a:p>
        </p:txBody>
      </p:sp>
      <p:sp>
        <p:nvSpPr>
          <p:cNvPr id="278546" name="Text Box 18"/>
          <p:cNvSpPr txBox="1"/>
          <p:nvPr/>
        </p:nvSpPr>
        <p:spPr>
          <a:xfrm>
            <a:off x="4876800" y="5029200"/>
            <a:ext cx="3581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先送低位，后送高位。</a:t>
            </a:r>
            <a:endParaRPr lang="zh-CN" altLang="en-US" sz="2400" b="1" dirty="0">
              <a:solidFill>
                <a:srgbClr val="000000"/>
              </a:solidFill>
            </a:endParaRPr>
          </a:p>
        </p:txBody>
      </p:sp>
      <p:sp>
        <p:nvSpPr>
          <p:cNvPr id="278547" name="Line 19"/>
          <p:cNvSpPr/>
          <p:nvPr/>
        </p:nvSpPr>
        <p:spPr>
          <a:xfrm>
            <a:off x="1219200" y="2209800"/>
            <a:ext cx="685800" cy="0"/>
          </a:xfrm>
          <a:prstGeom prst="line">
            <a:avLst/>
          </a:prstGeom>
          <a:ln w="57150" cap="flat" cmpd="sng">
            <a:solidFill>
              <a:srgbClr val="CC0000"/>
            </a:solidFill>
            <a:prstDash val="solid"/>
            <a:headEnd type="none" w="med" len="med"/>
            <a:tailEnd type="triangle" w="med" len="med"/>
          </a:ln>
        </p:spPr>
      </p:sp>
      <p:sp>
        <p:nvSpPr>
          <p:cNvPr id="278548" name="Text Box 20"/>
          <p:cNvSpPr txBox="1"/>
          <p:nvPr/>
        </p:nvSpPr>
        <p:spPr>
          <a:xfrm>
            <a:off x="822325" y="5507038"/>
            <a:ext cx="65849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由于该电路为一左移寄存器，数码输入顺序为：</a:t>
            </a:r>
            <a:endParaRPr lang="zh-CN" altLang="en-US" sz="2400" b="1" dirty="0">
              <a:solidFill>
                <a:srgbClr val="000000"/>
              </a:solidFill>
            </a:endParaRPr>
          </a:p>
        </p:txBody>
      </p:sp>
      <p:sp>
        <p:nvSpPr>
          <p:cNvPr id="278549" name="Text Box 21"/>
          <p:cNvSpPr txBox="1"/>
          <p:nvPr/>
        </p:nvSpPr>
        <p:spPr>
          <a:xfrm>
            <a:off x="1981200" y="59880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CC0000"/>
                </a:solidFill>
              </a:rPr>
              <a:t>1</a:t>
            </a:r>
            <a:endParaRPr lang="en-US" altLang="zh-CN" sz="3600" b="1" dirty="0">
              <a:solidFill>
                <a:srgbClr val="CC0000"/>
              </a:solidFill>
            </a:endParaRPr>
          </a:p>
        </p:txBody>
      </p:sp>
      <p:sp>
        <p:nvSpPr>
          <p:cNvPr id="278550" name="Line 22"/>
          <p:cNvSpPr/>
          <p:nvPr/>
        </p:nvSpPr>
        <p:spPr>
          <a:xfrm>
            <a:off x="2667000" y="6324600"/>
            <a:ext cx="838200" cy="0"/>
          </a:xfrm>
          <a:prstGeom prst="line">
            <a:avLst/>
          </a:prstGeom>
          <a:ln w="127000" cap="flat" cmpd="sng">
            <a:solidFill>
              <a:srgbClr val="CC0000"/>
            </a:solidFill>
            <a:prstDash val="solid"/>
            <a:headEnd type="none" w="med" len="med"/>
            <a:tailEnd type="stealth" w="med" len="med"/>
          </a:ln>
        </p:spPr>
      </p:sp>
      <p:sp>
        <p:nvSpPr>
          <p:cNvPr id="278551" name="Text Box 23"/>
          <p:cNvSpPr txBox="1"/>
          <p:nvPr/>
        </p:nvSpPr>
        <p:spPr>
          <a:xfrm>
            <a:off x="3657600" y="59880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CC0000"/>
                </a:solidFill>
              </a:rPr>
              <a:t>0</a:t>
            </a:r>
            <a:endParaRPr lang="en-US" altLang="zh-CN" sz="3600" b="1" dirty="0">
              <a:solidFill>
                <a:srgbClr val="CC0000"/>
              </a:solidFill>
            </a:endParaRPr>
          </a:p>
        </p:txBody>
      </p:sp>
      <p:sp>
        <p:nvSpPr>
          <p:cNvPr id="278552" name="Line 24"/>
          <p:cNvSpPr/>
          <p:nvPr/>
        </p:nvSpPr>
        <p:spPr>
          <a:xfrm>
            <a:off x="4235450" y="6324600"/>
            <a:ext cx="838200" cy="0"/>
          </a:xfrm>
          <a:prstGeom prst="line">
            <a:avLst/>
          </a:prstGeom>
          <a:ln w="127000" cap="flat" cmpd="sng">
            <a:solidFill>
              <a:srgbClr val="CC0000"/>
            </a:solidFill>
            <a:prstDash val="solid"/>
            <a:headEnd type="none" w="med" len="med"/>
            <a:tailEnd type="stealth" w="med" len="med"/>
          </a:ln>
        </p:spPr>
      </p:sp>
      <p:sp>
        <p:nvSpPr>
          <p:cNvPr id="278553" name="Text Box 25"/>
          <p:cNvSpPr txBox="1"/>
          <p:nvPr/>
        </p:nvSpPr>
        <p:spPr>
          <a:xfrm>
            <a:off x="5226050" y="598805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CC0000"/>
                </a:solidFill>
              </a:rPr>
              <a:t>1</a:t>
            </a:r>
            <a:endParaRPr lang="en-US" altLang="zh-CN" sz="3600" b="1" dirty="0">
              <a:solidFill>
                <a:srgbClr val="CC0000"/>
              </a:solidFill>
            </a:endParaRPr>
          </a:p>
        </p:txBody>
      </p:sp>
      <p:sp>
        <p:nvSpPr>
          <p:cNvPr id="278554" name="Line 26"/>
          <p:cNvSpPr/>
          <p:nvPr/>
        </p:nvSpPr>
        <p:spPr>
          <a:xfrm>
            <a:off x="5835650" y="6356350"/>
            <a:ext cx="838200" cy="0"/>
          </a:xfrm>
          <a:prstGeom prst="line">
            <a:avLst/>
          </a:prstGeom>
          <a:ln w="127000" cap="flat" cmpd="sng">
            <a:solidFill>
              <a:srgbClr val="CC0000"/>
            </a:solidFill>
            <a:prstDash val="solid"/>
            <a:headEnd type="none" w="med" len="med"/>
            <a:tailEnd type="stealth" w="med" len="med"/>
          </a:ln>
        </p:spPr>
      </p:sp>
      <p:sp>
        <p:nvSpPr>
          <p:cNvPr id="278555" name="Text Box 27"/>
          <p:cNvSpPr txBox="1"/>
          <p:nvPr/>
        </p:nvSpPr>
        <p:spPr>
          <a:xfrm>
            <a:off x="6826250" y="6019800"/>
            <a:ext cx="4127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CC0000"/>
                </a:solidFill>
              </a:rPr>
              <a:t>1</a:t>
            </a:r>
            <a:endParaRPr lang="en-US" altLang="zh-CN" sz="3600" b="1" dirty="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8530"/>
                                        </p:tgtEl>
                                        <p:attrNameLst>
                                          <p:attrName>style.visibility</p:attrName>
                                        </p:attrNameLst>
                                      </p:cBhvr>
                                      <p:to>
                                        <p:strVal val="visible"/>
                                      </p:to>
                                    </p:set>
                                    <p:anim calcmode="lin" valueType="num">
                                      <p:cBhvr>
                                        <p:cTn id="7" dur="500" fill="hold"/>
                                        <p:tgtEl>
                                          <p:spTgt spid="278530"/>
                                        </p:tgtEl>
                                        <p:attrNameLst>
                                          <p:attrName>ppt_w</p:attrName>
                                        </p:attrNameLst>
                                      </p:cBhvr>
                                      <p:tavLst>
                                        <p:tav tm="0">
                                          <p:val>
                                            <p:fltVal val="0.000000"/>
                                          </p:val>
                                        </p:tav>
                                        <p:tav tm="100000">
                                          <p:val>
                                            <p:strVal val="#ppt_w"/>
                                          </p:val>
                                        </p:tav>
                                      </p:tavLst>
                                    </p:anim>
                                    <p:anim calcmode="lin" valueType="num">
                                      <p:cBhvr>
                                        <p:cTn id="8" dur="500" fill="hold"/>
                                        <p:tgtEl>
                                          <p:spTgt spid="278530"/>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78534"/>
                                        </p:tgtEl>
                                        <p:attrNameLst>
                                          <p:attrName>style.visibility</p:attrName>
                                        </p:attrNameLst>
                                      </p:cBhvr>
                                      <p:to>
                                        <p:strVal val="visible"/>
                                      </p:to>
                                    </p:set>
                                    <p:anim calcmode="lin" valueType="num">
                                      <p:cBhvr additive="base">
                                        <p:cTn id="13" dur="500" fill="hold"/>
                                        <p:tgtEl>
                                          <p:spTgt spid="278534"/>
                                        </p:tgtEl>
                                        <p:attrNameLst>
                                          <p:attrName>ppt_x</p:attrName>
                                        </p:attrNameLst>
                                      </p:cBhvr>
                                      <p:tavLst>
                                        <p:tav tm="0">
                                          <p:val>
                                            <p:strVal val="#ppt_x"/>
                                          </p:val>
                                        </p:tav>
                                        <p:tav tm="100000">
                                          <p:val>
                                            <p:strVal val="#ppt_x"/>
                                          </p:val>
                                        </p:tav>
                                      </p:tavLst>
                                    </p:anim>
                                    <p:anim calcmode="lin" valueType="num">
                                      <p:cBhvr additive="base">
                                        <p:cTn id="14" dur="500" fill="hold"/>
                                        <p:tgtEl>
                                          <p:spTgt spid="27853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78539"/>
                                        </p:tgtEl>
                                        <p:attrNameLst>
                                          <p:attrName>style.visibility</p:attrName>
                                        </p:attrNameLst>
                                      </p:cBhvr>
                                      <p:to>
                                        <p:strVal val="visible"/>
                                      </p:to>
                                    </p:set>
                                    <p:animEffect transition="in" filter="wipe(left)">
                                      <p:cBhvr>
                                        <p:cTn id="19" dur="500"/>
                                        <p:tgtEl>
                                          <p:spTgt spid="27853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78547"/>
                                        </p:tgtEl>
                                        <p:attrNameLst>
                                          <p:attrName>style.visibility</p:attrName>
                                        </p:attrNameLst>
                                      </p:cBhvr>
                                      <p:to>
                                        <p:strVal val="visible"/>
                                      </p:to>
                                    </p:set>
                                    <p:animEffect transition="in" filter="wipe(left)">
                                      <p:cBhvr>
                                        <p:cTn id="24" dur="500"/>
                                        <p:tgtEl>
                                          <p:spTgt spid="278547"/>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32" fill="hold" grpId="0" nodeType="clickEffect">
                                  <p:stCondLst>
                                    <p:cond delay="0"/>
                                  </p:stCondLst>
                                  <p:childTnLst>
                                    <p:set>
                                      <p:cBhvr>
                                        <p:cTn id="28" dur="1" fill="hold">
                                          <p:stCondLst>
                                            <p:cond delay="0"/>
                                          </p:stCondLst>
                                        </p:cTn>
                                        <p:tgtEl>
                                          <p:spTgt spid="278540"/>
                                        </p:tgtEl>
                                        <p:attrNameLst>
                                          <p:attrName>style.visibility</p:attrName>
                                        </p:attrNameLst>
                                      </p:cBhvr>
                                      <p:to>
                                        <p:strVal val="visible"/>
                                      </p:to>
                                    </p:set>
                                    <p:anim calcmode="lin" valueType="num">
                                      <p:cBhvr>
                                        <p:cTn id="29" dur="500" fill="hold"/>
                                        <p:tgtEl>
                                          <p:spTgt spid="278540"/>
                                        </p:tgtEl>
                                        <p:attrNameLst>
                                          <p:attrName>ppt_w</p:attrName>
                                        </p:attrNameLst>
                                      </p:cBhvr>
                                      <p:tavLst>
                                        <p:tav tm="0">
                                          <p:val>
                                            <p:strVal val="4*#ppt_w"/>
                                          </p:val>
                                        </p:tav>
                                        <p:tav tm="100000">
                                          <p:val>
                                            <p:strVal val="#ppt_w"/>
                                          </p:val>
                                        </p:tav>
                                      </p:tavLst>
                                    </p:anim>
                                    <p:anim calcmode="lin" valueType="num">
                                      <p:cBhvr>
                                        <p:cTn id="30" dur="500" fill="hold"/>
                                        <p:tgtEl>
                                          <p:spTgt spid="278540"/>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78541"/>
                                        </p:tgtEl>
                                        <p:attrNameLst>
                                          <p:attrName>style.visibility</p:attrName>
                                        </p:attrNameLst>
                                      </p:cBhvr>
                                      <p:to>
                                        <p:strVal val="visible"/>
                                      </p:to>
                                    </p:set>
                                    <p:animEffect transition="in" filter="wipe(left)">
                                      <p:cBhvr>
                                        <p:cTn id="35" dur="500"/>
                                        <p:tgtEl>
                                          <p:spTgt spid="27854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78542"/>
                                        </p:tgtEl>
                                        <p:attrNameLst>
                                          <p:attrName>style.visibility</p:attrName>
                                        </p:attrNameLst>
                                      </p:cBhvr>
                                      <p:to>
                                        <p:strVal val="visible"/>
                                      </p:to>
                                    </p:set>
                                    <p:animEffect transition="in" filter="wipe(left)">
                                      <p:cBhvr>
                                        <p:cTn id="40" dur="500"/>
                                        <p:tgtEl>
                                          <p:spTgt spid="27854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78543"/>
                                        </p:tgtEl>
                                        <p:attrNameLst>
                                          <p:attrName>style.visibility</p:attrName>
                                        </p:attrNameLst>
                                      </p:cBhvr>
                                      <p:to>
                                        <p:strVal val="visible"/>
                                      </p:to>
                                    </p:set>
                                    <p:animEffect transition="in" filter="wipe(left)">
                                      <p:cBhvr>
                                        <p:cTn id="45" dur="500"/>
                                        <p:tgtEl>
                                          <p:spTgt spid="27854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8544"/>
                                        </p:tgtEl>
                                        <p:attrNameLst>
                                          <p:attrName>style.visibility</p:attrName>
                                        </p:attrNameLst>
                                      </p:cBhvr>
                                      <p:to>
                                        <p:strVal val="visible"/>
                                      </p:to>
                                    </p:set>
                                    <p:animEffect transition="in" filter="wipe(left)">
                                      <p:cBhvr>
                                        <p:cTn id="50" dur="500"/>
                                        <p:tgtEl>
                                          <p:spTgt spid="2785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78545"/>
                                        </p:tgtEl>
                                        <p:attrNameLst>
                                          <p:attrName>style.visibility</p:attrName>
                                        </p:attrNameLst>
                                      </p:cBhvr>
                                      <p:to>
                                        <p:strVal val="visible"/>
                                      </p:to>
                                    </p:set>
                                    <p:animEffect transition="in" filter="wipe(left)">
                                      <p:cBhvr>
                                        <p:cTn id="55" dur="500"/>
                                        <p:tgtEl>
                                          <p:spTgt spid="27854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78546"/>
                                        </p:tgtEl>
                                        <p:attrNameLst>
                                          <p:attrName>style.visibility</p:attrName>
                                        </p:attrNameLst>
                                      </p:cBhvr>
                                      <p:to>
                                        <p:strVal val="visible"/>
                                      </p:to>
                                    </p:set>
                                    <p:animEffect transition="in" filter="wipe(left)">
                                      <p:cBhvr>
                                        <p:cTn id="60" dur="500"/>
                                        <p:tgtEl>
                                          <p:spTgt spid="27854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78548"/>
                                        </p:tgtEl>
                                        <p:attrNameLst>
                                          <p:attrName>style.visibility</p:attrName>
                                        </p:attrNameLst>
                                      </p:cBhvr>
                                      <p:to>
                                        <p:strVal val="visible"/>
                                      </p:to>
                                    </p:set>
                                    <p:animEffect transition="in" filter="wipe(left)">
                                      <p:cBhvr>
                                        <p:cTn id="65" dur="500"/>
                                        <p:tgtEl>
                                          <p:spTgt spid="27854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78549"/>
                                        </p:tgtEl>
                                        <p:attrNameLst>
                                          <p:attrName>style.visibility</p:attrName>
                                        </p:attrNameLst>
                                      </p:cBhvr>
                                      <p:to>
                                        <p:strVal val="visible"/>
                                      </p:to>
                                    </p:set>
                                    <p:animEffect transition="in" filter="wipe(left)">
                                      <p:cBhvr>
                                        <p:cTn id="70" dur="500"/>
                                        <p:tgtEl>
                                          <p:spTgt spid="278549"/>
                                        </p:tgtEl>
                                      </p:cBhvr>
                                    </p:animEffect>
                                  </p:childTnLst>
                                </p:cTn>
                              </p:par>
                            </p:childTnLst>
                          </p:cTn>
                        </p:par>
                        <p:par>
                          <p:cTn id="71" fill="hold">
                            <p:stCondLst>
                              <p:cond delay="500"/>
                            </p:stCondLst>
                            <p:childTnLst>
                              <p:par>
                                <p:cTn id="72" presetID="22" presetClass="entr" presetSubtype="8" fill="hold" nodeType="afterEffect">
                                  <p:stCondLst>
                                    <p:cond delay="1000"/>
                                  </p:stCondLst>
                                  <p:childTnLst>
                                    <p:set>
                                      <p:cBhvr>
                                        <p:cTn id="73" dur="1" fill="hold">
                                          <p:stCondLst>
                                            <p:cond delay="0"/>
                                          </p:stCondLst>
                                        </p:cTn>
                                        <p:tgtEl>
                                          <p:spTgt spid="278550"/>
                                        </p:tgtEl>
                                        <p:attrNameLst>
                                          <p:attrName>style.visibility</p:attrName>
                                        </p:attrNameLst>
                                      </p:cBhvr>
                                      <p:to>
                                        <p:strVal val="visible"/>
                                      </p:to>
                                    </p:set>
                                    <p:animEffect transition="in" filter="wipe(left)">
                                      <p:cBhvr>
                                        <p:cTn id="74" dur="500"/>
                                        <p:tgtEl>
                                          <p:spTgt spid="278550"/>
                                        </p:tgtEl>
                                      </p:cBhvr>
                                    </p:animEffect>
                                  </p:childTnLst>
                                </p:cTn>
                              </p:par>
                            </p:childTnLst>
                          </p:cTn>
                        </p:par>
                        <p:par>
                          <p:cTn id="75" fill="hold">
                            <p:stCondLst>
                              <p:cond delay="2000"/>
                            </p:stCondLst>
                            <p:childTnLst>
                              <p:par>
                                <p:cTn id="76" presetID="22" presetClass="entr" presetSubtype="8" fill="hold" grpId="0" nodeType="afterEffect">
                                  <p:stCondLst>
                                    <p:cond delay="1000"/>
                                  </p:stCondLst>
                                  <p:childTnLst>
                                    <p:set>
                                      <p:cBhvr>
                                        <p:cTn id="77" dur="1" fill="hold">
                                          <p:stCondLst>
                                            <p:cond delay="0"/>
                                          </p:stCondLst>
                                        </p:cTn>
                                        <p:tgtEl>
                                          <p:spTgt spid="278551"/>
                                        </p:tgtEl>
                                        <p:attrNameLst>
                                          <p:attrName>style.visibility</p:attrName>
                                        </p:attrNameLst>
                                      </p:cBhvr>
                                      <p:to>
                                        <p:strVal val="visible"/>
                                      </p:to>
                                    </p:set>
                                    <p:animEffect transition="in" filter="wipe(left)">
                                      <p:cBhvr>
                                        <p:cTn id="78" dur="500"/>
                                        <p:tgtEl>
                                          <p:spTgt spid="278551"/>
                                        </p:tgtEl>
                                      </p:cBhvr>
                                    </p:animEffect>
                                  </p:childTnLst>
                                </p:cTn>
                              </p:par>
                            </p:childTnLst>
                          </p:cTn>
                        </p:par>
                        <p:par>
                          <p:cTn id="79" fill="hold">
                            <p:stCondLst>
                              <p:cond delay="3500"/>
                            </p:stCondLst>
                            <p:childTnLst>
                              <p:par>
                                <p:cTn id="80" presetID="22" presetClass="entr" presetSubtype="8" fill="hold" nodeType="afterEffect">
                                  <p:stCondLst>
                                    <p:cond delay="1000"/>
                                  </p:stCondLst>
                                  <p:childTnLst>
                                    <p:set>
                                      <p:cBhvr>
                                        <p:cTn id="81" dur="1" fill="hold">
                                          <p:stCondLst>
                                            <p:cond delay="0"/>
                                          </p:stCondLst>
                                        </p:cTn>
                                        <p:tgtEl>
                                          <p:spTgt spid="278552"/>
                                        </p:tgtEl>
                                        <p:attrNameLst>
                                          <p:attrName>style.visibility</p:attrName>
                                        </p:attrNameLst>
                                      </p:cBhvr>
                                      <p:to>
                                        <p:strVal val="visible"/>
                                      </p:to>
                                    </p:set>
                                    <p:animEffect transition="in" filter="wipe(left)">
                                      <p:cBhvr>
                                        <p:cTn id="82" dur="500"/>
                                        <p:tgtEl>
                                          <p:spTgt spid="278552"/>
                                        </p:tgtEl>
                                      </p:cBhvr>
                                    </p:animEffect>
                                  </p:childTnLst>
                                </p:cTn>
                              </p:par>
                            </p:childTnLst>
                          </p:cTn>
                        </p:par>
                        <p:par>
                          <p:cTn id="83" fill="hold">
                            <p:stCondLst>
                              <p:cond delay="5000"/>
                            </p:stCondLst>
                            <p:childTnLst>
                              <p:par>
                                <p:cTn id="84" presetID="22" presetClass="entr" presetSubtype="8" fill="hold" grpId="0" nodeType="afterEffect">
                                  <p:stCondLst>
                                    <p:cond delay="1000"/>
                                  </p:stCondLst>
                                  <p:childTnLst>
                                    <p:set>
                                      <p:cBhvr>
                                        <p:cTn id="85" dur="1" fill="hold">
                                          <p:stCondLst>
                                            <p:cond delay="0"/>
                                          </p:stCondLst>
                                        </p:cTn>
                                        <p:tgtEl>
                                          <p:spTgt spid="278553"/>
                                        </p:tgtEl>
                                        <p:attrNameLst>
                                          <p:attrName>style.visibility</p:attrName>
                                        </p:attrNameLst>
                                      </p:cBhvr>
                                      <p:to>
                                        <p:strVal val="visible"/>
                                      </p:to>
                                    </p:set>
                                    <p:animEffect transition="in" filter="wipe(left)">
                                      <p:cBhvr>
                                        <p:cTn id="86" dur="500"/>
                                        <p:tgtEl>
                                          <p:spTgt spid="278553"/>
                                        </p:tgtEl>
                                      </p:cBhvr>
                                    </p:animEffect>
                                  </p:childTnLst>
                                </p:cTn>
                              </p:par>
                            </p:childTnLst>
                          </p:cTn>
                        </p:par>
                        <p:par>
                          <p:cTn id="87" fill="hold">
                            <p:stCondLst>
                              <p:cond delay="6500"/>
                            </p:stCondLst>
                            <p:childTnLst>
                              <p:par>
                                <p:cTn id="88" presetID="22" presetClass="entr" presetSubtype="8" fill="hold" nodeType="afterEffect">
                                  <p:stCondLst>
                                    <p:cond delay="1000"/>
                                  </p:stCondLst>
                                  <p:childTnLst>
                                    <p:set>
                                      <p:cBhvr>
                                        <p:cTn id="89" dur="1" fill="hold">
                                          <p:stCondLst>
                                            <p:cond delay="0"/>
                                          </p:stCondLst>
                                        </p:cTn>
                                        <p:tgtEl>
                                          <p:spTgt spid="278554"/>
                                        </p:tgtEl>
                                        <p:attrNameLst>
                                          <p:attrName>style.visibility</p:attrName>
                                        </p:attrNameLst>
                                      </p:cBhvr>
                                      <p:to>
                                        <p:strVal val="visible"/>
                                      </p:to>
                                    </p:set>
                                    <p:animEffect transition="in" filter="wipe(left)">
                                      <p:cBhvr>
                                        <p:cTn id="90" dur="500"/>
                                        <p:tgtEl>
                                          <p:spTgt spid="278554"/>
                                        </p:tgtEl>
                                      </p:cBhvr>
                                    </p:animEffect>
                                  </p:childTnLst>
                                </p:cTn>
                              </p:par>
                            </p:childTnLst>
                          </p:cTn>
                        </p:par>
                        <p:par>
                          <p:cTn id="91" fill="hold">
                            <p:stCondLst>
                              <p:cond delay="8000"/>
                            </p:stCondLst>
                            <p:childTnLst>
                              <p:par>
                                <p:cTn id="92" presetID="22" presetClass="entr" presetSubtype="8" fill="hold" grpId="0" nodeType="afterEffect">
                                  <p:stCondLst>
                                    <p:cond delay="1000"/>
                                  </p:stCondLst>
                                  <p:childTnLst>
                                    <p:set>
                                      <p:cBhvr>
                                        <p:cTn id="93" dur="1" fill="hold">
                                          <p:stCondLst>
                                            <p:cond delay="0"/>
                                          </p:stCondLst>
                                        </p:cTn>
                                        <p:tgtEl>
                                          <p:spTgt spid="278555"/>
                                        </p:tgtEl>
                                        <p:attrNameLst>
                                          <p:attrName>style.visibility</p:attrName>
                                        </p:attrNameLst>
                                      </p:cBhvr>
                                      <p:to>
                                        <p:strVal val="visible"/>
                                      </p:to>
                                    </p:set>
                                    <p:animEffect transition="in" filter="wipe(left)">
                                      <p:cBhvr>
                                        <p:cTn id="94" dur="500"/>
                                        <p:tgtEl>
                                          <p:spTgt spid="278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9" grpId="0"/>
      <p:bldP spid="278540" grpId="0"/>
      <p:bldP spid="278541" grpId="0"/>
      <p:bldP spid="278542" grpId="0"/>
      <p:bldP spid="278543" grpId="0"/>
      <p:bldP spid="278544" grpId="0"/>
      <p:bldP spid="278545" grpId="0"/>
      <p:bldP spid="278546" grpId="0"/>
      <p:bldP spid="278548" grpId="0"/>
      <p:bldP spid="278549" grpId="0"/>
      <p:bldP spid="278551" grpId="0"/>
      <p:bldP spid="278553" grpId="0"/>
      <p:bldP spid="2785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279554" name="Group 2"/>
          <p:cNvGrpSpPr/>
          <p:nvPr/>
        </p:nvGrpSpPr>
        <p:grpSpPr>
          <a:xfrm>
            <a:off x="609600" y="3997325"/>
            <a:ext cx="8077200" cy="2667000"/>
            <a:chOff x="384" y="2518"/>
            <a:chExt cx="5088" cy="1680"/>
          </a:xfrm>
        </p:grpSpPr>
        <p:graphicFrame>
          <p:nvGraphicFramePr>
            <p:cNvPr id="30756" name="Object 3"/>
            <p:cNvGraphicFramePr>
              <a:graphicFrameLocks noChangeAspect="1"/>
            </p:cNvGraphicFramePr>
            <p:nvPr/>
          </p:nvGraphicFramePr>
          <p:xfrm>
            <a:off x="384" y="2544"/>
            <a:ext cx="5040" cy="1632"/>
          </p:xfrm>
          <a:graphic>
            <a:graphicData uri="http://schemas.openxmlformats.org/presentationml/2006/ole">
              <mc:AlternateContent xmlns:mc="http://schemas.openxmlformats.org/markup-compatibility/2006">
                <mc:Choice xmlns:v="urn:schemas-microsoft-com:vml" Requires="v">
                  <p:oleObj spid="_x0000_s3092" name="" r:id="rId1" imgW="2238375" imgH="1933575" progId="Paint.Picture">
                    <p:embed/>
                  </p:oleObj>
                </mc:Choice>
                <mc:Fallback>
                  <p:oleObj name="" r:id="rId1" imgW="2238375" imgH="1933575" progId="Paint.Picture">
                    <p:embed/>
                    <p:pic>
                      <p:nvPicPr>
                        <p:cNvPr id="0" name="图片 3091"/>
                        <p:cNvPicPr/>
                        <p:nvPr/>
                      </p:nvPicPr>
                      <p:blipFill>
                        <a:blip r:embed="rId2"/>
                        <a:stretch>
                          <a:fillRect/>
                        </a:stretch>
                      </p:blipFill>
                      <p:spPr>
                        <a:xfrm>
                          <a:off x="384" y="2544"/>
                          <a:ext cx="5040" cy="1632"/>
                        </a:xfrm>
                        <a:prstGeom prst="rect">
                          <a:avLst/>
                        </a:prstGeom>
                        <a:noFill/>
                        <a:ln w="38100">
                          <a:noFill/>
                          <a:miter/>
                        </a:ln>
                      </p:spPr>
                    </p:pic>
                  </p:oleObj>
                </mc:Fallback>
              </mc:AlternateContent>
            </a:graphicData>
          </a:graphic>
        </p:graphicFrame>
        <p:sp>
          <p:nvSpPr>
            <p:cNvPr id="30757" name="Rectangle 4"/>
            <p:cNvSpPr/>
            <p:nvPr/>
          </p:nvSpPr>
          <p:spPr>
            <a:xfrm>
              <a:off x="384" y="2518"/>
              <a:ext cx="5088" cy="1680"/>
            </a:xfrm>
            <a:prstGeom prst="rect">
              <a:avLst/>
            </a:prstGeom>
            <a:noFill/>
            <a:ln w="57150" cap="flat" cmpd="thinThick">
              <a:solidFill>
                <a:srgbClr val="99CC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279557" name="Group 5"/>
          <p:cNvGrpSpPr/>
          <p:nvPr/>
        </p:nvGrpSpPr>
        <p:grpSpPr>
          <a:xfrm>
            <a:off x="1600200" y="762000"/>
            <a:ext cx="6477000" cy="2667000"/>
            <a:chOff x="1008" y="480"/>
            <a:chExt cx="4080" cy="1680"/>
          </a:xfrm>
        </p:grpSpPr>
        <p:sp>
          <p:nvSpPr>
            <p:cNvPr id="30753" name="Rectangle 6"/>
            <p:cNvSpPr/>
            <p:nvPr/>
          </p:nvSpPr>
          <p:spPr>
            <a:xfrm>
              <a:off x="1008" y="480"/>
              <a:ext cx="4080" cy="1680"/>
            </a:xfrm>
            <a:prstGeom prst="rect">
              <a:avLst/>
            </a:prstGeom>
            <a:noFill/>
            <a:ln w="57150" cap="flat" cmpd="thinThick">
              <a:solidFill>
                <a:srgbClr val="33CCCC"/>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30754" name="Line 7"/>
            <p:cNvSpPr/>
            <p:nvPr/>
          </p:nvSpPr>
          <p:spPr>
            <a:xfrm>
              <a:off x="1008" y="816"/>
              <a:ext cx="4080" cy="0"/>
            </a:xfrm>
            <a:prstGeom prst="line">
              <a:avLst/>
            </a:prstGeom>
            <a:ln w="9525" cap="flat" cmpd="sng">
              <a:solidFill>
                <a:srgbClr val="000000"/>
              </a:solidFill>
              <a:prstDash val="solid"/>
              <a:headEnd type="none" w="med" len="med"/>
              <a:tailEnd type="none" w="med" len="med"/>
            </a:ln>
          </p:spPr>
        </p:sp>
        <p:sp>
          <p:nvSpPr>
            <p:cNvPr id="30755" name="Line 8"/>
            <p:cNvSpPr/>
            <p:nvPr/>
          </p:nvSpPr>
          <p:spPr>
            <a:xfrm>
              <a:off x="1824" y="480"/>
              <a:ext cx="0" cy="1680"/>
            </a:xfrm>
            <a:prstGeom prst="line">
              <a:avLst/>
            </a:prstGeom>
            <a:ln w="9525" cap="flat" cmpd="sng">
              <a:solidFill>
                <a:srgbClr val="000000"/>
              </a:solidFill>
              <a:prstDash val="solid"/>
              <a:headEnd type="none" w="med" len="med"/>
              <a:tailEnd type="none" w="med" len="med"/>
            </a:ln>
          </p:spPr>
        </p:sp>
      </p:grpSp>
      <p:sp>
        <p:nvSpPr>
          <p:cNvPr id="279561" name="Text Box 9"/>
          <p:cNvSpPr txBox="1"/>
          <p:nvPr/>
        </p:nvSpPr>
        <p:spPr>
          <a:xfrm>
            <a:off x="1981200" y="838200"/>
            <a:ext cx="590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CP</a:t>
            </a:r>
            <a:endParaRPr lang="en-US" altLang="zh-CN" sz="2400" b="1" dirty="0">
              <a:solidFill>
                <a:srgbClr val="000000"/>
              </a:solidFill>
            </a:endParaRPr>
          </a:p>
        </p:txBody>
      </p:sp>
      <p:sp>
        <p:nvSpPr>
          <p:cNvPr id="279562" name="Text Box 10"/>
          <p:cNvSpPr txBox="1"/>
          <p:nvPr/>
        </p:nvSpPr>
        <p:spPr>
          <a:xfrm>
            <a:off x="3441700" y="803275"/>
            <a:ext cx="41783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Q</a:t>
            </a:r>
            <a:r>
              <a:rPr lang="en-US" altLang="zh-CN" sz="2400" b="1" baseline="-25000" dirty="0">
                <a:solidFill>
                  <a:srgbClr val="000000"/>
                </a:solidFill>
              </a:rPr>
              <a:t>4 </a:t>
            </a:r>
            <a:r>
              <a:rPr lang="en-US" altLang="zh-CN" sz="2400" b="1" dirty="0">
                <a:solidFill>
                  <a:srgbClr val="000000"/>
                </a:solidFill>
              </a:rPr>
              <a:t>           Q</a:t>
            </a:r>
            <a:r>
              <a:rPr lang="en-US" altLang="zh-CN" sz="2400" b="1" baseline="-25000" dirty="0">
                <a:solidFill>
                  <a:srgbClr val="000000"/>
                </a:solidFill>
              </a:rPr>
              <a:t>3</a:t>
            </a:r>
            <a:r>
              <a:rPr lang="en-US" altLang="zh-CN" sz="2400" b="1" dirty="0">
                <a:solidFill>
                  <a:srgbClr val="000000"/>
                </a:solidFill>
              </a:rPr>
              <a:t>            Q</a:t>
            </a:r>
            <a:r>
              <a:rPr lang="en-US" altLang="zh-CN" sz="2400" b="1" baseline="-25000" dirty="0">
                <a:solidFill>
                  <a:srgbClr val="000000"/>
                </a:solidFill>
              </a:rPr>
              <a:t>2</a:t>
            </a:r>
            <a:r>
              <a:rPr lang="en-US" altLang="zh-CN" sz="2400" b="1" dirty="0">
                <a:solidFill>
                  <a:srgbClr val="000000"/>
                </a:solidFill>
              </a:rPr>
              <a:t>           Q</a:t>
            </a:r>
            <a:r>
              <a:rPr lang="en-US" altLang="zh-CN" sz="2400" b="1" baseline="-25000" dirty="0">
                <a:solidFill>
                  <a:srgbClr val="000000"/>
                </a:solidFill>
              </a:rPr>
              <a:t>1</a:t>
            </a:r>
            <a:endParaRPr lang="en-US" altLang="zh-CN" sz="2400" b="1" dirty="0">
              <a:solidFill>
                <a:srgbClr val="000000"/>
              </a:solidFill>
            </a:endParaRPr>
          </a:p>
        </p:txBody>
      </p:sp>
      <p:sp>
        <p:nvSpPr>
          <p:cNvPr id="30727" name="Text Box 11"/>
          <p:cNvSpPr txBox="1"/>
          <p:nvPr/>
        </p:nvSpPr>
        <p:spPr>
          <a:xfrm>
            <a:off x="762000" y="139700"/>
            <a:ext cx="5075238"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000000"/>
                </a:solidFill>
              </a:rPr>
              <a:t>欲存入数码</a:t>
            </a:r>
            <a:r>
              <a:rPr lang="en-US" altLang="zh-CN" sz="2400" b="1" dirty="0">
                <a:solidFill>
                  <a:srgbClr val="CC0000"/>
                </a:solidFill>
              </a:rPr>
              <a:t>1011</a:t>
            </a:r>
            <a:r>
              <a:rPr lang="zh-CN" altLang="en-US" sz="2400" b="1" dirty="0">
                <a:solidFill>
                  <a:srgbClr val="CC0000"/>
                </a:solidFill>
              </a:rPr>
              <a:t>，</a:t>
            </a:r>
            <a:r>
              <a:rPr lang="zh-CN" altLang="en-US" sz="2400" b="1" dirty="0">
                <a:solidFill>
                  <a:srgbClr val="000000"/>
                </a:solidFill>
              </a:rPr>
              <a:t>即</a:t>
            </a:r>
            <a:r>
              <a:rPr lang="en-US" altLang="zh-CN" sz="2400" b="1" dirty="0">
                <a:solidFill>
                  <a:srgbClr val="CC0000"/>
                </a:solidFill>
              </a:rPr>
              <a:t>D</a:t>
            </a:r>
            <a:r>
              <a:rPr lang="en-US" altLang="zh-CN" sz="2400" b="1" baseline="-25000" dirty="0">
                <a:solidFill>
                  <a:srgbClr val="CC0000"/>
                </a:solidFill>
              </a:rPr>
              <a:t>1</a:t>
            </a:r>
            <a:r>
              <a:rPr lang="en-US" altLang="zh-CN" sz="2400" b="1" dirty="0">
                <a:solidFill>
                  <a:srgbClr val="CC0000"/>
                </a:solidFill>
              </a:rPr>
              <a:t>D</a:t>
            </a:r>
            <a:r>
              <a:rPr lang="en-US" altLang="zh-CN" sz="2400" b="1" baseline="-25000" dirty="0">
                <a:solidFill>
                  <a:srgbClr val="CC0000"/>
                </a:solidFill>
              </a:rPr>
              <a:t>2</a:t>
            </a:r>
            <a:r>
              <a:rPr lang="en-US" altLang="zh-CN" sz="2400" b="1" dirty="0">
                <a:solidFill>
                  <a:srgbClr val="CC0000"/>
                </a:solidFill>
              </a:rPr>
              <a:t>D</a:t>
            </a:r>
            <a:r>
              <a:rPr lang="en-US" altLang="zh-CN" sz="2400" b="1" baseline="-25000" dirty="0">
                <a:solidFill>
                  <a:srgbClr val="CC0000"/>
                </a:solidFill>
              </a:rPr>
              <a:t>3</a:t>
            </a:r>
            <a:r>
              <a:rPr lang="en-US" altLang="zh-CN" sz="2400" b="1" dirty="0">
                <a:solidFill>
                  <a:srgbClr val="CC0000"/>
                </a:solidFill>
              </a:rPr>
              <a:t>D</a:t>
            </a:r>
            <a:r>
              <a:rPr lang="en-US" altLang="zh-CN" sz="2400" b="1" baseline="-25000" dirty="0">
                <a:solidFill>
                  <a:srgbClr val="CC0000"/>
                </a:solidFill>
              </a:rPr>
              <a:t>4</a:t>
            </a:r>
            <a:r>
              <a:rPr lang="en-US" altLang="zh-CN" sz="2400" b="1" dirty="0">
                <a:solidFill>
                  <a:srgbClr val="CC0000"/>
                </a:solidFill>
              </a:rPr>
              <a:t>= 1011</a:t>
            </a:r>
            <a:endParaRPr lang="en-US" altLang="zh-CN" sz="2400" b="1" dirty="0">
              <a:solidFill>
                <a:srgbClr val="CC0000"/>
              </a:solidFill>
            </a:endParaRPr>
          </a:p>
        </p:txBody>
      </p:sp>
      <p:sp>
        <p:nvSpPr>
          <p:cNvPr id="279564" name="Text Box 12"/>
          <p:cNvSpPr txBox="1"/>
          <p:nvPr/>
        </p:nvSpPr>
        <p:spPr>
          <a:xfrm>
            <a:off x="2079625" y="15240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1</a:t>
            </a:r>
            <a:endParaRPr lang="en-US" altLang="zh-CN" sz="2400" b="1" dirty="0">
              <a:solidFill>
                <a:srgbClr val="000000"/>
              </a:solidFill>
            </a:endParaRPr>
          </a:p>
        </p:txBody>
      </p:sp>
      <p:sp>
        <p:nvSpPr>
          <p:cNvPr id="279565" name="Text Box 13"/>
          <p:cNvSpPr txBox="1"/>
          <p:nvPr/>
        </p:nvSpPr>
        <p:spPr>
          <a:xfrm>
            <a:off x="3406775" y="1524000"/>
            <a:ext cx="45942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1(D</a:t>
            </a:r>
            <a:r>
              <a:rPr lang="en-US" altLang="zh-CN" sz="2400" b="1" baseline="-25000" dirty="0">
                <a:solidFill>
                  <a:srgbClr val="000000"/>
                </a:solidFill>
              </a:rPr>
              <a:t>1</a:t>
            </a:r>
            <a:r>
              <a:rPr lang="en-US" altLang="zh-CN" sz="2400" b="1" dirty="0">
                <a:solidFill>
                  <a:srgbClr val="000000"/>
                </a:solidFill>
              </a:rPr>
              <a:t>)        0               0              0</a:t>
            </a:r>
            <a:endParaRPr lang="en-US" altLang="zh-CN" sz="2400" b="1" dirty="0">
              <a:solidFill>
                <a:srgbClr val="000000"/>
              </a:solidFill>
            </a:endParaRPr>
          </a:p>
        </p:txBody>
      </p:sp>
      <p:sp>
        <p:nvSpPr>
          <p:cNvPr id="279566" name="Text Box 14"/>
          <p:cNvSpPr txBox="1"/>
          <p:nvPr/>
        </p:nvSpPr>
        <p:spPr>
          <a:xfrm>
            <a:off x="2089150" y="20574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2</a:t>
            </a:r>
            <a:endParaRPr lang="en-US" altLang="zh-CN" sz="2400" b="1" dirty="0">
              <a:solidFill>
                <a:srgbClr val="000000"/>
              </a:solidFill>
            </a:endParaRPr>
          </a:p>
        </p:txBody>
      </p:sp>
      <p:sp>
        <p:nvSpPr>
          <p:cNvPr id="279567" name="Text Box 15"/>
          <p:cNvSpPr txBox="1"/>
          <p:nvPr/>
        </p:nvSpPr>
        <p:spPr>
          <a:xfrm>
            <a:off x="3416300" y="2057400"/>
            <a:ext cx="50419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0(D</a:t>
            </a:r>
            <a:r>
              <a:rPr lang="en-US" altLang="zh-CN" sz="2400" b="1" baseline="-25000" dirty="0">
                <a:solidFill>
                  <a:srgbClr val="000000"/>
                </a:solidFill>
              </a:rPr>
              <a:t>2</a:t>
            </a:r>
            <a:r>
              <a:rPr lang="en-US" altLang="zh-CN" sz="2400" b="1" dirty="0">
                <a:solidFill>
                  <a:srgbClr val="000000"/>
                </a:solidFill>
              </a:rPr>
              <a:t>)      1(D</a:t>
            </a:r>
            <a:r>
              <a:rPr lang="en-US" altLang="zh-CN" sz="2400" b="1" baseline="-25000" dirty="0">
                <a:solidFill>
                  <a:srgbClr val="000000"/>
                </a:solidFill>
              </a:rPr>
              <a:t>1</a:t>
            </a:r>
            <a:r>
              <a:rPr lang="en-US" altLang="zh-CN" sz="2400" b="1" dirty="0">
                <a:solidFill>
                  <a:srgbClr val="000000"/>
                </a:solidFill>
              </a:rPr>
              <a:t>)          0              0</a:t>
            </a:r>
            <a:endParaRPr lang="en-US" altLang="zh-CN" sz="2400" b="1" dirty="0">
              <a:solidFill>
                <a:srgbClr val="000000"/>
              </a:solidFill>
            </a:endParaRPr>
          </a:p>
        </p:txBody>
      </p:sp>
      <p:sp>
        <p:nvSpPr>
          <p:cNvPr id="279568" name="Text Box 16"/>
          <p:cNvSpPr txBox="1"/>
          <p:nvPr/>
        </p:nvSpPr>
        <p:spPr>
          <a:xfrm>
            <a:off x="2079625" y="25146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3</a:t>
            </a:r>
            <a:endParaRPr lang="en-US" altLang="zh-CN" sz="2400" b="1" dirty="0">
              <a:solidFill>
                <a:srgbClr val="000000"/>
              </a:solidFill>
            </a:endParaRPr>
          </a:p>
        </p:txBody>
      </p:sp>
      <p:sp>
        <p:nvSpPr>
          <p:cNvPr id="279569" name="Text Box 17"/>
          <p:cNvSpPr txBox="1"/>
          <p:nvPr/>
        </p:nvSpPr>
        <p:spPr>
          <a:xfrm>
            <a:off x="3406775" y="2514600"/>
            <a:ext cx="46704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1(D</a:t>
            </a:r>
            <a:r>
              <a:rPr lang="en-US" altLang="zh-CN" sz="2400" b="1" baseline="-25000" dirty="0">
                <a:solidFill>
                  <a:srgbClr val="000000"/>
                </a:solidFill>
              </a:rPr>
              <a:t>3</a:t>
            </a:r>
            <a:r>
              <a:rPr lang="en-US" altLang="zh-CN" sz="2400" b="1" dirty="0">
                <a:solidFill>
                  <a:srgbClr val="000000"/>
                </a:solidFill>
              </a:rPr>
              <a:t>)      0(D</a:t>
            </a:r>
            <a:r>
              <a:rPr lang="en-US" altLang="zh-CN" sz="2400" b="1" baseline="-25000" dirty="0">
                <a:solidFill>
                  <a:srgbClr val="000000"/>
                </a:solidFill>
              </a:rPr>
              <a:t>2</a:t>
            </a:r>
            <a:r>
              <a:rPr lang="en-US" altLang="zh-CN" sz="2400" b="1" dirty="0">
                <a:solidFill>
                  <a:srgbClr val="000000"/>
                </a:solidFill>
              </a:rPr>
              <a:t>)        1(D</a:t>
            </a:r>
            <a:r>
              <a:rPr lang="en-US" altLang="zh-CN" sz="2400" b="1" baseline="-25000" dirty="0">
                <a:solidFill>
                  <a:srgbClr val="000000"/>
                </a:solidFill>
              </a:rPr>
              <a:t>1</a:t>
            </a:r>
            <a:r>
              <a:rPr lang="en-US" altLang="zh-CN" sz="2400" b="1" dirty="0">
                <a:solidFill>
                  <a:srgbClr val="000000"/>
                </a:solidFill>
              </a:rPr>
              <a:t>)         0</a:t>
            </a:r>
            <a:endParaRPr lang="en-US" altLang="zh-CN" sz="2400" b="1" dirty="0">
              <a:solidFill>
                <a:srgbClr val="000000"/>
              </a:solidFill>
            </a:endParaRPr>
          </a:p>
        </p:txBody>
      </p:sp>
      <p:sp>
        <p:nvSpPr>
          <p:cNvPr id="279570" name="Text Box 18"/>
          <p:cNvSpPr txBox="1"/>
          <p:nvPr/>
        </p:nvSpPr>
        <p:spPr>
          <a:xfrm>
            <a:off x="2090738" y="29718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4</a:t>
            </a:r>
            <a:endParaRPr lang="en-US" altLang="zh-CN" sz="2400" b="1" dirty="0">
              <a:solidFill>
                <a:srgbClr val="000000"/>
              </a:solidFill>
            </a:endParaRPr>
          </a:p>
        </p:txBody>
      </p:sp>
      <p:sp>
        <p:nvSpPr>
          <p:cNvPr id="279571" name="Text Box 19"/>
          <p:cNvSpPr txBox="1"/>
          <p:nvPr/>
        </p:nvSpPr>
        <p:spPr>
          <a:xfrm>
            <a:off x="3417888" y="2971800"/>
            <a:ext cx="48117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rPr>
              <a:t>1(D</a:t>
            </a:r>
            <a:r>
              <a:rPr lang="en-US" altLang="zh-CN" sz="2400" b="1" baseline="-25000" dirty="0">
                <a:solidFill>
                  <a:srgbClr val="000000"/>
                </a:solidFill>
              </a:rPr>
              <a:t>4</a:t>
            </a:r>
            <a:r>
              <a:rPr lang="en-US" altLang="zh-CN" sz="2400" b="1" dirty="0">
                <a:solidFill>
                  <a:srgbClr val="000000"/>
                </a:solidFill>
              </a:rPr>
              <a:t>)      1(D</a:t>
            </a:r>
            <a:r>
              <a:rPr lang="en-US" altLang="zh-CN" sz="2400" b="1" baseline="-25000" dirty="0">
                <a:solidFill>
                  <a:srgbClr val="000000"/>
                </a:solidFill>
              </a:rPr>
              <a:t>3</a:t>
            </a:r>
            <a:r>
              <a:rPr lang="en-US" altLang="zh-CN" sz="2400" b="1" dirty="0">
                <a:solidFill>
                  <a:srgbClr val="000000"/>
                </a:solidFill>
              </a:rPr>
              <a:t>)        0(D</a:t>
            </a:r>
            <a:r>
              <a:rPr lang="en-US" altLang="zh-CN" sz="2400" b="1" baseline="-25000" dirty="0">
                <a:solidFill>
                  <a:srgbClr val="000000"/>
                </a:solidFill>
              </a:rPr>
              <a:t>2</a:t>
            </a:r>
            <a:r>
              <a:rPr lang="en-US" altLang="zh-CN" sz="2400" b="1" dirty="0">
                <a:solidFill>
                  <a:srgbClr val="000000"/>
                </a:solidFill>
              </a:rPr>
              <a:t>)       1(D</a:t>
            </a:r>
            <a:r>
              <a:rPr lang="en-US" altLang="zh-CN" sz="2400" b="1" baseline="-25000" dirty="0">
                <a:solidFill>
                  <a:srgbClr val="000000"/>
                </a:solidFill>
              </a:rPr>
              <a:t>1</a:t>
            </a:r>
            <a:r>
              <a:rPr lang="en-US" altLang="zh-CN" sz="2400" b="1" dirty="0">
                <a:solidFill>
                  <a:srgbClr val="000000"/>
                </a:solidFill>
              </a:rPr>
              <a:t>) </a:t>
            </a:r>
            <a:endParaRPr lang="en-US" altLang="zh-CN" sz="2400" b="1" dirty="0">
              <a:solidFill>
                <a:srgbClr val="000000"/>
              </a:solidFill>
            </a:endParaRPr>
          </a:p>
        </p:txBody>
      </p:sp>
      <p:sp>
        <p:nvSpPr>
          <p:cNvPr id="279572" name="Line 20"/>
          <p:cNvSpPr/>
          <p:nvPr/>
        </p:nvSpPr>
        <p:spPr>
          <a:xfrm>
            <a:off x="4114800" y="1828800"/>
            <a:ext cx="762000" cy="381000"/>
          </a:xfrm>
          <a:prstGeom prst="line">
            <a:avLst/>
          </a:prstGeom>
          <a:ln w="57150" cap="flat" cmpd="sng">
            <a:solidFill>
              <a:srgbClr val="CC0000"/>
            </a:solidFill>
            <a:prstDash val="solid"/>
            <a:headEnd type="none" w="med" len="med"/>
            <a:tailEnd type="triangle" w="med" len="med"/>
          </a:ln>
        </p:spPr>
      </p:sp>
      <p:sp>
        <p:nvSpPr>
          <p:cNvPr id="279573" name="Line 21"/>
          <p:cNvSpPr/>
          <p:nvPr/>
        </p:nvSpPr>
        <p:spPr>
          <a:xfrm>
            <a:off x="5334000" y="2286000"/>
            <a:ext cx="762000" cy="381000"/>
          </a:xfrm>
          <a:prstGeom prst="line">
            <a:avLst/>
          </a:prstGeom>
          <a:ln w="57150" cap="flat" cmpd="sng">
            <a:solidFill>
              <a:srgbClr val="CC0000"/>
            </a:solidFill>
            <a:prstDash val="solid"/>
            <a:headEnd type="none" w="med" len="med"/>
            <a:tailEnd type="triangle" w="med" len="med"/>
          </a:ln>
        </p:spPr>
      </p:sp>
      <p:sp>
        <p:nvSpPr>
          <p:cNvPr id="279574" name="Line 22"/>
          <p:cNvSpPr/>
          <p:nvPr/>
        </p:nvSpPr>
        <p:spPr>
          <a:xfrm>
            <a:off x="6553200" y="2743200"/>
            <a:ext cx="762000" cy="381000"/>
          </a:xfrm>
          <a:prstGeom prst="line">
            <a:avLst/>
          </a:prstGeom>
          <a:ln w="57150" cap="flat" cmpd="sng">
            <a:solidFill>
              <a:srgbClr val="CC0000"/>
            </a:solidFill>
            <a:prstDash val="solid"/>
            <a:headEnd type="none" w="med" len="med"/>
            <a:tailEnd type="triangle" w="med" len="med"/>
          </a:ln>
        </p:spPr>
      </p:sp>
      <p:sp>
        <p:nvSpPr>
          <p:cNvPr id="279575" name="Line 23"/>
          <p:cNvSpPr/>
          <p:nvPr/>
        </p:nvSpPr>
        <p:spPr>
          <a:xfrm>
            <a:off x="4114800" y="2286000"/>
            <a:ext cx="762000" cy="381000"/>
          </a:xfrm>
          <a:prstGeom prst="line">
            <a:avLst/>
          </a:prstGeom>
          <a:ln w="57150" cap="flat" cmpd="sng">
            <a:solidFill>
              <a:schemeClr val="folHlink"/>
            </a:solidFill>
            <a:prstDash val="solid"/>
            <a:headEnd type="none" w="med" len="med"/>
            <a:tailEnd type="triangle" w="med" len="med"/>
          </a:ln>
        </p:spPr>
      </p:sp>
      <p:sp>
        <p:nvSpPr>
          <p:cNvPr id="279576" name="Line 24"/>
          <p:cNvSpPr/>
          <p:nvPr/>
        </p:nvSpPr>
        <p:spPr>
          <a:xfrm>
            <a:off x="5334000" y="2743200"/>
            <a:ext cx="762000" cy="381000"/>
          </a:xfrm>
          <a:prstGeom prst="line">
            <a:avLst/>
          </a:prstGeom>
          <a:ln w="57150" cap="flat" cmpd="sng">
            <a:solidFill>
              <a:schemeClr val="folHlink"/>
            </a:solidFill>
            <a:prstDash val="solid"/>
            <a:headEnd type="none" w="med" len="med"/>
            <a:tailEnd type="triangle" w="med" len="med"/>
          </a:ln>
        </p:spPr>
      </p:sp>
      <p:sp>
        <p:nvSpPr>
          <p:cNvPr id="279577" name="Line 25"/>
          <p:cNvSpPr/>
          <p:nvPr/>
        </p:nvSpPr>
        <p:spPr>
          <a:xfrm>
            <a:off x="4114800" y="2743200"/>
            <a:ext cx="762000" cy="381000"/>
          </a:xfrm>
          <a:prstGeom prst="line">
            <a:avLst/>
          </a:prstGeom>
          <a:ln w="57150" cap="flat" cmpd="sng">
            <a:solidFill>
              <a:srgbClr val="FF00FF"/>
            </a:solidFill>
            <a:prstDash val="solid"/>
            <a:headEnd type="none" w="med" len="med"/>
            <a:tailEnd type="triangle" w="med" len="med"/>
          </a:ln>
        </p:spPr>
      </p:sp>
      <p:sp>
        <p:nvSpPr>
          <p:cNvPr id="279578" name="Line 26"/>
          <p:cNvSpPr/>
          <p:nvPr/>
        </p:nvSpPr>
        <p:spPr>
          <a:xfrm>
            <a:off x="4132263" y="3733800"/>
            <a:ext cx="0" cy="3132138"/>
          </a:xfrm>
          <a:prstGeom prst="line">
            <a:avLst/>
          </a:prstGeom>
          <a:ln w="76200" cap="flat" cmpd="sng">
            <a:solidFill>
              <a:srgbClr val="CC0000"/>
            </a:solidFill>
            <a:prstDash val="solid"/>
            <a:headEnd type="none" w="med" len="med"/>
            <a:tailEnd type="triangle" w="med" len="med"/>
          </a:ln>
        </p:spPr>
      </p:sp>
      <p:sp>
        <p:nvSpPr>
          <p:cNvPr id="279579" name="Line 27"/>
          <p:cNvSpPr/>
          <p:nvPr/>
        </p:nvSpPr>
        <p:spPr>
          <a:xfrm>
            <a:off x="3106738" y="3733800"/>
            <a:ext cx="0" cy="3132138"/>
          </a:xfrm>
          <a:prstGeom prst="line">
            <a:avLst/>
          </a:prstGeom>
          <a:ln w="76200" cap="flat" cmpd="sng">
            <a:solidFill>
              <a:srgbClr val="CC0000"/>
            </a:solidFill>
            <a:prstDash val="solid"/>
            <a:headEnd type="none" w="med" len="med"/>
            <a:tailEnd type="triangle" w="med" len="med"/>
          </a:ln>
        </p:spPr>
      </p:sp>
      <p:sp>
        <p:nvSpPr>
          <p:cNvPr id="279580" name="Line 28"/>
          <p:cNvSpPr/>
          <p:nvPr/>
        </p:nvSpPr>
        <p:spPr>
          <a:xfrm>
            <a:off x="5140325" y="3725863"/>
            <a:ext cx="0" cy="3132137"/>
          </a:xfrm>
          <a:prstGeom prst="line">
            <a:avLst/>
          </a:prstGeom>
          <a:ln w="76200" cap="flat" cmpd="sng">
            <a:solidFill>
              <a:srgbClr val="CC0000"/>
            </a:solidFill>
            <a:prstDash val="solid"/>
            <a:headEnd type="none" w="med" len="med"/>
            <a:tailEnd type="triangle" w="med" len="med"/>
          </a:ln>
        </p:spPr>
      </p:sp>
      <p:sp>
        <p:nvSpPr>
          <p:cNvPr id="279581" name="Line 29"/>
          <p:cNvSpPr/>
          <p:nvPr/>
        </p:nvSpPr>
        <p:spPr>
          <a:xfrm>
            <a:off x="6172200" y="3733800"/>
            <a:ext cx="0" cy="3132138"/>
          </a:xfrm>
          <a:prstGeom prst="line">
            <a:avLst/>
          </a:prstGeom>
          <a:ln w="76200" cap="flat" cmpd="sng">
            <a:solidFill>
              <a:srgbClr val="CC0000"/>
            </a:solidFill>
            <a:prstDash val="solid"/>
            <a:headEnd type="none" w="med" len="med"/>
            <a:tailEnd type="triangle" w="med" len="med"/>
          </a:ln>
        </p:spPr>
      </p:sp>
      <p:grpSp>
        <p:nvGrpSpPr>
          <p:cNvPr id="279582" name="Group 30"/>
          <p:cNvGrpSpPr/>
          <p:nvPr/>
        </p:nvGrpSpPr>
        <p:grpSpPr>
          <a:xfrm>
            <a:off x="6248400" y="4876800"/>
            <a:ext cx="336550" cy="1676400"/>
            <a:chOff x="3936" y="3072"/>
            <a:chExt cx="212" cy="1056"/>
          </a:xfrm>
        </p:grpSpPr>
        <p:sp>
          <p:nvSpPr>
            <p:cNvPr id="30749" name="Text Box 31"/>
            <p:cNvSpPr txBox="1"/>
            <p:nvPr/>
          </p:nvSpPr>
          <p:spPr>
            <a:xfrm>
              <a:off x="3936" y="336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CC0000"/>
                  </a:solidFill>
                </a:rPr>
                <a:t>1</a:t>
              </a:r>
              <a:endParaRPr lang="en-US" altLang="zh-CN" sz="2400" b="1" dirty="0">
                <a:solidFill>
                  <a:srgbClr val="CC0000"/>
                </a:solidFill>
              </a:endParaRPr>
            </a:p>
          </p:txBody>
        </p:sp>
        <p:sp>
          <p:nvSpPr>
            <p:cNvPr id="30750" name="Text Box 32"/>
            <p:cNvSpPr txBox="1"/>
            <p:nvPr/>
          </p:nvSpPr>
          <p:spPr>
            <a:xfrm>
              <a:off x="3936" y="355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CC0000"/>
                  </a:solidFill>
                </a:rPr>
                <a:t>0</a:t>
              </a:r>
              <a:endParaRPr lang="en-US" altLang="zh-CN" sz="2400" b="1" dirty="0">
                <a:solidFill>
                  <a:srgbClr val="CC0000"/>
                </a:solidFill>
              </a:endParaRPr>
            </a:p>
          </p:txBody>
        </p:sp>
        <p:sp>
          <p:nvSpPr>
            <p:cNvPr id="30751" name="Text Box 33"/>
            <p:cNvSpPr txBox="1"/>
            <p:nvPr/>
          </p:nvSpPr>
          <p:spPr>
            <a:xfrm>
              <a:off x="3936" y="384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CC0000"/>
                  </a:solidFill>
                </a:rPr>
                <a:t>1</a:t>
              </a:r>
              <a:endParaRPr lang="en-US" altLang="zh-CN" sz="2400" b="1" dirty="0">
                <a:solidFill>
                  <a:srgbClr val="CC0000"/>
                </a:solidFill>
              </a:endParaRPr>
            </a:p>
          </p:txBody>
        </p:sp>
        <p:sp>
          <p:nvSpPr>
            <p:cNvPr id="30752" name="Text Box 34"/>
            <p:cNvSpPr txBox="1"/>
            <p:nvPr/>
          </p:nvSpPr>
          <p:spPr>
            <a:xfrm>
              <a:off x="3936" y="3072"/>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CC0000"/>
                  </a:solidFill>
                </a:rPr>
                <a:t>1</a:t>
              </a:r>
              <a:endParaRPr lang="en-US" altLang="zh-CN" sz="2400" b="1" dirty="0">
                <a:solidFill>
                  <a:srgbClr val="CC0000"/>
                </a:solidFill>
              </a:endParaRPr>
            </a:p>
          </p:txBody>
        </p:sp>
      </p:grpSp>
      <p:sp>
        <p:nvSpPr>
          <p:cNvPr id="279587" name="Arc 35"/>
          <p:cNvSpPr/>
          <p:nvPr/>
        </p:nvSpPr>
        <p:spPr>
          <a:xfrm rot="2938059" flipH="1" flipV="1">
            <a:off x="2867025" y="4049713"/>
            <a:ext cx="514350" cy="609600"/>
          </a:xfrm>
          <a:custGeom>
            <a:avLst/>
            <a:gdLst/>
            <a:ahLst/>
            <a:cxnLst>
              <a:cxn ang="0">
                <a:pos x="-9317715" y="0"/>
              </a:cxn>
              <a:cxn ang="0">
                <a:pos x="2147483646" y="2147483646"/>
              </a:cxn>
              <a:cxn ang="0">
                <a:pos x="-9317715" y="0"/>
              </a:cxn>
              <a:cxn ang="0">
                <a:pos x="2147483646" y="2147483646"/>
              </a:cxn>
              <a:cxn ang="0">
                <a:pos x="0" y="2147483646"/>
              </a:cxn>
              <a:cxn ang="0">
                <a:pos x="-9317715" y="0"/>
              </a:cxn>
            </a:cxnLst>
            <a:pathLst>
              <a:path w="20820" h="21600" fill="none">
                <a:moveTo>
                  <a:pt x="-1" y="0"/>
                </a:moveTo>
                <a:cubicBezTo>
                  <a:pt x="9713" y="0"/>
                  <a:pt x="18232" y="6483"/>
                  <a:pt x="20819" y="15846"/>
                </a:cubicBezTo>
              </a:path>
              <a:path w="20820" h="21600" stroke="0">
                <a:moveTo>
                  <a:pt x="-1" y="0"/>
                </a:moveTo>
                <a:cubicBezTo>
                  <a:pt x="9713" y="0"/>
                  <a:pt x="18232" y="6483"/>
                  <a:pt x="20819" y="15846"/>
                </a:cubicBezTo>
                <a:lnTo>
                  <a:pt x="0" y="21600"/>
                </a:lnTo>
                <a:lnTo>
                  <a:pt x="-1" y="0"/>
                </a:lnTo>
                <a:close/>
              </a:path>
            </a:pathLst>
          </a:custGeom>
          <a:noFill/>
          <a:ln w="38100" cap="flat" cmpd="sng">
            <a:solidFill>
              <a:srgbClr val="CC0000">
                <a:alpha val="100000"/>
              </a:srgbClr>
            </a:solidFill>
            <a:prstDash val="solid"/>
            <a:round/>
            <a:headEnd type="none" w="med" len="med"/>
            <a:tailEnd type="triangle" w="sm" len="lg"/>
          </a:ln>
        </p:spPr>
        <p:txBody>
          <a:bodyPr/>
          <a:p>
            <a:endParaRPr lang="zh-CN" altLang="en-US"/>
          </a:p>
        </p:txBody>
      </p:sp>
      <p:sp>
        <p:nvSpPr>
          <p:cNvPr id="279588" name="Line 36"/>
          <p:cNvSpPr/>
          <p:nvPr/>
        </p:nvSpPr>
        <p:spPr>
          <a:xfrm>
            <a:off x="3124200" y="4114800"/>
            <a:ext cx="152400" cy="838200"/>
          </a:xfrm>
          <a:prstGeom prst="line">
            <a:avLst/>
          </a:prstGeom>
          <a:ln w="38100" cap="flat" cmpd="sng">
            <a:solidFill>
              <a:srgbClr val="CC0000"/>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79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79561"/>
                                        </p:tgtEl>
                                        <p:attrNameLst>
                                          <p:attrName>style.visibility</p:attrName>
                                        </p:attrNameLst>
                                      </p:cBhvr>
                                      <p:to>
                                        <p:strVal val="visible"/>
                                      </p:to>
                                    </p:set>
                                    <p:animEffect transition="in" filter="wipe(left)">
                                      <p:cBhvr>
                                        <p:cTn id="11" dur="500"/>
                                        <p:tgtEl>
                                          <p:spTgt spid="279561"/>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79562"/>
                                        </p:tgtEl>
                                        <p:attrNameLst>
                                          <p:attrName>style.visibility</p:attrName>
                                        </p:attrNameLst>
                                      </p:cBhvr>
                                      <p:to>
                                        <p:strVal val="visible"/>
                                      </p:to>
                                    </p:set>
                                    <p:animEffect transition="in" filter="wipe(left)">
                                      <p:cBhvr>
                                        <p:cTn id="15" dur="500"/>
                                        <p:tgtEl>
                                          <p:spTgt spid="27956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79564"/>
                                        </p:tgtEl>
                                        <p:attrNameLst>
                                          <p:attrName>style.visibility</p:attrName>
                                        </p:attrNameLst>
                                      </p:cBhvr>
                                      <p:to>
                                        <p:strVal val="visible"/>
                                      </p:to>
                                    </p:set>
                                    <p:animEffect transition="in" filter="wipe(left)">
                                      <p:cBhvr>
                                        <p:cTn id="20" dur="500"/>
                                        <p:tgtEl>
                                          <p:spTgt spid="27956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iterate type="wd">
                                    <p:tmPct val="100000"/>
                                  </p:iterate>
                                  <p:childTnLst>
                                    <p:set>
                                      <p:cBhvr>
                                        <p:cTn id="24" dur="1" fill="hold">
                                          <p:stCondLst>
                                            <p:cond delay="0"/>
                                          </p:stCondLst>
                                        </p:cTn>
                                        <p:tgtEl>
                                          <p:spTgt spid="279565"/>
                                        </p:tgtEl>
                                        <p:attrNameLst>
                                          <p:attrName>style.visibility</p:attrName>
                                        </p:attrNameLst>
                                      </p:cBhvr>
                                      <p:to>
                                        <p:strVal val="visible"/>
                                      </p:to>
                                    </p:set>
                                    <p:animEffect transition="in" filter="wipe(left)">
                                      <p:cBhvr>
                                        <p:cTn id="25" dur="300"/>
                                        <p:tgtEl>
                                          <p:spTgt spid="27956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279554"/>
                                        </p:tgtEl>
                                        <p:attrNameLst>
                                          <p:attrName>style.visibility</p:attrName>
                                        </p:attrNameLst>
                                      </p:cBhvr>
                                      <p:to>
                                        <p:strVal val="visible"/>
                                      </p:to>
                                    </p:set>
                                    <p:anim calcmode="lin" valueType="num">
                                      <p:cBhvr>
                                        <p:cTn id="30" dur="500" fill="hold"/>
                                        <p:tgtEl>
                                          <p:spTgt spid="279554"/>
                                        </p:tgtEl>
                                        <p:attrNameLst>
                                          <p:attrName>ppt_w</p:attrName>
                                        </p:attrNameLst>
                                      </p:cBhvr>
                                      <p:tavLst>
                                        <p:tav tm="0">
                                          <p:val>
                                            <p:fltVal val="0.000000"/>
                                          </p:val>
                                        </p:tav>
                                        <p:tav tm="100000">
                                          <p:val>
                                            <p:strVal val="#ppt_w"/>
                                          </p:val>
                                        </p:tav>
                                      </p:tavLst>
                                    </p:anim>
                                    <p:anim calcmode="lin" valueType="num">
                                      <p:cBhvr>
                                        <p:cTn id="31" dur="500" fill="hold"/>
                                        <p:tgtEl>
                                          <p:spTgt spid="279554"/>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79579"/>
                                        </p:tgtEl>
                                        <p:attrNameLst>
                                          <p:attrName>style.visibility</p:attrName>
                                        </p:attrNameLst>
                                      </p:cBhvr>
                                      <p:to>
                                        <p:strVal val="visible"/>
                                      </p:to>
                                    </p:set>
                                    <p:animEffect transition="in" filter="wipe(up)">
                                      <p:cBhvr>
                                        <p:cTn id="36" dur="500"/>
                                        <p:tgtEl>
                                          <p:spTgt spid="279579"/>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4" fill="hold" nodeType="clickEffect">
                                  <p:stCondLst>
                                    <p:cond delay="0"/>
                                  </p:stCondLst>
                                  <p:childTnLst>
                                    <p:set>
                                      <p:cBhvr>
                                        <p:cTn id="40" dur="1" fill="hold">
                                          <p:stCondLst>
                                            <p:cond delay="0"/>
                                          </p:stCondLst>
                                        </p:cTn>
                                        <p:tgtEl>
                                          <p:spTgt spid="279587"/>
                                        </p:tgtEl>
                                        <p:attrNameLst>
                                          <p:attrName>style.visibility</p:attrName>
                                        </p:attrNameLst>
                                      </p:cBhvr>
                                      <p:to>
                                        <p:strVal val="visible"/>
                                      </p:to>
                                    </p:set>
                                    <p:anim calcmode="lin" valueType="num">
                                      <p:cBhvr>
                                        <p:cTn id="41" dur="500" fill="hold"/>
                                        <p:tgtEl>
                                          <p:spTgt spid="279587"/>
                                        </p:tgtEl>
                                        <p:attrNameLst>
                                          <p:attrName>ppt_x</p:attrName>
                                        </p:attrNameLst>
                                      </p:cBhvr>
                                      <p:tavLst>
                                        <p:tav tm="0">
                                          <p:val>
                                            <p:strVal val="#ppt_x"/>
                                          </p:val>
                                        </p:tav>
                                        <p:tav tm="100000">
                                          <p:val>
                                            <p:strVal val="#ppt_x"/>
                                          </p:val>
                                        </p:tav>
                                      </p:tavLst>
                                    </p:anim>
                                    <p:anim calcmode="lin" valueType="num">
                                      <p:cBhvr>
                                        <p:cTn id="42" dur="500" fill="hold"/>
                                        <p:tgtEl>
                                          <p:spTgt spid="279587"/>
                                        </p:tgtEl>
                                        <p:attrNameLst>
                                          <p:attrName>ppt_y</p:attrName>
                                        </p:attrNameLst>
                                      </p:cBhvr>
                                      <p:tavLst>
                                        <p:tav tm="0">
                                          <p:val>
                                            <p:strVal val="#ppt_y+#ppt_h/2"/>
                                          </p:val>
                                        </p:tav>
                                        <p:tav tm="100000">
                                          <p:val>
                                            <p:strVal val="#ppt_y"/>
                                          </p:val>
                                        </p:tav>
                                      </p:tavLst>
                                    </p:anim>
                                    <p:anim calcmode="lin" valueType="num">
                                      <p:cBhvr>
                                        <p:cTn id="43" dur="500" fill="hold"/>
                                        <p:tgtEl>
                                          <p:spTgt spid="279587"/>
                                        </p:tgtEl>
                                        <p:attrNameLst>
                                          <p:attrName>ppt_w</p:attrName>
                                        </p:attrNameLst>
                                      </p:cBhvr>
                                      <p:tavLst>
                                        <p:tav tm="0">
                                          <p:val>
                                            <p:strVal val="#ppt_w"/>
                                          </p:val>
                                        </p:tav>
                                        <p:tav tm="100000">
                                          <p:val>
                                            <p:strVal val="#ppt_w"/>
                                          </p:val>
                                        </p:tav>
                                      </p:tavLst>
                                    </p:anim>
                                    <p:anim calcmode="lin" valueType="num">
                                      <p:cBhvr>
                                        <p:cTn id="44" dur="500" fill="hold"/>
                                        <p:tgtEl>
                                          <p:spTgt spid="279587"/>
                                        </p:tgtEl>
                                        <p:attrNameLst>
                                          <p:attrName>ppt_h</p:attrName>
                                        </p:attrNameLst>
                                      </p:cBhvr>
                                      <p:tavLst>
                                        <p:tav tm="0">
                                          <p:val>
                                            <p:fltVal val="0.000000"/>
                                          </p:val>
                                        </p:tav>
                                        <p:tav tm="100000">
                                          <p:val>
                                            <p:strVal val="#ppt_h"/>
                                          </p:val>
                                        </p:tav>
                                      </p:tavLst>
                                    </p:anim>
                                  </p:childTnLst>
                                </p:cTn>
                              </p:par>
                            </p:childTnLst>
                          </p:cTn>
                        </p:par>
                        <p:par>
                          <p:cTn id="45" fill="hold">
                            <p:stCondLst>
                              <p:cond delay="500"/>
                            </p:stCondLst>
                            <p:childTnLst>
                              <p:par>
                                <p:cTn id="46" presetID="17" presetClass="entr" presetSubtype="1" fill="hold" nodeType="afterEffect">
                                  <p:stCondLst>
                                    <p:cond delay="0"/>
                                  </p:stCondLst>
                                  <p:childTnLst>
                                    <p:set>
                                      <p:cBhvr>
                                        <p:cTn id="47" dur="1" fill="hold">
                                          <p:stCondLst>
                                            <p:cond delay="0"/>
                                          </p:stCondLst>
                                        </p:cTn>
                                        <p:tgtEl>
                                          <p:spTgt spid="279588"/>
                                        </p:tgtEl>
                                        <p:attrNameLst>
                                          <p:attrName>style.visibility</p:attrName>
                                        </p:attrNameLst>
                                      </p:cBhvr>
                                      <p:to>
                                        <p:strVal val="visible"/>
                                      </p:to>
                                    </p:set>
                                    <p:anim calcmode="lin" valueType="num">
                                      <p:cBhvr>
                                        <p:cTn id="48" dur="500" fill="hold"/>
                                        <p:tgtEl>
                                          <p:spTgt spid="279588"/>
                                        </p:tgtEl>
                                        <p:attrNameLst>
                                          <p:attrName>ppt_x</p:attrName>
                                        </p:attrNameLst>
                                      </p:cBhvr>
                                      <p:tavLst>
                                        <p:tav tm="0">
                                          <p:val>
                                            <p:strVal val="#ppt_x"/>
                                          </p:val>
                                        </p:tav>
                                        <p:tav tm="100000">
                                          <p:val>
                                            <p:strVal val="#ppt_x"/>
                                          </p:val>
                                        </p:tav>
                                      </p:tavLst>
                                    </p:anim>
                                    <p:anim calcmode="lin" valueType="num">
                                      <p:cBhvr>
                                        <p:cTn id="49" dur="500" fill="hold"/>
                                        <p:tgtEl>
                                          <p:spTgt spid="279588"/>
                                        </p:tgtEl>
                                        <p:attrNameLst>
                                          <p:attrName>ppt_y</p:attrName>
                                        </p:attrNameLst>
                                      </p:cBhvr>
                                      <p:tavLst>
                                        <p:tav tm="0">
                                          <p:val>
                                            <p:strVal val="#ppt_y-#ppt_h/2"/>
                                          </p:val>
                                        </p:tav>
                                        <p:tav tm="100000">
                                          <p:val>
                                            <p:strVal val="#ppt_y"/>
                                          </p:val>
                                        </p:tav>
                                      </p:tavLst>
                                    </p:anim>
                                    <p:anim calcmode="lin" valueType="num">
                                      <p:cBhvr>
                                        <p:cTn id="50" dur="500" fill="hold"/>
                                        <p:tgtEl>
                                          <p:spTgt spid="279588"/>
                                        </p:tgtEl>
                                        <p:attrNameLst>
                                          <p:attrName>ppt_w</p:attrName>
                                        </p:attrNameLst>
                                      </p:cBhvr>
                                      <p:tavLst>
                                        <p:tav tm="0">
                                          <p:val>
                                            <p:strVal val="#ppt_w"/>
                                          </p:val>
                                        </p:tav>
                                        <p:tav tm="100000">
                                          <p:val>
                                            <p:strVal val="#ppt_w"/>
                                          </p:val>
                                        </p:tav>
                                      </p:tavLst>
                                    </p:anim>
                                    <p:anim calcmode="lin" valueType="num">
                                      <p:cBhvr>
                                        <p:cTn id="51" dur="500" fill="hold"/>
                                        <p:tgtEl>
                                          <p:spTgt spid="279588"/>
                                        </p:tgtEl>
                                        <p:attrNameLst>
                                          <p:attrName>ppt_h</p:attrName>
                                        </p:attrNameLst>
                                      </p:cBhvr>
                                      <p:tavLst>
                                        <p:tav tm="0">
                                          <p:val>
                                            <p:fltVal val="0.00000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279566"/>
                                        </p:tgtEl>
                                        <p:attrNameLst>
                                          <p:attrName>style.visibility</p:attrName>
                                        </p:attrNameLst>
                                      </p:cBhvr>
                                      <p:to>
                                        <p:strVal val="visible"/>
                                      </p:to>
                                    </p:set>
                                    <p:animEffect transition="in" filter="wipe(left)">
                                      <p:cBhvr>
                                        <p:cTn id="56" dur="500"/>
                                        <p:tgtEl>
                                          <p:spTgt spid="27956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iterate type="wd">
                                    <p:tmPct val="100000"/>
                                  </p:iterate>
                                  <p:childTnLst>
                                    <p:set>
                                      <p:cBhvr>
                                        <p:cTn id="60" dur="1" fill="hold">
                                          <p:stCondLst>
                                            <p:cond delay="0"/>
                                          </p:stCondLst>
                                        </p:cTn>
                                        <p:tgtEl>
                                          <p:spTgt spid="279567"/>
                                        </p:tgtEl>
                                        <p:attrNameLst>
                                          <p:attrName>style.visibility</p:attrName>
                                        </p:attrNameLst>
                                      </p:cBhvr>
                                      <p:to>
                                        <p:strVal val="visible"/>
                                      </p:to>
                                    </p:set>
                                    <p:animEffect transition="in" filter="wipe(left)">
                                      <p:cBhvr>
                                        <p:cTn id="61" dur="300"/>
                                        <p:tgtEl>
                                          <p:spTgt spid="27956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279578"/>
                                        </p:tgtEl>
                                        <p:attrNameLst>
                                          <p:attrName>style.visibility</p:attrName>
                                        </p:attrNameLst>
                                      </p:cBhvr>
                                      <p:to>
                                        <p:strVal val="visible"/>
                                      </p:to>
                                    </p:set>
                                    <p:animEffect transition="in" filter="wipe(up)">
                                      <p:cBhvr>
                                        <p:cTn id="66" dur="500"/>
                                        <p:tgtEl>
                                          <p:spTgt spid="27957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79568"/>
                                        </p:tgtEl>
                                        <p:attrNameLst>
                                          <p:attrName>style.visibility</p:attrName>
                                        </p:attrNameLst>
                                      </p:cBhvr>
                                      <p:to>
                                        <p:strVal val="visible"/>
                                      </p:to>
                                    </p:set>
                                    <p:animEffect transition="in" filter="wipe(left)">
                                      <p:cBhvr>
                                        <p:cTn id="71" dur="500"/>
                                        <p:tgtEl>
                                          <p:spTgt spid="27956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iterate type="wd">
                                    <p:tmPct val="100000"/>
                                  </p:iterate>
                                  <p:childTnLst>
                                    <p:set>
                                      <p:cBhvr>
                                        <p:cTn id="75" dur="1" fill="hold">
                                          <p:stCondLst>
                                            <p:cond delay="0"/>
                                          </p:stCondLst>
                                        </p:cTn>
                                        <p:tgtEl>
                                          <p:spTgt spid="279569"/>
                                        </p:tgtEl>
                                        <p:attrNameLst>
                                          <p:attrName>style.visibility</p:attrName>
                                        </p:attrNameLst>
                                      </p:cBhvr>
                                      <p:to>
                                        <p:strVal val="visible"/>
                                      </p:to>
                                    </p:set>
                                    <p:animEffect transition="in" filter="wipe(left)">
                                      <p:cBhvr>
                                        <p:cTn id="76" dur="300"/>
                                        <p:tgtEl>
                                          <p:spTgt spid="27956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279580"/>
                                        </p:tgtEl>
                                        <p:attrNameLst>
                                          <p:attrName>style.visibility</p:attrName>
                                        </p:attrNameLst>
                                      </p:cBhvr>
                                      <p:to>
                                        <p:strVal val="visible"/>
                                      </p:to>
                                    </p:set>
                                    <p:animEffect transition="in" filter="wipe(up)">
                                      <p:cBhvr>
                                        <p:cTn id="81" dur="500"/>
                                        <p:tgtEl>
                                          <p:spTgt spid="27958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279570"/>
                                        </p:tgtEl>
                                        <p:attrNameLst>
                                          <p:attrName>style.visibility</p:attrName>
                                        </p:attrNameLst>
                                      </p:cBhvr>
                                      <p:to>
                                        <p:strVal val="visible"/>
                                      </p:to>
                                    </p:set>
                                    <p:animEffect transition="in" filter="wipe(left)">
                                      <p:cBhvr>
                                        <p:cTn id="86" dur="500"/>
                                        <p:tgtEl>
                                          <p:spTgt spid="279570"/>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iterate type="wd">
                                    <p:tmPct val="100000"/>
                                  </p:iterate>
                                  <p:childTnLst>
                                    <p:set>
                                      <p:cBhvr>
                                        <p:cTn id="90" dur="1" fill="hold">
                                          <p:stCondLst>
                                            <p:cond delay="0"/>
                                          </p:stCondLst>
                                        </p:cTn>
                                        <p:tgtEl>
                                          <p:spTgt spid="279571"/>
                                        </p:tgtEl>
                                        <p:attrNameLst>
                                          <p:attrName>style.visibility</p:attrName>
                                        </p:attrNameLst>
                                      </p:cBhvr>
                                      <p:to>
                                        <p:strVal val="visible"/>
                                      </p:to>
                                    </p:set>
                                    <p:animEffect transition="in" filter="wipe(left)">
                                      <p:cBhvr>
                                        <p:cTn id="91" dur="300"/>
                                        <p:tgtEl>
                                          <p:spTgt spid="27957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79581"/>
                                        </p:tgtEl>
                                        <p:attrNameLst>
                                          <p:attrName>style.visibility</p:attrName>
                                        </p:attrNameLst>
                                      </p:cBhvr>
                                      <p:to>
                                        <p:strVal val="visible"/>
                                      </p:to>
                                    </p:set>
                                    <p:animEffect transition="in" filter="wipe(up)">
                                      <p:cBhvr>
                                        <p:cTn id="96" dur="500"/>
                                        <p:tgtEl>
                                          <p:spTgt spid="279581"/>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279582"/>
                                        </p:tgtEl>
                                        <p:attrNameLst>
                                          <p:attrName>style.visibility</p:attrName>
                                        </p:attrNameLst>
                                      </p:cBhvr>
                                      <p:to>
                                        <p:strVal val="visible"/>
                                      </p:to>
                                    </p:set>
                                    <p:animEffect transition="in" filter="wipe(down)">
                                      <p:cBhvr>
                                        <p:cTn id="101" dur="500"/>
                                        <p:tgtEl>
                                          <p:spTgt spid="27958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279572"/>
                                        </p:tgtEl>
                                        <p:attrNameLst>
                                          <p:attrName>style.visibility</p:attrName>
                                        </p:attrNameLst>
                                      </p:cBhvr>
                                      <p:to>
                                        <p:strVal val="visible"/>
                                      </p:to>
                                    </p:set>
                                    <p:animEffect transition="in" filter="wipe(left)">
                                      <p:cBhvr>
                                        <p:cTn id="106" dur="500"/>
                                        <p:tgtEl>
                                          <p:spTgt spid="27957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279573"/>
                                        </p:tgtEl>
                                        <p:attrNameLst>
                                          <p:attrName>style.visibility</p:attrName>
                                        </p:attrNameLst>
                                      </p:cBhvr>
                                      <p:to>
                                        <p:strVal val="visible"/>
                                      </p:to>
                                    </p:set>
                                    <p:animEffect transition="in" filter="wipe(left)">
                                      <p:cBhvr>
                                        <p:cTn id="111" dur="500"/>
                                        <p:tgtEl>
                                          <p:spTgt spid="27957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279574"/>
                                        </p:tgtEl>
                                        <p:attrNameLst>
                                          <p:attrName>style.visibility</p:attrName>
                                        </p:attrNameLst>
                                      </p:cBhvr>
                                      <p:to>
                                        <p:strVal val="visible"/>
                                      </p:to>
                                    </p:set>
                                    <p:animEffect transition="in" filter="wipe(left)">
                                      <p:cBhvr>
                                        <p:cTn id="116" dur="500"/>
                                        <p:tgtEl>
                                          <p:spTgt spid="27957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nodeType="clickEffect">
                                  <p:stCondLst>
                                    <p:cond delay="0"/>
                                  </p:stCondLst>
                                  <p:childTnLst>
                                    <p:set>
                                      <p:cBhvr>
                                        <p:cTn id="120" dur="1" fill="hold">
                                          <p:stCondLst>
                                            <p:cond delay="0"/>
                                          </p:stCondLst>
                                        </p:cTn>
                                        <p:tgtEl>
                                          <p:spTgt spid="279575"/>
                                        </p:tgtEl>
                                        <p:attrNameLst>
                                          <p:attrName>style.visibility</p:attrName>
                                        </p:attrNameLst>
                                      </p:cBhvr>
                                      <p:to>
                                        <p:strVal val="visible"/>
                                      </p:to>
                                    </p:set>
                                    <p:animEffect transition="in" filter="wipe(left)">
                                      <p:cBhvr>
                                        <p:cTn id="121" dur="500"/>
                                        <p:tgtEl>
                                          <p:spTgt spid="279575"/>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279576"/>
                                        </p:tgtEl>
                                        <p:attrNameLst>
                                          <p:attrName>style.visibility</p:attrName>
                                        </p:attrNameLst>
                                      </p:cBhvr>
                                      <p:to>
                                        <p:strVal val="visible"/>
                                      </p:to>
                                    </p:set>
                                    <p:animEffect transition="in" filter="wipe(left)">
                                      <p:cBhvr>
                                        <p:cTn id="126" dur="500"/>
                                        <p:tgtEl>
                                          <p:spTgt spid="27957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nodeType="clickEffect">
                                  <p:stCondLst>
                                    <p:cond delay="0"/>
                                  </p:stCondLst>
                                  <p:childTnLst>
                                    <p:set>
                                      <p:cBhvr>
                                        <p:cTn id="130" dur="1" fill="hold">
                                          <p:stCondLst>
                                            <p:cond delay="0"/>
                                          </p:stCondLst>
                                        </p:cTn>
                                        <p:tgtEl>
                                          <p:spTgt spid="279577"/>
                                        </p:tgtEl>
                                        <p:attrNameLst>
                                          <p:attrName>style.visibility</p:attrName>
                                        </p:attrNameLst>
                                      </p:cBhvr>
                                      <p:to>
                                        <p:strVal val="visible"/>
                                      </p:to>
                                    </p:set>
                                    <p:animEffect transition="in" filter="wipe(left)">
                                      <p:cBhvr>
                                        <p:cTn id="131" dur="500"/>
                                        <p:tgtEl>
                                          <p:spTgt spid="279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1" grpId="0"/>
      <p:bldP spid="279562" grpId="0"/>
      <p:bldP spid="279564" grpId="0"/>
      <p:bldP spid="279565" grpId="0"/>
      <p:bldP spid="279566" grpId="0"/>
      <p:bldP spid="279567" grpId="0"/>
      <p:bldP spid="279568" grpId="0"/>
      <p:bldP spid="279569" grpId="0"/>
      <p:bldP spid="279570" grpId="0"/>
      <p:bldP spid="27957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301058" name="Rectangle 2"/>
          <p:cNvSpPr/>
          <p:nvPr/>
        </p:nvSpPr>
        <p:spPr>
          <a:xfrm>
            <a:off x="1852613" y="2251075"/>
            <a:ext cx="2414587"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输　　　　　　　入</a:t>
            </a:r>
            <a:endParaRPr lang="zh-CN" altLang="en-US" sz="2400" b="1" dirty="0">
              <a:solidFill>
                <a:srgbClr val="000000"/>
              </a:solidFill>
            </a:endParaRPr>
          </a:p>
        </p:txBody>
      </p:sp>
      <p:sp>
        <p:nvSpPr>
          <p:cNvPr id="301059" name="Rectangle 3"/>
          <p:cNvSpPr/>
          <p:nvPr/>
        </p:nvSpPr>
        <p:spPr>
          <a:xfrm>
            <a:off x="6361113" y="2212975"/>
            <a:ext cx="1878012" cy="3206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输　　　　　出</a:t>
            </a:r>
            <a:endParaRPr lang="zh-CN" altLang="en-US" sz="2400" b="1" dirty="0">
              <a:solidFill>
                <a:srgbClr val="000000"/>
              </a:solidFill>
            </a:endParaRPr>
          </a:p>
        </p:txBody>
      </p:sp>
      <p:grpSp>
        <p:nvGrpSpPr>
          <p:cNvPr id="301060" name="Group 4"/>
          <p:cNvGrpSpPr/>
          <p:nvPr/>
        </p:nvGrpSpPr>
        <p:grpSpPr>
          <a:xfrm>
            <a:off x="5792788" y="2593975"/>
            <a:ext cx="2887662" cy="495300"/>
            <a:chOff x="3706" y="1622"/>
            <a:chExt cx="1819" cy="312"/>
          </a:xfrm>
        </p:grpSpPr>
        <p:sp>
          <p:nvSpPr>
            <p:cNvPr id="31966" name="Rectangle 5"/>
            <p:cNvSpPr/>
            <p:nvPr/>
          </p:nvSpPr>
          <p:spPr>
            <a:xfrm>
              <a:off x="3706" y="1622"/>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Ｑ</a:t>
              </a:r>
              <a:endParaRPr lang="zh-CN" altLang="en-US" sz="2400" b="1" dirty="0">
                <a:solidFill>
                  <a:srgbClr val="000000"/>
                </a:solidFill>
              </a:endParaRPr>
            </a:p>
          </p:txBody>
        </p:sp>
        <p:sp>
          <p:nvSpPr>
            <p:cNvPr id="31967" name="Rectangle 6"/>
            <p:cNvSpPr/>
            <p:nvPr/>
          </p:nvSpPr>
          <p:spPr>
            <a:xfrm>
              <a:off x="3840" y="170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０</a:t>
              </a:r>
              <a:endParaRPr lang="zh-CN" altLang="en-US" sz="2400" b="1" dirty="0">
                <a:solidFill>
                  <a:srgbClr val="000000"/>
                </a:solidFill>
              </a:endParaRPr>
            </a:p>
          </p:txBody>
        </p:sp>
        <p:sp>
          <p:nvSpPr>
            <p:cNvPr id="31968" name="Rectangle 7"/>
            <p:cNvSpPr/>
            <p:nvPr/>
          </p:nvSpPr>
          <p:spPr>
            <a:xfrm>
              <a:off x="3923" y="1622"/>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Ｑ</a:t>
              </a:r>
              <a:endParaRPr lang="zh-CN" altLang="en-US" sz="2400" b="1" dirty="0">
                <a:solidFill>
                  <a:srgbClr val="000000"/>
                </a:solidFill>
              </a:endParaRPr>
            </a:p>
          </p:txBody>
        </p:sp>
        <p:sp>
          <p:nvSpPr>
            <p:cNvPr id="31969" name="Rectangle 8"/>
            <p:cNvSpPr/>
            <p:nvPr/>
          </p:nvSpPr>
          <p:spPr>
            <a:xfrm>
              <a:off x="4332" y="1704"/>
              <a:ext cx="0"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2400" b="1" dirty="0">
                <a:solidFill>
                  <a:srgbClr val="000000"/>
                </a:solidFill>
              </a:endParaRPr>
            </a:p>
          </p:txBody>
        </p:sp>
        <p:sp>
          <p:nvSpPr>
            <p:cNvPr id="31970" name="Rectangle 9"/>
            <p:cNvSpPr/>
            <p:nvPr/>
          </p:nvSpPr>
          <p:spPr>
            <a:xfrm>
              <a:off x="4415" y="1622"/>
              <a:ext cx="564"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baseline="-25000" dirty="0">
                  <a:solidFill>
                    <a:srgbClr val="000000"/>
                  </a:solidFill>
                  <a:latin typeface="宋体" panose="02010600030101010101" pitchFamily="2" charset="-122"/>
                </a:rPr>
                <a:t>1</a:t>
              </a:r>
              <a:r>
                <a:rPr lang="zh-CN" altLang="en-US" sz="2100" b="1" dirty="0">
                  <a:solidFill>
                    <a:srgbClr val="000000"/>
                  </a:solidFill>
                  <a:latin typeface="宋体" panose="02010600030101010101" pitchFamily="2" charset="-122"/>
                </a:rPr>
                <a:t>　　Ｑ</a:t>
              </a:r>
              <a:endParaRPr lang="zh-CN" altLang="en-US" sz="2400" b="1" dirty="0">
                <a:solidFill>
                  <a:srgbClr val="000000"/>
                </a:solidFill>
              </a:endParaRPr>
            </a:p>
          </p:txBody>
        </p:sp>
        <p:sp>
          <p:nvSpPr>
            <p:cNvPr id="31971" name="Rectangle 10"/>
            <p:cNvSpPr/>
            <p:nvPr/>
          </p:nvSpPr>
          <p:spPr>
            <a:xfrm>
              <a:off x="4823" y="1704"/>
              <a:ext cx="0"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2400" b="1" dirty="0">
                <a:solidFill>
                  <a:srgbClr val="000000"/>
                </a:solidFill>
              </a:endParaRPr>
            </a:p>
          </p:txBody>
        </p:sp>
        <p:sp>
          <p:nvSpPr>
            <p:cNvPr id="31972" name="Rectangle 11"/>
            <p:cNvSpPr/>
            <p:nvPr/>
          </p:nvSpPr>
          <p:spPr>
            <a:xfrm>
              <a:off x="4906" y="1622"/>
              <a:ext cx="61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baseline="-25000" dirty="0">
                  <a:solidFill>
                    <a:srgbClr val="000000"/>
                  </a:solidFill>
                  <a:latin typeface="宋体" panose="02010600030101010101" pitchFamily="2" charset="-122"/>
                </a:rPr>
                <a:t>2</a:t>
              </a:r>
              <a:r>
                <a:rPr lang="zh-CN" altLang="en-US" sz="2100" b="1" dirty="0">
                  <a:solidFill>
                    <a:srgbClr val="000000"/>
                  </a:solidFill>
                  <a:latin typeface="宋体" panose="02010600030101010101" pitchFamily="2" charset="-122"/>
                </a:rPr>
                <a:t>　　Ｑ</a:t>
              </a:r>
              <a:r>
                <a:rPr lang="en-US" altLang="zh-CN" sz="2100" b="1" baseline="-25000" dirty="0">
                  <a:solidFill>
                    <a:srgbClr val="000000"/>
                  </a:solidFill>
                  <a:latin typeface="宋体" panose="02010600030101010101" pitchFamily="2" charset="-122"/>
                </a:rPr>
                <a:t>3</a:t>
              </a:r>
              <a:endParaRPr lang="en-US" altLang="zh-CN" sz="2400" b="1" dirty="0">
                <a:solidFill>
                  <a:srgbClr val="000000"/>
                </a:solidFill>
              </a:endParaRPr>
            </a:p>
          </p:txBody>
        </p:sp>
        <p:sp>
          <p:nvSpPr>
            <p:cNvPr id="31973" name="Rectangle 12"/>
            <p:cNvSpPr/>
            <p:nvPr/>
          </p:nvSpPr>
          <p:spPr>
            <a:xfrm>
              <a:off x="5315" y="1704"/>
              <a:ext cx="0"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2400" b="1" dirty="0">
                <a:solidFill>
                  <a:srgbClr val="000000"/>
                </a:solidFill>
              </a:endParaRPr>
            </a:p>
          </p:txBody>
        </p:sp>
      </p:grpSp>
      <p:grpSp>
        <p:nvGrpSpPr>
          <p:cNvPr id="301069" name="Group 13"/>
          <p:cNvGrpSpPr/>
          <p:nvPr/>
        </p:nvGrpSpPr>
        <p:grpSpPr>
          <a:xfrm>
            <a:off x="677863" y="2986088"/>
            <a:ext cx="4487862" cy="328612"/>
            <a:chOff x="404" y="1842"/>
            <a:chExt cx="2827" cy="207"/>
          </a:xfrm>
        </p:grpSpPr>
        <p:sp>
          <p:nvSpPr>
            <p:cNvPr id="31952" name="Rectangle 14"/>
            <p:cNvSpPr/>
            <p:nvPr/>
          </p:nvSpPr>
          <p:spPr>
            <a:xfrm>
              <a:off x="404" y="1842"/>
              <a:ext cx="513" cy="20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FF0000"/>
                  </a:solidFill>
                  <a:latin typeface="宋体" panose="02010600030101010101" pitchFamily="2" charset="-122"/>
                </a:rPr>
                <a:t>０  </a:t>
              </a:r>
              <a:r>
                <a:rPr lang="zh-CN" altLang="en-US" sz="21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53" name="Rectangle 15"/>
            <p:cNvSpPr/>
            <p:nvPr/>
          </p:nvSpPr>
          <p:spPr>
            <a:xfrm>
              <a:off x="743" y="1842"/>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54" name="Rectangle 16"/>
            <p:cNvSpPr/>
            <p:nvPr/>
          </p:nvSpPr>
          <p:spPr>
            <a:xfrm>
              <a:off x="807" y="19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55" name="Rectangle 17"/>
            <p:cNvSpPr/>
            <p:nvPr/>
          </p:nvSpPr>
          <p:spPr>
            <a:xfrm>
              <a:off x="890" y="18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56" name="Rectangle 18"/>
            <p:cNvSpPr/>
            <p:nvPr/>
          </p:nvSpPr>
          <p:spPr>
            <a:xfrm>
              <a:off x="1164" y="1924"/>
              <a:ext cx="20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57" name="Rectangle 19"/>
            <p:cNvSpPr/>
            <p:nvPr/>
          </p:nvSpPr>
          <p:spPr>
            <a:xfrm>
              <a:off x="1330" y="18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58" name="Rectangle 20"/>
            <p:cNvSpPr/>
            <p:nvPr/>
          </p:nvSpPr>
          <p:spPr>
            <a:xfrm>
              <a:off x="1604" y="19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59" name="Rectangle 21"/>
            <p:cNvSpPr/>
            <p:nvPr/>
          </p:nvSpPr>
          <p:spPr>
            <a:xfrm>
              <a:off x="1687" y="1842"/>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60" name="Rectangle 22"/>
            <p:cNvSpPr/>
            <p:nvPr/>
          </p:nvSpPr>
          <p:spPr>
            <a:xfrm>
              <a:off x="2096" y="19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61" name="Rectangle 23"/>
            <p:cNvSpPr/>
            <p:nvPr/>
          </p:nvSpPr>
          <p:spPr>
            <a:xfrm>
              <a:off x="2179" y="18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62" name="Rectangle 24"/>
            <p:cNvSpPr/>
            <p:nvPr/>
          </p:nvSpPr>
          <p:spPr>
            <a:xfrm>
              <a:off x="2453" y="19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63" name="Rectangle 25"/>
            <p:cNvSpPr/>
            <p:nvPr/>
          </p:nvSpPr>
          <p:spPr>
            <a:xfrm>
              <a:off x="2536" y="18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64" name="Rectangle 26"/>
            <p:cNvSpPr/>
            <p:nvPr/>
          </p:nvSpPr>
          <p:spPr>
            <a:xfrm>
              <a:off x="2805" y="19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65" name="Rectangle 27"/>
            <p:cNvSpPr/>
            <p:nvPr/>
          </p:nvSpPr>
          <p:spPr>
            <a:xfrm>
              <a:off x="2893" y="18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grpSp>
      <p:grpSp>
        <p:nvGrpSpPr>
          <p:cNvPr id="301084" name="Group 28"/>
          <p:cNvGrpSpPr/>
          <p:nvPr/>
        </p:nvGrpSpPr>
        <p:grpSpPr>
          <a:xfrm>
            <a:off x="677863" y="3325813"/>
            <a:ext cx="4487862" cy="328612"/>
            <a:chOff x="404" y="2056"/>
            <a:chExt cx="2827" cy="207"/>
          </a:xfrm>
        </p:grpSpPr>
        <p:sp>
          <p:nvSpPr>
            <p:cNvPr id="31939" name="Rectangle 29"/>
            <p:cNvSpPr/>
            <p:nvPr/>
          </p:nvSpPr>
          <p:spPr>
            <a:xfrm>
              <a:off x="404" y="2056"/>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１　０</a:t>
              </a:r>
              <a:endParaRPr lang="zh-CN" altLang="en-US" sz="2400" b="1" dirty="0">
                <a:solidFill>
                  <a:srgbClr val="000000"/>
                </a:solidFill>
              </a:endParaRPr>
            </a:p>
          </p:txBody>
        </p:sp>
        <p:sp>
          <p:nvSpPr>
            <p:cNvPr id="31940" name="Rectangle 30"/>
            <p:cNvSpPr/>
            <p:nvPr/>
          </p:nvSpPr>
          <p:spPr>
            <a:xfrm>
              <a:off x="807" y="2138"/>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41" name="Rectangle 31"/>
            <p:cNvSpPr/>
            <p:nvPr/>
          </p:nvSpPr>
          <p:spPr>
            <a:xfrm>
              <a:off x="890" y="205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42" name="Rectangle 32"/>
            <p:cNvSpPr/>
            <p:nvPr/>
          </p:nvSpPr>
          <p:spPr>
            <a:xfrm>
              <a:off x="1164" y="2138"/>
              <a:ext cx="20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43" name="Rectangle 33"/>
            <p:cNvSpPr/>
            <p:nvPr/>
          </p:nvSpPr>
          <p:spPr>
            <a:xfrm>
              <a:off x="1330" y="205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44" name="Rectangle 34"/>
            <p:cNvSpPr/>
            <p:nvPr/>
          </p:nvSpPr>
          <p:spPr>
            <a:xfrm>
              <a:off x="1604" y="2138"/>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45" name="Rectangle 35"/>
            <p:cNvSpPr/>
            <p:nvPr/>
          </p:nvSpPr>
          <p:spPr>
            <a:xfrm>
              <a:off x="1687" y="2056"/>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46" name="Rectangle 36"/>
            <p:cNvSpPr/>
            <p:nvPr/>
          </p:nvSpPr>
          <p:spPr>
            <a:xfrm>
              <a:off x="2096" y="2138"/>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47" name="Rectangle 37"/>
            <p:cNvSpPr/>
            <p:nvPr/>
          </p:nvSpPr>
          <p:spPr>
            <a:xfrm>
              <a:off x="2179" y="205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48" name="Rectangle 38"/>
            <p:cNvSpPr/>
            <p:nvPr/>
          </p:nvSpPr>
          <p:spPr>
            <a:xfrm>
              <a:off x="2453" y="2138"/>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49" name="Rectangle 39"/>
            <p:cNvSpPr/>
            <p:nvPr/>
          </p:nvSpPr>
          <p:spPr>
            <a:xfrm>
              <a:off x="2536" y="205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950" name="Rectangle 40"/>
            <p:cNvSpPr/>
            <p:nvPr/>
          </p:nvSpPr>
          <p:spPr>
            <a:xfrm>
              <a:off x="2805" y="2138"/>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951" name="Rectangle 41"/>
            <p:cNvSpPr/>
            <p:nvPr/>
          </p:nvSpPr>
          <p:spPr>
            <a:xfrm>
              <a:off x="2893" y="205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grpSp>
      <p:grpSp>
        <p:nvGrpSpPr>
          <p:cNvPr id="301098" name="Group 42"/>
          <p:cNvGrpSpPr/>
          <p:nvPr/>
        </p:nvGrpSpPr>
        <p:grpSpPr>
          <a:xfrm>
            <a:off x="5867400" y="2986088"/>
            <a:ext cx="2709863" cy="328612"/>
            <a:chOff x="3794" y="1842"/>
            <a:chExt cx="1707" cy="207"/>
          </a:xfrm>
        </p:grpSpPr>
        <p:sp>
          <p:nvSpPr>
            <p:cNvPr id="31932" name="Rectangle 43"/>
            <p:cNvSpPr/>
            <p:nvPr/>
          </p:nvSpPr>
          <p:spPr>
            <a:xfrm>
              <a:off x="3794" y="1842"/>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FF0000"/>
                  </a:solidFill>
                  <a:latin typeface="宋体" panose="02010600030101010101" pitchFamily="2" charset="-122"/>
                </a:rPr>
                <a:t>０</a:t>
              </a:r>
              <a:endParaRPr lang="zh-CN" altLang="en-US" sz="2400" b="1" dirty="0">
                <a:solidFill>
                  <a:srgbClr val="FF0000"/>
                </a:solidFill>
              </a:endParaRPr>
            </a:p>
          </p:txBody>
        </p:sp>
        <p:sp>
          <p:nvSpPr>
            <p:cNvPr id="31933" name="Rectangle 44"/>
            <p:cNvSpPr/>
            <p:nvPr/>
          </p:nvSpPr>
          <p:spPr>
            <a:xfrm>
              <a:off x="3928" y="19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FF0000"/>
                  </a:solidFill>
                  <a:latin typeface="宋体" panose="02010600030101010101" pitchFamily="2" charset="-122"/>
                </a:rPr>
                <a:t>　</a:t>
              </a:r>
              <a:endParaRPr lang="zh-CN" altLang="en-US" sz="2400" b="1" dirty="0">
                <a:solidFill>
                  <a:srgbClr val="FF0000"/>
                </a:solidFill>
              </a:endParaRPr>
            </a:p>
          </p:txBody>
        </p:sp>
        <p:sp>
          <p:nvSpPr>
            <p:cNvPr id="31934" name="Rectangle 45"/>
            <p:cNvSpPr/>
            <p:nvPr/>
          </p:nvSpPr>
          <p:spPr>
            <a:xfrm>
              <a:off x="4011" y="1842"/>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FF0000"/>
                  </a:solidFill>
                  <a:latin typeface="宋体" panose="02010600030101010101" pitchFamily="2" charset="-122"/>
                </a:rPr>
                <a:t>　　０</a:t>
              </a:r>
              <a:endParaRPr lang="zh-CN" altLang="en-US" sz="2400" b="1" dirty="0">
                <a:solidFill>
                  <a:srgbClr val="FF0000"/>
                </a:solidFill>
              </a:endParaRPr>
            </a:p>
          </p:txBody>
        </p:sp>
        <p:sp>
          <p:nvSpPr>
            <p:cNvPr id="31935" name="Rectangle 46"/>
            <p:cNvSpPr/>
            <p:nvPr/>
          </p:nvSpPr>
          <p:spPr>
            <a:xfrm>
              <a:off x="4420" y="19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FF0000"/>
                  </a:solidFill>
                  <a:latin typeface="宋体" panose="02010600030101010101" pitchFamily="2" charset="-122"/>
                </a:rPr>
                <a:t>　</a:t>
              </a:r>
              <a:endParaRPr lang="zh-CN" altLang="en-US" sz="2400" b="1" dirty="0">
                <a:solidFill>
                  <a:srgbClr val="FF0000"/>
                </a:solidFill>
              </a:endParaRPr>
            </a:p>
          </p:txBody>
        </p:sp>
        <p:sp>
          <p:nvSpPr>
            <p:cNvPr id="31936" name="Rectangle 47"/>
            <p:cNvSpPr/>
            <p:nvPr/>
          </p:nvSpPr>
          <p:spPr>
            <a:xfrm>
              <a:off x="4503" y="1842"/>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FF0000"/>
                  </a:solidFill>
                  <a:latin typeface="宋体" panose="02010600030101010101" pitchFamily="2" charset="-122"/>
                </a:rPr>
                <a:t>　　０</a:t>
              </a:r>
              <a:endParaRPr lang="zh-CN" altLang="en-US" sz="2400" b="1" dirty="0">
                <a:solidFill>
                  <a:srgbClr val="FF0000"/>
                </a:solidFill>
              </a:endParaRPr>
            </a:p>
          </p:txBody>
        </p:sp>
        <p:sp>
          <p:nvSpPr>
            <p:cNvPr id="31937" name="Rectangle 48"/>
            <p:cNvSpPr/>
            <p:nvPr/>
          </p:nvSpPr>
          <p:spPr>
            <a:xfrm>
              <a:off x="4911" y="19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FF0000"/>
                  </a:solidFill>
                  <a:latin typeface="宋体" panose="02010600030101010101" pitchFamily="2" charset="-122"/>
                </a:rPr>
                <a:t>　</a:t>
              </a:r>
              <a:endParaRPr lang="zh-CN" altLang="en-US" sz="2400" b="1" dirty="0">
                <a:solidFill>
                  <a:srgbClr val="FF0000"/>
                </a:solidFill>
              </a:endParaRPr>
            </a:p>
          </p:txBody>
        </p:sp>
        <p:sp>
          <p:nvSpPr>
            <p:cNvPr id="31938" name="Rectangle 49"/>
            <p:cNvSpPr/>
            <p:nvPr/>
          </p:nvSpPr>
          <p:spPr>
            <a:xfrm>
              <a:off x="4994" y="1842"/>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FF0000"/>
                  </a:solidFill>
                  <a:latin typeface="宋体" panose="02010600030101010101" pitchFamily="2" charset="-122"/>
                </a:rPr>
                <a:t>　　０</a:t>
              </a:r>
              <a:endParaRPr lang="zh-CN" altLang="en-US" sz="2400" b="1" dirty="0">
                <a:solidFill>
                  <a:srgbClr val="FF0000"/>
                </a:solidFill>
              </a:endParaRPr>
            </a:p>
          </p:txBody>
        </p:sp>
      </p:grpSp>
      <p:grpSp>
        <p:nvGrpSpPr>
          <p:cNvPr id="301106" name="Group 50"/>
          <p:cNvGrpSpPr/>
          <p:nvPr/>
        </p:nvGrpSpPr>
        <p:grpSpPr>
          <a:xfrm>
            <a:off x="6665913" y="3338513"/>
            <a:ext cx="1149350" cy="320675"/>
            <a:chOff x="4337" y="2056"/>
            <a:chExt cx="724" cy="202"/>
          </a:xfrm>
        </p:grpSpPr>
        <p:sp>
          <p:nvSpPr>
            <p:cNvPr id="31930" name="Rectangle 51"/>
            <p:cNvSpPr/>
            <p:nvPr/>
          </p:nvSpPr>
          <p:spPr>
            <a:xfrm>
              <a:off x="4337" y="2056"/>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保</a:t>
              </a:r>
              <a:endParaRPr lang="zh-CN" altLang="en-US" sz="2400" b="1" dirty="0">
                <a:solidFill>
                  <a:srgbClr val="000000"/>
                </a:solidFill>
              </a:endParaRPr>
            </a:p>
          </p:txBody>
        </p:sp>
        <p:sp>
          <p:nvSpPr>
            <p:cNvPr id="31931" name="Rectangle 52"/>
            <p:cNvSpPr/>
            <p:nvPr/>
          </p:nvSpPr>
          <p:spPr>
            <a:xfrm>
              <a:off x="4554" y="2056"/>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持</a:t>
              </a:r>
              <a:endParaRPr lang="zh-CN" altLang="en-US" sz="2400" b="1" dirty="0">
                <a:solidFill>
                  <a:srgbClr val="000000"/>
                </a:solidFill>
              </a:endParaRPr>
            </a:p>
          </p:txBody>
        </p:sp>
      </p:grpSp>
      <p:grpSp>
        <p:nvGrpSpPr>
          <p:cNvPr id="301109" name="Group 53"/>
          <p:cNvGrpSpPr/>
          <p:nvPr/>
        </p:nvGrpSpPr>
        <p:grpSpPr>
          <a:xfrm>
            <a:off x="652463" y="3643313"/>
            <a:ext cx="7904162" cy="355600"/>
            <a:chOff x="388" y="2256"/>
            <a:chExt cx="4979" cy="224"/>
          </a:xfrm>
        </p:grpSpPr>
        <p:sp>
          <p:nvSpPr>
            <p:cNvPr id="31905" name="Rectangle 54"/>
            <p:cNvSpPr/>
            <p:nvPr/>
          </p:nvSpPr>
          <p:spPr>
            <a:xfrm>
              <a:off x="388" y="2271"/>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folHlink"/>
                  </a:solidFill>
                  <a:latin typeface="宋体" panose="02010600030101010101" pitchFamily="2" charset="-122"/>
                </a:rPr>
                <a:t>１　↑</a:t>
              </a:r>
              <a:endParaRPr lang="zh-CN" altLang="en-US" sz="2400" b="1" dirty="0">
                <a:solidFill>
                  <a:schemeClr val="folHlink"/>
                </a:solidFill>
              </a:endParaRPr>
            </a:p>
          </p:txBody>
        </p:sp>
        <p:sp>
          <p:nvSpPr>
            <p:cNvPr id="31906" name="Rectangle 55"/>
            <p:cNvSpPr/>
            <p:nvPr/>
          </p:nvSpPr>
          <p:spPr>
            <a:xfrm>
              <a:off x="799" y="2341"/>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folHlink"/>
                  </a:solidFill>
                  <a:latin typeface="宋体" panose="02010600030101010101" pitchFamily="2" charset="-122"/>
                </a:rPr>
                <a:t>　</a:t>
              </a:r>
              <a:endParaRPr lang="zh-CN" altLang="en-US" sz="2400" b="1" dirty="0">
                <a:solidFill>
                  <a:schemeClr val="folHlink"/>
                </a:solidFill>
              </a:endParaRPr>
            </a:p>
          </p:txBody>
        </p:sp>
        <p:sp>
          <p:nvSpPr>
            <p:cNvPr id="31907" name="Rectangle 56"/>
            <p:cNvSpPr/>
            <p:nvPr/>
          </p:nvSpPr>
          <p:spPr>
            <a:xfrm>
              <a:off x="889" y="2271"/>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folHlink"/>
                  </a:solidFill>
                  <a:latin typeface="宋体" panose="02010600030101010101" pitchFamily="2" charset="-122"/>
                </a:rPr>
                <a:t>　</a:t>
              </a:r>
              <a:r>
                <a:rPr lang="en-US" altLang="zh-CN" sz="2100" b="1" dirty="0">
                  <a:solidFill>
                    <a:schemeClr val="folHlink"/>
                  </a:solidFill>
                  <a:latin typeface="宋体" panose="02010600030101010101" pitchFamily="2" charset="-122"/>
                </a:rPr>
                <a:t>φ</a:t>
              </a:r>
              <a:endParaRPr lang="en-US" altLang="zh-CN" sz="2400" b="1" dirty="0">
                <a:solidFill>
                  <a:schemeClr val="folHlink"/>
                </a:solidFill>
              </a:endParaRPr>
            </a:p>
          </p:txBody>
        </p:sp>
        <p:sp>
          <p:nvSpPr>
            <p:cNvPr id="31908" name="Rectangle 57"/>
            <p:cNvSpPr/>
            <p:nvPr/>
          </p:nvSpPr>
          <p:spPr>
            <a:xfrm>
              <a:off x="1162" y="2341"/>
              <a:ext cx="20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folHlink"/>
                  </a:solidFill>
                  <a:latin typeface="宋体" panose="02010600030101010101" pitchFamily="2" charset="-122"/>
                </a:rPr>
                <a:t>　　</a:t>
              </a:r>
              <a:endParaRPr lang="zh-CN" altLang="en-US" sz="2400" b="1" dirty="0">
                <a:solidFill>
                  <a:schemeClr val="folHlink"/>
                </a:solidFill>
              </a:endParaRPr>
            </a:p>
          </p:txBody>
        </p:sp>
        <p:sp>
          <p:nvSpPr>
            <p:cNvPr id="31909" name="Rectangle 58"/>
            <p:cNvSpPr/>
            <p:nvPr/>
          </p:nvSpPr>
          <p:spPr>
            <a:xfrm>
              <a:off x="1336" y="2341"/>
              <a:ext cx="53"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folHlink"/>
                  </a:solidFill>
                  <a:latin typeface="宋体" panose="02010600030101010101" pitchFamily="2" charset="-122"/>
                </a:rPr>
                <a:t> </a:t>
              </a:r>
              <a:endParaRPr lang="en-US" altLang="zh-CN" sz="2400" b="1" dirty="0">
                <a:solidFill>
                  <a:schemeClr val="folHlink"/>
                </a:solidFill>
              </a:endParaRPr>
            </a:p>
          </p:txBody>
        </p:sp>
        <p:sp>
          <p:nvSpPr>
            <p:cNvPr id="31910" name="Rectangle 59"/>
            <p:cNvSpPr/>
            <p:nvPr/>
          </p:nvSpPr>
          <p:spPr>
            <a:xfrm>
              <a:off x="1378" y="2271"/>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folHlink"/>
                  </a:solidFill>
                  <a:latin typeface="宋体" panose="02010600030101010101" pitchFamily="2" charset="-122"/>
                </a:rPr>
                <a:t>　</a:t>
              </a:r>
              <a:endParaRPr lang="zh-CN" altLang="en-US" sz="2400" b="1" dirty="0">
                <a:solidFill>
                  <a:schemeClr val="folHlink"/>
                </a:solidFill>
              </a:endParaRPr>
            </a:p>
          </p:txBody>
        </p:sp>
        <p:sp>
          <p:nvSpPr>
            <p:cNvPr id="31911" name="Rectangle 60"/>
            <p:cNvSpPr/>
            <p:nvPr/>
          </p:nvSpPr>
          <p:spPr>
            <a:xfrm>
              <a:off x="1515" y="2271"/>
              <a:ext cx="85"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folHlink"/>
                  </a:solidFill>
                  <a:latin typeface="宋体" panose="02010600030101010101" pitchFamily="2" charset="-122"/>
                </a:rPr>
                <a:t>d</a:t>
              </a:r>
              <a:endParaRPr lang="en-US" altLang="zh-CN" sz="2400" b="1" dirty="0">
                <a:solidFill>
                  <a:schemeClr val="folHlink"/>
                </a:solidFill>
              </a:endParaRPr>
            </a:p>
          </p:txBody>
        </p:sp>
        <p:sp>
          <p:nvSpPr>
            <p:cNvPr id="31912" name="Rectangle 61"/>
            <p:cNvSpPr/>
            <p:nvPr/>
          </p:nvSpPr>
          <p:spPr>
            <a:xfrm>
              <a:off x="1625" y="2352"/>
              <a:ext cx="104"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folHlink"/>
                  </a:solidFill>
                  <a:latin typeface="宋体" panose="02010600030101010101" pitchFamily="2" charset="-122"/>
                </a:rPr>
                <a:t>0 </a:t>
              </a:r>
              <a:endParaRPr lang="en-US" altLang="zh-CN" sz="2400" b="1" dirty="0">
                <a:solidFill>
                  <a:schemeClr val="folHlink"/>
                </a:solidFill>
              </a:endParaRPr>
            </a:p>
          </p:txBody>
        </p:sp>
        <p:sp>
          <p:nvSpPr>
            <p:cNvPr id="31913" name="Rectangle 62"/>
            <p:cNvSpPr/>
            <p:nvPr/>
          </p:nvSpPr>
          <p:spPr>
            <a:xfrm>
              <a:off x="1668" y="2271"/>
              <a:ext cx="336"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folHlink"/>
                  </a:solidFill>
                </a:rPr>
                <a:t>……</a:t>
              </a:r>
              <a:endParaRPr lang="en-US" altLang="zh-CN" sz="2400" b="1" dirty="0">
                <a:solidFill>
                  <a:schemeClr val="folHlink"/>
                </a:solidFill>
              </a:endParaRPr>
            </a:p>
          </p:txBody>
        </p:sp>
        <p:sp>
          <p:nvSpPr>
            <p:cNvPr id="31914" name="Rectangle 63"/>
            <p:cNvSpPr/>
            <p:nvPr/>
          </p:nvSpPr>
          <p:spPr>
            <a:xfrm>
              <a:off x="1947" y="2271"/>
              <a:ext cx="170"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folHlink"/>
                  </a:solidFill>
                  <a:latin typeface="宋体" panose="02010600030101010101" pitchFamily="2" charset="-122"/>
                </a:rPr>
                <a:t> d</a:t>
              </a:r>
              <a:endParaRPr lang="en-US" altLang="zh-CN" sz="2400" b="1" dirty="0">
                <a:solidFill>
                  <a:schemeClr val="folHlink"/>
                </a:solidFill>
              </a:endParaRPr>
            </a:p>
          </p:txBody>
        </p:sp>
        <p:sp>
          <p:nvSpPr>
            <p:cNvPr id="31915" name="Rectangle 64"/>
            <p:cNvSpPr/>
            <p:nvPr/>
          </p:nvSpPr>
          <p:spPr>
            <a:xfrm>
              <a:off x="2138" y="2341"/>
              <a:ext cx="53"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folHlink"/>
                  </a:solidFill>
                  <a:latin typeface="宋体" panose="02010600030101010101" pitchFamily="2" charset="-122"/>
                </a:rPr>
                <a:t>3</a:t>
              </a:r>
              <a:endParaRPr lang="en-US" altLang="zh-CN" sz="2400" b="1" dirty="0">
                <a:solidFill>
                  <a:schemeClr val="folHlink"/>
                </a:solidFill>
              </a:endParaRPr>
            </a:p>
          </p:txBody>
        </p:sp>
        <p:sp>
          <p:nvSpPr>
            <p:cNvPr id="31916" name="Rectangle 65"/>
            <p:cNvSpPr/>
            <p:nvPr/>
          </p:nvSpPr>
          <p:spPr>
            <a:xfrm>
              <a:off x="2263" y="2271"/>
              <a:ext cx="85"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folHlink"/>
                  </a:solidFill>
                  <a:latin typeface="宋体" panose="02010600030101010101" pitchFamily="2" charset="-122"/>
                </a:rPr>
                <a:t> </a:t>
              </a:r>
              <a:endParaRPr lang="en-US" altLang="zh-CN" sz="2400" b="1" dirty="0">
                <a:solidFill>
                  <a:schemeClr val="folHlink"/>
                </a:solidFill>
              </a:endParaRPr>
            </a:p>
          </p:txBody>
        </p:sp>
        <p:sp>
          <p:nvSpPr>
            <p:cNvPr id="31917" name="Rectangle 66"/>
            <p:cNvSpPr/>
            <p:nvPr/>
          </p:nvSpPr>
          <p:spPr>
            <a:xfrm>
              <a:off x="2336" y="2271"/>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folHlink"/>
                  </a:solidFill>
                  <a:latin typeface="宋体" panose="02010600030101010101" pitchFamily="2" charset="-122"/>
                </a:rPr>
                <a:t>１</a:t>
              </a:r>
              <a:endParaRPr lang="zh-CN" altLang="en-US" sz="2400" b="1" dirty="0">
                <a:solidFill>
                  <a:schemeClr val="folHlink"/>
                </a:solidFill>
              </a:endParaRPr>
            </a:p>
          </p:txBody>
        </p:sp>
        <p:sp>
          <p:nvSpPr>
            <p:cNvPr id="31918" name="Rectangle 67"/>
            <p:cNvSpPr/>
            <p:nvPr/>
          </p:nvSpPr>
          <p:spPr>
            <a:xfrm>
              <a:off x="2474" y="2341"/>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folHlink"/>
                  </a:solidFill>
                  <a:latin typeface="宋体" panose="02010600030101010101" pitchFamily="2" charset="-122"/>
                </a:rPr>
                <a:t>　</a:t>
              </a:r>
              <a:endParaRPr lang="zh-CN" altLang="en-US" sz="2400" b="1" dirty="0">
                <a:solidFill>
                  <a:schemeClr val="folHlink"/>
                </a:solidFill>
              </a:endParaRPr>
            </a:p>
          </p:txBody>
        </p:sp>
        <p:sp>
          <p:nvSpPr>
            <p:cNvPr id="31919" name="Rectangle 68"/>
            <p:cNvSpPr/>
            <p:nvPr/>
          </p:nvSpPr>
          <p:spPr>
            <a:xfrm>
              <a:off x="2557" y="2271"/>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folHlink"/>
                  </a:solidFill>
                  <a:latin typeface="宋体" panose="02010600030101010101" pitchFamily="2" charset="-122"/>
                </a:rPr>
                <a:t>　１</a:t>
              </a:r>
              <a:endParaRPr lang="zh-CN" altLang="en-US" sz="2400" b="1" dirty="0">
                <a:solidFill>
                  <a:schemeClr val="folHlink"/>
                </a:solidFill>
              </a:endParaRPr>
            </a:p>
          </p:txBody>
        </p:sp>
        <p:sp>
          <p:nvSpPr>
            <p:cNvPr id="31920" name="Rectangle 69"/>
            <p:cNvSpPr/>
            <p:nvPr/>
          </p:nvSpPr>
          <p:spPr>
            <a:xfrm>
              <a:off x="2837" y="2341"/>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folHlink"/>
                  </a:solidFill>
                  <a:latin typeface="宋体" panose="02010600030101010101" pitchFamily="2" charset="-122"/>
                </a:rPr>
                <a:t>　</a:t>
              </a:r>
              <a:endParaRPr lang="zh-CN" altLang="en-US" sz="2400" b="1" dirty="0">
                <a:solidFill>
                  <a:schemeClr val="folHlink"/>
                </a:solidFill>
              </a:endParaRPr>
            </a:p>
          </p:txBody>
        </p:sp>
        <p:sp>
          <p:nvSpPr>
            <p:cNvPr id="31921" name="Rectangle 70"/>
            <p:cNvSpPr/>
            <p:nvPr/>
          </p:nvSpPr>
          <p:spPr>
            <a:xfrm>
              <a:off x="2920" y="2271"/>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folHlink"/>
                  </a:solidFill>
                  <a:latin typeface="宋体" panose="02010600030101010101" pitchFamily="2" charset="-122"/>
                </a:rPr>
                <a:t>　</a:t>
              </a:r>
              <a:r>
                <a:rPr lang="en-US" altLang="zh-CN" sz="2100" b="1" dirty="0">
                  <a:solidFill>
                    <a:schemeClr val="folHlink"/>
                  </a:solidFill>
                  <a:latin typeface="宋体" panose="02010600030101010101" pitchFamily="2" charset="-122"/>
                </a:rPr>
                <a:t>φ</a:t>
              </a:r>
              <a:endParaRPr lang="en-US" altLang="zh-CN" sz="2400" b="1" dirty="0">
                <a:solidFill>
                  <a:schemeClr val="folHlink"/>
                </a:solidFill>
              </a:endParaRPr>
            </a:p>
          </p:txBody>
        </p:sp>
        <p:sp>
          <p:nvSpPr>
            <p:cNvPr id="31922" name="Rectangle 71"/>
            <p:cNvSpPr/>
            <p:nvPr/>
          </p:nvSpPr>
          <p:spPr>
            <a:xfrm>
              <a:off x="3696" y="2256"/>
              <a:ext cx="93"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folHlink"/>
                  </a:solidFill>
                </a:rPr>
                <a:t>d</a:t>
              </a:r>
              <a:endParaRPr lang="en-US" altLang="zh-CN" sz="2400" b="1" dirty="0">
                <a:solidFill>
                  <a:schemeClr val="folHlink"/>
                </a:solidFill>
              </a:endParaRPr>
            </a:p>
          </p:txBody>
        </p:sp>
        <p:sp>
          <p:nvSpPr>
            <p:cNvPr id="31923" name="Rectangle 72"/>
            <p:cNvSpPr/>
            <p:nvPr/>
          </p:nvSpPr>
          <p:spPr>
            <a:xfrm>
              <a:off x="3807" y="2341"/>
              <a:ext cx="7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folHlink"/>
                  </a:solidFill>
                </a:rPr>
                <a:t>0 </a:t>
              </a:r>
              <a:endParaRPr lang="en-US" altLang="zh-CN" sz="2400" b="1" dirty="0">
                <a:solidFill>
                  <a:schemeClr val="folHlink"/>
                </a:solidFill>
              </a:endParaRPr>
            </a:p>
          </p:txBody>
        </p:sp>
        <p:sp>
          <p:nvSpPr>
            <p:cNvPr id="31924" name="Rectangle 73"/>
            <p:cNvSpPr/>
            <p:nvPr/>
          </p:nvSpPr>
          <p:spPr>
            <a:xfrm>
              <a:off x="4202" y="2267"/>
              <a:ext cx="192" cy="202"/>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folHlink"/>
                  </a:solidFill>
                </a:rPr>
                <a:t> d</a:t>
              </a:r>
              <a:endParaRPr lang="en-US" altLang="zh-CN" sz="2400" b="1" dirty="0">
                <a:solidFill>
                  <a:schemeClr val="folHlink"/>
                </a:solidFill>
              </a:endParaRPr>
            </a:p>
          </p:txBody>
        </p:sp>
        <p:sp>
          <p:nvSpPr>
            <p:cNvPr id="31925" name="Rectangle 74"/>
            <p:cNvSpPr/>
            <p:nvPr/>
          </p:nvSpPr>
          <p:spPr>
            <a:xfrm>
              <a:off x="4352" y="2334"/>
              <a:ext cx="52"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folHlink"/>
                  </a:solidFill>
                </a:rPr>
                <a:t>1</a:t>
              </a:r>
              <a:endParaRPr lang="en-US" altLang="zh-CN" sz="2400" b="1" dirty="0">
                <a:solidFill>
                  <a:schemeClr val="folHlink"/>
                </a:solidFill>
              </a:endParaRPr>
            </a:p>
          </p:txBody>
        </p:sp>
        <p:sp>
          <p:nvSpPr>
            <p:cNvPr id="31926" name="Rectangle 75"/>
            <p:cNvSpPr/>
            <p:nvPr/>
          </p:nvSpPr>
          <p:spPr>
            <a:xfrm>
              <a:off x="4682" y="2267"/>
              <a:ext cx="17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folHlink"/>
                  </a:solidFill>
                </a:rPr>
                <a:t>  d</a:t>
              </a:r>
              <a:endParaRPr lang="en-US" altLang="zh-CN" sz="2400" b="1" dirty="0">
                <a:solidFill>
                  <a:schemeClr val="folHlink"/>
                </a:solidFill>
              </a:endParaRPr>
            </a:p>
          </p:txBody>
        </p:sp>
        <p:sp>
          <p:nvSpPr>
            <p:cNvPr id="31927" name="Rectangle 76"/>
            <p:cNvSpPr/>
            <p:nvPr/>
          </p:nvSpPr>
          <p:spPr>
            <a:xfrm>
              <a:off x="4870" y="2334"/>
              <a:ext cx="52"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folHlink"/>
                  </a:solidFill>
                </a:rPr>
                <a:t>2</a:t>
              </a:r>
              <a:endParaRPr lang="en-US" altLang="zh-CN" sz="2400" b="1" dirty="0">
                <a:solidFill>
                  <a:schemeClr val="folHlink"/>
                </a:solidFill>
              </a:endParaRPr>
            </a:p>
          </p:txBody>
        </p:sp>
        <p:sp>
          <p:nvSpPr>
            <p:cNvPr id="31928" name="Rectangle 77"/>
            <p:cNvSpPr/>
            <p:nvPr/>
          </p:nvSpPr>
          <p:spPr>
            <a:xfrm>
              <a:off x="5173" y="2278"/>
              <a:ext cx="135"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folHlink"/>
                  </a:solidFill>
                </a:rPr>
                <a:t> d</a:t>
              </a:r>
              <a:endParaRPr lang="en-US" altLang="zh-CN" sz="2400" b="1" dirty="0">
                <a:solidFill>
                  <a:schemeClr val="folHlink"/>
                </a:solidFill>
              </a:endParaRPr>
            </a:p>
          </p:txBody>
        </p:sp>
        <p:sp>
          <p:nvSpPr>
            <p:cNvPr id="31929" name="Rectangle 78"/>
            <p:cNvSpPr/>
            <p:nvPr/>
          </p:nvSpPr>
          <p:spPr>
            <a:xfrm>
              <a:off x="5315" y="2345"/>
              <a:ext cx="52"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folHlink"/>
                  </a:solidFill>
                </a:rPr>
                <a:t>3</a:t>
              </a:r>
              <a:endParaRPr lang="en-US" altLang="zh-CN" sz="2400" b="1" dirty="0">
                <a:solidFill>
                  <a:schemeClr val="folHlink"/>
                </a:solidFill>
              </a:endParaRPr>
            </a:p>
          </p:txBody>
        </p:sp>
      </p:grpSp>
      <p:grpSp>
        <p:nvGrpSpPr>
          <p:cNvPr id="301135" name="Group 79"/>
          <p:cNvGrpSpPr/>
          <p:nvPr/>
        </p:nvGrpSpPr>
        <p:grpSpPr>
          <a:xfrm>
            <a:off x="646113" y="3956050"/>
            <a:ext cx="8001000" cy="388938"/>
            <a:chOff x="384" y="2453"/>
            <a:chExt cx="5040" cy="245"/>
          </a:xfrm>
        </p:grpSpPr>
        <p:sp>
          <p:nvSpPr>
            <p:cNvPr id="31881" name="Rectangle 80"/>
            <p:cNvSpPr/>
            <p:nvPr/>
          </p:nvSpPr>
          <p:spPr>
            <a:xfrm>
              <a:off x="3685" y="2481"/>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8000"/>
                  </a:solidFill>
                  <a:latin typeface="宋体" panose="02010600030101010101" pitchFamily="2" charset="-122"/>
                </a:rPr>
                <a:t>１</a:t>
              </a:r>
              <a:endParaRPr lang="zh-CN" altLang="en-US" sz="2400" b="1" dirty="0">
                <a:solidFill>
                  <a:srgbClr val="008000"/>
                </a:solidFill>
              </a:endParaRPr>
            </a:p>
          </p:txBody>
        </p:sp>
        <p:sp>
          <p:nvSpPr>
            <p:cNvPr id="31882" name="Rectangle 81"/>
            <p:cNvSpPr/>
            <p:nvPr/>
          </p:nvSpPr>
          <p:spPr>
            <a:xfrm>
              <a:off x="3989" y="2460"/>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83" name="Rectangle 82"/>
            <p:cNvSpPr/>
            <p:nvPr/>
          </p:nvSpPr>
          <p:spPr>
            <a:xfrm>
              <a:off x="4181" y="2453"/>
              <a:ext cx="131"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tx2"/>
                  </a:solidFill>
                </a:rPr>
                <a:t>Q</a:t>
              </a:r>
              <a:endParaRPr lang="en-US" altLang="zh-CN" sz="2400" b="1" dirty="0">
                <a:solidFill>
                  <a:schemeClr val="tx2"/>
                </a:solidFill>
              </a:endParaRPr>
            </a:p>
          </p:txBody>
        </p:sp>
        <p:sp>
          <p:nvSpPr>
            <p:cNvPr id="31884" name="Rectangle 83"/>
            <p:cNvSpPr/>
            <p:nvPr/>
          </p:nvSpPr>
          <p:spPr>
            <a:xfrm>
              <a:off x="4607" y="2453"/>
              <a:ext cx="25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tx2"/>
                  </a:solidFill>
                </a:rPr>
                <a:t>   Q</a:t>
              </a:r>
              <a:endParaRPr lang="en-US" altLang="zh-CN" sz="2400" b="1" dirty="0">
                <a:solidFill>
                  <a:schemeClr val="tx2"/>
                </a:solidFill>
              </a:endParaRPr>
            </a:p>
          </p:txBody>
        </p:sp>
        <p:sp>
          <p:nvSpPr>
            <p:cNvPr id="31885" name="Rectangle 84"/>
            <p:cNvSpPr/>
            <p:nvPr/>
          </p:nvSpPr>
          <p:spPr>
            <a:xfrm>
              <a:off x="5003" y="2460"/>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86" name="Rectangle 85"/>
            <p:cNvSpPr/>
            <p:nvPr/>
          </p:nvSpPr>
          <p:spPr>
            <a:xfrm>
              <a:off x="5182" y="2453"/>
              <a:ext cx="131"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tx2"/>
                  </a:solidFill>
                </a:rPr>
                <a:t>Q</a:t>
              </a:r>
              <a:endParaRPr lang="en-US" altLang="zh-CN" sz="2400" b="1" dirty="0">
                <a:solidFill>
                  <a:schemeClr val="tx2"/>
                </a:solidFill>
              </a:endParaRPr>
            </a:p>
          </p:txBody>
        </p:sp>
        <p:sp>
          <p:nvSpPr>
            <p:cNvPr id="31887" name="Rectangle 86"/>
            <p:cNvSpPr/>
            <p:nvPr/>
          </p:nvSpPr>
          <p:spPr>
            <a:xfrm>
              <a:off x="384" y="2496"/>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１　↑</a:t>
              </a:r>
              <a:endParaRPr lang="zh-CN" altLang="en-US" sz="2400" b="1" dirty="0">
                <a:solidFill>
                  <a:schemeClr val="tx2"/>
                </a:solidFill>
              </a:endParaRPr>
            </a:p>
          </p:txBody>
        </p:sp>
        <p:sp>
          <p:nvSpPr>
            <p:cNvPr id="31888" name="Rectangle 87"/>
            <p:cNvSpPr/>
            <p:nvPr/>
          </p:nvSpPr>
          <p:spPr>
            <a:xfrm>
              <a:off x="786" y="2572"/>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89" name="Rectangle 88"/>
            <p:cNvSpPr/>
            <p:nvPr/>
          </p:nvSpPr>
          <p:spPr>
            <a:xfrm>
              <a:off x="869" y="249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r>
                <a:rPr lang="zh-CN" altLang="en-US" sz="2100" b="1" dirty="0">
                  <a:solidFill>
                    <a:srgbClr val="008000"/>
                  </a:solidFill>
                  <a:latin typeface="宋体" panose="02010600030101010101" pitchFamily="2" charset="-122"/>
                </a:rPr>
                <a:t>１</a:t>
              </a:r>
              <a:endParaRPr lang="zh-CN" altLang="en-US" sz="2400" b="1" dirty="0">
                <a:solidFill>
                  <a:srgbClr val="008000"/>
                </a:solidFill>
              </a:endParaRPr>
            </a:p>
          </p:txBody>
        </p:sp>
        <p:sp>
          <p:nvSpPr>
            <p:cNvPr id="31890" name="Rectangle 89"/>
            <p:cNvSpPr/>
            <p:nvPr/>
          </p:nvSpPr>
          <p:spPr>
            <a:xfrm>
              <a:off x="1142" y="2572"/>
              <a:ext cx="20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91" name="Rectangle 90"/>
            <p:cNvSpPr/>
            <p:nvPr/>
          </p:nvSpPr>
          <p:spPr>
            <a:xfrm>
              <a:off x="1308" y="249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r>
                <a:rPr lang="en-US" altLang="zh-CN" sz="2100" b="1" dirty="0">
                  <a:solidFill>
                    <a:schemeClr val="tx2"/>
                  </a:solidFill>
                  <a:latin typeface="宋体" panose="02010600030101010101" pitchFamily="2" charset="-122"/>
                </a:rPr>
                <a:t>φ</a:t>
              </a:r>
              <a:endParaRPr lang="en-US" altLang="zh-CN" sz="2400" b="1" dirty="0">
                <a:solidFill>
                  <a:schemeClr val="tx2"/>
                </a:solidFill>
              </a:endParaRPr>
            </a:p>
          </p:txBody>
        </p:sp>
        <p:sp>
          <p:nvSpPr>
            <p:cNvPr id="31892" name="Rectangle 91"/>
            <p:cNvSpPr/>
            <p:nvPr/>
          </p:nvSpPr>
          <p:spPr>
            <a:xfrm>
              <a:off x="1581" y="2572"/>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93" name="Rectangle 92"/>
            <p:cNvSpPr/>
            <p:nvPr/>
          </p:nvSpPr>
          <p:spPr>
            <a:xfrm>
              <a:off x="1664" y="2496"/>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r>
                <a:rPr lang="en-US" altLang="zh-CN" sz="2100" b="1" dirty="0">
                  <a:solidFill>
                    <a:schemeClr val="tx2"/>
                  </a:solidFill>
                  <a:latin typeface="宋体" panose="02010600030101010101" pitchFamily="2" charset="-122"/>
                </a:rPr>
                <a:t>φ</a:t>
              </a:r>
              <a:endParaRPr lang="en-US" altLang="zh-CN" sz="2400" b="1" dirty="0">
                <a:solidFill>
                  <a:schemeClr val="tx2"/>
                </a:solidFill>
              </a:endParaRPr>
            </a:p>
          </p:txBody>
        </p:sp>
        <p:sp>
          <p:nvSpPr>
            <p:cNvPr id="31894" name="Rectangle 93"/>
            <p:cNvSpPr/>
            <p:nvPr/>
          </p:nvSpPr>
          <p:spPr>
            <a:xfrm>
              <a:off x="2072" y="2572"/>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95" name="Rectangle 94"/>
            <p:cNvSpPr/>
            <p:nvPr/>
          </p:nvSpPr>
          <p:spPr>
            <a:xfrm>
              <a:off x="2155" y="249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０</a:t>
              </a:r>
              <a:endParaRPr lang="zh-CN" altLang="en-US" sz="2400" b="1" dirty="0">
                <a:solidFill>
                  <a:schemeClr val="tx2"/>
                </a:solidFill>
              </a:endParaRPr>
            </a:p>
          </p:txBody>
        </p:sp>
        <p:sp>
          <p:nvSpPr>
            <p:cNvPr id="31896" name="Rectangle 95"/>
            <p:cNvSpPr/>
            <p:nvPr/>
          </p:nvSpPr>
          <p:spPr>
            <a:xfrm>
              <a:off x="2428" y="2572"/>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97" name="Rectangle 96"/>
            <p:cNvSpPr/>
            <p:nvPr/>
          </p:nvSpPr>
          <p:spPr>
            <a:xfrm>
              <a:off x="2552" y="249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１</a:t>
              </a:r>
              <a:endParaRPr lang="zh-CN" altLang="en-US" sz="2400" b="1" dirty="0">
                <a:solidFill>
                  <a:schemeClr val="tx2"/>
                </a:solidFill>
              </a:endParaRPr>
            </a:p>
          </p:txBody>
        </p:sp>
        <p:sp>
          <p:nvSpPr>
            <p:cNvPr id="31898" name="Rectangle 97"/>
            <p:cNvSpPr/>
            <p:nvPr/>
          </p:nvSpPr>
          <p:spPr>
            <a:xfrm>
              <a:off x="2779" y="2572"/>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99" name="Rectangle 98"/>
            <p:cNvSpPr/>
            <p:nvPr/>
          </p:nvSpPr>
          <p:spPr>
            <a:xfrm>
              <a:off x="2867" y="2496"/>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r>
                <a:rPr lang="en-US" altLang="zh-CN" sz="2100" b="1" dirty="0">
                  <a:solidFill>
                    <a:schemeClr val="tx2"/>
                  </a:solidFill>
                  <a:latin typeface="宋体" panose="02010600030101010101" pitchFamily="2" charset="-122"/>
                </a:rPr>
                <a:t>φ</a:t>
              </a:r>
              <a:endParaRPr lang="en-US" altLang="zh-CN" sz="2400" b="1" dirty="0">
                <a:solidFill>
                  <a:schemeClr val="tx2"/>
                </a:solidFill>
              </a:endParaRPr>
            </a:p>
          </p:txBody>
        </p:sp>
        <p:sp>
          <p:nvSpPr>
            <p:cNvPr id="31900" name="Rectangle 99"/>
            <p:cNvSpPr/>
            <p:nvPr/>
          </p:nvSpPr>
          <p:spPr>
            <a:xfrm>
              <a:off x="3900" y="2549"/>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901" name="Rectangle 100"/>
            <p:cNvSpPr/>
            <p:nvPr/>
          </p:nvSpPr>
          <p:spPr>
            <a:xfrm>
              <a:off x="4320" y="2544"/>
              <a:ext cx="110" cy="12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tx2"/>
                  </a:solidFill>
                </a:rPr>
                <a:t>0n</a:t>
              </a:r>
              <a:endParaRPr lang="en-US" altLang="zh-CN" sz="2400" b="1" dirty="0">
                <a:solidFill>
                  <a:schemeClr val="tx2"/>
                </a:solidFill>
              </a:endParaRPr>
            </a:p>
          </p:txBody>
        </p:sp>
        <p:sp>
          <p:nvSpPr>
            <p:cNvPr id="31902" name="Rectangle 101"/>
            <p:cNvSpPr/>
            <p:nvPr/>
          </p:nvSpPr>
          <p:spPr>
            <a:xfrm>
              <a:off x="4870" y="2542"/>
              <a:ext cx="136" cy="12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tx2"/>
                  </a:solidFill>
                </a:rPr>
                <a:t>1n </a:t>
              </a:r>
              <a:endParaRPr lang="en-US" altLang="zh-CN" sz="2400" b="1" dirty="0">
                <a:solidFill>
                  <a:schemeClr val="tx2"/>
                </a:solidFill>
              </a:endParaRPr>
            </a:p>
          </p:txBody>
        </p:sp>
        <p:sp>
          <p:nvSpPr>
            <p:cNvPr id="31903" name="Rectangle 102"/>
            <p:cNvSpPr/>
            <p:nvPr/>
          </p:nvSpPr>
          <p:spPr>
            <a:xfrm>
              <a:off x="5134" y="2549"/>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904" name="Rectangle 103"/>
            <p:cNvSpPr/>
            <p:nvPr/>
          </p:nvSpPr>
          <p:spPr>
            <a:xfrm>
              <a:off x="5314" y="2542"/>
              <a:ext cx="110" cy="124"/>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tx2"/>
                  </a:solidFill>
                </a:rPr>
                <a:t>2n</a:t>
              </a:r>
              <a:endParaRPr lang="en-US" altLang="zh-CN" sz="2400" b="1" dirty="0">
                <a:solidFill>
                  <a:schemeClr val="tx2"/>
                </a:solidFill>
              </a:endParaRPr>
            </a:p>
          </p:txBody>
        </p:sp>
      </p:grpSp>
      <p:grpSp>
        <p:nvGrpSpPr>
          <p:cNvPr id="301160" name="Group 104"/>
          <p:cNvGrpSpPr/>
          <p:nvPr/>
        </p:nvGrpSpPr>
        <p:grpSpPr>
          <a:xfrm>
            <a:off x="677863" y="4276725"/>
            <a:ext cx="7974012" cy="398463"/>
            <a:chOff x="404" y="2655"/>
            <a:chExt cx="5023" cy="251"/>
          </a:xfrm>
        </p:grpSpPr>
        <p:sp>
          <p:nvSpPr>
            <p:cNvPr id="31858" name="Rectangle 105"/>
            <p:cNvSpPr/>
            <p:nvPr/>
          </p:nvSpPr>
          <p:spPr>
            <a:xfrm>
              <a:off x="404" y="2699"/>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１　↑</a:t>
              </a:r>
              <a:endParaRPr lang="zh-CN" altLang="en-US" sz="2400" b="1" dirty="0">
                <a:solidFill>
                  <a:schemeClr val="tx2"/>
                </a:solidFill>
              </a:endParaRPr>
            </a:p>
          </p:txBody>
        </p:sp>
        <p:sp>
          <p:nvSpPr>
            <p:cNvPr id="31859" name="Rectangle 106"/>
            <p:cNvSpPr/>
            <p:nvPr/>
          </p:nvSpPr>
          <p:spPr>
            <a:xfrm>
              <a:off x="807" y="2781"/>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60" name="Rectangle 107"/>
            <p:cNvSpPr/>
            <p:nvPr/>
          </p:nvSpPr>
          <p:spPr>
            <a:xfrm>
              <a:off x="890" y="2699"/>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r>
                <a:rPr lang="zh-CN" altLang="en-US" sz="2100" b="1" dirty="0">
                  <a:solidFill>
                    <a:srgbClr val="008000"/>
                  </a:solidFill>
                  <a:latin typeface="宋体" panose="02010600030101010101" pitchFamily="2" charset="-122"/>
                </a:rPr>
                <a:t>０</a:t>
              </a:r>
              <a:endParaRPr lang="zh-CN" altLang="en-US" sz="2400" b="1" dirty="0">
                <a:solidFill>
                  <a:srgbClr val="008000"/>
                </a:solidFill>
              </a:endParaRPr>
            </a:p>
          </p:txBody>
        </p:sp>
        <p:sp>
          <p:nvSpPr>
            <p:cNvPr id="31861" name="Rectangle 108"/>
            <p:cNvSpPr/>
            <p:nvPr/>
          </p:nvSpPr>
          <p:spPr>
            <a:xfrm>
              <a:off x="1164" y="2781"/>
              <a:ext cx="20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62" name="Rectangle 109"/>
            <p:cNvSpPr/>
            <p:nvPr/>
          </p:nvSpPr>
          <p:spPr>
            <a:xfrm>
              <a:off x="1330" y="2699"/>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r>
                <a:rPr lang="en-US" altLang="zh-CN" sz="2100" b="1" dirty="0">
                  <a:solidFill>
                    <a:schemeClr val="tx2"/>
                  </a:solidFill>
                  <a:latin typeface="宋体" panose="02010600030101010101" pitchFamily="2" charset="-122"/>
                </a:rPr>
                <a:t>φ</a:t>
              </a:r>
              <a:endParaRPr lang="en-US" altLang="zh-CN" sz="2400" b="1" dirty="0">
                <a:solidFill>
                  <a:schemeClr val="tx2"/>
                </a:solidFill>
              </a:endParaRPr>
            </a:p>
          </p:txBody>
        </p:sp>
        <p:sp>
          <p:nvSpPr>
            <p:cNvPr id="31863" name="Rectangle 110"/>
            <p:cNvSpPr/>
            <p:nvPr/>
          </p:nvSpPr>
          <p:spPr>
            <a:xfrm>
              <a:off x="1604" y="2781"/>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64" name="Rectangle 111"/>
            <p:cNvSpPr/>
            <p:nvPr/>
          </p:nvSpPr>
          <p:spPr>
            <a:xfrm>
              <a:off x="1687" y="2699"/>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r>
                <a:rPr lang="en-US" altLang="zh-CN" sz="2100" b="1" dirty="0">
                  <a:solidFill>
                    <a:schemeClr val="tx2"/>
                  </a:solidFill>
                  <a:latin typeface="宋体" panose="02010600030101010101" pitchFamily="2" charset="-122"/>
                </a:rPr>
                <a:t>φ</a:t>
              </a:r>
              <a:endParaRPr lang="en-US" altLang="zh-CN" sz="2400" b="1" dirty="0">
                <a:solidFill>
                  <a:schemeClr val="tx2"/>
                </a:solidFill>
              </a:endParaRPr>
            </a:p>
          </p:txBody>
        </p:sp>
        <p:sp>
          <p:nvSpPr>
            <p:cNvPr id="31865" name="Rectangle 112"/>
            <p:cNvSpPr/>
            <p:nvPr/>
          </p:nvSpPr>
          <p:spPr>
            <a:xfrm>
              <a:off x="2096" y="2781"/>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66" name="Rectangle 113"/>
            <p:cNvSpPr/>
            <p:nvPr/>
          </p:nvSpPr>
          <p:spPr>
            <a:xfrm>
              <a:off x="2179" y="2699"/>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０</a:t>
              </a:r>
              <a:endParaRPr lang="zh-CN" altLang="en-US" sz="2400" b="1" dirty="0">
                <a:solidFill>
                  <a:schemeClr val="tx2"/>
                </a:solidFill>
              </a:endParaRPr>
            </a:p>
          </p:txBody>
        </p:sp>
        <p:sp>
          <p:nvSpPr>
            <p:cNvPr id="31867" name="Rectangle 114"/>
            <p:cNvSpPr/>
            <p:nvPr/>
          </p:nvSpPr>
          <p:spPr>
            <a:xfrm>
              <a:off x="2453" y="2781"/>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68" name="Rectangle 115"/>
            <p:cNvSpPr/>
            <p:nvPr/>
          </p:nvSpPr>
          <p:spPr>
            <a:xfrm>
              <a:off x="2536" y="2699"/>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１</a:t>
              </a:r>
              <a:endParaRPr lang="zh-CN" altLang="en-US" sz="2400" b="1" dirty="0">
                <a:solidFill>
                  <a:schemeClr val="tx2"/>
                </a:solidFill>
              </a:endParaRPr>
            </a:p>
          </p:txBody>
        </p:sp>
        <p:sp>
          <p:nvSpPr>
            <p:cNvPr id="31869" name="Rectangle 116"/>
            <p:cNvSpPr/>
            <p:nvPr/>
          </p:nvSpPr>
          <p:spPr>
            <a:xfrm>
              <a:off x="2805" y="2781"/>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70" name="Rectangle 117"/>
            <p:cNvSpPr/>
            <p:nvPr/>
          </p:nvSpPr>
          <p:spPr>
            <a:xfrm>
              <a:off x="2893" y="2699"/>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r>
                <a:rPr lang="en-US" altLang="zh-CN" sz="2100" b="1" dirty="0">
                  <a:solidFill>
                    <a:schemeClr val="tx2"/>
                  </a:solidFill>
                  <a:latin typeface="宋体" panose="02010600030101010101" pitchFamily="2" charset="-122"/>
                </a:rPr>
                <a:t>φ</a:t>
              </a:r>
              <a:endParaRPr lang="en-US" altLang="zh-CN" sz="2400" b="1" dirty="0">
                <a:solidFill>
                  <a:schemeClr val="tx2"/>
                </a:solidFill>
              </a:endParaRPr>
            </a:p>
          </p:txBody>
        </p:sp>
        <p:sp>
          <p:nvSpPr>
            <p:cNvPr id="31871" name="Rectangle 118"/>
            <p:cNvSpPr/>
            <p:nvPr/>
          </p:nvSpPr>
          <p:spPr>
            <a:xfrm>
              <a:off x="3685" y="2688"/>
              <a:ext cx="126"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tx2"/>
                  </a:solidFill>
                </a:rPr>
                <a:t> </a:t>
              </a:r>
              <a:r>
                <a:rPr lang="en-US" altLang="zh-CN" sz="2100" b="1" dirty="0">
                  <a:solidFill>
                    <a:srgbClr val="008000"/>
                  </a:solidFill>
                </a:rPr>
                <a:t>0</a:t>
              </a:r>
              <a:endParaRPr lang="en-US" altLang="zh-CN" sz="2400" b="1" dirty="0">
                <a:solidFill>
                  <a:srgbClr val="008000"/>
                </a:solidFill>
              </a:endParaRPr>
            </a:p>
          </p:txBody>
        </p:sp>
        <p:sp>
          <p:nvSpPr>
            <p:cNvPr id="31872" name="Rectangle 119"/>
            <p:cNvSpPr/>
            <p:nvPr/>
          </p:nvSpPr>
          <p:spPr>
            <a:xfrm>
              <a:off x="4016" y="2661"/>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73" name="Rectangle 120"/>
            <p:cNvSpPr/>
            <p:nvPr/>
          </p:nvSpPr>
          <p:spPr>
            <a:xfrm>
              <a:off x="4095" y="2677"/>
              <a:ext cx="215"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tx2"/>
                  </a:solidFill>
                </a:rPr>
                <a:t>  Q</a:t>
              </a:r>
              <a:endParaRPr lang="en-US" altLang="zh-CN" sz="2400" b="1" dirty="0">
                <a:solidFill>
                  <a:schemeClr val="tx2"/>
                </a:solidFill>
              </a:endParaRPr>
            </a:p>
          </p:txBody>
        </p:sp>
        <p:sp>
          <p:nvSpPr>
            <p:cNvPr id="31874" name="Rectangle 121"/>
            <p:cNvSpPr/>
            <p:nvPr/>
          </p:nvSpPr>
          <p:spPr>
            <a:xfrm>
              <a:off x="4320" y="2762"/>
              <a:ext cx="110"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tx2"/>
                  </a:solidFill>
                </a:rPr>
                <a:t>0n</a:t>
              </a:r>
              <a:endParaRPr lang="en-US" altLang="zh-CN" sz="2400" b="1" dirty="0">
                <a:solidFill>
                  <a:schemeClr val="tx2"/>
                </a:solidFill>
              </a:endParaRPr>
            </a:p>
          </p:txBody>
        </p:sp>
        <p:sp>
          <p:nvSpPr>
            <p:cNvPr id="31875" name="Rectangle 122"/>
            <p:cNvSpPr/>
            <p:nvPr/>
          </p:nvSpPr>
          <p:spPr>
            <a:xfrm>
              <a:off x="4607" y="2655"/>
              <a:ext cx="25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tx2"/>
                  </a:solidFill>
                </a:rPr>
                <a:t>   Q</a:t>
              </a:r>
              <a:endParaRPr lang="en-US" altLang="zh-CN" sz="2400" b="1" dirty="0">
                <a:solidFill>
                  <a:schemeClr val="tx2"/>
                </a:solidFill>
              </a:endParaRPr>
            </a:p>
          </p:txBody>
        </p:sp>
        <p:sp>
          <p:nvSpPr>
            <p:cNvPr id="31876" name="Rectangle 123"/>
            <p:cNvSpPr/>
            <p:nvPr/>
          </p:nvSpPr>
          <p:spPr>
            <a:xfrm>
              <a:off x="4874" y="2737"/>
              <a:ext cx="136"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tx2"/>
                  </a:solidFill>
                </a:rPr>
                <a:t>1n </a:t>
              </a:r>
              <a:endParaRPr lang="en-US" altLang="zh-CN" sz="2400" b="1" dirty="0">
                <a:solidFill>
                  <a:schemeClr val="tx2"/>
                </a:solidFill>
              </a:endParaRPr>
            </a:p>
          </p:txBody>
        </p:sp>
        <p:sp>
          <p:nvSpPr>
            <p:cNvPr id="31877" name="Rectangle 124"/>
            <p:cNvSpPr/>
            <p:nvPr/>
          </p:nvSpPr>
          <p:spPr>
            <a:xfrm>
              <a:off x="5025" y="2661"/>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78" name="Rectangle 125"/>
            <p:cNvSpPr/>
            <p:nvPr/>
          </p:nvSpPr>
          <p:spPr>
            <a:xfrm>
              <a:off x="5160" y="2743"/>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chemeClr val="tx2"/>
                  </a:solidFill>
                  <a:latin typeface="宋体" panose="02010600030101010101" pitchFamily="2" charset="-122"/>
                </a:rPr>
                <a:t>　</a:t>
              </a:r>
              <a:endParaRPr lang="zh-CN" altLang="en-US" sz="2400" b="1" dirty="0">
                <a:solidFill>
                  <a:schemeClr val="tx2"/>
                </a:solidFill>
              </a:endParaRPr>
            </a:p>
          </p:txBody>
        </p:sp>
        <p:sp>
          <p:nvSpPr>
            <p:cNvPr id="31879" name="Rectangle 126"/>
            <p:cNvSpPr/>
            <p:nvPr/>
          </p:nvSpPr>
          <p:spPr>
            <a:xfrm>
              <a:off x="5199" y="2655"/>
              <a:ext cx="131"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chemeClr val="tx2"/>
                  </a:solidFill>
                </a:rPr>
                <a:t>Q</a:t>
              </a:r>
              <a:endParaRPr lang="en-US" altLang="zh-CN" sz="2400" b="1" dirty="0">
                <a:solidFill>
                  <a:schemeClr val="tx2"/>
                </a:solidFill>
              </a:endParaRPr>
            </a:p>
          </p:txBody>
        </p:sp>
        <p:sp>
          <p:nvSpPr>
            <p:cNvPr id="31880" name="Rectangle 127"/>
            <p:cNvSpPr/>
            <p:nvPr/>
          </p:nvSpPr>
          <p:spPr>
            <a:xfrm>
              <a:off x="5317" y="2736"/>
              <a:ext cx="110"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chemeClr val="tx2"/>
                  </a:solidFill>
                </a:rPr>
                <a:t>2n</a:t>
              </a:r>
              <a:endParaRPr lang="en-US" altLang="zh-CN" sz="2400" b="1" dirty="0">
                <a:solidFill>
                  <a:schemeClr val="tx2"/>
                </a:solidFill>
              </a:endParaRPr>
            </a:p>
          </p:txBody>
        </p:sp>
      </p:grpSp>
      <p:grpSp>
        <p:nvGrpSpPr>
          <p:cNvPr id="301184" name="Group 128"/>
          <p:cNvGrpSpPr/>
          <p:nvPr/>
        </p:nvGrpSpPr>
        <p:grpSpPr>
          <a:xfrm>
            <a:off x="677863" y="4606925"/>
            <a:ext cx="7862887" cy="423863"/>
            <a:chOff x="404" y="2863"/>
            <a:chExt cx="4953" cy="267"/>
          </a:xfrm>
        </p:grpSpPr>
        <p:sp>
          <p:nvSpPr>
            <p:cNvPr id="31833" name="Rectangle 129"/>
            <p:cNvSpPr/>
            <p:nvPr/>
          </p:nvSpPr>
          <p:spPr>
            <a:xfrm>
              <a:off x="3696" y="2880"/>
              <a:ext cx="131"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FF"/>
                  </a:solidFill>
                </a:rPr>
                <a:t>Q</a:t>
              </a:r>
              <a:endParaRPr lang="en-US" altLang="zh-CN" sz="2400" b="1" dirty="0">
                <a:solidFill>
                  <a:srgbClr val="0000FF"/>
                </a:solidFill>
              </a:endParaRPr>
            </a:p>
          </p:txBody>
        </p:sp>
        <p:sp>
          <p:nvSpPr>
            <p:cNvPr id="31834" name="Rectangle 130"/>
            <p:cNvSpPr/>
            <p:nvPr/>
          </p:nvSpPr>
          <p:spPr>
            <a:xfrm>
              <a:off x="4057" y="2863"/>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35" name="Rectangle 131"/>
            <p:cNvSpPr/>
            <p:nvPr/>
          </p:nvSpPr>
          <p:spPr>
            <a:xfrm>
              <a:off x="4180" y="2884"/>
              <a:ext cx="131"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FF"/>
                  </a:solidFill>
                </a:rPr>
                <a:t>Q</a:t>
              </a:r>
              <a:endParaRPr lang="en-US" altLang="zh-CN" sz="2400" b="1" dirty="0">
                <a:solidFill>
                  <a:srgbClr val="0000FF"/>
                </a:solidFill>
              </a:endParaRPr>
            </a:p>
          </p:txBody>
        </p:sp>
        <p:sp>
          <p:nvSpPr>
            <p:cNvPr id="31836" name="Rectangle 132"/>
            <p:cNvSpPr/>
            <p:nvPr/>
          </p:nvSpPr>
          <p:spPr>
            <a:xfrm>
              <a:off x="4456" y="2863"/>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37" name="Rectangle 133"/>
            <p:cNvSpPr/>
            <p:nvPr/>
          </p:nvSpPr>
          <p:spPr>
            <a:xfrm>
              <a:off x="4608" y="2895"/>
              <a:ext cx="25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FF"/>
                  </a:solidFill>
                </a:rPr>
                <a:t>   Q</a:t>
              </a:r>
              <a:endParaRPr lang="en-US" altLang="zh-CN" sz="2400" b="1" dirty="0">
                <a:solidFill>
                  <a:srgbClr val="0000FF"/>
                </a:solidFill>
              </a:endParaRPr>
            </a:p>
          </p:txBody>
        </p:sp>
        <p:sp>
          <p:nvSpPr>
            <p:cNvPr id="31838" name="Rectangle 134"/>
            <p:cNvSpPr/>
            <p:nvPr/>
          </p:nvSpPr>
          <p:spPr>
            <a:xfrm>
              <a:off x="4979" y="2863"/>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39" name="Rectangle 135"/>
            <p:cNvSpPr/>
            <p:nvPr/>
          </p:nvSpPr>
          <p:spPr>
            <a:xfrm>
              <a:off x="404" y="2913"/>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１　↑</a:t>
              </a:r>
              <a:endParaRPr lang="zh-CN" altLang="en-US" sz="2400" b="1" dirty="0">
                <a:solidFill>
                  <a:srgbClr val="0000FF"/>
                </a:solidFill>
              </a:endParaRPr>
            </a:p>
          </p:txBody>
        </p:sp>
        <p:sp>
          <p:nvSpPr>
            <p:cNvPr id="31840" name="Rectangle 136"/>
            <p:cNvSpPr/>
            <p:nvPr/>
          </p:nvSpPr>
          <p:spPr>
            <a:xfrm>
              <a:off x="807" y="2995"/>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41" name="Rectangle 137"/>
            <p:cNvSpPr/>
            <p:nvPr/>
          </p:nvSpPr>
          <p:spPr>
            <a:xfrm>
              <a:off x="890" y="2913"/>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r>
                <a:rPr lang="en-US" altLang="zh-CN" sz="2100" b="1" dirty="0">
                  <a:solidFill>
                    <a:srgbClr val="0000FF"/>
                  </a:solidFill>
                  <a:latin typeface="宋体" panose="02010600030101010101" pitchFamily="2" charset="-122"/>
                </a:rPr>
                <a:t>φ</a:t>
              </a:r>
              <a:endParaRPr lang="en-US" altLang="zh-CN" sz="2400" b="1" dirty="0">
                <a:solidFill>
                  <a:srgbClr val="0000FF"/>
                </a:solidFill>
              </a:endParaRPr>
            </a:p>
          </p:txBody>
        </p:sp>
        <p:sp>
          <p:nvSpPr>
            <p:cNvPr id="31842" name="Rectangle 138"/>
            <p:cNvSpPr/>
            <p:nvPr/>
          </p:nvSpPr>
          <p:spPr>
            <a:xfrm>
              <a:off x="1164" y="2995"/>
              <a:ext cx="20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43" name="Rectangle 139"/>
            <p:cNvSpPr/>
            <p:nvPr/>
          </p:nvSpPr>
          <p:spPr>
            <a:xfrm>
              <a:off x="1330" y="2913"/>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r>
                <a:rPr lang="en-US" altLang="zh-CN" sz="2100" b="1" dirty="0">
                  <a:solidFill>
                    <a:srgbClr val="0000FF"/>
                  </a:solidFill>
                  <a:latin typeface="宋体" panose="02010600030101010101" pitchFamily="2" charset="-122"/>
                </a:rPr>
                <a:t>φ</a:t>
              </a:r>
              <a:endParaRPr lang="en-US" altLang="zh-CN" sz="2400" b="1" dirty="0">
                <a:solidFill>
                  <a:srgbClr val="0000FF"/>
                </a:solidFill>
              </a:endParaRPr>
            </a:p>
          </p:txBody>
        </p:sp>
        <p:sp>
          <p:nvSpPr>
            <p:cNvPr id="31844" name="Rectangle 140"/>
            <p:cNvSpPr/>
            <p:nvPr/>
          </p:nvSpPr>
          <p:spPr>
            <a:xfrm>
              <a:off x="1604" y="2995"/>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45" name="Rectangle 141"/>
            <p:cNvSpPr/>
            <p:nvPr/>
          </p:nvSpPr>
          <p:spPr>
            <a:xfrm>
              <a:off x="1687" y="2913"/>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r>
                <a:rPr lang="en-US" altLang="zh-CN" sz="2100" b="1" dirty="0">
                  <a:solidFill>
                    <a:srgbClr val="0000FF"/>
                  </a:solidFill>
                  <a:latin typeface="宋体" panose="02010600030101010101" pitchFamily="2" charset="-122"/>
                </a:rPr>
                <a:t>φ</a:t>
              </a:r>
              <a:endParaRPr lang="en-US" altLang="zh-CN" sz="2400" b="1" dirty="0">
                <a:solidFill>
                  <a:srgbClr val="0000FF"/>
                </a:solidFill>
              </a:endParaRPr>
            </a:p>
          </p:txBody>
        </p:sp>
        <p:sp>
          <p:nvSpPr>
            <p:cNvPr id="31846" name="Rectangle 142"/>
            <p:cNvSpPr/>
            <p:nvPr/>
          </p:nvSpPr>
          <p:spPr>
            <a:xfrm>
              <a:off x="2096" y="2995"/>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47" name="Rectangle 143"/>
            <p:cNvSpPr/>
            <p:nvPr/>
          </p:nvSpPr>
          <p:spPr>
            <a:xfrm>
              <a:off x="2179" y="2913"/>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１</a:t>
              </a:r>
              <a:endParaRPr lang="zh-CN" altLang="en-US" sz="2400" b="1" dirty="0">
                <a:solidFill>
                  <a:srgbClr val="0000FF"/>
                </a:solidFill>
              </a:endParaRPr>
            </a:p>
          </p:txBody>
        </p:sp>
        <p:sp>
          <p:nvSpPr>
            <p:cNvPr id="31848" name="Rectangle 144"/>
            <p:cNvSpPr/>
            <p:nvPr/>
          </p:nvSpPr>
          <p:spPr>
            <a:xfrm>
              <a:off x="2453" y="2995"/>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49" name="Rectangle 145"/>
            <p:cNvSpPr/>
            <p:nvPr/>
          </p:nvSpPr>
          <p:spPr>
            <a:xfrm>
              <a:off x="2536" y="2913"/>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０</a:t>
              </a:r>
              <a:endParaRPr lang="zh-CN" altLang="en-US" sz="2400" b="1" dirty="0">
                <a:solidFill>
                  <a:srgbClr val="0000FF"/>
                </a:solidFill>
              </a:endParaRPr>
            </a:p>
          </p:txBody>
        </p:sp>
        <p:sp>
          <p:nvSpPr>
            <p:cNvPr id="31850" name="Rectangle 146"/>
            <p:cNvSpPr/>
            <p:nvPr/>
          </p:nvSpPr>
          <p:spPr>
            <a:xfrm>
              <a:off x="2805" y="2995"/>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51" name="Rectangle 147"/>
            <p:cNvSpPr/>
            <p:nvPr/>
          </p:nvSpPr>
          <p:spPr>
            <a:xfrm>
              <a:off x="2893" y="2913"/>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r>
                <a:rPr lang="zh-CN" altLang="en-US" sz="2100" b="1" dirty="0">
                  <a:solidFill>
                    <a:srgbClr val="008000"/>
                  </a:solidFill>
                  <a:latin typeface="宋体" panose="02010600030101010101" pitchFamily="2" charset="-122"/>
                </a:rPr>
                <a:t>１</a:t>
              </a:r>
              <a:endParaRPr lang="zh-CN" altLang="en-US" sz="2400" b="1" dirty="0">
                <a:solidFill>
                  <a:srgbClr val="008000"/>
                </a:solidFill>
              </a:endParaRPr>
            </a:p>
          </p:txBody>
        </p:sp>
        <p:sp>
          <p:nvSpPr>
            <p:cNvPr id="31852" name="Rectangle 148"/>
            <p:cNvSpPr/>
            <p:nvPr/>
          </p:nvSpPr>
          <p:spPr>
            <a:xfrm>
              <a:off x="3840" y="2976"/>
              <a:ext cx="162"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FF"/>
                  </a:solidFill>
                </a:rPr>
                <a:t>1n  </a:t>
              </a:r>
              <a:endParaRPr lang="en-US" altLang="zh-CN" sz="2400" b="1" dirty="0">
                <a:solidFill>
                  <a:srgbClr val="0000FF"/>
                </a:solidFill>
              </a:endParaRPr>
            </a:p>
          </p:txBody>
        </p:sp>
        <p:sp>
          <p:nvSpPr>
            <p:cNvPr id="31853" name="Rectangle 149"/>
            <p:cNvSpPr/>
            <p:nvPr/>
          </p:nvSpPr>
          <p:spPr>
            <a:xfrm>
              <a:off x="4309" y="2976"/>
              <a:ext cx="110"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FF"/>
                  </a:solidFill>
                </a:rPr>
                <a:t>2n</a:t>
              </a:r>
              <a:endParaRPr lang="en-US" altLang="zh-CN" sz="2400" b="1" dirty="0">
                <a:solidFill>
                  <a:srgbClr val="0000FF"/>
                </a:solidFill>
              </a:endParaRPr>
            </a:p>
          </p:txBody>
        </p:sp>
        <p:sp>
          <p:nvSpPr>
            <p:cNvPr id="31854" name="Rectangle 150"/>
            <p:cNvSpPr/>
            <p:nvPr/>
          </p:nvSpPr>
          <p:spPr>
            <a:xfrm>
              <a:off x="4863" y="2976"/>
              <a:ext cx="110"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FF"/>
                  </a:solidFill>
                </a:rPr>
                <a:t>3n</a:t>
              </a:r>
              <a:endParaRPr lang="en-US" altLang="zh-CN" sz="2400" b="1" dirty="0">
                <a:solidFill>
                  <a:srgbClr val="0000FF"/>
                </a:solidFill>
              </a:endParaRPr>
            </a:p>
          </p:txBody>
        </p:sp>
        <p:sp>
          <p:nvSpPr>
            <p:cNvPr id="31855" name="Rectangle 151"/>
            <p:cNvSpPr/>
            <p:nvPr/>
          </p:nvSpPr>
          <p:spPr>
            <a:xfrm>
              <a:off x="5113" y="2945"/>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56" name="Rectangle 152"/>
            <p:cNvSpPr/>
            <p:nvPr/>
          </p:nvSpPr>
          <p:spPr>
            <a:xfrm>
              <a:off x="5201" y="2938"/>
              <a:ext cx="26"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FF"/>
                  </a:solidFill>
                </a:rPr>
                <a:t> </a:t>
              </a:r>
              <a:endParaRPr lang="en-US" altLang="zh-CN" sz="2400" b="1" dirty="0">
                <a:solidFill>
                  <a:srgbClr val="0000FF"/>
                </a:solidFill>
              </a:endParaRPr>
            </a:p>
          </p:txBody>
        </p:sp>
        <p:sp>
          <p:nvSpPr>
            <p:cNvPr id="31857" name="Rectangle 153"/>
            <p:cNvSpPr/>
            <p:nvPr/>
          </p:nvSpPr>
          <p:spPr>
            <a:xfrm>
              <a:off x="5188" y="2928"/>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8000"/>
                  </a:solidFill>
                  <a:latin typeface="宋体" panose="02010600030101010101" pitchFamily="2" charset="-122"/>
                </a:rPr>
                <a:t>１</a:t>
              </a:r>
              <a:endParaRPr lang="zh-CN" altLang="en-US" sz="2400" b="1" dirty="0">
                <a:solidFill>
                  <a:srgbClr val="008000"/>
                </a:solidFill>
              </a:endParaRPr>
            </a:p>
          </p:txBody>
        </p:sp>
      </p:grpSp>
      <p:grpSp>
        <p:nvGrpSpPr>
          <p:cNvPr id="301210" name="Group 154"/>
          <p:cNvGrpSpPr/>
          <p:nvPr/>
        </p:nvGrpSpPr>
        <p:grpSpPr>
          <a:xfrm>
            <a:off x="677863" y="4976813"/>
            <a:ext cx="7788275" cy="434975"/>
            <a:chOff x="404" y="3096"/>
            <a:chExt cx="4906" cy="274"/>
          </a:xfrm>
        </p:grpSpPr>
        <p:sp>
          <p:nvSpPr>
            <p:cNvPr id="31809" name="Rectangle 155"/>
            <p:cNvSpPr/>
            <p:nvPr/>
          </p:nvSpPr>
          <p:spPr>
            <a:xfrm>
              <a:off x="404" y="3127"/>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１　↑</a:t>
              </a:r>
              <a:endParaRPr lang="zh-CN" altLang="en-US" sz="2400" b="1" dirty="0">
                <a:solidFill>
                  <a:srgbClr val="0000FF"/>
                </a:solidFill>
              </a:endParaRPr>
            </a:p>
          </p:txBody>
        </p:sp>
        <p:sp>
          <p:nvSpPr>
            <p:cNvPr id="31810" name="Rectangle 156"/>
            <p:cNvSpPr/>
            <p:nvPr/>
          </p:nvSpPr>
          <p:spPr>
            <a:xfrm>
              <a:off x="807" y="3209"/>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11" name="Rectangle 157"/>
            <p:cNvSpPr/>
            <p:nvPr/>
          </p:nvSpPr>
          <p:spPr>
            <a:xfrm>
              <a:off x="890" y="3127"/>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r>
                <a:rPr lang="en-US" altLang="zh-CN" sz="2100" b="1" dirty="0">
                  <a:solidFill>
                    <a:srgbClr val="0000FF"/>
                  </a:solidFill>
                  <a:latin typeface="宋体" panose="02010600030101010101" pitchFamily="2" charset="-122"/>
                </a:rPr>
                <a:t>φ</a:t>
              </a:r>
              <a:endParaRPr lang="en-US" altLang="zh-CN" sz="2400" b="1" dirty="0">
                <a:solidFill>
                  <a:srgbClr val="0000FF"/>
                </a:solidFill>
              </a:endParaRPr>
            </a:p>
          </p:txBody>
        </p:sp>
        <p:sp>
          <p:nvSpPr>
            <p:cNvPr id="31812" name="Rectangle 158"/>
            <p:cNvSpPr/>
            <p:nvPr/>
          </p:nvSpPr>
          <p:spPr>
            <a:xfrm>
              <a:off x="1164" y="3209"/>
              <a:ext cx="20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13" name="Rectangle 159"/>
            <p:cNvSpPr/>
            <p:nvPr/>
          </p:nvSpPr>
          <p:spPr>
            <a:xfrm>
              <a:off x="1330" y="3127"/>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r>
                <a:rPr lang="en-US" altLang="zh-CN" sz="2100" b="1" dirty="0">
                  <a:solidFill>
                    <a:srgbClr val="0000FF"/>
                  </a:solidFill>
                  <a:latin typeface="宋体" panose="02010600030101010101" pitchFamily="2" charset="-122"/>
                </a:rPr>
                <a:t>φ</a:t>
              </a:r>
              <a:endParaRPr lang="en-US" altLang="zh-CN" sz="2400" b="1" dirty="0">
                <a:solidFill>
                  <a:srgbClr val="0000FF"/>
                </a:solidFill>
              </a:endParaRPr>
            </a:p>
          </p:txBody>
        </p:sp>
        <p:sp>
          <p:nvSpPr>
            <p:cNvPr id="31814" name="Rectangle 160"/>
            <p:cNvSpPr/>
            <p:nvPr/>
          </p:nvSpPr>
          <p:spPr>
            <a:xfrm>
              <a:off x="1604" y="3209"/>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15" name="Rectangle 161"/>
            <p:cNvSpPr/>
            <p:nvPr/>
          </p:nvSpPr>
          <p:spPr>
            <a:xfrm>
              <a:off x="1687" y="3127"/>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r>
                <a:rPr lang="en-US" altLang="zh-CN" sz="2100" b="1" dirty="0">
                  <a:solidFill>
                    <a:srgbClr val="0000FF"/>
                  </a:solidFill>
                  <a:latin typeface="宋体" panose="02010600030101010101" pitchFamily="2" charset="-122"/>
                </a:rPr>
                <a:t>φ</a:t>
              </a:r>
              <a:endParaRPr lang="en-US" altLang="zh-CN" sz="2400" b="1" dirty="0">
                <a:solidFill>
                  <a:srgbClr val="0000FF"/>
                </a:solidFill>
              </a:endParaRPr>
            </a:p>
          </p:txBody>
        </p:sp>
        <p:sp>
          <p:nvSpPr>
            <p:cNvPr id="31816" name="Rectangle 162"/>
            <p:cNvSpPr/>
            <p:nvPr/>
          </p:nvSpPr>
          <p:spPr>
            <a:xfrm>
              <a:off x="2096" y="3209"/>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17" name="Rectangle 163"/>
            <p:cNvSpPr/>
            <p:nvPr/>
          </p:nvSpPr>
          <p:spPr>
            <a:xfrm>
              <a:off x="2179" y="3127"/>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１</a:t>
              </a:r>
              <a:endParaRPr lang="zh-CN" altLang="en-US" sz="2400" b="1" dirty="0">
                <a:solidFill>
                  <a:srgbClr val="0000FF"/>
                </a:solidFill>
              </a:endParaRPr>
            </a:p>
          </p:txBody>
        </p:sp>
        <p:sp>
          <p:nvSpPr>
            <p:cNvPr id="31818" name="Rectangle 164"/>
            <p:cNvSpPr/>
            <p:nvPr/>
          </p:nvSpPr>
          <p:spPr>
            <a:xfrm>
              <a:off x="2453" y="3209"/>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19" name="Rectangle 165"/>
            <p:cNvSpPr/>
            <p:nvPr/>
          </p:nvSpPr>
          <p:spPr>
            <a:xfrm>
              <a:off x="2536" y="3127"/>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０</a:t>
              </a:r>
              <a:endParaRPr lang="zh-CN" altLang="en-US" sz="2400" b="1" dirty="0">
                <a:solidFill>
                  <a:srgbClr val="0000FF"/>
                </a:solidFill>
              </a:endParaRPr>
            </a:p>
          </p:txBody>
        </p:sp>
        <p:sp>
          <p:nvSpPr>
            <p:cNvPr id="31820" name="Rectangle 166"/>
            <p:cNvSpPr/>
            <p:nvPr/>
          </p:nvSpPr>
          <p:spPr>
            <a:xfrm>
              <a:off x="2805" y="3209"/>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21" name="Rectangle 167"/>
            <p:cNvSpPr/>
            <p:nvPr/>
          </p:nvSpPr>
          <p:spPr>
            <a:xfrm>
              <a:off x="2893" y="3127"/>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r>
                <a:rPr lang="zh-CN" altLang="en-US" sz="2100" b="1" dirty="0">
                  <a:solidFill>
                    <a:srgbClr val="008000"/>
                  </a:solidFill>
                  <a:latin typeface="宋体" panose="02010600030101010101" pitchFamily="2" charset="-122"/>
                </a:rPr>
                <a:t>０</a:t>
              </a:r>
              <a:endParaRPr lang="zh-CN" altLang="en-US" sz="2400" b="1" dirty="0">
                <a:solidFill>
                  <a:srgbClr val="008000"/>
                </a:solidFill>
              </a:endParaRPr>
            </a:p>
          </p:txBody>
        </p:sp>
        <p:sp>
          <p:nvSpPr>
            <p:cNvPr id="31822" name="Rectangle 168"/>
            <p:cNvSpPr/>
            <p:nvPr/>
          </p:nvSpPr>
          <p:spPr>
            <a:xfrm>
              <a:off x="3696" y="3120"/>
              <a:ext cx="131"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FF"/>
                  </a:solidFill>
                </a:rPr>
                <a:t>Q</a:t>
              </a:r>
              <a:endParaRPr lang="en-US" altLang="zh-CN" sz="2400" b="1" dirty="0">
                <a:solidFill>
                  <a:srgbClr val="0000FF"/>
                </a:solidFill>
              </a:endParaRPr>
            </a:p>
          </p:txBody>
        </p:sp>
        <p:sp>
          <p:nvSpPr>
            <p:cNvPr id="31823" name="Rectangle 169"/>
            <p:cNvSpPr/>
            <p:nvPr/>
          </p:nvSpPr>
          <p:spPr>
            <a:xfrm>
              <a:off x="4176" y="3120"/>
              <a:ext cx="131"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FF"/>
                  </a:solidFill>
                </a:rPr>
                <a:t>Q</a:t>
              </a:r>
              <a:endParaRPr lang="en-US" altLang="zh-CN" sz="2400" b="1" dirty="0">
                <a:solidFill>
                  <a:srgbClr val="0000FF"/>
                </a:solidFill>
              </a:endParaRPr>
            </a:p>
          </p:txBody>
        </p:sp>
        <p:sp>
          <p:nvSpPr>
            <p:cNvPr id="31824" name="Rectangle 170"/>
            <p:cNvSpPr/>
            <p:nvPr/>
          </p:nvSpPr>
          <p:spPr>
            <a:xfrm>
              <a:off x="4612" y="3142"/>
              <a:ext cx="25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FF"/>
                  </a:solidFill>
                </a:rPr>
                <a:t>   Q</a:t>
              </a:r>
              <a:endParaRPr lang="en-US" altLang="zh-CN" sz="2400" b="1" dirty="0">
                <a:solidFill>
                  <a:srgbClr val="0000FF"/>
                </a:solidFill>
              </a:endParaRPr>
            </a:p>
          </p:txBody>
        </p:sp>
        <p:sp>
          <p:nvSpPr>
            <p:cNvPr id="31825" name="Rectangle 171"/>
            <p:cNvSpPr/>
            <p:nvPr/>
          </p:nvSpPr>
          <p:spPr>
            <a:xfrm>
              <a:off x="3840" y="3216"/>
              <a:ext cx="162"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FF"/>
                  </a:solidFill>
                </a:rPr>
                <a:t>1n  </a:t>
              </a:r>
              <a:endParaRPr lang="en-US" altLang="zh-CN" sz="2400" b="1" dirty="0">
                <a:solidFill>
                  <a:srgbClr val="0000FF"/>
                </a:solidFill>
              </a:endParaRPr>
            </a:p>
          </p:txBody>
        </p:sp>
        <p:sp>
          <p:nvSpPr>
            <p:cNvPr id="31826" name="Rectangle 172"/>
            <p:cNvSpPr/>
            <p:nvPr/>
          </p:nvSpPr>
          <p:spPr>
            <a:xfrm>
              <a:off x="4057" y="3096"/>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27" name="Rectangle 173"/>
            <p:cNvSpPr/>
            <p:nvPr/>
          </p:nvSpPr>
          <p:spPr>
            <a:xfrm>
              <a:off x="4192" y="3178"/>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28" name="Rectangle 174"/>
            <p:cNvSpPr/>
            <p:nvPr/>
          </p:nvSpPr>
          <p:spPr>
            <a:xfrm>
              <a:off x="4320" y="3216"/>
              <a:ext cx="110"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FF"/>
                  </a:solidFill>
                </a:rPr>
                <a:t>2n</a:t>
              </a:r>
              <a:endParaRPr lang="en-US" altLang="zh-CN" sz="2400" b="1" dirty="0">
                <a:solidFill>
                  <a:srgbClr val="0000FF"/>
                </a:solidFill>
              </a:endParaRPr>
            </a:p>
          </p:txBody>
        </p:sp>
        <p:sp>
          <p:nvSpPr>
            <p:cNvPr id="31829" name="Rectangle 175"/>
            <p:cNvSpPr/>
            <p:nvPr/>
          </p:nvSpPr>
          <p:spPr>
            <a:xfrm>
              <a:off x="4456" y="3096"/>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30" name="Rectangle 176"/>
            <p:cNvSpPr/>
            <p:nvPr/>
          </p:nvSpPr>
          <p:spPr>
            <a:xfrm>
              <a:off x="4859" y="3238"/>
              <a:ext cx="110"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FF"/>
                  </a:solidFill>
                </a:rPr>
                <a:t>3n</a:t>
              </a:r>
              <a:endParaRPr lang="en-US" altLang="zh-CN" sz="2400" b="1" dirty="0">
                <a:solidFill>
                  <a:srgbClr val="0000FF"/>
                </a:solidFill>
              </a:endParaRPr>
            </a:p>
          </p:txBody>
        </p:sp>
        <p:sp>
          <p:nvSpPr>
            <p:cNvPr id="31831" name="Rectangle 177"/>
            <p:cNvSpPr/>
            <p:nvPr/>
          </p:nvSpPr>
          <p:spPr>
            <a:xfrm>
              <a:off x="5113" y="3178"/>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FF"/>
                  </a:solidFill>
                  <a:latin typeface="宋体" panose="02010600030101010101" pitchFamily="2" charset="-122"/>
                </a:rPr>
                <a:t>　</a:t>
              </a:r>
              <a:endParaRPr lang="zh-CN" altLang="en-US" sz="2400" b="1" dirty="0">
                <a:solidFill>
                  <a:srgbClr val="0000FF"/>
                </a:solidFill>
              </a:endParaRPr>
            </a:p>
          </p:txBody>
        </p:sp>
        <p:sp>
          <p:nvSpPr>
            <p:cNvPr id="31832" name="Rectangle 178"/>
            <p:cNvSpPr/>
            <p:nvPr/>
          </p:nvSpPr>
          <p:spPr>
            <a:xfrm>
              <a:off x="5184" y="3168"/>
              <a:ext cx="126"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FF"/>
                  </a:solidFill>
                </a:rPr>
                <a:t> </a:t>
              </a:r>
              <a:r>
                <a:rPr lang="en-US" altLang="zh-CN" sz="2100" b="1" dirty="0">
                  <a:solidFill>
                    <a:srgbClr val="008000"/>
                  </a:solidFill>
                </a:rPr>
                <a:t>0</a:t>
              </a:r>
              <a:endParaRPr lang="en-US" altLang="zh-CN" sz="2400" b="1" dirty="0">
                <a:solidFill>
                  <a:srgbClr val="008000"/>
                </a:solidFill>
              </a:endParaRPr>
            </a:p>
          </p:txBody>
        </p:sp>
      </p:grpSp>
      <p:grpSp>
        <p:nvGrpSpPr>
          <p:cNvPr id="301235" name="Group 179"/>
          <p:cNvGrpSpPr/>
          <p:nvPr/>
        </p:nvGrpSpPr>
        <p:grpSpPr>
          <a:xfrm>
            <a:off x="471488" y="2533650"/>
            <a:ext cx="5176837" cy="534988"/>
            <a:chOff x="186" y="1590"/>
            <a:chExt cx="3261" cy="337"/>
          </a:xfrm>
        </p:grpSpPr>
        <p:sp>
          <p:nvSpPr>
            <p:cNvPr id="31787" name="Rectangle 180"/>
            <p:cNvSpPr/>
            <p:nvPr/>
          </p:nvSpPr>
          <p:spPr>
            <a:xfrm>
              <a:off x="186" y="1615"/>
              <a:ext cx="396"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00"/>
                  </a:solidFill>
                </a:rPr>
                <a:t> CLR</a:t>
              </a:r>
              <a:endParaRPr lang="en-US" altLang="zh-CN" sz="2400" b="1" dirty="0">
                <a:solidFill>
                  <a:srgbClr val="000000"/>
                </a:solidFill>
              </a:endParaRPr>
            </a:p>
          </p:txBody>
        </p:sp>
        <p:sp>
          <p:nvSpPr>
            <p:cNvPr id="31788" name="Rectangle 181"/>
            <p:cNvSpPr/>
            <p:nvPr/>
          </p:nvSpPr>
          <p:spPr>
            <a:xfrm>
              <a:off x="476" y="1622"/>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89" name="Rectangle 182"/>
            <p:cNvSpPr/>
            <p:nvPr/>
          </p:nvSpPr>
          <p:spPr>
            <a:xfrm>
              <a:off x="611" y="1615"/>
              <a:ext cx="266"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00"/>
                  </a:solidFill>
                </a:rPr>
                <a:t> CP</a:t>
              </a:r>
              <a:endParaRPr lang="en-US" altLang="zh-CN" sz="2400" b="1" dirty="0">
                <a:solidFill>
                  <a:srgbClr val="000000"/>
                </a:solidFill>
              </a:endParaRPr>
            </a:p>
          </p:txBody>
        </p:sp>
        <p:sp>
          <p:nvSpPr>
            <p:cNvPr id="31790" name="Rectangle 183"/>
            <p:cNvSpPr/>
            <p:nvPr/>
          </p:nvSpPr>
          <p:spPr>
            <a:xfrm>
              <a:off x="849" y="1622"/>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91" name="Rectangle 184"/>
            <p:cNvSpPr/>
            <p:nvPr/>
          </p:nvSpPr>
          <p:spPr>
            <a:xfrm>
              <a:off x="983" y="1615"/>
              <a:ext cx="163"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00"/>
                  </a:solidFill>
                </a:rPr>
                <a:t> D</a:t>
              </a:r>
              <a:endParaRPr lang="en-US" altLang="zh-CN" sz="2400" b="1" dirty="0">
                <a:solidFill>
                  <a:srgbClr val="000000"/>
                </a:solidFill>
              </a:endParaRPr>
            </a:p>
          </p:txBody>
        </p:sp>
        <p:sp>
          <p:nvSpPr>
            <p:cNvPr id="31792" name="Rectangle 185"/>
            <p:cNvSpPr/>
            <p:nvPr/>
          </p:nvSpPr>
          <p:spPr>
            <a:xfrm>
              <a:off x="1154" y="1697"/>
              <a:ext cx="11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00"/>
                  </a:solidFill>
                </a:rPr>
                <a:t>IR</a:t>
              </a:r>
              <a:endParaRPr lang="en-US" altLang="zh-CN" sz="2400" b="1" dirty="0">
                <a:solidFill>
                  <a:srgbClr val="000000"/>
                </a:solidFill>
              </a:endParaRPr>
            </a:p>
          </p:txBody>
        </p:sp>
        <p:sp>
          <p:nvSpPr>
            <p:cNvPr id="31793" name="Rectangle 186"/>
            <p:cNvSpPr/>
            <p:nvPr/>
          </p:nvSpPr>
          <p:spPr>
            <a:xfrm>
              <a:off x="1252" y="1622"/>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94" name="Rectangle 187"/>
            <p:cNvSpPr/>
            <p:nvPr/>
          </p:nvSpPr>
          <p:spPr>
            <a:xfrm>
              <a:off x="1387" y="1615"/>
              <a:ext cx="163"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00"/>
                  </a:solidFill>
                </a:rPr>
                <a:t> D</a:t>
              </a:r>
              <a:endParaRPr lang="en-US" altLang="zh-CN" sz="2400" b="1" dirty="0">
                <a:solidFill>
                  <a:srgbClr val="000000"/>
                </a:solidFill>
              </a:endParaRPr>
            </a:p>
          </p:txBody>
        </p:sp>
        <p:sp>
          <p:nvSpPr>
            <p:cNvPr id="31795" name="Rectangle 188"/>
            <p:cNvSpPr/>
            <p:nvPr/>
          </p:nvSpPr>
          <p:spPr>
            <a:xfrm>
              <a:off x="1558" y="1697"/>
              <a:ext cx="7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00"/>
                  </a:solidFill>
                </a:rPr>
                <a:t>0 </a:t>
              </a:r>
              <a:endParaRPr lang="en-US" altLang="zh-CN" sz="2400" b="1" dirty="0">
                <a:solidFill>
                  <a:srgbClr val="000000"/>
                </a:solidFill>
              </a:endParaRPr>
            </a:p>
          </p:txBody>
        </p:sp>
        <p:sp>
          <p:nvSpPr>
            <p:cNvPr id="31796" name="Rectangle 189"/>
            <p:cNvSpPr/>
            <p:nvPr/>
          </p:nvSpPr>
          <p:spPr>
            <a:xfrm>
              <a:off x="1641" y="1622"/>
              <a:ext cx="336"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00"/>
                  </a:solidFill>
                </a:rPr>
                <a:t>……</a:t>
              </a:r>
              <a:endParaRPr lang="en-US" altLang="zh-CN" sz="2400" b="1" dirty="0">
                <a:solidFill>
                  <a:srgbClr val="000000"/>
                </a:solidFill>
              </a:endParaRPr>
            </a:p>
          </p:txBody>
        </p:sp>
        <p:sp>
          <p:nvSpPr>
            <p:cNvPr id="31797" name="Rectangle 190"/>
            <p:cNvSpPr/>
            <p:nvPr/>
          </p:nvSpPr>
          <p:spPr>
            <a:xfrm>
              <a:off x="2000" y="1594"/>
              <a:ext cx="163"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000000"/>
                  </a:solidFill>
                  <a:latin typeface="宋体" panose="02010600030101010101" pitchFamily="2" charset="-122"/>
                </a:rPr>
                <a:t>D</a:t>
              </a:r>
              <a:r>
                <a:rPr lang="en-US" altLang="zh-CN" sz="2400" b="1" baseline="-25000" dirty="0">
                  <a:solidFill>
                    <a:srgbClr val="000000"/>
                  </a:solidFill>
                  <a:latin typeface="宋体" panose="02010600030101010101" pitchFamily="2" charset="-122"/>
                </a:rPr>
                <a:t>3</a:t>
              </a:r>
              <a:endParaRPr lang="en-US" altLang="zh-CN" sz="2400" b="1" dirty="0">
                <a:solidFill>
                  <a:srgbClr val="000000"/>
                </a:solidFill>
              </a:endParaRPr>
            </a:p>
          </p:txBody>
        </p:sp>
        <p:sp>
          <p:nvSpPr>
            <p:cNvPr id="31798" name="Rectangle 191"/>
            <p:cNvSpPr/>
            <p:nvPr/>
          </p:nvSpPr>
          <p:spPr>
            <a:xfrm>
              <a:off x="2278" y="1622"/>
              <a:ext cx="21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00"/>
                  </a:solidFill>
                </a:rPr>
                <a:t> S1</a:t>
              </a:r>
              <a:endParaRPr lang="en-US" altLang="zh-CN" sz="2400" b="1" dirty="0">
                <a:solidFill>
                  <a:srgbClr val="000000"/>
                </a:solidFill>
              </a:endParaRPr>
            </a:p>
          </p:txBody>
        </p:sp>
        <p:sp>
          <p:nvSpPr>
            <p:cNvPr id="31799" name="Rectangle 192"/>
            <p:cNvSpPr/>
            <p:nvPr/>
          </p:nvSpPr>
          <p:spPr>
            <a:xfrm>
              <a:off x="2469" y="1622"/>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800" name="Rectangle 193"/>
            <p:cNvSpPr/>
            <p:nvPr/>
          </p:nvSpPr>
          <p:spPr>
            <a:xfrm>
              <a:off x="2603" y="1615"/>
              <a:ext cx="21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00"/>
                  </a:solidFill>
                </a:rPr>
                <a:t> S0</a:t>
              </a:r>
              <a:endParaRPr lang="en-US" altLang="zh-CN" sz="2400" b="1" dirty="0">
                <a:solidFill>
                  <a:srgbClr val="000000"/>
                </a:solidFill>
              </a:endParaRPr>
            </a:p>
          </p:txBody>
        </p:sp>
        <p:sp>
          <p:nvSpPr>
            <p:cNvPr id="31801" name="Rectangle 194"/>
            <p:cNvSpPr/>
            <p:nvPr/>
          </p:nvSpPr>
          <p:spPr>
            <a:xfrm>
              <a:off x="2795" y="1697"/>
              <a:ext cx="0" cy="23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2400" b="1" dirty="0">
                <a:solidFill>
                  <a:srgbClr val="000000"/>
                </a:solidFill>
              </a:endParaRPr>
            </a:p>
          </p:txBody>
        </p:sp>
        <p:sp>
          <p:nvSpPr>
            <p:cNvPr id="31802" name="Rectangle 195"/>
            <p:cNvSpPr/>
            <p:nvPr/>
          </p:nvSpPr>
          <p:spPr>
            <a:xfrm>
              <a:off x="2852" y="1622"/>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803" name="Rectangle 196"/>
            <p:cNvSpPr/>
            <p:nvPr/>
          </p:nvSpPr>
          <p:spPr>
            <a:xfrm>
              <a:off x="2986" y="1615"/>
              <a:ext cx="163"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100" b="1" dirty="0">
                  <a:solidFill>
                    <a:srgbClr val="000000"/>
                  </a:solidFill>
                </a:rPr>
                <a:t> D</a:t>
              </a:r>
              <a:endParaRPr lang="en-US" altLang="zh-CN" sz="2400" b="1" dirty="0">
                <a:solidFill>
                  <a:srgbClr val="000000"/>
                </a:solidFill>
              </a:endParaRPr>
            </a:p>
          </p:txBody>
        </p:sp>
        <p:sp>
          <p:nvSpPr>
            <p:cNvPr id="31804" name="Rectangle 197"/>
            <p:cNvSpPr/>
            <p:nvPr/>
          </p:nvSpPr>
          <p:spPr>
            <a:xfrm>
              <a:off x="3152" y="1697"/>
              <a:ext cx="109"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1300" b="1" dirty="0">
                  <a:solidFill>
                    <a:srgbClr val="000000"/>
                  </a:solidFill>
                </a:rPr>
                <a:t>IL</a:t>
              </a:r>
              <a:endParaRPr lang="en-US" altLang="zh-CN" sz="2400" b="1" dirty="0">
                <a:solidFill>
                  <a:srgbClr val="000000"/>
                </a:solidFill>
              </a:endParaRPr>
            </a:p>
          </p:txBody>
        </p:sp>
        <p:sp>
          <p:nvSpPr>
            <p:cNvPr id="31805" name="Line 198"/>
            <p:cNvSpPr/>
            <p:nvPr/>
          </p:nvSpPr>
          <p:spPr>
            <a:xfrm>
              <a:off x="3442" y="1590"/>
              <a:ext cx="5" cy="1"/>
            </a:xfrm>
            <a:prstGeom prst="line">
              <a:avLst/>
            </a:prstGeom>
            <a:ln w="0" cap="flat" cmpd="sng">
              <a:solidFill>
                <a:srgbClr val="000000"/>
              </a:solidFill>
              <a:prstDash val="solid"/>
              <a:headEnd type="none" w="med" len="med"/>
              <a:tailEnd type="none" w="med" len="med"/>
            </a:ln>
          </p:spPr>
        </p:sp>
        <p:sp>
          <p:nvSpPr>
            <p:cNvPr id="31806" name="Line 199"/>
            <p:cNvSpPr/>
            <p:nvPr/>
          </p:nvSpPr>
          <p:spPr>
            <a:xfrm>
              <a:off x="3442" y="1590"/>
              <a:ext cx="1" cy="7"/>
            </a:xfrm>
            <a:prstGeom prst="line">
              <a:avLst/>
            </a:prstGeom>
            <a:ln w="0" cap="flat" cmpd="sng">
              <a:solidFill>
                <a:srgbClr val="000000"/>
              </a:solidFill>
              <a:prstDash val="solid"/>
              <a:headEnd type="none" w="med" len="med"/>
              <a:tailEnd type="none" w="med" len="med"/>
            </a:ln>
          </p:spPr>
        </p:sp>
        <p:sp>
          <p:nvSpPr>
            <p:cNvPr id="31807" name="Line 200"/>
            <p:cNvSpPr/>
            <p:nvPr/>
          </p:nvSpPr>
          <p:spPr>
            <a:xfrm>
              <a:off x="3442" y="1811"/>
              <a:ext cx="5" cy="1"/>
            </a:xfrm>
            <a:prstGeom prst="line">
              <a:avLst/>
            </a:prstGeom>
            <a:ln w="0" cap="flat" cmpd="sng">
              <a:solidFill>
                <a:srgbClr val="000000"/>
              </a:solidFill>
              <a:prstDash val="solid"/>
              <a:headEnd type="none" w="med" len="med"/>
              <a:tailEnd type="none" w="med" len="med"/>
            </a:ln>
          </p:spPr>
        </p:sp>
        <p:sp>
          <p:nvSpPr>
            <p:cNvPr id="31808" name="Line 201"/>
            <p:cNvSpPr/>
            <p:nvPr/>
          </p:nvSpPr>
          <p:spPr>
            <a:xfrm>
              <a:off x="3442" y="1811"/>
              <a:ext cx="1" cy="6"/>
            </a:xfrm>
            <a:prstGeom prst="line">
              <a:avLst/>
            </a:prstGeom>
            <a:ln w="0" cap="flat" cmpd="sng">
              <a:solidFill>
                <a:srgbClr val="000000"/>
              </a:solidFill>
              <a:prstDash val="solid"/>
              <a:headEnd type="none" w="med" len="med"/>
              <a:tailEnd type="none" w="med" len="med"/>
            </a:ln>
          </p:spPr>
        </p:sp>
      </p:grpSp>
      <p:grpSp>
        <p:nvGrpSpPr>
          <p:cNvPr id="301258" name="Group 202"/>
          <p:cNvGrpSpPr/>
          <p:nvPr/>
        </p:nvGrpSpPr>
        <p:grpSpPr>
          <a:xfrm>
            <a:off x="677863" y="5367338"/>
            <a:ext cx="7173912" cy="400050"/>
            <a:chOff x="404" y="3342"/>
            <a:chExt cx="4519" cy="252"/>
          </a:xfrm>
        </p:grpSpPr>
        <p:sp>
          <p:nvSpPr>
            <p:cNvPr id="31769" name="Rectangle 203"/>
            <p:cNvSpPr/>
            <p:nvPr/>
          </p:nvSpPr>
          <p:spPr>
            <a:xfrm>
              <a:off x="404" y="3342"/>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１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770" name="Rectangle 204"/>
            <p:cNvSpPr/>
            <p:nvPr/>
          </p:nvSpPr>
          <p:spPr>
            <a:xfrm>
              <a:off x="807" y="34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71" name="Rectangle 205"/>
            <p:cNvSpPr/>
            <p:nvPr/>
          </p:nvSpPr>
          <p:spPr>
            <a:xfrm>
              <a:off x="890" y="33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772" name="Rectangle 206"/>
            <p:cNvSpPr/>
            <p:nvPr/>
          </p:nvSpPr>
          <p:spPr>
            <a:xfrm>
              <a:off x="1164" y="3424"/>
              <a:ext cx="208"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73" name="Rectangle 207"/>
            <p:cNvSpPr/>
            <p:nvPr/>
          </p:nvSpPr>
          <p:spPr>
            <a:xfrm>
              <a:off x="1330" y="33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774" name="Rectangle 208"/>
            <p:cNvSpPr/>
            <p:nvPr/>
          </p:nvSpPr>
          <p:spPr>
            <a:xfrm>
              <a:off x="1604" y="34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75" name="Rectangle 209"/>
            <p:cNvSpPr/>
            <p:nvPr/>
          </p:nvSpPr>
          <p:spPr>
            <a:xfrm>
              <a:off x="1687" y="3342"/>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776" name="Rectangle 210"/>
            <p:cNvSpPr/>
            <p:nvPr/>
          </p:nvSpPr>
          <p:spPr>
            <a:xfrm>
              <a:off x="2096" y="34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77" name="Rectangle 211"/>
            <p:cNvSpPr/>
            <p:nvPr/>
          </p:nvSpPr>
          <p:spPr>
            <a:xfrm>
              <a:off x="2179" y="33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０</a:t>
              </a:r>
              <a:endParaRPr lang="zh-CN" altLang="en-US" sz="2400" b="1" dirty="0">
                <a:solidFill>
                  <a:srgbClr val="000000"/>
                </a:solidFill>
              </a:endParaRPr>
            </a:p>
          </p:txBody>
        </p:sp>
        <p:sp>
          <p:nvSpPr>
            <p:cNvPr id="31778" name="Rectangle 212"/>
            <p:cNvSpPr/>
            <p:nvPr/>
          </p:nvSpPr>
          <p:spPr>
            <a:xfrm>
              <a:off x="2453" y="34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79" name="Rectangle 213"/>
            <p:cNvSpPr/>
            <p:nvPr/>
          </p:nvSpPr>
          <p:spPr>
            <a:xfrm>
              <a:off x="2536" y="33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０</a:t>
              </a:r>
              <a:endParaRPr lang="zh-CN" altLang="en-US" sz="2400" b="1" dirty="0">
                <a:solidFill>
                  <a:srgbClr val="000000"/>
                </a:solidFill>
              </a:endParaRPr>
            </a:p>
          </p:txBody>
        </p:sp>
        <p:sp>
          <p:nvSpPr>
            <p:cNvPr id="31780" name="Rectangle 214"/>
            <p:cNvSpPr/>
            <p:nvPr/>
          </p:nvSpPr>
          <p:spPr>
            <a:xfrm>
              <a:off x="2805" y="3424"/>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81" name="Rectangle 215"/>
            <p:cNvSpPr/>
            <p:nvPr/>
          </p:nvSpPr>
          <p:spPr>
            <a:xfrm>
              <a:off x="2893" y="3342"/>
              <a:ext cx="338"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a:t>
              </a:r>
              <a:r>
                <a:rPr lang="en-US" altLang="zh-CN" sz="2100" b="1" dirty="0">
                  <a:solidFill>
                    <a:srgbClr val="000000"/>
                  </a:solidFill>
                  <a:latin typeface="宋体" panose="02010600030101010101" pitchFamily="2" charset="-122"/>
                </a:rPr>
                <a:t>φ</a:t>
              </a:r>
              <a:endParaRPr lang="en-US" altLang="zh-CN" sz="2400" b="1" dirty="0">
                <a:solidFill>
                  <a:srgbClr val="000000"/>
                </a:solidFill>
              </a:endParaRPr>
            </a:p>
          </p:txBody>
        </p:sp>
        <p:sp>
          <p:nvSpPr>
            <p:cNvPr id="31782" name="Rectangle 216"/>
            <p:cNvSpPr/>
            <p:nvPr/>
          </p:nvSpPr>
          <p:spPr>
            <a:xfrm>
              <a:off x="4176" y="3360"/>
              <a:ext cx="169"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保</a:t>
              </a:r>
              <a:endParaRPr lang="zh-CN" altLang="en-US" sz="2400" b="1" dirty="0">
                <a:solidFill>
                  <a:srgbClr val="000000"/>
                </a:solidFill>
              </a:endParaRPr>
            </a:p>
          </p:txBody>
        </p:sp>
        <p:sp>
          <p:nvSpPr>
            <p:cNvPr id="31783" name="Rectangle 217"/>
            <p:cNvSpPr/>
            <p:nvPr/>
          </p:nvSpPr>
          <p:spPr>
            <a:xfrm>
              <a:off x="4446" y="3430"/>
              <a:ext cx="105" cy="1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300" b="1" dirty="0">
                  <a:solidFill>
                    <a:srgbClr val="000000"/>
                  </a:solidFill>
                  <a:latin typeface="宋体" panose="02010600030101010101" pitchFamily="2" charset="-122"/>
                </a:rPr>
                <a:t>　</a:t>
              </a:r>
              <a:endParaRPr lang="zh-CN" altLang="en-US" sz="2400" b="1" dirty="0">
                <a:solidFill>
                  <a:srgbClr val="000000"/>
                </a:solidFill>
              </a:endParaRPr>
            </a:p>
          </p:txBody>
        </p:sp>
        <p:sp>
          <p:nvSpPr>
            <p:cNvPr id="31784" name="Rectangle 218"/>
            <p:cNvSpPr/>
            <p:nvPr/>
          </p:nvSpPr>
          <p:spPr>
            <a:xfrm>
              <a:off x="4416" y="3360"/>
              <a:ext cx="507" cy="20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100" b="1" dirty="0">
                  <a:solidFill>
                    <a:srgbClr val="000000"/>
                  </a:solidFill>
                  <a:latin typeface="宋体" panose="02010600030101010101" pitchFamily="2" charset="-122"/>
                </a:rPr>
                <a:t>　　持</a:t>
              </a:r>
              <a:endParaRPr lang="zh-CN" altLang="en-US" sz="2400" b="1" dirty="0">
                <a:solidFill>
                  <a:srgbClr val="000000"/>
                </a:solidFill>
              </a:endParaRPr>
            </a:p>
          </p:txBody>
        </p:sp>
        <p:sp>
          <p:nvSpPr>
            <p:cNvPr id="31785" name="Rectangle 219"/>
            <p:cNvSpPr/>
            <p:nvPr/>
          </p:nvSpPr>
          <p:spPr>
            <a:xfrm>
              <a:off x="3442" y="3575"/>
              <a:ext cx="15"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31786" name="Line 220"/>
            <p:cNvSpPr/>
            <p:nvPr/>
          </p:nvSpPr>
          <p:spPr>
            <a:xfrm>
              <a:off x="3442" y="3575"/>
              <a:ext cx="15" cy="1"/>
            </a:xfrm>
            <a:prstGeom prst="line">
              <a:avLst/>
            </a:prstGeom>
            <a:ln w="0" cap="flat" cmpd="sng">
              <a:solidFill>
                <a:srgbClr val="000000"/>
              </a:solidFill>
              <a:prstDash val="solid"/>
              <a:headEnd type="none" w="med" len="med"/>
              <a:tailEnd type="none" w="med" len="med"/>
            </a:ln>
          </p:spPr>
        </p:sp>
      </p:grpSp>
      <p:grpSp>
        <p:nvGrpSpPr>
          <p:cNvPr id="301277" name="Group 221"/>
          <p:cNvGrpSpPr/>
          <p:nvPr/>
        </p:nvGrpSpPr>
        <p:grpSpPr>
          <a:xfrm>
            <a:off x="417513" y="2119313"/>
            <a:ext cx="8382000" cy="3657600"/>
            <a:chOff x="240" y="1296"/>
            <a:chExt cx="5280" cy="2304"/>
          </a:xfrm>
        </p:grpSpPr>
        <p:sp>
          <p:nvSpPr>
            <p:cNvPr id="31765" name="Rectangle 222"/>
            <p:cNvSpPr/>
            <p:nvPr/>
          </p:nvSpPr>
          <p:spPr>
            <a:xfrm>
              <a:off x="240" y="1296"/>
              <a:ext cx="5280" cy="2304"/>
            </a:xfrm>
            <a:prstGeom prst="rect">
              <a:avLst/>
            </a:prstGeom>
            <a:noFill/>
            <a:ln w="57150" cap="flat" cmpd="thinThick">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31766" name="Line 223"/>
            <p:cNvSpPr/>
            <p:nvPr/>
          </p:nvSpPr>
          <p:spPr>
            <a:xfrm>
              <a:off x="288" y="1598"/>
              <a:ext cx="5232" cy="0"/>
            </a:xfrm>
            <a:prstGeom prst="line">
              <a:avLst/>
            </a:prstGeom>
            <a:ln w="9525" cap="flat" cmpd="sng">
              <a:solidFill>
                <a:srgbClr val="000000"/>
              </a:solidFill>
              <a:prstDash val="solid"/>
              <a:headEnd type="none" w="med" len="med"/>
              <a:tailEnd type="none" w="med" len="med"/>
            </a:ln>
          </p:spPr>
        </p:sp>
        <p:sp>
          <p:nvSpPr>
            <p:cNvPr id="31767" name="Line 224"/>
            <p:cNvSpPr/>
            <p:nvPr/>
          </p:nvSpPr>
          <p:spPr>
            <a:xfrm>
              <a:off x="3504" y="1344"/>
              <a:ext cx="0" cy="2208"/>
            </a:xfrm>
            <a:prstGeom prst="line">
              <a:avLst/>
            </a:prstGeom>
            <a:ln w="9525" cap="flat" cmpd="sng">
              <a:solidFill>
                <a:srgbClr val="000000"/>
              </a:solidFill>
              <a:prstDash val="solid"/>
              <a:headEnd type="none" w="med" len="med"/>
              <a:tailEnd type="none" w="med" len="med"/>
            </a:ln>
          </p:spPr>
        </p:sp>
        <p:sp>
          <p:nvSpPr>
            <p:cNvPr id="31768" name="Line 225"/>
            <p:cNvSpPr/>
            <p:nvPr/>
          </p:nvSpPr>
          <p:spPr>
            <a:xfrm>
              <a:off x="288" y="1824"/>
              <a:ext cx="5232" cy="0"/>
            </a:xfrm>
            <a:prstGeom prst="line">
              <a:avLst/>
            </a:prstGeom>
            <a:ln w="9525" cap="flat" cmpd="sng">
              <a:solidFill>
                <a:srgbClr val="000000"/>
              </a:solidFill>
              <a:prstDash val="solid"/>
              <a:headEnd type="none" w="med" len="med"/>
              <a:tailEnd type="none" w="med" len="med"/>
            </a:ln>
          </p:spPr>
        </p:sp>
      </p:grpSp>
      <p:sp>
        <p:nvSpPr>
          <p:cNvPr id="301282" name="Rectangle 226"/>
          <p:cNvSpPr/>
          <p:nvPr/>
        </p:nvSpPr>
        <p:spPr>
          <a:xfrm>
            <a:off x="2751138" y="1666875"/>
            <a:ext cx="3865562" cy="427038"/>
          </a:xfrm>
          <a:prstGeom prst="rect">
            <a:avLst/>
          </a:prstGeom>
          <a:solidFill>
            <a:srgbClr val="FFCC99"/>
          </a:solidFill>
          <a:ln w="9525">
            <a:noFill/>
          </a:ln>
        </p:spPr>
        <p:txBody>
          <a:bodyPr lIns="0" tIns="0" rIns="0" bIns="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A50021"/>
                </a:solidFill>
                <a:latin typeface="黑体" panose="02010609060101010101" pitchFamily="49" charset="-122"/>
                <a:ea typeface="黑体" panose="02010609060101010101" pitchFamily="49" charset="-122"/>
              </a:rPr>
              <a:t>74194</a:t>
            </a:r>
            <a:r>
              <a:rPr lang="zh-CN" altLang="en-US" sz="2800" b="1" dirty="0">
                <a:solidFill>
                  <a:srgbClr val="A50021"/>
                </a:solidFill>
                <a:latin typeface="黑体" panose="02010609060101010101" pitchFamily="49" charset="-122"/>
                <a:ea typeface="黑体" panose="02010609060101010101" pitchFamily="49" charset="-122"/>
              </a:rPr>
              <a:t>功能表</a:t>
            </a:r>
            <a:endParaRPr lang="zh-CN" altLang="en-US" sz="2800" b="1" dirty="0">
              <a:solidFill>
                <a:srgbClr val="A50021"/>
              </a:solidFill>
              <a:latin typeface="黑体" panose="02010609060101010101" pitchFamily="49" charset="-122"/>
              <a:ea typeface="黑体" panose="02010609060101010101" pitchFamily="49" charset="-122"/>
            </a:endParaRPr>
          </a:p>
        </p:txBody>
      </p:sp>
      <p:sp>
        <p:nvSpPr>
          <p:cNvPr id="301283" name="Text Box 227"/>
          <p:cNvSpPr txBox="1"/>
          <p:nvPr/>
        </p:nvSpPr>
        <p:spPr>
          <a:xfrm>
            <a:off x="1697038" y="6076950"/>
            <a:ext cx="48704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CC0000"/>
                </a:solidFill>
              </a:rPr>
              <a:t>注：</a:t>
            </a:r>
            <a:r>
              <a:rPr lang="en-US" altLang="zh-CN" sz="2400" b="1" dirty="0">
                <a:solidFill>
                  <a:srgbClr val="CC0000"/>
                </a:solidFill>
              </a:rPr>
              <a:t>0--</a:t>
            </a:r>
            <a:r>
              <a:rPr lang="zh-CN" altLang="en-US" sz="2400" b="1" dirty="0">
                <a:solidFill>
                  <a:srgbClr val="CC0000"/>
                </a:solidFill>
              </a:rPr>
              <a:t>最高位      </a:t>
            </a:r>
            <a:r>
              <a:rPr lang="en-US" altLang="zh-CN" sz="2400" b="1" dirty="0">
                <a:solidFill>
                  <a:srgbClr val="CC0000"/>
                </a:solidFill>
              </a:rPr>
              <a:t>…...       3--</a:t>
            </a:r>
            <a:r>
              <a:rPr lang="zh-CN" altLang="en-US" sz="2400" b="1" dirty="0">
                <a:solidFill>
                  <a:srgbClr val="CC0000"/>
                </a:solidFill>
              </a:rPr>
              <a:t>最低位</a:t>
            </a:r>
            <a:endParaRPr lang="zh-CN" altLang="en-US" sz="2400" b="1" dirty="0">
              <a:solidFill>
                <a:srgbClr val="CC0000"/>
              </a:solidFill>
            </a:endParaRPr>
          </a:p>
        </p:txBody>
      </p:sp>
      <p:sp>
        <p:nvSpPr>
          <p:cNvPr id="30740" name="Rectangle 228"/>
          <p:cNvSpPr>
            <a:spLocks noChangeArrowheads="1"/>
          </p:cNvSpPr>
          <p:nvPr/>
        </p:nvSpPr>
        <p:spPr bwMode="auto">
          <a:xfrm>
            <a:off x="338138" y="177800"/>
            <a:ext cx="68246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3</a:t>
            </a: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en-US" altLang="zh-CN" sz="3200" b="1" i="0" u="none" strike="noStrike" kern="1200" cap="none" spc="0" normalizeH="0" baseline="0" noProof="0" dirty="0">
                <a:ln>
                  <a:noFill/>
                </a:ln>
                <a:solidFill>
                  <a:schemeClr val="tx1"/>
                </a:solidFill>
                <a:effectLst/>
                <a:uLnTx/>
                <a:uFillTx/>
                <a:latin typeface="+mj-lt"/>
                <a:ea typeface="楷体_GB2312" pitchFamily="49" charset="-122"/>
                <a:cs typeface="+mn-cs"/>
              </a:rPr>
              <a:t>4-bits Bidirectional Shift Registers</a:t>
            </a:r>
            <a:endParaRPr kumimoji="0" lang="en-US" altLang="zh-CN" sz="3200" b="1"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ct val="5000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四位双向移位寄存器</a:t>
            </a:r>
            <a:r>
              <a:rPr kumimoji="0" lang="en-US" altLang="zh-CN"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74194</a:t>
            </a:r>
            <a:endParaRPr kumimoji="0" lang="en-US" altLang="zh-CN" sz="3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1282"/>
                                        </p:tgtEl>
                                        <p:attrNameLst>
                                          <p:attrName>style.visibility</p:attrName>
                                        </p:attrNameLst>
                                      </p:cBhvr>
                                      <p:to>
                                        <p:strVal val="visible"/>
                                      </p:to>
                                    </p:set>
                                    <p:animEffect transition="in" filter="wipe(left)">
                                      <p:cBhvr>
                                        <p:cTn id="7" dur="500"/>
                                        <p:tgtEl>
                                          <p:spTgt spid="30128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0127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1058"/>
                                        </p:tgtEl>
                                        <p:attrNameLst>
                                          <p:attrName>style.visibility</p:attrName>
                                        </p:attrNameLst>
                                      </p:cBhvr>
                                      <p:to>
                                        <p:strVal val="visible"/>
                                      </p:to>
                                    </p:set>
                                    <p:animEffect transition="in" filter="wipe(left)">
                                      <p:cBhvr>
                                        <p:cTn id="16" dur="500"/>
                                        <p:tgtEl>
                                          <p:spTgt spid="30105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1059"/>
                                        </p:tgtEl>
                                        <p:attrNameLst>
                                          <p:attrName>style.visibility</p:attrName>
                                        </p:attrNameLst>
                                      </p:cBhvr>
                                      <p:to>
                                        <p:strVal val="visible"/>
                                      </p:to>
                                    </p:set>
                                    <p:animEffect transition="in" filter="wipe(left)">
                                      <p:cBhvr>
                                        <p:cTn id="21" dur="500"/>
                                        <p:tgtEl>
                                          <p:spTgt spid="3010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01235"/>
                                        </p:tgtEl>
                                        <p:attrNameLst>
                                          <p:attrName>style.visibility</p:attrName>
                                        </p:attrNameLst>
                                      </p:cBhvr>
                                      <p:to>
                                        <p:strVal val="visible"/>
                                      </p:to>
                                    </p:set>
                                    <p:animEffect transition="in" filter="wipe(left)">
                                      <p:cBhvr>
                                        <p:cTn id="26" dur="500"/>
                                        <p:tgtEl>
                                          <p:spTgt spid="30123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1060"/>
                                        </p:tgtEl>
                                        <p:attrNameLst>
                                          <p:attrName>style.visibility</p:attrName>
                                        </p:attrNameLst>
                                      </p:cBhvr>
                                      <p:to>
                                        <p:strVal val="visible"/>
                                      </p:to>
                                    </p:set>
                                    <p:animEffect transition="in" filter="wipe(left)">
                                      <p:cBhvr>
                                        <p:cTn id="31" dur="500"/>
                                        <p:tgtEl>
                                          <p:spTgt spid="30106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01283"/>
                                        </p:tgtEl>
                                        <p:attrNameLst>
                                          <p:attrName>style.visibility</p:attrName>
                                        </p:attrNameLst>
                                      </p:cBhvr>
                                      <p:to>
                                        <p:strVal val="visible"/>
                                      </p:to>
                                    </p:set>
                                    <p:animEffect transition="in" filter="wipe(left)">
                                      <p:cBhvr>
                                        <p:cTn id="36" dur="500"/>
                                        <p:tgtEl>
                                          <p:spTgt spid="30128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1069"/>
                                        </p:tgtEl>
                                        <p:attrNameLst>
                                          <p:attrName>style.visibility</p:attrName>
                                        </p:attrNameLst>
                                      </p:cBhvr>
                                      <p:to>
                                        <p:strVal val="visible"/>
                                      </p:to>
                                    </p:set>
                                    <p:animEffect transition="in" filter="wipe(left)">
                                      <p:cBhvr>
                                        <p:cTn id="41" dur="500"/>
                                        <p:tgtEl>
                                          <p:spTgt spid="30106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01098"/>
                                        </p:tgtEl>
                                        <p:attrNameLst>
                                          <p:attrName>style.visibility</p:attrName>
                                        </p:attrNameLst>
                                      </p:cBhvr>
                                      <p:to>
                                        <p:strVal val="visible"/>
                                      </p:to>
                                    </p:set>
                                    <p:animEffect transition="in" filter="wipe(left)">
                                      <p:cBhvr>
                                        <p:cTn id="46" dur="500"/>
                                        <p:tgtEl>
                                          <p:spTgt spid="30109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01084"/>
                                        </p:tgtEl>
                                        <p:attrNameLst>
                                          <p:attrName>style.visibility</p:attrName>
                                        </p:attrNameLst>
                                      </p:cBhvr>
                                      <p:to>
                                        <p:strVal val="visible"/>
                                      </p:to>
                                    </p:set>
                                    <p:animEffect transition="in" filter="wipe(left)">
                                      <p:cBhvr>
                                        <p:cTn id="51" dur="500"/>
                                        <p:tgtEl>
                                          <p:spTgt spid="30108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01106"/>
                                        </p:tgtEl>
                                        <p:attrNameLst>
                                          <p:attrName>style.visibility</p:attrName>
                                        </p:attrNameLst>
                                      </p:cBhvr>
                                      <p:to>
                                        <p:strVal val="visible"/>
                                      </p:to>
                                    </p:set>
                                    <p:animEffect transition="in" filter="wipe(left)">
                                      <p:cBhvr>
                                        <p:cTn id="56" dur="500"/>
                                        <p:tgtEl>
                                          <p:spTgt spid="301106"/>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nodeType="clickEffect">
                                  <p:stCondLst>
                                    <p:cond delay="0"/>
                                  </p:stCondLst>
                                  <p:childTnLst>
                                    <p:set>
                                      <p:cBhvr>
                                        <p:cTn id="60" dur="1" fill="hold">
                                          <p:stCondLst>
                                            <p:cond delay="0"/>
                                          </p:stCondLst>
                                        </p:cTn>
                                        <p:tgtEl>
                                          <p:spTgt spid="301109"/>
                                        </p:tgtEl>
                                        <p:attrNameLst>
                                          <p:attrName>style.visibility</p:attrName>
                                        </p:attrNameLst>
                                      </p:cBhvr>
                                      <p:to>
                                        <p:strVal val="visible"/>
                                      </p:to>
                                    </p:set>
                                    <p:anim calcmode="lin" valueType="num">
                                      <p:cBhvr>
                                        <p:cTn id="61" dur="500" fill="hold"/>
                                        <p:tgtEl>
                                          <p:spTgt spid="301109"/>
                                        </p:tgtEl>
                                        <p:attrNameLst>
                                          <p:attrName>ppt_x</p:attrName>
                                        </p:attrNameLst>
                                      </p:cBhvr>
                                      <p:tavLst>
                                        <p:tav tm="0">
                                          <p:val>
                                            <p:strVal val="#ppt_x-#ppt_w/2"/>
                                          </p:val>
                                        </p:tav>
                                        <p:tav tm="100000">
                                          <p:val>
                                            <p:strVal val="#ppt_x"/>
                                          </p:val>
                                        </p:tav>
                                      </p:tavLst>
                                    </p:anim>
                                    <p:anim calcmode="lin" valueType="num">
                                      <p:cBhvr>
                                        <p:cTn id="62" dur="500" fill="hold"/>
                                        <p:tgtEl>
                                          <p:spTgt spid="301109"/>
                                        </p:tgtEl>
                                        <p:attrNameLst>
                                          <p:attrName>ppt_y</p:attrName>
                                        </p:attrNameLst>
                                      </p:cBhvr>
                                      <p:tavLst>
                                        <p:tav tm="0">
                                          <p:val>
                                            <p:strVal val="#ppt_y"/>
                                          </p:val>
                                        </p:tav>
                                        <p:tav tm="100000">
                                          <p:val>
                                            <p:strVal val="#ppt_y"/>
                                          </p:val>
                                        </p:tav>
                                      </p:tavLst>
                                    </p:anim>
                                    <p:anim calcmode="lin" valueType="num">
                                      <p:cBhvr>
                                        <p:cTn id="63" dur="500" fill="hold"/>
                                        <p:tgtEl>
                                          <p:spTgt spid="301109"/>
                                        </p:tgtEl>
                                        <p:attrNameLst>
                                          <p:attrName>ppt_w</p:attrName>
                                        </p:attrNameLst>
                                      </p:cBhvr>
                                      <p:tavLst>
                                        <p:tav tm="0">
                                          <p:val>
                                            <p:fltVal val="0.000000"/>
                                          </p:val>
                                        </p:tav>
                                        <p:tav tm="100000">
                                          <p:val>
                                            <p:strVal val="#ppt_w"/>
                                          </p:val>
                                        </p:tav>
                                      </p:tavLst>
                                    </p:anim>
                                    <p:anim calcmode="lin" valueType="num">
                                      <p:cBhvr>
                                        <p:cTn id="64" dur="500" fill="hold"/>
                                        <p:tgtEl>
                                          <p:spTgt spid="301109"/>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8" fill="hold" nodeType="clickEffect">
                                  <p:stCondLst>
                                    <p:cond delay="0"/>
                                  </p:stCondLst>
                                  <p:childTnLst>
                                    <p:set>
                                      <p:cBhvr>
                                        <p:cTn id="68" dur="1" fill="hold">
                                          <p:stCondLst>
                                            <p:cond delay="0"/>
                                          </p:stCondLst>
                                        </p:cTn>
                                        <p:tgtEl>
                                          <p:spTgt spid="301135"/>
                                        </p:tgtEl>
                                        <p:attrNameLst>
                                          <p:attrName>style.visibility</p:attrName>
                                        </p:attrNameLst>
                                      </p:cBhvr>
                                      <p:to>
                                        <p:strVal val="visible"/>
                                      </p:to>
                                    </p:set>
                                    <p:anim calcmode="lin" valueType="num">
                                      <p:cBhvr>
                                        <p:cTn id="69" dur="500" fill="hold"/>
                                        <p:tgtEl>
                                          <p:spTgt spid="301135"/>
                                        </p:tgtEl>
                                        <p:attrNameLst>
                                          <p:attrName>ppt_x</p:attrName>
                                        </p:attrNameLst>
                                      </p:cBhvr>
                                      <p:tavLst>
                                        <p:tav tm="0">
                                          <p:val>
                                            <p:strVal val="#ppt_x-#ppt_w/2"/>
                                          </p:val>
                                        </p:tav>
                                        <p:tav tm="100000">
                                          <p:val>
                                            <p:strVal val="#ppt_x"/>
                                          </p:val>
                                        </p:tav>
                                      </p:tavLst>
                                    </p:anim>
                                    <p:anim calcmode="lin" valueType="num">
                                      <p:cBhvr>
                                        <p:cTn id="70" dur="500" fill="hold"/>
                                        <p:tgtEl>
                                          <p:spTgt spid="301135"/>
                                        </p:tgtEl>
                                        <p:attrNameLst>
                                          <p:attrName>ppt_y</p:attrName>
                                        </p:attrNameLst>
                                      </p:cBhvr>
                                      <p:tavLst>
                                        <p:tav tm="0">
                                          <p:val>
                                            <p:strVal val="#ppt_y"/>
                                          </p:val>
                                        </p:tav>
                                        <p:tav tm="100000">
                                          <p:val>
                                            <p:strVal val="#ppt_y"/>
                                          </p:val>
                                        </p:tav>
                                      </p:tavLst>
                                    </p:anim>
                                    <p:anim calcmode="lin" valueType="num">
                                      <p:cBhvr>
                                        <p:cTn id="71" dur="500" fill="hold"/>
                                        <p:tgtEl>
                                          <p:spTgt spid="301135"/>
                                        </p:tgtEl>
                                        <p:attrNameLst>
                                          <p:attrName>ppt_w</p:attrName>
                                        </p:attrNameLst>
                                      </p:cBhvr>
                                      <p:tavLst>
                                        <p:tav tm="0">
                                          <p:val>
                                            <p:fltVal val="0.000000"/>
                                          </p:val>
                                        </p:tav>
                                        <p:tav tm="100000">
                                          <p:val>
                                            <p:strVal val="#ppt_w"/>
                                          </p:val>
                                        </p:tav>
                                      </p:tavLst>
                                    </p:anim>
                                    <p:anim calcmode="lin" valueType="num">
                                      <p:cBhvr>
                                        <p:cTn id="72" dur="500" fill="hold"/>
                                        <p:tgtEl>
                                          <p:spTgt spid="301135"/>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17" presetClass="entr" presetSubtype="8" fill="hold" nodeType="clickEffect">
                                  <p:stCondLst>
                                    <p:cond delay="0"/>
                                  </p:stCondLst>
                                  <p:childTnLst>
                                    <p:set>
                                      <p:cBhvr>
                                        <p:cTn id="76" dur="1" fill="hold">
                                          <p:stCondLst>
                                            <p:cond delay="0"/>
                                          </p:stCondLst>
                                        </p:cTn>
                                        <p:tgtEl>
                                          <p:spTgt spid="301160"/>
                                        </p:tgtEl>
                                        <p:attrNameLst>
                                          <p:attrName>style.visibility</p:attrName>
                                        </p:attrNameLst>
                                      </p:cBhvr>
                                      <p:to>
                                        <p:strVal val="visible"/>
                                      </p:to>
                                    </p:set>
                                    <p:anim calcmode="lin" valueType="num">
                                      <p:cBhvr>
                                        <p:cTn id="77" dur="500" fill="hold"/>
                                        <p:tgtEl>
                                          <p:spTgt spid="301160"/>
                                        </p:tgtEl>
                                        <p:attrNameLst>
                                          <p:attrName>ppt_x</p:attrName>
                                        </p:attrNameLst>
                                      </p:cBhvr>
                                      <p:tavLst>
                                        <p:tav tm="0">
                                          <p:val>
                                            <p:strVal val="#ppt_x-#ppt_w/2"/>
                                          </p:val>
                                        </p:tav>
                                        <p:tav tm="100000">
                                          <p:val>
                                            <p:strVal val="#ppt_x"/>
                                          </p:val>
                                        </p:tav>
                                      </p:tavLst>
                                    </p:anim>
                                    <p:anim calcmode="lin" valueType="num">
                                      <p:cBhvr>
                                        <p:cTn id="78" dur="500" fill="hold"/>
                                        <p:tgtEl>
                                          <p:spTgt spid="301160"/>
                                        </p:tgtEl>
                                        <p:attrNameLst>
                                          <p:attrName>ppt_y</p:attrName>
                                        </p:attrNameLst>
                                      </p:cBhvr>
                                      <p:tavLst>
                                        <p:tav tm="0">
                                          <p:val>
                                            <p:strVal val="#ppt_y"/>
                                          </p:val>
                                        </p:tav>
                                        <p:tav tm="100000">
                                          <p:val>
                                            <p:strVal val="#ppt_y"/>
                                          </p:val>
                                        </p:tav>
                                      </p:tavLst>
                                    </p:anim>
                                    <p:anim calcmode="lin" valueType="num">
                                      <p:cBhvr>
                                        <p:cTn id="79" dur="500" fill="hold"/>
                                        <p:tgtEl>
                                          <p:spTgt spid="301160"/>
                                        </p:tgtEl>
                                        <p:attrNameLst>
                                          <p:attrName>ppt_w</p:attrName>
                                        </p:attrNameLst>
                                      </p:cBhvr>
                                      <p:tavLst>
                                        <p:tav tm="0">
                                          <p:val>
                                            <p:fltVal val="0.000000"/>
                                          </p:val>
                                        </p:tav>
                                        <p:tav tm="100000">
                                          <p:val>
                                            <p:strVal val="#ppt_w"/>
                                          </p:val>
                                        </p:tav>
                                      </p:tavLst>
                                    </p:anim>
                                    <p:anim calcmode="lin" valueType="num">
                                      <p:cBhvr>
                                        <p:cTn id="80" dur="500" fill="hold"/>
                                        <p:tgtEl>
                                          <p:spTgt spid="301160"/>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8" fill="hold" nodeType="clickEffect">
                                  <p:stCondLst>
                                    <p:cond delay="0"/>
                                  </p:stCondLst>
                                  <p:childTnLst>
                                    <p:set>
                                      <p:cBhvr>
                                        <p:cTn id="84" dur="1" fill="hold">
                                          <p:stCondLst>
                                            <p:cond delay="0"/>
                                          </p:stCondLst>
                                        </p:cTn>
                                        <p:tgtEl>
                                          <p:spTgt spid="301184"/>
                                        </p:tgtEl>
                                        <p:attrNameLst>
                                          <p:attrName>style.visibility</p:attrName>
                                        </p:attrNameLst>
                                      </p:cBhvr>
                                      <p:to>
                                        <p:strVal val="visible"/>
                                      </p:to>
                                    </p:set>
                                    <p:anim calcmode="lin" valueType="num">
                                      <p:cBhvr>
                                        <p:cTn id="85" dur="500" fill="hold"/>
                                        <p:tgtEl>
                                          <p:spTgt spid="301184"/>
                                        </p:tgtEl>
                                        <p:attrNameLst>
                                          <p:attrName>ppt_x</p:attrName>
                                        </p:attrNameLst>
                                      </p:cBhvr>
                                      <p:tavLst>
                                        <p:tav tm="0">
                                          <p:val>
                                            <p:strVal val="#ppt_x-#ppt_w/2"/>
                                          </p:val>
                                        </p:tav>
                                        <p:tav tm="100000">
                                          <p:val>
                                            <p:strVal val="#ppt_x"/>
                                          </p:val>
                                        </p:tav>
                                      </p:tavLst>
                                    </p:anim>
                                    <p:anim calcmode="lin" valueType="num">
                                      <p:cBhvr>
                                        <p:cTn id="86" dur="500" fill="hold"/>
                                        <p:tgtEl>
                                          <p:spTgt spid="301184"/>
                                        </p:tgtEl>
                                        <p:attrNameLst>
                                          <p:attrName>ppt_y</p:attrName>
                                        </p:attrNameLst>
                                      </p:cBhvr>
                                      <p:tavLst>
                                        <p:tav tm="0">
                                          <p:val>
                                            <p:strVal val="#ppt_y"/>
                                          </p:val>
                                        </p:tav>
                                        <p:tav tm="100000">
                                          <p:val>
                                            <p:strVal val="#ppt_y"/>
                                          </p:val>
                                        </p:tav>
                                      </p:tavLst>
                                    </p:anim>
                                    <p:anim calcmode="lin" valueType="num">
                                      <p:cBhvr>
                                        <p:cTn id="87" dur="500" fill="hold"/>
                                        <p:tgtEl>
                                          <p:spTgt spid="301184"/>
                                        </p:tgtEl>
                                        <p:attrNameLst>
                                          <p:attrName>ppt_w</p:attrName>
                                        </p:attrNameLst>
                                      </p:cBhvr>
                                      <p:tavLst>
                                        <p:tav tm="0">
                                          <p:val>
                                            <p:fltVal val="0.000000"/>
                                          </p:val>
                                        </p:tav>
                                        <p:tav tm="100000">
                                          <p:val>
                                            <p:strVal val="#ppt_w"/>
                                          </p:val>
                                        </p:tav>
                                      </p:tavLst>
                                    </p:anim>
                                    <p:anim calcmode="lin" valueType="num">
                                      <p:cBhvr>
                                        <p:cTn id="88" dur="500" fill="hold"/>
                                        <p:tgtEl>
                                          <p:spTgt spid="301184"/>
                                        </p:tgtEl>
                                        <p:attrNameLst>
                                          <p:attrName>ppt_h</p:attrName>
                                        </p:attrNameLst>
                                      </p:cBhvr>
                                      <p:tavLst>
                                        <p:tav tm="0">
                                          <p:val>
                                            <p:strVal val="#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nodeType="clickEffect">
                                  <p:stCondLst>
                                    <p:cond delay="0"/>
                                  </p:stCondLst>
                                  <p:childTnLst>
                                    <p:set>
                                      <p:cBhvr>
                                        <p:cTn id="92" dur="1" fill="hold">
                                          <p:stCondLst>
                                            <p:cond delay="0"/>
                                          </p:stCondLst>
                                        </p:cTn>
                                        <p:tgtEl>
                                          <p:spTgt spid="301210"/>
                                        </p:tgtEl>
                                        <p:attrNameLst>
                                          <p:attrName>style.visibility</p:attrName>
                                        </p:attrNameLst>
                                      </p:cBhvr>
                                      <p:to>
                                        <p:strVal val="visible"/>
                                      </p:to>
                                    </p:set>
                                    <p:anim calcmode="lin" valueType="num">
                                      <p:cBhvr>
                                        <p:cTn id="93" dur="500" fill="hold"/>
                                        <p:tgtEl>
                                          <p:spTgt spid="301210"/>
                                        </p:tgtEl>
                                        <p:attrNameLst>
                                          <p:attrName>ppt_x</p:attrName>
                                        </p:attrNameLst>
                                      </p:cBhvr>
                                      <p:tavLst>
                                        <p:tav tm="0">
                                          <p:val>
                                            <p:strVal val="#ppt_x-#ppt_w/2"/>
                                          </p:val>
                                        </p:tav>
                                        <p:tav tm="100000">
                                          <p:val>
                                            <p:strVal val="#ppt_x"/>
                                          </p:val>
                                        </p:tav>
                                      </p:tavLst>
                                    </p:anim>
                                    <p:anim calcmode="lin" valueType="num">
                                      <p:cBhvr>
                                        <p:cTn id="94" dur="500" fill="hold"/>
                                        <p:tgtEl>
                                          <p:spTgt spid="301210"/>
                                        </p:tgtEl>
                                        <p:attrNameLst>
                                          <p:attrName>ppt_y</p:attrName>
                                        </p:attrNameLst>
                                      </p:cBhvr>
                                      <p:tavLst>
                                        <p:tav tm="0">
                                          <p:val>
                                            <p:strVal val="#ppt_y"/>
                                          </p:val>
                                        </p:tav>
                                        <p:tav tm="100000">
                                          <p:val>
                                            <p:strVal val="#ppt_y"/>
                                          </p:val>
                                        </p:tav>
                                      </p:tavLst>
                                    </p:anim>
                                    <p:anim calcmode="lin" valueType="num">
                                      <p:cBhvr>
                                        <p:cTn id="95" dur="500" fill="hold"/>
                                        <p:tgtEl>
                                          <p:spTgt spid="301210"/>
                                        </p:tgtEl>
                                        <p:attrNameLst>
                                          <p:attrName>ppt_w</p:attrName>
                                        </p:attrNameLst>
                                      </p:cBhvr>
                                      <p:tavLst>
                                        <p:tav tm="0">
                                          <p:val>
                                            <p:fltVal val="0.000000"/>
                                          </p:val>
                                        </p:tav>
                                        <p:tav tm="100000">
                                          <p:val>
                                            <p:strVal val="#ppt_w"/>
                                          </p:val>
                                        </p:tav>
                                      </p:tavLst>
                                    </p:anim>
                                    <p:anim calcmode="lin" valueType="num">
                                      <p:cBhvr>
                                        <p:cTn id="96" dur="500" fill="hold"/>
                                        <p:tgtEl>
                                          <p:spTgt spid="301210"/>
                                        </p:tgtEl>
                                        <p:attrNameLst>
                                          <p:attrName>ppt_h</p:attrName>
                                        </p:attrNameLst>
                                      </p:cBhvr>
                                      <p:tavLst>
                                        <p:tav tm="0">
                                          <p:val>
                                            <p:strVal val="#ppt_h"/>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7" presetClass="entr" presetSubtype="8" fill="hold" nodeType="clickEffect">
                                  <p:stCondLst>
                                    <p:cond delay="0"/>
                                  </p:stCondLst>
                                  <p:childTnLst>
                                    <p:set>
                                      <p:cBhvr>
                                        <p:cTn id="100" dur="1" fill="hold">
                                          <p:stCondLst>
                                            <p:cond delay="0"/>
                                          </p:stCondLst>
                                        </p:cTn>
                                        <p:tgtEl>
                                          <p:spTgt spid="301258"/>
                                        </p:tgtEl>
                                        <p:attrNameLst>
                                          <p:attrName>style.visibility</p:attrName>
                                        </p:attrNameLst>
                                      </p:cBhvr>
                                      <p:to>
                                        <p:strVal val="visible"/>
                                      </p:to>
                                    </p:set>
                                    <p:anim calcmode="lin" valueType="num">
                                      <p:cBhvr>
                                        <p:cTn id="101" dur="500" fill="hold"/>
                                        <p:tgtEl>
                                          <p:spTgt spid="301258"/>
                                        </p:tgtEl>
                                        <p:attrNameLst>
                                          <p:attrName>ppt_x</p:attrName>
                                        </p:attrNameLst>
                                      </p:cBhvr>
                                      <p:tavLst>
                                        <p:tav tm="0">
                                          <p:val>
                                            <p:strVal val="#ppt_x-#ppt_w/2"/>
                                          </p:val>
                                        </p:tav>
                                        <p:tav tm="100000">
                                          <p:val>
                                            <p:strVal val="#ppt_x"/>
                                          </p:val>
                                        </p:tav>
                                      </p:tavLst>
                                    </p:anim>
                                    <p:anim calcmode="lin" valueType="num">
                                      <p:cBhvr>
                                        <p:cTn id="102" dur="500" fill="hold"/>
                                        <p:tgtEl>
                                          <p:spTgt spid="301258"/>
                                        </p:tgtEl>
                                        <p:attrNameLst>
                                          <p:attrName>ppt_y</p:attrName>
                                        </p:attrNameLst>
                                      </p:cBhvr>
                                      <p:tavLst>
                                        <p:tav tm="0">
                                          <p:val>
                                            <p:strVal val="#ppt_y"/>
                                          </p:val>
                                        </p:tav>
                                        <p:tav tm="100000">
                                          <p:val>
                                            <p:strVal val="#ppt_y"/>
                                          </p:val>
                                        </p:tav>
                                      </p:tavLst>
                                    </p:anim>
                                    <p:anim calcmode="lin" valueType="num">
                                      <p:cBhvr>
                                        <p:cTn id="103" dur="500" fill="hold"/>
                                        <p:tgtEl>
                                          <p:spTgt spid="301258"/>
                                        </p:tgtEl>
                                        <p:attrNameLst>
                                          <p:attrName>ppt_w</p:attrName>
                                        </p:attrNameLst>
                                      </p:cBhvr>
                                      <p:tavLst>
                                        <p:tav tm="0">
                                          <p:val>
                                            <p:fltVal val="0.000000"/>
                                          </p:val>
                                        </p:tav>
                                        <p:tav tm="100000">
                                          <p:val>
                                            <p:strVal val="#ppt_w"/>
                                          </p:val>
                                        </p:tav>
                                      </p:tavLst>
                                    </p:anim>
                                    <p:anim calcmode="lin" valueType="num">
                                      <p:cBhvr>
                                        <p:cTn id="104" dur="500" fill="hold"/>
                                        <p:tgtEl>
                                          <p:spTgt spid="30125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p:bldP spid="301059" grpId="0"/>
      <p:bldP spid="301282" grpId="0" animBg="1"/>
      <p:bldP spid="30128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6"/>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281602" name="Text Box 2"/>
          <p:cNvSpPr txBox="1"/>
          <p:nvPr/>
        </p:nvSpPr>
        <p:spPr>
          <a:xfrm>
            <a:off x="3603625" y="2287588"/>
            <a:ext cx="5483225" cy="39004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nSpc>
                <a:spcPct val="150000"/>
              </a:lnSpc>
              <a:spcBef>
                <a:spcPct val="0"/>
              </a:spcBef>
              <a:buNone/>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1</a:t>
            </a:r>
            <a:r>
              <a:rPr lang="zh-CN" altLang="en-US" sz="2400" b="1" dirty="0">
                <a:solidFill>
                  <a:srgbClr val="000000"/>
                </a:solidFill>
                <a:latin typeface="宋体" panose="02010600030101010101" pitchFamily="2" charset="-122"/>
              </a:rPr>
              <a:t>）</a:t>
            </a:r>
            <a:r>
              <a:rPr lang="zh-CN" altLang="en-US" sz="2400" dirty="0">
                <a:solidFill>
                  <a:srgbClr val="000000"/>
                </a:solidFill>
              </a:rPr>
              <a:t> </a:t>
            </a:r>
            <a:r>
              <a:rPr lang="zh-CN" altLang="en-US" sz="2400" b="1" dirty="0">
                <a:solidFill>
                  <a:srgbClr val="000000"/>
                </a:solidFill>
              </a:rPr>
              <a:t>当 </a:t>
            </a:r>
            <a:r>
              <a:rPr lang="en-US" altLang="zh-CN" sz="2400" b="1" dirty="0">
                <a:solidFill>
                  <a:srgbClr val="FF6600"/>
                </a:solidFill>
              </a:rPr>
              <a:t>CLR=0</a:t>
            </a:r>
            <a:r>
              <a:rPr lang="en-US" altLang="zh-CN" sz="2400" b="1" dirty="0">
                <a:solidFill>
                  <a:srgbClr val="000000"/>
                </a:solidFill>
              </a:rPr>
              <a:t> </a:t>
            </a:r>
            <a:r>
              <a:rPr lang="zh-CN" altLang="en-US" sz="2400" b="1" dirty="0">
                <a:solidFill>
                  <a:srgbClr val="000000"/>
                </a:solidFill>
              </a:rPr>
              <a:t>时，异步清零。</a:t>
            </a:r>
            <a:endParaRPr lang="zh-CN" altLang="en-US" sz="2400" b="1" dirty="0">
              <a:solidFill>
                <a:srgbClr val="000000"/>
              </a:solidFill>
            </a:endParaRPr>
          </a:p>
          <a:p>
            <a:pPr marL="0" lvl="0" indent="0">
              <a:lnSpc>
                <a:spcPct val="150000"/>
              </a:lnSpc>
              <a:spcBef>
                <a:spcPct val="0"/>
              </a:spcBef>
              <a:buNone/>
            </a:pPr>
            <a:r>
              <a:rPr lang="zh-CN" altLang="en-US" sz="2400" b="1" dirty="0">
                <a:solidFill>
                  <a:srgbClr val="000000"/>
                </a:solidFill>
                <a:latin typeface="宋体" panose="02010600030101010101" pitchFamily="2" charset="-122"/>
              </a:rPr>
              <a:t>（</a:t>
            </a:r>
            <a:r>
              <a:rPr lang="en-US" altLang="zh-CN" sz="2400" b="1" dirty="0">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a:t>
            </a:r>
            <a:r>
              <a:rPr lang="zh-CN" altLang="en-US" sz="2400" b="1" dirty="0">
                <a:solidFill>
                  <a:srgbClr val="000000"/>
                </a:solidFill>
              </a:rPr>
              <a:t>当 </a:t>
            </a:r>
            <a:r>
              <a:rPr lang="en-US" altLang="zh-CN" sz="2400" b="1" dirty="0">
                <a:solidFill>
                  <a:srgbClr val="FF6600"/>
                </a:solidFill>
              </a:rPr>
              <a:t>S1</a:t>
            </a:r>
            <a:r>
              <a:rPr lang="zh-CN" altLang="en-US" sz="2400" b="1" dirty="0">
                <a:solidFill>
                  <a:srgbClr val="FF6600"/>
                </a:solidFill>
              </a:rPr>
              <a:t>＝</a:t>
            </a:r>
            <a:r>
              <a:rPr lang="en-US" altLang="zh-CN" sz="2400" b="1" dirty="0">
                <a:solidFill>
                  <a:srgbClr val="FF6600"/>
                </a:solidFill>
              </a:rPr>
              <a:t>S0</a:t>
            </a:r>
            <a:r>
              <a:rPr lang="zh-CN" altLang="en-US" sz="2400" b="1" dirty="0">
                <a:solidFill>
                  <a:srgbClr val="FF6600"/>
                </a:solidFill>
              </a:rPr>
              <a:t>＝１</a:t>
            </a:r>
            <a:r>
              <a:rPr lang="zh-CN" altLang="en-US" sz="2400" b="1" dirty="0">
                <a:solidFill>
                  <a:srgbClr val="000000"/>
                </a:solidFill>
              </a:rPr>
              <a:t>时，并行送数。</a:t>
            </a:r>
            <a:endParaRPr lang="zh-CN" altLang="en-US" sz="2400" b="1" dirty="0">
              <a:solidFill>
                <a:srgbClr val="000000"/>
              </a:solidFill>
            </a:endParaRPr>
          </a:p>
          <a:p>
            <a:pPr marL="0" lvl="0" indent="0" algn="just">
              <a:lnSpc>
                <a:spcPct val="150000"/>
              </a:lnSpc>
              <a:spcBef>
                <a:spcPct val="0"/>
              </a:spcBef>
              <a:buNone/>
            </a:pPr>
            <a:r>
              <a:rPr lang="zh-CN" altLang="en-US" sz="2400" b="1" dirty="0">
                <a:solidFill>
                  <a:srgbClr val="000000"/>
                </a:solidFill>
              </a:rPr>
              <a:t>（</a:t>
            </a:r>
            <a:r>
              <a:rPr lang="en-US" altLang="zh-CN" sz="2400" b="1" dirty="0">
                <a:solidFill>
                  <a:srgbClr val="000000"/>
                </a:solidFill>
              </a:rPr>
              <a:t>3</a:t>
            </a:r>
            <a:r>
              <a:rPr lang="zh-CN" altLang="en-US" sz="2400" b="1" dirty="0">
                <a:solidFill>
                  <a:srgbClr val="000000"/>
                </a:solidFill>
              </a:rPr>
              <a:t>）当 </a:t>
            </a:r>
            <a:r>
              <a:rPr lang="en-US" altLang="zh-CN" sz="2400" b="1" dirty="0">
                <a:solidFill>
                  <a:srgbClr val="FF6600"/>
                </a:solidFill>
              </a:rPr>
              <a:t>S1</a:t>
            </a:r>
            <a:r>
              <a:rPr lang="zh-CN" altLang="en-US" sz="2400" b="1" dirty="0">
                <a:solidFill>
                  <a:srgbClr val="FF6600"/>
                </a:solidFill>
              </a:rPr>
              <a:t>＝</a:t>
            </a:r>
            <a:r>
              <a:rPr lang="en-US" altLang="zh-CN" sz="2400" b="1" dirty="0">
                <a:solidFill>
                  <a:srgbClr val="FF6600"/>
                </a:solidFill>
              </a:rPr>
              <a:t>S0</a:t>
            </a:r>
            <a:r>
              <a:rPr lang="zh-CN" altLang="en-US" sz="2400" b="1" dirty="0">
                <a:solidFill>
                  <a:srgbClr val="FF6600"/>
                </a:solidFill>
              </a:rPr>
              <a:t>＝０</a:t>
            </a:r>
            <a:r>
              <a:rPr lang="zh-CN" altLang="en-US" sz="2400" b="1" dirty="0">
                <a:solidFill>
                  <a:srgbClr val="000000"/>
                </a:solidFill>
              </a:rPr>
              <a:t>时，保持。</a:t>
            </a:r>
            <a:endParaRPr lang="zh-CN" altLang="en-US" sz="2400" b="1" dirty="0">
              <a:solidFill>
                <a:srgbClr val="000000"/>
              </a:solidFill>
            </a:endParaRPr>
          </a:p>
          <a:p>
            <a:pPr marL="0" lvl="0" indent="0" algn="just">
              <a:lnSpc>
                <a:spcPct val="150000"/>
              </a:lnSpc>
              <a:spcBef>
                <a:spcPct val="0"/>
              </a:spcBef>
              <a:buNone/>
            </a:pPr>
            <a:r>
              <a:rPr lang="zh-CN" altLang="en-US" sz="2400" b="1" dirty="0">
                <a:solidFill>
                  <a:srgbClr val="000000"/>
                </a:solidFill>
              </a:rPr>
              <a:t>（</a:t>
            </a:r>
            <a:r>
              <a:rPr lang="en-US" altLang="zh-CN" sz="2400" b="1" dirty="0">
                <a:solidFill>
                  <a:srgbClr val="000000"/>
                </a:solidFill>
              </a:rPr>
              <a:t>4</a:t>
            </a:r>
            <a:r>
              <a:rPr lang="zh-CN" altLang="en-US" sz="2400" b="1" dirty="0">
                <a:solidFill>
                  <a:srgbClr val="000000"/>
                </a:solidFill>
              </a:rPr>
              <a:t>）当 </a:t>
            </a:r>
            <a:r>
              <a:rPr lang="en-US" altLang="zh-CN" sz="2400" b="1" dirty="0">
                <a:solidFill>
                  <a:srgbClr val="FF6600"/>
                </a:solidFill>
              </a:rPr>
              <a:t>S1=0</a:t>
            </a:r>
            <a:r>
              <a:rPr lang="zh-CN" altLang="en-US" sz="2400" b="1" dirty="0">
                <a:solidFill>
                  <a:srgbClr val="FF6600"/>
                </a:solidFill>
              </a:rPr>
              <a:t>，</a:t>
            </a:r>
            <a:r>
              <a:rPr lang="en-US" altLang="zh-CN" sz="2400" b="1" dirty="0">
                <a:solidFill>
                  <a:srgbClr val="FF6600"/>
                </a:solidFill>
              </a:rPr>
              <a:t>S0=1</a:t>
            </a:r>
            <a:r>
              <a:rPr lang="zh-CN" altLang="en-US" sz="2400" b="1" dirty="0">
                <a:solidFill>
                  <a:srgbClr val="000000"/>
                </a:solidFill>
              </a:rPr>
              <a:t>时，</a:t>
            </a:r>
            <a:r>
              <a:rPr lang="zh-CN" altLang="en-US" sz="2400" b="1" dirty="0">
                <a:solidFill>
                  <a:srgbClr val="FF6600"/>
                </a:solidFill>
              </a:rPr>
              <a:t>右移</a:t>
            </a:r>
            <a:endParaRPr lang="zh-CN" altLang="en-US" sz="2400" b="1" dirty="0">
              <a:solidFill>
                <a:srgbClr val="FF6600"/>
              </a:solidFill>
            </a:endParaRPr>
          </a:p>
          <a:p>
            <a:pPr marL="0" lvl="0" indent="0" algn="just">
              <a:lnSpc>
                <a:spcPct val="150000"/>
              </a:lnSpc>
              <a:spcBef>
                <a:spcPct val="0"/>
              </a:spcBef>
              <a:buNone/>
            </a:pPr>
            <a:r>
              <a:rPr lang="zh-CN" altLang="en-US" sz="2400" b="1" dirty="0">
                <a:solidFill>
                  <a:srgbClr val="FF6600"/>
                </a:solidFill>
              </a:rPr>
              <a:t>          </a:t>
            </a:r>
            <a:r>
              <a:rPr lang="zh-CN" altLang="en-US" sz="2400" b="1" dirty="0">
                <a:solidFill>
                  <a:srgbClr val="000000"/>
                </a:solidFill>
              </a:rPr>
              <a:t>且数据从</a:t>
            </a:r>
            <a:r>
              <a:rPr lang="en-US" altLang="zh-CN" sz="2400" b="1" dirty="0">
                <a:solidFill>
                  <a:srgbClr val="FF6600"/>
                </a:solidFill>
              </a:rPr>
              <a:t>D</a:t>
            </a:r>
            <a:r>
              <a:rPr lang="en-US" altLang="zh-CN" sz="2400" b="1" baseline="-25000" dirty="0">
                <a:solidFill>
                  <a:srgbClr val="FF6600"/>
                </a:solidFill>
              </a:rPr>
              <a:t>IR </a:t>
            </a:r>
            <a:r>
              <a:rPr lang="zh-CN" altLang="en-US" sz="2400" b="1" dirty="0">
                <a:solidFill>
                  <a:srgbClr val="000000"/>
                </a:solidFill>
              </a:rPr>
              <a:t>端串行输入。</a:t>
            </a:r>
            <a:endParaRPr lang="zh-CN" altLang="en-US" sz="2400" b="1" dirty="0">
              <a:solidFill>
                <a:srgbClr val="000000"/>
              </a:solidFill>
            </a:endParaRPr>
          </a:p>
          <a:p>
            <a:pPr marL="0" lvl="0" indent="0" algn="just">
              <a:lnSpc>
                <a:spcPct val="150000"/>
              </a:lnSpc>
              <a:spcBef>
                <a:spcPct val="0"/>
              </a:spcBef>
              <a:buNone/>
            </a:pPr>
            <a:r>
              <a:rPr lang="zh-CN" altLang="en-US" sz="2400" b="1" dirty="0">
                <a:solidFill>
                  <a:srgbClr val="000000"/>
                </a:solidFill>
              </a:rPr>
              <a:t>（</a:t>
            </a:r>
            <a:r>
              <a:rPr lang="en-US" altLang="zh-CN" sz="2400" b="1" dirty="0">
                <a:solidFill>
                  <a:srgbClr val="000000"/>
                </a:solidFill>
              </a:rPr>
              <a:t>5</a:t>
            </a:r>
            <a:r>
              <a:rPr lang="zh-CN" altLang="en-US" sz="2400" b="1" dirty="0">
                <a:solidFill>
                  <a:srgbClr val="000000"/>
                </a:solidFill>
              </a:rPr>
              <a:t>）当 </a:t>
            </a:r>
            <a:r>
              <a:rPr lang="en-US" altLang="zh-CN" sz="2400" b="1" dirty="0">
                <a:solidFill>
                  <a:srgbClr val="FF6600"/>
                </a:solidFill>
              </a:rPr>
              <a:t>S1=1</a:t>
            </a:r>
            <a:r>
              <a:rPr lang="en-US" altLang="zh-CN" sz="2400" b="1" dirty="0">
                <a:solidFill>
                  <a:srgbClr val="000000"/>
                </a:solidFill>
              </a:rPr>
              <a:t> </a:t>
            </a:r>
            <a:r>
              <a:rPr lang="zh-CN" altLang="en-US" sz="2400" b="1" dirty="0">
                <a:solidFill>
                  <a:srgbClr val="FF6600"/>
                </a:solidFill>
              </a:rPr>
              <a:t>，</a:t>
            </a:r>
            <a:r>
              <a:rPr lang="en-US" altLang="zh-CN" sz="2400" b="1" dirty="0">
                <a:solidFill>
                  <a:srgbClr val="FF6600"/>
                </a:solidFill>
              </a:rPr>
              <a:t>S0=0</a:t>
            </a:r>
            <a:r>
              <a:rPr lang="zh-CN" altLang="en-US" sz="2400" b="1" dirty="0">
                <a:solidFill>
                  <a:srgbClr val="000000"/>
                </a:solidFill>
              </a:rPr>
              <a:t>时，</a:t>
            </a:r>
            <a:r>
              <a:rPr lang="zh-CN" altLang="en-US" sz="2400" b="1" dirty="0">
                <a:solidFill>
                  <a:srgbClr val="FF6600"/>
                </a:solidFill>
              </a:rPr>
              <a:t>左移</a:t>
            </a:r>
            <a:endParaRPr lang="zh-CN" altLang="en-US" sz="2400" b="1" dirty="0">
              <a:solidFill>
                <a:srgbClr val="FF6600"/>
              </a:solidFill>
            </a:endParaRPr>
          </a:p>
          <a:p>
            <a:pPr marL="0" lvl="0" indent="0" algn="just">
              <a:lnSpc>
                <a:spcPct val="150000"/>
              </a:lnSpc>
              <a:spcBef>
                <a:spcPct val="0"/>
              </a:spcBef>
              <a:buNone/>
            </a:pPr>
            <a:r>
              <a:rPr lang="zh-CN" altLang="en-US" sz="2400" b="1" dirty="0">
                <a:solidFill>
                  <a:srgbClr val="FF6600"/>
                </a:solidFill>
              </a:rPr>
              <a:t>          </a:t>
            </a:r>
            <a:r>
              <a:rPr lang="zh-CN" altLang="en-US" sz="2400" b="1" dirty="0">
                <a:solidFill>
                  <a:srgbClr val="000000"/>
                </a:solidFill>
              </a:rPr>
              <a:t>且数据从</a:t>
            </a:r>
            <a:r>
              <a:rPr lang="en-US" altLang="zh-CN" sz="2400" b="1" dirty="0">
                <a:solidFill>
                  <a:srgbClr val="FF6600"/>
                </a:solidFill>
              </a:rPr>
              <a:t>D</a:t>
            </a:r>
            <a:r>
              <a:rPr lang="en-US" altLang="zh-CN" sz="2400" b="1" baseline="-25000" dirty="0">
                <a:solidFill>
                  <a:srgbClr val="FF6600"/>
                </a:solidFill>
              </a:rPr>
              <a:t>IL</a:t>
            </a:r>
            <a:r>
              <a:rPr lang="en-US" altLang="zh-CN" sz="2400" b="1" baseline="-25000" dirty="0">
                <a:solidFill>
                  <a:srgbClr val="CC0000"/>
                </a:solidFill>
              </a:rPr>
              <a:t> </a:t>
            </a:r>
            <a:r>
              <a:rPr lang="zh-CN" altLang="en-US" sz="2400" b="1" dirty="0">
                <a:solidFill>
                  <a:srgbClr val="000000"/>
                </a:solidFill>
              </a:rPr>
              <a:t>端串行输入。</a:t>
            </a:r>
            <a:endParaRPr lang="zh-CN" altLang="en-US" sz="2400" b="1" dirty="0">
              <a:solidFill>
                <a:srgbClr val="000000"/>
              </a:solidFill>
            </a:endParaRPr>
          </a:p>
        </p:txBody>
      </p:sp>
      <p:sp>
        <p:nvSpPr>
          <p:cNvPr id="281603" name="Text Box 3"/>
          <p:cNvSpPr txBox="1"/>
          <p:nvPr/>
        </p:nvSpPr>
        <p:spPr>
          <a:xfrm>
            <a:off x="4043363" y="1755775"/>
            <a:ext cx="3276600" cy="5318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80000"/>
              </a:lnSpc>
              <a:spcBef>
                <a:spcPct val="50000"/>
              </a:spcBef>
              <a:buNone/>
            </a:pPr>
            <a:r>
              <a:rPr lang="en-US" altLang="zh-CN" sz="3600" b="1" dirty="0">
                <a:solidFill>
                  <a:srgbClr val="000000"/>
                </a:solidFill>
                <a:latin typeface="隶书" panose="02010509060101010101" pitchFamily="49" charset="-122"/>
                <a:ea typeface="隶书" panose="02010509060101010101" pitchFamily="49" charset="-122"/>
              </a:rPr>
              <a:t>2. </a:t>
            </a:r>
            <a:r>
              <a:rPr lang="zh-CN" altLang="en-US" sz="3600" b="1" dirty="0">
                <a:solidFill>
                  <a:srgbClr val="000000"/>
                </a:solidFill>
                <a:latin typeface="隶书" panose="02010509060101010101" pitchFamily="49" charset="-122"/>
                <a:ea typeface="隶书" panose="02010509060101010101" pitchFamily="49" charset="-122"/>
              </a:rPr>
              <a:t>功能</a:t>
            </a:r>
            <a:endParaRPr lang="zh-CN" altLang="en-US" sz="2400" dirty="0"/>
          </a:p>
        </p:txBody>
      </p:sp>
      <p:sp>
        <p:nvSpPr>
          <p:cNvPr id="281604" name="Text Box 4"/>
          <p:cNvSpPr txBox="1"/>
          <p:nvPr/>
        </p:nvSpPr>
        <p:spPr>
          <a:xfrm>
            <a:off x="639763" y="1824038"/>
            <a:ext cx="3810000" cy="5318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80000"/>
              </a:lnSpc>
              <a:spcBef>
                <a:spcPct val="50000"/>
              </a:spcBef>
              <a:buNone/>
            </a:pPr>
            <a:r>
              <a:rPr lang="en-US" altLang="zh-CN" sz="3600" b="1" dirty="0">
                <a:solidFill>
                  <a:srgbClr val="000000"/>
                </a:solidFill>
                <a:latin typeface="隶书" panose="02010509060101010101" pitchFamily="49" charset="-122"/>
                <a:ea typeface="隶书" panose="02010509060101010101" pitchFamily="49" charset="-122"/>
              </a:rPr>
              <a:t>1. </a:t>
            </a:r>
            <a:r>
              <a:rPr lang="zh-CN" altLang="en-US" sz="3600" b="1" dirty="0">
                <a:solidFill>
                  <a:srgbClr val="000000"/>
                </a:solidFill>
                <a:latin typeface="隶书" panose="02010509060101010101" pitchFamily="49" charset="-122"/>
                <a:ea typeface="隶书" panose="02010509060101010101" pitchFamily="49" charset="-122"/>
              </a:rPr>
              <a:t>逻辑符号</a:t>
            </a:r>
            <a:endParaRPr lang="zh-CN" altLang="en-US" sz="2400" dirty="0"/>
          </a:p>
        </p:txBody>
      </p:sp>
      <p:graphicFrame>
        <p:nvGraphicFramePr>
          <p:cNvPr id="32774" name="Object 5"/>
          <p:cNvGraphicFramePr>
            <a:graphicFrameLocks noChangeAspect="1"/>
          </p:cNvGraphicFramePr>
          <p:nvPr/>
        </p:nvGraphicFramePr>
        <p:xfrm>
          <a:off x="1258888" y="2470150"/>
          <a:ext cx="2170112" cy="4202113"/>
        </p:xfrm>
        <a:graphic>
          <a:graphicData uri="http://schemas.openxmlformats.org/presentationml/2006/ole">
            <mc:AlternateContent xmlns:mc="http://schemas.openxmlformats.org/markup-compatibility/2006">
              <mc:Choice xmlns:v="urn:schemas-microsoft-com:vml" Requires="v">
                <p:oleObj spid="_x0000_s3094" name="" r:id="rId1" imgW="1047750" imgH="2028825" progId="Multisim.Document">
                  <p:embed/>
                </p:oleObj>
              </mc:Choice>
              <mc:Fallback>
                <p:oleObj name="" r:id="rId1" imgW="1047750" imgH="2028825" progId="Multisim.Document">
                  <p:embed/>
                  <p:pic>
                    <p:nvPicPr>
                      <p:cNvPr id="0" name="图片 3093"/>
                      <p:cNvPicPr/>
                      <p:nvPr/>
                    </p:nvPicPr>
                    <p:blipFill>
                      <a:blip r:embed="rId2"/>
                      <a:stretch>
                        <a:fillRect/>
                      </a:stretch>
                    </p:blipFill>
                    <p:spPr>
                      <a:xfrm>
                        <a:off x="1258888" y="2470150"/>
                        <a:ext cx="2170112" cy="4202113"/>
                      </a:xfrm>
                      <a:prstGeom prst="rect">
                        <a:avLst/>
                      </a:prstGeom>
                      <a:noFill/>
                      <a:ln w="38100">
                        <a:noFill/>
                        <a:miter/>
                      </a:ln>
                    </p:spPr>
                  </p:pic>
                </p:oleObj>
              </mc:Fallback>
            </mc:AlternateContent>
          </a:graphicData>
        </a:graphic>
      </p:graphicFrame>
      <p:sp>
        <p:nvSpPr>
          <p:cNvPr id="32775" name="Rectangle 6"/>
          <p:cNvSpPr/>
          <p:nvPr/>
        </p:nvSpPr>
        <p:spPr>
          <a:xfrm>
            <a:off x="442913" y="139700"/>
            <a:ext cx="7578725" cy="1384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50000"/>
              </a:spcBef>
              <a:buNone/>
            </a:pP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a:t>
            </a:r>
            <a:r>
              <a:rPr lang="en-US" altLang="zh-CN" sz="3600" b="1" dirty="0">
                <a:ea typeface="楷体_GB2312" pitchFamily="49" charset="-122"/>
              </a:rPr>
              <a:t>4-bits Bidirectional Shift Registers</a:t>
            </a:r>
            <a:endParaRPr lang="en-US" altLang="zh-CN" sz="3600" b="1" dirty="0">
              <a:ea typeface="楷体_GB2312" pitchFamily="49" charset="-122"/>
            </a:endParaRPr>
          </a:p>
          <a:p>
            <a:pPr marL="0" lvl="0" indent="0">
              <a:spcBef>
                <a:spcPct val="50000"/>
              </a:spcBef>
              <a:buNone/>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四位双向移位寄存器</a:t>
            </a:r>
            <a:r>
              <a:rPr lang="en-US" altLang="zh-CN" b="1" dirty="0">
                <a:latin typeface="楷体_GB2312" pitchFamily="49" charset="-122"/>
                <a:ea typeface="楷体_GB2312" pitchFamily="49" charset="-122"/>
              </a:rPr>
              <a:t>74194</a:t>
            </a:r>
            <a:endParaRPr lang="en-US" altLang="zh-CN" b="1" dirty="0">
              <a:latin typeface="楷体_GB2312" pitchFamily="49" charset="-122"/>
              <a:ea typeface="楷体_GB2312" pitchFamily="49"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04"/>
                                        </p:tgtEl>
                                        <p:attrNameLst>
                                          <p:attrName>style.visibility</p:attrName>
                                        </p:attrNameLst>
                                      </p:cBhvr>
                                      <p:to>
                                        <p:strVal val="visible"/>
                                      </p:to>
                                    </p:set>
                                    <p:anim calcmode="lin" valueType="num">
                                      <p:cBhvr additive="base">
                                        <p:cTn id="7" dur="500" fill="hold"/>
                                        <p:tgtEl>
                                          <p:spTgt spid="281604"/>
                                        </p:tgtEl>
                                        <p:attrNameLst>
                                          <p:attrName>ppt_x</p:attrName>
                                        </p:attrNameLst>
                                      </p:cBhvr>
                                      <p:tavLst>
                                        <p:tav tm="0">
                                          <p:val>
                                            <p:strVal val="0-#ppt_w/2"/>
                                          </p:val>
                                        </p:tav>
                                        <p:tav tm="100000">
                                          <p:val>
                                            <p:strVal val="#ppt_x"/>
                                          </p:val>
                                        </p:tav>
                                      </p:tavLst>
                                    </p:anim>
                                    <p:anim calcmode="lin" valueType="num">
                                      <p:cBhvr additive="base">
                                        <p:cTn id="8" dur="500" fill="hold"/>
                                        <p:tgtEl>
                                          <p:spTgt spid="2816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1603"/>
                                        </p:tgtEl>
                                        <p:attrNameLst>
                                          <p:attrName>style.visibility</p:attrName>
                                        </p:attrNameLst>
                                      </p:cBhvr>
                                      <p:to>
                                        <p:strVal val="visible"/>
                                      </p:to>
                                    </p:set>
                                    <p:anim calcmode="lin" valueType="num">
                                      <p:cBhvr additive="base">
                                        <p:cTn id="13" dur="500" fill="hold"/>
                                        <p:tgtEl>
                                          <p:spTgt spid="281603"/>
                                        </p:tgtEl>
                                        <p:attrNameLst>
                                          <p:attrName>ppt_x</p:attrName>
                                        </p:attrNameLst>
                                      </p:cBhvr>
                                      <p:tavLst>
                                        <p:tav tm="0">
                                          <p:val>
                                            <p:strVal val="1+#ppt_w/2"/>
                                          </p:val>
                                        </p:tav>
                                        <p:tav tm="100000">
                                          <p:val>
                                            <p:strVal val="#ppt_x"/>
                                          </p:val>
                                        </p:tav>
                                      </p:tavLst>
                                    </p:anim>
                                    <p:anim calcmode="lin" valueType="num">
                                      <p:cBhvr additive="base">
                                        <p:cTn id="14" dur="500" fill="hold"/>
                                        <p:tgtEl>
                                          <p:spTgt spid="281603"/>
                                        </p:tgtEl>
                                        <p:attrNameLst>
                                          <p:attrName>ppt_y</p:attrName>
                                        </p:attrNameLst>
                                      </p:cBhvr>
                                      <p:tavLst>
                                        <p:tav tm="0">
                                          <p:val>
                                            <p:strVal val="#ppt_y"/>
                                          </p:val>
                                        </p:tav>
                                        <p:tav tm="100000">
                                          <p:val>
                                            <p:strVal val="#ppt_y"/>
                                          </p:val>
                                        </p:tav>
                                      </p:tavLst>
                                    </p:anim>
                                  </p:childTnLst>
                                </p:cTn>
                              </p:par>
                              <p:par>
                                <p:cTn id="15" presetID="22" presetClass="entr" presetSubtype="1" fill="hold" grpId="0" nodeType="withEffect">
                                  <p:stCondLst>
                                    <p:cond delay="0"/>
                                  </p:stCondLst>
                                  <p:childTnLst>
                                    <p:set>
                                      <p:cBhvr>
                                        <p:cTn id="16" dur="1" fill="hold">
                                          <p:stCondLst>
                                            <p:cond delay="0"/>
                                          </p:stCondLst>
                                        </p:cTn>
                                        <p:tgtEl>
                                          <p:spTgt spid="281602">
                                            <p:txEl>
                                              <p:charRg st="0" end="20"/>
                                            </p:txEl>
                                          </p:spTgt>
                                        </p:tgtEl>
                                        <p:attrNameLst>
                                          <p:attrName>style.visibility</p:attrName>
                                        </p:attrNameLst>
                                      </p:cBhvr>
                                      <p:to>
                                        <p:strVal val="visible"/>
                                      </p:to>
                                    </p:set>
                                    <p:animEffect transition="in" filter="wipe(up)">
                                      <p:cBhvr>
                                        <p:cTn id="17" dur="500"/>
                                        <p:tgtEl>
                                          <p:spTgt spid="281602">
                                            <p:txEl>
                                              <p:charRg st="0"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1602">
                                            <p:txEl>
                                              <p:charRg st="20" end="40"/>
                                            </p:txEl>
                                          </p:spTgt>
                                        </p:tgtEl>
                                        <p:attrNameLst>
                                          <p:attrName>style.visibility</p:attrName>
                                        </p:attrNameLst>
                                      </p:cBhvr>
                                      <p:to>
                                        <p:strVal val="visible"/>
                                      </p:to>
                                    </p:set>
                                    <p:animEffect transition="in" filter="wipe(up)">
                                      <p:cBhvr>
                                        <p:cTn id="22" dur="500"/>
                                        <p:tgtEl>
                                          <p:spTgt spid="281602">
                                            <p:txEl>
                                              <p:charRg st="20" end="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1602">
                                            <p:txEl>
                                              <p:charRg st="40" end="58"/>
                                            </p:txEl>
                                          </p:spTgt>
                                        </p:tgtEl>
                                        <p:attrNameLst>
                                          <p:attrName>style.visibility</p:attrName>
                                        </p:attrNameLst>
                                      </p:cBhvr>
                                      <p:to>
                                        <p:strVal val="visible"/>
                                      </p:to>
                                    </p:set>
                                    <p:animEffect transition="in" filter="wipe(up)">
                                      <p:cBhvr>
                                        <p:cTn id="27" dur="500"/>
                                        <p:tgtEl>
                                          <p:spTgt spid="281602">
                                            <p:txEl>
                                              <p:charRg st="40" end="5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1602">
                                            <p:txEl>
                                              <p:charRg st="58" end="77"/>
                                            </p:txEl>
                                          </p:spTgt>
                                        </p:tgtEl>
                                        <p:attrNameLst>
                                          <p:attrName>style.visibility</p:attrName>
                                        </p:attrNameLst>
                                      </p:cBhvr>
                                      <p:to>
                                        <p:strVal val="visible"/>
                                      </p:to>
                                    </p:set>
                                    <p:animEffect transition="in" filter="wipe(up)">
                                      <p:cBhvr>
                                        <p:cTn id="32" dur="500"/>
                                        <p:tgtEl>
                                          <p:spTgt spid="281602">
                                            <p:txEl>
                                              <p:charRg st="58" end="7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1602">
                                            <p:txEl>
                                              <p:charRg st="77" end="102"/>
                                            </p:txEl>
                                          </p:spTgt>
                                        </p:tgtEl>
                                        <p:attrNameLst>
                                          <p:attrName>style.visibility</p:attrName>
                                        </p:attrNameLst>
                                      </p:cBhvr>
                                      <p:to>
                                        <p:strVal val="visible"/>
                                      </p:to>
                                    </p:set>
                                    <p:animEffect transition="in" filter="wipe(up)">
                                      <p:cBhvr>
                                        <p:cTn id="37" dur="500"/>
                                        <p:tgtEl>
                                          <p:spTgt spid="281602">
                                            <p:txEl>
                                              <p:charRg st="77" end="1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81602">
                                            <p:txEl>
                                              <p:charRg st="102" end="122"/>
                                            </p:txEl>
                                          </p:spTgt>
                                        </p:tgtEl>
                                        <p:attrNameLst>
                                          <p:attrName>style.visibility</p:attrName>
                                        </p:attrNameLst>
                                      </p:cBhvr>
                                      <p:to>
                                        <p:strVal val="visible"/>
                                      </p:to>
                                    </p:set>
                                    <p:animEffect transition="in" filter="wipe(up)">
                                      <p:cBhvr>
                                        <p:cTn id="42" dur="500"/>
                                        <p:tgtEl>
                                          <p:spTgt spid="281602">
                                            <p:txEl>
                                              <p:charRg st="102" end="12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81602">
                                            <p:txEl>
                                              <p:charRg st="122" end="147"/>
                                            </p:txEl>
                                          </p:spTgt>
                                        </p:tgtEl>
                                        <p:attrNameLst>
                                          <p:attrName>style.visibility</p:attrName>
                                        </p:attrNameLst>
                                      </p:cBhvr>
                                      <p:to>
                                        <p:strVal val="visible"/>
                                      </p:to>
                                    </p:set>
                                    <p:animEffect transition="in" filter="wipe(up)">
                                      <p:cBhvr>
                                        <p:cTn id="47" dur="500"/>
                                        <p:tgtEl>
                                          <p:spTgt spid="281602">
                                            <p:txEl>
                                              <p:charRg st="122" end="1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build="p"/>
      <p:bldP spid="281603" grpId="0"/>
      <p:bldP spid="28160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p:txBody>
          <a:bodyPr vert="horz" wrap="square" lIns="91440" tIns="45720" rIns="91440" bIns="45720" anchor="ctr" anchorCtr="0"/>
          <a:p>
            <a:endParaRPr lang="zh-CN" altLang="en-US" dirty="0"/>
          </a:p>
        </p:txBody>
      </p:sp>
      <p:sp>
        <p:nvSpPr>
          <p:cNvPr id="33795" name="内容占位符 3"/>
          <p:cNvSpPr>
            <a:spLocks noGrp="1"/>
          </p:cNvSpPr>
          <p:nvPr>
            <p:ph sz="half" idx="2"/>
          </p:nvPr>
        </p:nvSpPr>
        <p:spPr/>
        <p:txBody>
          <a:bodyPr vert="horz" wrap="square" lIns="91440" tIns="45720" rIns="91440" bIns="45720" anchor="t" anchorCtr="0"/>
          <a:p>
            <a:pPr>
              <a:buClrTx/>
              <a:buSzTx/>
              <a:buFontTx/>
            </a:pPr>
            <a:endParaRPr lang="zh-CN" altLang="en-US" dirty="0">
              <a:latin typeface="+mn-lt"/>
              <a:ea typeface="+mn-ea"/>
              <a:cs typeface="+mn-cs"/>
            </a:endParaRPr>
          </a:p>
        </p:txBody>
      </p:sp>
      <p:sp>
        <p:nvSpPr>
          <p:cNvPr id="33798" name="矩形 5"/>
          <p:cNvSpPr/>
          <p:nvPr/>
        </p:nvSpPr>
        <p:spPr>
          <a:xfrm>
            <a:off x="515938" y="5199063"/>
            <a:ext cx="8264525" cy="1570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dirty="0">
                <a:ea typeface="楷体_GB2312" pitchFamily="49" charset="-122"/>
              </a:rPr>
              <a:t>The UART receives data in serial format, converts the data to parallel format, and places them on the data bus. The UART also accepts parallel data from the data bus, converts the data to serial format, and transmits them to an external device.</a:t>
            </a:r>
            <a:endParaRPr lang="zh-CN" altLang="en-US" sz="2400" dirty="0">
              <a:ea typeface="楷体_GB2312" pitchFamily="49" charset="-122"/>
            </a:endParaRPr>
          </a:p>
        </p:txBody>
      </p:sp>
      <p:pic>
        <p:nvPicPr>
          <p:cNvPr id="33797" name="图片 1"/>
          <p:cNvPicPr>
            <a:picLocks noChangeAspect="1"/>
          </p:cNvPicPr>
          <p:nvPr/>
        </p:nvPicPr>
        <p:blipFill>
          <a:blip r:embed="rId1"/>
          <a:stretch>
            <a:fillRect/>
          </a:stretch>
        </p:blipFill>
        <p:spPr>
          <a:xfrm>
            <a:off x="0" y="0"/>
            <a:ext cx="9124950" cy="1704975"/>
          </a:xfrm>
          <a:prstGeom prst="rect">
            <a:avLst/>
          </a:prstGeom>
          <a:noFill/>
          <a:ln w="9525">
            <a:noFill/>
          </a:ln>
        </p:spPr>
      </p:pic>
      <p:sp>
        <p:nvSpPr>
          <p:cNvPr id="2" name="内容占位符 4"/>
          <p:cNvSpPr>
            <a:spLocks noGrp="1"/>
          </p:cNvSpPr>
          <p:nvPr>
            <p:ph sz="half" idx="1"/>
          </p:nvPr>
        </p:nvSpPr>
        <p:spPr/>
        <p:txBody>
          <a:bodyPr vert="horz" wrap="square" lIns="91440" tIns="45720" rIns="91440" bIns="45720" anchor="t" anchorCtr="0"/>
          <a:p>
            <a:pPr>
              <a:buClrTx/>
              <a:buSzTx/>
              <a:buFontTx/>
            </a:pPr>
            <a:endParaRPr lang="zh-CN" altLang="en-US" dirty="0">
              <a:latin typeface="+mn-lt"/>
              <a:ea typeface="+mn-ea"/>
              <a:cs typeface="+mn-cs"/>
            </a:endParaRPr>
          </a:p>
        </p:txBody>
      </p:sp>
      <p:pic>
        <p:nvPicPr>
          <p:cNvPr id="6" name="图片 5"/>
          <p:cNvPicPr>
            <a:picLocks noChangeAspect="1"/>
          </p:cNvPicPr>
          <p:nvPr/>
        </p:nvPicPr>
        <p:blipFill>
          <a:blip r:embed="rId2"/>
          <a:stretch>
            <a:fillRect/>
          </a:stretch>
        </p:blipFill>
        <p:spPr>
          <a:xfrm>
            <a:off x="363538" y="1746250"/>
            <a:ext cx="8264525" cy="35004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9219" name="Text Box 3"/>
          <p:cNvSpPr txBox="1"/>
          <p:nvPr/>
        </p:nvSpPr>
        <p:spPr>
          <a:xfrm>
            <a:off x="463550" y="1503363"/>
            <a:ext cx="2479675"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时序电路必然具有记忆功能（存储功能），因而组成时序电路的基本单元是触发器。</a:t>
            </a:r>
            <a:endParaRPr lang="zh-CN" altLang="en-US" sz="2400" dirty="0">
              <a:latin typeface="楷体_GB2312" pitchFamily="49" charset="-122"/>
              <a:ea typeface="楷体_GB2312" pitchFamily="49" charset="-122"/>
            </a:endParaRPr>
          </a:p>
        </p:txBody>
      </p:sp>
      <p:sp>
        <p:nvSpPr>
          <p:cNvPr id="9221" name="Text Box 5"/>
          <p:cNvSpPr txBox="1"/>
          <p:nvPr/>
        </p:nvSpPr>
        <p:spPr>
          <a:xfrm>
            <a:off x="155575" y="131763"/>
            <a:ext cx="16573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ea typeface="楷体_GB2312" pitchFamily="49" charset="-122"/>
              </a:rPr>
              <a:t>定义：</a:t>
            </a:r>
            <a:endParaRPr lang="zh-CN" altLang="en-US" sz="2400" b="1" dirty="0">
              <a:ea typeface="楷体_GB2312" pitchFamily="49" charset="-122"/>
            </a:endParaRPr>
          </a:p>
        </p:txBody>
      </p:sp>
      <p:sp>
        <p:nvSpPr>
          <p:cNvPr id="9222" name="Text Box 6"/>
          <p:cNvSpPr txBox="1"/>
          <p:nvPr/>
        </p:nvSpPr>
        <p:spPr>
          <a:xfrm>
            <a:off x="1466850" y="233363"/>
            <a:ext cx="695325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ea typeface="楷体_GB2312" pitchFamily="49" charset="-122"/>
              </a:rPr>
              <a:t>        </a:t>
            </a:r>
            <a:r>
              <a:rPr lang="zh-CN" altLang="en-US" sz="2400" b="1" dirty="0">
                <a:ea typeface="楷体_GB2312" pitchFamily="49" charset="-122"/>
              </a:rPr>
              <a:t>在数字电路中，凡是任一时刻的稳定输出不仅决定于该时刻的输入，而且</a:t>
            </a:r>
            <a:r>
              <a:rPr lang="zh-CN" altLang="en-US" sz="2400" b="1" dirty="0">
                <a:solidFill>
                  <a:srgbClr val="FF0000"/>
                </a:solidFill>
                <a:ea typeface="楷体_GB2312" pitchFamily="49" charset="-122"/>
              </a:rPr>
              <a:t>还和电路原来的状态有关</a:t>
            </a:r>
            <a:r>
              <a:rPr lang="zh-CN" altLang="en-US" sz="2400" b="1" dirty="0">
                <a:ea typeface="楷体_GB2312" pitchFamily="49" charset="-122"/>
              </a:rPr>
              <a:t>者，都叫做时序逻辑电路，简称</a:t>
            </a:r>
            <a:r>
              <a:rPr lang="zh-CN" altLang="en-US" sz="2400" b="1" dirty="0">
                <a:solidFill>
                  <a:srgbClr val="FF0000"/>
                </a:solidFill>
                <a:ea typeface="楷体_GB2312" pitchFamily="49" charset="-122"/>
              </a:rPr>
              <a:t>时序电路</a:t>
            </a:r>
            <a:r>
              <a:rPr lang="zh-CN" altLang="en-US" sz="2400" b="1" dirty="0">
                <a:ea typeface="楷体_GB2312" pitchFamily="49" charset="-122"/>
              </a:rPr>
              <a:t>。</a:t>
            </a:r>
            <a:endParaRPr lang="zh-CN" altLang="en-US" sz="2400" b="1" dirty="0">
              <a:ea typeface="楷体_GB2312" pitchFamily="49" charset="-122"/>
            </a:endParaRPr>
          </a:p>
        </p:txBody>
      </p:sp>
      <p:grpSp>
        <p:nvGrpSpPr>
          <p:cNvPr id="9223" name="Group 7"/>
          <p:cNvGrpSpPr/>
          <p:nvPr/>
        </p:nvGrpSpPr>
        <p:grpSpPr>
          <a:xfrm>
            <a:off x="3290888" y="1743075"/>
            <a:ext cx="5638800" cy="2068513"/>
            <a:chOff x="2534" y="2406"/>
            <a:chExt cx="3147" cy="1303"/>
          </a:xfrm>
        </p:grpSpPr>
        <p:sp>
          <p:nvSpPr>
            <p:cNvPr id="6155" name="Rectangle 8"/>
            <p:cNvSpPr/>
            <p:nvPr/>
          </p:nvSpPr>
          <p:spPr>
            <a:xfrm>
              <a:off x="3207" y="2406"/>
              <a:ext cx="1680" cy="720"/>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400" b="1" dirty="0">
                <a:ea typeface="楷体_GB2312" pitchFamily="49" charset="-122"/>
              </a:endParaRPr>
            </a:p>
          </p:txBody>
        </p:sp>
        <p:sp>
          <p:nvSpPr>
            <p:cNvPr id="6156" name="Text Box 9"/>
            <p:cNvSpPr txBox="1"/>
            <p:nvPr/>
          </p:nvSpPr>
          <p:spPr>
            <a:xfrm>
              <a:off x="3447" y="2607"/>
              <a:ext cx="1488"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ea typeface="楷体_GB2312" pitchFamily="49" charset="-122"/>
                </a:rPr>
                <a:t>组合逻辑电路</a:t>
              </a:r>
              <a:endParaRPr lang="zh-CN" altLang="en-US" sz="2400" b="1" dirty="0">
                <a:ea typeface="楷体_GB2312" pitchFamily="49" charset="-122"/>
              </a:endParaRPr>
            </a:p>
          </p:txBody>
        </p:sp>
        <p:sp>
          <p:nvSpPr>
            <p:cNvPr id="6157" name="Text Box 10"/>
            <p:cNvSpPr txBox="1"/>
            <p:nvPr/>
          </p:nvSpPr>
          <p:spPr>
            <a:xfrm>
              <a:off x="3595" y="3418"/>
              <a:ext cx="927"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ea typeface="楷体_GB2312" pitchFamily="49" charset="-122"/>
                </a:rPr>
                <a:t>存储功能</a:t>
              </a:r>
              <a:endParaRPr lang="zh-CN" altLang="en-US" sz="2400" b="1" dirty="0">
                <a:ea typeface="楷体_GB2312" pitchFamily="49" charset="-122"/>
              </a:endParaRPr>
            </a:p>
          </p:txBody>
        </p:sp>
        <p:sp>
          <p:nvSpPr>
            <p:cNvPr id="6158" name="Rectangle 11"/>
            <p:cNvSpPr/>
            <p:nvPr/>
          </p:nvSpPr>
          <p:spPr>
            <a:xfrm>
              <a:off x="3570" y="3427"/>
              <a:ext cx="936" cy="282"/>
            </a:xfrm>
            <a:prstGeom prst="rect">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400" b="1" dirty="0">
                <a:ea typeface="楷体_GB2312" pitchFamily="49" charset="-122"/>
              </a:endParaRPr>
            </a:p>
          </p:txBody>
        </p:sp>
        <p:sp>
          <p:nvSpPr>
            <p:cNvPr id="6159" name="Line 12"/>
            <p:cNvSpPr/>
            <p:nvPr/>
          </p:nvSpPr>
          <p:spPr>
            <a:xfrm>
              <a:off x="4888" y="3036"/>
              <a:ext cx="172" cy="0"/>
            </a:xfrm>
            <a:prstGeom prst="line">
              <a:avLst/>
            </a:prstGeom>
            <a:ln w="38100" cap="flat" cmpd="sng">
              <a:solidFill>
                <a:schemeClr val="tx1"/>
              </a:solidFill>
              <a:prstDash val="solid"/>
              <a:headEnd type="none" w="med" len="med"/>
              <a:tailEnd type="triangle" w="med" len="med"/>
            </a:ln>
          </p:spPr>
        </p:sp>
        <p:sp>
          <p:nvSpPr>
            <p:cNvPr id="6160" name="Line 13"/>
            <p:cNvSpPr/>
            <p:nvPr/>
          </p:nvSpPr>
          <p:spPr>
            <a:xfrm flipH="1">
              <a:off x="4533" y="3472"/>
              <a:ext cx="527" cy="0"/>
            </a:xfrm>
            <a:prstGeom prst="line">
              <a:avLst/>
            </a:prstGeom>
            <a:ln w="38100" cap="flat" cmpd="sng">
              <a:solidFill>
                <a:schemeClr val="tx1"/>
              </a:solidFill>
              <a:prstDash val="solid"/>
              <a:headEnd type="none" w="med" len="med"/>
              <a:tailEnd type="triangle" w="med" len="med"/>
            </a:ln>
          </p:spPr>
        </p:sp>
        <p:sp>
          <p:nvSpPr>
            <p:cNvPr id="6161" name="Line 14"/>
            <p:cNvSpPr/>
            <p:nvPr/>
          </p:nvSpPr>
          <p:spPr>
            <a:xfrm flipH="1">
              <a:off x="4515" y="3663"/>
              <a:ext cx="645" cy="0"/>
            </a:xfrm>
            <a:prstGeom prst="line">
              <a:avLst/>
            </a:prstGeom>
            <a:ln w="38100" cap="flat" cmpd="sng">
              <a:solidFill>
                <a:schemeClr val="tx1"/>
              </a:solidFill>
              <a:prstDash val="solid"/>
              <a:headEnd type="none" w="med" len="med"/>
              <a:tailEnd type="triangle" w="med" len="med"/>
            </a:ln>
          </p:spPr>
        </p:sp>
        <p:sp>
          <p:nvSpPr>
            <p:cNvPr id="6162" name="Line 15"/>
            <p:cNvSpPr/>
            <p:nvPr/>
          </p:nvSpPr>
          <p:spPr>
            <a:xfrm flipH="1">
              <a:off x="3015" y="3472"/>
              <a:ext cx="545" cy="0"/>
            </a:xfrm>
            <a:prstGeom prst="line">
              <a:avLst/>
            </a:prstGeom>
            <a:ln w="38100" cap="flat" cmpd="sng">
              <a:solidFill>
                <a:schemeClr val="tx1"/>
              </a:solidFill>
              <a:prstDash val="solid"/>
              <a:headEnd type="none" w="med" len="med"/>
              <a:tailEnd type="triangle" w="med" len="med"/>
            </a:ln>
          </p:spPr>
        </p:sp>
        <p:sp>
          <p:nvSpPr>
            <p:cNvPr id="6163" name="Line 16"/>
            <p:cNvSpPr/>
            <p:nvPr/>
          </p:nvSpPr>
          <p:spPr>
            <a:xfrm flipH="1">
              <a:off x="2924" y="3663"/>
              <a:ext cx="646" cy="0"/>
            </a:xfrm>
            <a:prstGeom prst="line">
              <a:avLst/>
            </a:prstGeom>
            <a:ln w="38100" cap="flat" cmpd="sng">
              <a:solidFill>
                <a:schemeClr val="tx1"/>
              </a:solidFill>
              <a:prstDash val="solid"/>
              <a:headEnd type="none" w="med" len="med"/>
              <a:tailEnd type="triangle" w="med" len="med"/>
            </a:ln>
          </p:spPr>
        </p:sp>
        <p:sp>
          <p:nvSpPr>
            <p:cNvPr id="6164" name="Line 17"/>
            <p:cNvSpPr/>
            <p:nvPr/>
          </p:nvSpPr>
          <p:spPr>
            <a:xfrm>
              <a:off x="4897" y="2863"/>
              <a:ext cx="263" cy="0"/>
            </a:xfrm>
            <a:prstGeom prst="line">
              <a:avLst/>
            </a:prstGeom>
            <a:ln w="38100" cap="flat" cmpd="sng">
              <a:solidFill>
                <a:schemeClr val="tx1"/>
              </a:solidFill>
              <a:prstDash val="solid"/>
              <a:headEnd type="none" w="med" len="med"/>
              <a:tailEnd type="triangle" w="med" len="med"/>
            </a:ln>
          </p:spPr>
        </p:sp>
        <p:sp>
          <p:nvSpPr>
            <p:cNvPr id="6165" name="Line 18"/>
            <p:cNvSpPr/>
            <p:nvPr/>
          </p:nvSpPr>
          <p:spPr>
            <a:xfrm>
              <a:off x="2915" y="2863"/>
              <a:ext cx="282" cy="0"/>
            </a:xfrm>
            <a:prstGeom prst="line">
              <a:avLst/>
            </a:prstGeom>
            <a:ln w="38100" cap="flat" cmpd="sng">
              <a:solidFill>
                <a:schemeClr val="tx1"/>
              </a:solidFill>
              <a:prstDash val="solid"/>
              <a:headEnd type="none" w="med" len="med"/>
              <a:tailEnd type="triangle" w="med" len="med"/>
            </a:ln>
          </p:spPr>
        </p:sp>
        <p:sp>
          <p:nvSpPr>
            <p:cNvPr id="6166" name="Line 19"/>
            <p:cNvSpPr/>
            <p:nvPr/>
          </p:nvSpPr>
          <p:spPr>
            <a:xfrm>
              <a:off x="3015" y="3036"/>
              <a:ext cx="182" cy="0"/>
            </a:xfrm>
            <a:prstGeom prst="line">
              <a:avLst/>
            </a:prstGeom>
            <a:ln w="38100" cap="flat" cmpd="sng">
              <a:solidFill>
                <a:schemeClr val="tx1"/>
              </a:solidFill>
              <a:prstDash val="solid"/>
              <a:headEnd type="none" w="med" len="med"/>
              <a:tailEnd type="triangle" w="med" len="med"/>
            </a:ln>
          </p:spPr>
        </p:sp>
        <p:sp>
          <p:nvSpPr>
            <p:cNvPr id="6167" name="Line 20"/>
            <p:cNvSpPr/>
            <p:nvPr/>
          </p:nvSpPr>
          <p:spPr>
            <a:xfrm>
              <a:off x="2915" y="2872"/>
              <a:ext cx="0" cy="809"/>
            </a:xfrm>
            <a:prstGeom prst="line">
              <a:avLst/>
            </a:prstGeom>
            <a:ln w="38100" cap="flat" cmpd="sng">
              <a:solidFill>
                <a:schemeClr val="tx1"/>
              </a:solidFill>
              <a:prstDash val="solid"/>
              <a:headEnd type="none" w="med" len="med"/>
              <a:tailEnd type="none" w="med" len="med"/>
            </a:ln>
          </p:spPr>
        </p:sp>
        <p:sp>
          <p:nvSpPr>
            <p:cNvPr id="6168" name="Line 21"/>
            <p:cNvSpPr/>
            <p:nvPr/>
          </p:nvSpPr>
          <p:spPr>
            <a:xfrm>
              <a:off x="3015" y="3036"/>
              <a:ext cx="0" cy="446"/>
            </a:xfrm>
            <a:prstGeom prst="line">
              <a:avLst/>
            </a:prstGeom>
            <a:ln w="38100" cap="flat" cmpd="sng">
              <a:solidFill>
                <a:schemeClr val="tx1"/>
              </a:solidFill>
              <a:prstDash val="solid"/>
              <a:headEnd type="none" w="med" len="med"/>
              <a:tailEnd type="none" w="med" len="med"/>
            </a:ln>
          </p:spPr>
        </p:sp>
        <p:sp>
          <p:nvSpPr>
            <p:cNvPr id="6169" name="Line 22"/>
            <p:cNvSpPr/>
            <p:nvPr/>
          </p:nvSpPr>
          <p:spPr>
            <a:xfrm>
              <a:off x="5060" y="3036"/>
              <a:ext cx="0" cy="436"/>
            </a:xfrm>
            <a:prstGeom prst="line">
              <a:avLst/>
            </a:prstGeom>
            <a:ln w="38100" cap="flat" cmpd="sng">
              <a:solidFill>
                <a:schemeClr val="tx1"/>
              </a:solidFill>
              <a:prstDash val="solid"/>
              <a:headEnd type="none" w="med" len="med"/>
              <a:tailEnd type="none" w="med" len="med"/>
            </a:ln>
          </p:spPr>
        </p:sp>
        <p:sp>
          <p:nvSpPr>
            <p:cNvPr id="6170" name="Line 23"/>
            <p:cNvSpPr/>
            <p:nvPr/>
          </p:nvSpPr>
          <p:spPr>
            <a:xfrm>
              <a:off x="5160" y="2863"/>
              <a:ext cx="0" cy="800"/>
            </a:xfrm>
            <a:prstGeom prst="line">
              <a:avLst/>
            </a:prstGeom>
            <a:ln w="38100" cap="flat" cmpd="sng">
              <a:solidFill>
                <a:schemeClr val="tx1"/>
              </a:solidFill>
              <a:prstDash val="solid"/>
              <a:headEnd type="none" w="med" len="med"/>
              <a:tailEnd type="none" w="med" len="med"/>
            </a:ln>
          </p:spPr>
        </p:sp>
        <p:sp>
          <p:nvSpPr>
            <p:cNvPr id="6171" name="Line 24"/>
            <p:cNvSpPr/>
            <p:nvPr/>
          </p:nvSpPr>
          <p:spPr>
            <a:xfrm>
              <a:off x="2824" y="2509"/>
              <a:ext cx="391" cy="0"/>
            </a:xfrm>
            <a:prstGeom prst="line">
              <a:avLst/>
            </a:prstGeom>
            <a:ln w="38100" cap="flat" cmpd="sng">
              <a:solidFill>
                <a:schemeClr val="tx1"/>
              </a:solidFill>
              <a:prstDash val="solid"/>
              <a:headEnd type="none" w="med" len="med"/>
              <a:tailEnd type="triangle" w="med" len="med"/>
            </a:ln>
          </p:spPr>
        </p:sp>
        <p:sp>
          <p:nvSpPr>
            <p:cNvPr id="6172" name="Line 25"/>
            <p:cNvSpPr/>
            <p:nvPr/>
          </p:nvSpPr>
          <p:spPr>
            <a:xfrm>
              <a:off x="2821" y="2605"/>
              <a:ext cx="391" cy="0"/>
            </a:xfrm>
            <a:prstGeom prst="line">
              <a:avLst/>
            </a:prstGeom>
            <a:ln w="38100" cap="flat" cmpd="sng">
              <a:solidFill>
                <a:schemeClr val="tx1"/>
              </a:solidFill>
              <a:prstDash val="solid"/>
              <a:headEnd type="none" w="med" len="med"/>
              <a:tailEnd type="triangle" w="med" len="med"/>
            </a:ln>
          </p:spPr>
        </p:sp>
        <p:sp>
          <p:nvSpPr>
            <p:cNvPr id="6173" name="Line 26"/>
            <p:cNvSpPr/>
            <p:nvPr/>
          </p:nvSpPr>
          <p:spPr>
            <a:xfrm>
              <a:off x="2817" y="2764"/>
              <a:ext cx="391" cy="0"/>
            </a:xfrm>
            <a:prstGeom prst="line">
              <a:avLst/>
            </a:prstGeom>
            <a:ln w="38100" cap="flat" cmpd="sng">
              <a:solidFill>
                <a:schemeClr val="tx1"/>
              </a:solidFill>
              <a:prstDash val="solid"/>
              <a:headEnd type="none" w="med" len="med"/>
              <a:tailEnd type="triangle" w="med" len="med"/>
            </a:ln>
          </p:spPr>
        </p:sp>
        <p:sp>
          <p:nvSpPr>
            <p:cNvPr id="6174" name="Line 27"/>
            <p:cNvSpPr/>
            <p:nvPr/>
          </p:nvSpPr>
          <p:spPr>
            <a:xfrm>
              <a:off x="4904" y="2512"/>
              <a:ext cx="391" cy="0"/>
            </a:xfrm>
            <a:prstGeom prst="line">
              <a:avLst/>
            </a:prstGeom>
            <a:ln w="38100" cap="flat" cmpd="sng">
              <a:solidFill>
                <a:schemeClr val="tx1"/>
              </a:solidFill>
              <a:prstDash val="solid"/>
              <a:headEnd type="none" w="med" len="med"/>
              <a:tailEnd type="triangle" w="med" len="med"/>
            </a:ln>
          </p:spPr>
        </p:sp>
        <p:sp>
          <p:nvSpPr>
            <p:cNvPr id="6175" name="Line 28"/>
            <p:cNvSpPr/>
            <p:nvPr/>
          </p:nvSpPr>
          <p:spPr>
            <a:xfrm>
              <a:off x="4892" y="2608"/>
              <a:ext cx="391" cy="0"/>
            </a:xfrm>
            <a:prstGeom prst="line">
              <a:avLst/>
            </a:prstGeom>
            <a:ln w="38100" cap="flat" cmpd="sng">
              <a:solidFill>
                <a:schemeClr val="tx1"/>
              </a:solidFill>
              <a:prstDash val="solid"/>
              <a:headEnd type="none" w="med" len="med"/>
              <a:tailEnd type="triangle" w="med" len="med"/>
            </a:ln>
          </p:spPr>
        </p:sp>
        <p:sp>
          <p:nvSpPr>
            <p:cNvPr id="6176" name="Line 29"/>
            <p:cNvSpPr/>
            <p:nvPr/>
          </p:nvSpPr>
          <p:spPr>
            <a:xfrm>
              <a:off x="4889" y="2767"/>
              <a:ext cx="391" cy="0"/>
            </a:xfrm>
            <a:prstGeom prst="line">
              <a:avLst/>
            </a:prstGeom>
            <a:ln w="38100" cap="flat" cmpd="sng">
              <a:solidFill>
                <a:schemeClr val="tx1"/>
              </a:solidFill>
              <a:prstDash val="solid"/>
              <a:headEnd type="none" w="med" len="med"/>
              <a:tailEnd type="triangle" w="med" len="med"/>
            </a:ln>
          </p:spPr>
        </p:sp>
        <p:sp>
          <p:nvSpPr>
            <p:cNvPr id="6177" name="Text Box 30"/>
            <p:cNvSpPr txBox="1"/>
            <p:nvPr/>
          </p:nvSpPr>
          <p:spPr>
            <a:xfrm>
              <a:off x="2906" y="2447"/>
              <a:ext cx="116"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78" name="Text Box 31"/>
            <p:cNvSpPr txBox="1"/>
            <p:nvPr/>
          </p:nvSpPr>
          <p:spPr>
            <a:xfrm>
              <a:off x="2903" y="2489"/>
              <a:ext cx="116"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79" name="Text Box 32"/>
            <p:cNvSpPr txBox="1"/>
            <p:nvPr/>
          </p:nvSpPr>
          <p:spPr>
            <a:xfrm>
              <a:off x="2909" y="2522"/>
              <a:ext cx="116"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0" name="Text Box 33"/>
            <p:cNvSpPr txBox="1"/>
            <p:nvPr/>
          </p:nvSpPr>
          <p:spPr>
            <a:xfrm>
              <a:off x="4998" y="2454"/>
              <a:ext cx="137"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1" name="Text Box 34"/>
            <p:cNvSpPr txBox="1"/>
            <p:nvPr/>
          </p:nvSpPr>
          <p:spPr>
            <a:xfrm>
              <a:off x="4995" y="2487"/>
              <a:ext cx="137"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2" name="Text Box 35"/>
            <p:cNvSpPr txBox="1"/>
            <p:nvPr/>
          </p:nvSpPr>
          <p:spPr>
            <a:xfrm>
              <a:off x="5001" y="2520"/>
              <a:ext cx="137"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3" name="Text Box 36"/>
            <p:cNvSpPr txBox="1"/>
            <p:nvPr/>
          </p:nvSpPr>
          <p:spPr>
            <a:xfrm>
              <a:off x="3277" y="3364"/>
              <a:ext cx="427"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4" name="Text Box 37"/>
            <p:cNvSpPr txBox="1"/>
            <p:nvPr/>
          </p:nvSpPr>
          <p:spPr>
            <a:xfrm>
              <a:off x="3283" y="3406"/>
              <a:ext cx="427"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5" name="Text Box 38"/>
            <p:cNvSpPr txBox="1"/>
            <p:nvPr/>
          </p:nvSpPr>
          <p:spPr>
            <a:xfrm>
              <a:off x="3280" y="3322"/>
              <a:ext cx="427"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6" name="Text Box 39"/>
            <p:cNvSpPr txBox="1"/>
            <p:nvPr/>
          </p:nvSpPr>
          <p:spPr>
            <a:xfrm>
              <a:off x="4687" y="3364"/>
              <a:ext cx="218"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7" name="Text Box 40"/>
            <p:cNvSpPr txBox="1"/>
            <p:nvPr/>
          </p:nvSpPr>
          <p:spPr>
            <a:xfrm>
              <a:off x="4693" y="3406"/>
              <a:ext cx="218"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8" name="Text Box 41"/>
            <p:cNvSpPr txBox="1"/>
            <p:nvPr/>
          </p:nvSpPr>
          <p:spPr>
            <a:xfrm>
              <a:off x="4693" y="3325"/>
              <a:ext cx="218"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i="1" dirty="0"/>
                <a:t>.</a:t>
              </a:r>
              <a:endParaRPr lang="en-US" altLang="zh-CN" sz="2400" i="1" dirty="0"/>
            </a:p>
          </p:txBody>
        </p:sp>
        <p:sp>
          <p:nvSpPr>
            <p:cNvPr id="6189" name="Text Box 42"/>
            <p:cNvSpPr txBox="1"/>
            <p:nvPr/>
          </p:nvSpPr>
          <p:spPr>
            <a:xfrm>
              <a:off x="2546" y="2472"/>
              <a:ext cx="381"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2"/>
                  </a:solidFill>
                </a:rPr>
                <a:t>X</a:t>
              </a:r>
              <a:endParaRPr lang="en-US" altLang="zh-CN" sz="2400" b="1" i="1" dirty="0">
                <a:solidFill>
                  <a:schemeClr val="accent2"/>
                </a:solidFill>
              </a:endParaRPr>
            </a:p>
          </p:txBody>
        </p:sp>
        <p:sp>
          <p:nvSpPr>
            <p:cNvPr id="6190" name="Text Box 43"/>
            <p:cNvSpPr txBox="1"/>
            <p:nvPr/>
          </p:nvSpPr>
          <p:spPr>
            <a:xfrm>
              <a:off x="2534" y="2802"/>
              <a:ext cx="381"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accent1"/>
                  </a:solidFill>
                </a:rPr>
                <a:t>Y</a:t>
              </a:r>
              <a:endParaRPr lang="en-US" altLang="zh-CN" sz="2400" b="1" i="1" dirty="0">
                <a:solidFill>
                  <a:schemeClr val="accent1"/>
                </a:solidFill>
              </a:endParaRPr>
            </a:p>
          </p:txBody>
        </p:sp>
        <p:sp>
          <p:nvSpPr>
            <p:cNvPr id="6191" name="Text Box 44"/>
            <p:cNvSpPr txBox="1"/>
            <p:nvPr/>
          </p:nvSpPr>
          <p:spPr>
            <a:xfrm>
              <a:off x="5300" y="2482"/>
              <a:ext cx="381"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solidFill>
                    <a:srgbClr val="FF0000"/>
                  </a:solidFill>
                </a:rPr>
                <a:t>Z</a:t>
              </a:r>
              <a:endParaRPr lang="en-US" altLang="zh-CN" sz="2400" b="1" i="1" dirty="0">
                <a:solidFill>
                  <a:srgbClr val="FF0000"/>
                </a:solidFill>
              </a:endParaRPr>
            </a:p>
          </p:txBody>
        </p:sp>
        <p:sp>
          <p:nvSpPr>
            <p:cNvPr id="6192" name="Text Box 45"/>
            <p:cNvSpPr txBox="1"/>
            <p:nvPr/>
          </p:nvSpPr>
          <p:spPr>
            <a:xfrm>
              <a:off x="5179" y="3414"/>
              <a:ext cx="381" cy="29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t>W</a:t>
              </a:r>
              <a:endParaRPr lang="en-US" altLang="zh-CN" sz="2400" b="1" i="1" dirty="0"/>
            </a:p>
          </p:txBody>
        </p:sp>
      </p:grpSp>
      <p:sp>
        <p:nvSpPr>
          <p:cNvPr id="46" name="Text Box 13"/>
          <p:cNvSpPr txBox="1"/>
          <p:nvPr/>
        </p:nvSpPr>
        <p:spPr>
          <a:xfrm>
            <a:off x="5797550" y="6254750"/>
            <a:ext cx="19637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b="1" dirty="0"/>
              <a:t>米里型（</a:t>
            </a:r>
            <a:r>
              <a:rPr lang="en-US" altLang="zh-CN" sz="1800" b="1" dirty="0">
                <a:solidFill>
                  <a:srgbClr val="FF0000"/>
                </a:solidFill>
              </a:rPr>
              <a:t>Mealy</a:t>
            </a:r>
            <a:r>
              <a:rPr lang="zh-CN" altLang="en-US" sz="1800" b="1" dirty="0"/>
              <a:t>）</a:t>
            </a:r>
            <a:endParaRPr lang="zh-CN" altLang="en-US" sz="1800" b="1" dirty="0"/>
          </a:p>
        </p:txBody>
      </p:sp>
      <p:sp>
        <p:nvSpPr>
          <p:cNvPr id="3" name="矩形 2"/>
          <p:cNvSpPr/>
          <p:nvPr/>
        </p:nvSpPr>
        <p:spPr>
          <a:xfrm>
            <a:off x="1130300" y="6327775"/>
            <a:ext cx="1989138" cy="369888"/>
          </a:xfrm>
          <a:prstGeom prst="rect">
            <a:avLst/>
          </a:prstGeom>
          <a:noFill/>
          <a:ln w="9525">
            <a:noFill/>
          </a:ln>
        </p:spPr>
        <p:txBody>
          <a:bodyPr wrap="none">
            <a:spAutoFit/>
          </a:bodyPr>
          <a:p>
            <a:r>
              <a:rPr lang="zh-CN" altLang="en-US" sz="1800" b="0" dirty="0">
                <a:latin typeface="Times New Roman" panose="02020603050405020304" pitchFamily="18" charset="0"/>
              </a:rPr>
              <a:t>穆尔型（</a:t>
            </a:r>
            <a:r>
              <a:rPr lang="en-US" altLang="zh-CN" sz="1800" b="0" dirty="0">
                <a:solidFill>
                  <a:srgbClr val="FF0000"/>
                </a:solidFill>
                <a:latin typeface="Times New Roman" panose="02020603050405020304" pitchFamily="18" charset="0"/>
              </a:rPr>
              <a:t>Moore</a:t>
            </a:r>
            <a:r>
              <a:rPr lang="zh-CN" altLang="en-US" sz="1800" b="0" dirty="0">
                <a:latin typeface="Times New Roman" panose="02020603050405020304" pitchFamily="18" charset="0"/>
              </a:rPr>
              <a:t>）</a:t>
            </a:r>
            <a:endParaRPr lang="zh-CN" altLang="en-US" sz="1800" b="0" dirty="0">
              <a:latin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11163" y="4227513"/>
            <a:ext cx="4067175" cy="1933575"/>
          </a:xfrm>
          <a:prstGeom prst="rect">
            <a:avLst/>
          </a:prstGeom>
          <a:noFill/>
          <a:ln w="9525">
            <a:noFill/>
          </a:ln>
        </p:spPr>
      </p:pic>
      <p:pic>
        <p:nvPicPr>
          <p:cNvPr id="5" name="图片 4"/>
          <p:cNvPicPr>
            <a:picLocks noChangeAspect="1"/>
          </p:cNvPicPr>
          <p:nvPr/>
        </p:nvPicPr>
        <p:blipFill>
          <a:blip r:embed="rId2"/>
          <a:stretch>
            <a:fillRect/>
          </a:stretch>
        </p:blipFill>
        <p:spPr>
          <a:xfrm>
            <a:off x="4578350" y="4237038"/>
            <a:ext cx="4395788" cy="19081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21">
                                            <p:txEl>
                                              <p:charRg st="0" end="4"/>
                                            </p:txEl>
                                          </p:spTgt>
                                        </p:tgtEl>
                                        <p:attrNameLst>
                                          <p:attrName>style.visibility</p:attrName>
                                        </p:attrNameLst>
                                      </p:cBhvr>
                                      <p:to>
                                        <p:strVal val="visible"/>
                                      </p:to>
                                    </p:set>
                                    <p:animEffect transition="in" filter="box(out)">
                                      <p:cBhvr>
                                        <p:cTn id="7" dur="500"/>
                                        <p:tgtEl>
                                          <p:spTgt spid="9221">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22">
                                            <p:txEl>
                                              <p:charRg st="0" end="71"/>
                                            </p:txEl>
                                          </p:spTgt>
                                        </p:tgtEl>
                                        <p:attrNameLst>
                                          <p:attrName>style.visibility</p:attrName>
                                        </p:attrNameLst>
                                      </p:cBhvr>
                                      <p:to>
                                        <p:strVal val="visible"/>
                                      </p:to>
                                    </p:set>
                                    <p:animEffect transition="in" filter="dissolve">
                                      <p:cBhvr>
                                        <p:cTn id="12" dur="500"/>
                                        <p:tgtEl>
                                          <p:spTgt spid="9222">
                                            <p:txEl>
                                              <p:charRg st="0"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9">
                                            <p:txEl>
                                              <p:charRg st="0" end="43"/>
                                            </p:txEl>
                                          </p:spTgt>
                                        </p:tgtEl>
                                        <p:attrNameLst>
                                          <p:attrName>style.visibility</p:attrName>
                                        </p:attrNameLst>
                                      </p:cBhvr>
                                      <p:to>
                                        <p:strVal val="visible"/>
                                      </p:to>
                                    </p:set>
                                    <p:animEffect transition="in" filter="wipe(left)">
                                      <p:cBhvr>
                                        <p:cTn id="17" dur="500"/>
                                        <p:tgtEl>
                                          <p:spTgt spid="9219">
                                            <p:txEl>
                                              <p:charRg st="0"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223"/>
                                        </p:tgtEl>
                                        <p:attrNameLst>
                                          <p:attrName>style.visibility</p:attrName>
                                        </p:attrNameLst>
                                      </p:cBhvr>
                                      <p:to>
                                        <p:strVal val="visible"/>
                                      </p:to>
                                    </p:set>
                                    <p:animEffect transition="in" filter="dissolve">
                                      <p:cBhvr>
                                        <p:cTn id="22" dur="500"/>
                                        <p:tgtEl>
                                          <p:spTgt spid="922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21" grpId="0" build="p"/>
      <p:bldP spid="9222" grpId="0" build="p"/>
      <p:bldP spid="46"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283650" name="Rectangle 2"/>
          <p:cNvSpPr>
            <a:spLocks noGrp="1" noChangeArrowheads="1"/>
          </p:cNvSpPr>
          <p:nvPr>
            <p:ph idx="1"/>
          </p:nvPr>
        </p:nvSpPr>
        <p:spPr>
          <a:xfrm>
            <a:off x="271463" y="382588"/>
            <a:ext cx="8220075" cy="6889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1" lang="zh-CN" altLang="en-US" sz="36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宋体" panose="02010600030101010101" pitchFamily="2" charset="-122"/>
                <a:ea typeface="+mn-ea"/>
                <a:cs typeface="+mn-cs"/>
              </a:rPr>
              <a:t>二、</a:t>
            </a:r>
            <a:r>
              <a:rPr kumimoji="1" lang="en-US" altLang="zh-CN" sz="3600" b="1" i="0" u="none" strike="noStrike" kern="0" cap="none" spc="0" normalizeH="0" baseline="0" noProof="0" dirty="0">
                <a:ln>
                  <a:noFill/>
                </a:ln>
                <a:solidFill>
                  <a:srgbClr val="800000"/>
                </a:solidFill>
                <a:effectLst>
                  <a:outerShdw blurRad="38100" dist="38100" dir="2700000" algn="tl">
                    <a:srgbClr val="C0C0C0"/>
                  </a:outerShdw>
                </a:effectLst>
                <a:uLnTx/>
                <a:uFillTx/>
                <a:latin typeface="+mj-lt"/>
                <a:ea typeface="+mn-ea"/>
                <a:cs typeface="+mn-cs"/>
              </a:rPr>
              <a:t>Counters</a:t>
            </a:r>
            <a:r>
              <a:rPr kumimoji="1" lang="en-US" altLang="zh-CN" sz="36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宋体" panose="02010600030101010101" pitchFamily="2" charset="-122"/>
                <a:ea typeface="+mn-ea"/>
                <a:cs typeface="+mn-cs"/>
              </a:rPr>
              <a:t> </a:t>
            </a:r>
            <a:r>
              <a:rPr kumimoji="1" lang="zh-CN" altLang="en-US" sz="36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宋体" panose="02010600030101010101" pitchFamily="2" charset="-122"/>
                <a:ea typeface="+mn-ea"/>
                <a:cs typeface="+mn-cs"/>
              </a:rPr>
              <a:t>计数器</a:t>
            </a:r>
            <a:endParaRPr kumimoji="1" lang="zh-CN" altLang="en-US" sz="3600" b="1" i="0" u="none" strike="noStrike" kern="0" cap="none" spc="0" normalizeH="0" baseline="0" noProof="0" dirty="0">
              <a:ln>
                <a:noFill/>
              </a:ln>
              <a:solidFill>
                <a:srgbClr val="800000"/>
              </a:solidFill>
              <a:effectLst>
                <a:outerShdw blurRad="38100" dist="38100" dir="2700000" algn="tl">
                  <a:srgbClr val="C0C0C0"/>
                </a:outerShdw>
              </a:effectLst>
              <a:uLnTx/>
              <a:uFillTx/>
              <a:latin typeface="宋体" panose="02010600030101010101" pitchFamily="2" charset="-122"/>
              <a:ea typeface="+mn-ea"/>
              <a:cs typeface="+mn-cs"/>
            </a:endParaRPr>
          </a:p>
          <a:p>
            <a:pPr marL="342900" marR="0" lvl="0" indent="-342900" algn="ctr" defTabSz="914400" rtl="0" eaLnBrk="1" fontAlgn="base" latinLnBrk="0" hangingPunct="1">
              <a:lnSpc>
                <a:spcPct val="100000"/>
              </a:lnSpc>
              <a:spcBef>
                <a:spcPct val="20000"/>
              </a:spcBef>
              <a:spcAft>
                <a:spcPct val="0"/>
              </a:spcAft>
              <a:buClrTx/>
              <a:buSzTx/>
              <a:buFontTx/>
              <a:buNone/>
              <a:defRPr/>
            </a:pPr>
            <a:endParaRPr kumimoji="1" lang="zh-CN" altLang="en-US" sz="3600" b="1" i="0" u="none" strike="noStrike" kern="0" cap="none" spc="0" normalizeH="0" baseline="0" noProof="0" dirty="0">
              <a:ln>
                <a:noFill/>
              </a:ln>
              <a:solidFill>
                <a:srgbClr val="800000"/>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0" cap="none" spc="0" normalizeH="0" baseline="0" noProof="0" dirty="0">
                <a:ln>
                  <a:noFill/>
                </a:ln>
                <a:solidFill>
                  <a:schemeClr val="tx1"/>
                </a:solidFill>
                <a:effectLst/>
                <a:uLnTx/>
                <a:uFillTx/>
                <a:latin typeface="+mn-lt"/>
                <a:ea typeface="+mn-ea"/>
                <a:cs typeface="+mn-cs"/>
              </a:rPr>
              <a:t> </a:t>
            </a:r>
            <a:endParaRPr kumimoji="1"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zh-CN" altLang="en-US" sz="2800" b="1" i="0" u="none" strike="noStrike" kern="0" cap="none" spc="0" normalizeH="0" baseline="0" noProof="0" dirty="0">
                <a:ln>
                  <a:noFill/>
                </a:ln>
                <a:solidFill>
                  <a:srgbClr val="FF0066"/>
                </a:solidFill>
                <a:effectLst/>
                <a:uLnTx/>
                <a:uFillTx/>
                <a:latin typeface="宋体" panose="02010600030101010101" pitchFamily="2" charset="-122"/>
                <a:ea typeface="+mn-ea"/>
                <a:cs typeface="+mn-cs"/>
              </a:rPr>
              <a:t>计数器</a:t>
            </a: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在数字系统中应用十分广泛，是一种具有记忆功能的电路，用以累计输入脉冲的个数、实现计数操作功能，通常用触发器构成各种形式的计数器。</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altLang="zh-CN" sz="3200" b="1" i="0" u="none" strike="noStrike" kern="0" cap="none" spc="0" normalizeH="0" baseline="0" noProof="0" dirty="0">
              <a:ln>
                <a:noFill/>
              </a:ln>
              <a:solidFill>
                <a:schemeClr val="tx1"/>
              </a:solidFill>
              <a:effectLst/>
              <a:uLnTx/>
              <a:uFillTx/>
              <a:latin typeface="+mn-lt"/>
              <a:ea typeface="+mn-ea"/>
              <a:cs typeface="+mn-cs"/>
            </a:endParaRPr>
          </a:p>
        </p:txBody>
      </p:sp>
      <p:sp>
        <p:nvSpPr>
          <p:cNvPr id="34820" name="矩形 1"/>
          <p:cNvSpPr/>
          <p:nvPr/>
        </p:nvSpPr>
        <p:spPr>
          <a:xfrm>
            <a:off x="525463" y="4384675"/>
            <a:ext cx="8313737" cy="1568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ea typeface="楷体_GB2312" pitchFamily="49" charset="-122"/>
              </a:rPr>
              <a:t>The </a:t>
            </a:r>
            <a:r>
              <a:rPr lang="en-US" altLang="zh-CN" sz="2400" b="1" dirty="0">
                <a:solidFill>
                  <a:srgbClr val="FF0000"/>
                </a:solidFill>
                <a:ea typeface="楷体_GB2312" pitchFamily="49" charset="-122"/>
              </a:rPr>
              <a:t>modulus</a:t>
            </a:r>
            <a:r>
              <a:rPr lang="zh-CN" altLang="en-US" sz="2400" b="1" dirty="0">
                <a:ea typeface="楷体_GB2312" pitchFamily="49" charset="-122"/>
              </a:rPr>
              <a:t>（模）</a:t>
            </a:r>
            <a:r>
              <a:rPr lang="en-US" altLang="zh-CN" sz="2400" b="1" dirty="0">
                <a:ea typeface="楷体_GB2312" pitchFamily="49" charset="-122"/>
              </a:rPr>
              <a:t> of a counter is the number of unique states through which the counter will sequence. The maximum possible number of states (maximum modulus) of a counter is 2</a:t>
            </a:r>
            <a:r>
              <a:rPr lang="en-US" altLang="zh-CN" sz="2400" b="1" i="1" baseline="30000" dirty="0">
                <a:ea typeface="楷体_GB2312" pitchFamily="49" charset="-122"/>
              </a:rPr>
              <a:t>n</a:t>
            </a:r>
            <a:r>
              <a:rPr lang="en-US" altLang="zh-CN" sz="2400" b="1" dirty="0">
                <a:ea typeface="楷体_GB2312" pitchFamily="49" charset="-122"/>
              </a:rPr>
              <a:t>, where </a:t>
            </a:r>
            <a:r>
              <a:rPr lang="en-US" altLang="zh-CN" sz="2400" b="1" i="1" dirty="0">
                <a:ea typeface="楷体_GB2312" pitchFamily="49" charset="-122"/>
              </a:rPr>
              <a:t>n</a:t>
            </a:r>
            <a:r>
              <a:rPr lang="en-US" altLang="zh-CN" sz="2400" b="1" dirty="0">
                <a:ea typeface="楷体_GB2312" pitchFamily="49" charset="-122"/>
              </a:rPr>
              <a:t> is the number of flip-flops in the counter.</a:t>
            </a:r>
            <a:endParaRPr lang="zh-CN" altLang="en-US" sz="24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284674" name="Rectangle 2"/>
          <p:cNvSpPr>
            <a:spLocks noGrp="1" noChangeArrowheads="1"/>
          </p:cNvSpPr>
          <p:nvPr>
            <p:ph idx="1"/>
          </p:nvPr>
        </p:nvSpPr>
        <p:spPr>
          <a:xfrm>
            <a:off x="571500" y="260350"/>
            <a:ext cx="7848600" cy="4887913"/>
          </a:xfrm>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4000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a:t>
            </a:r>
            <a:r>
              <a:rPr kumimoji="1" lang="en-US" altLang="zh-CN"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 </a:t>
            </a:r>
            <a:r>
              <a:rPr kumimoji="1"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kumimoji="1" lang="zh-CN" altLang="en-US" sz="2800" b="1" i="0" u="none" strike="noStrike" kern="0" cap="none" spc="0" normalizeH="0" baseline="0" noProof="0" dirty="0">
                <a:ln>
                  <a:noFill/>
                </a:ln>
                <a:solidFill>
                  <a:srgbClr val="C00000"/>
                </a:solidFill>
                <a:effectLst>
                  <a:outerShdw blurRad="38100" dist="38100" dir="2700000" algn="tl">
                    <a:srgbClr val="C0C0C0"/>
                  </a:outerShdw>
                </a:effectLst>
                <a:uLnTx/>
                <a:uFillTx/>
                <a:latin typeface="宋体" panose="02010600030101010101" pitchFamily="2" charset="-122"/>
                <a:ea typeface="+mn-ea"/>
                <a:cs typeface="+mn-cs"/>
              </a:rPr>
              <a:t>一）计数器的分类</a:t>
            </a:r>
            <a:endParaRPr kumimoji="1" lang="zh-CN" altLang="en-US" sz="2800" b="1" i="0" u="none" strike="noStrike" kern="0" cap="none" spc="0" normalizeH="0" baseline="0" noProof="0" dirty="0">
              <a:ln>
                <a:noFill/>
              </a:ln>
              <a:solidFill>
                <a:srgbClr val="C00000"/>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just" defTabSz="914400" rtl="0" eaLnBrk="1" fontAlgn="base" latinLnBrk="0" hangingPunct="1">
              <a:lnSpc>
                <a:spcPct val="90000"/>
              </a:lnSpc>
              <a:spcBef>
                <a:spcPct val="40000"/>
              </a:spcBef>
              <a:spcAft>
                <a:spcPct val="0"/>
              </a:spcAft>
              <a:buClrTx/>
              <a:buSzTx/>
              <a:buFontTx/>
              <a:buNone/>
              <a:defRPr/>
            </a:pPr>
            <a:r>
              <a:rPr kumimoji="1" lang="en-US" altLang="zh-CN"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1</a:t>
            </a:r>
            <a:r>
              <a:rPr kumimoji="1"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kumimoji="1" lang="zh-CN" altLang="en-US" sz="2800" b="1" i="0" u="none" strike="noStrike" kern="0" cap="none" spc="0" normalizeH="0" baseline="0" noProof="0" dirty="0">
                <a:ln>
                  <a:noFill/>
                </a:ln>
                <a:solidFill>
                  <a:srgbClr val="C00000"/>
                </a:solidFill>
                <a:effectLst/>
                <a:uLnTx/>
                <a:uFillTx/>
                <a:latin typeface="+mn-lt"/>
                <a:ea typeface="+mn-ea"/>
                <a:cs typeface="Times New Roman" panose="02020603050405020304" pitchFamily="18" charset="0"/>
              </a:rPr>
              <a:t>  </a:t>
            </a:r>
            <a:r>
              <a:rPr kumimoji="1"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按进位方式分</a:t>
            </a:r>
            <a:endParaRPr kumimoji="1" lang="zh-CN" altLang="en-US" sz="2800" b="1" i="0" u="none" strike="noStrike" kern="0" cap="none" spc="0" normalizeH="0" baseline="0" noProof="0" dirty="0">
              <a:ln>
                <a:noFill/>
              </a:ln>
              <a:solidFill>
                <a:srgbClr val="C00000"/>
              </a:solidFill>
              <a:effectLst/>
              <a:uLnTx/>
              <a:uFillTx/>
              <a:latin typeface="+mn-lt"/>
              <a:ea typeface="+mn-ea"/>
              <a:cs typeface="+mn-cs"/>
            </a:endParaRPr>
          </a:p>
          <a:p>
            <a:pPr marL="0" marR="0" lvl="0" indent="0" algn="just" defTabSz="914400" rtl="0" eaLnBrk="1" fontAlgn="base" latinLnBrk="0" hangingPunct="1">
              <a:lnSpc>
                <a:spcPct val="90000"/>
              </a:lnSpc>
              <a:spcBef>
                <a:spcPct val="40000"/>
              </a:spcBef>
              <a:spcAft>
                <a:spcPct val="0"/>
              </a:spcAft>
              <a:buClrTx/>
              <a:buSzTx/>
              <a:buFontTx/>
              <a:buNone/>
              <a:defRPr/>
            </a:pP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1</a:t>
            </a: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zh-CN" altLang="en-US" sz="2800" b="1" noProof="0" dirty="0">
                <a:ln>
                  <a:noFill/>
                </a:ln>
                <a:effectLst/>
                <a:uLnTx/>
                <a:uFillTx/>
                <a:latin typeface="宋体" panose="02010600030101010101" pitchFamily="2" charset="-122"/>
                <a:sym typeface="+mn-ea"/>
              </a:rPr>
              <a:t>同步计数器</a:t>
            </a:r>
            <a:r>
              <a:rPr kumimoji="1" lang="en-US" altLang="zh-CN" sz="2800" b="1" noProof="0" dirty="0">
                <a:ln>
                  <a:noFill/>
                </a:ln>
                <a:effectLst/>
                <a:uLnTx/>
                <a:uFillTx/>
                <a:latin typeface="宋体" panose="02010600030101010101" pitchFamily="2" charset="-122"/>
                <a:sym typeface="+mn-ea"/>
              </a:rPr>
              <a:t> </a:t>
            </a:r>
            <a:r>
              <a:rPr kumimoji="1" lang="en-US" altLang="zh-CN" sz="2800" b="1" i="0" u="none" strike="noStrike" kern="0" cap="none" spc="0" normalizeH="0" baseline="0" noProof="0" dirty="0">
                <a:ln>
                  <a:noFill/>
                </a:ln>
                <a:solidFill>
                  <a:schemeClr val="tx1"/>
                </a:solidFill>
                <a:effectLst/>
                <a:uLnTx/>
                <a:uFillTx/>
                <a:latin typeface="+mj-lt"/>
                <a:ea typeface="+mn-ea"/>
                <a:cs typeface="+mn-cs"/>
              </a:rPr>
              <a:t>Synchronous Counters</a:t>
            </a: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0" marR="0" lvl="0" indent="0" algn="just" defTabSz="914400" rtl="0" eaLnBrk="1" fontAlgn="base" latinLnBrk="0" hangingPunct="1">
              <a:lnSpc>
                <a:spcPct val="90000"/>
              </a:lnSpc>
              <a:spcBef>
                <a:spcPct val="40000"/>
              </a:spcBef>
              <a:spcAft>
                <a:spcPct val="0"/>
              </a:spcAft>
              <a:buClrTx/>
              <a:buSzTx/>
              <a:buFontTx/>
              <a:buNone/>
              <a:defRPr/>
            </a:pP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有一个公共时钟脉冲，各个触发器的状态转换是在该公共输入计数脉冲作用下同时发生的，即各个触发器状态的翻转与输入脉冲同步。</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90000"/>
              </a:lnSpc>
              <a:spcBef>
                <a:spcPct val="40000"/>
              </a:spcBef>
              <a:spcAft>
                <a:spcPct val="0"/>
              </a:spcAft>
              <a:buClrTx/>
              <a:buSzTx/>
              <a:buFontTx/>
              <a:buNone/>
              <a:defRPr/>
            </a:pP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2</a:t>
            </a: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zh-CN" altLang="en-US" sz="2800" b="1" noProof="0" dirty="0">
                <a:ln>
                  <a:noFill/>
                </a:ln>
                <a:effectLst/>
                <a:uLnTx/>
                <a:uFillTx/>
                <a:latin typeface="宋体" panose="02010600030101010101" pitchFamily="2" charset="-122"/>
                <a:sym typeface="+mn-ea"/>
              </a:rPr>
              <a:t>异步计数器</a:t>
            </a:r>
            <a:r>
              <a:rPr kumimoji="1" lang="en-US" altLang="zh-CN" sz="2800" b="1" noProof="0" dirty="0">
                <a:ln>
                  <a:noFill/>
                </a:ln>
                <a:effectLst/>
                <a:uLnTx/>
                <a:uFillTx/>
                <a:latin typeface="宋体" panose="02010600030101010101" pitchFamily="2" charset="-122"/>
                <a:sym typeface="+mn-ea"/>
              </a:rPr>
              <a:t> </a:t>
            </a:r>
            <a:r>
              <a:rPr kumimoji="1" lang="en-US" altLang="zh-CN" sz="2800" b="1" i="0" u="none" strike="noStrike" kern="0" cap="none" spc="0" normalizeH="0" baseline="0" noProof="0" dirty="0">
                <a:ln>
                  <a:noFill/>
                </a:ln>
                <a:solidFill>
                  <a:schemeClr val="tx1"/>
                </a:solidFill>
                <a:effectLst/>
                <a:uLnTx/>
                <a:uFillTx/>
                <a:latin typeface="+mj-lt"/>
                <a:ea typeface="+mn-ea"/>
                <a:cs typeface="+mn-cs"/>
              </a:rPr>
              <a:t>Asynchronous Counters</a:t>
            </a: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0" marR="0" lvl="0" indent="0" algn="l" defTabSz="914400" rtl="0" eaLnBrk="1" fontAlgn="base" latinLnBrk="0" hangingPunct="1">
              <a:lnSpc>
                <a:spcPct val="90000"/>
              </a:lnSpc>
              <a:spcBef>
                <a:spcPct val="40000"/>
              </a:spcBef>
              <a:spcAft>
                <a:spcPct val="0"/>
              </a:spcAft>
              <a:buClrTx/>
              <a:buSzTx/>
              <a:buFontTx/>
              <a:buNone/>
              <a:defRPr/>
            </a:pP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没有公共时钟脉冲，输入计数脉冲只作用于某些触发器的</a:t>
            </a:r>
            <a:r>
              <a:rPr kumimoji="1" lang="en-US" altLang="zh-CN" sz="2800" b="1" i="1" u="none" strike="noStrike" kern="0" cap="none" spc="0" normalizeH="0" baseline="0" noProof="0" dirty="0">
                <a:ln>
                  <a:noFill/>
                </a:ln>
                <a:solidFill>
                  <a:srgbClr val="0000FF"/>
                </a:solidFill>
                <a:effectLst/>
                <a:uLnTx/>
                <a:uFillTx/>
                <a:latin typeface="+mj-lt"/>
                <a:ea typeface="+mn-ea"/>
                <a:cs typeface="+mn-cs"/>
              </a:rPr>
              <a:t>CLK</a:t>
            </a: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端，而其它触发器的翻转是靠低位的进位信号。因此，组成计数器的各个触发器的状态变化不是同时发生的。</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 </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674">
                                            <p:txEl>
                                              <p:charRg st="54" end="1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674">
                                            <p:txEl>
                                              <p:charRg st="146" end="2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34819" name="Rectangle 2"/>
          <p:cNvSpPr>
            <a:spLocks noGrp="1" noChangeArrowheads="1"/>
          </p:cNvSpPr>
          <p:nvPr>
            <p:ph idx="1"/>
          </p:nvPr>
        </p:nvSpPr>
        <p:spPr>
          <a:xfrm>
            <a:off x="600075" y="382588"/>
            <a:ext cx="7772400" cy="4114800"/>
          </a:xfrm>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2</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．按进位制分</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894715" marR="0" lvl="0" indent="-894715" algn="just" defTabSz="914400" rtl="0" eaLnBrk="1" latinLnBrk="0" hangingPunct="1">
              <a:lnSpc>
                <a:spcPct val="100000"/>
              </a:lnSpc>
              <a:spcBef>
                <a:spcPts val="600"/>
              </a:spcBef>
              <a:spcAft>
                <a:spcPts val="600"/>
              </a:spcAft>
              <a:buClrTx/>
              <a:buSzTx/>
              <a:buFontTx/>
              <a:buNone/>
              <a:defRPr/>
            </a:pP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1</a:t>
            </a: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）二进制计数器</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：按二进制数运算规律进行计数的电路称作二进制计数器。</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894715" marR="0" lvl="0" indent="-894715" algn="just" defTabSz="914400" rtl="0" eaLnBrk="1" latinLnBrk="0" hangingPunct="1">
              <a:lnSpc>
                <a:spcPct val="100000"/>
              </a:lnSpc>
              <a:spcBef>
                <a:spcPts val="600"/>
              </a:spcBef>
              <a:spcAft>
                <a:spcPts val="600"/>
              </a:spcAft>
              <a:buClrTx/>
              <a:buSzTx/>
              <a:buFontTx/>
              <a:buNone/>
              <a:defRPr/>
            </a:pP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2</a:t>
            </a: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lang="zh-CN" altLang="en-US" sz="2800" b="1" noProof="0" dirty="0">
                <a:ln>
                  <a:noFill/>
                </a:ln>
                <a:solidFill>
                  <a:srgbClr val="C00000"/>
                </a:solidFill>
                <a:effectLst/>
                <a:uLnTx/>
                <a:uFillTx/>
                <a:latin typeface="宋体" panose="02010600030101010101" pitchFamily="2" charset="-122"/>
                <a:sym typeface="+mn-ea"/>
              </a:rPr>
              <a:t>十进制计数器</a:t>
            </a:r>
            <a:r>
              <a:rPr kumimoji="0" lang="en-US" altLang="zh-CN" sz="2800" b="1" i="0" u="none" strike="noStrike" kern="0" cap="none" spc="0" normalizeH="0" baseline="0" noProof="0" dirty="0">
                <a:ln>
                  <a:noFill/>
                </a:ln>
                <a:solidFill>
                  <a:srgbClr val="FF0066"/>
                </a:solidFill>
                <a:effectLst/>
                <a:uLnTx/>
                <a:uFillTx/>
                <a:latin typeface="+mj-lt"/>
                <a:ea typeface="+mn-ea"/>
                <a:cs typeface="+mn-cs"/>
              </a:rPr>
              <a:t> </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：按十进制数运算规律进行计数的电路称作十进制计数器。</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894715" marR="0" lvl="0" indent="-894715" algn="l" defTabSz="914400" rtl="0" eaLnBrk="1" latinLnBrk="0" hangingPunct="1">
              <a:lnSpc>
                <a:spcPct val="100000"/>
              </a:lnSpc>
              <a:spcBef>
                <a:spcPts val="600"/>
              </a:spcBef>
              <a:spcAft>
                <a:spcPts val="600"/>
              </a:spcAft>
              <a:buClrTx/>
              <a:buSzTx/>
              <a:buFontTx/>
              <a:buNone/>
              <a:defRPr/>
            </a:pP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3</a:t>
            </a: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）任意进制计数器</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：二进制计数器和十进制计数器之外的其它进制计数器统称为任意进制计数器。如三进制计数器、六进制计数器等。</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35843" name="Rectangle 2"/>
          <p:cNvSpPr>
            <a:spLocks noGrp="1" noChangeArrowheads="1"/>
          </p:cNvSpPr>
          <p:nvPr>
            <p:ph idx="1"/>
          </p:nvPr>
        </p:nvSpPr>
        <p:spPr>
          <a:xfrm>
            <a:off x="666750" y="660400"/>
            <a:ext cx="7772400" cy="4114800"/>
          </a:xfrm>
        </p:spPr>
        <p:txBody>
          <a:bodyPr vert="horz" wrap="square" lIns="91440" tIns="45720" rIns="91440" bIns="45720" numCol="1" anchor="t" anchorCtr="0" compatLnSpc="1"/>
          <a:lstStyle/>
          <a:p>
            <a:pPr marL="0" marR="0" lvl="0" indent="0" algn="just"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3</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．按逻辑功能分</a:t>
            </a:r>
            <a:endPar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a:p>
            <a:pPr marL="869950" marR="0" lvl="0" indent="-869950" algn="just" defTabSz="914400" rtl="0" eaLnBrk="1" latinLnBrk="0" hangingPunct="1">
              <a:lnSpc>
                <a:spcPct val="100000"/>
              </a:lnSpc>
              <a:spcBef>
                <a:spcPts val="600"/>
              </a:spcBef>
              <a:spcAft>
                <a:spcPts val="600"/>
              </a:spcAft>
              <a:buClrTx/>
              <a:buSzTx/>
              <a:buFontTx/>
              <a:buNone/>
              <a:defRPr/>
            </a:pP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1</a:t>
            </a: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lang="zh-CN" altLang="en-US" sz="2800" b="1" noProof="0" dirty="0">
                <a:ln>
                  <a:noFill/>
                </a:ln>
                <a:solidFill>
                  <a:srgbClr val="C00000"/>
                </a:solidFill>
                <a:effectLst/>
                <a:uLnTx/>
                <a:uFillTx/>
                <a:latin typeface="宋体" panose="02010600030101010101" pitchFamily="2" charset="-122"/>
                <a:sym typeface="+mn-ea"/>
              </a:rPr>
              <a:t>递增计数器</a:t>
            </a:r>
            <a:r>
              <a:rPr lang="en-US" altLang="zh-CN" sz="2800" b="1" noProof="0" dirty="0">
                <a:ln>
                  <a:noFill/>
                </a:ln>
                <a:solidFill>
                  <a:srgbClr val="C00000"/>
                </a:solidFill>
                <a:effectLst/>
                <a:uLnTx/>
                <a:uFillTx/>
                <a:latin typeface="宋体" panose="02010600030101010101" pitchFamily="2" charset="-122"/>
                <a:sym typeface="+mn-ea"/>
              </a:rPr>
              <a:t> </a:t>
            </a:r>
            <a:r>
              <a:rPr kumimoji="0" lang="en-US" altLang="zh-CN" sz="2800" b="1" i="0" u="none" strike="noStrike" kern="0" cap="none" spc="0" normalizeH="0" baseline="0" noProof="0" dirty="0">
                <a:ln>
                  <a:noFill/>
                </a:ln>
                <a:solidFill>
                  <a:srgbClr val="C00000"/>
                </a:solidFill>
                <a:effectLst/>
                <a:uLnTx/>
                <a:uFillTx/>
                <a:latin typeface="+mj-lt"/>
                <a:ea typeface="+mn-ea"/>
                <a:cs typeface="+mn-cs"/>
              </a:rPr>
              <a:t>Up Counters </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：随着计数脉冲的输入，计数器的数是递增的，则为递增计数器。</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869950" marR="0" lvl="0" indent="-869950" algn="just" defTabSz="914400" rtl="0" eaLnBrk="1" latinLnBrk="0" hangingPunct="1">
              <a:lnSpc>
                <a:spcPct val="100000"/>
              </a:lnSpc>
              <a:spcBef>
                <a:spcPts val="600"/>
              </a:spcBef>
              <a:spcAft>
                <a:spcPts val="600"/>
              </a:spcAft>
              <a:buClrTx/>
              <a:buSzTx/>
              <a:buFontTx/>
              <a:buNone/>
              <a:defRPr/>
            </a:pP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2</a:t>
            </a: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lang="zh-CN" altLang="en-US" sz="2800" b="1" noProof="0" dirty="0">
                <a:ln>
                  <a:noFill/>
                </a:ln>
                <a:solidFill>
                  <a:srgbClr val="C00000"/>
                </a:solidFill>
                <a:effectLst/>
                <a:uLnTx/>
                <a:uFillTx/>
                <a:latin typeface="宋体" panose="02010600030101010101" pitchFamily="2" charset="-122"/>
                <a:sym typeface="+mn-ea"/>
              </a:rPr>
              <a:t>递减计数器</a:t>
            </a:r>
            <a:r>
              <a:rPr lang="en-US" altLang="zh-CN" sz="2800" b="1" noProof="0" dirty="0">
                <a:ln>
                  <a:noFill/>
                </a:ln>
                <a:solidFill>
                  <a:srgbClr val="C00000"/>
                </a:solidFill>
                <a:effectLst/>
                <a:uLnTx/>
                <a:uFillTx/>
                <a:latin typeface="宋体" panose="02010600030101010101" pitchFamily="2" charset="-122"/>
                <a:sym typeface="+mn-ea"/>
              </a:rPr>
              <a:t> </a:t>
            </a:r>
            <a:r>
              <a:rPr kumimoji="0" lang="en-US" altLang="zh-CN" sz="2800" b="1" i="0" u="none" strike="noStrike" kern="0" cap="none" spc="0" normalizeH="0" baseline="0" noProof="0" dirty="0">
                <a:ln>
                  <a:noFill/>
                </a:ln>
                <a:solidFill>
                  <a:srgbClr val="C00000"/>
                </a:solidFill>
                <a:effectLst/>
                <a:uLnTx/>
                <a:uFillTx/>
                <a:latin typeface="+mj-lt"/>
                <a:ea typeface="+mn-ea"/>
                <a:cs typeface="+mn-cs"/>
              </a:rPr>
              <a:t>Down Counter</a:t>
            </a:r>
            <a:r>
              <a:rPr kumimoji="0" lang="en-US" altLang="zh-CN" sz="2800" b="1" i="0" u="none" strike="noStrike" kern="0" cap="none" spc="0" normalizeH="0" baseline="0" noProof="0" dirty="0">
                <a:ln>
                  <a:noFill/>
                </a:ln>
                <a:solidFill>
                  <a:srgbClr val="FF0066"/>
                </a:solidFill>
                <a:effectLst/>
                <a:uLnTx/>
                <a:uFillTx/>
                <a:latin typeface="+mj-lt"/>
                <a:ea typeface="+mn-ea"/>
                <a:cs typeface="+mn-cs"/>
              </a:rPr>
              <a:t>s</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：随着计数脉冲的输入，计数器的数是递减的，则为递减计数器。</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a:p>
            <a:pPr marL="869950" marR="0" lvl="0" indent="-869950" algn="l" defTabSz="914400" rtl="0" eaLnBrk="1" latinLnBrk="0" hangingPunct="1">
              <a:lnSpc>
                <a:spcPct val="100000"/>
              </a:lnSpc>
              <a:spcBef>
                <a:spcPts val="600"/>
              </a:spcBef>
              <a:spcAft>
                <a:spcPts val="600"/>
              </a:spcAft>
              <a:buClrTx/>
              <a:buSzTx/>
              <a:buFontTx/>
              <a:buNone/>
              <a:defRPr/>
            </a:pP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kumimoji="0" lang="en-US" altLang="zh-CN"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3</a:t>
            </a:r>
            <a:r>
              <a:rPr kumimoji="0" lang="zh-CN" altLang="en-US" sz="2800" b="1" i="0" u="none" strike="noStrike" kern="0" cap="none" spc="0" normalizeH="0" baseline="0" noProof="0" dirty="0">
                <a:ln>
                  <a:noFill/>
                </a:ln>
                <a:solidFill>
                  <a:srgbClr val="C00000"/>
                </a:solidFill>
                <a:effectLst/>
                <a:uLnTx/>
                <a:uFillTx/>
                <a:latin typeface="宋体" panose="02010600030101010101" pitchFamily="2" charset="-122"/>
                <a:ea typeface="+mn-ea"/>
                <a:cs typeface="+mn-cs"/>
              </a:rPr>
              <a:t>）</a:t>
            </a:r>
            <a:r>
              <a:rPr lang="zh-CN" altLang="en-US" sz="2800" b="1" noProof="0" dirty="0">
                <a:ln>
                  <a:noFill/>
                </a:ln>
                <a:solidFill>
                  <a:srgbClr val="C00000"/>
                </a:solidFill>
                <a:effectLst/>
                <a:uLnTx/>
                <a:uFillTx/>
                <a:latin typeface="宋体" panose="02010600030101010101" pitchFamily="2" charset="-122"/>
                <a:sym typeface="+mn-ea"/>
              </a:rPr>
              <a:t>可逆计数器</a:t>
            </a:r>
            <a:r>
              <a:rPr lang="en-US" altLang="zh-CN" sz="2800" b="1" noProof="0" dirty="0">
                <a:ln>
                  <a:noFill/>
                </a:ln>
                <a:solidFill>
                  <a:srgbClr val="C00000"/>
                </a:solidFill>
                <a:effectLst/>
                <a:uLnTx/>
                <a:uFillTx/>
                <a:latin typeface="宋体" panose="02010600030101010101" pitchFamily="2" charset="-122"/>
                <a:sym typeface="+mn-ea"/>
              </a:rPr>
              <a:t> </a:t>
            </a:r>
            <a:r>
              <a:rPr kumimoji="0" lang="en-US" altLang="zh-CN" sz="2800" b="1" i="0" u="none" strike="noStrike" kern="0" cap="none" spc="0" normalizeH="0" baseline="0" noProof="0" dirty="0">
                <a:ln>
                  <a:noFill/>
                </a:ln>
                <a:solidFill>
                  <a:srgbClr val="C00000"/>
                </a:solidFill>
                <a:effectLst/>
                <a:uLnTx/>
                <a:uFillTx/>
                <a:latin typeface="+mj-lt"/>
                <a:ea typeface="+mn-ea"/>
                <a:cs typeface="+mn-cs"/>
              </a:rPr>
              <a:t>Up/Down Counters</a:t>
            </a:r>
            <a:r>
              <a:rPr kumimoji="0"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：随着计数脉冲的输入，计数器的数是可增可减的则为可逆计数器。</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 </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6"/>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38915"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87747" name="Text Box 3"/>
          <p:cNvSpPr txBox="1"/>
          <p:nvPr/>
        </p:nvSpPr>
        <p:spPr>
          <a:xfrm>
            <a:off x="1003300" y="2311400"/>
            <a:ext cx="7848600" cy="53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90000"/>
              </a:lnSpc>
              <a:spcBef>
                <a:spcPct val="50000"/>
              </a:spcBef>
              <a:buNone/>
            </a:pPr>
            <a:r>
              <a:rPr lang="en-US" altLang="zh-CN" b="1" dirty="0">
                <a:solidFill>
                  <a:srgbClr val="3333FF"/>
                </a:solidFill>
                <a:latin typeface="宋体" panose="02010600030101010101" pitchFamily="2" charset="-122"/>
              </a:rPr>
              <a:t>2. </a:t>
            </a:r>
            <a:r>
              <a:rPr lang="zh-CN" altLang="en-US" b="1" dirty="0">
                <a:solidFill>
                  <a:srgbClr val="3333FF"/>
                </a:solidFill>
                <a:latin typeface="宋体" panose="02010600030101010101" pitchFamily="2" charset="-122"/>
              </a:rPr>
              <a:t>十进制同步计数器</a:t>
            </a:r>
            <a:r>
              <a:rPr lang="en-US" altLang="zh-CN" b="1" dirty="0">
                <a:solidFill>
                  <a:srgbClr val="3333FF"/>
                </a:solidFill>
                <a:latin typeface="宋体" panose="02010600030101010101" pitchFamily="2" charset="-122"/>
              </a:rPr>
              <a:t>74160</a:t>
            </a:r>
            <a:endParaRPr lang="en-US" altLang="zh-CN" b="1" dirty="0">
              <a:solidFill>
                <a:srgbClr val="3333FF"/>
              </a:solidFill>
              <a:latin typeface="宋体" panose="02010600030101010101" pitchFamily="2" charset="-122"/>
            </a:endParaRPr>
          </a:p>
        </p:txBody>
      </p:sp>
      <p:sp>
        <p:nvSpPr>
          <p:cNvPr id="287748" name="Text Box 4"/>
          <p:cNvSpPr txBox="1"/>
          <p:nvPr/>
        </p:nvSpPr>
        <p:spPr>
          <a:xfrm>
            <a:off x="955675" y="1522413"/>
            <a:ext cx="7848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nSpc>
                <a:spcPct val="75000"/>
              </a:lnSpc>
              <a:spcBef>
                <a:spcPct val="0"/>
              </a:spcBef>
              <a:buNone/>
            </a:pPr>
            <a:r>
              <a:rPr lang="en-US" altLang="zh-CN" b="1" dirty="0">
                <a:solidFill>
                  <a:srgbClr val="3333FF"/>
                </a:solidFill>
                <a:latin typeface="宋体" panose="02010600030101010101" pitchFamily="2" charset="-122"/>
              </a:rPr>
              <a:t>1. </a:t>
            </a:r>
            <a:r>
              <a:rPr lang="zh-CN" altLang="en-US" b="1" dirty="0">
                <a:solidFill>
                  <a:srgbClr val="3333FF"/>
                </a:solidFill>
                <a:latin typeface="宋体" panose="02010600030101010101" pitchFamily="2" charset="-122"/>
              </a:rPr>
              <a:t>四位二进制同步计数器</a:t>
            </a:r>
            <a:r>
              <a:rPr lang="en-US" altLang="zh-CN" b="1" dirty="0">
                <a:solidFill>
                  <a:srgbClr val="3333FF"/>
                </a:solidFill>
                <a:latin typeface="宋体" panose="02010600030101010101" pitchFamily="2" charset="-122"/>
              </a:rPr>
              <a:t>74161</a:t>
            </a:r>
            <a:endParaRPr lang="en-US" altLang="zh-CN" b="1" dirty="0">
              <a:solidFill>
                <a:srgbClr val="3333FF"/>
              </a:solidFill>
              <a:latin typeface="宋体" panose="02010600030101010101" pitchFamily="2" charset="-122"/>
            </a:endParaRPr>
          </a:p>
        </p:txBody>
      </p:sp>
      <p:sp>
        <p:nvSpPr>
          <p:cNvPr id="287749" name="Rectangle 5"/>
          <p:cNvSpPr/>
          <p:nvPr/>
        </p:nvSpPr>
        <p:spPr>
          <a:xfrm>
            <a:off x="979488" y="3092450"/>
            <a:ext cx="5162550" cy="57943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rgbClr val="3333FF"/>
                </a:solidFill>
                <a:latin typeface="宋体" panose="02010600030101010101" pitchFamily="2" charset="-122"/>
              </a:rPr>
              <a:t>3. 74161/ 74160</a:t>
            </a:r>
            <a:r>
              <a:rPr lang="zh-CN" altLang="en-US" b="1" dirty="0">
                <a:solidFill>
                  <a:srgbClr val="3333FF"/>
                </a:solidFill>
                <a:latin typeface="宋体" panose="02010600030101010101" pitchFamily="2" charset="-122"/>
              </a:rPr>
              <a:t>功能扩展</a:t>
            </a:r>
            <a:endParaRPr lang="zh-CN" altLang="en-US" b="1" dirty="0">
              <a:solidFill>
                <a:srgbClr val="3333FF"/>
              </a:solidFill>
              <a:latin typeface="宋体" panose="02010600030101010101" pitchFamily="2" charset="-122"/>
            </a:endParaRPr>
          </a:p>
        </p:txBody>
      </p:sp>
      <p:sp>
        <p:nvSpPr>
          <p:cNvPr id="287750" name="Text Box 6"/>
          <p:cNvSpPr txBox="1"/>
          <p:nvPr/>
        </p:nvSpPr>
        <p:spPr>
          <a:xfrm>
            <a:off x="590550" y="609600"/>
            <a:ext cx="710565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ea typeface="楷体_GB2312" pitchFamily="49" charset="-122"/>
              </a:rPr>
              <a:t>（二）</a:t>
            </a:r>
            <a:r>
              <a:rPr lang="en-US" altLang="zh-CN" b="1" dirty="0">
                <a:ea typeface="楷体_GB2312" pitchFamily="49" charset="-122"/>
              </a:rPr>
              <a:t>Counters </a:t>
            </a:r>
            <a:r>
              <a:rPr lang="zh-CN" altLang="en-US" b="1" dirty="0">
                <a:ea typeface="楷体_GB2312" pitchFamily="49" charset="-122"/>
              </a:rPr>
              <a:t>常用计数器</a:t>
            </a:r>
            <a:endParaRPr lang="zh-CN" altLang="en-US" b="1" dirty="0">
              <a:ea typeface="楷体_GB2312"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7750">
                                            <p:txEl>
                                              <p:charRg st="0" end="18"/>
                                            </p:txEl>
                                          </p:spTgt>
                                        </p:tgtEl>
                                        <p:attrNameLst>
                                          <p:attrName>style.visibility</p:attrName>
                                        </p:attrNameLst>
                                      </p:cBhvr>
                                      <p:to>
                                        <p:strVal val="visible"/>
                                      </p:to>
                                    </p:set>
                                    <p:animEffect transition="in" filter="box(out)">
                                      <p:cBhvr>
                                        <p:cTn id="7" dur="500"/>
                                        <p:tgtEl>
                                          <p:spTgt spid="287750">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87748"/>
                                        </p:tgtEl>
                                        <p:attrNameLst>
                                          <p:attrName>style.visibility</p:attrName>
                                        </p:attrNameLst>
                                      </p:cBhvr>
                                      <p:to>
                                        <p:strVal val="visible"/>
                                      </p:to>
                                    </p:set>
                                    <p:animEffect transition="in" filter="slide(fromLeft)">
                                      <p:cBhvr>
                                        <p:cTn id="12" dur="500"/>
                                        <p:tgtEl>
                                          <p:spTgt spid="28774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87747"/>
                                        </p:tgtEl>
                                        <p:attrNameLst>
                                          <p:attrName>style.visibility</p:attrName>
                                        </p:attrNameLst>
                                      </p:cBhvr>
                                      <p:to>
                                        <p:strVal val="visible"/>
                                      </p:to>
                                    </p:set>
                                    <p:animEffect transition="in" filter="slide(fromLeft)">
                                      <p:cBhvr>
                                        <p:cTn id="17" dur="500"/>
                                        <p:tgtEl>
                                          <p:spTgt spid="287747"/>
                                        </p:tgtEl>
                                      </p:cBhvr>
                                    </p:animEffect>
                                  </p:childTnLst>
                                  <p:subTnLst>
                                    <p:animClr clrSpc="rgb" dir="cw">
                                      <p:cBhvr override="childStyle">
                                        <p:cTn dur="1" fill="hold" display="0" masterRel="nextClick" afterEffect="1"/>
                                        <p:tgtEl>
                                          <p:spTgt spid="287747"/>
                                        </p:tgtEl>
                                        <p:attrNameLst>
                                          <p:attrName>ppt_c</p:attrName>
                                        </p:attrNameLst>
                                      </p:cBhvr>
                                      <p:to>
                                        <a:srgbClr val="99CCFF"/>
                                      </p:to>
                                    </p:animClr>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87749"/>
                                        </p:tgtEl>
                                        <p:attrNameLst>
                                          <p:attrName>style.visibility</p:attrName>
                                        </p:attrNameLst>
                                      </p:cBhvr>
                                      <p:to>
                                        <p:strVal val="visible"/>
                                      </p:to>
                                    </p:set>
                                    <p:anim calcmode="lin" valueType="num">
                                      <p:cBhvr additive="base">
                                        <p:cTn id="22" dur="500" fill="hold"/>
                                        <p:tgtEl>
                                          <p:spTgt spid="287749"/>
                                        </p:tgtEl>
                                        <p:attrNameLst>
                                          <p:attrName>ppt_x</p:attrName>
                                        </p:attrNameLst>
                                      </p:cBhvr>
                                      <p:tavLst>
                                        <p:tav tm="0">
                                          <p:val>
                                            <p:strVal val="#ppt_x"/>
                                          </p:val>
                                        </p:tav>
                                        <p:tav tm="100000">
                                          <p:val>
                                            <p:strVal val="#ppt_x"/>
                                          </p:val>
                                        </p:tav>
                                      </p:tavLst>
                                    </p:anim>
                                    <p:anim calcmode="lin" valueType="num">
                                      <p:cBhvr additive="base">
                                        <p:cTn id="23" dur="500" fill="hold"/>
                                        <p:tgtEl>
                                          <p:spTgt spid="287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p:bldP spid="287748" grpId="0"/>
      <p:bldP spid="287749" grpId="0"/>
      <p:bldP spid="28775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6"/>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39939"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88771" name="Text Box 3"/>
          <p:cNvSpPr txBox="1"/>
          <p:nvPr/>
        </p:nvSpPr>
        <p:spPr>
          <a:xfrm>
            <a:off x="693738" y="246063"/>
            <a:ext cx="7715250" cy="669925"/>
          </a:xfrm>
          <a:prstGeom prst="rect">
            <a:avLst/>
          </a:prstGeom>
          <a:noFill/>
          <a:ln w="28575" cap="flat" cmpd="sng">
            <a:solidFill>
              <a:srgbClr val="FF0000"/>
            </a:solidFill>
            <a:prstDash val="solid"/>
            <a:miter/>
            <a:headEnd type="none" w="med" len="med"/>
            <a:tailEnd type="none" w="med" len="med"/>
          </a:ln>
          <a:effectLst>
            <a:outerShdw sy="50000" kx="2453608" rotWithShape="0">
              <a:schemeClr val="bg2"/>
            </a:outerShdw>
          </a:effec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3600" b="1" dirty="0">
                <a:solidFill>
                  <a:srgbClr val="990033"/>
                </a:solidFill>
                <a:latin typeface="隶书" panose="02010509060101010101" pitchFamily="49" charset="-122"/>
                <a:ea typeface="隶书" panose="02010509060101010101" pitchFamily="49" charset="-122"/>
              </a:rPr>
              <a:t>1. </a:t>
            </a:r>
            <a:r>
              <a:rPr lang="zh-CN" altLang="en-US" sz="3600" b="1" dirty="0">
                <a:solidFill>
                  <a:srgbClr val="990033"/>
                </a:solidFill>
                <a:latin typeface="隶书" panose="02010509060101010101" pitchFamily="49" charset="-122"/>
                <a:ea typeface="隶书" panose="02010509060101010101" pitchFamily="49" charset="-122"/>
              </a:rPr>
              <a:t>四位二进制同步计数器</a:t>
            </a:r>
            <a:r>
              <a:rPr lang="en-US" altLang="zh-CN" sz="3600" b="1" dirty="0">
                <a:solidFill>
                  <a:srgbClr val="990033"/>
                </a:solidFill>
                <a:latin typeface="隶书" panose="02010509060101010101" pitchFamily="49" charset="-122"/>
                <a:ea typeface="隶书" panose="02010509060101010101" pitchFamily="49" charset="-122"/>
              </a:rPr>
              <a:t>74LS161</a:t>
            </a:r>
            <a:r>
              <a:rPr lang="en-US" altLang="zh-CN" b="1" dirty="0"/>
              <a:t>  </a:t>
            </a:r>
            <a:endParaRPr lang="en-US" altLang="zh-CN" b="1" dirty="0"/>
          </a:p>
        </p:txBody>
      </p:sp>
      <p:sp>
        <p:nvSpPr>
          <p:cNvPr id="288772" name="Text Box 4"/>
          <p:cNvSpPr txBox="1"/>
          <p:nvPr/>
        </p:nvSpPr>
        <p:spPr>
          <a:xfrm>
            <a:off x="3511550" y="1168400"/>
            <a:ext cx="5334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00"/>
                </a:solidFill>
              </a:rPr>
              <a:t>四个主从</a:t>
            </a:r>
            <a:r>
              <a:rPr lang="en-US" altLang="zh-CN" sz="2800" b="1" dirty="0">
                <a:solidFill>
                  <a:srgbClr val="000000"/>
                </a:solidFill>
              </a:rPr>
              <a:t>J-K</a:t>
            </a:r>
            <a:r>
              <a:rPr lang="zh-CN" altLang="en-US" sz="2800" b="1" dirty="0">
                <a:solidFill>
                  <a:srgbClr val="000000"/>
                </a:solidFill>
              </a:rPr>
              <a:t>触发器构成</a:t>
            </a:r>
            <a:endParaRPr lang="zh-CN" altLang="en-US" sz="2800" b="1" dirty="0">
              <a:solidFill>
                <a:srgbClr val="000000"/>
              </a:solidFill>
            </a:endParaRPr>
          </a:p>
        </p:txBody>
      </p:sp>
      <p:sp>
        <p:nvSpPr>
          <p:cNvPr id="288773" name="Text Box 5"/>
          <p:cNvSpPr txBox="1"/>
          <p:nvPr/>
        </p:nvSpPr>
        <p:spPr>
          <a:xfrm>
            <a:off x="219075" y="1130300"/>
            <a:ext cx="3505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000000"/>
                </a:solidFill>
              </a:rPr>
              <a:t>(1)   </a:t>
            </a:r>
            <a:r>
              <a:rPr lang="zh-CN" altLang="en-US" sz="2800" b="1" dirty="0">
                <a:solidFill>
                  <a:srgbClr val="000000"/>
                </a:solidFill>
              </a:rPr>
              <a:t>逻辑符号</a:t>
            </a:r>
            <a:endParaRPr lang="zh-CN" altLang="en-US" sz="2800" b="1" dirty="0">
              <a:solidFill>
                <a:srgbClr val="000000"/>
              </a:solidFill>
            </a:endParaRPr>
          </a:p>
        </p:txBody>
      </p:sp>
      <p:sp>
        <p:nvSpPr>
          <p:cNvPr id="288774" name="Text Box 6"/>
          <p:cNvSpPr txBox="1"/>
          <p:nvPr/>
        </p:nvSpPr>
        <p:spPr>
          <a:xfrm>
            <a:off x="3638550" y="1816100"/>
            <a:ext cx="4953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FF0000"/>
                </a:solidFill>
              </a:rPr>
              <a:t>D </a:t>
            </a:r>
            <a:r>
              <a:rPr lang="en-US" altLang="zh-CN" sz="2800" b="1" dirty="0">
                <a:solidFill>
                  <a:srgbClr val="FF0000"/>
                </a:solidFill>
                <a:sym typeface="Symbol" panose="05050102010706020507" pitchFamily="18" charset="2"/>
              </a:rPr>
              <a:t></a:t>
            </a:r>
            <a:r>
              <a:rPr lang="en-US" altLang="zh-CN" sz="2800" b="1" dirty="0">
                <a:solidFill>
                  <a:srgbClr val="FF0000"/>
                </a:solidFill>
              </a:rPr>
              <a:t> A:</a:t>
            </a:r>
            <a:r>
              <a:rPr lang="zh-CN" altLang="zh-CN" sz="2800" b="1" dirty="0">
                <a:solidFill>
                  <a:srgbClr val="000000"/>
                </a:solidFill>
              </a:rPr>
              <a:t>高位</a:t>
            </a:r>
            <a:r>
              <a:rPr lang="zh-CN" altLang="zh-CN" sz="2800" b="1" dirty="0">
                <a:solidFill>
                  <a:srgbClr val="000000"/>
                </a:solidFill>
                <a:sym typeface="Symbol" panose="05050102010706020507" pitchFamily="18" charset="2"/>
              </a:rPr>
              <a:t></a:t>
            </a:r>
            <a:r>
              <a:rPr lang="zh-CN" altLang="zh-CN" sz="2800" b="1" dirty="0">
                <a:solidFill>
                  <a:srgbClr val="000000"/>
                </a:solidFill>
              </a:rPr>
              <a:t>低位（</a:t>
            </a:r>
            <a:r>
              <a:rPr lang="zh-CN" altLang="en-US" sz="2800" b="1" dirty="0">
                <a:solidFill>
                  <a:srgbClr val="000000"/>
                </a:solidFill>
                <a:latin typeface="宋体" panose="02010600030101010101" pitchFamily="2" charset="-122"/>
              </a:rPr>
              <a:t>预置数</a:t>
            </a:r>
            <a:r>
              <a:rPr lang="zh-CN" altLang="zh-CN" sz="2800" b="1" dirty="0">
                <a:solidFill>
                  <a:srgbClr val="000000"/>
                </a:solidFill>
              </a:rPr>
              <a:t>）</a:t>
            </a:r>
            <a:endParaRPr lang="zh-CN" altLang="en-US" sz="2800" b="1" dirty="0">
              <a:solidFill>
                <a:srgbClr val="000000"/>
              </a:solidFill>
            </a:endParaRPr>
          </a:p>
        </p:txBody>
      </p:sp>
      <p:sp>
        <p:nvSpPr>
          <p:cNvPr id="288775" name="Text Box 7"/>
          <p:cNvSpPr txBox="1"/>
          <p:nvPr/>
        </p:nvSpPr>
        <p:spPr>
          <a:xfrm>
            <a:off x="3597275" y="2417445"/>
            <a:ext cx="44005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FF0000"/>
                </a:solidFill>
              </a:rPr>
              <a:t>CLK:</a:t>
            </a:r>
            <a:r>
              <a:rPr lang="en-US" altLang="zh-CN" sz="2800" b="1" dirty="0">
                <a:solidFill>
                  <a:srgbClr val="000000"/>
                </a:solidFill>
              </a:rPr>
              <a:t> </a:t>
            </a:r>
            <a:r>
              <a:rPr lang="zh-CN" altLang="en-US" sz="2800" b="1" dirty="0">
                <a:solidFill>
                  <a:srgbClr val="000000"/>
                </a:solidFill>
              </a:rPr>
              <a:t>时钟</a:t>
            </a:r>
            <a:r>
              <a:rPr lang="zh-CN" altLang="zh-CN" sz="2800" b="1" dirty="0">
                <a:solidFill>
                  <a:srgbClr val="000000"/>
                </a:solidFill>
              </a:rPr>
              <a:t>输入</a:t>
            </a:r>
            <a:endParaRPr lang="zh-CN" altLang="zh-CN" sz="2800" b="1" dirty="0">
              <a:solidFill>
                <a:srgbClr val="000000"/>
              </a:solidFill>
            </a:endParaRPr>
          </a:p>
        </p:txBody>
      </p:sp>
      <p:sp>
        <p:nvSpPr>
          <p:cNvPr id="288776" name="Text Box 8"/>
          <p:cNvSpPr txBox="1"/>
          <p:nvPr/>
        </p:nvSpPr>
        <p:spPr>
          <a:xfrm>
            <a:off x="3588703" y="2975928"/>
            <a:ext cx="5181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FF0000"/>
                </a:solidFill>
              </a:rPr>
              <a:t>CLR:</a:t>
            </a:r>
            <a:r>
              <a:rPr lang="en-US" altLang="zh-CN" sz="2800" b="1" dirty="0">
                <a:solidFill>
                  <a:srgbClr val="000000"/>
                </a:solidFill>
              </a:rPr>
              <a:t>  </a:t>
            </a:r>
            <a:r>
              <a:rPr lang="zh-CN" altLang="en-US" sz="2800" b="1" dirty="0">
                <a:solidFill>
                  <a:srgbClr val="000000"/>
                </a:solidFill>
                <a:latin typeface="宋体" panose="02010600030101010101" pitchFamily="2" charset="-122"/>
              </a:rPr>
              <a:t>异步清零，低电平有效。</a:t>
            </a:r>
            <a:endParaRPr lang="zh-CN" altLang="en-US" sz="2800" b="1" u="sng" dirty="0">
              <a:solidFill>
                <a:srgbClr val="CC6600"/>
              </a:solidFill>
              <a:latin typeface="Impact" panose="020B0806030902050204" pitchFamily="34" charset="0"/>
            </a:endParaRPr>
          </a:p>
        </p:txBody>
      </p:sp>
      <p:sp>
        <p:nvSpPr>
          <p:cNvPr id="288777" name="Text Box 9"/>
          <p:cNvSpPr txBox="1"/>
          <p:nvPr/>
        </p:nvSpPr>
        <p:spPr>
          <a:xfrm>
            <a:off x="3515995" y="3584893"/>
            <a:ext cx="55626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FF0000"/>
                </a:solidFill>
              </a:rPr>
              <a:t> LOAD:</a:t>
            </a:r>
            <a:r>
              <a:rPr lang="en-US" altLang="zh-CN" sz="2800" b="1" dirty="0">
                <a:solidFill>
                  <a:srgbClr val="000000"/>
                </a:solidFill>
              </a:rPr>
              <a:t>  </a:t>
            </a:r>
            <a:r>
              <a:rPr lang="zh-CN" altLang="en-US" sz="2800" b="1" dirty="0">
                <a:solidFill>
                  <a:srgbClr val="000000"/>
                </a:solidFill>
                <a:latin typeface="宋体" panose="02010600030101010101" pitchFamily="2" charset="-122"/>
              </a:rPr>
              <a:t>同步预置，低电平有效。</a:t>
            </a:r>
            <a:endParaRPr lang="zh-CN" altLang="en-US" sz="2800" b="1" dirty="0">
              <a:solidFill>
                <a:srgbClr val="000000"/>
              </a:solidFill>
              <a:latin typeface="宋体" panose="02010600030101010101" pitchFamily="2" charset="-122"/>
            </a:endParaRPr>
          </a:p>
        </p:txBody>
      </p:sp>
      <p:sp>
        <p:nvSpPr>
          <p:cNvPr id="288778" name="Text Box 10"/>
          <p:cNvSpPr txBox="1"/>
          <p:nvPr/>
        </p:nvSpPr>
        <p:spPr>
          <a:xfrm>
            <a:off x="3596005" y="4221163"/>
            <a:ext cx="48006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FF0000"/>
                </a:solidFill>
                <a:ea typeface="隶书" panose="02010509060101010101" pitchFamily="49" charset="-122"/>
              </a:rPr>
              <a:t>Q</a:t>
            </a:r>
            <a:r>
              <a:rPr lang="en-US" altLang="zh-CN" b="1" baseline="-25000" dirty="0">
                <a:solidFill>
                  <a:srgbClr val="FF0000"/>
                </a:solidFill>
                <a:ea typeface="隶书" panose="02010509060101010101" pitchFamily="49" charset="-122"/>
              </a:rPr>
              <a:t>D </a:t>
            </a:r>
            <a:r>
              <a:rPr lang="en-US" altLang="zh-CN" b="1" dirty="0">
                <a:solidFill>
                  <a:srgbClr val="FF0000"/>
                </a:solidFill>
                <a:sym typeface="Symbol" panose="05050102010706020507" pitchFamily="18" charset="2"/>
              </a:rPr>
              <a:t> </a:t>
            </a:r>
            <a:r>
              <a:rPr lang="en-US" altLang="zh-CN" b="1" baseline="-25000" dirty="0">
                <a:solidFill>
                  <a:srgbClr val="FF0000"/>
                </a:solidFill>
                <a:ea typeface="隶书" panose="02010509060101010101" pitchFamily="49" charset="-122"/>
              </a:rPr>
              <a:t> </a:t>
            </a:r>
            <a:r>
              <a:rPr lang="en-US" altLang="zh-CN" b="1" dirty="0">
                <a:solidFill>
                  <a:srgbClr val="FF0000"/>
                </a:solidFill>
                <a:ea typeface="隶书" panose="02010509060101010101" pitchFamily="49" charset="-122"/>
              </a:rPr>
              <a:t>Q</a:t>
            </a:r>
            <a:r>
              <a:rPr lang="en-US" altLang="zh-CN" b="1" baseline="-25000" dirty="0">
                <a:solidFill>
                  <a:srgbClr val="FF0000"/>
                </a:solidFill>
                <a:ea typeface="隶书" panose="02010509060101010101" pitchFamily="49" charset="-122"/>
              </a:rPr>
              <a:t>A</a:t>
            </a:r>
            <a:r>
              <a:rPr lang="en-US" altLang="zh-CN" b="1" dirty="0">
                <a:solidFill>
                  <a:srgbClr val="FF0000"/>
                </a:solidFill>
              </a:rPr>
              <a:t>:</a:t>
            </a:r>
            <a:r>
              <a:rPr lang="zh-CN" altLang="zh-CN" b="1" dirty="0">
                <a:solidFill>
                  <a:srgbClr val="000000"/>
                </a:solidFill>
              </a:rPr>
              <a:t>高位</a:t>
            </a:r>
            <a:r>
              <a:rPr lang="zh-CN" altLang="zh-CN" b="1" dirty="0">
                <a:solidFill>
                  <a:srgbClr val="000000"/>
                </a:solidFill>
                <a:sym typeface="Symbol" panose="05050102010706020507" pitchFamily="18" charset="2"/>
              </a:rPr>
              <a:t></a:t>
            </a:r>
            <a:r>
              <a:rPr lang="zh-CN" altLang="zh-CN" b="1" dirty="0">
                <a:solidFill>
                  <a:srgbClr val="000000"/>
                </a:solidFill>
              </a:rPr>
              <a:t>低位</a:t>
            </a:r>
            <a:endParaRPr lang="zh-CN" altLang="zh-CN" b="1" dirty="0">
              <a:solidFill>
                <a:srgbClr val="000000"/>
              </a:solidFill>
            </a:endParaRPr>
          </a:p>
        </p:txBody>
      </p:sp>
      <p:sp>
        <p:nvSpPr>
          <p:cNvPr id="288779" name="Text Box 11"/>
          <p:cNvSpPr txBox="1"/>
          <p:nvPr/>
        </p:nvSpPr>
        <p:spPr>
          <a:xfrm>
            <a:off x="3582988" y="5016500"/>
            <a:ext cx="57531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FF3300"/>
                </a:solidFill>
              </a:rPr>
              <a:t>ENP</a:t>
            </a:r>
            <a:r>
              <a:rPr lang="zh-CN" altLang="en-US" sz="2800" b="1" dirty="0">
                <a:solidFill>
                  <a:srgbClr val="FF3300"/>
                </a:solidFill>
              </a:rPr>
              <a:t>、</a:t>
            </a:r>
            <a:r>
              <a:rPr lang="en-US" altLang="zh-CN" sz="2800" b="1" dirty="0">
                <a:solidFill>
                  <a:srgbClr val="FF3300"/>
                </a:solidFill>
              </a:rPr>
              <a:t>ENT</a:t>
            </a:r>
            <a:r>
              <a:rPr lang="zh-CN" altLang="en-US" sz="2800" b="1" dirty="0">
                <a:solidFill>
                  <a:srgbClr val="000000"/>
                </a:solidFill>
              </a:rPr>
              <a:t>：使能端，多片级联</a:t>
            </a:r>
            <a:r>
              <a:rPr lang="zh-CN" altLang="en-US" sz="2800" b="1" dirty="0">
                <a:solidFill>
                  <a:srgbClr val="000000"/>
                </a:solidFill>
                <a:latin typeface="Impact" panose="020B0806030902050204" pitchFamily="34" charset="0"/>
              </a:rPr>
              <a:t>。</a:t>
            </a:r>
            <a:endParaRPr lang="zh-CN" altLang="en-US" sz="2800" b="1" dirty="0">
              <a:solidFill>
                <a:srgbClr val="000000"/>
              </a:solidFill>
              <a:latin typeface="Impact" panose="020B0806030902050204" pitchFamily="34" charset="0"/>
            </a:endParaRPr>
          </a:p>
        </p:txBody>
      </p:sp>
      <p:graphicFrame>
        <p:nvGraphicFramePr>
          <p:cNvPr id="39949" name="Object 12"/>
          <p:cNvGraphicFramePr>
            <a:graphicFrameLocks noChangeAspect="1"/>
          </p:cNvGraphicFramePr>
          <p:nvPr/>
        </p:nvGraphicFramePr>
        <p:xfrm>
          <a:off x="411163" y="1662113"/>
          <a:ext cx="2954337" cy="4559300"/>
        </p:xfrm>
        <a:graphic>
          <a:graphicData uri="http://schemas.openxmlformats.org/presentationml/2006/ole">
            <mc:AlternateContent xmlns:mc="http://schemas.openxmlformats.org/markup-compatibility/2006">
              <mc:Choice xmlns:v="urn:schemas-microsoft-com:vml" Requires="v">
                <p:oleObj spid="_x0000_s3095" name="" r:id="rId1" imgW="1228725" imgH="1895475" progId="Multisim.Document">
                  <p:embed/>
                </p:oleObj>
              </mc:Choice>
              <mc:Fallback>
                <p:oleObj name="" r:id="rId1" imgW="1228725" imgH="1895475" progId="Multisim.Document">
                  <p:embed/>
                  <p:pic>
                    <p:nvPicPr>
                      <p:cNvPr id="0" name="图片 3094"/>
                      <p:cNvPicPr/>
                      <p:nvPr/>
                    </p:nvPicPr>
                    <p:blipFill>
                      <a:blip r:embed="rId2"/>
                      <a:stretch>
                        <a:fillRect/>
                      </a:stretch>
                    </p:blipFill>
                    <p:spPr>
                      <a:xfrm>
                        <a:off x="411163" y="1662113"/>
                        <a:ext cx="2954337" cy="4559300"/>
                      </a:xfrm>
                      <a:prstGeom prst="rect">
                        <a:avLst/>
                      </a:prstGeom>
                      <a:noFill/>
                      <a:ln w="38100">
                        <a:noFill/>
                        <a:miter/>
                      </a:ln>
                    </p:spPr>
                  </p:pic>
                </p:oleObj>
              </mc:Fallback>
            </mc:AlternateContent>
          </a:graphicData>
        </a:graphic>
      </p:graphicFrame>
      <p:sp>
        <p:nvSpPr>
          <p:cNvPr id="288781" name="Text Box 13"/>
          <p:cNvSpPr txBox="1"/>
          <p:nvPr/>
        </p:nvSpPr>
        <p:spPr>
          <a:xfrm>
            <a:off x="3604895" y="5632133"/>
            <a:ext cx="462915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FF3300"/>
                </a:solidFill>
              </a:rPr>
              <a:t>RCO</a:t>
            </a:r>
            <a:r>
              <a:rPr lang="zh-CN" altLang="en-US" sz="2800" b="1" dirty="0">
                <a:solidFill>
                  <a:srgbClr val="000000"/>
                </a:solidFill>
              </a:rPr>
              <a:t>：进位</a:t>
            </a:r>
            <a:r>
              <a:rPr lang="zh-CN" altLang="en-US" sz="2800" b="1" dirty="0">
                <a:solidFill>
                  <a:srgbClr val="000000"/>
                </a:solidFill>
                <a:latin typeface="Impact" panose="020B0806030902050204" pitchFamily="34" charset="0"/>
              </a:rPr>
              <a:t>。</a:t>
            </a:r>
            <a:endParaRPr lang="zh-CN" altLang="en-US" sz="2800" b="1" dirty="0">
              <a:solidFill>
                <a:srgbClr val="000000"/>
              </a:solidFill>
              <a:latin typeface="Impact" panose="020B080603090205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88771"/>
                                        </p:tgtEl>
                                        <p:attrNameLst>
                                          <p:attrName>style.visibility</p:attrName>
                                        </p:attrNameLst>
                                      </p:cBhvr>
                                      <p:to>
                                        <p:strVal val="visible"/>
                                      </p:to>
                                    </p:set>
                                    <p:animEffect transition="in" filter="slide(fromTop)">
                                      <p:cBhvr>
                                        <p:cTn id="7" dur="500"/>
                                        <p:tgtEl>
                                          <p:spTgt spid="28877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88773"/>
                                        </p:tgtEl>
                                        <p:attrNameLst>
                                          <p:attrName>style.visibility</p:attrName>
                                        </p:attrNameLst>
                                      </p:cBhvr>
                                      <p:to>
                                        <p:strVal val="visible"/>
                                      </p:to>
                                    </p:set>
                                    <p:animEffect transition="in" filter="slide(fromLeft)">
                                      <p:cBhvr>
                                        <p:cTn id="12" dur="500"/>
                                        <p:tgtEl>
                                          <p:spTgt spid="28877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8772">
                                            <p:txEl>
                                              <p:charRg st="0" end="13"/>
                                            </p:txEl>
                                          </p:spTgt>
                                        </p:tgtEl>
                                        <p:attrNameLst>
                                          <p:attrName>style.visibility</p:attrName>
                                        </p:attrNameLst>
                                      </p:cBhvr>
                                      <p:to>
                                        <p:strVal val="visible"/>
                                      </p:to>
                                    </p:set>
                                    <p:animEffect transition="in" filter="box(out)">
                                      <p:cBhvr>
                                        <p:cTn id="17" dur="500"/>
                                        <p:tgtEl>
                                          <p:spTgt spid="288772">
                                            <p:txEl>
                                              <p:charRg st="0"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288774"/>
                                        </p:tgtEl>
                                        <p:attrNameLst>
                                          <p:attrName>style.visibility</p:attrName>
                                        </p:attrNameLst>
                                      </p:cBhvr>
                                      <p:to>
                                        <p:strVal val="visible"/>
                                      </p:to>
                                    </p:set>
                                    <p:anim calcmode="lin" valueType="num">
                                      <p:cBhvr>
                                        <p:cTn id="22" dur="500" fill="hold"/>
                                        <p:tgtEl>
                                          <p:spTgt spid="288774"/>
                                        </p:tgtEl>
                                        <p:attrNameLst>
                                          <p:attrName>ppt_x</p:attrName>
                                        </p:attrNameLst>
                                      </p:cBhvr>
                                      <p:tavLst>
                                        <p:tav tm="0">
                                          <p:val>
                                            <p:strVal val="#ppt_x-#ppt_w/2"/>
                                          </p:val>
                                        </p:tav>
                                        <p:tav tm="100000">
                                          <p:val>
                                            <p:strVal val="#ppt_x"/>
                                          </p:val>
                                        </p:tav>
                                      </p:tavLst>
                                    </p:anim>
                                    <p:anim calcmode="lin" valueType="num">
                                      <p:cBhvr>
                                        <p:cTn id="23" dur="500" fill="hold"/>
                                        <p:tgtEl>
                                          <p:spTgt spid="288774"/>
                                        </p:tgtEl>
                                        <p:attrNameLst>
                                          <p:attrName>ppt_y</p:attrName>
                                        </p:attrNameLst>
                                      </p:cBhvr>
                                      <p:tavLst>
                                        <p:tav tm="0">
                                          <p:val>
                                            <p:strVal val="#ppt_y"/>
                                          </p:val>
                                        </p:tav>
                                        <p:tav tm="100000">
                                          <p:val>
                                            <p:strVal val="#ppt_y"/>
                                          </p:val>
                                        </p:tav>
                                      </p:tavLst>
                                    </p:anim>
                                    <p:anim calcmode="lin" valueType="num">
                                      <p:cBhvr>
                                        <p:cTn id="24" dur="500" fill="hold"/>
                                        <p:tgtEl>
                                          <p:spTgt spid="288774"/>
                                        </p:tgtEl>
                                        <p:attrNameLst>
                                          <p:attrName>ppt_w</p:attrName>
                                        </p:attrNameLst>
                                      </p:cBhvr>
                                      <p:tavLst>
                                        <p:tav tm="0">
                                          <p:val>
                                            <p:fltVal val="0.000000"/>
                                          </p:val>
                                        </p:tav>
                                        <p:tav tm="100000">
                                          <p:val>
                                            <p:strVal val="#ppt_w"/>
                                          </p:val>
                                        </p:tav>
                                      </p:tavLst>
                                    </p:anim>
                                    <p:anim calcmode="lin" valueType="num">
                                      <p:cBhvr>
                                        <p:cTn id="25" dur="500" fill="hold"/>
                                        <p:tgtEl>
                                          <p:spTgt spid="288774"/>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8877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8877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8877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8877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8877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88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nimBg="1"/>
      <p:bldP spid="288772" grpId="0" build="p"/>
      <p:bldP spid="288773" grpId="0"/>
      <p:bldP spid="288774" grpId="0"/>
      <p:bldP spid="288775" grpId="0"/>
      <p:bldP spid="288776" grpId="0"/>
      <p:bldP spid="288777" grpId="0"/>
      <p:bldP spid="288778" grpId="0"/>
      <p:bldP spid="288779" grpId="0"/>
      <p:bldP spid="28878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40963"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89795" name="Rectangle 3"/>
          <p:cNvSpPr/>
          <p:nvPr/>
        </p:nvSpPr>
        <p:spPr>
          <a:xfrm>
            <a:off x="182563" y="787400"/>
            <a:ext cx="9144000" cy="45618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lnSpc>
                <a:spcPct val="140000"/>
              </a:lnSpc>
              <a:spcBef>
                <a:spcPct val="0"/>
              </a:spcBef>
              <a:buNone/>
            </a:pPr>
            <a:endParaRPr lang="en-US" altLang="zh-CN" sz="2400" b="1" dirty="0"/>
          </a:p>
          <a:p>
            <a:pPr marL="0" lvl="0" indent="0">
              <a:lnSpc>
                <a:spcPct val="140000"/>
              </a:lnSpc>
              <a:spcBef>
                <a:spcPct val="0"/>
              </a:spcBef>
              <a:buNone/>
            </a:pPr>
            <a:r>
              <a:rPr lang="en-US" altLang="zh-CN" sz="2400" b="1" dirty="0"/>
              <a:t>             </a:t>
            </a:r>
            <a:r>
              <a:rPr lang="zh-CN" altLang="en-US" sz="2400" b="1" dirty="0"/>
              <a:t>输                            入	                              输      出</a:t>
            </a:r>
            <a:endParaRPr lang="zh-CN" altLang="en-US" sz="2400" b="1" dirty="0"/>
          </a:p>
          <a:p>
            <a:pPr marL="0" lvl="0" indent="0">
              <a:lnSpc>
                <a:spcPct val="140000"/>
              </a:lnSpc>
              <a:spcBef>
                <a:spcPct val="0"/>
              </a:spcBef>
              <a:buNone/>
            </a:pPr>
            <a:r>
              <a:rPr lang="en-US" altLang="zh-CN" sz="2400" b="1" dirty="0"/>
              <a:t>CP    CLR   LOAD  ENP    ENT	 A  B  C  D      Q</a:t>
            </a:r>
            <a:r>
              <a:rPr lang="en-US" altLang="zh-CN" sz="2400" b="1" baseline="-25000" dirty="0"/>
              <a:t>A  </a:t>
            </a:r>
            <a:r>
              <a:rPr lang="en-US" altLang="zh-CN" sz="2400" b="1" dirty="0"/>
              <a:t> Q</a:t>
            </a:r>
            <a:r>
              <a:rPr lang="en-US" altLang="zh-CN" sz="2400" b="1" baseline="-25000" dirty="0"/>
              <a:t>B </a:t>
            </a:r>
            <a:r>
              <a:rPr lang="en-US" altLang="zh-CN" sz="2400" b="1" dirty="0"/>
              <a:t>  Q</a:t>
            </a:r>
            <a:r>
              <a:rPr lang="en-US" altLang="zh-CN" sz="2400" b="1" baseline="-25000" dirty="0"/>
              <a:t>C </a:t>
            </a:r>
            <a:r>
              <a:rPr lang="en-US" altLang="zh-CN" sz="2400" b="1" dirty="0"/>
              <a:t> Q</a:t>
            </a:r>
            <a:r>
              <a:rPr lang="en-US" altLang="zh-CN" sz="2400" b="1" baseline="-25000" dirty="0"/>
              <a:t>D</a:t>
            </a:r>
            <a:endParaRPr lang="en-US" altLang="zh-CN" sz="2400" b="1" baseline="-25000" dirty="0"/>
          </a:p>
          <a:p>
            <a:pPr marL="0" lvl="0" indent="0">
              <a:lnSpc>
                <a:spcPct val="140000"/>
              </a:lnSpc>
              <a:spcBef>
                <a:spcPct val="0"/>
              </a:spcBef>
              <a:buNone/>
            </a:pPr>
            <a:r>
              <a:rPr lang="en-US" altLang="zh-CN" sz="2400" b="1" baseline="-25000" dirty="0"/>
              <a:t>                                                    (EP)            (ET)</a:t>
            </a:r>
            <a:endParaRPr lang="en-US" altLang="zh-CN" sz="2400" b="1" baseline="-25000" dirty="0"/>
          </a:p>
          <a:p>
            <a:pPr marL="0" lvl="0" indent="0">
              <a:lnSpc>
                <a:spcPct val="140000"/>
              </a:lnSpc>
              <a:spcBef>
                <a:spcPct val="0"/>
              </a:spcBef>
              <a:buNone/>
            </a:pPr>
            <a:r>
              <a:rPr lang="en-US" altLang="zh-CN" sz="2400" b="1" dirty="0"/>
              <a:t>Ф	</a:t>
            </a:r>
            <a:r>
              <a:rPr lang="en-US" altLang="zh-CN" sz="2400" b="1" dirty="0">
                <a:solidFill>
                  <a:srgbClr val="FF3300"/>
                </a:solidFill>
              </a:rPr>
              <a:t>0</a:t>
            </a:r>
            <a:r>
              <a:rPr lang="en-US" altLang="zh-CN" sz="2400" b="1" dirty="0"/>
              <a:t>	Ф	Ф	Ф	 ФФФФ 	 </a:t>
            </a:r>
            <a:r>
              <a:rPr lang="en-US" altLang="zh-CN" sz="2400" b="1" dirty="0">
                <a:solidFill>
                  <a:srgbClr val="FF3300"/>
                </a:solidFill>
              </a:rPr>
              <a:t>0     0      0     0</a:t>
            </a:r>
            <a:endParaRPr lang="en-US" altLang="zh-CN" sz="2400" b="1" dirty="0">
              <a:solidFill>
                <a:srgbClr val="FF3300"/>
              </a:solidFill>
            </a:endParaRPr>
          </a:p>
          <a:p>
            <a:pPr marL="0" lvl="0" indent="0">
              <a:lnSpc>
                <a:spcPct val="140000"/>
              </a:lnSpc>
              <a:spcBef>
                <a:spcPct val="0"/>
              </a:spcBef>
              <a:buNone/>
            </a:pPr>
            <a:r>
              <a:rPr lang="en-US" altLang="zh-CN" sz="2400" b="1" dirty="0">
                <a:solidFill>
                  <a:srgbClr val="009900"/>
                </a:solidFill>
              </a:rPr>
              <a:t>↑ 	1	0	</a:t>
            </a:r>
            <a:r>
              <a:rPr lang="en-US" altLang="zh-CN" sz="2400" b="1" dirty="0"/>
              <a:t>Ф	Ф	</a:t>
            </a:r>
            <a:r>
              <a:rPr lang="en-US" altLang="zh-CN" sz="2400" b="1" dirty="0">
                <a:solidFill>
                  <a:srgbClr val="009900"/>
                </a:solidFill>
              </a:rPr>
              <a:t>A B  C  D</a:t>
            </a:r>
            <a:r>
              <a:rPr lang="en-US" altLang="zh-CN" sz="2400" b="1" dirty="0"/>
              <a:t>	 </a:t>
            </a:r>
            <a:r>
              <a:rPr lang="en-US" altLang="zh-CN" sz="2400" b="1" dirty="0">
                <a:solidFill>
                  <a:srgbClr val="009900"/>
                </a:solidFill>
              </a:rPr>
              <a:t>A    B     C    D</a:t>
            </a:r>
            <a:endParaRPr lang="en-US" altLang="zh-CN" sz="2400" b="1" dirty="0"/>
          </a:p>
          <a:p>
            <a:pPr marL="0" lvl="0" indent="0">
              <a:lnSpc>
                <a:spcPct val="140000"/>
              </a:lnSpc>
              <a:spcBef>
                <a:spcPct val="0"/>
              </a:spcBef>
              <a:buNone/>
            </a:pPr>
            <a:r>
              <a:rPr lang="en-US" altLang="zh-CN" sz="2400" b="1" dirty="0"/>
              <a:t>Ф	</a:t>
            </a:r>
            <a:r>
              <a:rPr lang="en-US" altLang="zh-CN" sz="2400" b="1" dirty="0">
                <a:solidFill>
                  <a:srgbClr val="0033CC"/>
                </a:solidFill>
              </a:rPr>
              <a:t>1	1	0</a:t>
            </a:r>
            <a:r>
              <a:rPr lang="en-US" altLang="zh-CN" sz="2400" b="1" dirty="0"/>
              <a:t>	Ф	 ФФФФ      </a:t>
            </a:r>
            <a:r>
              <a:rPr lang="zh-CN" altLang="en-US" sz="2400" b="1" dirty="0">
                <a:solidFill>
                  <a:srgbClr val="0033CC"/>
                </a:solidFill>
              </a:rPr>
              <a:t>保持（</a:t>
            </a:r>
            <a:r>
              <a:rPr lang="en-US" altLang="zh-CN" sz="2400" b="1" dirty="0">
                <a:solidFill>
                  <a:srgbClr val="0033CC"/>
                </a:solidFill>
              </a:rPr>
              <a:t>RCO</a:t>
            </a:r>
            <a:r>
              <a:rPr lang="zh-CN" altLang="en-US" sz="2400" b="1" dirty="0">
                <a:solidFill>
                  <a:srgbClr val="0033CC"/>
                </a:solidFill>
              </a:rPr>
              <a:t>不变）</a:t>
            </a:r>
            <a:endParaRPr lang="zh-CN" altLang="en-US" sz="2400" b="1" dirty="0">
              <a:solidFill>
                <a:srgbClr val="0033CC"/>
              </a:solidFill>
            </a:endParaRPr>
          </a:p>
          <a:p>
            <a:pPr marL="0" lvl="0" indent="0">
              <a:lnSpc>
                <a:spcPct val="140000"/>
              </a:lnSpc>
              <a:spcBef>
                <a:spcPct val="0"/>
              </a:spcBef>
              <a:buNone/>
            </a:pPr>
            <a:r>
              <a:rPr lang="en-US" altLang="zh-CN" sz="2400" b="1" dirty="0"/>
              <a:t>Ф	</a:t>
            </a:r>
            <a:r>
              <a:rPr lang="en-US" altLang="zh-CN" sz="2400" b="1" dirty="0">
                <a:solidFill>
                  <a:srgbClr val="0033CC"/>
                </a:solidFill>
              </a:rPr>
              <a:t>1	1</a:t>
            </a:r>
            <a:r>
              <a:rPr lang="en-US" altLang="zh-CN" sz="2400" b="1" dirty="0"/>
              <a:t>	Ф	</a:t>
            </a:r>
            <a:r>
              <a:rPr lang="en-US" altLang="zh-CN" sz="2400" b="1" dirty="0">
                <a:solidFill>
                  <a:srgbClr val="0033CC"/>
                </a:solidFill>
              </a:rPr>
              <a:t> 0</a:t>
            </a:r>
            <a:r>
              <a:rPr lang="en-US" altLang="zh-CN" sz="2400" b="1" dirty="0"/>
              <a:t>	 ФФФФ      </a:t>
            </a:r>
            <a:r>
              <a:rPr lang="zh-CN" altLang="en-US" sz="2400" b="1" dirty="0">
                <a:solidFill>
                  <a:srgbClr val="0033CC"/>
                </a:solidFill>
              </a:rPr>
              <a:t>保持（</a:t>
            </a:r>
            <a:r>
              <a:rPr lang="en-US" altLang="zh-CN" sz="2400" b="1" dirty="0">
                <a:solidFill>
                  <a:srgbClr val="0033CC"/>
                </a:solidFill>
              </a:rPr>
              <a:t>RCO=0</a:t>
            </a:r>
            <a:r>
              <a:rPr lang="zh-CN" altLang="en-US" sz="2400" b="1" dirty="0">
                <a:solidFill>
                  <a:srgbClr val="0033CC"/>
                </a:solidFill>
              </a:rPr>
              <a:t>）</a:t>
            </a:r>
            <a:endParaRPr lang="zh-CN" altLang="en-US" sz="2400" b="1" dirty="0"/>
          </a:p>
          <a:p>
            <a:pPr marL="0" lvl="0" indent="0">
              <a:lnSpc>
                <a:spcPct val="140000"/>
              </a:lnSpc>
              <a:spcBef>
                <a:spcPct val="0"/>
              </a:spcBef>
              <a:buNone/>
            </a:pPr>
            <a:r>
              <a:rPr lang="zh-CN" altLang="en-US" sz="2400" b="1" dirty="0">
                <a:solidFill>
                  <a:srgbClr val="FF3399"/>
                </a:solidFill>
              </a:rPr>
              <a:t>↑</a:t>
            </a:r>
            <a:r>
              <a:rPr lang="zh-CN" altLang="en-US" sz="2400" b="1" dirty="0"/>
              <a:t>	</a:t>
            </a:r>
            <a:r>
              <a:rPr lang="en-US" altLang="zh-CN" sz="2400" b="1" dirty="0">
                <a:solidFill>
                  <a:srgbClr val="FF3399"/>
                </a:solidFill>
              </a:rPr>
              <a:t>1	1	1	 1</a:t>
            </a:r>
            <a:r>
              <a:rPr lang="en-US" altLang="zh-CN" sz="2400" b="1" dirty="0"/>
              <a:t>	 ФФФФ	  </a:t>
            </a:r>
            <a:r>
              <a:rPr lang="zh-CN" altLang="en-US" sz="2400" b="1" dirty="0">
                <a:solidFill>
                  <a:srgbClr val="CC00CC"/>
                </a:solidFill>
              </a:rPr>
              <a:t>十六进制计数</a:t>
            </a:r>
            <a:endParaRPr lang="zh-CN" altLang="en-US" sz="2400" b="1" dirty="0">
              <a:solidFill>
                <a:srgbClr val="CC00CC"/>
              </a:solidFill>
            </a:endParaRPr>
          </a:p>
        </p:txBody>
      </p:sp>
      <p:sp>
        <p:nvSpPr>
          <p:cNvPr id="38916" name="Text Box 4"/>
          <p:cNvSpPr txBox="1">
            <a:spLocks noChangeArrowheads="1"/>
          </p:cNvSpPr>
          <p:nvPr/>
        </p:nvSpPr>
        <p:spPr bwMode="auto">
          <a:xfrm>
            <a:off x="2438400" y="457200"/>
            <a:ext cx="3749675" cy="579438"/>
          </a:xfrm>
          <a:prstGeom prst="rect">
            <a:avLst/>
          </a:prstGeom>
          <a:gradFill rotWithShape="0">
            <a:gsLst>
              <a:gs pos="0">
                <a:schemeClr val="accent2"/>
              </a:gs>
              <a:gs pos="50000">
                <a:schemeClr val="bg1"/>
              </a:gs>
              <a:gs pos="100000">
                <a:schemeClr val="accent2"/>
              </a:gs>
            </a:gsLst>
            <a:lin ang="5400000" scaled="1"/>
          </a:gradFill>
          <a:ln>
            <a:noFill/>
          </a:ln>
          <a:effectLst>
            <a:outerShdw sy="50000" kx="2453608"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74LS161</a:t>
            </a:r>
            <a:r>
              <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功能表</a:t>
            </a:r>
            <a:endParaRPr kumimoji="0" lang="zh-CN" altLang="en-US" sz="24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endParaRPr>
          </a:p>
        </p:txBody>
      </p:sp>
      <p:grpSp>
        <p:nvGrpSpPr>
          <p:cNvPr id="289797" name="Group 5"/>
          <p:cNvGrpSpPr/>
          <p:nvPr/>
        </p:nvGrpSpPr>
        <p:grpSpPr>
          <a:xfrm>
            <a:off x="53975" y="1856740"/>
            <a:ext cx="8997950" cy="3496310"/>
            <a:chOff x="26" y="1104"/>
            <a:chExt cx="5668" cy="2352"/>
          </a:xfrm>
        </p:grpSpPr>
        <p:grpSp>
          <p:nvGrpSpPr>
            <p:cNvPr id="40967" name="Group 6"/>
            <p:cNvGrpSpPr/>
            <p:nvPr/>
          </p:nvGrpSpPr>
          <p:grpSpPr>
            <a:xfrm>
              <a:off x="26" y="1104"/>
              <a:ext cx="5668" cy="2352"/>
              <a:chOff x="26" y="1104"/>
              <a:chExt cx="5668" cy="2352"/>
            </a:xfrm>
          </p:grpSpPr>
          <p:sp>
            <p:nvSpPr>
              <p:cNvPr id="40969" name="Rectangle 7"/>
              <p:cNvSpPr/>
              <p:nvPr/>
            </p:nvSpPr>
            <p:spPr>
              <a:xfrm>
                <a:off x="26" y="1104"/>
                <a:ext cx="5668" cy="2352"/>
              </a:xfrm>
              <a:prstGeom prst="rect">
                <a:avLst/>
              </a:prstGeom>
              <a:noFill/>
              <a:ln w="57150" cap="flat" cmpd="thinThick">
                <a:solidFill>
                  <a:srgbClr val="FFCC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en-US" altLang="zh-CN" sz="2800" b="1" baseline="-25000" dirty="0">
                  <a:ea typeface="楷体_GB2312" pitchFamily="49" charset="-122"/>
                  <a:sym typeface="+mn-ea"/>
                </a:endParaRPr>
              </a:p>
            </p:txBody>
          </p:sp>
          <p:sp>
            <p:nvSpPr>
              <p:cNvPr id="40970" name="Line 8"/>
              <p:cNvSpPr/>
              <p:nvPr/>
            </p:nvSpPr>
            <p:spPr>
              <a:xfrm>
                <a:off x="3984" y="1126"/>
                <a:ext cx="0" cy="2304"/>
              </a:xfrm>
              <a:prstGeom prst="line">
                <a:avLst/>
              </a:prstGeom>
              <a:ln w="9525" cap="flat" cmpd="sng">
                <a:solidFill>
                  <a:srgbClr val="000000"/>
                </a:solidFill>
                <a:prstDash val="solid"/>
                <a:headEnd type="none" w="med" len="med"/>
                <a:tailEnd type="none" w="med" len="med"/>
              </a:ln>
            </p:spPr>
          </p:sp>
          <p:sp>
            <p:nvSpPr>
              <p:cNvPr id="40973" name="Line 11"/>
              <p:cNvSpPr/>
              <p:nvPr/>
            </p:nvSpPr>
            <p:spPr>
              <a:xfrm>
                <a:off x="96" y="1728"/>
                <a:ext cx="5568" cy="0"/>
              </a:xfrm>
              <a:prstGeom prst="line">
                <a:avLst/>
              </a:prstGeom>
              <a:ln w="9525" cap="flat" cmpd="sng">
                <a:solidFill>
                  <a:srgbClr val="000000"/>
                </a:solidFill>
                <a:prstDash val="solid"/>
                <a:headEnd type="none" w="med" len="med"/>
                <a:tailEnd type="none" w="med" len="med"/>
              </a:ln>
            </p:spPr>
          </p:sp>
        </p:grpSp>
        <p:sp>
          <p:nvSpPr>
            <p:cNvPr id="40968" name="Line 12"/>
            <p:cNvSpPr/>
            <p:nvPr/>
          </p:nvSpPr>
          <p:spPr>
            <a:xfrm flipH="1">
              <a:off x="2880" y="1104"/>
              <a:ext cx="11" cy="2352"/>
            </a:xfrm>
            <a:prstGeom prst="line">
              <a:avLst/>
            </a:prstGeom>
            <a:ln w="9525" cap="flat" cmpd="sng">
              <a:solidFill>
                <a:schemeClr val="tx1"/>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89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89795">
                                            <p:txEl>
                                              <p:charRg st="1" end="84"/>
                                            </p:txEl>
                                          </p:spTgt>
                                        </p:tgtEl>
                                        <p:attrNameLst>
                                          <p:attrName>style.visibility</p:attrName>
                                        </p:attrNameLst>
                                      </p:cBhvr>
                                      <p:to>
                                        <p:strVal val="visible"/>
                                      </p:to>
                                    </p:set>
                                    <p:animEffect transition="in" filter="wipe(left)">
                                      <p:cBhvr>
                                        <p:cTn id="11" dur="500"/>
                                        <p:tgtEl>
                                          <p:spTgt spid="289795">
                                            <p:txEl>
                                              <p:charRg st="1" end="8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89795">
                                            <p:txEl>
                                              <p:charRg st="84" end="146"/>
                                            </p:txEl>
                                          </p:spTgt>
                                        </p:tgtEl>
                                        <p:attrNameLst>
                                          <p:attrName>style.visibility</p:attrName>
                                        </p:attrNameLst>
                                      </p:cBhvr>
                                      <p:to>
                                        <p:strVal val="visible"/>
                                      </p:to>
                                    </p:set>
                                    <p:animEffect transition="in" filter="wipe(left)">
                                      <p:cBhvr>
                                        <p:cTn id="16" dur="500"/>
                                        <p:tgtEl>
                                          <p:spTgt spid="289795">
                                            <p:txEl>
                                              <p:charRg st="84" end="14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89795">
                                            <p:txEl>
                                              <p:charRg st="3" end="3"/>
                                            </p:txEl>
                                          </p:spTgt>
                                        </p:tgtEl>
                                        <p:attrNameLst>
                                          <p:attrName>style.visibility</p:attrName>
                                        </p:attrNameLst>
                                      </p:cBhvr>
                                      <p:to>
                                        <p:strVal val="visible"/>
                                      </p:to>
                                    </p:set>
                                    <p:animEffect transition="in" filter="wipe(left)">
                                      <p:cBhvr>
                                        <p:cTn id="21" dur="500"/>
                                        <p:tgtEl>
                                          <p:spTgt spid="289795">
                                            <p:txEl>
                                              <p:char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9795">
                                            <p:txEl>
                                              <p:charRg st="146" end="185"/>
                                            </p:txEl>
                                          </p:spTgt>
                                        </p:tgtEl>
                                        <p:attrNameLst>
                                          <p:attrName>style.visibility</p:attrName>
                                        </p:attrNameLst>
                                      </p:cBhvr>
                                      <p:to>
                                        <p:strVal val="visible"/>
                                      </p:to>
                                    </p:set>
                                    <p:animEffect transition="in" filter="wipe(left)">
                                      <p:cBhvr>
                                        <p:cTn id="26" dur="500"/>
                                        <p:tgtEl>
                                          <p:spTgt spid="289795">
                                            <p:txEl>
                                              <p:charRg st="146" end="18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89795">
                                            <p:txEl>
                                              <p:charRg st="185" end="226"/>
                                            </p:txEl>
                                          </p:spTgt>
                                        </p:tgtEl>
                                        <p:attrNameLst>
                                          <p:attrName>style.visibility</p:attrName>
                                        </p:attrNameLst>
                                      </p:cBhvr>
                                      <p:to>
                                        <p:strVal val="visible"/>
                                      </p:to>
                                    </p:set>
                                    <p:animEffect transition="in" filter="wipe(left)">
                                      <p:cBhvr>
                                        <p:cTn id="31" dur="500"/>
                                        <p:tgtEl>
                                          <p:spTgt spid="289795">
                                            <p:txEl>
                                              <p:charRg st="185" end="22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9795">
                                            <p:txEl>
                                              <p:charRg st="226" end="257"/>
                                            </p:txEl>
                                          </p:spTgt>
                                        </p:tgtEl>
                                        <p:attrNameLst>
                                          <p:attrName>style.visibility</p:attrName>
                                        </p:attrNameLst>
                                      </p:cBhvr>
                                      <p:to>
                                        <p:strVal val="visible"/>
                                      </p:to>
                                    </p:set>
                                    <p:animEffect transition="in" filter="wipe(left)">
                                      <p:cBhvr>
                                        <p:cTn id="36" dur="500"/>
                                        <p:tgtEl>
                                          <p:spTgt spid="289795">
                                            <p:txEl>
                                              <p:charRg st="226" end="25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89795">
                                            <p:txEl>
                                              <p:charRg st="257" end="289"/>
                                            </p:txEl>
                                          </p:spTgt>
                                        </p:tgtEl>
                                        <p:attrNameLst>
                                          <p:attrName>style.visibility</p:attrName>
                                        </p:attrNameLst>
                                      </p:cBhvr>
                                      <p:to>
                                        <p:strVal val="visible"/>
                                      </p:to>
                                    </p:set>
                                    <p:animEffect transition="in" filter="wipe(left)">
                                      <p:cBhvr>
                                        <p:cTn id="41" dur="500"/>
                                        <p:tgtEl>
                                          <p:spTgt spid="289795">
                                            <p:txEl>
                                              <p:charRg st="257" end="28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89795">
                                            <p:txEl>
                                              <p:charRg st="289" end="315"/>
                                            </p:txEl>
                                          </p:spTgt>
                                        </p:tgtEl>
                                        <p:attrNameLst>
                                          <p:attrName>style.visibility</p:attrName>
                                        </p:attrNameLst>
                                      </p:cBhvr>
                                      <p:to>
                                        <p:strVal val="visible"/>
                                      </p:to>
                                    </p:set>
                                    <p:animEffect transition="in" filter="wipe(left)">
                                      <p:cBhvr>
                                        <p:cTn id="46" dur="500"/>
                                        <p:tgtEl>
                                          <p:spTgt spid="289795">
                                            <p:txEl>
                                              <p:charRg st="289" end="3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41987"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90819" name="Text Box 3"/>
          <p:cNvSpPr txBox="1"/>
          <p:nvPr/>
        </p:nvSpPr>
        <p:spPr>
          <a:xfrm>
            <a:off x="482600" y="1279525"/>
            <a:ext cx="8661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000000"/>
                </a:solidFill>
                <a:latin typeface="宋体" panose="02010600030101010101" pitchFamily="2" charset="-122"/>
              </a:rPr>
              <a:t>1)</a:t>
            </a:r>
            <a:r>
              <a:rPr lang="zh-CN" altLang="en-US" sz="2400" b="1" dirty="0">
                <a:solidFill>
                  <a:srgbClr val="000000"/>
                </a:solidFill>
                <a:latin typeface="宋体" panose="02010600030101010101" pitchFamily="2" charset="-122"/>
              </a:rPr>
              <a:t>异步清除：当</a:t>
            </a:r>
            <a:r>
              <a:rPr lang="en-US" altLang="zh-CN" sz="2400" b="1" dirty="0">
                <a:solidFill>
                  <a:srgbClr val="CC0000"/>
                </a:solidFill>
                <a:latin typeface="宋体" panose="02010600030101010101" pitchFamily="2" charset="-122"/>
              </a:rPr>
              <a:t>CLR=0</a:t>
            </a:r>
            <a:r>
              <a:rPr lang="zh-CN" altLang="en-US" sz="2400" b="1" dirty="0">
                <a:solidFill>
                  <a:srgbClr val="000000"/>
                </a:solidFill>
                <a:latin typeface="宋体" panose="02010600030101010101" pitchFamily="2" charset="-122"/>
              </a:rPr>
              <a:t>，输出</a:t>
            </a:r>
            <a:r>
              <a:rPr lang="zh-CN" altLang="en-US" sz="2400" b="1" dirty="0">
                <a:solidFill>
                  <a:srgbClr val="000000"/>
                </a:solidFill>
              </a:rPr>
              <a:t>“</a:t>
            </a:r>
            <a:r>
              <a:rPr lang="en-US" altLang="zh-CN" sz="2400" b="1" dirty="0">
                <a:solidFill>
                  <a:srgbClr val="000000"/>
                </a:solidFill>
                <a:latin typeface="宋体" panose="02010600030101010101" pitchFamily="2" charset="-122"/>
              </a:rPr>
              <a:t>0000</a:t>
            </a:r>
            <a:r>
              <a:rPr lang="en-US" altLang="zh-CN" sz="2400" b="1" dirty="0">
                <a:solidFill>
                  <a:srgbClr val="000000"/>
                </a:solidFill>
              </a:rPr>
              <a:t>”</a:t>
            </a:r>
            <a:r>
              <a:rPr lang="zh-CN" altLang="en-US" sz="2400" b="1" dirty="0">
                <a:solidFill>
                  <a:srgbClr val="000000"/>
                </a:solidFill>
                <a:latin typeface="宋体" panose="02010600030101010101" pitchFamily="2" charset="-122"/>
              </a:rPr>
              <a:t>状态，</a:t>
            </a:r>
            <a:r>
              <a:rPr lang="zh-CN" altLang="en-US" sz="2400" b="1" dirty="0">
                <a:solidFill>
                  <a:srgbClr val="CC0000"/>
                </a:solidFill>
                <a:latin typeface="宋体" panose="02010600030101010101" pitchFamily="2" charset="-122"/>
              </a:rPr>
              <a:t>与</a:t>
            </a:r>
            <a:r>
              <a:rPr lang="en-US" altLang="zh-CN" sz="2400" b="1" dirty="0">
                <a:solidFill>
                  <a:srgbClr val="CC0000"/>
                </a:solidFill>
                <a:latin typeface="宋体" panose="02010600030101010101" pitchFamily="2" charset="-122"/>
              </a:rPr>
              <a:t>CP</a:t>
            </a:r>
            <a:r>
              <a:rPr lang="zh-CN" altLang="en-US" sz="2400" b="1" dirty="0">
                <a:solidFill>
                  <a:srgbClr val="CC0000"/>
                </a:solidFill>
                <a:latin typeface="宋体" panose="02010600030101010101" pitchFamily="2" charset="-122"/>
              </a:rPr>
              <a:t>无关。</a:t>
            </a:r>
            <a:endParaRPr lang="zh-CN" altLang="en-US" sz="2400" b="1" dirty="0">
              <a:latin typeface="宋体" panose="02010600030101010101" pitchFamily="2" charset="-122"/>
            </a:endParaRPr>
          </a:p>
        </p:txBody>
      </p:sp>
      <p:sp>
        <p:nvSpPr>
          <p:cNvPr id="290820" name="Text Box 4"/>
          <p:cNvSpPr txBox="1"/>
          <p:nvPr/>
        </p:nvSpPr>
        <p:spPr>
          <a:xfrm>
            <a:off x="508000" y="1917700"/>
            <a:ext cx="82296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000000"/>
                </a:solidFill>
                <a:latin typeface="宋体" panose="02010600030101010101" pitchFamily="2" charset="-122"/>
              </a:rPr>
              <a:t>2)</a:t>
            </a:r>
            <a:r>
              <a:rPr lang="zh-CN" altLang="en-US" sz="2400" b="1" dirty="0">
                <a:solidFill>
                  <a:srgbClr val="000000"/>
                </a:solidFill>
                <a:latin typeface="宋体" panose="02010600030101010101" pitchFamily="2" charset="-122"/>
              </a:rPr>
              <a:t>同步预置：当</a:t>
            </a:r>
            <a:r>
              <a:rPr lang="en-US" altLang="zh-CN" sz="2400" b="1" dirty="0">
                <a:solidFill>
                  <a:srgbClr val="CC0000"/>
                </a:solidFill>
                <a:latin typeface="宋体" panose="02010600030101010101" pitchFamily="2" charset="-122"/>
              </a:rPr>
              <a:t>CLR=1</a:t>
            </a:r>
            <a:r>
              <a:rPr lang="zh-CN" altLang="en-US" sz="2400" b="1" dirty="0">
                <a:solidFill>
                  <a:srgbClr val="CC0000"/>
                </a:solidFill>
                <a:latin typeface="宋体" panose="02010600030101010101" pitchFamily="2" charset="-122"/>
              </a:rPr>
              <a:t>，</a:t>
            </a:r>
            <a:r>
              <a:rPr lang="en-US" altLang="zh-CN" sz="2400" b="1" dirty="0">
                <a:solidFill>
                  <a:srgbClr val="CC0000"/>
                </a:solidFill>
                <a:latin typeface="宋体" panose="02010600030101010101" pitchFamily="2" charset="-122"/>
              </a:rPr>
              <a:t>LOAD=0</a:t>
            </a:r>
            <a:r>
              <a:rPr lang="zh-CN" altLang="en-US" sz="2400" b="1" dirty="0">
                <a:solidFill>
                  <a:srgbClr val="000000"/>
                </a:solidFill>
                <a:latin typeface="宋体" panose="02010600030101010101" pitchFamily="2" charset="-122"/>
              </a:rPr>
              <a:t>，</a:t>
            </a:r>
            <a:r>
              <a:rPr lang="zh-CN" altLang="en-US" sz="2400" b="1" dirty="0">
                <a:solidFill>
                  <a:srgbClr val="CC0000"/>
                </a:solidFill>
                <a:latin typeface="宋体" panose="02010600030101010101" pitchFamily="2" charset="-122"/>
              </a:rPr>
              <a:t>在</a:t>
            </a:r>
            <a:r>
              <a:rPr lang="en-US" altLang="zh-CN" sz="2400" b="1" dirty="0">
                <a:solidFill>
                  <a:srgbClr val="CC0000"/>
                </a:solidFill>
                <a:latin typeface="宋体" panose="02010600030101010101" pitchFamily="2" charset="-122"/>
              </a:rPr>
              <a:t>CP</a:t>
            </a:r>
            <a:r>
              <a:rPr lang="zh-CN" altLang="en-US" sz="2400" b="1" dirty="0">
                <a:solidFill>
                  <a:srgbClr val="CC0000"/>
                </a:solidFill>
                <a:latin typeface="宋体" panose="02010600030101010101" pitchFamily="2" charset="-122"/>
              </a:rPr>
              <a:t>上升沿时</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输出端反映输入数据的状态。</a:t>
            </a:r>
            <a:endParaRPr lang="zh-CN" altLang="en-US" sz="2400" b="1" dirty="0">
              <a:solidFill>
                <a:srgbClr val="000000"/>
              </a:solidFill>
              <a:latin typeface="宋体" panose="02010600030101010101" pitchFamily="2" charset="-122"/>
            </a:endParaRPr>
          </a:p>
        </p:txBody>
      </p:sp>
      <p:sp>
        <p:nvSpPr>
          <p:cNvPr id="290821" name="Text Box 5"/>
          <p:cNvSpPr txBox="1"/>
          <p:nvPr/>
        </p:nvSpPr>
        <p:spPr>
          <a:xfrm>
            <a:off x="546100" y="2868613"/>
            <a:ext cx="8915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000000"/>
                </a:solidFill>
                <a:latin typeface="宋体" panose="02010600030101010101" pitchFamily="2" charset="-122"/>
              </a:rPr>
              <a:t>3)</a:t>
            </a:r>
            <a:r>
              <a:rPr lang="zh-CN" altLang="en-US" sz="2400" b="1" dirty="0">
                <a:solidFill>
                  <a:srgbClr val="000000"/>
                </a:solidFill>
                <a:latin typeface="宋体" panose="02010600030101010101" pitchFamily="2" charset="-122"/>
              </a:rPr>
              <a:t>保持：当</a:t>
            </a:r>
            <a:r>
              <a:rPr lang="en-US" altLang="zh-CN" sz="2400" b="1" dirty="0">
                <a:solidFill>
                  <a:srgbClr val="CC0000"/>
                </a:solidFill>
                <a:latin typeface="宋体" panose="02010600030101010101" pitchFamily="2" charset="-122"/>
              </a:rPr>
              <a:t>CLR=LOAD=1</a:t>
            </a:r>
            <a:r>
              <a:rPr lang="zh-CN" altLang="en-US" sz="2400" b="1" dirty="0">
                <a:solidFill>
                  <a:srgbClr val="000000"/>
                </a:solidFill>
                <a:latin typeface="宋体" panose="02010600030101010101" pitchFamily="2" charset="-122"/>
              </a:rPr>
              <a:t>时，各触发器均处于保持状态。 </a:t>
            </a:r>
            <a:endParaRPr lang="zh-CN" altLang="en-US" sz="2400" b="1" dirty="0">
              <a:solidFill>
                <a:srgbClr val="000000"/>
              </a:solidFill>
              <a:latin typeface="宋体" panose="02010600030101010101" pitchFamily="2" charset="-122"/>
            </a:endParaRPr>
          </a:p>
        </p:txBody>
      </p:sp>
      <p:sp>
        <p:nvSpPr>
          <p:cNvPr id="290822" name="Text Box 6"/>
          <p:cNvSpPr txBox="1"/>
          <p:nvPr/>
        </p:nvSpPr>
        <p:spPr>
          <a:xfrm>
            <a:off x="603250" y="3424238"/>
            <a:ext cx="8915400" cy="212280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000000"/>
                </a:solidFill>
                <a:latin typeface="宋体" panose="02010600030101010101" pitchFamily="2" charset="-122"/>
              </a:rPr>
              <a:t>4)</a:t>
            </a:r>
            <a:r>
              <a:rPr lang="zh-CN" altLang="en-US" sz="2400" b="1" dirty="0">
                <a:solidFill>
                  <a:srgbClr val="000000"/>
                </a:solidFill>
                <a:latin typeface="宋体" panose="02010600030101010101" pitchFamily="2" charset="-122"/>
              </a:rPr>
              <a:t>计数：当</a:t>
            </a:r>
            <a:r>
              <a:rPr lang="en-US" altLang="zh-CN" sz="2400" b="1" dirty="0">
                <a:solidFill>
                  <a:srgbClr val="CC0000"/>
                </a:solidFill>
                <a:latin typeface="宋体" panose="02010600030101010101" pitchFamily="2" charset="-122"/>
              </a:rPr>
              <a:t>LOAD =CLR =EP=ET = 1</a:t>
            </a:r>
            <a:r>
              <a:rPr lang="zh-CN" altLang="en-US" sz="2400" b="1" dirty="0">
                <a:solidFill>
                  <a:srgbClr val="000000"/>
                </a:solidFill>
                <a:latin typeface="宋体" panose="02010600030101010101" pitchFamily="2" charset="-122"/>
              </a:rPr>
              <a:t>时，按</a:t>
            </a:r>
            <a:r>
              <a:rPr lang="zh-CN" altLang="en-US" sz="2400" b="1" dirty="0">
                <a:solidFill>
                  <a:srgbClr val="CC0000"/>
                </a:solidFill>
                <a:latin typeface="宋体" panose="02010600030101010101" pitchFamily="2" charset="-122"/>
              </a:rPr>
              <a:t>二进制自然码</a:t>
            </a:r>
            <a:endParaRPr lang="zh-CN" altLang="en-US" sz="2400" b="1" dirty="0">
              <a:solidFill>
                <a:srgbClr val="CC0000"/>
              </a:solidFill>
              <a:latin typeface="宋体" panose="02010600030101010101" pitchFamily="2" charset="-122"/>
            </a:endParaRPr>
          </a:p>
          <a:p>
            <a:pPr marL="0" lvl="0" indent="0" eaLnBrk="1" hangingPunct="1">
              <a:spcBef>
                <a:spcPct val="50000"/>
              </a:spcBef>
              <a:buNone/>
            </a:pPr>
            <a:r>
              <a:rPr lang="zh-CN" altLang="en-US" sz="2400" b="1" dirty="0">
                <a:solidFill>
                  <a:srgbClr val="CC0000"/>
                </a:solidFill>
                <a:latin typeface="宋体" panose="02010600030101010101" pitchFamily="2" charset="-122"/>
              </a:rPr>
              <a:t>        </a:t>
            </a:r>
            <a:r>
              <a:rPr lang="zh-CN" altLang="en-US" sz="2400" b="1" dirty="0">
                <a:solidFill>
                  <a:srgbClr val="000000"/>
                </a:solidFill>
                <a:latin typeface="宋体" panose="02010600030101010101" pitchFamily="2" charset="-122"/>
              </a:rPr>
              <a:t>计数。 若初态为</a:t>
            </a:r>
            <a:r>
              <a:rPr lang="en-US" altLang="zh-CN" sz="2400" b="1" dirty="0">
                <a:solidFill>
                  <a:srgbClr val="000000"/>
                </a:solidFill>
                <a:latin typeface="宋体" panose="02010600030101010101" pitchFamily="2" charset="-122"/>
              </a:rPr>
              <a:t>0000,15</a:t>
            </a:r>
            <a:r>
              <a:rPr lang="zh-CN" altLang="en-US" sz="2400" b="1" dirty="0">
                <a:solidFill>
                  <a:srgbClr val="000000"/>
                </a:solidFill>
                <a:latin typeface="宋体" panose="02010600030101010101" pitchFamily="2" charset="-122"/>
              </a:rPr>
              <a:t>个</a:t>
            </a:r>
            <a:r>
              <a:rPr lang="en-US" altLang="zh-CN" sz="2400" b="1" dirty="0">
                <a:solidFill>
                  <a:srgbClr val="000000"/>
                </a:solidFill>
                <a:latin typeface="宋体" panose="02010600030101010101" pitchFamily="2" charset="-122"/>
              </a:rPr>
              <a:t>CP</a:t>
            </a:r>
            <a:r>
              <a:rPr lang="zh-CN" altLang="en-US" sz="2400" b="1" dirty="0">
                <a:solidFill>
                  <a:srgbClr val="000000"/>
                </a:solidFill>
                <a:latin typeface="宋体" panose="02010600030101010101" pitchFamily="2" charset="-122"/>
              </a:rPr>
              <a:t>后，输出为</a:t>
            </a:r>
            <a:endParaRPr lang="zh-CN" altLang="en-US" sz="2400" b="1" dirty="0">
              <a:solidFill>
                <a:srgbClr val="000000"/>
              </a:solidFill>
              <a:latin typeface="宋体" panose="02010600030101010101" pitchFamily="2" charset="-122"/>
            </a:endParaRPr>
          </a:p>
          <a:p>
            <a:pPr marL="0" lvl="0" indent="0" eaLnBrk="1" hangingPunct="1">
              <a:spcBef>
                <a:spcPct val="50000"/>
              </a:spcBef>
              <a:buNone/>
            </a:pPr>
            <a:r>
              <a:rPr lang="zh-CN" altLang="en-US" sz="2400" b="1" dirty="0">
                <a:solidFill>
                  <a:srgbClr val="000000"/>
                </a:solidFill>
                <a:latin typeface="宋体" panose="02010600030101010101" pitchFamily="2" charset="-122"/>
              </a:rPr>
              <a:t>        </a:t>
            </a:r>
            <a:r>
              <a:rPr lang="zh-CN" altLang="en-US" sz="2400" b="1" dirty="0">
                <a:solidFill>
                  <a:srgbClr val="000000"/>
                </a:solidFill>
              </a:rPr>
              <a:t>“</a:t>
            </a:r>
            <a:r>
              <a:rPr lang="en-US" altLang="zh-CN" sz="2400" b="1" dirty="0">
                <a:solidFill>
                  <a:srgbClr val="000000"/>
                </a:solidFill>
                <a:latin typeface="宋体" panose="02010600030101010101" pitchFamily="2" charset="-122"/>
              </a:rPr>
              <a:t>1111</a:t>
            </a:r>
            <a:r>
              <a:rPr lang="en-US" altLang="zh-CN" sz="2400" b="1" dirty="0">
                <a:solidFill>
                  <a:srgbClr val="000000"/>
                </a:solidFill>
              </a:rPr>
              <a:t>”</a:t>
            </a:r>
            <a:r>
              <a:rPr lang="zh-CN" altLang="en-US" sz="2400" b="1" dirty="0">
                <a:solidFill>
                  <a:srgbClr val="000000"/>
                </a:solidFill>
                <a:latin typeface="宋体" panose="02010600030101010101" pitchFamily="2" charset="-122"/>
              </a:rPr>
              <a:t>，进位</a:t>
            </a:r>
            <a:r>
              <a:rPr lang="en-US" altLang="zh-CN" sz="2400" b="1" dirty="0">
                <a:solidFill>
                  <a:srgbClr val="000000"/>
                </a:solidFill>
                <a:latin typeface="宋体" panose="02010600030101010101" pitchFamily="2" charset="-122"/>
              </a:rPr>
              <a:t>RCO</a:t>
            </a:r>
            <a:r>
              <a:rPr lang="en-US" altLang="zh-CN" sz="2400" b="1" baseline="-25000"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 ETQ</a:t>
            </a:r>
            <a:r>
              <a:rPr lang="en-US" altLang="zh-CN" sz="2400" b="1" baseline="-25000" dirty="0">
                <a:solidFill>
                  <a:srgbClr val="000000"/>
                </a:solidFill>
                <a:latin typeface="宋体" panose="02010600030101010101" pitchFamily="2" charset="-122"/>
              </a:rPr>
              <a:t>A</a:t>
            </a:r>
            <a:r>
              <a:rPr lang="en-US" altLang="zh-CN" sz="2400" b="1" dirty="0">
                <a:solidFill>
                  <a:srgbClr val="000000"/>
                </a:solidFill>
                <a:latin typeface="宋体" panose="02010600030101010101" pitchFamily="2" charset="-122"/>
              </a:rPr>
              <a:t>Q</a:t>
            </a:r>
            <a:r>
              <a:rPr lang="en-US" altLang="zh-CN" sz="2400" b="1" baseline="-25000" dirty="0">
                <a:solidFill>
                  <a:srgbClr val="000000"/>
                </a:solidFill>
                <a:latin typeface="宋体" panose="02010600030101010101" pitchFamily="2" charset="-122"/>
              </a:rPr>
              <a:t>B</a:t>
            </a:r>
            <a:r>
              <a:rPr lang="en-US" altLang="zh-CN" sz="2400" b="1" dirty="0">
                <a:solidFill>
                  <a:srgbClr val="000000"/>
                </a:solidFill>
                <a:latin typeface="宋体" panose="02010600030101010101" pitchFamily="2" charset="-122"/>
              </a:rPr>
              <a:t>Q</a:t>
            </a:r>
            <a:r>
              <a:rPr lang="en-US" altLang="zh-CN" sz="2400" b="1" baseline="-25000" dirty="0">
                <a:solidFill>
                  <a:srgbClr val="000000"/>
                </a:solidFill>
                <a:latin typeface="宋体" panose="02010600030101010101" pitchFamily="2" charset="-122"/>
              </a:rPr>
              <a:t>C</a:t>
            </a:r>
            <a:r>
              <a:rPr lang="en-US" altLang="zh-CN" sz="2400" b="1" dirty="0">
                <a:solidFill>
                  <a:srgbClr val="000000"/>
                </a:solidFill>
                <a:latin typeface="宋体" panose="02010600030101010101" pitchFamily="2" charset="-122"/>
              </a:rPr>
              <a:t>Q</a:t>
            </a:r>
            <a:r>
              <a:rPr lang="en-US" altLang="zh-CN" sz="2400" b="1" baseline="-25000" dirty="0">
                <a:solidFill>
                  <a:srgbClr val="000000"/>
                </a:solidFill>
                <a:latin typeface="宋体" panose="02010600030101010101" pitchFamily="2" charset="-122"/>
              </a:rPr>
              <a:t>D</a:t>
            </a:r>
            <a:r>
              <a:rPr lang="en-US" altLang="zh-CN" sz="2400" b="1" dirty="0">
                <a:solidFill>
                  <a:srgbClr val="000000"/>
                </a:solidFill>
                <a:latin typeface="宋体" panose="02010600030101010101" pitchFamily="2" charset="-122"/>
              </a:rPr>
              <a:t> =1</a:t>
            </a:r>
            <a:r>
              <a:rPr lang="zh-CN" altLang="en-US" sz="2400" b="1" dirty="0">
                <a:solidFill>
                  <a:srgbClr val="000000"/>
                </a:solidFill>
                <a:latin typeface="宋体" panose="02010600030101010101" pitchFamily="2" charset="-122"/>
              </a:rPr>
              <a:t>。第</a:t>
            </a:r>
            <a:r>
              <a:rPr lang="en-US" altLang="zh-CN" sz="2400" b="1" dirty="0">
                <a:solidFill>
                  <a:srgbClr val="000000"/>
                </a:solidFill>
                <a:latin typeface="宋体" panose="02010600030101010101" pitchFamily="2" charset="-122"/>
              </a:rPr>
              <a:t>16</a:t>
            </a:r>
            <a:r>
              <a:rPr lang="zh-CN" altLang="en-US" sz="2400" b="1" dirty="0">
                <a:solidFill>
                  <a:srgbClr val="000000"/>
                </a:solidFill>
                <a:latin typeface="宋体" panose="02010600030101010101" pitchFamily="2" charset="-122"/>
              </a:rPr>
              <a:t>个</a:t>
            </a:r>
            <a:endParaRPr lang="zh-CN" altLang="en-US" sz="2400" b="1" dirty="0">
              <a:solidFill>
                <a:srgbClr val="000000"/>
              </a:solidFill>
              <a:latin typeface="宋体" panose="02010600030101010101" pitchFamily="2" charset="-122"/>
            </a:endParaRPr>
          </a:p>
          <a:p>
            <a:pPr marL="0" lvl="0" indent="0" eaLnBrk="1" hangingPunct="1">
              <a:spcBef>
                <a:spcPct val="50000"/>
              </a:spcBef>
              <a:buNone/>
            </a:pPr>
            <a:r>
              <a:rPr lang="zh-CN" altLang="en-US" sz="2400" b="1"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CP</a:t>
            </a:r>
            <a:r>
              <a:rPr lang="zh-CN" altLang="en-US" sz="2400" b="1" dirty="0">
                <a:solidFill>
                  <a:srgbClr val="000000"/>
                </a:solidFill>
                <a:latin typeface="宋体" panose="02010600030101010101" pitchFamily="2" charset="-122"/>
              </a:rPr>
              <a:t>作用后，输出恢复到</a:t>
            </a:r>
            <a:r>
              <a:rPr lang="en-US" altLang="zh-CN" sz="2400" b="1" dirty="0">
                <a:solidFill>
                  <a:srgbClr val="000000"/>
                </a:solidFill>
                <a:latin typeface="宋体" panose="02010600030101010101" pitchFamily="2" charset="-122"/>
              </a:rPr>
              <a:t>0000</a:t>
            </a:r>
            <a:r>
              <a:rPr lang="zh-CN" altLang="en-US" sz="2400" b="1" dirty="0">
                <a:solidFill>
                  <a:srgbClr val="000000"/>
                </a:solidFill>
                <a:latin typeface="宋体" panose="02010600030101010101" pitchFamily="2" charset="-122"/>
              </a:rPr>
              <a:t>状态，</a:t>
            </a:r>
            <a:r>
              <a:rPr lang="en-US" altLang="zh-CN" sz="2400" b="1" dirty="0">
                <a:solidFill>
                  <a:srgbClr val="000000"/>
                </a:solidFill>
                <a:latin typeface="宋体" panose="02010600030101010101" pitchFamily="2" charset="-122"/>
              </a:rPr>
              <a:t>RCO</a:t>
            </a:r>
            <a:r>
              <a:rPr lang="en-US" altLang="zh-CN" sz="2400" b="1" baseline="-25000" dirty="0">
                <a:solidFill>
                  <a:srgbClr val="000000"/>
                </a:solidFill>
                <a:latin typeface="宋体" panose="02010600030101010101" pitchFamily="2" charset="-122"/>
              </a:rPr>
              <a:t> </a:t>
            </a:r>
            <a:r>
              <a:rPr lang="en-US" altLang="zh-CN" sz="2400" b="1" dirty="0">
                <a:solidFill>
                  <a:srgbClr val="000000"/>
                </a:solidFill>
                <a:latin typeface="宋体" panose="02010600030101010101" pitchFamily="2" charset="-122"/>
              </a:rPr>
              <a:t>= 0</a:t>
            </a:r>
            <a:r>
              <a:rPr lang="zh-CN" altLang="en-US" sz="2400" b="1"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 </a:t>
            </a:r>
            <a:endParaRPr lang="zh-CN" altLang="en-US" sz="2400" dirty="0">
              <a:solidFill>
                <a:srgbClr val="000000"/>
              </a:solidFill>
              <a:latin typeface="宋体" panose="02010600030101010101" pitchFamily="2" charset="-122"/>
            </a:endParaRPr>
          </a:p>
        </p:txBody>
      </p:sp>
      <p:sp>
        <p:nvSpPr>
          <p:cNvPr id="290823" name="Text Box 7"/>
          <p:cNvSpPr txBox="1"/>
          <p:nvPr/>
        </p:nvSpPr>
        <p:spPr>
          <a:xfrm>
            <a:off x="373063" y="739775"/>
            <a:ext cx="3124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000000"/>
                </a:solidFill>
              </a:rPr>
              <a:t>(2) </a:t>
            </a:r>
            <a:r>
              <a:rPr lang="zh-CN" altLang="en-US" sz="2800" b="1" dirty="0">
                <a:solidFill>
                  <a:srgbClr val="000000"/>
                </a:solidFill>
              </a:rPr>
              <a:t>功能</a:t>
            </a:r>
            <a:endParaRPr lang="zh-CN" altLang="en-US" sz="2800" dirty="0"/>
          </a:p>
        </p:txBody>
      </p:sp>
      <p:sp>
        <p:nvSpPr>
          <p:cNvPr id="290824" name="Text Box 8"/>
          <p:cNvSpPr txBox="1">
            <a:spLocks noChangeArrowheads="1"/>
          </p:cNvSpPr>
          <p:nvPr/>
        </p:nvSpPr>
        <p:spPr bwMode="auto">
          <a:xfrm>
            <a:off x="657225" y="0"/>
            <a:ext cx="7924800" cy="641350"/>
          </a:xfrm>
          <a:prstGeom prst="rect">
            <a:avLst/>
          </a:prstGeom>
          <a:gradFill rotWithShape="0">
            <a:gsLst>
              <a:gs pos="0">
                <a:srgbClr val="C0C0C0"/>
              </a:gs>
              <a:gs pos="50000">
                <a:schemeClr val="bg1"/>
              </a:gs>
              <a:gs pos="100000">
                <a:srgbClr val="C0C0C0"/>
              </a:gs>
            </a:gsLst>
            <a:lin ang="5400000" scaled="1"/>
          </a:gradFill>
          <a:ln>
            <a:noFill/>
          </a:ln>
          <a:effectLst>
            <a:outerShdw sy="50000" kx="2453608"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1. </a:t>
            </a:r>
            <a:r>
              <a:rPr kumimoji="0" lang="zh-CN" altLang="en-US"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四位二进制同步计数器</a:t>
            </a:r>
            <a:r>
              <a:rPr kumimoji="0" lang="en-US" altLang="zh-CN"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74LS161</a:t>
            </a:r>
            <a:r>
              <a:rPr kumimoji="0" lang="en-US" altLang="zh-CN"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90824"/>
                                        </p:tgtEl>
                                        <p:attrNameLst>
                                          <p:attrName>style.visibility</p:attrName>
                                        </p:attrNameLst>
                                      </p:cBhvr>
                                      <p:to>
                                        <p:strVal val="visible"/>
                                      </p:to>
                                    </p:set>
                                    <p:animEffect transition="in" filter="slide(fromTop)">
                                      <p:cBhvr>
                                        <p:cTn id="7" dur="500"/>
                                        <p:tgtEl>
                                          <p:spTgt spid="2908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0823"/>
                                        </p:tgtEl>
                                        <p:attrNameLst>
                                          <p:attrName>style.visibility</p:attrName>
                                        </p:attrNameLst>
                                      </p:cBhvr>
                                      <p:to>
                                        <p:strVal val="visible"/>
                                      </p:to>
                                    </p:set>
                                    <p:anim calcmode="lin" valueType="num">
                                      <p:cBhvr additive="base">
                                        <p:cTn id="12" dur="500" fill="hold"/>
                                        <p:tgtEl>
                                          <p:spTgt spid="290823"/>
                                        </p:tgtEl>
                                        <p:attrNameLst>
                                          <p:attrName>ppt_x</p:attrName>
                                        </p:attrNameLst>
                                      </p:cBhvr>
                                      <p:tavLst>
                                        <p:tav tm="0">
                                          <p:val>
                                            <p:strVal val="0-#ppt_w/2"/>
                                          </p:val>
                                        </p:tav>
                                        <p:tav tm="100000">
                                          <p:val>
                                            <p:strVal val="#ppt_x"/>
                                          </p:val>
                                        </p:tav>
                                      </p:tavLst>
                                    </p:anim>
                                    <p:anim calcmode="lin" valueType="num">
                                      <p:cBhvr additive="base">
                                        <p:cTn id="13" dur="500" fill="hold"/>
                                        <p:tgtEl>
                                          <p:spTgt spid="2908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0819"/>
                                        </p:tgtEl>
                                        <p:attrNameLst>
                                          <p:attrName>style.visibility</p:attrName>
                                        </p:attrNameLst>
                                      </p:cBhvr>
                                      <p:to>
                                        <p:strVal val="visible"/>
                                      </p:to>
                                    </p:set>
                                    <p:animEffect transition="in" filter="wipe(left)">
                                      <p:cBhvr>
                                        <p:cTn id="18" dur="500"/>
                                        <p:tgtEl>
                                          <p:spTgt spid="2908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0820"/>
                                        </p:tgtEl>
                                        <p:attrNameLst>
                                          <p:attrName>style.visibility</p:attrName>
                                        </p:attrNameLst>
                                      </p:cBhvr>
                                      <p:to>
                                        <p:strVal val="visible"/>
                                      </p:to>
                                    </p:set>
                                    <p:animEffect transition="in" filter="wipe(left)">
                                      <p:cBhvr>
                                        <p:cTn id="23" dur="500"/>
                                        <p:tgtEl>
                                          <p:spTgt spid="2908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0821"/>
                                        </p:tgtEl>
                                        <p:attrNameLst>
                                          <p:attrName>style.visibility</p:attrName>
                                        </p:attrNameLst>
                                      </p:cBhvr>
                                      <p:to>
                                        <p:strVal val="visible"/>
                                      </p:to>
                                    </p:set>
                                    <p:animEffect transition="in" filter="wipe(left)">
                                      <p:cBhvr>
                                        <p:cTn id="28" dur="500"/>
                                        <p:tgtEl>
                                          <p:spTgt spid="29082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290822"/>
                                        </p:tgtEl>
                                        <p:attrNameLst>
                                          <p:attrName>style.visibility</p:attrName>
                                        </p:attrNameLst>
                                      </p:cBhvr>
                                      <p:to>
                                        <p:strVal val="visible"/>
                                      </p:to>
                                    </p:set>
                                    <p:animEffect transition="in" filter="box(out)">
                                      <p:cBhvr>
                                        <p:cTn id="33" dur="500"/>
                                        <p:tgtEl>
                                          <p:spTgt spid="290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p:bldP spid="290820" grpId="0"/>
      <p:bldP spid="290821" grpId="0"/>
      <p:bldP spid="290822" grpId="0"/>
      <p:bldP spid="290823" grpId="0"/>
      <p:bldP spid="29082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43011"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nvGrpSpPr>
          <p:cNvPr id="291843" name="Group 3"/>
          <p:cNvGrpSpPr/>
          <p:nvPr/>
        </p:nvGrpSpPr>
        <p:grpSpPr>
          <a:xfrm>
            <a:off x="280988" y="963613"/>
            <a:ext cx="8997950" cy="4343400"/>
            <a:chOff x="26" y="1056"/>
            <a:chExt cx="5668" cy="2736"/>
          </a:xfrm>
        </p:grpSpPr>
        <p:sp>
          <p:nvSpPr>
            <p:cNvPr id="43016" name="Rectangle 4"/>
            <p:cNvSpPr/>
            <p:nvPr/>
          </p:nvSpPr>
          <p:spPr>
            <a:xfrm>
              <a:off x="39" y="1056"/>
              <a:ext cx="5520" cy="263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lnSpc>
                  <a:spcPct val="140000"/>
                </a:lnSpc>
                <a:spcBef>
                  <a:spcPct val="0"/>
                </a:spcBef>
                <a:buNone/>
              </a:pPr>
              <a:endParaRPr lang="en-US" altLang="zh-CN" sz="2400" b="1" dirty="0"/>
            </a:p>
            <a:p>
              <a:pPr marL="0" lvl="0" indent="0">
                <a:lnSpc>
                  <a:spcPct val="140000"/>
                </a:lnSpc>
                <a:spcBef>
                  <a:spcPct val="0"/>
                </a:spcBef>
                <a:buNone/>
              </a:pPr>
              <a:r>
                <a:rPr lang="en-US" altLang="zh-CN" sz="2400" b="1" dirty="0"/>
                <a:t>             </a:t>
              </a:r>
              <a:r>
                <a:rPr lang="zh-CN" altLang="en-US" sz="2400" b="1" dirty="0"/>
                <a:t>输                            入	                               输      出</a:t>
              </a:r>
              <a:endParaRPr lang="zh-CN" altLang="en-US" sz="2400" b="1" dirty="0"/>
            </a:p>
            <a:p>
              <a:pPr marL="0" lvl="0" indent="0">
                <a:lnSpc>
                  <a:spcPct val="140000"/>
                </a:lnSpc>
                <a:spcBef>
                  <a:spcPct val="0"/>
                </a:spcBef>
                <a:buNone/>
              </a:pPr>
              <a:r>
                <a:rPr lang="en-US" altLang="zh-CN" sz="2400" b="1" dirty="0"/>
                <a:t>CP    CLR  LOAD   EP(S</a:t>
              </a:r>
              <a:r>
                <a:rPr lang="en-US" altLang="zh-CN" sz="2400" b="1" baseline="-25000" dirty="0"/>
                <a:t>1</a:t>
              </a:r>
              <a:r>
                <a:rPr lang="en-US" altLang="zh-CN" sz="2400" b="1" dirty="0"/>
                <a:t>) ET(S</a:t>
              </a:r>
              <a:r>
                <a:rPr lang="en-US" altLang="zh-CN" sz="2400" b="1" baseline="-25000" dirty="0"/>
                <a:t>2</a:t>
              </a:r>
              <a:r>
                <a:rPr lang="en-US" altLang="zh-CN" sz="2400" b="1" dirty="0"/>
                <a:t>)	 A  B  C  D	Q</a:t>
              </a:r>
              <a:r>
                <a:rPr lang="en-US" altLang="zh-CN" sz="2400" b="1" baseline="-25000" dirty="0"/>
                <a:t>A </a:t>
              </a:r>
              <a:r>
                <a:rPr lang="en-US" altLang="zh-CN" sz="2400" b="1" dirty="0"/>
                <a:t> Q</a:t>
              </a:r>
              <a:r>
                <a:rPr lang="en-US" altLang="zh-CN" sz="2400" b="1" baseline="-25000" dirty="0"/>
                <a:t>B </a:t>
              </a:r>
              <a:r>
                <a:rPr lang="en-US" altLang="zh-CN" sz="2400" b="1" dirty="0"/>
                <a:t>  Q</a:t>
              </a:r>
              <a:r>
                <a:rPr lang="en-US" altLang="zh-CN" sz="2400" b="1" baseline="-25000" dirty="0"/>
                <a:t>C </a:t>
              </a:r>
              <a:r>
                <a:rPr lang="en-US" altLang="zh-CN" sz="2400" b="1" dirty="0"/>
                <a:t> Q</a:t>
              </a:r>
              <a:r>
                <a:rPr lang="en-US" altLang="zh-CN" sz="2400" b="1" baseline="-25000" dirty="0"/>
                <a:t>D</a:t>
              </a:r>
              <a:endParaRPr lang="en-US" altLang="zh-CN" sz="2400" b="1" baseline="-25000" dirty="0"/>
            </a:p>
            <a:p>
              <a:pPr marL="0" lvl="0" indent="0">
                <a:lnSpc>
                  <a:spcPct val="140000"/>
                </a:lnSpc>
                <a:spcBef>
                  <a:spcPct val="0"/>
                </a:spcBef>
                <a:buNone/>
              </a:pPr>
              <a:r>
                <a:rPr lang="en-US" altLang="zh-CN" sz="2400" b="1" dirty="0"/>
                <a:t>Ф	</a:t>
              </a:r>
              <a:r>
                <a:rPr lang="en-US" altLang="zh-CN" sz="2400" b="1" dirty="0">
                  <a:solidFill>
                    <a:srgbClr val="FF3300"/>
                  </a:solidFill>
                </a:rPr>
                <a:t>0</a:t>
              </a:r>
              <a:r>
                <a:rPr lang="en-US" altLang="zh-CN" sz="2400" b="1" dirty="0"/>
                <a:t>	Ф	 Ф	  Ф	 ФФФФ	 </a:t>
              </a:r>
              <a:r>
                <a:rPr lang="en-US" altLang="zh-CN" sz="2400" b="1" dirty="0">
                  <a:solidFill>
                    <a:srgbClr val="FF3300"/>
                  </a:solidFill>
                </a:rPr>
                <a:t>0     0      0     0</a:t>
              </a:r>
              <a:endParaRPr lang="en-US" altLang="zh-CN" sz="2400" b="1" dirty="0">
                <a:solidFill>
                  <a:srgbClr val="FF3300"/>
                </a:solidFill>
              </a:endParaRPr>
            </a:p>
            <a:p>
              <a:pPr marL="0" lvl="0" indent="0">
                <a:lnSpc>
                  <a:spcPct val="140000"/>
                </a:lnSpc>
                <a:spcBef>
                  <a:spcPct val="0"/>
                </a:spcBef>
                <a:buNone/>
              </a:pPr>
              <a:r>
                <a:rPr lang="en-US" altLang="zh-CN" sz="2400" b="1" dirty="0">
                  <a:solidFill>
                    <a:srgbClr val="009900"/>
                  </a:solidFill>
                </a:rPr>
                <a:t>↑ 	1	0	 </a:t>
              </a:r>
              <a:r>
                <a:rPr lang="en-US" altLang="zh-CN" sz="2400" b="1" dirty="0"/>
                <a:t>Ф	  Ф	 </a:t>
              </a:r>
              <a:r>
                <a:rPr lang="en-US" altLang="zh-CN" sz="2400" b="1" dirty="0">
                  <a:solidFill>
                    <a:srgbClr val="009900"/>
                  </a:solidFill>
                </a:rPr>
                <a:t>A B  C  D</a:t>
              </a:r>
              <a:r>
                <a:rPr lang="en-US" altLang="zh-CN" sz="2400" b="1" dirty="0"/>
                <a:t>	 </a:t>
              </a:r>
              <a:r>
                <a:rPr lang="en-US" altLang="zh-CN" sz="2400" b="1" dirty="0">
                  <a:solidFill>
                    <a:srgbClr val="009900"/>
                  </a:solidFill>
                </a:rPr>
                <a:t>A    B     C    D</a:t>
              </a:r>
              <a:endParaRPr lang="en-US" altLang="zh-CN" sz="2400" b="1" dirty="0"/>
            </a:p>
            <a:p>
              <a:pPr marL="0" lvl="0" indent="0">
                <a:lnSpc>
                  <a:spcPct val="140000"/>
                </a:lnSpc>
                <a:spcBef>
                  <a:spcPct val="0"/>
                </a:spcBef>
                <a:buNone/>
              </a:pPr>
              <a:r>
                <a:rPr lang="en-US" altLang="zh-CN" sz="2400" b="1" dirty="0"/>
                <a:t>Ф	</a:t>
              </a:r>
              <a:r>
                <a:rPr lang="en-US" altLang="zh-CN" sz="2400" b="1" dirty="0">
                  <a:solidFill>
                    <a:srgbClr val="0033CC"/>
                  </a:solidFill>
                </a:rPr>
                <a:t>1	1	 0</a:t>
              </a:r>
              <a:r>
                <a:rPr lang="en-US" altLang="zh-CN" sz="2400" b="1" dirty="0"/>
                <a:t>	  Ф	 ФФФФ	     </a:t>
              </a:r>
              <a:r>
                <a:rPr lang="zh-CN" altLang="en-US" sz="2400" b="1" dirty="0">
                  <a:solidFill>
                    <a:srgbClr val="0033CC"/>
                  </a:solidFill>
                </a:rPr>
                <a:t>保　　持</a:t>
              </a:r>
              <a:endParaRPr lang="zh-CN" altLang="en-US" sz="2400" b="1" dirty="0">
                <a:solidFill>
                  <a:srgbClr val="0033CC"/>
                </a:solidFill>
              </a:endParaRPr>
            </a:p>
            <a:p>
              <a:pPr marL="0" lvl="0" indent="0">
                <a:lnSpc>
                  <a:spcPct val="140000"/>
                </a:lnSpc>
                <a:spcBef>
                  <a:spcPct val="0"/>
                </a:spcBef>
                <a:buNone/>
              </a:pPr>
              <a:r>
                <a:rPr lang="en-US" altLang="zh-CN" sz="2400" b="1" dirty="0"/>
                <a:t>Ф	</a:t>
              </a:r>
              <a:r>
                <a:rPr lang="en-US" altLang="zh-CN" sz="2400" b="1" dirty="0">
                  <a:solidFill>
                    <a:srgbClr val="0033CC"/>
                  </a:solidFill>
                </a:rPr>
                <a:t>1	1</a:t>
              </a:r>
              <a:r>
                <a:rPr lang="en-US" altLang="zh-CN" sz="2400" b="1" dirty="0"/>
                <a:t>	 Ф	  </a:t>
              </a:r>
              <a:r>
                <a:rPr lang="en-US" altLang="zh-CN" sz="2400" b="1" dirty="0">
                  <a:solidFill>
                    <a:srgbClr val="0033CC"/>
                  </a:solidFill>
                </a:rPr>
                <a:t> 0</a:t>
              </a:r>
              <a:r>
                <a:rPr lang="en-US" altLang="zh-CN" sz="2400" b="1" dirty="0"/>
                <a:t>	 ФФФФ	     </a:t>
              </a:r>
              <a:r>
                <a:rPr lang="zh-CN" altLang="en-US" sz="2400" b="1" dirty="0">
                  <a:solidFill>
                    <a:srgbClr val="0033CC"/>
                  </a:solidFill>
                </a:rPr>
                <a:t>保　　持</a:t>
              </a:r>
              <a:endParaRPr lang="zh-CN" altLang="en-US" sz="2400" b="1" dirty="0"/>
            </a:p>
            <a:p>
              <a:pPr marL="0" lvl="0" indent="0">
                <a:lnSpc>
                  <a:spcPct val="140000"/>
                </a:lnSpc>
                <a:spcBef>
                  <a:spcPct val="0"/>
                </a:spcBef>
                <a:buNone/>
              </a:pPr>
              <a:r>
                <a:rPr lang="zh-CN" altLang="en-US" sz="2400" b="1" dirty="0">
                  <a:solidFill>
                    <a:srgbClr val="FF3399"/>
                  </a:solidFill>
                </a:rPr>
                <a:t>↑</a:t>
              </a:r>
              <a:r>
                <a:rPr lang="zh-CN" altLang="en-US" sz="2400" b="1" dirty="0"/>
                <a:t>	</a:t>
              </a:r>
              <a:r>
                <a:rPr lang="en-US" altLang="zh-CN" sz="2400" b="1" dirty="0">
                  <a:solidFill>
                    <a:srgbClr val="FF3399"/>
                  </a:solidFill>
                </a:rPr>
                <a:t>1	1	 1	   1</a:t>
              </a:r>
              <a:r>
                <a:rPr lang="en-US" altLang="zh-CN" sz="2400" b="1" dirty="0"/>
                <a:t>	 ФФФФ         </a:t>
              </a:r>
              <a:r>
                <a:rPr lang="zh-CN" altLang="en-US" sz="2400" b="1" dirty="0">
                  <a:solidFill>
                    <a:srgbClr val="CC00CC"/>
                  </a:solidFill>
                </a:rPr>
                <a:t>十进制计数</a:t>
              </a:r>
              <a:endParaRPr lang="zh-CN" altLang="en-US" sz="2400" b="1" dirty="0">
                <a:solidFill>
                  <a:srgbClr val="CC00CC"/>
                </a:solidFill>
              </a:endParaRPr>
            </a:p>
          </p:txBody>
        </p:sp>
        <p:grpSp>
          <p:nvGrpSpPr>
            <p:cNvPr id="43017" name="Group 5"/>
            <p:cNvGrpSpPr/>
            <p:nvPr/>
          </p:nvGrpSpPr>
          <p:grpSpPr>
            <a:xfrm>
              <a:off x="26" y="1440"/>
              <a:ext cx="5668" cy="2352"/>
              <a:chOff x="26" y="1104"/>
              <a:chExt cx="5668" cy="2352"/>
            </a:xfrm>
          </p:grpSpPr>
          <p:grpSp>
            <p:nvGrpSpPr>
              <p:cNvPr id="43018" name="Group 6"/>
              <p:cNvGrpSpPr/>
              <p:nvPr/>
            </p:nvGrpSpPr>
            <p:grpSpPr>
              <a:xfrm>
                <a:off x="26" y="1104"/>
                <a:ext cx="5668" cy="2352"/>
                <a:chOff x="26" y="1104"/>
                <a:chExt cx="5668" cy="2352"/>
              </a:xfrm>
            </p:grpSpPr>
            <p:sp>
              <p:nvSpPr>
                <p:cNvPr id="43020" name="Rectangle 7"/>
                <p:cNvSpPr/>
                <p:nvPr/>
              </p:nvSpPr>
              <p:spPr>
                <a:xfrm>
                  <a:off x="26" y="1104"/>
                  <a:ext cx="5668" cy="2352"/>
                </a:xfrm>
                <a:prstGeom prst="rect">
                  <a:avLst/>
                </a:prstGeom>
                <a:noFill/>
                <a:ln w="57150" cap="flat" cmpd="thinThick">
                  <a:solidFill>
                    <a:srgbClr val="FFCC99"/>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43021" name="Line 8"/>
                <p:cNvSpPr/>
                <p:nvPr/>
              </p:nvSpPr>
              <p:spPr>
                <a:xfrm>
                  <a:off x="3984" y="1126"/>
                  <a:ext cx="0" cy="2304"/>
                </a:xfrm>
                <a:prstGeom prst="line">
                  <a:avLst/>
                </a:prstGeom>
                <a:ln w="9525" cap="flat" cmpd="sng">
                  <a:solidFill>
                    <a:srgbClr val="000000"/>
                  </a:solidFill>
                  <a:prstDash val="solid"/>
                  <a:headEnd type="none" w="med" len="med"/>
                  <a:tailEnd type="none" w="med" len="med"/>
                </a:ln>
              </p:spPr>
            </p:sp>
            <p:grpSp>
              <p:nvGrpSpPr>
                <p:cNvPr id="43022" name="Group 9"/>
                <p:cNvGrpSpPr/>
                <p:nvPr/>
              </p:nvGrpSpPr>
              <p:grpSpPr>
                <a:xfrm>
                  <a:off x="78" y="1392"/>
                  <a:ext cx="5586" cy="336"/>
                  <a:chOff x="78" y="1104"/>
                  <a:chExt cx="5586" cy="336"/>
                </a:xfrm>
              </p:grpSpPr>
              <p:sp>
                <p:nvSpPr>
                  <p:cNvPr id="43023" name="Line 10"/>
                  <p:cNvSpPr/>
                  <p:nvPr/>
                </p:nvSpPr>
                <p:spPr>
                  <a:xfrm>
                    <a:off x="78" y="1104"/>
                    <a:ext cx="5568" cy="0"/>
                  </a:xfrm>
                  <a:prstGeom prst="line">
                    <a:avLst/>
                  </a:prstGeom>
                  <a:ln w="9525" cap="flat" cmpd="sng">
                    <a:solidFill>
                      <a:srgbClr val="000000"/>
                    </a:solidFill>
                    <a:prstDash val="solid"/>
                    <a:headEnd type="none" w="med" len="med"/>
                    <a:tailEnd type="none" w="med" len="med"/>
                  </a:ln>
                </p:spPr>
              </p:sp>
              <p:sp>
                <p:nvSpPr>
                  <p:cNvPr id="43024" name="Line 11"/>
                  <p:cNvSpPr/>
                  <p:nvPr/>
                </p:nvSpPr>
                <p:spPr>
                  <a:xfrm>
                    <a:off x="96" y="1440"/>
                    <a:ext cx="5568" cy="0"/>
                  </a:xfrm>
                  <a:prstGeom prst="line">
                    <a:avLst/>
                  </a:prstGeom>
                  <a:ln w="9525" cap="flat" cmpd="sng">
                    <a:solidFill>
                      <a:srgbClr val="000000"/>
                    </a:solidFill>
                    <a:prstDash val="solid"/>
                    <a:headEnd type="none" w="med" len="med"/>
                    <a:tailEnd type="none" w="med" len="med"/>
                  </a:ln>
                </p:spPr>
              </p:sp>
            </p:grpSp>
          </p:grpSp>
          <p:sp>
            <p:nvSpPr>
              <p:cNvPr id="43019" name="Line 12"/>
              <p:cNvSpPr/>
              <p:nvPr/>
            </p:nvSpPr>
            <p:spPr>
              <a:xfrm>
                <a:off x="2880" y="1392"/>
                <a:ext cx="0" cy="2064"/>
              </a:xfrm>
              <a:prstGeom prst="line">
                <a:avLst/>
              </a:prstGeom>
              <a:ln w="9525" cap="flat" cmpd="sng">
                <a:solidFill>
                  <a:schemeClr val="tx1"/>
                </a:solidFill>
                <a:prstDash val="solid"/>
                <a:headEnd type="none" w="med" len="med"/>
                <a:tailEnd type="none" w="med" len="med"/>
              </a:ln>
            </p:spPr>
          </p:sp>
        </p:grpSp>
      </p:grpSp>
      <p:sp>
        <p:nvSpPr>
          <p:cNvPr id="291853" name="Text Box 13"/>
          <p:cNvSpPr txBox="1"/>
          <p:nvPr/>
        </p:nvSpPr>
        <p:spPr>
          <a:xfrm>
            <a:off x="317500" y="3170238"/>
            <a:ext cx="488950" cy="457200"/>
          </a:xfrm>
          <a:prstGeom prst="rect">
            <a:avLst/>
          </a:prstGeom>
          <a:solidFill>
            <a:srgbClr val="99CCFF"/>
          </a:solid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3300"/>
                </a:solidFill>
              </a:rPr>
              <a:t>↑</a:t>
            </a:r>
            <a:endParaRPr lang="en-US" altLang="zh-CN" sz="2400" b="1" dirty="0">
              <a:solidFill>
                <a:srgbClr val="FF3300"/>
              </a:solidFill>
            </a:endParaRPr>
          </a:p>
        </p:txBody>
      </p:sp>
      <p:sp>
        <p:nvSpPr>
          <p:cNvPr id="291854" name="Text Box 14"/>
          <p:cNvSpPr txBox="1">
            <a:spLocks noChangeArrowheads="1"/>
          </p:cNvSpPr>
          <p:nvPr/>
        </p:nvSpPr>
        <p:spPr bwMode="auto">
          <a:xfrm>
            <a:off x="454025" y="0"/>
            <a:ext cx="8153400" cy="641350"/>
          </a:xfrm>
          <a:prstGeom prst="rect">
            <a:avLst/>
          </a:prstGeom>
          <a:gradFill rotWithShape="0">
            <a:gsLst>
              <a:gs pos="0">
                <a:srgbClr val="C0C0C0"/>
              </a:gs>
              <a:gs pos="50000">
                <a:schemeClr val="bg1"/>
              </a:gs>
              <a:gs pos="100000">
                <a:srgbClr val="C0C0C0"/>
              </a:gs>
            </a:gsLst>
            <a:lin ang="5400000" scaled="1"/>
          </a:gradFill>
          <a:ln>
            <a:noFill/>
          </a:ln>
          <a:effectLst>
            <a:outerShdw sy="50000" kx="2453608"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2. </a:t>
            </a:r>
            <a:r>
              <a:rPr kumimoji="0" lang="zh-CN" altLang="en-US"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十进制同步计数器</a:t>
            </a:r>
            <a:r>
              <a:rPr kumimoji="0" lang="en-US" altLang="zh-CN"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74160</a:t>
            </a:r>
            <a:r>
              <a:rPr kumimoji="0" lang="en-US" altLang="zh-CN"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1855" name="Text Box 15"/>
          <p:cNvSpPr txBox="1">
            <a:spLocks noChangeArrowheads="1"/>
          </p:cNvSpPr>
          <p:nvPr/>
        </p:nvSpPr>
        <p:spPr bwMode="auto">
          <a:xfrm>
            <a:off x="2354263" y="746125"/>
            <a:ext cx="3749675" cy="579438"/>
          </a:xfrm>
          <a:prstGeom prst="rect">
            <a:avLst/>
          </a:prstGeom>
          <a:gradFill rotWithShape="0">
            <a:gsLst>
              <a:gs pos="0">
                <a:srgbClr val="B2B2B2"/>
              </a:gs>
              <a:gs pos="50000">
                <a:schemeClr val="bg1"/>
              </a:gs>
              <a:gs pos="100000">
                <a:srgbClr val="B2B2B2"/>
              </a:gs>
            </a:gsLst>
            <a:lin ang="5400000" scaled="1"/>
          </a:gradFill>
          <a:ln>
            <a:noFill/>
          </a:ln>
          <a:effectLst>
            <a:outerShdw sy="50000" kx="2453608"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74160</a:t>
            </a:r>
            <a:r>
              <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功能表</a:t>
            </a:r>
            <a:endParaRPr kumimoji="0" lang="zh-CN" altLang="en-US" sz="24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91854"/>
                                        </p:tgtEl>
                                        <p:attrNameLst>
                                          <p:attrName>style.visibility</p:attrName>
                                        </p:attrNameLst>
                                      </p:cBhvr>
                                      <p:to>
                                        <p:strVal val="visible"/>
                                      </p:to>
                                    </p:set>
                                    <p:animEffect transition="in" filter="slide(fromTop)">
                                      <p:cBhvr>
                                        <p:cTn id="7" dur="500"/>
                                        <p:tgtEl>
                                          <p:spTgt spid="2918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18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2918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3" presetClass="entr" presetSubtype="32" fill="hold" grpId="0" nodeType="clickEffect">
                                  <p:stCondLst>
                                    <p:cond delay="0"/>
                                  </p:stCondLst>
                                  <p:childTnLst>
                                    <p:set>
                                      <p:cBhvr>
                                        <p:cTn id="19" dur="1" fill="hold">
                                          <p:stCondLst>
                                            <p:cond delay="0"/>
                                          </p:stCondLst>
                                        </p:cTn>
                                        <p:tgtEl>
                                          <p:spTgt spid="291853"/>
                                        </p:tgtEl>
                                        <p:attrNameLst>
                                          <p:attrName>style.visibility</p:attrName>
                                        </p:attrNameLst>
                                      </p:cBhvr>
                                      <p:to>
                                        <p:strVal val="visible"/>
                                      </p:to>
                                    </p:set>
                                    <p:anim calcmode="lin" valueType="num">
                                      <p:cBhvr>
                                        <p:cTn id="20" dur="500" fill="hold"/>
                                        <p:tgtEl>
                                          <p:spTgt spid="291853"/>
                                        </p:tgtEl>
                                        <p:attrNameLst>
                                          <p:attrName>ppt_w</p:attrName>
                                        </p:attrNameLst>
                                      </p:cBhvr>
                                      <p:tavLst>
                                        <p:tav tm="0">
                                          <p:val>
                                            <p:strVal val="4*#ppt_w"/>
                                          </p:val>
                                        </p:tav>
                                        <p:tav tm="100000">
                                          <p:val>
                                            <p:strVal val="#ppt_w"/>
                                          </p:val>
                                        </p:tav>
                                      </p:tavLst>
                                    </p:anim>
                                    <p:anim calcmode="lin" valueType="num">
                                      <p:cBhvr>
                                        <p:cTn id="21" dur="500" fill="hold"/>
                                        <p:tgtEl>
                                          <p:spTgt spid="29185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53" grpId="0" animBg="1"/>
      <p:bldP spid="291854" grpId="0" animBg="1"/>
      <p:bldP spid="29185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44035" name="Rectangle 2"/>
          <p:cNvSpPr/>
          <p:nvPr/>
        </p:nvSpPr>
        <p:spPr>
          <a:xfrm>
            <a:off x="103188" y="13335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92867" name="Text Box 3"/>
          <p:cNvSpPr txBox="1"/>
          <p:nvPr/>
        </p:nvSpPr>
        <p:spPr>
          <a:xfrm>
            <a:off x="533400" y="1981200"/>
            <a:ext cx="7315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000000"/>
                </a:solidFill>
                <a:latin typeface="宋体" panose="02010600030101010101" pitchFamily="2" charset="-122"/>
              </a:rPr>
              <a:t>(1)</a:t>
            </a:r>
            <a:r>
              <a:rPr lang="zh-CN" altLang="en-US" b="1" dirty="0">
                <a:solidFill>
                  <a:srgbClr val="000000"/>
                </a:solidFill>
                <a:latin typeface="宋体" panose="02010600030101010101" pitchFamily="2" charset="-122"/>
              </a:rPr>
              <a:t>外引线排列和</a:t>
            </a:r>
            <a:r>
              <a:rPr lang="en-US" altLang="zh-CN" b="1" dirty="0">
                <a:solidFill>
                  <a:srgbClr val="000000"/>
                </a:solidFill>
                <a:latin typeface="宋体" panose="02010600030101010101" pitchFamily="2" charset="-122"/>
              </a:rPr>
              <a:t>CT74161</a:t>
            </a:r>
            <a:r>
              <a:rPr lang="zh-CN" altLang="en-US" b="1" dirty="0">
                <a:solidFill>
                  <a:srgbClr val="000000"/>
                </a:solidFill>
                <a:latin typeface="宋体" panose="02010600030101010101" pitchFamily="2" charset="-122"/>
              </a:rPr>
              <a:t>相同。</a:t>
            </a:r>
            <a:endParaRPr lang="zh-CN" altLang="en-US" sz="2400" dirty="0">
              <a:solidFill>
                <a:srgbClr val="000000"/>
              </a:solidFill>
              <a:latin typeface="宋体" panose="02010600030101010101" pitchFamily="2" charset="-122"/>
            </a:endParaRPr>
          </a:p>
        </p:txBody>
      </p:sp>
      <p:sp>
        <p:nvSpPr>
          <p:cNvPr id="292868" name="Text Box 4"/>
          <p:cNvSpPr txBox="1"/>
          <p:nvPr/>
        </p:nvSpPr>
        <p:spPr>
          <a:xfrm>
            <a:off x="533400" y="2705100"/>
            <a:ext cx="897255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000000"/>
                </a:solidFill>
                <a:latin typeface="宋体" panose="02010600030101010101" pitchFamily="2" charset="-122"/>
              </a:rPr>
              <a:t>(2)</a:t>
            </a:r>
            <a:r>
              <a:rPr lang="zh-CN" altLang="en-US" b="1" dirty="0">
                <a:solidFill>
                  <a:srgbClr val="000000"/>
                </a:solidFill>
                <a:latin typeface="宋体" panose="02010600030101010101" pitchFamily="2" charset="-122"/>
              </a:rPr>
              <a:t>置数，计数，保持，清零功能与</a:t>
            </a:r>
            <a:r>
              <a:rPr lang="en-US" altLang="zh-CN" b="1" dirty="0">
                <a:solidFill>
                  <a:srgbClr val="000000"/>
                </a:solidFill>
                <a:latin typeface="宋体" panose="02010600030101010101" pitchFamily="2" charset="-122"/>
              </a:rPr>
              <a:t>74161</a:t>
            </a:r>
            <a:r>
              <a:rPr lang="zh-CN" altLang="en-US" b="1" dirty="0">
                <a:solidFill>
                  <a:srgbClr val="000000"/>
                </a:solidFill>
                <a:latin typeface="宋体" panose="02010600030101010101" pitchFamily="2" charset="-122"/>
              </a:rPr>
              <a:t>相同。</a:t>
            </a:r>
            <a:endParaRPr lang="zh-CN" altLang="en-US" b="1" dirty="0">
              <a:solidFill>
                <a:srgbClr val="000000"/>
              </a:solidFill>
              <a:latin typeface="宋体" panose="02010600030101010101" pitchFamily="2" charset="-122"/>
            </a:endParaRPr>
          </a:p>
        </p:txBody>
      </p:sp>
      <p:sp>
        <p:nvSpPr>
          <p:cNvPr id="292869" name="Text Box 5"/>
          <p:cNvSpPr txBox="1"/>
          <p:nvPr/>
        </p:nvSpPr>
        <p:spPr>
          <a:xfrm>
            <a:off x="533400" y="3390900"/>
            <a:ext cx="6781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b="1" dirty="0">
                <a:solidFill>
                  <a:srgbClr val="000000"/>
                </a:solidFill>
                <a:latin typeface="宋体" panose="02010600030101010101" pitchFamily="2" charset="-122"/>
              </a:rPr>
              <a:t>(3)</a:t>
            </a:r>
            <a:r>
              <a:rPr lang="zh-CN" altLang="en-US" b="1" dirty="0">
                <a:solidFill>
                  <a:srgbClr val="000000"/>
                </a:solidFill>
                <a:latin typeface="宋体" panose="02010600030101010101" pitchFamily="2" charset="-122"/>
              </a:rPr>
              <a:t>计数进制与</a:t>
            </a:r>
            <a:r>
              <a:rPr lang="en-US" altLang="zh-CN" b="1" dirty="0">
                <a:solidFill>
                  <a:srgbClr val="000000"/>
                </a:solidFill>
                <a:latin typeface="宋体" panose="02010600030101010101" pitchFamily="2" charset="-122"/>
              </a:rPr>
              <a:t>74161</a:t>
            </a:r>
            <a:r>
              <a:rPr lang="zh-CN" altLang="en-US" b="1" dirty="0">
                <a:solidFill>
                  <a:srgbClr val="CC0000"/>
                </a:solidFill>
                <a:latin typeface="宋体" panose="02010600030101010101" pitchFamily="2" charset="-122"/>
              </a:rPr>
              <a:t>不同。</a:t>
            </a:r>
            <a:endParaRPr lang="zh-CN" altLang="en-US" b="1" dirty="0">
              <a:solidFill>
                <a:srgbClr val="CC0000"/>
              </a:solidFill>
              <a:latin typeface="宋体" panose="02010600030101010101" pitchFamily="2" charset="-122"/>
            </a:endParaRPr>
          </a:p>
        </p:txBody>
      </p:sp>
      <p:sp>
        <p:nvSpPr>
          <p:cNvPr id="292870" name="Text Box 6"/>
          <p:cNvSpPr txBox="1"/>
          <p:nvPr/>
        </p:nvSpPr>
        <p:spPr>
          <a:xfrm>
            <a:off x="533400" y="1219200"/>
            <a:ext cx="16764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3600" b="1" dirty="0">
                <a:solidFill>
                  <a:srgbClr val="000000"/>
                </a:solidFill>
                <a:latin typeface="Impact" panose="020B0806030902050204" pitchFamily="34" charset="0"/>
              </a:rPr>
              <a:t>特点：</a:t>
            </a:r>
            <a:endParaRPr lang="zh-CN" altLang="en-US" sz="3600" b="1" dirty="0">
              <a:solidFill>
                <a:srgbClr val="000000"/>
              </a:solidFill>
              <a:latin typeface="Impact" panose="020B0806030902050204" pitchFamily="34" charset="0"/>
            </a:endParaRPr>
          </a:p>
        </p:txBody>
      </p:sp>
      <p:sp>
        <p:nvSpPr>
          <p:cNvPr id="292871" name="Text Box 7"/>
          <p:cNvSpPr txBox="1">
            <a:spLocks noChangeArrowheads="1"/>
          </p:cNvSpPr>
          <p:nvPr/>
        </p:nvSpPr>
        <p:spPr bwMode="auto">
          <a:xfrm>
            <a:off x="685800" y="304800"/>
            <a:ext cx="8153400" cy="641350"/>
          </a:xfrm>
          <a:prstGeom prst="rect">
            <a:avLst/>
          </a:prstGeom>
          <a:gradFill rotWithShape="0">
            <a:gsLst>
              <a:gs pos="0">
                <a:srgbClr val="C0C0C0"/>
              </a:gs>
              <a:gs pos="50000">
                <a:schemeClr val="bg1"/>
              </a:gs>
              <a:gs pos="100000">
                <a:srgbClr val="C0C0C0"/>
              </a:gs>
            </a:gsLst>
            <a:lin ang="5400000" scaled="1"/>
          </a:gradFill>
          <a:ln>
            <a:noFill/>
          </a:ln>
          <a:effectLst>
            <a:outerShdw sy="50000" kx="2453608"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2. </a:t>
            </a:r>
            <a:r>
              <a:rPr kumimoji="0" lang="zh-CN" altLang="en-US"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十进制同步计数器</a:t>
            </a:r>
            <a:r>
              <a:rPr kumimoji="0" lang="en-US" altLang="zh-CN"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74160</a:t>
            </a:r>
            <a:r>
              <a:rPr kumimoji="0" lang="en-US" altLang="zh-CN"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2872" name="Rectangle 8"/>
          <p:cNvSpPr>
            <a:spLocks noChangeArrowheads="1"/>
          </p:cNvSpPr>
          <p:nvPr/>
        </p:nvSpPr>
        <p:spPr bwMode="auto">
          <a:xfrm>
            <a:off x="381000" y="4173538"/>
            <a:ext cx="842010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3200" b="1"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计数：当</a:t>
            </a:r>
            <a:r>
              <a:rPr kumimoji="0" lang="en-US" altLang="zh-CN" sz="3200" b="0" i="0" u="none" strike="noStrike" kern="1200" cap="none" spc="0" normalizeH="0" baseline="0" noProof="0" dirty="0">
                <a:ln>
                  <a:noFill/>
                </a:ln>
                <a:solidFill>
                  <a:srgbClr val="CC0000"/>
                </a:solidFill>
                <a:effectLst/>
                <a:uLnTx/>
                <a:uFillTx/>
                <a:ea typeface="宋体" panose="02010600030101010101" pitchFamily="2" charset="-122"/>
                <a:cs typeface="Times New Roman" panose="02020603050405020304" pitchFamily="18" charset="0"/>
              </a:rPr>
              <a:t>LOAD=CLR=EP=ET </a:t>
            </a:r>
            <a:r>
              <a:rPr kumimoji="0" lang="en-US" altLang="zh-CN" sz="3200" b="1" i="0" u="none" strike="noStrike" kern="1200" cap="none" spc="0" normalizeH="0" baseline="0" noProof="0" dirty="0">
                <a:ln>
                  <a:noFill/>
                </a:ln>
                <a:solidFill>
                  <a:srgbClr val="CC0000"/>
                </a:solidFill>
                <a:effectLst/>
                <a:uLnTx/>
                <a:uFillTx/>
                <a:ea typeface="宋体" panose="02010600030101010101" pitchFamily="2" charset="-122"/>
                <a:cs typeface="Times New Roman" panose="02020603050405020304" pitchFamily="18" charset="0"/>
              </a:rPr>
              <a:t>= 1</a:t>
            </a:r>
            <a:r>
              <a:rPr kumimoji="0" lang="zh-CN" altLang="en-US"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时，按</a:t>
            </a:r>
            <a:r>
              <a:rPr kumimoji="0" lang="zh-CN" altLang="en-US" sz="3200" b="1" i="0" u="none" strike="noStrike" kern="1200" cap="none" spc="0" normalizeH="0" baseline="0" noProof="0" dirty="0">
                <a:ln>
                  <a:noFill/>
                </a:ln>
                <a:solidFill>
                  <a:srgbClr val="CC0000"/>
                </a:solidFill>
                <a:effectLst/>
                <a:uLnTx/>
                <a:uFillTx/>
                <a:ea typeface="宋体" panose="02010600030101010101" pitchFamily="2" charset="-122"/>
                <a:cs typeface="Times New Roman" panose="02020603050405020304" pitchFamily="18" charset="0"/>
              </a:rPr>
              <a:t>十进制</a:t>
            </a:r>
            <a:r>
              <a:rPr kumimoji="0" lang="zh-CN" altLang="en-US"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计数。若初态为</a:t>
            </a:r>
            <a:r>
              <a:rPr kumimoji="0" lang="en-US" altLang="zh-CN"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0000</a:t>
            </a:r>
            <a:r>
              <a:rPr kumimoji="0" lang="zh-CN" altLang="en-US"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a:t>
            </a:r>
            <a:r>
              <a:rPr kumimoji="0" lang="en-US" altLang="zh-CN"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9</a:t>
            </a:r>
            <a:r>
              <a:rPr kumimoji="0" lang="zh-CN" altLang="en-US"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个</a:t>
            </a:r>
            <a:r>
              <a:rPr kumimoji="0" lang="en-US" altLang="zh-CN"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CP</a:t>
            </a:r>
            <a:r>
              <a:rPr kumimoji="0" lang="zh-CN" altLang="en-US"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后，输出为“</a:t>
            </a:r>
            <a:r>
              <a:rPr kumimoji="0" lang="en-US" altLang="zh-CN"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1001”</a:t>
            </a:r>
            <a:r>
              <a:rPr kumimoji="0" lang="zh-CN" altLang="en-US"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，进位</a:t>
            </a:r>
            <a:r>
              <a:rPr kumimoji="0" lang="en-US" altLang="zh-CN"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RCO</a:t>
            </a:r>
            <a:r>
              <a:rPr kumimoji="0" lang="en-US" altLang="zh-CN" sz="3200" b="1" i="0" u="none" strike="noStrike" kern="1200" cap="none" spc="0" normalizeH="0" baseline="-25000" noProof="0" dirty="0">
                <a:ln>
                  <a:noFill/>
                </a:ln>
                <a:solidFill>
                  <a:srgbClr val="000000"/>
                </a:solidFill>
                <a:effectLst/>
                <a:uLnTx/>
                <a:uFillTx/>
                <a:ea typeface="宋体" panose="02010600030101010101" pitchFamily="2" charset="-122"/>
                <a:cs typeface="Times New Roman" panose="02020603050405020304" pitchFamily="18" charset="0"/>
              </a:rPr>
              <a:t> </a:t>
            </a:r>
            <a:r>
              <a:rPr kumimoji="0" lang="en-US" altLang="zh-CN"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 ETQ</a:t>
            </a:r>
            <a:r>
              <a:rPr kumimoji="0" lang="en-US" altLang="zh-CN" sz="3200" b="1" i="0" u="none" strike="noStrike" kern="1200" cap="none" spc="0" normalizeH="0" baseline="-25000" noProof="0" dirty="0">
                <a:ln>
                  <a:noFill/>
                </a:ln>
                <a:solidFill>
                  <a:srgbClr val="000000"/>
                </a:solidFill>
                <a:effectLst/>
                <a:uLnTx/>
                <a:uFillTx/>
                <a:ea typeface="宋体" panose="02010600030101010101" pitchFamily="2" charset="-122"/>
                <a:cs typeface="Times New Roman" panose="02020603050405020304" pitchFamily="18" charset="0"/>
              </a:rPr>
              <a:t>A</a:t>
            </a:r>
            <a:r>
              <a:rPr kumimoji="0" lang="en-US" altLang="zh-CN"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Q</a:t>
            </a:r>
            <a:r>
              <a:rPr kumimoji="0" lang="en-US" altLang="zh-CN" sz="3200" b="1" i="0" u="none" strike="noStrike" kern="1200" cap="none" spc="0" normalizeH="0" baseline="-25000" noProof="0" dirty="0">
                <a:ln>
                  <a:noFill/>
                </a:ln>
                <a:solidFill>
                  <a:srgbClr val="000000"/>
                </a:solidFill>
                <a:effectLst/>
                <a:uLnTx/>
                <a:uFillTx/>
                <a:ea typeface="宋体" panose="02010600030101010101" pitchFamily="2" charset="-122"/>
                <a:cs typeface="Times New Roman" panose="02020603050405020304" pitchFamily="18" charset="0"/>
              </a:rPr>
              <a:t>D</a:t>
            </a:r>
            <a:r>
              <a:rPr kumimoji="0" lang="en-US" altLang="zh-CN"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 =1</a:t>
            </a:r>
            <a:r>
              <a:rPr kumimoji="0" lang="zh-CN" altLang="en-US" sz="3200" b="1" i="0" u="none" strike="noStrike" kern="1200" cap="none" spc="0" normalizeH="0" baseline="0" noProof="0" dirty="0">
                <a:ln>
                  <a:noFill/>
                </a:ln>
                <a:solidFill>
                  <a:srgbClr val="000000"/>
                </a:solidFill>
                <a:effectLst/>
                <a:uLnTx/>
                <a:uFillTx/>
                <a:ea typeface="宋体" panose="02010600030101010101" pitchFamily="2" charset="-122"/>
                <a:cs typeface="Times New Roman" panose="02020603050405020304" pitchFamily="18" charset="0"/>
              </a:rPr>
              <a:t>。</a:t>
            </a:r>
            <a:r>
              <a:rPr kumimoji="0" lang="zh-CN" altLang="en-US"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第</a:t>
            </a:r>
            <a:r>
              <a:rPr kumimoji="0" lang="en-US" altLang="zh-CN"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10</a:t>
            </a:r>
            <a:r>
              <a:rPr kumimoji="0" lang="zh-CN" altLang="en-US"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个</a:t>
            </a:r>
            <a:r>
              <a:rPr kumimoji="0" lang="en-US" altLang="zh-CN"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CP</a:t>
            </a:r>
            <a:r>
              <a:rPr kumimoji="0" lang="zh-CN" altLang="en-US"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作用后，输出恢复到</a:t>
            </a:r>
            <a:r>
              <a:rPr kumimoji="0" lang="en-US" altLang="zh-CN"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0000</a:t>
            </a:r>
            <a:r>
              <a:rPr kumimoji="0" lang="zh-CN" altLang="en-US"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状态，</a:t>
            </a:r>
            <a:r>
              <a:rPr kumimoji="0" lang="en-US" altLang="zh-CN"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RCO</a:t>
            </a:r>
            <a:r>
              <a:rPr kumimoji="0" lang="en-US" altLang="zh-CN" sz="3200" b="1" i="0" u="none" strike="noStrike" kern="1200" cap="none" spc="0" normalizeH="0" baseline="-25000" noProof="0" dirty="0">
                <a:ln>
                  <a:noFill/>
                </a:ln>
                <a:solidFill>
                  <a:srgbClr val="FF0000"/>
                </a:solidFill>
                <a:effectLst/>
                <a:uLnTx/>
                <a:uFillTx/>
                <a:ea typeface="宋体" panose="02010600030101010101" pitchFamily="2" charset="-122"/>
                <a:cs typeface="Times New Roman" panose="02020603050405020304" pitchFamily="18" charset="0"/>
              </a:rPr>
              <a:t> </a:t>
            </a:r>
            <a:r>
              <a:rPr kumimoji="0" lang="en-US" altLang="zh-CN"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 0</a:t>
            </a:r>
            <a:r>
              <a:rPr kumimoji="0" lang="zh-CN" altLang="en-US"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rPr>
              <a:t>。</a:t>
            </a:r>
            <a:endParaRPr kumimoji="0" lang="zh-CN" altLang="en-US" sz="3200" b="1" i="0" u="none" strike="noStrike" kern="1200" cap="none" spc="0" normalizeH="0" baseline="0" noProof="0" dirty="0">
              <a:ln>
                <a:noFill/>
              </a:ln>
              <a:solidFill>
                <a:srgbClr val="FF0000"/>
              </a:solidFill>
              <a:effectLst/>
              <a:uLnTx/>
              <a:uFillTx/>
              <a:ea typeface="宋体" panose="02010600030101010101" pitchFamily="2" charset="-122"/>
              <a:cs typeface="Times New Roman" panose="02020603050405020304" pitchFamily="18"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92871"/>
                                        </p:tgtEl>
                                        <p:attrNameLst>
                                          <p:attrName>style.visibility</p:attrName>
                                        </p:attrNameLst>
                                      </p:cBhvr>
                                      <p:to>
                                        <p:strVal val="visible"/>
                                      </p:to>
                                    </p:set>
                                    <p:animEffect transition="in" filter="slide(fromTop)">
                                      <p:cBhvr>
                                        <p:cTn id="7" dur="500"/>
                                        <p:tgtEl>
                                          <p:spTgt spid="2928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928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2867"/>
                                        </p:tgtEl>
                                        <p:attrNameLst>
                                          <p:attrName>style.visibility</p:attrName>
                                        </p:attrNameLst>
                                      </p:cBhvr>
                                      <p:to>
                                        <p:strVal val="visible"/>
                                      </p:to>
                                    </p:set>
                                    <p:animEffect transition="in" filter="wipe(left)">
                                      <p:cBhvr>
                                        <p:cTn id="16" dur="500"/>
                                        <p:tgtEl>
                                          <p:spTgt spid="29286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2868"/>
                                        </p:tgtEl>
                                        <p:attrNameLst>
                                          <p:attrName>style.visibility</p:attrName>
                                        </p:attrNameLst>
                                      </p:cBhvr>
                                      <p:to>
                                        <p:strVal val="visible"/>
                                      </p:to>
                                    </p:set>
                                    <p:animEffect transition="in" filter="wipe(left)">
                                      <p:cBhvr>
                                        <p:cTn id="21" dur="500"/>
                                        <p:tgtEl>
                                          <p:spTgt spid="29286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92869"/>
                                        </p:tgtEl>
                                        <p:attrNameLst>
                                          <p:attrName>style.visibility</p:attrName>
                                        </p:attrNameLst>
                                      </p:cBhvr>
                                      <p:to>
                                        <p:strVal val="visible"/>
                                      </p:to>
                                    </p:set>
                                    <p:animEffect transition="in" filter="wipe(left)">
                                      <p:cBhvr>
                                        <p:cTn id="26" dur="500"/>
                                        <p:tgtEl>
                                          <p:spTgt spid="29286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2872">
                                            <p:txEl>
                                              <p:charRg st="0" end="105"/>
                                            </p:txEl>
                                          </p:spTgt>
                                        </p:tgtEl>
                                        <p:attrNameLst>
                                          <p:attrName>style.visibility</p:attrName>
                                        </p:attrNameLst>
                                      </p:cBhvr>
                                      <p:to>
                                        <p:strVal val="visible"/>
                                      </p:to>
                                    </p:set>
                                    <p:anim calcmode="lin" valueType="num">
                                      <p:cBhvr additive="base">
                                        <p:cTn id="31" dur="500" fill="hold"/>
                                        <p:tgtEl>
                                          <p:spTgt spid="292872">
                                            <p:txEl>
                                              <p:charRg st="0" end="10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2872">
                                            <p:txEl>
                                              <p:charRg st="0" end="10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p:bldP spid="292868" grpId="0"/>
      <p:bldP spid="292869" grpId="0"/>
      <p:bldP spid="292870" grpId="0"/>
      <p:bldP spid="292871" grpId="0" animBg="1"/>
      <p:bldP spid="292872"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123906" name="Group 2"/>
          <p:cNvGrpSpPr/>
          <p:nvPr/>
        </p:nvGrpSpPr>
        <p:grpSpPr>
          <a:xfrm>
            <a:off x="609600" y="533400"/>
            <a:ext cx="8001000" cy="5638800"/>
            <a:chOff x="384" y="960"/>
            <a:chExt cx="5040" cy="2928"/>
          </a:xfrm>
        </p:grpSpPr>
        <p:sp>
          <p:nvSpPr>
            <p:cNvPr id="7188" name="Rectangle 3"/>
            <p:cNvSpPr/>
            <p:nvPr/>
          </p:nvSpPr>
          <p:spPr>
            <a:xfrm>
              <a:off x="384" y="960"/>
              <a:ext cx="5040" cy="2928"/>
            </a:xfrm>
            <a:prstGeom prst="rect">
              <a:avLst/>
            </a:prstGeom>
            <a:noFill/>
            <a:ln w="57150" cap="flat" cmpd="thickThin">
              <a:solidFill>
                <a:srgbClr val="33CCCC"/>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7189" name="Text Box 4"/>
            <p:cNvSpPr txBox="1"/>
            <p:nvPr/>
          </p:nvSpPr>
          <p:spPr>
            <a:xfrm>
              <a:off x="518" y="1046"/>
              <a:ext cx="1738" cy="269"/>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rgbClr val="A50021"/>
                  </a:solidFill>
                  <a:sym typeface="Symbol" panose="05050102010706020507" pitchFamily="18" charset="2"/>
                </a:rPr>
                <a:t>   </a:t>
              </a:r>
              <a:r>
                <a:rPr lang="zh-CN" altLang="en-US" sz="2400" b="1" dirty="0"/>
                <a:t>时序电路的分类</a:t>
              </a:r>
              <a:endParaRPr lang="zh-CN" altLang="en-US" sz="2400" b="1" dirty="0"/>
            </a:p>
          </p:txBody>
        </p:sp>
      </p:grpSp>
      <p:sp>
        <p:nvSpPr>
          <p:cNvPr id="123909" name="Text Box 5"/>
          <p:cNvSpPr txBox="1"/>
          <p:nvPr/>
        </p:nvSpPr>
        <p:spPr>
          <a:xfrm>
            <a:off x="939800" y="1189038"/>
            <a:ext cx="75977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a:t>
            </a:r>
            <a:r>
              <a:rPr lang="zh-CN" altLang="en-US" sz="2400" b="1" dirty="0"/>
              <a:t>输出</a:t>
            </a:r>
            <a:r>
              <a:rPr lang="en-US" altLang="zh-CN" sz="2400" b="1" dirty="0"/>
              <a:t>Z</a:t>
            </a:r>
            <a:r>
              <a:rPr lang="zh-CN" altLang="en-US" sz="2400" b="1" dirty="0"/>
              <a:t>（</a:t>
            </a:r>
            <a:r>
              <a:rPr lang="en-US" altLang="zh-CN" sz="2400" b="1" dirty="0"/>
              <a:t>t</a:t>
            </a:r>
            <a:r>
              <a:rPr lang="en-US" altLang="zh-CN" sz="2400" b="1" baseline="-25000" dirty="0"/>
              <a:t>n</a:t>
            </a:r>
            <a:r>
              <a:rPr lang="zh-CN" altLang="en-US" sz="2400" b="1" dirty="0"/>
              <a:t>）与现态</a:t>
            </a:r>
            <a:r>
              <a:rPr lang="en-US" altLang="zh-CN" sz="2400" b="1" dirty="0"/>
              <a:t>Y</a:t>
            </a:r>
            <a:r>
              <a:rPr lang="zh-CN" altLang="en-US" sz="2400" b="1" dirty="0"/>
              <a:t>（</a:t>
            </a:r>
            <a:r>
              <a:rPr lang="en-US" altLang="zh-CN" sz="2400" b="1" dirty="0"/>
              <a:t>t</a:t>
            </a:r>
            <a:r>
              <a:rPr lang="en-US" altLang="zh-CN" sz="2400" b="1" baseline="-25000" dirty="0"/>
              <a:t>n</a:t>
            </a:r>
            <a:r>
              <a:rPr lang="zh-CN" altLang="en-US" sz="2400" b="1" dirty="0"/>
              <a:t>）及输入</a:t>
            </a:r>
            <a:r>
              <a:rPr lang="en-US" altLang="zh-CN" sz="2400" b="1" dirty="0"/>
              <a:t>X</a:t>
            </a:r>
            <a:r>
              <a:rPr lang="zh-CN" altLang="en-US" sz="2400" b="1" dirty="0"/>
              <a:t>（</a:t>
            </a:r>
            <a:r>
              <a:rPr lang="en-US" altLang="zh-CN" sz="2400" b="1" dirty="0"/>
              <a:t>t</a:t>
            </a:r>
            <a:r>
              <a:rPr lang="en-US" altLang="zh-CN" sz="2400" b="1" baseline="-25000" dirty="0"/>
              <a:t>n</a:t>
            </a:r>
            <a:r>
              <a:rPr lang="zh-CN" altLang="en-US" sz="2400" b="1" dirty="0"/>
              <a:t>）的关系分：</a:t>
            </a:r>
            <a:endParaRPr lang="zh-CN" altLang="en-US" sz="2400" b="1" dirty="0"/>
          </a:p>
        </p:txBody>
      </p:sp>
      <p:sp>
        <p:nvSpPr>
          <p:cNvPr id="123910" name="Text Box 6"/>
          <p:cNvSpPr txBox="1"/>
          <p:nvPr/>
        </p:nvSpPr>
        <p:spPr>
          <a:xfrm>
            <a:off x="990600" y="2016125"/>
            <a:ext cx="15398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Z</a:t>
            </a:r>
            <a:r>
              <a:rPr lang="zh-CN" altLang="en-US" sz="2400" b="1" dirty="0"/>
              <a:t>（</a:t>
            </a:r>
            <a:r>
              <a:rPr lang="en-US" altLang="zh-CN" sz="2400" b="1" dirty="0"/>
              <a:t>t</a:t>
            </a:r>
            <a:r>
              <a:rPr lang="en-US" altLang="zh-CN" sz="2400" b="1" baseline="-25000" dirty="0"/>
              <a:t>n</a:t>
            </a:r>
            <a:r>
              <a:rPr lang="zh-CN" altLang="en-US" sz="2400" b="1" dirty="0"/>
              <a:t>）  </a:t>
            </a:r>
            <a:r>
              <a:rPr lang="en-US" altLang="zh-CN" sz="2400" b="1" dirty="0"/>
              <a:t>=</a:t>
            </a:r>
            <a:endParaRPr lang="en-US" altLang="zh-CN" sz="2400" b="1" dirty="0"/>
          </a:p>
        </p:txBody>
      </p:sp>
      <p:sp>
        <p:nvSpPr>
          <p:cNvPr id="123911" name="AutoShape 7"/>
          <p:cNvSpPr/>
          <p:nvPr/>
        </p:nvSpPr>
        <p:spPr>
          <a:xfrm>
            <a:off x="2590800" y="1863725"/>
            <a:ext cx="76200" cy="762000"/>
          </a:xfrm>
          <a:prstGeom prst="leftBrace">
            <a:avLst>
              <a:gd name="adj1" fmla="val 83287"/>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3912" name="Text Box 8"/>
          <p:cNvSpPr txBox="1"/>
          <p:nvPr/>
        </p:nvSpPr>
        <p:spPr>
          <a:xfrm>
            <a:off x="2781300" y="2270125"/>
            <a:ext cx="122237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F[Y(t</a:t>
            </a:r>
            <a:r>
              <a:rPr lang="en-US" altLang="zh-CN" sz="2400" b="1" baseline="-25000" dirty="0"/>
              <a:t>n</a:t>
            </a:r>
            <a:r>
              <a:rPr lang="en-US" altLang="zh-CN" sz="2400" b="1" dirty="0"/>
              <a:t>)]</a:t>
            </a:r>
            <a:endParaRPr lang="en-US" altLang="zh-CN" sz="2400" b="1" dirty="0"/>
          </a:p>
        </p:txBody>
      </p:sp>
      <p:sp>
        <p:nvSpPr>
          <p:cNvPr id="123913" name="Line 9"/>
          <p:cNvSpPr/>
          <p:nvPr/>
        </p:nvSpPr>
        <p:spPr>
          <a:xfrm>
            <a:off x="4864100" y="2016125"/>
            <a:ext cx="457200" cy="0"/>
          </a:xfrm>
          <a:prstGeom prst="line">
            <a:avLst/>
          </a:prstGeom>
          <a:ln w="76200" cap="flat" cmpd="sng">
            <a:solidFill>
              <a:schemeClr val="tx1"/>
            </a:solidFill>
            <a:prstDash val="solid"/>
            <a:headEnd type="none" w="med" len="med"/>
            <a:tailEnd type="triangle" w="med" len="med"/>
          </a:ln>
        </p:spPr>
      </p:sp>
      <p:sp>
        <p:nvSpPr>
          <p:cNvPr id="123914" name="Text Box 10"/>
          <p:cNvSpPr txBox="1"/>
          <p:nvPr/>
        </p:nvSpPr>
        <p:spPr>
          <a:xfrm>
            <a:off x="5321300" y="2300288"/>
            <a:ext cx="259715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穆尔型（</a:t>
            </a:r>
            <a:r>
              <a:rPr lang="en-US" altLang="zh-CN" sz="2400" b="1" dirty="0">
                <a:solidFill>
                  <a:srgbClr val="FF0000"/>
                </a:solidFill>
              </a:rPr>
              <a:t>Moore</a:t>
            </a:r>
            <a:r>
              <a:rPr lang="zh-CN" altLang="en-US" sz="2400" b="1" dirty="0"/>
              <a:t>）</a:t>
            </a:r>
            <a:endParaRPr lang="zh-CN" altLang="en-US" sz="2400" b="1" dirty="0"/>
          </a:p>
        </p:txBody>
      </p:sp>
      <p:sp>
        <p:nvSpPr>
          <p:cNvPr id="123915" name="Rectangle 11"/>
          <p:cNvSpPr/>
          <p:nvPr/>
        </p:nvSpPr>
        <p:spPr>
          <a:xfrm>
            <a:off x="2717800" y="1736725"/>
            <a:ext cx="20081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F[X(t</a:t>
            </a:r>
            <a:r>
              <a:rPr lang="en-US" altLang="zh-CN" sz="2400" b="1" baseline="-25000" dirty="0"/>
              <a:t>n</a:t>
            </a:r>
            <a:r>
              <a:rPr lang="en-US" altLang="zh-CN" sz="2400" b="1" dirty="0"/>
              <a:t>), Y(t</a:t>
            </a:r>
            <a:r>
              <a:rPr lang="en-US" altLang="zh-CN" sz="2400" b="1" baseline="-25000" dirty="0"/>
              <a:t>n</a:t>
            </a:r>
            <a:r>
              <a:rPr lang="en-US" altLang="zh-CN" sz="2400" b="1" dirty="0"/>
              <a:t>)]</a:t>
            </a:r>
            <a:endParaRPr lang="en-US" altLang="zh-CN" sz="2400" b="1" dirty="0"/>
          </a:p>
        </p:txBody>
      </p:sp>
      <p:sp>
        <p:nvSpPr>
          <p:cNvPr id="123916" name="Line 12"/>
          <p:cNvSpPr/>
          <p:nvPr/>
        </p:nvSpPr>
        <p:spPr>
          <a:xfrm>
            <a:off x="4864100" y="2514600"/>
            <a:ext cx="457200" cy="0"/>
          </a:xfrm>
          <a:prstGeom prst="line">
            <a:avLst/>
          </a:prstGeom>
          <a:ln w="76200" cap="flat" cmpd="sng">
            <a:solidFill>
              <a:schemeClr val="tx1"/>
            </a:solidFill>
            <a:prstDash val="solid"/>
            <a:headEnd type="none" w="med" len="med"/>
            <a:tailEnd type="triangle" w="med" len="med"/>
          </a:ln>
        </p:spPr>
      </p:sp>
      <p:sp>
        <p:nvSpPr>
          <p:cNvPr id="123917" name="Text Box 13"/>
          <p:cNvSpPr txBox="1"/>
          <p:nvPr/>
        </p:nvSpPr>
        <p:spPr>
          <a:xfrm>
            <a:off x="5321300" y="1797050"/>
            <a:ext cx="25273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米里型（</a:t>
            </a:r>
            <a:r>
              <a:rPr lang="en-US" altLang="zh-CN" sz="2400" b="1" dirty="0">
                <a:solidFill>
                  <a:srgbClr val="FF0000"/>
                </a:solidFill>
              </a:rPr>
              <a:t>Mealy</a:t>
            </a:r>
            <a:r>
              <a:rPr lang="zh-CN" altLang="en-US" sz="2400" b="1" dirty="0"/>
              <a:t>）</a:t>
            </a:r>
            <a:endParaRPr lang="zh-CN" altLang="en-US" sz="2400" b="1" dirty="0"/>
          </a:p>
        </p:txBody>
      </p:sp>
      <p:sp>
        <p:nvSpPr>
          <p:cNvPr id="123918" name="Text Box 14"/>
          <p:cNvSpPr txBox="1"/>
          <p:nvPr/>
        </p:nvSpPr>
        <p:spPr>
          <a:xfrm>
            <a:off x="1039813" y="2924175"/>
            <a:ext cx="47783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2. </a:t>
            </a:r>
            <a:r>
              <a:rPr lang="zh-CN" altLang="en-US" sz="2400" b="1" dirty="0"/>
              <a:t>从控制时序状态的脉冲源来分：</a:t>
            </a:r>
            <a:endParaRPr lang="zh-CN" altLang="en-US" sz="2400" b="1" dirty="0"/>
          </a:p>
        </p:txBody>
      </p:sp>
      <p:sp>
        <p:nvSpPr>
          <p:cNvPr id="123919" name="Text Box 15"/>
          <p:cNvSpPr txBox="1"/>
          <p:nvPr/>
        </p:nvSpPr>
        <p:spPr>
          <a:xfrm>
            <a:off x="1042988" y="4073525"/>
            <a:ext cx="14097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时序电路</a:t>
            </a:r>
            <a:endParaRPr lang="zh-CN" altLang="en-US" sz="2400" b="1" dirty="0"/>
          </a:p>
        </p:txBody>
      </p:sp>
      <p:sp>
        <p:nvSpPr>
          <p:cNvPr id="123920" name="AutoShape 16"/>
          <p:cNvSpPr/>
          <p:nvPr/>
        </p:nvSpPr>
        <p:spPr>
          <a:xfrm>
            <a:off x="2506663" y="3743325"/>
            <a:ext cx="211137" cy="1525588"/>
          </a:xfrm>
          <a:prstGeom prst="leftBrace">
            <a:avLst>
              <a:gd name="adj1" fmla="val 125009"/>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23921" name="Text Box 17"/>
          <p:cNvSpPr txBox="1"/>
          <p:nvPr/>
        </p:nvSpPr>
        <p:spPr>
          <a:xfrm>
            <a:off x="2717800" y="3519488"/>
            <a:ext cx="339566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t>Synchronous </a:t>
            </a:r>
            <a:r>
              <a:rPr lang="zh-CN" altLang="en-US" sz="2400" b="1" dirty="0"/>
              <a:t>同步：</a:t>
            </a:r>
            <a:endParaRPr lang="zh-CN" altLang="en-US" sz="2400" b="1" dirty="0"/>
          </a:p>
        </p:txBody>
      </p:sp>
      <p:sp>
        <p:nvSpPr>
          <p:cNvPr id="123922" name="Text Box 18"/>
          <p:cNvSpPr txBox="1"/>
          <p:nvPr/>
        </p:nvSpPr>
        <p:spPr>
          <a:xfrm>
            <a:off x="2744788" y="4899025"/>
            <a:ext cx="373062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dirty="0"/>
              <a:t>Asynchronous </a:t>
            </a:r>
            <a:r>
              <a:rPr lang="zh-CN" altLang="en-US" sz="2400" b="1" dirty="0"/>
              <a:t>异步：</a:t>
            </a:r>
            <a:endParaRPr lang="zh-CN" altLang="en-US" sz="2400" b="1" dirty="0"/>
          </a:p>
        </p:txBody>
      </p:sp>
      <p:sp>
        <p:nvSpPr>
          <p:cNvPr id="123923" name="Text Box 19"/>
          <p:cNvSpPr txBox="1"/>
          <p:nvPr/>
        </p:nvSpPr>
        <p:spPr>
          <a:xfrm>
            <a:off x="3303588" y="4035425"/>
            <a:ext cx="504507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存储电路里</a:t>
            </a:r>
            <a:r>
              <a:rPr lang="zh-CN" altLang="en-US" sz="2400" b="1" dirty="0">
                <a:solidFill>
                  <a:srgbClr val="FF0000"/>
                </a:solidFill>
              </a:rPr>
              <a:t>所有触发器</a:t>
            </a:r>
            <a:r>
              <a:rPr lang="zh-CN" altLang="en-US" sz="2400" b="1" dirty="0"/>
              <a:t>由一个</a:t>
            </a:r>
            <a:r>
              <a:rPr lang="zh-CN" altLang="en-US" sz="2400" b="1" dirty="0">
                <a:solidFill>
                  <a:srgbClr val="FF0000"/>
                </a:solidFill>
              </a:rPr>
              <a:t>统一的时钟</a:t>
            </a:r>
            <a:r>
              <a:rPr lang="zh-CN" altLang="en-US" sz="2400" b="1" dirty="0"/>
              <a:t>脉冲源控制</a:t>
            </a:r>
            <a:endParaRPr lang="zh-CN" altLang="en-US" sz="2400" b="1" dirty="0"/>
          </a:p>
        </p:txBody>
      </p:sp>
      <p:sp>
        <p:nvSpPr>
          <p:cNvPr id="123924" name="Text Box 20"/>
          <p:cNvSpPr txBox="1"/>
          <p:nvPr/>
        </p:nvSpPr>
        <p:spPr>
          <a:xfrm>
            <a:off x="3303588" y="5491163"/>
            <a:ext cx="2941637"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没有统一的时钟脉冲</a:t>
            </a:r>
            <a:endParaRPr lang="zh-CN" altLang="en-US" sz="24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dissolve">
                                      <p:cBhvr>
                                        <p:cTn id="7" dur="5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3909"/>
                                        </p:tgtEl>
                                        <p:attrNameLst>
                                          <p:attrName>style.visibility</p:attrName>
                                        </p:attrNameLst>
                                      </p:cBhvr>
                                      <p:to>
                                        <p:strVal val="visible"/>
                                      </p:to>
                                    </p:set>
                                    <p:animEffect transition="in" filter="wipe(left)">
                                      <p:cBhvr>
                                        <p:cTn id="12" dur="500"/>
                                        <p:tgtEl>
                                          <p:spTgt spid="1239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23910"/>
                                        </p:tgtEl>
                                        <p:attrNameLst>
                                          <p:attrName>style.visibility</p:attrName>
                                        </p:attrNameLst>
                                      </p:cBhvr>
                                      <p:to>
                                        <p:strVal val="visible"/>
                                      </p:to>
                                    </p:set>
                                    <p:animEffect transition="in" filter="wipe(left)">
                                      <p:cBhvr>
                                        <p:cTn id="17" dur="300"/>
                                        <p:tgtEl>
                                          <p:spTgt spid="1239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3911"/>
                                        </p:tgtEl>
                                        <p:attrNameLst>
                                          <p:attrName>style.visibility</p:attrName>
                                        </p:attrNameLst>
                                      </p:cBhvr>
                                      <p:to>
                                        <p:strVal val="visible"/>
                                      </p:to>
                                    </p:set>
                                    <p:animEffect transition="in" filter="wipe(left)">
                                      <p:cBhvr>
                                        <p:cTn id="22" dur="500"/>
                                        <p:tgtEl>
                                          <p:spTgt spid="1239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915"/>
                                        </p:tgtEl>
                                        <p:attrNameLst>
                                          <p:attrName>style.visibility</p:attrName>
                                        </p:attrNameLst>
                                      </p:cBhvr>
                                      <p:to>
                                        <p:strVal val="visible"/>
                                      </p:to>
                                    </p:set>
                                    <p:animEffect transition="in" filter="wipe(left)">
                                      <p:cBhvr>
                                        <p:cTn id="27" dur="500"/>
                                        <p:tgtEl>
                                          <p:spTgt spid="1239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3913"/>
                                        </p:tgtEl>
                                        <p:attrNameLst>
                                          <p:attrName>style.visibility</p:attrName>
                                        </p:attrNameLst>
                                      </p:cBhvr>
                                      <p:to>
                                        <p:strVal val="visible"/>
                                      </p:to>
                                    </p:set>
                                    <p:animEffect transition="in" filter="wipe(left)">
                                      <p:cBhvr>
                                        <p:cTn id="32" dur="500"/>
                                        <p:tgtEl>
                                          <p:spTgt spid="1239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3917"/>
                                        </p:tgtEl>
                                        <p:attrNameLst>
                                          <p:attrName>style.visibility</p:attrName>
                                        </p:attrNameLst>
                                      </p:cBhvr>
                                      <p:to>
                                        <p:strVal val="visible"/>
                                      </p:to>
                                    </p:set>
                                    <p:animEffect transition="in" filter="wipe(left)">
                                      <p:cBhvr>
                                        <p:cTn id="37" dur="500"/>
                                        <p:tgtEl>
                                          <p:spTgt spid="1239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123912"/>
                                        </p:tgtEl>
                                        <p:attrNameLst>
                                          <p:attrName>style.visibility</p:attrName>
                                        </p:attrNameLst>
                                      </p:cBhvr>
                                      <p:to>
                                        <p:strVal val="visible"/>
                                      </p:to>
                                    </p:set>
                                    <p:animEffect transition="in" filter="wipe(left)">
                                      <p:cBhvr>
                                        <p:cTn id="42" dur="300"/>
                                        <p:tgtEl>
                                          <p:spTgt spid="1239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3916"/>
                                        </p:tgtEl>
                                        <p:attrNameLst>
                                          <p:attrName>style.visibility</p:attrName>
                                        </p:attrNameLst>
                                      </p:cBhvr>
                                      <p:to>
                                        <p:strVal val="visible"/>
                                      </p:to>
                                    </p:set>
                                    <p:animEffect transition="in" filter="wipe(left)">
                                      <p:cBhvr>
                                        <p:cTn id="47" dur="500"/>
                                        <p:tgtEl>
                                          <p:spTgt spid="1239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3914"/>
                                        </p:tgtEl>
                                        <p:attrNameLst>
                                          <p:attrName>style.visibility</p:attrName>
                                        </p:attrNameLst>
                                      </p:cBhvr>
                                      <p:to>
                                        <p:strVal val="visible"/>
                                      </p:to>
                                    </p:set>
                                    <p:animEffect transition="in" filter="wipe(left)">
                                      <p:cBhvr>
                                        <p:cTn id="52" dur="500"/>
                                        <p:tgtEl>
                                          <p:spTgt spid="1239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3918"/>
                                        </p:tgtEl>
                                        <p:attrNameLst>
                                          <p:attrName>style.visibility</p:attrName>
                                        </p:attrNameLst>
                                      </p:cBhvr>
                                      <p:to>
                                        <p:strVal val="visible"/>
                                      </p:to>
                                    </p:set>
                                    <p:animEffect transition="in" filter="wipe(left)">
                                      <p:cBhvr>
                                        <p:cTn id="57" dur="500"/>
                                        <p:tgtEl>
                                          <p:spTgt spid="1239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3919"/>
                                        </p:tgtEl>
                                        <p:attrNameLst>
                                          <p:attrName>style.visibility</p:attrName>
                                        </p:attrNameLst>
                                      </p:cBhvr>
                                      <p:to>
                                        <p:strVal val="visible"/>
                                      </p:to>
                                    </p:set>
                                    <p:animEffect transition="in" filter="wipe(left)">
                                      <p:cBhvr>
                                        <p:cTn id="62" dur="500"/>
                                        <p:tgtEl>
                                          <p:spTgt spid="1239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3920"/>
                                        </p:tgtEl>
                                        <p:attrNameLst>
                                          <p:attrName>style.visibility</p:attrName>
                                        </p:attrNameLst>
                                      </p:cBhvr>
                                      <p:to>
                                        <p:strVal val="visible"/>
                                      </p:to>
                                    </p:set>
                                    <p:animEffect transition="in" filter="wipe(left)">
                                      <p:cBhvr>
                                        <p:cTn id="67" dur="500"/>
                                        <p:tgtEl>
                                          <p:spTgt spid="123920"/>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iterate type="wd">
                                    <p:tmAbs val="300"/>
                                  </p:iterate>
                                  <p:childTnLst>
                                    <p:set>
                                      <p:cBhvr>
                                        <p:cTn id="71" dur="1" fill="hold">
                                          <p:stCondLst>
                                            <p:cond delay="299"/>
                                          </p:stCondLst>
                                        </p:cTn>
                                        <p:tgtEl>
                                          <p:spTgt spid="12392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iterate type="lt">
                                    <p:tmAbs val="75"/>
                                  </p:iterate>
                                  <p:childTnLst>
                                    <p:set>
                                      <p:cBhvr>
                                        <p:cTn id="75" dur="1" fill="hold">
                                          <p:stCondLst>
                                            <p:cond delay="74"/>
                                          </p:stCondLst>
                                        </p:cTn>
                                        <p:tgtEl>
                                          <p:spTgt spid="12392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23923"/>
                                        </p:tgtEl>
                                        <p:attrNameLst>
                                          <p:attrName>style.visibility</p:attrName>
                                        </p:attrNameLst>
                                      </p:cBhvr>
                                      <p:to>
                                        <p:strVal val="visible"/>
                                      </p:to>
                                    </p:set>
                                    <p:animEffect transition="in" filter="wipe(left)">
                                      <p:cBhvr>
                                        <p:cTn id="80" dur="500"/>
                                        <p:tgtEl>
                                          <p:spTgt spid="12392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23924"/>
                                        </p:tgtEl>
                                        <p:attrNameLst>
                                          <p:attrName>style.visibility</p:attrName>
                                        </p:attrNameLst>
                                      </p:cBhvr>
                                      <p:to>
                                        <p:strVal val="visible"/>
                                      </p:to>
                                    </p:set>
                                    <p:animEffect transition="in" filter="wipe(left)">
                                      <p:cBhvr>
                                        <p:cTn id="85" dur="500"/>
                                        <p:tgtEl>
                                          <p:spTgt spid="123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p:bldP spid="123910" grpId="0"/>
      <p:bldP spid="123911" grpId="0" animBg="1"/>
      <p:bldP spid="123912" grpId="0"/>
      <p:bldP spid="123914" grpId="0"/>
      <p:bldP spid="123915" grpId="0"/>
      <p:bldP spid="123917" grpId="0"/>
      <p:bldP spid="123918" grpId="0"/>
      <p:bldP spid="123919" grpId="0"/>
      <p:bldP spid="123920" grpId="0" animBg="1"/>
      <p:bldP spid="123921" grpId="0"/>
      <p:bldP spid="123922" grpId="0"/>
      <p:bldP spid="123923" grpId="0"/>
      <p:bldP spid="1239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6"/>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45059"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93891" name="Rectangle 3"/>
          <p:cNvSpPr>
            <a:spLocks noGrp="1"/>
          </p:cNvSpPr>
          <p:nvPr>
            <p:ph type="title"/>
          </p:nvPr>
        </p:nvSpPr>
        <p:spPr>
          <a:xfrm>
            <a:off x="1143000" y="457200"/>
            <a:ext cx="7315200" cy="609600"/>
          </a:xfrm>
        </p:spPr>
        <p:txBody>
          <a:bodyPr vert="horz" wrap="square" lIns="91440" tIns="45720" rIns="91440" bIns="45720" anchor="ctr" anchorCtr="0"/>
          <a:p>
            <a:pPr eaLnBrk="1" hangingPunct="1">
              <a:lnSpc>
                <a:spcPct val="65000"/>
              </a:lnSpc>
            </a:pPr>
            <a:r>
              <a:rPr lang="zh-CN" altLang="zh-CN" b="1" dirty="0">
                <a:solidFill>
                  <a:srgbClr val="000000"/>
                </a:solidFill>
                <a:ea typeface="隶书" panose="02010509060101010101" pitchFamily="49" charset="-122"/>
              </a:rPr>
              <a:t>比较</a:t>
            </a:r>
            <a:r>
              <a:rPr lang="zh-CN" altLang="en-US" b="1" dirty="0">
                <a:solidFill>
                  <a:srgbClr val="000000"/>
                </a:solidFill>
                <a:ea typeface="隶书" panose="02010509060101010101" pitchFamily="49" charset="-122"/>
              </a:rPr>
              <a:t>同步计数器</a:t>
            </a:r>
            <a:endParaRPr lang="zh-CN" altLang="en-US" sz="2800" b="1" dirty="0"/>
          </a:p>
        </p:txBody>
      </p:sp>
      <p:sp>
        <p:nvSpPr>
          <p:cNvPr id="293892" name="Text Box 4"/>
          <p:cNvSpPr txBox="1"/>
          <p:nvPr/>
        </p:nvSpPr>
        <p:spPr>
          <a:xfrm>
            <a:off x="5029200" y="1524000"/>
            <a:ext cx="2438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solidFill>
                  <a:srgbClr val="000000"/>
                </a:solidFill>
              </a:rPr>
              <a:t>74160</a:t>
            </a:r>
            <a:endParaRPr lang="en-US" altLang="zh-CN" sz="2800" dirty="0">
              <a:solidFill>
                <a:srgbClr val="000000"/>
              </a:solidFill>
            </a:endParaRPr>
          </a:p>
        </p:txBody>
      </p:sp>
      <p:sp>
        <p:nvSpPr>
          <p:cNvPr id="293893" name="Text Box 5"/>
          <p:cNvSpPr txBox="1"/>
          <p:nvPr/>
        </p:nvSpPr>
        <p:spPr>
          <a:xfrm>
            <a:off x="939800" y="2351088"/>
            <a:ext cx="3905250" cy="24431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dirty="0">
                <a:solidFill>
                  <a:srgbClr val="000000"/>
                </a:solidFill>
              </a:rPr>
              <a:t>异步清零</a:t>
            </a:r>
            <a:endParaRPr lang="zh-CN" altLang="en-US" sz="2800" dirty="0">
              <a:solidFill>
                <a:srgbClr val="000000"/>
              </a:solidFill>
            </a:endParaRPr>
          </a:p>
          <a:p>
            <a:pPr marL="0" lvl="0" indent="0" eaLnBrk="1" hangingPunct="1">
              <a:spcBef>
                <a:spcPct val="50000"/>
              </a:spcBef>
              <a:buNone/>
            </a:pPr>
            <a:r>
              <a:rPr lang="zh-CN" altLang="en-US" sz="2800" dirty="0">
                <a:solidFill>
                  <a:srgbClr val="000000"/>
                </a:solidFill>
              </a:rPr>
              <a:t>同步预置</a:t>
            </a:r>
            <a:endParaRPr lang="zh-CN" altLang="en-US" sz="2800" dirty="0">
              <a:solidFill>
                <a:srgbClr val="000000"/>
              </a:solidFill>
            </a:endParaRPr>
          </a:p>
          <a:p>
            <a:pPr marL="0" lvl="0" indent="0" eaLnBrk="1" hangingPunct="1">
              <a:spcBef>
                <a:spcPct val="50000"/>
              </a:spcBef>
              <a:buNone/>
            </a:pPr>
            <a:r>
              <a:rPr lang="zh-CN" altLang="en-US" sz="2800" dirty="0">
                <a:solidFill>
                  <a:srgbClr val="000000"/>
                </a:solidFill>
              </a:rPr>
              <a:t>保持</a:t>
            </a:r>
            <a:endParaRPr lang="zh-CN" altLang="en-US" sz="2800" dirty="0">
              <a:solidFill>
                <a:srgbClr val="000000"/>
              </a:solidFill>
            </a:endParaRPr>
          </a:p>
          <a:p>
            <a:pPr marL="0" lvl="0" indent="0" eaLnBrk="1" hangingPunct="1">
              <a:spcBef>
                <a:spcPct val="50000"/>
              </a:spcBef>
              <a:buNone/>
            </a:pPr>
            <a:r>
              <a:rPr lang="zh-CN" altLang="en-US" sz="2800" dirty="0">
                <a:solidFill>
                  <a:srgbClr val="000000"/>
                </a:solidFill>
              </a:rPr>
              <a:t>十六进制计数</a:t>
            </a:r>
            <a:endParaRPr lang="zh-CN" altLang="en-US" sz="2800" dirty="0">
              <a:solidFill>
                <a:srgbClr val="000000"/>
              </a:solidFill>
            </a:endParaRPr>
          </a:p>
        </p:txBody>
      </p:sp>
      <p:sp>
        <p:nvSpPr>
          <p:cNvPr id="293894" name="Text Box 6"/>
          <p:cNvSpPr txBox="1"/>
          <p:nvPr/>
        </p:nvSpPr>
        <p:spPr>
          <a:xfrm>
            <a:off x="1371600" y="1524000"/>
            <a:ext cx="2438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solidFill>
                  <a:srgbClr val="000000"/>
                </a:solidFill>
              </a:rPr>
              <a:t>74161</a:t>
            </a:r>
            <a:endParaRPr lang="en-US" altLang="zh-CN" sz="2800" dirty="0"/>
          </a:p>
        </p:txBody>
      </p:sp>
      <p:sp>
        <p:nvSpPr>
          <p:cNvPr id="293895" name="Text Box 7"/>
          <p:cNvSpPr txBox="1"/>
          <p:nvPr/>
        </p:nvSpPr>
        <p:spPr>
          <a:xfrm>
            <a:off x="5029200" y="2322513"/>
            <a:ext cx="3219450" cy="2314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nSpc>
                <a:spcPct val="130000"/>
              </a:lnSpc>
              <a:spcBef>
                <a:spcPct val="0"/>
              </a:spcBef>
              <a:buNone/>
            </a:pPr>
            <a:r>
              <a:rPr lang="zh-CN" altLang="en-US" sz="2800" dirty="0">
                <a:solidFill>
                  <a:srgbClr val="000000"/>
                </a:solidFill>
              </a:rPr>
              <a:t>异步</a:t>
            </a:r>
            <a:r>
              <a:rPr lang="zh-CN" altLang="en-US" sz="2800" dirty="0">
                <a:solidFill>
                  <a:srgbClr val="000000"/>
                </a:solidFill>
                <a:latin typeface="宋体" panose="02010600030101010101" pitchFamily="2" charset="-122"/>
              </a:rPr>
              <a:t>清零</a:t>
            </a:r>
            <a:endParaRPr lang="zh-CN" altLang="en-US" sz="2800" dirty="0">
              <a:solidFill>
                <a:srgbClr val="000000"/>
              </a:solidFill>
              <a:latin typeface="宋体" panose="02010600030101010101" pitchFamily="2" charset="-122"/>
            </a:endParaRPr>
          </a:p>
          <a:p>
            <a:pPr marL="0" lvl="0" indent="0">
              <a:lnSpc>
                <a:spcPct val="130000"/>
              </a:lnSpc>
              <a:spcBef>
                <a:spcPct val="0"/>
              </a:spcBef>
              <a:buNone/>
            </a:pPr>
            <a:r>
              <a:rPr lang="zh-CN" altLang="en-US" sz="2800" dirty="0">
                <a:solidFill>
                  <a:srgbClr val="000000"/>
                </a:solidFill>
                <a:latin typeface="宋体" panose="02010600030101010101" pitchFamily="2" charset="-122"/>
              </a:rPr>
              <a:t>同步预置</a:t>
            </a:r>
            <a:endParaRPr lang="zh-CN" altLang="en-US" sz="2800" dirty="0">
              <a:solidFill>
                <a:srgbClr val="000000"/>
              </a:solidFill>
              <a:latin typeface="宋体" panose="02010600030101010101" pitchFamily="2" charset="-122"/>
            </a:endParaRPr>
          </a:p>
          <a:p>
            <a:pPr marL="0" lvl="0" indent="0">
              <a:lnSpc>
                <a:spcPct val="130000"/>
              </a:lnSpc>
              <a:spcBef>
                <a:spcPct val="0"/>
              </a:spcBef>
              <a:buNone/>
            </a:pPr>
            <a:r>
              <a:rPr lang="zh-CN" altLang="en-US" sz="2800" dirty="0">
                <a:solidFill>
                  <a:srgbClr val="000000"/>
                </a:solidFill>
                <a:latin typeface="宋体" panose="02010600030101010101" pitchFamily="2" charset="-122"/>
              </a:rPr>
              <a:t>保持</a:t>
            </a:r>
            <a:endParaRPr lang="zh-CN" altLang="en-US" sz="2800" dirty="0">
              <a:solidFill>
                <a:srgbClr val="000000"/>
              </a:solidFill>
              <a:latin typeface="宋体" panose="02010600030101010101" pitchFamily="2" charset="-122"/>
            </a:endParaRPr>
          </a:p>
          <a:p>
            <a:pPr marL="0" lvl="0" indent="0">
              <a:lnSpc>
                <a:spcPct val="130000"/>
              </a:lnSpc>
              <a:spcBef>
                <a:spcPct val="0"/>
              </a:spcBef>
              <a:buNone/>
            </a:pPr>
            <a:r>
              <a:rPr lang="zh-CN" altLang="en-US" sz="2800" dirty="0">
                <a:solidFill>
                  <a:srgbClr val="FF0000"/>
                </a:solidFill>
                <a:latin typeface="宋体" panose="02010600030101010101" pitchFamily="2" charset="-122"/>
              </a:rPr>
              <a:t>十进制</a:t>
            </a:r>
            <a:r>
              <a:rPr lang="zh-CN" altLang="en-US" sz="2800" dirty="0">
                <a:solidFill>
                  <a:srgbClr val="000000"/>
                </a:solidFill>
                <a:latin typeface="宋体" panose="02010600030101010101" pitchFamily="2" charset="-122"/>
              </a:rPr>
              <a:t>计数</a:t>
            </a:r>
            <a:endParaRPr lang="zh-CN" altLang="en-US" sz="2800" dirty="0">
              <a:solidFill>
                <a:srgbClr val="000000"/>
              </a:solidFill>
              <a:latin typeface="宋体" panose="02010600030101010101" pitchFamily="2" charset="-122"/>
            </a:endParaRPr>
          </a:p>
        </p:txBody>
      </p:sp>
      <p:graphicFrame>
        <p:nvGraphicFramePr>
          <p:cNvPr id="45065" name="Object 8"/>
          <p:cNvGraphicFramePr>
            <a:graphicFrameLocks noChangeAspect="1"/>
          </p:cNvGraphicFramePr>
          <p:nvPr/>
        </p:nvGraphicFramePr>
        <p:xfrm>
          <a:off x="381000" y="533400"/>
          <a:ext cx="419100" cy="400050"/>
        </p:xfrm>
        <a:graphic>
          <a:graphicData uri="http://schemas.openxmlformats.org/presentationml/2006/ole">
            <mc:AlternateContent xmlns:mc="http://schemas.openxmlformats.org/markup-compatibility/2006">
              <mc:Choice xmlns:v="urn:schemas-microsoft-com:vml" Requires="v">
                <p:oleObj spid="_x0000_s3093" name="" r:id="rId1" imgW="419100" imgH="400050" progId="MS_ClipArt_Gallery.2">
                  <p:embed/>
                </p:oleObj>
              </mc:Choice>
              <mc:Fallback>
                <p:oleObj name="" r:id="rId1" imgW="419100" imgH="400050" progId="MS_ClipArt_Gallery.2">
                  <p:embed/>
                  <p:pic>
                    <p:nvPicPr>
                      <p:cNvPr id="0" name="图片 3092"/>
                      <p:cNvPicPr/>
                      <p:nvPr/>
                    </p:nvPicPr>
                    <p:blipFill>
                      <a:blip r:embed="rId2"/>
                      <a:stretch>
                        <a:fillRect/>
                      </a:stretch>
                    </p:blipFill>
                    <p:spPr>
                      <a:xfrm>
                        <a:off x="381000" y="533400"/>
                        <a:ext cx="419100" cy="400050"/>
                      </a:xfrm>
                      <a:prstGeom prst="rect">
                        <a:avLst/>
                      </a:prstGeom>
                      <a:noFill/>
                      <a:ln w="38100">
                        <a:noFill/>
                        <a:miter/>
                      </a:ln>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3891"/>
                                        </p:tgtEl>
                                        <p:attrNameLst>
                                          <p:attrName>style.visibility</p:attrName>
                                        </p:attrNameLst>
                                      </p:cBhvr>
                                      <p:to>
                                        <p:strVal val="visible"/>
                                      </p:to>
                                    </p:set>
                                    <p:animEffect transition="in" filter="blinds(horizontal)">
                                      <p:cBhvr>
                                        <p:cTn id="7" dur="500"/>
                                        <p:tgtEl>
                                          <p:spTgt spid="293891"/>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293894"/>
                                        </p:tgtEl>
                                        <p:attrNameLst>
                                          <p:attrName>style.visibility</p:attrName>
                                        </p:attrNameLst>
                                      </p:cBhvr>
                                      <p:to>
                                        <p:strVal val="visible"/>
                                      </p:to>
                                    </p:set>
                                    <p:anim calcmode="lin" valueType="num">
                                      <p:cBhvr additive="base">
                                        <p:cTn id="11" dur="500" fill="hold"/>
                                        <p:tgtEl>
                                          <p:spTgt spid="293894"/>
                                        </p:tgtEl>
                                        <p:attrNameLst>
                                          <p:attrName>ppt_x</p:attrName>
                                        </p:attrNameLst>
                                      </p:cBhvr>
                                      <p:tavLst>
                                        <p:tav tm="0">
                                          <p:val>
                                            <p:strVal val="0-#ppt_w/2"/>
                                          </p:val>
                                        </p:tav>
                                        <p:tav tm="100000">
                                          <p:val>
                                            <p:strVal val="#ppt_x"/>
                                          </p:val>
                                        </p:tav>
                                      </p:tavLst>
                                    </p:anim>
                                    <p:anim calcmode="lin" valueType="num">
                                      <p:cBhvr additive="base">
                                        <p:cTn id="12" dur="500" fill="hold"/>
                                        <p:tgtEl>
                                          <p:spTgt spid="293894"/>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grpId="0" nodeType="afterEffect">
                                  <p:stCondLst>
                                    <p:cond delay="0"/>
                                  </p:stCondLst>
                                  <p:childTnLst>
                                    <p:set>
                                      <p:cBhvr>
                                        <p:cTn id="15" dur="1" fill="hold">
                                          <p:stCondLst>
                                            <p:cond delay="0"/>
                                          </p:stCondLst>
                                        </p:cTn>
                                        <p:tgtEl>
                                          <p:spTgt spid="293892"/>
                                        </p:tgtEl>
                                        <p:attrNameLst>
                                          <p:attrName>style.visibility</p:attrName>
                                        </p:attrNameLst>
                                      </p:cBhvr>
                                      <p:to>
                                        <p:strVal val="visible"/>
                                      </p:to>
                                    </p:set>
                                    <p:anim calcmode="lin" valueType="num">
                                      <p:cBhvr additive="base">
                                        <p:cTn id="16" dur="500" fill="hold"/>
                                        <p:tgtEl>
                                          <p:spTgt spid="293892"/>
                                        </p:tgtEl>
                                        <p:attrNameLst>
                                          <p:attrName>ppt_x</p:attrName>
                                        </p:attrNameLst>
                                      </p:cBhvr>
                                      <p:tavLst>
                                        <p:tav tm="0">
                                          <p:val>
                                            <p:strVal val="1+#ppt_w/2"/>
                                          </p:val>
                                        </p:tav>
                                        <p:tav tm="100000">
                                          <p:val>
                                            <p:strVal val="#ppt_x"/>
                                          </p:val>
                                        </p:tav>
                                      </p:tavLst>
                                    </p:anim>
                                    <p:anim calcmode="lin" valueType="num">
                                      <p:cBhvr additive="base">
                                        <p:cTn id="17" dur="500" fill="hold"/>
                                        <p:tgtEl>
                                          <p:spTgt spid="293892"/>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3893">
                                            <p:txEl>
                                              <p:charRg st="0" end="5"/>
                                            </p:txEl>
                                          </p:spTgt>
                                        </p:tgtEl>
                                        <p:attrNameLst>
                                          <p:attrName>style.visibility</p:attrName>
                                        </p:attrNameLst>
                                      </p:cBhvr>
                                      <p:to>
                                        <p:strVal val="visible"/>
                                      </p:to>
                                    </p:set>
                                    <p:animEffect transition="in" filter="wipe(left)">
                                      <p:cBhvr>
                                        <p:cTn id="22" dur="500"/>
                                        <p:tgtEl>
                                          <p:spTgt spid="293893">
                                            <p:txEl>
                                              <p:charRg st="0"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3893">
                                            <p:txEl>
                                              <p:charRg st="5" end="10"/>
                                            </p:txEl>
                                          </p:spTgt>
                                        </p:tgtEl>
                                        <p:attrNameLst>
                                          <p:attrName>style.visibility</p:attrName>
                                        </p:attrNameLst>
                                      </p:cBhvr>
                                      <p:to>
                                        <p:strVal val="visible"/>
                                      </p:to>
                                    </p:set>
                                    <p:animEffect transition="in" filter="wipe(left)">
                                      <p:cBhvr>
                                        <p:cTn id="27" dur="500"/>
                                        <p:tgtEl>
                                          <p:spTgt spid="293893">
                                            <p:txEl>
                                              <p:charRg st="5"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3893">
                                            <p:txEl>
                                              <p:charRg st="10" end="13"/>
                                            </p:txEl>
                                          </p:spTgt>
                                        </p:tgtEl>
                                        <p:attrNameLst>
                                          <p:attrName>style.visibility</p:attrName>
                                        </p:attrNameLst>
                                      </p:cBhvr>
                                      <p:to>
                                        <p:strVal val="visible"/>
                                      </p:to>
                                    </p:set>
                                    <p:animEffect transition="in" filter="wipe(left)">
                                      <p:cBhvr>
                                        <p:cTn id="32" dur="500"/>
                                        <p:tgtEl>
                                          <p:spTgt spid="293893">
                                            <p:txEl>
                                              <p:charRg st="10"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3893">
                                            <p:txEl>
                                              <p:charRg st="13" end="20"/>
                                            </p:txEl>
                                          </p:spTgt>
                                        </p:tgtEl>
                                        <p:attrNameLst>
                                          <p:attrName>style.visibility</p:attrName>
                                        </p:attrNameLst>
                                      </p:cBhvr>
                                      <p:to>
                                        <p:strVal val="visible"/>
                                      </p:to>
                                    </p:set>
                                    <p:animEffect transition="in" filter="wipe(left)">
                                      <p:cBhvr>
                                        <p:cTn id="37" dur="500"/>
                                        <p:tgtEl>
                                          <p:spTgt spid="293893">
                                            <p:txEl>
                                              <p:charRg st="13" end="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3895">
                                            <p:txEl>
                                              <p:charRg st="0" end="5"/>
                                            </p:txEl>
                                          </p:spTgt>
                                        </p:tgtEl>
                                        <p:attrNameLst>
                                          <p:attrName>style.visibility</p:attrName>
                                        </p:attrNameLst>
                                      </p:cBhvr>
                                      <p:to>
                                        <p:strVal val="visible"/>
                                      </p:to>
                                    </p:set>
                                    <p:animEffect transition="in" filter="wipe(left)">
                                      <p:cBhvr>
                                        <p:cTn id="42" dur="500"/>
                                        <p:tgtEl>
                                          <p:spTgt spid="293895">
                                            <p:txEl>
                                              <p:charRg st="0"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3895">
                                            <p:txEl>
                                              <p:charRg st="5" end="10"/>
                                            </p:txEl>
                                          </p:spTgt>
                                        </p:tgtEl>
                                        <p:attrNameLst>
                                          <p:attrName>style.visibility</p:attrName>
                                        </p:attrNameLst>
                                      </p:cBhvr>
                                      <p:to>
                                        <p:strVal val="visible"/>
                                      </p:to>
                                    </p:set>
                                    <p:animEffect transition="in" filter="wipe(left)">
                                      <p:cBhvr>
                                        <p:cTn id="47" dur="500"/>
                                        <p:tgtEl>
                                          <p:spTgt spid="293895">
                                            <p:txEl>
                                              <p:charRg st="5"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93895">
                                            <p:txEl>
                                              <p:charRg st="10" end="13"/>
                                            </p:txEl>
                                          </p:spTgt>
                                        </p:tgtEl>
                                        <p:attrNameLst>
                                          <p:attrName>style.visibility</p:attrName>
                                        </p:attrNameLst>
                                      </p:cBhvr>
                                      <p:to>
                                        <p:strVal val="visible"/>
                                      </p:to>
                                    </p:set>
                                    <p:animEffect transition="in" filter="wipe(left)">
                                      <p:cBhvr>
                                        <p:cTn id="52" dur="500"/>
                                        <p:tgtEl>
                                          <p:spTgt spid="293895">
                                            <p:txEl>
                                              <p:charRg st="10"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93895">
                                            <p:txEl>
                                              <p:charRg st="13" end="19"/>
                                            </p:txEl>
                                          </p:spTgt>
                                        </p:tgtEl>
                                        <p:attrNameLst>
                                          <p:attrName>style.visibility</p:attrName>
                                        </p:attrNameLst>
                                      </p:cBhvr>
                                      <p:to>
                                        <p:strVal val="visible"/>
                                      </p:to>
                                    </p:set>
                                    <p:animEffect transition="in" filter="wipe(left)">
                                      <p:cBhvr>
                                        <p:cTn id="57" dur="500"/>
                                        <p:tgtEl>
                                          <p:spTgt spid="293895">
                                            <p:txEl>
                                              <p:charRg st="13"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p:bldP spid="293892" grpId="0"/>
      <p:bldP spid="293893" grpId="0" build="p"/>
      <p:bldP spid="293894" grpId="0"/>
      <p:bldP spid="29389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46083"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94915" name="Text Box 3"/>
          <p:cNvSpPr txBox="1"/>
          <p:nvPr/>
        </p:nvSpPr>
        <p:spPr>
          <a:xfrm>
            <a:off x="1600200" y="1295400"/>
            <a:ext cx="58674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3600" b="1" dirty="0">
                <a:solidFill>
                  <a:srgbClr val="000000"/>
                </a:solidFill>
                <a:latin typeface="宋体" panose="02010600030101010101" pitchFamily="2" charset="-122"/>
              </a:rPr>
              <a:t>连接成任意进制</a:t>
            </a:r>
            <a:r>
              <a:rPr lang="en-US" altLang="zh-CN" sz="3600" b="1" dirty="0">
                <a:solidFill>
                  <a:srgbClr val="000000"/>
                </a:solidFill>
              </a:rPr>
              <a:t>M </a:t>
            </a:r>
            <a:r>
              <a:rPr lang="zh-CN" altLang="en-US" sz="3600" b="1" dirty="0">
                <a:solidFill>
                  <a:srgbClr val="000000"/>
                </a:solidFill>
                <a:latin typeface="宋体" panose="02010600030101010101" pitchFamily="2" charset="-122"/>
              </a:rPr>
              <a:t>的计数器</a:t>
            </a:r>
            <a:endParaRPr lang="zh-CN" altLang="en-US" sz="1800" b="1" dirty="0">
              <a:latin typeface="宋体" panose="02010600030101010101" pitchFamily="2" charset="-122"/>
            </a:endParaRPr>
          </a:p>
        </p:txBody>
      </p:sp>
      <p:sp>
        <p:nvSpPr>
          <p:cNvPr id="294916" name="Text Box 4"/>
          <p:cNvSpPr txBox="1"/>
          <p:nvPr/>
        </p:nvSpPr>
        <p:spPr>
          <a:xfrm>
            <a:off x="1371600" y="2209800"/>
            <a:ext cx="60960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6000" b="1" dirty="0">
                <a:solidFill>
                  <a:srgbClr val="000000"/>
                </a:solidFill>
                <a:ea typeface="隶书" panose="02010509060101010101" pitchFamily="49" charset="-122"/>
              </a:rPr>
              <a:t>(1) </a:t>
            </a:r>
            <a:r>
              <a:rPr lang="zh-CN" altLang="en-US" sz="6000" b="1" dirty="0">
                <a:solidFill>
                  <a:srgbClr val="000000"/>
                </a:solidFill>
                <a:ea typeface="隶书" panose="02010509060101010101" pitchFamily="49" charset="-122"/>
              </a:rPr>
              <a:t>同步预置法</a:t>
            </a:r>
            <a:endParaRPr lang="zh-CN" altLang="en-US" sz="4400" dirty="0"/>
          </a:p>
        </p:txBody>
      </p:sp>
      <p:sp>
        <p:nvSpPr>
          <p:cNvPr id="294917" name="Text Box 5"/>
          <p:cNvSpPr txBox="1"/>
          <p:nvPr/>
        </p:nvSpPr>
        <p:spPr>
          <a:xfrm>
            <a:off x="1371600" y="3429000"/>
            <a:ext cx="60960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6000" b="1" dirty="0">
                <a:solidFill>
                  <a:srgbClr val="000000"/>
                </a:solidFill>
                <a:ea typeface="隶书" panose="02010509060101010101" pitchFamily="49" charset="-122"/>
              </a:rPr>
              <a:t>(2) </a:t>
            </a:r>
            <a:r>
              <a:rPr lang="zh-CN" altLang="en-US" sz="6000" b="1" dirty="0">
                <a:solidFill>
                  <a:srgbClr val="000000"/>
                </a:solidFill>
                <a:ea typeface="隶书" panose="02010509060101010101" pitchFamily="49" charset="-122"/>
              </a:rPr>
              <a:t>反馈清零法</a:t>
            </a:r>
            <a:endParaRPr lang="zh-CN" altLang="en-US" sz="4400" dirty="0">
              <a:ea typeface="隶书" panose="02010509060101010101" pitchFamily="49" charset="-122"/>
            </a:endParaRPr>
          </a:p>
        </p:txBody>
      </p:sp>
      <p:sp>
        <p:nvSpPr>
          <p:cNvPr id="294918" name="Text Box 6"/>
          <p:cNvSpPr txBox="1">
            <a:spLocks noChangeArrowheads="1"/>
          </p:cNvSpPr>
          <p:nvPr/>
        </p:nvSpPr>
        <p:spPr bwMode="auto">
          <a:xfrm>
            <a:off x="1066800" y="304800"/>
            <a:ext cx="7239000" cy="641350"/>
          </a:xfrm>
          <a:prstGeom prst="rect">
            <a:avLst/>
          </a:prstGeom>
          <a:gradFill rotWithShape="0">
            <a:gsLst>
              <a:gs pos="0">
                <a:srgbClr val="C0C0C0"/>
              </a:gs>
              <a:gs pos="50000">
                <a:schemeClr val="bg1"/>
              </a:gs>
              <a:gs pos="100000">
                <a:srgbClr val="C0C0C0"/>
              </a:gs>
            </a:gsLst>
            <a:lin ang="5400000" scaled="1"/>
          </a:gradFill>
          <a:ln>
            <a:noFill/>
          </a:ln>
          <a:effectLst>
            <a:outerShdw sy="50000" kx="2453608"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3. 74161/ 74160</a:t>
            </a:r>
            <a:r>
              <a:rPr kumimoji="0" lang="zh-CN" altLang="en-US"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功能扩展</a:t>
            </a:r>
            <a:r>
              <a:rPr kumimoji="0"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94918"/>
                                        </p:tgtEl>
                                        <p:attrNameLst>
                                          <p:attrName>style.visibility</p:attrName>
                                        </p:attrNameLst>
                                      </p:cBhvr>
                                      <p:to>
                                        <p:strVal val="visible"/>
                                      </p:to>
                                    </p:set>
                                    <p:animEffect transition="in" filter="slide(fromTop)">
                                      <p:cBhvr>
                                        <p:cTn id="7" dur="500"/>
                                        <p:tgtEl>
                                          <p:spTgt spid="2949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4915">
                                            <p:txEl>
                                              <p:charRg st="0" end="14"/>
                                            </p:txEl>
                                          </p:spTgt>
                                        </p:tgtEl>
                                        <p:attrNameLst>
                                          <p:attrName>style.visibility</p:attrName>
                                        </p:attrNameLst>
                                      </p:cBhvr>
                                      <p:to>
                                        <p:strVal val="visible"/>
                                      </p:to>
                                    </p:set>
                                    <p:animEffect transition="in" filter="box(out)">
                                      <p:cBhvr>
                                        <p:cTn id="12" dur="500"/>
                                        <p:tgtEl>
                                          <p:spTgt spid="294915">
                                            <p:txEl>
                                              <p:charRg st="0"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4916"/>
                                        </p:tgtEl>
                                        <p:attrNameLst>
                                          <p:attrName>style.visibility</p:attrName>
                                        </p:attrNameLst>
                                      </p:cBhvr>
                                      <p:to>
                                        <p:strVal val="visible"/>
                                      </p:to>
                                    </p:set>
                                    <p:animEffect transition="in" filter="wipe(left)">
                                      <p:cBhvr>
                                        <p:cTn id="17" dur="500"/>
                                        <p:tgtEl>
                                          <p:spTgt spid="294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4917"/>
                                        </p:tgtEl>
                                        <p:attrNameLst>
                                          <p:attrName>style.visibility</p:attrName>
                                        </p:attrNameLst>
                                      </p:cBhvr>
                                      <p:to>
                                        <p:strVal val="visible"/>
                                      </p:to>
                                    </p:set>
                                    <p:animEffect transition="in" filter="wipe(left)">
                                      <p:cBhvr>
                                        <p:cTn id="22" dur="500"/>
                                        <p:tgtEl>
                                          <p:spTgt spid="294917"/>
                                        </p:tgtEl>
                                      </p:cBhvr>
                                    </p:animEffect>
                                  </p:childTnLst>
                                  <p:subTnLst>
                                    <p:animClr clrSpc="rgb" dir="cw">
                                      <p:cBhvr override="childStyle">
                                        <p:cTn dur="1" fill="hold" display="0" masterRel="nextClick" afterEffect="1"/>
                                        <p:tgtEl>
                                          <p:spTgt spid="294917"/>
                                        </p:tgtEl>
                                        <p:attrNameLst>
                                          <p:attrName>ppt_c</p:attrName>
                                        </p:attrNameLst>
                                      </p:cBhvr>
                                      <p:to>
                                        <a:srgbClr val="99CCFF"/>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p:bldP spid="294916" grpId="0"/>
      <p:bldP spid="294917" grpId="0"/>
      <p:bldP spid="2949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47107"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95939" name="Rectangle 3"/>
          <p:cNvSpPr/>
          <p:nvPr/>
        </p:nvSpPr>
        <p:spPr>
          <a:xfrm>
            <a:off x="5972175" y="1338263"/>
            <a:ext cx="2819400" cy="4838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a:spcBef>
                <a:spcPct val="0"/>
              </a:spcBef>
              <a:buNone/>
            </a:pPr>
            <a:r>
              <a:rPr lang="en-US" altLang="zh-CN" sz="2400" b="1" dirty="0">
                <a:solidFill>
                  <a:srgbClr val="000000"/>
                </a:solidFill>
                <a:ea typeface="黑体" panose="02010609060101010101" pitchFamily="49" charset="-122"/>
              </a:rPr>
              <a:t>    </a:t>
            </a:r>
            <a:r>
              <a:rPr lang="zh-CN" altLang="en-US" sz="2400" b="1" dirty="0">
                <a:solidFill>
                  <a:srgbClr val="000000"/>
                </a:solidFill>
                <a:ea typeface="黑体" panose="02010609060101010101" pitchFamily="49" charset="-122"/>
              </a:rPr>
              <a:t>态序表</a:t>
            </a:r>
            <a:r>
              <a:rPr lang="zh-CN" altLang="en-US" sz="2400" b="1" dirty="0">
                <a:solidFill>
                  <a:srgbClr val="000000"/>
                </a:solidFill>
              </a:rPr>
              <a:t>   	</a:t>
            </a:r>
            <a:endParaRPr lang="zh-CN" altLang="en-US" sz="2400" b="1" dirty="0">
              <a:solidFill>
                <a:srgbClr val="000000"/>
              </a:solidFill>
            </a:endParaRPr>
          </a:p>
          <a:p>
            <a:pPr marL="0" lvl="0" indent="0">
              <a:spcBef>
                <a:spcPct val="0"/>
              </a:spcBef>
              <a:buNone/>
            </a:pPr>
            <a:r>
              <a:rPr lang="zh-CN" altLang="en-US" sz="2400" b="1" dirty="0">
                <a:solidFill>
                  <a:srgbClr val="000000"/>
                </a:solidFill>
              </a:rPr>
              <a:t>计数         输   出</a:t>
            </a:r>
            <a:endParaRPr lang="zh-CN" altLang="en-US" sz="2400" b="1" dirty="0">
              <a:solidFill>
                <a:srgbClr val="000000"/>
              </a:solidFill>
            </a:endParaRPr>
          </a:p>
          <a:p>
            <a:pPr marL="0" lvl="0" indent="0">
              <a:spcBef>
                <a:spcPct val="0"/>
              </a:spcBef>
              <a:buNone/>
            </a:pPr>
            <a:r>
              <a:rPr lang="en-US" altLang="zh-CN" sz="2400" b="1" dirty="0">
                <a:solidFill>
                  <a:srgbClr val="000000"/>
                </a:solidFill>
              </a:rPr>
              <a:t>N        Q</a:t>
            </a:r>
            <a:r>
              <a:rPr lang="en-US" altLang="zh-CN" sz="2400" b="1" baseline="-25000" dirty="0">
                <a:solidFill>
                  <a:srgbClr val="000000"/>
                </a:solidFill>
              </a:rPr>
              <a:t>D</a:t>
            </a:r>
            <a:r>
              <a:rPr lang="en-US" altLang="zh-CN" sz="2400" b="1" dirty="0">
                <a:solidFill>
                  <a:srgbClr val="000000"/>
                </a:solidFill>
              </a:rPr>
              <a:t> Q</a:t>
            </a:r>
            <a:r>
              <a:rPr lang="en-US" altLang="zh-CN" sz="2400" b="1" baseline="-25000" dirty="0">
                <a:solidFill>
                  <a:srgbClr val="000000"/>
                </a:solidFill>
              </a:rPr>
              <a:t>C</a:t>
            </a:r>
            <a:r>
              <a:rPr lang="en-US" altLang="zh-CN" sz="2400" b="1" dirty="0">
                <a:solidFill>
                  <a:srgbClr val="000000"/>
                </a:solidFill>
              </a:rPr>
              <a:t> Q</a:t>
            </a:r>
            <a:r>
              <a:rPr lang="en-US" altLang="zh-CN" sz="2400" b="1" baseline="-25000" dirty="0">
                <a:solidFill>
                  <a:srgbClr val="000000"/>
                </a:solidFill>
              </a:rPr>
              <a:t>B</a:t>
            </a:r>
            <a:r>
              <a:rPr lang="en-US" altLang="zh-CN" sz="2400" b="1" dirty="0">
                <a:solidFill>
                  <a:srgbClr val="000000"/>
                </a:solidFill>
              </a:rPr>
              <a:t> Q</a:t>
            </a:r>
            <a:r>
              <a:rPr lang="en-US" altLang="zh-CN" sz="2400" b="1" baseline="-25000" dirty="0">
                <a:solidFill>
                  <a:srgbClr val="000000"/>
                </a:solidFill>
              </a:rPr>
              <a:t>A</a:t>
            </a:r>
            <a:endParaRPr lang="en-US" altLang="zh-CN" sz="2400" b="1" dirty="0">
              <a:solidFill>
                <a:srgbClr val="000000"/>
              </a:solidFill>
            </a:endParaRPr>
          </a:p>
          <a:p>
            <a:pPr marL="0" lvl="0" indent="0">
              <a:spcBef>
                <a:spcPct val="0"/>
              </a:spcBef>
              <a:buNone/>
            </a:pPr>
            <a:r>
              <a:rPr lang="en-US" altLang="zh-CN" sz="2400" b="1" dirty="0">
                <a:solidFill>
                  <a:srgbClr val="000000"/>
                </a:solidFill>
              </a:rPr>
              <a:t>0  	0    1    1    0</a:t>
            </a:r>
            <a:endParaRPr lang="en-US" altLang="zh-CN" sz="2400" b="1" dirty="0">
              <a:solidFill>
                <a:srgbClr val="000000"/>
              </a:solidFill>
            </a:endParaRPr>
          </a:p>
          <a:p>
            <a:pPr marL="0" lvl="0" indent="0">
              <a:spcBef>
                <a:spcPct val="0"/>
              </a:spcBef>
              <a:buNone/>
            </a:pPr>
            <a:r>
              <a:rPr lang="en-US" altLang="zh-CN" sz="2400" b="1" dirty="0">
                <a:solidFill>
                  <a:srgbClr val="000000"/>
                </a:solidFill>
              </a:rPr>
              <a:t>1          0    1    1    1</a:t>
            </a:r>
            <a:endParaRPr lang="en-US" altLang="zh-CN" sz="2400" b="1" dirty="0">
              <a:solidFill>
                <a:srgbClr val="000000"/>
              </a:solidFill>
            </a:endParaRPr>
          </a:p>
          <a:p>
            <a:pPr marL="0" lvl="0" indent="0">
              <a:spcBef>
                <a:spcPct val="0"/>
              </a:spcBef>
              <a:buNone/>
            </a:pPr>
            <a:r>
              <a:rPr lang="en-US" altLang="zh-CN" sz="2400" b="1" dirty="0">
                <a:solidFill>
                  <a:srgbClr val="000000"/>
                </a:solidFill>
              </a:rPr>
              <a:t>2          1    0    0    0</a:t>
            </a:r>
            <a:endParaRPr lang="en-US" altLang="zh-CN" sz="2400" b="1" dirty="0">
              <a:solidFill>
                <a:srgbClr val="000000"/>
              </a:solidFill>
            </a:endParaRPr>
          </a:p>
          <a:p>
            <a:pPr marL="0" lvl="0" indent="0">
              <a:spcBef>
                <a:spcPct val="0"/>
              </a:spcBef>
              <a:buNone/>
            </a:pPr>
            <a:r>
              <a:rPr lang="en-US" altLang="zh-CN" sz="2400" b="1" dirty="0">
                <a:solidFill>
                  <a:srgbClr val="000000"/>
                </a:solidFill>
              </a:rPr>
              <a:t>3          1    0    0    1</a:t>
            </a:r>
            <a:endParaRPr lang="en-US" altLang="zh-CN" sz="2400" b="1" dirty="0">
              <a:solidFill>
                <a:srgbClr val="000000"/>
              </a:solidFill>
            </a:endParaRPr>
          </a:p>
          <a:p>
            <a:pPr marL="0" lvl="0" indent="0">
              <a:spcBef>
                <a:spcPct val="0"/>
              </a:spcBef>
              <a:buNone/>
            </a:pPr>
            <a:r>
              <a:rPr lang="en-US" altLang="zh-CN" sz="2400" b="1" dirty="0">
                <a:solidFill>
                  <a:srgbClr val="000000"/>
                </a:solidFill>
              </a:rPr>
              <a:t>4          1    0    1    0</a:t>
            </a:r>
            <a:endParaRPr lang="en-US" altLang="zh-CN" sz="2400" b="1" dirty="0">
              <a:solidFill>
                <a:srgbClr val="000000"/>
              </a:solidFill>
            </a:endParaRPr>
          </a:p>
          <a:p>
            <a:pPr marL="0" lvl="0" indent="0">
              <a:spcBef>
                <a:spcPct val="0"/>
              </a:spcBef>
              <a:buNone/>
            </a:pPr>
            <a:r>
              <a:rPr lang="en-US" altLang="zh-CN" sz="2400" b="1" dirty="0">
                <a:solidFill>
                  <a:srgbClr val="000000"/>
                </a:solidFill>
              </a:rPr>
              <a:t>5          1    0    1    1</a:t>
            </a:r>
            <a:endParaRPr lang="en-US" altLang="zh-CN" sz="2400" b="1" dirty="0">
              <a:solidFill>
                <a:srgbClr val="000000"/>
              </a:solidFill>
            </a:endParaRPr>
          </a:p>
          <a:p>
            <a:pPr marL="0" lvl="0" indent="0">
              <a:spcBef>
                <a:spcPct val="0"/>
              </a:spcBef>
              <a:buNone/>
            </a:pPr>
            <a:r>
              <a:rPr lang="en-US" altLang="zh-CN" sz="2400" b="1" dirty="0">
                <a:solidFill>
                  <a:srgbClr val="000000"/>
                </a:solidFill>
              </a:rPr>
              <a:t>6          1    1    0    0</a:t>
            </a:r>
            <a:endParaRPr lang="en-US" altLang="zh-CN" sz="2400" b="1" dirty="0">
              <a:solidFill>
                <a:srgbClr val="000000"/>
              </a:solidFill>
            </a:endParaRPr>
          </a:p>
          <a:p>
            <a:pPr marL="0" lvl="0" indent="0">
              <a:spcBef>
                <a:spcPct val="0"/>
              </a:spcBef>
              <a:buNone/>
            </a:pPr>
            <a:r>
              <a:rPr lang="en-US" altLang="zh-CN" sz="2400" b="1" dirty="0">
                <a:solidFill>
                  <a:srgbClr val="000000"/>
                </a:solidFill>
              </a:rPr>
              <a:t>7          1    1    0    1</a:t>
            </a:r>
            <a:endParaRPr lang="en-US" altLang="zh-CN" sz="2400" b="1" dirty="0">
              <a:solidFill>
                <a:srgbClr val="000000"/>
              </a:solidFill>
            </a:endParaRPr>
          </a:p>
          <a:p>
            <a:pPr marL="0" lvl="0" indent="0">
              <a:spcBef>
                <a:spcPct val="0"/>
              </a:spcBef>
              <a:buNone/>
            </a:pPr>
            <a:r>
              <a:rPr lang="en-US" altLang="zh-CN" sz="2400" b="1" dirty="0">
                <a:solidFill>
                  <a:srgbClr val="000000"/>
                </a:solidFill>
              </a:rPr>
              <a:t>8          1    1    1    0</a:t>
            </a:r>
            <a:endParaRPr lang="en-US" altLang="zh-CN" sz="2400" b="1" dirty="0">
              <a:solidFill>
                <a:srgbClr val="000000"/>
              </a:solidFill>
            </a:endParaRPr>
          </a:p>
          <a:p>
            <a:pPr marL="0" lvl="0" indent="0">
              <a:spcBef>
                <a:spcPct val="0"/>
              </a:spcBef>
              <a:buNone/>
            </a:pPr>
            <a:r>
              <a:rPr lang="en-US" altLang="zh-CN" sz="2400" b="1" dirty="0">
                <a:solidFill>
                  <a:srgbClr val="000000"/>
                </a:solidFill>
              </a:rPr>
              <a:t>9          1    1    1    1</a:t>
            </a:r>
            <a:endParaRPr lang="en-US" altLang="zh-CN" sz="2400" b="1" dirty="0"/>
          </a:p>
        </p:txBody>
      </p:sp>
      <p:sp>
        <p:nvSpPr>
          <p:cNvPr id="295940" name="Rectangle 4"/>
          <p:cNvSpPr/>
          <p:nvPr/>
        </p:nvSpPr>
        <p:spPr>
          <a:xfrm>
            <a:off x="438150" y="942975"/>
            <a:ext cx="5030788" cy="311150"/>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buNone/>
            </a:pPr>
            <a:r>
              <a:rPr lang="zh-CN" altLang="en-US" sz="2800" b="1" dirty="0">
                <a:solidFill>
                  <a:srgbClr val="000000"/>
                </a:solidFill>
                <a:latin typeface="宋体" panose="02010600030101010101" pitchFamily="2" charset="-122"/>
              </a:rPr>
              <a:t>例</a:t>
            </a:r>
            <a:r>
              <a:rPr lang="en-US" altLang="zh-CN" sz="2800" b="1" dirty="0">
                <a:solidFill>
                  <a:srgbClr val="000000"/>
                </a:solidFill>
                <a:latin typeface="宋体" panose="02010600030101010101" pitchFamily="2" charset="-122"/>
              </a:rPr>
              <a:t>1:</a:t>
            </a:r>
            <a:r>
              <a:rPr lang="zh-CN" altLang="en-US" sz="2800" b="1" dirty="0">
                <a:solidFill>
                  <a:srgbClr val="000000"/>
                </a:solidFill>
                <a:latin typeface="宋体" panose="02010600030101010101" pitchFamily="2" charset="-122"/>
              </a:rPr>
              <a:t>设计一个</a:t>
            </a:r>
            <a:r>
              <a:rPr lang="en-US" altLang="zh-CN" sz="2800" b="1" dirty="0">
                <a:solidFill>
                  <a:srgbClr val="000000"/>
                </a:solidFill>
              </a:rPr>
              <a:t>M=10</a:t>
            </a:r>
            <a:r>
              <a:rPr lang="zh-CN" altLang="en-US" sz="2800" b="1" dirty="0">
                <a:solidFill>
                  <a:srgbClr val="000000"/>
                </a:solidFill>
                <a:latin typeface="宋体" panose="02010600030101010101" pitchFamily="2" charset="-122"/>
              </a:rPr>
              <a:t>的计数器。</a:t>
            </a:r>
            <a:endParaRPr lang="zh-CN" altLang="en-US" sz="2800" b="1" dirty="0">
              <a:solidFill>
                <a:srgbClr val="000000"/>
              </a:solidFill>
              <a:latin typeface="宋体" panose="02010600030101010101" pitchFamily="2" charset="-122"/>
            </a:endParaRPr>
          </a:p>
        </p:txBody>
      </p:sp>
      <p:sp>
        <p:nvSpPr>
          <p:cNvPr id="295941" name="Text Box 5"/>
          <p:cNvSpPr txBox="1"/>
          <p:nvPr/>
        </p:nvSpPr>
        <p:spPr>
          <a:xfrm>
            <a:off x="5210175" y="0"/>
            <a:ext cx="3552825"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00"/>
                </a:solidFill>
                <a:latin typeface="宋体" panose="02010600030101010101" pitchFamily="2" charset="-122"/>
              </a:rPr>
              <a:t>方法一</a:t>
            </a:r>
            <a:r>
              <a:rPr lang="en-US" altLang="zh-CN" sz="2800" b="1" dirty="0">
                <a:solidFill>
                  <a:srgbClr val="000000"/>
                </a:solidFill>
                <a:latin typeface="宋体" panose="02010600030101010101" pitchFamily="2" charset="-122"/>
              </a:rPr>
              <a:t>: </a:t>
            </a:r>
            <a:endParaRPr lang="en-US" altLang="zh-CN" sz="2800" b="1" dirty="0">
              <a:solidFill>
                <a:srgbClr val="000000"/>
              </a:solidFill>
              <a:latin typeface="宋体" panose="02010600030101010101" pitchFamily="2" charset="-122"/>
            </a:endParaRPr>
          </a:p>
          <a:p>
            <a:pPr marL="0" lvl="0" indent="0" eaLnBrk="1" hangingPunct="1">
              <a:spcBef>
                <a:spcPct val="50000"/>
              </a:spcBef>
              <a:buNone/>
            </a:pPr>
            <a:r>
              <a:rPr lang="en-US" altLang="zh-CN" sz="2800" b="1" dirty="0">
                <a:solidFill>
                  <a:srgbClr val="000000"/>
                </a:solidFill>
                <a:latin typeface="宋体" panose="02010600030101010101" pitchFamily="2" charset="-122"/>
              </a:rPr>
              <a:t> </a:t>
            </a:r>
            <a:r>
              <a:rPr lang="zh-CN" altLang="en-US" sz="2800" b="1" dirty="0">
                <a:solidFill>
                  <a:srgbClr val="000000"/>
                </a:solidFill>
                <a:latin typeface="宋体" panose="02010600030101010101" pitchFamily="2" charset="-122"/>
              </a:rPr>
              <a:t>采用后十种状态</a:t>
            </a:r>
            <a:endParaRPr lang="zh-CN" altLang="en-US" sz="2800" dirty="0">
              <a:latin typeface="宋体" panose="02010600030101010101" pitchFamily="2" charset="-122"/>
            </a:endParaRPr>
          </a:p>
        </p:txBody>
      </p:sp>
      <p:grpSp>
        <p:nvGrpSpPr>
          <p:cNvPr id="295942" name="Group 6"/>
          <p:cNvGrpSpPr/>
          <p:nvPr/>
        </p:nvGrpSpPr>
        <p:grpSpPr>
          <a:xfrm>
            <a:off x="4487863" y="5124450"/>
            <a:ext cx="1428750" cy="555625"/>
            <a:chOff x="2976" y="3408"/>
            <a:chExt cx="768" cy="538"/>
          </a:xfrm>
        </p:grpSpPr>
        <p:sp>
          <p:nvSpPr>
            <p:cNvPr id="47117" name="AutoShape 7"/>
            <p:cNvSpPr/>
            <p:nvPr/>
          </p:nvSpPr>
          <p:spPr>
            <a:xfrm>
              <a:off x="2976" y="3408"/>
              <a:ext cx="720" cy="480"/>
            </a:xfrm>
            <a:prstGeom prst="wedgeRoundRectCallout">
              <a:avLst>
                <a:gd name="adj1" fmla="val 77917"/>
                <a:gd name="adj2" fmla="val 105833"/>
                <a:gd name="adj3" fmla="val 16667"/>
              </a:avLst>
            </a:prstGeom>
            <a:solidFill>
              <a:srgbClr val="FFCC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dirty="0"/>
            </a:p>
          </p:txBody>
        </p:sp>
        <p:sp>
          <p:nvSpPr>
            <p:cNvPr id="47118" name="Text Box 8"/>
            <p:cNvSpPr txBox="1"/>
            <p:nvPr/>
          </p:nvSpPr>
          <p:spPr>
            <a:xfrm>
              <a:off x="3024" y="3503"/>
              <a:ext cx="720" cy="443"/>
            </a:xfrm>
            <a:prstGeom prst="rect">
              <a:avLst/>
            </a:prstGeom>
            <a:solidFill>
              <a:srgbClr val="FFCC00"/>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t>RCO=1</a:t>
              </a:r>
              <a:endParaRPr lang="en-US" altLang="zh-CN" sz="2400" dirty="0"/>
            </a:p>
          </p:txBody>
        </p:sp>
      </p:grpSp>
      <p:sp>
        <p:nvSpPr>
          <p:cNvPr id="295945" name="Line 9"/>
          <p:cNvSpPr/>
          <p:nvPr/>
        </p:nvSpPr>
        <p:spPr>
          <a:xfrm>
            <a:off x="8553450" y="5965825"/>
            <a:ext cx="381000" cy="0"/>
          </a:xfrm>
          <a:prstGeom prst="line">
            <a:avLst/>
          </a:prstGeom>
          <a:ln w="57150" cap="flat" cmpd="sng">
            <a:solidFill>
              <a:srgbClr val="FF3300"/>
            </a:solidFill>
            <a:prstDash val="solid"/>
            <a:headEnd type="none" w="med" len="med"/>
            <a:tailEnd type="none" w="med" len="med"/>
          </a:ln>
        </p:spPr>
      </p:sp>
      <p:sp>
        <p:nvSpPr>
          <p:cNvPr id="295946" name="Line 10"/>
          <p:cNvSpPr/>
          <p:nvPr/>
        </p:nvSpPr>
        <p:spPr>
          <a:xfrm flipH="1" flipV="1">
            <a:off x="8877300" y="2681288"/>
            <a:ext cx="30163" cy="3314700"/>
          </a:xfrm>
          <a:prstGeom prst="line">
            <a:avLst/>
          </a:prstGeom>
          <a:ln w="57150" cap="flat" cmpd="sng">
            <a:solidFill>
              <a:srgbClr val="FF3300"/>
            </a:solidFill>
            <a:prstDash val="solid"/>
            <a:headEnd type="none" w="med" len="med"/>
            <a:tailEnd type="none" w="med" len="med"/>
          </a:ln>
        </p:spPr>
      </p:sp>
      <p:sp>
        <p:nvSpPr>
          <p:cNvPr id="295947" name="Line 11"/>
          <p:cNvSpPr/>
          <p:nvPr/>
        </p:nvSpPr>
        <p:spPr>
          <a:xfrm flipH="1" flipV="1">
            <a:off x="8532813" y="2700338"/>
            <a:ext cx="381000" cy="0"/>
          </a:xfrm>
          <a:prstGeom prst="line">
            <a:avLst/>
          </a:prstGeom>
          <a:ln w="57150" cap="flat" cmpd="sng">
            <a:solidFill>
              <a:srgbClr val="FF3300"/>
            </a:solidFill>
            <a:prstDash val="solid"/>
            <a:headEnd type="none" w="med" len="med"/>
            <a:tailEnd type="triangle" w="med" len="med"/>
          </a:ln>
        </p:spPr>
      </p:sp>
      <p:sp>
        <p:nvSpPr>
          <p:cNvPr id="45068" name="Text Box 12"/>
          <p:cNvSpPr txBox="1">
            <a:spLocks noChangeArrowheads="1"/>
          </p:cNvSpPr>
          <p:nvPr/>
        </p:nvSpPr>
        <p:spPr bwMode="auto">
          <a:xfrm>
            <a:off x="533400" y="228600"/>
            <a:ext cx="3749675" cy="579438"/>
          </a:xfrm>
          <a:prstGeom prst="rect">
            <a:avLst/>
          </a:prstGeom>
          <a:gradFill rotWithShape="0">
            <a:gsLst>
              <a:gs pos="0">
                <a:srgbClr val="B2B2B2"/>
              </a:gs>
              <a:gs pos="50000">
                <a:schemeClr val="bg1"/>
              </a:gs>
              <a:gs pos="100000">
                <a:srgbClr val="B2B2B2"/>
              </a:gs>
            </a:gsLst>
            <a:lin ang="5400000" scaled="1"/>
          </a:gradFill>
          <a:ln>
            <a:noFill/>
          </a:ln>
          <a:effectLst>
            <a:outerShdw sy="50000" kx="2453608"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(1) </a:t>
            </a:r>
            <a:r>
              <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同步预置法</a:t>
            </a:r>
            <a:endParaRPr kumimoji="0" lang="zh-CN" altLang="en-US" sz="24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endParaRPr>
          </a:p>
        </p:txBody>
      </p:sp>
      <p:graphicFrame>
        <p:nvGraphicFramePr>
          <p:cNvPr id="47116" name="Object 13"/>
          <p:cNvGraphicFramePr>
            <a:graphicFrameLocks noChangeAspect="1"/>
          </p:cNvGraphicFramePr>
          <p:nvPr/>
        </p:nvGraphicFramePr>
        <p:xfrm>
          <a:off x="241300" y="1317625"/>
          <a:ext cx="4816475" cy="3913188"/>
        </p:xfrm>
        <a:graphic>
          <a:graphicData uri="http://schemas.openxmlformats.org/presentationml/2006/ole">
            <mc:AlternateContent xmlns:mc="http://schemas.openxmlformats.org/markup-compatibility/2006">
              <mc:Choice xmlns:v="urn:schemas-microsoft-com:vml" Requires="v">
                <p:oleObj spid="_x0000_s3085" name="" r:id="rId1" imgW="2438400" imgH="1981200" progId="Multisim.Document">
                  <p:embed/>
                </p:oleObj>
              </mc:Choice>
              <mc:Fallback>
                <p:oleObj name="" r:id="rId1" imgW="2438400" imgH="1981200" progId="Multisim.Document">
                  <p:embed/>
                  <p:pic>
                    <p:nvPicPr>
                      <p:cNvPr id="0" name="图片 3084"/>
                      <p:cNvPicPr/>
                      <p:nvPr/>
                    </p:nvPicPr>
                    <p:blipFill>
                      <a:blip r:embed="rId2"/>
                      <a:stretch>
                        <a:fillRect/>
                      </a:stretch>
                    </p:blipFill>
                    <p:spPr>
                      <a:xfrm>
                        <a:off x="241300" y="1317625"/>
                        <a:ext cx="4816475" cy="3913188"/>
                      </a:xfrm>
                      <a:prstGeom prst="rect">
                        <a:avLst/>
                      </a:prstGeom>
                      <a:noFill/>
                      <a:ln w="38100">
                        <a:noFill/>
                        <a:miter/>
                      </a:ln>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5940"/>
                                        </p:tgtEl>
                                        <p:attrNameLst>
                                          <p:attrName>style.visibility</p:attrName>
                                        </p:attrNameLst>
                                      </p:cBhvr>
                                      <p:to>
                                        <p:strVal val="visible"/>
                                      </p:to>
                                    </p:set>
                                    <p:anim calcmode="lin" valueType="num">
                                      <p:cBhvr additive="base">
                                        <p:cTn id="7" dur="500" fill="hold"/>
                                        <p:tgtEl>
                                          <p:spTgt spid="295940"/>
                                        </p:tgtEl>
                                        <p:attrNameLst>
                                          <p:attrName>ppt_x</p:attrName>
                                        </p:attrNameLst>
                                      </p:cBhvr>
                                      <p:tavLst>
                                        <p:tav tm="0">
                                          <p:val>
                                            <p:strVal val="1+#ppt_w/2"/>
                                          </p:val>
                                        </p:tav>
                                        <p:tav tm="100000">
                                          <p:val>
                                            <p:strVal val="#ppt_x"/>
                                          </p:val>
                                        </p:tav>
                                      </p:tavLst>
                                    </p:anim>
                                    <p:anim calcmode="lin" valueType="num">
                                      <p:cBhvr additive="base">
                                        <p:cTn id="8" dur="500" fill="hold"/>
                                        <p:tgtEl>
                                          <p:spTgt spid="2959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95941"/>
                                        </p:tgtEl>
                                        <p:attrNameLst>
                                          <p:attrName>style.visibility</p:attrName>
                                        </p:attrNameLst>
                                      </p:cBhvr>
                                      <p:to>
                                        <p:strVal val="visible"/>
                                      </p:to>
                                    </p:set>
                                    <p:animEffect transition="in" filter="wipe(left)">
                                      <p:cBhvr>
                                        <p:cTn id="13" dur="500"/>
                                        <p:tgtEl>
                                          <p:spTgt spid="2959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5939">
                                            <p:txEl>
                                              <p:charRg st="0" end="12"/>
                                            </p:txEl>
                                          </p:spTgt>
                                        </p:tgtEl>
                                        <p:attrNameLst>
                                          <p:attrName>style.visibility</p:attrName>
                                        </p:attrNameLst>
                                      </p:cBhvr>
                                      <p:to>
                                        <p:strVal val="visible"/>
                                      </p:to>
                                    </p:set>
                                    <p:animEffect transition="in" filter="wipe(left)">
                                      <p:cBhvr>
                                        <p:cTn id="18" dur="500"/>
                                        <p:tgtEl>
                                          <p:spTgt spid="295939">
                                            <p:txEl>
                                              <p:charRg st="0" end="1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5939">
                                            <p:txEl>
                                              <p:charRg st="12" end="29"/>
                                            </p:txEl>
                                          </p:spTgt>
                                        </p:tgtEl>
                                        <p:attrNameLst>
                                          <p:attrName>style.visibility</p:attrName>
                                        </p:attrNameLst>
                                      </p:cBhvr>
                                      <p:to>
                                        <p:strVal val="visible"/>
                                      </p:to>
                                    </p:set>
                                    <p:animEffect transition="in" filter="wipe(left)">
                                      <p:cBhvr>
                                        <p:cTn id="23" dur="500"/>
                                        <p:tgtEl>
                                          <p:spTgt spid="295939">
                                            <p:txEl>
                                              <p:charRg st="12" end="2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95939">
                                            <p:txEl>
                                              <p:charRg st="29" end="50"/>
                                            </p:txEl>
                                          </p:spTgt>
                                        </p:tgtEl>
                                        <p:attrNameLst>
                                          <p:attrName>style.visibility</p:attrName>
                                        </p:attrNameLst>
                                      </p:cBhvr>
                                      <p:to>
                                        <p:strVal val="visible"/>
                                      </p:to>
                                    </p:set>
                                    <p:animEffect transition="in" filter="wipe(left)">
                                      <p:cBhvr>
                                        <p:cTn id="28" dur="500"/>
                                        <p:tgtEl>
                                          <p:spTgt spid="295939">
                                            <p:txEl>
                                              <p:charRg st="29" end="5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95939">
                                            <p:txEl>
                                              <p:charRg st="50" end="71"/>
                                            </p:txEl>
                                          </p:spTgt>
                                        </p:tgtEl>
                                        <p:attrNameLst>
                                          <p:attrName>style.visibility</p:attrName>
                                        </p:attrNameLst>
                                      </p:cBhvr>
                                      <p:to>
                                        <p:strVal val="visible"/>
                                      </p:to>
                                    </p:set>
                                    <p:animEffect transition="in" filter="wipe(left)">
                                      <p:cBhvr>
                                        <p:cTn id="33" dur="500"/>
                                        <p:tgtEl>
                                          <p:spTgt spid="295939">
                                            <p:txEl>
                                              <p:charRg st="50" end="7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95939">
                                            <p:txEl>
                                              <p:charRg st="71" end="99"/>
                                            </p:txEl>
                                          </p:spTgt>
                                        </p:tgtEl>
                                        <p:attrNameLst>
                                          <p:attrName>style.visibility</p:attrName>
                                        </p:attrNameLst>
                                      </p:cBhvr>
                                      <p:to>
                                        <p:strVal val="visible"/>
                                      </p:to>
                                    </p:set>
                                    <p:animEffect transition="in" filter="wipe(left)">
                                      <p:cBhvr>
                                        <p:cTn id="38" dur="500"/>
                                        <p:tgtEl>
                                          <p:spTgt spid="295939">
                                            <p:txEl>
                                              <p:charRg st="71" end="9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95939">
                                            <p:txEl>
                                              <p:charRg st="99" end="127"/>
                                            </p:txEl>
                                          </p:spTgt>
                                        </p:tgtEl>
                                        <p:attrNameLst>
                                          <p:attrName>style.visibility</p:attrName>
                                        </p:attrNameLst>
                                      </p:cBhvr>
                                      <p:to>
                                        <p:strVal val="visible"/>
                                      </p:to>
                                    </p:set>
                                    <p:animEffect transition="in" filter="wipe(left)">
                                      <p:cBhvr>
                                        <p:cTn id="43" dur="500"/>
                                        <p:tgtEl>
                                          <p:spTgt spid="295939">
                                            <p:txEl>
                                              <p:charRg st="99" end="12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95939">
                                            <p:txEl>
                                              <p:charRg st="127" end="155"/>
                                            </p:txEl>
                                          </p:spTgt>
                                        </p:tgtEl>
                                        <p:attrNameLst>
                                          <p:attrName>style.visibility</p:attrName>
                                        </p:attrNameLst>
                                      </p:cBhvr>
                                      <p:to>
                                        <p:strVal val="visible"/>
                                      </p:to>
                                    </p:set>
                                    <p:animEffect transition="in" filter="wipe(left)">
                                      <p:cBhvr>
                                        <p:cTn id="48" dur="500"/>
                                        <p:tgtEl>
                                          <p:spTgt spid="295939">
                                            <p:txEl>
                                              <p:charRg st="127" end="15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95939">
                                            <p:txEl>
                                              <p:charRg st="155" end="183"/>
                                            </p:txEl>
                                          </p:spTgt>
                                        </p:tgtEl>
                                        <p:attrNameLst>
                                          <p:attrName>style.visibility</p:attrName>
                                        </p:attrNameLst>
                                      </p:cBhvr>
                                      <p:to>
                                        <p:strVal val="visible"/>
                                      </p:to>
                                    </p:set>
                                    <p:animEffect transition="in" filter="wipe(left)">
                                      <p:cBhvr>
                                        <p:cTn id="53" dur="500"/>
                                        <p:tgtEl>
                                          <p:spTgt spid="295939">
                                            <p:txEl>
                                              <p:charRg st="155" end="18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95939">
                                            <p:txEl>
                                              <p:charRg st="183" end="211"/>
                                            </p:txEl>
                                          </p:spTgt>
                                        </p:tgtEl>
                                        <p:attrNameLst>
                                          <p:attrName>style.visibility</p:attrName>
                                        </p:attrNameLst>
                                      </p:cBhvr>
                                      <p:to>
                                        <p:strVal val="visible"/>
                                      </p:to>
                                    </p:set>
                                    <p:animEffect transition="in" filter="wipe(left)">
                                      <p:cBhvr>
                                        <p:cTn id="58" dur="500"/>
                                        <p:tgtEl>
                                          <p:spTgt spid="295939">
                                            <p:txEl>
                                              <p:charRg st="183" end="2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95939">
                                            <p:txEl>
                                              <p:charRg st="211" end="239"/>
                                            </p:txEl>
                                          </p:spTgt>
                                        </p:tgtEl>
                                        <p:attrNameLst>
                                          <p:attrName>style.visibility</p:attrName>
                                        </p:attrNameLst>
                                      </p:cBhvr>
                                      <p:to>
                                        <p:strVal val="visible"/>
                                      </p:to>
                                    </p:set>
                                    <p:animEffect transition="in" filter="wipe(left)">
                                      <p:cBhvr>
                                        <p:cTn id="63" dur="500"/>
                                        <p:tgtEl>
                                          <p:spTgt spid="295939">
                                            <p:txEl>
                                              <p:charRg st="211" end="23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95939">
                                            <p:txEl>
                                              <p:charRg st="239" end="267"/>
                                            </p:txEl>
                                          </p:spTgt>
                                        </p:tgtEl>
                                        <p:attrNameLst>
                                          <p:attrName>style.visibility</p:attrName>
                                        </p:attrNameLst>
                                      </p:cBhvr>
                                      <p:to>
                                        <p:strVal val="visible"/>
                                      </p:to>
                                    </p:set>
                                    <p:animEffect transition="in" filter="wipe(left)">
                                      <p:cBhvr>
                                        <p:cTn id="68" dur="500"/>
                                        <p:tgtEl>
                                          <p:spTgt spid="295939">
                                            <p:txEl>
                                              <p:charRg st="239" end="26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95939">
                                            <p:txEl>
                                              <p:charRg st="267" end="295"/>
                                            </p:txEl>
                                          </p:spTgt>
                                        </p:tgtEl>
                                        <p:attrNameLst>
                                          <p:attrName>style.visibility</p:attrName>
                                        </p:attrNameLst>
                                      </p:cBhvr>
                                      <p:to>
                                        <p:strVal val="visible"/>
                                      </p:to>
                                    </p:set>
                                    <p:animEffect transition="in" filter="wipe(left)">
                                      <p:cBhvr>
                                        <p:cTn id="73" dur="500"/>
                                        <p:tgtEl>
                                          <p:spTgt spid="295939">
                                            <p:txEl>
                                              <p:charRg st="267" end="29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95939">
                                            <p:txEl>
                                              <p:charRg st="295" end="323"/>
                                            </p:txEl>
                                          </p:spTgt>
                                        </p:tgtEl>
                                        <p:attrNameLst>
                                          <p:attrName>style.visibility</p:attrName>
                                        </p:attrNameLst>
                                      </p:cBhvr>
                                      <p:to>
                                        <p:strVal val="visible"/>
                                      </p:to>
                                    </p:set>
                                    <p:animEffect transition="in" filter="wipe(left)">
                                      <p:cBhvr>
                                        <p:cTn id="78" dur="500"/>
                                        <p:tgtEl>
                                          <p:spTgt spid="295939">
                                            <p:txEl>
                                              <p:charRg st="295" end="32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8" fill="hold" nodeType="clickEffect">
                                  <p:stCondLst>
                                    <p:cond delay="0"/>
                                  </p:stCondLst>
                                  <p:childTnLst>
                                    <p:set>
                                      <p:cBhvr>
                                        <p:cTn id="82" dur="1" fill="hold">
                                          <p:stCondLst>
                                            <p:cond delay="0"/>
                                          </p:stCondLst>
                                        </p:cTn>
                                        <p:tgtEl>
                                          <p:spTgt spid="295945"/>
                                        </p:tgtEl>
                                        <p:attrNameLst>
                                          <p:attrName>style.visibility</p:attrName>
                                        </p:attrNameLst>
                                      </p:cBhvr>
                                      <p:to>
                                        <p:strVal val="visible"/>
                                      </p:to>
                                    </p:set>
                                    <p:anim calcmode="lin" valueType="num">
                                      <p:cBhvr>
                                        <p:cTn id="83" dur="500" fill="hold"/>
                                        <p:tgtEl>
                                          <p:spTgt spid="295945"/>
                                        </p:tgtEl>
                                        <p:attrNameLst>
                                          <p:attrName>ppt_x</p:attrName>
                                        </p:attrNameLst>
                                      </p:cBhvr>
                                      <p:tavLst>
                                        <p:tav tm="0">
                                          <p:val>
                                            <p:strVal val="#ppt_x-#ppt_w/2"/>
                                          </p:val>
                                        </p:tav>
                                        <p:tav tm="100000">
                                          <p:val>
                                            <p:strVal val="#ppt_x"/>
                                          </p:val>
                                        </p:tav>
                                      </p:tavLst>
                                    </p:anim>
                                    <p:anim calcmode="lin" valueType="num">
                                      <p:cBhvr>
                                        <p:cTn id="84" dur="500" fill="hold"/>
                                        <p:tgtEl>
                                          <p:spTgt spid="295945"/>
                                        </p:tgtEl>
                                        <p:attrNameLst>
                                          <p:attrName>ppt_y</p:attrName>
                                        </p:attrNameLst>
                                      </p:cBhvr>
                                      <p:tavLst>
                                        <p:tav tm="0">
                                          <p:val>
                                            <p:strVal val="#ppt_y"/>
                                          </p:val>
                                        </p:tav>
                                        <p:tav tm="100000">
                                          <p:val>
                                            <p:strVal val="#ppt_y"/>
                                          </p:val>
                                        </p:tav>
                                      </p:tavLst>
                                    </p:anim>
                                    <p:anim calcmode="lin" valueType="num">
                                      <p:cBhvr>
                                        <p:cTn id="85" dur="500" fill="hold"/>
                                        <p:tgtEl>
                                          <p:spTgt spid="295945"/>
                                        </p:tgtEl>
                                        <p:attrNameLst>
                                          <p:attrName>ppt_w</p:attrName>
                                        </p:attrNameLst>
                                      </p:cBhvr>
                                      <p:tavLst>
                                        <p:tav tm="0">
                                          <p:val>
                                            <p:fltVal val="0.000000"/>
                                          </p:val>
                                        </p:tav>
                                        <p:tav tm="100000">
                                          <p:val>
                                            <p:strVal val="#ppt_w"/>
                                          </p:val>
                                        </p:tav>
                                      </p:tavLst>
                                    </p:anim>
                                    <p:anim calcmode="lin" valueType="num">
                                      <p:cBhvr>
                                        <p:cTn id="86" dur="500" fill="hold"/>
                                        <p:tgtEl>
                                          <p:spTgt spid="295945"/>
                                        </p:tgtEl>
                                        <p:attrNameLst>
                                          <p:attrName>ppt_h</p:attrName>
                                        </p:attrNameLst>
                                      </p:cBhvr>
                                      <p:tavLst>
                                        <p:tav tm="0">
                                          <p:val>
                                            <p:strVal val="#ppt_h"/>
                                          </p:val>
                                        </p:tav>
                                        <p:tav tm="100000">
                                          <p:val>
                                            <p:strVal val="#ppt_h"/>
                                          </p:val>
                                        </p:tav>
                                      </p:tavLst>
                                    </p:anim>
                                  </p:childTnLst>
                                </p:cTn>
                              </p:par>
                            </p:childTnLst>
                          </p:cTn>
                        </p:par>
                        <p:par>
                          <p:cTn id="87" fill="hold">
                            <p:stCondLst>
                              <p:cond delay="500"/>
                            </p:stCondLst>
                            <p:childTnLst>
                              <p:par>
                                <p:cTn id="88" presetID="17" presetClass="entr" presetSubtype="4" fill="hold" nodeType="afterEffect">
                                  <p:stCondLst>
                                    <p:cond delay="0"/>
                                  </p:stCondLst>
                                  <p:childTnLst>
                                    <p:set>
                                      <p:cBhvr>
                                        <p:cTn id="89" dur="1" fill="hold">
                                          <p:stCondLst>
                                            <p:cond delay="0"/>
                                          </p:stCondLst>
                                        </p:cTn>
                                        <p:tgtEl>
                                          <p:spTgt spid="295946"/>
                                        </p:tgtEl>
                                        <p:attrNameLst>
                                          <p:attrName>style.visibility</p:attrName>
                                        </p:attrNameLst>
                                      </p:cBhvr>
                                      <p:to>
                                        <p:strVal val="visible"/>
                                      </p:to>
                                    </p:set>
                                    <p:anim calcmode="lin" valueType="num">
                                      <p:cBhvr>
                                        <p:cTn id="90" dur="500" fill="hold"/>
                                        <p:tgtEl>
                                          <p:spTgt spid="295946"/>
                                        </p:tgtEl>
                                        <p:attrNameLst>
                                          <p:attrName>ppt_x</p:attrName>
                                        </p:attrNameLst>
                                      </p:cBhvr>
                                      <p:tavLst>
                                        <p:tav tm="0">
                                          <p:val>
                                            <p:strVal val="#ppt_x"/>
                                          </p:val>
                                        </p:tav>
                                        <p:tav tm="100000">
                                          <p:val>
                                            <p:strVal val="#ppt_x"/>
                                          </p:val>
                                        </p:tav>
                                      </p:tavLst>
                                    </p:anim>
                                    <p:anim calcmode="lin" valueType="num">
                                      <p:cBhvr>
                                        <p:cTn id="91" dur="500" fill="hold"/>
                                        <p:tgtEl>
                                          <p:spTgt spid="295946"/>
                                        </p:tgtEl>
                                        <p:attrNameLst>
                                          <p:attrName>ppt_y</p:attrName>
                                        </p:attrNameLst>
                                      </p:cBhvr>
                                      <p:tavLst>
                                        <p:tav tm="0">
                                          <p:val>
                                            <p:strVal val="#ppt_y+#ppt_h/2"/>
                                          </p:val>
                                        </p:tav>
                                        <p:tav tm="100000">
                                          <p:val>
                                            <p:strVal val="#ppt_y"/>
                                          </p:val>
                                        </p:tav>
                                      </p:tavLst>
                                    </p:anim>
                                    <p:anim calcmode="lin" valueType="num">
                                      <p:cBhvr>
                                        <p:cTn id="92" dur="500" fill="hold"/>
                                        <p:tgtEl>
                                          <p:spTgt spid="295946"/>
                                        </p:tgtEl>
                                        <p:attrNameLst>
                                          <p:attrName>ppt_w</p:attrName>
                                        </p:attrNameLst>
                                      </p:cBhvr>
                                      <p:tavLst>
                                        <p:tav tm="0">
                                          <p:val>
                                            <p:strVal val="#ppt_w"/>
                                          </p:val>
                                        </p:tav>
                                        <p:tav tm="100000">
                                          <p:val>
                                            <p:strVal val="#ppt_w"/>
                                          </p:val>
                                        </p:tav>
                                      </p:tavLst>
                                    </p:anim>
                                    <p:anim calcmode="lin" valueType="num">
                                      <p:cBhvr>
                                        <p:cTn id="93" dur="500" fill="hold"/>
                                        <p:tgtEl>
                                          <p:spTgt spid="295946"/>
                                        </p:tgtEl>
                                        <p:attrNameLst>
                                          <p:attrName>ppt_h</p:attrName>
                                        </p:attrNameLst>
                                      </p:cBhvr>
                                      <p:tavLst>
                                        <p:tav tm="0">
                                          <p:val>
                                            <p:fltVal val="0.000000"/>
                                          </p:val>
                                        </p:tav>
                                        <p:tav tm="100000">
                                          <p:val>
                                            <p:strVal val="#ppt_h"/>
                                          </p:val>
                                        </p:tav>
                                      </p:tavLst>
                                    </p:anim>
                                  </p:childTnLst>
                                </p:cTn>
                              </p:par>
                            </p:childTnLst>
                          </p:cTn>
                        </p:par>
                        <p:par>
                          <p:cTn id="94" fill="hold">
                            <p:stCondLst>
                              <p:cond delay="1000"/>
                            </p:stCondLst>
                            <p:childTnLst>
                              <p:par>
                                <p:cTn id="95" presetID="17" presetClass="entr" presetSubtype="2" fill="hold" nodeType="afterEffect">
                                  <p:stCondLst>
                                    <p:cond delay="0"/>
                                  </p:stCondLst>
                                  <p:childTnLst>
                                    <p:set>
                                      <p:cBhvr>
                                        <p:cTn id="96" dur="1" fill="hold">
                                          <p:stCondLst>
                                            <p:cond delay="0"/>
                                          </p:stCondLst>
                                        </p:cTn>
                                        <p:tgtEl>
                                          <p:spTgt spid="295947"/>
                                        </p:tgtEl>
                                        <p:attrNameLst>
                                          <p:attrName>style.visibility</p:attrName>
                                        </p:attrNameLst>
                                      </p:cBhvr>
                                      <p:to>
                                        <p:strVal val="visible"/>
                                      </p:to>
                                    </p:set>
                                    <p:anim calcmode="lin" valueType="num">
                                      <p:cBhvr>
                                        <p:cTn id="97" dur="500" fill="hold"/>
                                        <p:tgtEl>
                                          <p:spTgt spid="295947"/>
                                        </p:tgtEl>
                                        <p:attrNameLst>
                                          <p:attrName>ppt_x</p:attrName>
                                        </p:attrNameLst>
                                      </p:cBhvr>
                                      <p:tavLst>
                                        <p:tav tm="0">
                                          <p:val>
                                            <p:strVal val="#ppt_x+#ppt_w/2"/>
                                          </p:val>
                                        </p:tav>
                                        <p:tav tm="100000">
                                          <p:val>
                                            <p:strVal val="#ppt_x"/>
                                          </p:val>
                                        </p:tav>
                                      </p:tavLst>
                                    </p:anim>
                                    <p:anim calcmode="lin" valueType="num">
                                      <p:cBhvr>
                                        <p:cTn id="98" dur="500" fill="hold"/>
                                        <p:tgtEl>
                                          <p:spTgt spid="295947"/>
                                        </p:tgtEl>
                                        <p:attrNameLst>
                                          <p:attrName>ppt_y</p:attrName>
                                        </p:attrNameLst>
                                      </p:cBhvr>
                                      <p:tavLst>
                                        <p:tav tm="0">
                                          <p:val>
                                            <p:strVal val="#ppt_y"/>
                                          </p:val>
                                        </p:tav>
                                        <p:tav tm="100000">
                                          <p:val>
                                            <p:strVal val="#ppt_y"/>
                                          </p:val>
                                        </p:tav>
                                      </p:tavLst>
                                    </p:anim>
                                    <p:anim calcmode="lin" valueType="num">
                                      <p:cBhvr>
                                        <p:cTn id="99" dur="500" fill="hold"/>
                                        <p:tgtEl>
                                          <p:spTgt spid="295947"/>
                                        </p:tgtEl>
                                        <p:attrNameLst>
                                          <p:attrName>ppt_w</p:attrName>
                                        </p:attrNameLst>
                                      </p:cBhvr>
                                      <p:tavLst>
                                        <p:tav tm="0">
                                          <p:val>
                                            <p:fltVal val="0.000000"/>
                                          </p:val>
                                        </p:tav>
                                        <p:tav tm="100000">
                                          <p:val>
                                            <p:strVal val="#ppt_w"/>
                                          </p:val>
                                        </p:tav>
                                      </p:tavLst>
                                    </p:anim>
                                    <p:anim calcmode="lin" valueType="num">
                                      <p:cBhvr>
                                        <p:cTn id="100" dur="500" fill="hold"/>
                                        <p:tgtEl>
                                          <p:spTgt spid="295947"/>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8" presetClass="entr" presetSubtype="9" fill="hold" nodeType="clickEffect">
                                  <p:stCondLst>
                                    <p:cond delay="0"/>
                                  </p:stCondLst>
                                  <p:childTnLst>
                                    <p:set>
                                      <p:cBhvr>
                                        <p:cTn id="104" dur="1" fill="hold">
                                          <p:stCondLst>
                                            <p:cond delay="0"/>
                                          </p:stCondLst>
                                        </p:cTn>
                                        <p:tgtEl>
                                          <p:spTgt spid="295942"/>
                                        </p:tgtEl>
                                        <p:attrNameLst>
                                          <p:attrName>style.visibility</p:attrName>
                                        </p:attrNameLst>
                                      </p:cBhvr>
                                      <p:to>
                                        <p:strVal val="visible"/>
                                      </p:to>
                                    </p:set>
                                    <p:animEffect transition="in" filter="strips(upLeft)">
                                      <p:cBhvr>
                                        <p:cTn id="105" dur="500"/>
                                        <p:tgtEl>
                                          <p:spTgt spid="295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p:bldP spid="2959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48131"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96963" name="Rectangle 3"/>
          <p:cNvSpPr/>
          <p:nvPr/>
        </p:nvSpPr>
        <p:spPr>
          <a:xfrm>
            <a:off x="5943600" y="838200"/>
            <a:ext cx="2819400" cy="48387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solidFill>
                  <a:srgbClr val="000000"/>
                </a:solidFill>
                <a:ea typeface="黑体" panose="02010609060101010101" pitchFamily="49" charset="-122"/>
              </a:rPr>
              <a:t>        </a:t>
            </a:r>
            <a:r>
              <a:rPr lang="zh-CN" altLang="en-US" sz="2400" b="1" dirty="0">
                <a:solidFill>
                  <a:srgbClr val="000000"/>
                </a:solidFill>
                <a:ea typeface="黑体" panose="02010609060101010101" pitchFamily="49" charset="-122"/>
              </a:rPr>
              <a:t>态序表</a:t>
            </a:r>
            <a:r>
              <a:rPr lang="zh-CN" altLang="en-US" sz="2400" dirty="0">
                <a:solidFill>
                  <a:srgbClr val="000000"/>
                </a:solidFill>
              </a:rPr>
              <a:t> 	</a:t>
            </a:r>
            <a:endParaRPr lang="zh-CN" altLang="en-US" sz="2400" dirty="0">
              <a:solidFill>
                <a:srgbClr val="000000"/>
              </a:solidFill>
            </a:endParaRPr>
          </a:p>
          <a:p>
            <a:pPr marL="0" lvl="0" indent="0">
              <a:spcBef>
                <a:spcPct val="0"/>
              </a:spcBef>
              <a:buNone/>
            </a:pPr>
            <a:r>
              <a:rPr lang="zh-CN" altLang="en-US" sz="2400" b="1" dirty="0">
                <a:solidFill>
                  <a:srgbClr val="000000"/>
                </a:solidFill>
              </a:rPr>
              <a:t>计数         输   出</a:t>
            </a:r>
            <a:endParaRPr lang="zh-CN" altLang="en-US" sz="2400" b="1" dirty="0">
              <a:solidFill>
                <a:srgbClr val="000000"/>
              </a:solidFill>
            </a:endParaRPr>
          </a:p>
          <a:p>
            <a:pPr marL="0" lvl="0" indent="0">
              <a:spcBef>
                <a:spcPct val="0"/>
              </a:spcBef>
              <a:buNone/>
            </a:pPr>
            <a:r>
              <a:rPr lang="en-US" altLang="zh-CN" sz="2400" b="1" dirty="0">
                <a:solidFill>
                  <a:srgbClr val="000000"/>
                </a:solidFill>
              </a:rPr>
              <a:t>N       Q</a:t>
            </a:r>
            <a:r>
              <a:rPr lang="en-US" altLang="zh-CN" sz="2400" b="1" baseline="-25000" dirty="0">
                <a:solidFill>
                  <a:srgbClr val="000000"/>
                </a:solidFill>
              </a:rPr>
              <a:t>D</a:t>
            </a:r>
            <a:r>
              <a:rPr lang="en-US" altLang="zh-CN" sz="2400" b="1" dirty="0">
                <a:solidFill>
                  <a:srgbClr val="000000"/>
                </a:solidFill>
              </a:rPr>
              <a:t> Q</a:t>
            </a:r>
            <a:r>
              <a:rPr lang="en-US" altLang="zh-CN" sz="2400" b="1" baseline="-25000" dirty="0">
                <a:solidFill>
                  <a:srgbClr val="000000"/>
                </a:solidFill>
              </a:rPr>
              <a:t>C</a:t>
            </a:r>
            <a:r>
              <a:rPr lang="en-US" altLang="zh-CN" sz="2400" b="1" dirty="0">
                <a:solidFill>
                  <a:srgbClr val="000000"/>
                </a:solidFill>
              </a:rPr>
              <a:t> Q</a:t>
            </a:r>
            <a:r>
              <a:rPr lang="en-US" altLang="zh-CN" sz="2400" b="1" baseline="-25000" dirty="0">
                <a:solidFill>
                  <a:srgbClr val="000000"/>
                </a:solidFill>
              </a:rPr>
              <a:t>B</a:t>
            </a:r>
            <a:r>
              <a:rPr lang="en-US" altLang="zh-CN" sz="2400" b="1" dirty="0">
                <a:solidFill>
                  <a:srgbClr val="000000"/>
                </a:solidFill>
              </a:rPr>
              <a:t> Q</a:t>
            </a:r>
            <a:r>
              <a:rPr lang="en-US" altLang="zh-CN" sz="2400" b="1" baseline="-25000" dirty="0">
                <a:solidFill>
                  <a:srgbClr val="000000"/>
                </a:solidFill>
              </a:rPr>
              <a:t>A</a:t>
            </a:r>
            <a:endParaRPr lang="en-US" altLang="zh-CN" sz="2400" b="1" dirty="0">
              <a:solidFill>
                <a:srgbClr val="000000"/>
              </a:solidFill>
            </a:endParaRPr>
          </a:p>
          <a:p>
            <a:pPr marL="0" lvl="0" indent="0">
              <a:spcBef>
                <a:spcPct val="0"/>
              </a:spcBef>
              <a:buNone/>
            </a:pPr>
            <a:r>
              <a:rPr lang="en-US" altLang="zh-CN" sz="2400" b="1" dirty="0">
                <a:solidFill>
                  <a:srgbClr val="000000"/>
                </a:solidFill>
              </a:rPr>
              <a:t>0  	0    0    0    0</a:t>
            </a:r>
            <a:endParaRPr lang="en-US" altLang="zh-CN" sz="2400" b="1" dirty="0">
              <a:solidFill>
                <a:srgbClr val="000000"/>
              </a:solidFill>
            </a:endParaRPr>
          </a:p>
          <a:p>
            <a:pPr marL="0" lvl="0" indent="0">
              <a:spcBef>
                <a:spcPct val="0"/>
              </a:spcBef>
              <a:buNone/>
            </a:pPr>
            <a:r>
              <a:rPr lang="en-US" altLang="zh-CN" sz="2400" b="1" dirty="0">
                <a:solidFill>
                  <a:srgbClr val="000000"/>
                </a:solidFill>
              </a:rPr>
              <a:t>1          0    0    0    1</a:t>
            </a:r>
            <a:endParaRPr lang="en-US" altLang="zh-CN" sz="2400" b="1" dirty="0">
              <a:solidFill>
                <a:srgbClr val="000000"/>
              </a:solidFill>
            </a:endParaRPr>
          </a:p>
          <a:p>
            <a:pPr marL="0" lvl="0" indent="0">
              <a:spcBef>
                <a:spcPct val="0"/>
              </a:spcBef>
              <a:buNone/>
            </a:pPr>
            <a:r>
              <a:rPr lang="en-US" altLang="zh-CN" sz="2400" b="1" dirty="0">
                <a:solidFill>
                  <a:srgbClr val="000000"/>
                </a:solidFill>
              </a:rPr>
              <a:t>2          0    0    1    0</a:t>
            </a:r>
            <a:endParaRPr lang="en-US" altLang="zh-CN" sz="2400" b="1" dirty="0">
              <a:solidFill>
                <a:srgbClr val="000000"/>
              </a:solidFill>
            </a:endParaRPr>
          </a:p>
          <a:p>
            <a:pPr marL="0" lvl="0" indent="0">
              <a:spcBef>
                <a:spcPct val="0"/>
              </a:spcBef>
              <a:buNone/>
            </a:pPr>
            <a:r>
              <a:rPr lang="en-US" altLang="zh-CN" sz="2400" b="1" dirty="0">
                <a:solidFill>
                  <a:srgbClr val="000000"/>
                </a:solidFill>
              </a:rPr>
              <a:t>3          0    0    1    1</a:t>
            </a:r>
            <a:endParaRPr lang="en-US" altLang="zh-CN" sz="2400" b="1" dirty="0">
              <a:solidFill>
                <a:srgbClr val="000000"/>
              </a:solidFill>
            </a:endParaRPr>
          </a:p>
          <a:p>
            <a:pPr marL="0" lvl="0" indent="0">
              <a:spcBef>
                <a:spcPct val="0"/>
              </a:spcBef>
              <a:buNone/>
            </a:pPr>
            <a:r>
              <a:rPr lang="en-US" altLang="zh-CN" sz="2400" b="1" dirty="0">
                <a:solidFill>
                  <a:srgbClr val="000000"/>
                </a:solidFill>
              </a:rPr>
              <a:t>4          0    1    0    0</a:t>
            </a:r>
            <a:endParaRPr lang="en-US" altLang="zh-CN" sz="2400" b="1" dirty="0">
              <a:solidFill>
                <a:srgbClr val="000000"/>
              </a:solidFill>
            </a:endParaRPr>
          </a:p>
          <a:p>
            <a:pPr marL="0" lvl="0" indent="0">
              <a:spcBef>
                <a:spcPct val="0"/>
              </a:spcBef>
              <a:buNone/>
            </a:pPr>
            <a:r>
              <a:rPr lang="en-US" altLang="zh-CN" sz="2400" b="1" dirty="0">
                <a:solidFill>
                  <a:srgbClr val="000000"/>
                </a:solidFill>
              </a:rPr>
              <a:t>5          0    1    0    1</a:t>
            </a:r>
            <a:endParaRPr lang="en-US" altLang="zh-CN" sz="2400" b="1" dirty="0">
              <a:solidFill>
                <a:srgbClr val="000000"/>
              </a:solidFill>
            </a:endParaRPr>
          </a:p>
          <a:p>
            <a:pPr marL="0" lvl="0" indent="0">
              <a:spcBef>
                <a:spcPct val="0"/>
              </a:spcBef>
              <a:buNone/>
            </a:pPr>
            <a:r>
              <a:rPr lang="en-US" altLang="zh-CN" sz="2400" b="1" dirty="0">
                <a:solidFill>
                  <a:srgbClr val="000000"/>
                </a:solidFill>
              </a:rPr>
              <a:t>6          0    1    1    0</a:t>
            </a:r>
            <a:endParaRPr lang="en-US" altLang="zh-CN" sz="2400" b="1" dirty="0">
              <a:solidFill>
                <a:srgbClr val="000000"/>
              </a:solidFill>
            </a:endParaRPr>
          </a:p>
          <a:p>
            <a:pPr marL="0" lvl="0" indent="0">
              <a:spcBef>
                <a:spcPct val="0"/>
              </a:spcBef>
              <a:buNone/>
            </a:pPr>
            <a:r>
              <a:rPr lang="en-US" altLang="zh-CN" sz="2400" b="1" dirty="0">
                <a:solidFill>
                  <a:srgbClr val="000000"/>
                </a:solidFill>
              </a:rPr>
              <a:t>7          0    1    1    1</a:t>
            </a:r>
            <a:endParaRPr lang="en-US" altLang="zh-CN" sz="2400" b="1" dirty="0">
              <a:solidFill>
                <a:srgbClr val="000000"/>
              </a:solidFill>
            </a:endParaRPr>
          </a:p>
          <a:p>
            <a:pPr marL="0" lvl="0" indent="0">
              <a:spcBef>
                <a:spcPct val="0"/>
              </a:spcBef>
              <a:buNone/>
            </a:pPr>
            <a:r>
              <a:rPr lang="en-US" altLang="zh-CN" sz="2400" b="1" dirty="0">
                <a:solidFill>
                  <a:srgbClr val="000000"/>
                </a:solidFill>
              </a:rPr>
              <a:t>8          1    0    0    0</a:t>
            </a:r>
            <a:endParaRPr lang="en-US" altLang="zh-CN" sz="2400" b="1" dirty="0">
              <a:solidFill>
                <a:srgbClr val="000000"/>
              </a:solidFill>
            </a:endParaRPr>
          </a:p>
          <a:p>
            <a:pPr marL="0" lvl="0" indent="0">
              <a:spcBef>
                <a:spcPct val="0"/>
              </a:spcBef>
              <a:buNone/>
            </a:pPr>
            <a:r>
              <a:rPr lang="en-US" altLang="zh-CN" sz="2400" b="1" dirty="0">
                <a:solidFill>
                  <a:srgbClr val="000000"/>
                </a:solidFill>
              </a:rPr>
              <a:t>9          1    0    0    1</a:t>
            </a:r>
            <a:endParaRPr lang="en-US" altLang="zh-CN" sz="2400" b="1" dirty="0">
              <a:solidFill>
                <a:srgbClr val="000000"/>
              </a:solidFill>
            </a:endParaRPr>
          </a:p>
        </p:txBody>
      </p:sp>
      <p:sp>
        <p:nvSpPr>
          <p:cNvPr id="296964" name="Rectangle 4"/>
          <p:cNvSpPr/>
          <p:nvPr/>
        </p:nvSpPr>
        <p:spPr>
          <a:xfrm>
            <a:off x="304800" y="838200"/>
            <a:ext cx="6019800" cy="685800"/>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buNone/>
            </a:pPr>
            <a:r>
              <a:rPr lang="zh-CN" altLang="en-US" sz="2800" b="1" dirty="0">
                <a:solidFill>
                  <a:srgbClr val="000000"/>
                </a:solidFill>
                <a:latin typeface="宋体" panose="02010600030101010101" pitchFamily="2" charset="-122"/>
              </a:rPr>
              <a:t>例</a:t>
            </a:r>
            <a:r>
              <a:rPr lang="en-US" altLang="zh-CN" sz="2800" b="1" dirty="0">
                <a:solidFill>
                  <a:srgbClr val="000000"/>
                </a:solidFill>
                <a:latin typeface="宋体" panose="02010600030101010101" pitchFamily="2" charset="-122"/>
              </a:rPr>
              <a:t>2:</a:t>
            </a:r>
            <a:r>
              <a:rPr lang="zh-CN" altLang="en-US" sz="2800" b="1" dirty="0">
                <a:solidFill>
                  <a:srgbClr val="000000"/>
                </a:solidFill>
                <a:latin typeface="宋体" panose="02010600030101010101" pitchFamily="2" charset="-122"/>
              </a:rPr>
              <a:t>设计一个</a:t>
            </a:r>
            <a:r>
              <a:rPr lang="en-US" altLang="zh-CN" sz="2800" b="1" dirty="0">
                <a:solidFill>
                  <a:srgbClr val="000000"/>
                </a:solidFill>
              </a:rPr>
              <a:t>M=10</a:t>
            </a:r>
            <a:r>
              <a:rPr lang="zh-CN" altLang="en-US" sz="2800" b="1" dirty="0">
                <a:solidFill>
                  <a:srgbClr val="000000"/>
                </a:solidFill>
                <a:latin typeface="宋体" panose="02010600030101010101" pitchFamily="2" charset="-122"/>
              </a:rPr>
              <a:t>的计数器。</a:t>
            </a:r>
            <a:endParaRPr lang="zh-CN" altLang="en-US" sz="2800" b="1" dirty="0">
              <a:solidFill>
                <a:srgbClr val="000000"/>
              </a:solidFill>
              <a:latin typeface="宋体" panose="02010600030101010101" pitchFamily="2" charset="-122"/>
            </a:endParaRPr>
          </a:p>
        </p:txBody>
      </p:sp>
      <p:sp>
        <p:nvSpPr>
          <p:cNvPr id="296965" name="Text Box 5"/>
          <p:cNvSpPr txBox="1"/>
          <p:nvPr/>
        </p:nvSpPr>
        <p:spPr>
          <a:xfrm>
            <a:off x="5049838" y="196850"/>
            <a:ext cx="3935412"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00"/>
                </a:solidFill>
                <a:latin typeface="宋体" panose="02010600030101010101" pitchFamily="2" charset="-122"/>
              </a:rPr>
              <a:t>方法二</a:t>
            </a:r>
            <a:r>
              <a:rPr lang="en-US" altLang="zh-CN" sz="2800" b="1" dirty="0">
                <a:solidFill>
                  <a:srgbClr val="000000"/>
                </a:solidFill>
                <a:latin typeface="宋体" panose="02010600030101010101" pitchFamily="2" charset="-122"/>
              </a:rPr>
              <a:t>:</a:t>
            </a:r>
            <a:r>
              <a:rPr lang="zh-CN" altLang="en-US" sz="2800" b="1" dirty="0">
                <a:solidFill>
                  <a:srgbClr val="000000"/>
                </a:solidFill>
                <a:latin typeface="宋体" panose="02010600030101010101" pitchFamily="2" charset="-122"/>
              </a:rPr>
              <a:t>采用前十种状态</a:t>
            </a:r>
            <a:endParaRPr lang="zh-CN" altLang="en-US" sz="2800" b="1" dirty="0">
              <a:solidFill>
                <a:srgbClr val="000000"/>
              </a:solidFill>
              <a:latin typeface="宋体" panose="02010600030101010101" pitchFamily="2" charset="-122"/>
            </a:endParaRPr>
          </a:p>
        </p:txBody>
      </p:sp>
      <p:sp>
        <p:nvSpPr>
          <p:cNvPr id="296966" name="Line 6"/>
          <p:cNvSpPr/>
          <p:nvPr/>
        </p:nvSpPr>
        <p:spPr>
          <a:xfrm>
            <a:off x="8589963" y="5367338"/>
            <a:ext cx="381000" cy="0"/>
          </a:xfrm>
          <a:prstGeom prst="line">
            <a:avLst/>
          </a:prstGeom>
          <a:ln w="38100" cap="flat" cmpd="sng">
            <a:solidFill>
              <a:srgbClr val="FF0000"/>
            </a:solidFill>
            <a:prstDash val="solid"/>
            <a:headEnd type="none" w="med" len="med"/>
            <a:tailEnd type="none" w="med" len="med"/>
          </a:ln>
        </p:spPr>
      </p:sp>
      <p:sp>
        <p:nvSpPr>
          <p:cNvPr id="296967" name="Line 7"/>
          <p:cNvSpPr/>
          <p:nvPr/>
        </p:nvSpPr>
        <p:spPr>
          <a:xfrm flipH="1" flipV="1">
            <a:off x="8943975" y="2206625"/>
            <a:ext cx="0" cy="3200400"/>
          </a:xfrm>
          <a:prstGeom prst="line">
            <a:avLst/>
          </a:prstGeom>
          <a:ln w="38100" cap="flat" cmpd="sng">
            <a:solidFill>
              <a:srgbClr val="FF0000"/>
            </a:solidFill>
            <a:prstDash val="solid"/>
            <a:headEnd type="none" w="med" len="med"/>
            <a:tailEnd type="none" w="med" len="med"/>
          </a:ln>
        </p:spPr>
      </p:sp>
      <p:sp>
        <p:nvSpPr>
          <p:cNvPr id="296968" name="Line 8"/>
          <p:cNvSpPr/>
          <p:nvPr/>
        </p:nvSpPr>
        <p:spPr>
          <a:xfrm flipH="1" flipV="1">
            <a:off x="8562975" y="2205038"/>
            <a:ext cx="381000" cy="0"/>
          </a:xfrm>
          <a:prstGeom prst="line">
            <a:avLst/>
          </a:prstGeom>
          <a:ln w="38100" cap="flat" cmpd="sng">
            <a:solidFill>
              <a:srgbClr val="FF0000"/>
            </a:solidFill>
            <a:prstDash val="solid"/>
            <a:headEnd type="none" w="med" len="med"/>
            <a:tailEnd type="triangle" w="med" len="med"/>
          </a:ln>
        </p:spPr>
      </p:sp>
      <p:sp>
        <p:nvSpPr>
          <p:cNvPr id="46089" name="Text Box 9"/>
          <p:cNvSpPr txBox="1">
            <a:spLocks noChangeArrowheads="1"/>
          </p:cNvSpPr>
          <p:nvPr/>
        </p:nvSpPr>
        <p:spPr bwMode="auto">
          <a:xfrm>
            <a:off x="457200" y="228600"/>
            <a:ext cx="4343400" cy="579438"/>
          </a:xfrm>
          <a:prstGeom prst="rect">
            <a:avLst/>
          </a:prstGeom>
          <a:gradFill rotWithShape="0">
            <a:gsLst>
              <a:gs pos="0">
                <a:srgbClr val="C0C0C0"/>
              </a:gs>
              <a:gs pos="50000">
                <a:schemeClr val="bg1"/>
              </a:gs>
              <a:gs pos="100000">
                <a:srgbClr val="C0C0C0"/>
              </a:gs>
            </a:gsLst>
            <a:lin ang="5400000" scaled="1"/>
          </a:gradFill>
          <a:ln>
            <a:noFill/>
          </a:ln>
          <a:effectLst>
            <a:outerShdw sy="50000" kx="2453608"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(1) </a:t>
            </a:r>
            <a:r>
              <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同步预置法</a:t>
            </a:r>
            <a:endPar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endParaRPr>
          </a:p>
        </p:txBody>
      </p:sp>
      <p:graphicFrame>
        <p:nvGraphicFramePr>
          <p:cNvPr id="48139" name="Object 10"/>
          <p:cNvGraphicFramePr>
            <a:graphicFrameLocks noChangeAspect="1"/>
          </p:cNvGraphicFramePr>
          <p:nvPr/>
        </p:nvGraphicFramePr>
        <p:xfrm>
          <a:off x="752475" y="1330325"/>
          <a:ext cx="4248150" cy="4460875"/>
        </p:xfrm>
        <a:graphic>
          <a:graphicData uri="http://schemas.openxmlformats.org/presentationml/2006/ole">
            <mc:AlternateContent xmlns:mc="http://schemas.openxmlformats.org/markup-compatibility/2006">
              <mc:Choice xmlns:v="urn:schemas-microsoft-com:vml" Requires="v">
                <p:oleObj spid="_x0000_s3096" name="" r:id="rId1" imgW="2095500" imgH="2200275" progId="Paint.Picture">
                  <p:embed/>
                </p:oleObj>
              </mc:Choice>
              <mc:Fallback>
                <p:oleObj name="" r:id="rId1" imgW="2095500" imgH="2200275" progId="Paint.Picture">
                  <p:embed/>
                  <p:pic>
                    <p:nvPicPr>
                      <p:cNvPr id="0" name="图片 3095"/>
                      <p:cNvPicPr/>
                      <p:nvPr/>
                    </p:nvPicPr>
                    <p:blipFill>
                      <a:blip r:embed="rId2"/>
                      <a:stretch>
                        <a:fillRect/>
                      </a:stretch>
                    </p:blipFill>
                    <p:spPr>
                      <a:xfrm>
                        <a:off x="752475" y="1330325"/>
                        <a:ext cx="4248150" cy="4460875"/>
                      </a:xfrm>
                      <a:prstGeom prst="rect">
                        <a:avLst/>
                      </a:prstGeom>
                      <a:noFill/>
                      <a:ln w="38100">
                        <a:noFill/>
                        <a:miter/>
                      </a:ln>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6964"/>
                                        </p:tgtEl>
                                        <p:attrNameLst>
                                          <p:attrName>style.visibility</p:attrName>
                                        </p:attrNameLst>
                                      </p:cBhvr>
                                      <p:to>
                                        <p:strVal val="visible"/>
                                      </p:to>
                                    </p:set>
                                    <p:animEffect transition="in" filter="wipe(left)">
                                      <p:cBhvr>
                                        <p:cTn id="7" dur="500"/>
                                        <p:tgtEl>
                                          <p:spTgt spid="296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5"/>
                                        </p:tgtEl>
                                        <p:attrNameLst>
                                          <p:attrName>style.visibility</p:attrName>
                                        </p:attrNameLst>
                                      </p:cBhvr>
                                      <p:to>
                                        <p:strVal val="visible"/>
                                      </p:to>
                                    </p:set>
                                    <p:animEffect transition="in" filter="wipe(left)">
                                      <p:cBhvr>
                                        <p:cTn id="12" dur="500"/>
                                        <p:tgtEl>
                                          <p:spTgt spid="2969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6963"/>
                                        </p:tgtEl>
                                        <p:attrNameLst>
                                          <p:attrName>style.visibility</p:attrName>
                                        </p:attrNameLst>
                                      </p:cBhvr>
                                      <p:to>
                                        <p:strVal val="visible"/>
                                      </p:to>
                                    </p:set>
                                    <p:animEffect transition="in" filter="wipe(left)">
                                      <p:cBhvr>
                                        <p:cTn id="17" dur="500"/>
                                        <p:tgtEl>
                                          <p:spTgt spid="296963"/>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296966"/>
                                        </p:tgtEl>
                                        <p:attrNameLst>
                                          <p:attrName>style.visibility</p:attrName>
                                        </p:attrNameLst>
                                      </p:cBhvr>
                                      <p:to>
                                        <p:strVal val="visible"/>
                                      </p:to>
                                    </p:set>
                                    <p:anim calcmode="lin" valueType="num">
                                      <p:cBhvr>
                                        <p:cTn id="22" dur="500" fill="hold"/>
                                        <p:tgtEl>
                                          <p:spTgt spid="296966"/>
                                        </p:tgtEl>
                                        <p:attrNameLst>
                                          <p:attrName>ppt_x</p:attrName>
                                        </p:attrNameLst>
                                      </p:cBhvr>
                                      <p:tavLst>
                                        <p:tav tm="0">
                                          <p:val>
                                            <p:strVal val="#ppt_x-#ppt_w/2"/>
                                          </p:val>
                                        </p:tav>
                                        <p:tav tm="100000">
                                          <p:val>
                                            <p:strVal val="#ppt_x"/>
                                          </p:val>
                                        </p:tav>
                                      </p:tavLst>
                                    </p:anim>
                                    <p:anim calcmode="lin" valueType="num">
                                      <p:cBhvr>
                                        <p:cTn id="23" dur="500" fill="hold"/>
                                        <p:tgtEl>
                                          <p:spTgt spid="296966"/>
                                        </p:tgtEl>
                                        <p:attrNameLst>
                                          <p:attrName>ppt_y</p:attrName>
                                        </p:attrNameLst>
                                      </p:cBhvr>
                                      <p:tavLst>
                                        <p:tav tm="0">
                                          <p:val>
                                            <p:strVal val="#ppt_y"/>
                                          </p:val>
                                        </p:tav>
                                        <p:tav tm="100000">
                                          <p:val>
                                            <p:strVal val="#ppt_y"/>
                                          </p:val>
                                        </p:tav>
                                      </p:tavLst>
                                    </p:anim>
                                    <p:anim calcmode="lin" valueType="num">
                                      <p:cBhvr>
                                        <p:cTn id="24" dur="500" fill="hold"/>
                                        <p:tgtEl>
                                          <p:spTgt spid="296966"/>
                                        </p:tgtEl>
                                        <p:attrNameLst>
                                          <p:attrName>ppt_w</p:attrName>
                                        </p:attrNameLst>
                                      </p:cBhvr>
                                      <p:tavLst>
                                        <p:tav tm="0">
                                          <p:val>
                                            <p:fltVal val="0.000000"/>
                                          </p:val>
                                        </p:tav>
                                        <p:tav tm="100000">
                                          <p:val>
                                            <p:strVal val="#ppt_w"/>
                                          </p:val>
                                        </p:tav>
                                      </p:tavLst>
                                    </p:anim>
                                    <p:anim calcmode="lin" valueType="num">
                                      <p:cBhvr>
                                        <p:cTn id="25" dur="500" fill="hold"/>
                                        <p:tgtEl>
                                          <p:spTgt spid="296966"/>
                                        </p:tgtEl>
                                        <p:attrNameLst>
                                          <p:attrName>ppt_h</p:attrName>
                                        </p:attrNameLst>
                                      </p:cBhvr>
                                      <p:tavLst>
                                        <p:tav tm="0">
                                          <p:val>
                                            <p:strVal val="#ppt_h"/>
                                          </p:val>
                                        </p:tav>
                                        <p:tav tm="100000">
                                          <p:val>
                                            <p:strVal val="#ppt_h"/>
                                          </p:val>
                                        </p:tav>
                                      </p:tavLst>
                                    </p:anim>
                                  </p:childTnLst>
                                </p:cTn>
                              </p:par>
                            </p:childTnLst>
                          </p:cTn>
                        </p:par>
                        <p:par>
                          <p:cTn id="26" fill="hold">
                            <p:stCondLst>
                              <p:cond delay="500"/>
                            </p:stCondLst>
                            <p:childTnLst>
                              <p:par>
                                <p:cTn id="27" presetID="17" presetClass="entr" presetSubtype="4" fill="hold" nodeType="afterEffect">
                                  <p:stCondLst>
                                    <p:cond delay="0"/>
                                  </p:stCondLst>
                                  <p:childTnLst>
                                    <p:set>
                                      <p:cBhvr>
                                        <p:cTn id="28" dur="1" fill="hold">
                                          <p:stCondLst>
                                            <p:cond delay="0"/>
                                          </p:stCondLst>
                                        </p:cTn>
                                        <p:tgtEl>
                                          <p:spTgt spid="296967"/>
                                        </p:tgtEl>
                                        <p:attrNameLst>
                                          <p:attrName>style.visibility</p:attrName>
                                        </p:attrNameLst>
                                      </p:cBhvr>
                                      <p:to>
                                        <p:strVal val="visible"/>
                                      </p:to>
                                    </p:set>
                                    <p:anim calcmode="lin" valueType="num">
                                      <p:cBhvr>
                                        <p:cTn id="29" dur="500" fill="hold"/>
                                        <p:tgtEl>
                                          <p:spTgt spid="296967"/>
                                        </p:tgtEl>
                                        <p:attrNameLst>
                                          <p:attrName>ppt_x</p:attrName>
                                        </p:attrNameLst>
                                      </p:cBhvr>
                                      <p:tavLst>
                                        <p:tav tm="0">
                                          <p:val>
                                            <p:strVal val="#ppt_x"/>
                                          </p:val>
                                        </p:tav>
                                        <p:tav tm="100000">
                                          <p:val>
                                            <p:strVal val="#ppt_x"/>
                                          </p:val>
                                        </p:tav>
                                      </p:tavLst>
                                    </p:anim>
                                    <p:anim calcmode="lin" valueType="num">
                                      <p:cBhvr>
                                        <p:cTn id="30" dur="500" fill="hold"/>
                                        <p:tgtEl>
                                          <p:spTgt spid="296967"/>
                                        </p:tgtEl>
                                        <p:attrNameLst>
                                          <p:attrName>ppt_y</p:attrName>
                                        </p:attrNameLst>
                                      </p:cBhvr>
                                      <p:tavLst>
                                        <p:tav tm="0">
                                          <p:val>
                                            <p:strVal val="#ppt_y+#ppt_h/2"/>
                                          </p:val>
                                        </p:tav>
                                        <p:tav tm="100000">
                                          <p:val>
                                            <p:strVal val="#ppt_y"/>
                                          </p:val>
                                        </p:tav>
                                      </p:tavLst>
                                    </p:anim>
                                    <p:anim calcmode="lin" valueType="num">
                                      <p:cBhvr>
                                        <p:cTn id="31" dur="500" fill="hold"/>
                                        <p:tgtEl>
                                          <p:spTgt spid="296967"/>
                                        </p:tgtEl>
                                        <p:attrNameLst>
                                          <p:attrName>ppt_w</p:attrName>
                                        </p:attrNameLst>
                                      </p:cBhvr>
                                      <p:tavLst>
                                        <p:tav tm="0">
                                          <p:val>
                                            <p:strVal val="#ppt_w"/>
                                          </p:val>
                                        </p:tav>
                                        <p:tav tm="100000">
                                          <p:val>
                                            <p:strVal val="#ppt_w"/>
                                          </p:val>
                                        </p:tav>
                                      </p:tavLst>
                                    </p:anim>
                                    <p:anim calcmode="lin" valueType="num">
                                      <p:cBhvr>
                                        <p:cTn id="32" dur="500" fill="hold"/>
                                        <p:tgtEl>
                                          <p:spTgt spid="296967"/>
                                        </p:tgtEl>
                                        <p:attrNameLst>
                                          <p:attrName>ppt_h</p:attrName>
                                        </p:attrNameLst>
                                      </p:cBhvr>
                                      <p:tavLst>
                                        <p:tav tm="0">
                                          <p:val>
                                            <p:fltVal val="0.000000"/>
                                          </p:val>
                                        </p:tav>
                                        <p:tav tm="100000">
                                          <p:val>
                                            <p:strVal val="#ppt_h"/>
                                          </p:val>
                                        </p:tav>
                                      </p:tavLst>
                                    </p:anim>
                                  </p:childTnLst>
                                </p:cTn>
                              </p:par>
                            </p:childTnLst>
                          </p:cTn>
                        </p:par>
                        <p:par>
                          <p:cTn id="33" fill="hold">
                            <p:stCondLst>
                              <p:cond delay="1000"/>
                            </p:stCondLst>
                            <p:childTnLst>
                              <p:par>
                                <p:cTn id="34" presetID="17" presetClass="entr" presetSubtype="2" fill="hold" nodeType="afterEffect">
                                  <p:stCondLst>
                                    <p:cond delay="0"/>
                                  </p:stCondLst>
                                  <p:childTnLst>
                                    <p:set>
                                      <p:cBhvr>
                                        <p:cTn id="35" dur="1" fill="hold">
                                          <p:stCondLst>
                                            <p:cond delay="0"/>
                                          </p:stCondLst>
                                        </p:cTn>
                                        <p:tgtEl>
                                          <p:spTgt spid="296968"/>
                                        </p:tgtEl>
                                        <p:attrNameLst>
                                          <p:attrName>style.visibility</p:attrName>
                                        </p:attrNameLst>
                                      </p:cBhvr>
                                      <p:to>
                                        <p:strVal val="visible"/>
                                      </p:to>
                                    </p:set>
                                    <p:anim calcmode="lin" valueType="num">
                                      <p:cBhvr>
                                        <p:cTn id="36" dur="500" fill="hold"/>
                                        <p:tgtEl>
                                          <p:spTgt spid="296968"/>
                                        </p:tgtEl>
                                        <p:attrNameLst>
                                          <p:attrName>ppt_x</p:attrName>
                                        </p:attrNameLst>
                                      </p:cBhvr>
                                      <p:tavLst>
                                        <p:tav tm="0">
                                          <p:val>
                                            <p:strVal val="#ppt_x+#ppt_w/2"/>
                                          </p:val>
                                        </p:tav>
                                        <p:tav tm="100000">
                                          <p:val>
                                            <p:strVal val="#ppt_x"/>
                                          </p:val>
                                        </p:tav>
                                      </p:tavLst>
                                    </p:anim>
                                    <p:anim calcmode="lin" valueType="num">
                                      <p:cBhvr>
                                        <p:cTn id="37" dur="500" fill="hold"/>
                                        <p:tgtEl>
                                          <p:spTgt spid="296968"/>
                                        </p:tgtEl>
                                        <p:attrNameLst>
                                          <p:attrName>ppt_y</p:attrName>
                                        </p:attrNameLst>
                                      </p:cBhvr>
                                      <p:tavLst>
                                        <p:tav tm="0">
                                          <p:val>
                                            <p:strVal val="#ppt_y"/>
                                          </p:val>
                                        </p:tav>
                                        <p:tav tm="100000">
                                          <p:val>
                                            <p:strVal val="#ppt_y"/>
                                          </p:val>
                                        </p:tav>
                                      </p:tavLst>
                                    </p:anim>
                                    <p:anim calcmode="lin" valueType="num">
                                      <p:cBhvr>
                                        <p:cTn id="38" dur="500" fill="hold"/>
                                        <p:tgtEl>
                                          <p:spTgt spid="296968"/>
                                        </p:tgtEl>
                                        <p:attrNameLst>
                                          <p:attrName>ppt_w</p:attrName>
                                        </p:attrNameLst>
                                      </p:cBhvr>
                                      <p:tavLst>
                                        <p:tav tm="0">
                                          <p:val>
                                            <p:fltVal val="0.000000"/>
                                          </p:val>
                                        </p:tav>
                                        <p:tav tm="100000">
                                          <p:val>
                                            <p:strVal val="#ppt_w"/>
                                          </p:val>
                                        </p:tav>
                                      </p:tavLst>
                                    </p:anim>
                                    <p:anim calcmode="lin" valueType="num">
                                      <p:cBhvr>
                                        <p:cTn id="39" dur="500" fill="hold"/>
                                        <p:tgtEl>
                                          <p:spTgt spid="2969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p:bldP spid="296964" grpId="0"/>
      <p:bldP spid="29696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49155"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97987" name="Text Box 3"/>
          <p:cNvSpPr txBox="1"/>
          <p:nvPr/>
        </p:nvSpPr>
        <p:spPr>
          <a:xfrm>
            <a:off x="1371600" y="1539875"/>
            <a:ext cx="58674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3600" b="1" dirty="0">
                <a:solidFill>
                  <a:srgbClr val="000000"/>
                </a:solidFill>
                <a:latin typeface="宋体" panose="02010600030101010101" pitchFamily="2" charset="-122"/>
              </a:rPr>
              <a:t>连接成任意模</a:t>
            </a:r>
            <a:r>
              <a:rPr lang="en-US" altLang="zh-CN" sz="3600" b="1" dirty="0">
                <a:solidFill>
                  <a:srgbClr val="000000"/>
                </a:solidFill>
              </a:rPr>
              <a:t>M </a:t>
            </a:r>
            <a:r>
              <a:rPr lang="zh-CN" altLang="en-US" sz="3600" b="1" dirty="0">
                <a:solidFill>
                  <a:srgbClr val="000000"/>
                </a:solidFill>
                <a:latin typeface="宋体" panose="02010600030101010101" pitchFamily="2" charset="-122"/>
              </a:rPr>
              <a:t>的计数器</a:t>
            </a:r>
            <a:endParaRPr lang="zh-CN" altLang="en-US" sz="1800" b="1" dirty="0">
              <a:latin typeface="宋体" panose="02010600030101010101" pitchFamily="2" charset="-122"/>
            </a:endParaRPr>
          </a:p>
        </p:txBody>
      </p:sp>
      <p:sp>
        <p:nvSpPr>
          <p:cNvPr id="297988" name="Text Box 4"/>
          <p:cNvSpPr txBox="1"/>
          <p:nvPr/>
        </p:nvSpPr>
        <p:spPr>
          <a:xfrm>
            <a:off x="1143000" y="2454275"/>
            <a:ext cx="60960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6000" b="1" dirty="0">
                <a:solidFill>
                  <a:srgbClr val="99CCFF"/>
                </a:solidFill>
                <a:ea typeface="隶书" panose="02010509060101010101" pitchFamily="49" charset="-122"/>
              </a:rPr>
              <a:t>(1)  </a:t>
            </a:r>
            <a:r>
              <a:rPr lang="zh-CN" altLang="en-US" sz="6000" b="1" dirty="0">
                <a:solidFill>
                  <a:srgbClr val="99CCFF"/>
                </a:solidFill>
                <a:ea typeface="隶书" panose="02010509060101010101" pitchFamily="49" charset="-122"/>
              </a:rPr>
              <a:t>同步预置法</a:t>
            </a:r>
            <a:endParaRPr lang="zh-CN" altLang="en-US" sz="4400" dirty="0">
              <a:solidFill>
                <a:srgbClr val="99CCFF"/>
              </a:solidFill>
            </a:endParaRPr>
          </a:p>
        </p:txBody>
      </p:sp>
      <p:sp>
        <p:nvSpPr>
          <p:cNvPr id="297989" name="Text Box 5"/>
          <p:cNvSpPr txBox="1"/>
          <p:nvPr/>
        </p:nvSpPr>
        <p:spPr>
          <a:xfrm>
            <a:off x="1143000" y="3673475"/>
            <a:ext cx="60960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6000" b="1" dirty="0">
                <a:solidFill>
                  <a:srgbClr val="000000"/>
                </a:solidFill>
                <a:ea typeface="隶书" panose="02010509060101010101" pitchFamily="49" charset="-122"/>
              </a:rPr>
              <a:t>(2)  </a:t>
            </a:r>
            <a:r>
              <a:rPr lang="zh-CN" altLang="en-US" sz="6000" b="1" dirty="0">
                <a:solidFill>
                  <a:srgbClr val="000000"/>
                </a:solidFill>
                <a:ea typeface="隶书" panose="02010509060101010101" pitchFamily="49" charset="-122"/>
              </a:rPr>
              <a:t>反馈清零法</a:t>
            </a:r>
            <a:endParaRPr lang="zh-CN" altLang="en-US" sz="4400" dirty="0">
              <a:ea typeface="隶书" panose="02010509060101010101" pitchFamily="49" charset="-122"/>
            </a:endParaRPr>
          </a:p>
        </p:txBody>
      </p:sp>
      <p:sp>
        <p:nvSpPr>
          <p:cNvPr id="297990" name="Text Box 6"/>
          <p:cNvSpPr txBox="1">
            <a:spLocks noChangeArrowheads="1"/>
          </p:cNvSpPr>
          <p:nvPr/>
        </p:nvSpPr>
        <p:spPr bwMode="auto">
          <a:xfrm>
            <a:off x="838200" y="549275"/>
            <a:ext cx="7239000" cy="641350"/>
          </a:xfrm>
          <a:prstGeom prst="rect">
            <a:avLst/>
          </a:prstGeom>
          <a:gradFill rotWithShape="0">
            <a:gsLst>
              <a:gs pos="0">
                <a:srgbClr val="C0C0C0"/>
              </a:gs>
              <a:gs pos="50000">
                <a:schemeClr val="bg1"/>
              </a:gs>
              <a:gs pos="100000">
                <a:srgbClr val="C0C0C0"/>
              </a:gs>
            </a:gsLst>
            <a:lin ang="5400000" scaled="1"/>
          </a:gradFill>
          <a:ln>
            <a:noFill/>
          </a:ln>
          <a:effectLst>
            <a:outerShdw sy="50000" kx="2453608"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00000"/>
              </a:lnSpc>
              <a:spcBef>
                <a:spcPct val="50000"/>
              </a:spcBef>
              <a:spcAft>
                <a:spcPct val="0"/>
              </a:spcAft>
              <a:buClrTx/>
              <a:buSzTx/>
              <a:buFontTx/>
              <a:buNone/>
              <a:defRPr/>
            </a:pPr>
            <a:r>
              <a:rPr kumimoji="0" lang="en-US" altLang="zh-CN"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3. 74161/ 74160</a:t>
            </a:r>
            <a:r>
              <a:rPr kumimoji="0" lang="zh-CN" altLang="en-US" sz="36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功能扩展</a:t>
            </a:r>
            <a:r>
              <a:rPr kumimoji="0"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297990"/>
                                        </p:tgtEl>
                                        <p:attrNameLst>
                                          <p:attrName>style.visibility</p:attrName>
                                        </p:attrNameLst>
                                      </p:cBhvr>
                                      <p:to>
                                        <p:strVal val="visible"/>
                                      </p:to>
                                    </p:set>
                                    <p:animEffect transition="in" filter="slide(fromTop)">
                                      <p:cBhvr>
                                        <p:cTn id="7" dur="500"/>
                                        <p:tgtEl>
                                          <p:spTgt spid="29799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97987">
                                            <p:txEl>
                                              <p:charRg st="0" end="13"/>
                                            </p:txEl>
                                          </p:spTgt>
                                        </p:tgtEl>
                                        <p:attrNameLst>
                                          <p:attrName>style.visibility</p:attrName>
                                        </p:attrNameLst>
                                      </p:cBhvr>
                                      <p:to>
                                        <p:strVal val="visible"/>
                                      </p:to>
                                    </p:set>
                                    <p:animEffect transition="in" filter="box(out)">
                                      <p:cBhvr>
                                        <p:cTn id="12" dur="500"/>
                                        <p:tgtEl>
                                          <p:spTgt spid="297987">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988"/>
                                        </p:tgtEl>
                                        <p:attrNameLst>
                                          <p:attrName>style.visibility</p:attrName>
                                        </p:attrNameLst>
                                      </p:cBhvr>
                                      <p:to>
                                        <p:strVal val="visible"/>
                                      </p:to>
                                    </p:set>
                                    <p:animEffect transition="in" filter="wipe(left)">
                                      <p:cBhvr>
                                        <p:cTn id="17" dur="500"/>
                                        <p:tgtEl>
                                          <p:spTgt spid="2979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989"/>
                                        </p:tgtEl>
                                        <p:attrNameLst>
                                          <p:attrName>style.visibility</p:attrName>
                                        </p:attrNameLst>
                                      </p:cBhvr>
                                      <p:to>
                                        <p:strVal val="visible"/>
                                      </p:to>
                                    </p:set>
                                    <p:animEffect transition="in" filter="wipe(left)">
                                      <p:cBhvr>
                                        <p:cTn id="22" dur="500"/>
                                        <p:tgtEl>
                                          <p:spTgt spid="297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P spid="297988" grpId="0"/>
      <p:bldP spid="297989" grpId="0"/>
      <p:bldP spid="29799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50179"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99011" name="Rectangle 3"/>
          <p:cNvSpPr/>
          <p:nvPr/>
        </p:nvSpPr>
        <p:spPr>
          <a:xfrm>
            <a:off x="5791200" y="838200"/>
            <a:ext cx="3048000" cy="52038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solidFill>
                  <a:srgbClr val="000000"/>
                </a:solidFill>
                <a:ea typeface="黑体" panose="02010609060101010101" pitchFamily="49" charset="-122"/>
              </a:rPr>
              <a:t>           </a:t>
            </a:r>
            <a:r>
              <a:rPr lang="zh-CN" altLang="en-US" sz="2400" b="1" dirty="0">
                <a:solidFill>
                  <a:srgbClr val="000000"/>
                </a:solidFill>
                <a:ea typeface="黑体" panose="02010609060101010101" pitchFamily="49" charset="-122"/>
              </a:rPr>
              <a:t>态序表</a:t>
            </a:r>
            <a:r>
              <a:rPr lang="zh-CN" altLang="en-US" sz="2400" b="1" dirty="0">
                <a:solidFill>
                  <a:srgbClr val="000000"/>
                </a:solidFill>
              </a:rPr>
              <a:t>       	</a:t>
            </a:r>
            <a:endParaRPr lang="zh-CN" altLang="en-US" sz="2400" b="1" dirty="0">
              <a:solidFill>
                <a:srgbClr val="000000"/>
              </a:solidFill>
            </a:endParaRPr>
          </a:p>
          <a:p>
            <a:pPr marL="0" lvl="0" indent="0">
              <a:spcBef>
                <a:spcPct val="0"/>
              </a:spcBef>
              <a:buNone/>
            </a:pPr>
            <a:r>
              <a:rPr lang="en-US" altLang="zh-CN" sz="2400" b="1" dirty="0">
                <a:solidFill>
                  <a:srgbClr val="000000"/>
                </a:solidFill>
              </a:rPr>
              <a:t>N       Q</a:t>
            </a:r>
            <a:r>
              <a:rPr lang="en-US" altLang="zh-CN" sz="2400" b="1" baseline="-25000" dirty="0">
                <a:solidFill>
                  <a:srgbClr val="000000"/>
                </a:solidFill>
              </a:rPr>
              <a:t>D</a:t>
            </a:r>
            <a:r>
              <a:rPr lang="en-US" altLang="zh-CN" sz="2400" b="1" dirty="0">
                <a:solidFill>
                  <a:srgbClr val="000000"/>
                </a:solidFill>
              </a:rPr>
              <a:t> Q</a:t>
            </a:r>
            <a:r>
              <a:rPr lang="en-US" altLang="zh-CN" sz="2400" b="1" baseline="-25000" dirty="0">
                <a:solidFill>
                  <a:srgbClr val="000000"/>
                </a:solidFill>
              </a:rPr>
              <a:t>C</a:t>
            </a:r>
            <a:r>
              <a:rPr lang="en-US" altLang="zh-CN" sz="2400" b="1" dirty="0">
                <a:solidFill>
                  <a:srgbClr val="000000"/>
                </a:solidFill>
              </a:rPr>
              <a:t> Q</a:t>
            </a:r>
            <a:r>
              <a:rPr lang="en-US" altLang="zh-CN" sz="2400" b="1" baseline="-25000" dirty="0">
                <a:solidFill>
                  <a:srgbClr val="000000"/>
                </a:solidFill>
              </a:rPr>
              <a:t>B</a:t>
            </a:r>
            <a:r>
              <a:rPr lang="en-US" altLang="zh-CN" sz="2400" b="1" dirty="0">
                <a:solidFill>
                  <a:srgbClr val="000000"/>
                </a:solidFill>
              </a:rPr>
              <a:t> Q</a:t>
            </a:r>
            <a:r>
              <a:rPr lang="en-US" altLang="zh-CN" sz="2400" b="1" baseline="-25000" dirty="0">
                <a:solidFill>
                  <a:srgbClr val="000000"/>
                </a:solidFill>
              </a:rPr>
              <a:t>A</a:t>
            </a:r>
            <a:endParaRPr lang="en-US" altLang="zh-CN" sz="2400" b="1" dirty="0">
              <a:solidFill>
                <a:srgbClr val="000000"/>
              </a:solidFill>
            </a:endParaRPr>
          </a:p>
          <a:p>
            <a:pPr marL="0" lvl="0" indent="0">
              <a:spcBef>
                <a:spcPct val="0"/>
              </a:spcBef>
              <a:buNone/>
            </a:pPr>
            <a:endParaRPr lang="en-US" altLang="zh-CN" sz="2400" b="1" dirty="0">
              <a:solidFill>
                <a:srgbClr val="000000"/>
              </a:solidFill>
            </a:endParaRPr>
          </a:p>
          <a:p>
            <a:pPr marL="0" lvl="0" indent="0">
              <a:spcBef>
                <a:spcPct val="0"/>
              </a:spcBef>
              <a:buNone/>
            </a:pPr>
            <a:r>
              <a:rPr lang="en-US" altLang="zh-CN" sz="2400" b="1" dirty="0">
                <a:solidFill>
                  <a:srgbClr val="000000"/>
                </a:solidFill>
              </a:rPr>
              <a:t>0  	0    0    0    0</a:t>
            </a:r>
            <a:endParaRPr lang="en-US" altLang="zh-CN" sz="2400" b="1" dirty="0">
              <a:solidFill>
                <a:srgbClr val="000000"/>
              </a:solidFill>
            </a:endParaRPr>
          </a:p>
          <a:p>
            <a:pPr marL="0" lvl="0" indent="0">
              <a:spcBef>
                <a:spcPct val="0"/>
              </a:spcBef>
              <a:buNone/>
            </a:pPr>
            <a:r>
              <a:rPr lang="en-US" altLang="zh-CN" sz="2400" b="1" dirty="0">
                <a:solidFill>
                  <a:srgbClr val="000000"/>
                </a:solidFill>
              </a:rPr>
              <a:t>1          0    0    0    1</a:t>
            </a:r>
            <a:endParaRPr lang="en-US" altLang="zh-CN" sz="2400" b="1" dirty="0">
              <a:solidFill>
                <a:srgbClr val="000000"/>
              </a:solidFill>
            </a:endParaRPr>
          </a:p>
          <a:p>
            <a:pPr marL="0" lvl="0" indent="0">
              <a:spcBef>
                <a:spcPct val="0"/>
              </a:spcBef>
              <a:buNone/>
            </a:pPr>
            <a:r>
              <a:rPr lang="en-US" altLang="zh-CN" sz="2400" b="1" dirty="0">
                <a:solidFill>
                  <a:srgbClr val="000000"/>
                </a:solidFill>
              </a:rPr>
              <a:t>2          0    0    1    0</a:t>
            </a:r>
            <a:endParaRPr lang="en-US" altLang="zh-CN" sz="2400" b="1" dirty="0">
              <a:solidFill>
                <a:srgbClr val="000000"/>
              </a:solidFill>
            </a:endParaRPr>
          </a:p>
          <a:p>
            <a:pPr marL="0" lvl="0" indent="0">
              <a:spcBef>
                <a:spcPct val="0"/>
              </a:spcBef>
              <a:buNone/>
            </a:pPr>
            <a:r>
              <a:rPr lang="en-US" altLang="zh-CN" sz="2400" b="1" dirty="0">
                <a:solidFill>
                  <a:srgbClr val="000000"/>
                </a:solidFill>
              </a:rPr>
              <a:t>3          0    0    1    1</a:t>
            </a:r>
            <a:endParaRPr lang="en-US" altLang="zh-CN" sz="2400" b="1" dirty="0">
              <a:solidFill>
                <a:srgbClr val="000000"/>
              </a:solidFill>
            </a:endParaRPr>
          </a:p>
          <a:p>
            <a:pPr marL="0" lvl="0" indent="0">
              <a:spcBef>
                <a:spcPct val="0"/>
              </a:spcBef>
              <a:buNone/>
            </a:pPr>
            <a:r>
              <a:rPr lang="en-US" altLang="zh-CN" sz="2400" b="1" dirty="0">
                <a:solidFill>
                  <a:srgbClr val="000000"/>
                </a:solidFill>
              </a:rPr>
              <a:t>4          0    1    0    0</a:t>
            </a:r>
            <a:endParaRPr lang="en-US" altLang="zh-CN" sz="2400" b="1" dirty="0">
              <a:solidFill>
                <a:srgbClr val="000000"/>
              </a:solidFill>
            </a:endParaRPr>
          </a:p>
          <a:p>
            <a:pPr marL="0" lvl="0" indent="0">
              <a:spcBef>
                <a:spcPct val="0"/>
              </a:spcBef>
              <a:buNone/>
            </a:pPr>
            <a:r>
              <a:rPr lang="en-US" altLang="zh-CN" sz="2400" b="1" dirty="0">
                <a:solidFill>
                  <a:srgbClr val="000000"/>
                </a:solidFill>
              </a:rPr>
              <a:t>5          0    1    0    1</a:t>
            </a:r>
            <a:endParaRPr lang="en-US" altLang="zh-CN" sz="2400" b="1" dirty="0">
              <a:solidFill>
                <a:srgbClr val="000000"/>
              </a:solidFill>
            </a:endParaRPr>
          </a:p>
          <a:p>
            <a:pPr marL="0" lvl="0" indent="0">
              <a:spcBef>
                <a:spcPct val="0"/>
              </a:spcBef>
              <a:buNone/>
            </a:pPr>
            <a:r>
              <a:rPr lang="en-US" altLang="zh-CN" sz="2400" b="1" dirty="0">
                <a:solidFill>
                  <a:srgbClr val="000000"/>
                </a:solidFill>
              </a:rPr>
              <a:t>6          0    1    1    0</a:t>
            </a:r>
            <a:endParaRPr lang="en-US" altLang="zh-CN" sz="2400" b="1" dirty="0">
              <a:solidFill>
                <a:srgbClr val="000000"/>
              </a:solidFill>
            </a:endParaRPr>
          </a:p>
          <a:p>
            <a:pPr marL="0" lvl="0" indent="0">
              <a:spcBef>
                <a:spcPct val="0"/>
              </a:spcBef>
              <a:buNone/>
            </a:pPr>
            <a:r>
              <a:rPr lang="en-US" altLang="zh-CN" sz="2400" b="1" dirty="0">
                <a:solidFill>
                  <a:srgbClr val="000000"/>
                </a:solidFill>
              </a:rPr>
              <a:t>7          0    1    1    1</a:t>
            </a:r>
            <a:endParaRPr lang="en-US" altLang="zh-CN" sz="2400" b="1" dirty="0">
              <a:solidFill>
                <a:srgbClr val="000000"/>
              </a:solidFill>
            </a:endParaRPr>
          </a:p>
          <a:p>
            <a:pPr marL="0" lvl="0" indent="0">
              <a:spcBef>
                <a:spcPct val="0"/>
              </a:spcBef>
              <a:buNone/>
            </a:pPr>
            <a:r>
              <a:rPr lang="en-US" altLang="zh-CN" sz="2400" b="1" dirty="0">
                <a:solidFill>
                  <a:srgbClr val="000000"/>
                </a:solidFill>
              </a:rPr>
              <a:t>8          1    0    0    0</a:t>
            </a:r>
            <a:endParaRPr lang="en-US" altLang="zh-CN" sz="2400" b="1" dirty="0">
              <a:solidFill>
                <a:srgbClr val="000000"/>
              </a:solidFill>
            </a:endParaRPr>
          </a:p>
          <a:p>
            <a:pPr marL="0" lvl="0" indent="0">
              <a:spcBef>
                <a:spcPct val="0"/>
              </a:spcBef>
              <a:buNone/>
            </a:pPr>
            <a:r>
              <a:rPr lang="en-US" altLang="zh-CN" sz="2400" b="1" dirty="0">
                <a:solidFill>
                  <a:srgbClr val="000000"/>
                </a:solidFill>
              </a:rPr>
              <a:t>9          1    0    0    1</a:t>
            </a:r>
            <a:endParaRPr lang="en-US" altLang="zh-CN" sz="2400" b="1" dirty="0">
              <a:solidFill>
                <a:srgbClr val="000000"/>
              </a:solidFill>
            </a:endParaRPr>
          </a:p>
          <a:p>
            <a:pPr marL="0" lvl="0" indent="0">
              <a:spcBef>
                <a:spcPct val="0"/>
              </a:spcBef>
              <a:buNone/>
            </a:pPr>
            <a:endParaRPr lang="en-US" altLang="zh-CN" sz="2400" b="1" dirty="0">
              <a:solidFill>
                <a:srgbClr val="5F5F5F"/>
              </a:solidFill>
            </a:endParaRPr>
          </a:p>
        </p:txBody>
      </p:sp>
      <p:sp>
        <p:nvSpPr>
          <p:cNvPr id="299012" name="Text Box 4"/>
          <p:cNvSpPr txBox="1"/>
          <p:nvPr/>
        </p:nvSpPr>
        <p:spPr>
          <a:xfrm>
            <a:off x="5791200" y="228600"/>
            <a:ext cx="3200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00"/>
                </a:solidFill>
                <a:latin typeface="宋体" panose="02010600030101010101" pitchFamily="2" charset="-122"/>
              </a:rPr>
              <a:t>采用</a:t>
            </a:r>
            <a:r>
              <a:rPr lang="en-US" altLang="zh-CN" sz="2800" b="1" dirty="0">
                <a:solidFill>
                  <a:srgbClr val="000000"/>
                </a:solidFill>
                <a:latin typeface="宋体" panose="02010600030101010101" pitchFamily="2" charset="-122"/>
              </a:rPr>
              <a:t>74161</a:t>
            </a:r>
            <a:endParaRPr lang="en-US" altLang="zh-CN" sz="2800" dirty="0">
              <a:latin typeface="宋体" panose="02010600030101010101" pitchFamily="2" charset="-122"/>
            </a:endParaRPr>
          </a:p>
        </p:txBody>
      </p:sp>
      <p:sp>
        <p:nvSpPr>
          <p:cNvPr id="299013" name="Rectangle 5"/>
          <p:cNvSpPr/>
          <p:nvPr/>
        </p:nvSpPr>
        <p:spPr>
          <a:xfrm>
            <a:off x="152400" y="990600"/>
            <a:ext cx="5638800" cy="609600"/>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buNone/>
            </a:pPr>
            <a:r>
              <a:rPr lang="zh-CN" altLang="en-US" sz="2800" b="1" dirty="0">
                <a:solidFill>
                  <a:srgbClr val="000000"/>
                </a:solidFill>
                <a:latin typeface="宋体" panose="02010600030101010101" pitchFamily="2" charset="-122"/>
              </a:rPr>
              <a:t>例</a:t>
            </a:r>
            <a:r>
              <a:rPr lang="en-US" altLang="zh-CN" sz="2800" b="1" dirty="0">
                <a:solidFill>
                  <a:srgbClr val="000000"/>
                </a:solidFill>
                <a:latin typeface="宋体" panose="02010600030101010101" pitchFamily="2" charset="-122"/>
              </a:rPr>
              <a:t>1: </a:t>
            </a:r>
            <a:r>
              <a:rPr lang="zh-CN" altLang="en-US" sz="2800" b="1" dirty="0">
                <a:solidFill>
                  <a:srgbClr val="000000"/>
                </a:solidFill>
                <a:latin typeface="宋体" panose="02010600030101010101" pitchFamily="2" charset="-122"/>
              </a:rPr>
              <a:t>模为</a:t>
            </a:r>
            <a:r>
              <a:rPr lang="en-US" altLang="zh-CN" sz="2800" b="1" dirty="0">
                <a:solidFill>
                  <a:srgbClr val="000000"/>
                </a:solidFill>
                <a:latin typeface="宋体" panose="02010600030101010101" pitchFamily="2" charset="-122"/>
              </a:rPr>
              <a:t>9</a:t>
            </a:r>
            <a:r>
              <a:rPr lang="zh-CN" altLang="en-US" sz="2800" b="1" dirty="0">
                <a:solidFill>
                  <a:srgbClr val="000000"/>
                </a:solidFill>
                <a:latin typeface="宋体" panose="02010600030101010101" pitchFamily="2" charset="-122"/>
              </a:rPr>
              <a:t>的计数器。</a:t>
            </a:r>
            <a:endParaRPr lang="zh-CN" altLang="en-US" sz="2800" b="1" dirty="0">
              <a:solidFill>
                <a:srgbClr val="000000"/>
              </a:solidFill>
              <a:latin typeface="宋体" panose="02010600030101010101" pitchFamily="2" charset="-122"/>
            </a:endParaRPr>
          </a:p>
          <a:p>
            <a:pPr marL="342900" lvl="0" indent="-342900" algn="just" eaLnBrk="1" hangingPunct="1">
              <a:buNone/>
            </a:pPr>
            <a:endParaRPr lang="en-US" altLang="zh-CN" sz="2400" dirty="0">
              <a:solidFill>
                <a:srgbClr val="5F5F5F"/>
              </a:solidFill>
              <a:latin typeface="宋体" panose="02010600030101010101" pitchFamily="2" charset="-122"/>
            </a:endParaRPr>
          </a:p>
        </p:txBody>
      </p:sp>
      <p:sp>
        <p:nvSpPr>
          <p:cNvPr id="299014" name="Line 6"/>
          <p:cNvSpPr/>
          <p:nvPr/>
        </p:nvSpPr>
        <p:spPr>
          <a:xfrm>
            <a:off x="8534400" y="5410200"/>
            <a:ext cx="381000" cy="0"/>
          </a:xfrm>
          <a:prstGeom prst="line">
            <a:avLst/>
          </a:prstGeom>
          <a:ln w="38100" cap="flat" cmpd="sng">
            <a:solidFill>
              <a:srgbClr val="000000"/>
            </a:solidFill>
            <a:prstDash val="solid"/>
            <a:headEnd type="none" w="med" len="med"/>
            <a:tailEnd type="none" w="med" len="med"/>
          </a:ln>
        </p:spPr>
      </p:sp>
      <p:sp>
        <p:nvSpPr>
          <p:cNvPr id="299015" name="Line 7"/>
          <p:cNvSpPr/>
          <p:nvPr/>
        </p:nvSpPr>
        <p:spPr>
          <a:xfrm flipH="1" flipV="1">
            <a:off x="8534400" y="2209800"/>
            <a:ext cx="381000" cy="0"/>
          </a:xfrm>
          <a:prstGeom prst="line">
            <a:avLst/>
          </a:prstGeom>
          <a:ln w="38100" cap="flat" cmpd="sng">
            <a:solidFill>
              <a:srgbClr val="000000"/>
            </a:solidFill>
            <a:prstDash val="solid"/>
            <a:headEnd type="none" w="med" len="med"/>
            <a:tailEnd type="triangle" w="med" len="med"/>
          </a:ln>
        </p:spPr>
      </p:sp>
      <p:sp>
        <p:nvSpPr>
          <p:cNvPr id="299016" name="Rectangle 8"/>
          <p:cNvSpPr/>
          <p:nvPr/>
        </p:nvSpPr>
        <p:spPr>
          <a:xfrm>
            <a:off x="6553200" y="5257800"/>
            <a:ext cx="1828800" cy="381000"/>
          </a:xfrm>
          <a:prstGeom prst="rect">
            <a:avLst/>
          </a:prstGeom>
          <a:noFill/>
          <a:ln w="28575" cap="flat" cmpd="sng">
            <a:solidFill>
              <a:srgbClr val="CC0000"/>
            </a:solidFill>
            <a:prstDash val="sysDot"/>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299017" name="Line 9"/>
          <p:cNvSpPr/>
          <p:nvPr/>
        </p:nvSpPr>
        <p:spPr>
          <a:xfrm>
            <a:off x="8915400" y="2209800"/>
            <a:ext cx="0" cy="3200400"/>
          </a:xfrm>
          <a:prstGeom prst="line">
            <a:avLst/>
          </a:prstGeom>
          <a:ln w="38100" cap="flat" cmpd="sng">
            <a:solidFill>
              <a:schemeClr val="tx1"/>
            </a:solidFill>
            <a:prstDash val="solid"/>
            <a:headEnd type="none" w="med" len="med"/>
            <a:tailEnd type="none" w="med" len="med"/>
          </a:ln>
        </p:spPr>
      </p:sp>
      <p:sp>
        <p:nvSpPr>
          <p:cNvPr id="48138" name="Text Box 10"/>
          <p:cNvSpPr txBox="1">
            <a:spLocks noChangeArrowheads="1"/>
          </p:cNvSpPr>
          <p:nvPr/>
        </p:nvSpPr>
        <p:spPr bwMode="auto">
          <a:xfrm>
            <a:off x="533400" y="182563"/>
            <a:ext cx="4343400" cy="579438"/>
          </a:xfrm>
          <a:prstGeom prst="rect">
            <a:avLst/>
          </a:prstGeom>
          <a:gradFill rotWithShape="0">
            <a:gsLst>
              <a:gs pos="0">
                <a:srgbClr val="C0C0C0"/>
              </a:gs>
              <a:gs pos="50000">
                <a:schemeClr val="bg1"/>
              </a:gs>
              <a:gs pos="100000">
                <a:srgbClr val="C0C0C0"/>
              </a:gs>
            </a:gsLst>
            <a:lin ang="5400000" scaled="1"/>
          </a:gradFill>
          <a:ln>
            <a:noFill/>
          </a:ln>
          <a:effectLst>
            <a:outerShdw sy="50000" kx="2453608"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a:t>
            </a:r>
            <a:r>
              <a:rPr kumimoji="0" lang="en-US" altLang="zh-CN"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2</a:t>
            </a:r>
            <a:r>
              <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）反馈清零法</a:t>
            </a:r>
            <a:endPar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endParaRPr>
          </a:p>
        </p:txBody>
      </p:sp>
      <p:graphicFrame>
        <p:nvGraphicFramePr>
          <p:cNvPr id="50188" name="Object 11"/>
          <p:cNvGraphicFramePr>
            <a:graphicFrameLocks noChangeAspect="1"/>
          </p:cNvGraphicFramePr>
          <p:nvPr/>
        </p:nvGraphicFramePr>
        <p:xfrm>
          <a:off x="561975" y="1795463"/>
          <a:ext cx="4498975" cy="4162425"/>
        </p:xfrm>
        <a:graphic>
          <a:graphicData uri="http://schemas.openxmlformats.org/presentationml/2006/ole">
            <mc:AlternateContent xmlns:mc="http://schemas.openxmlformats.org/markup-compatibility/2006">
              <mc:Choice xmlns:v="urn:schemas-microsoft-com:vml" Requires="v">
                <p:oleObj spid="_x0000_s3097" name="" r:id="rId1" imgW="2419350" imgH="2238375" progId="Paint.Picture">
                  <p:embed/>
                </p:oleObj>
              </mc:Choice>
              <mc:Fallback>
                <p:oleObj name="" r:id="rId1" imgW="2419350" imgH="2238375" progId="Paint.Picture">
                  <p:embed/>
                  <p:pic>
                    <p:nvPicPr>
                      <p:cNvPr id="0" name="图片 3096"/>
                      <p:cNvPicPr/>
                      <p:nvPr/>
                    </p:nvPicPr>
                    <p:blipFill>
                      <a:blip r:embed="rId2"/>
                      <a:stretch>
                        <a:fillRect/>
                      </a:stretch>
                    </p:blipFill>
                    <p:spPr>
                      <a:xfrm>
                        <a:off x="561975" y="1795463"/>
                        <a:ext cx="4498975" cy="41624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wipe(left)">
                                      <p:cBhvr>
                                        <p:cTn id="7" dur="500"/>
                                        <p:tgtEl>
                                          <p:spTgt spid="299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9011"/>
                                        </p:tgtEl>
                                        <p:attrNameLst>
                                          <p:attrName>style.visibility</p:attrName>
                                        </p:attrNameLst>
                                      </p:cBhvr>
                                      <p:to>
                                        <p:strVal val="visible"/>
                                      </p:to>
                                    </p:set>
                                    <p:animEffect transition="in" filter="wipe(up)">
                                      <p:cBhvr>
                                        <p:cTn id="12" dur="500"/>
                                        <p:tgtEl>
                                          <p:spTgt spid="29901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9016"/>
                                        </p:tgtEl>
                                        <p:attrNameLst>
                                          <p:attrName>style.visibility</p:attrName>
                                        </p:attrNameLst>
                                      </p:cBhvr>
                                      <p:to>
                                        <p:strVal val="visible"/>
                                      </p:to>
                                    </p:set>
                                    <p:anim calcmode="lin" valueType="num">
                                      <p:cBhvr additive="base">
                                        <p:cTn id="17" dur="500" fill="hold"/>
                                        <p:tgtEl>
                                          <p:spTgt spid="299016"/>
                                        </p:tgtEl>
                                        <p:attrNameLst>
                                          <p:attrName>ppt_x</p:attrName>
                                        </p:attrNameLst>
                                      </p:cBhvr>
                                      <p:tavLst>
                                        <p:tav tm="0">
                                          <p:val>
                                            <p:strVal val="#ppt_x"/>
                                          </p:val>
                                        </p:tav>
                                        <p:tav tm="100000">
                                          <p:val>
                                            <p:strVal val="#ppt_x"/>
                                          </p:val>
                                        </p:tav>
                                      </p:tavLst>
                                    </p:anim>
                                    <p:anim calcmode="lin" valueType="num">
                                      <p:cBhvr additive="base">
                                        <p:cTn id="18" dur="500" fill="hold"/>
                                        <p:tgtEl>
                                          <p:spTgt spid="2990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99014"/>
                                        </p:tgtEl>
                                        <p:attrNameLst>
                                          <p:attrName>style.visibility</p:attrName>
                                        </p:attrNameLst>
                                      </p:cBhvr>
                                      <p:to>
                                        <p:strVal val="visible"/>
                                      </p:to>
                                    </p:set>
                                    <p:anim calcmode="lin" valueType="num">
                                      <p:cBhvr>
                                        <p:cTn id="23" dur="500" fill="hold"/>
                                        <p:tgtEl>
                                          <p:spTgt spid="299014"/>
                                        </p:tgtEl>
                                        <p:attrNameLst>
                                          <p:attrName>ppt_x</p:attrName>
                                        </p:attrNameLst>
                                      </p:cBhvr>
                                      <p:tavLst>
                                        <p:tav tm="0">
                                          <p:val>
                                            <p:strVal val="#ppt_x-#ppt_w/2"/>
                                          </p:val>
                                        </p:tav>
                                        <p:tav tm="100000">
                                          <p:val>
                                            <p:strVal val="#ppt_x"/>
                                          </p:val>
                                        </p:tav>
                                      </p:tavLst>
                                    </p:anim>
                                    <p:anim calcmode="lin" valueType="num">
                                      <p:cBhvr>
                                        <p:cTn id="24" dur="500" fill="hold"/>
                                        <p:tgtEl>
                                          <p:spTgt spid="299014"/>
                                        </p:tgtEl>
                                        <p:attrNameLst>
                                          <p:attrName>ppt_y</p:attrName>
                                        </p:attrNameLst>
                                      </p:cBhvr>
                                      <p:tavLst>
                                        <p:tav tm="0">
                                          <p:val>
                                            <p:strVal val="#ppt_y"/>
                                          </p:val>
                                        </p:tav>
                                        <p:tav tm="100000">
                                          <p:val>
                                            <p:strVal val="#ppt_y"/>
                                          </p:val>
                                        </p:tav>
                                      </p:tavLst>
                                    </p:anim>
                                    <p:anim calcmode="lin" valueType="num">
                                      <p:cBhvr>
                                        <p:cTn id="25" dur="500" fill="hold"/>
                                        <p:tgtEl>
                                          <p:spTgt spid="299014"/>
                                        </p:tgtEl>
                                        <p:attrNameLst>
                                          <p:attrName>ppt_w</p:attrName>
                                        </p:attrNameLst>
                                      </p:cBhvr>
                                      <p:tavLst>
                                        <p:tav tm="0">
                                          <p:val>
                                            <p:fltVal val="0.000000"/>
                                          </p:val>
                                        </p:tav>
                                        <p:tav tm="100000">
                                          <p:val>
                                            <p:strVal val="#ppt_w"/>
                                          </p:val>
                                        </p:tav>
                                      </p:tavLst>
                                    </p:anim>
                                    <p:anim calcmode="lin" valueType="num">
                                      <p:cBhvr>
                                        <p:cTn id="26" dur="500" fill="hold"/>
                                        <p:tgtEl>
                                          <p:spTgt spid="299014"/>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299017"/>
                                        </p:tgtEl>
                                        <p:attrNameLst>
                                          <p:attrName>style.visibility</p:attrName>
                                        </p:attrNameLst>
                                      </p:cBhvr>
                                      <p:to>
                                        <p:strVal val="visible"/>
                                      </p:to>
                                    </p:set>
                                    <p:animEffect transition="in" filter="wipe(down)">
                                      <p:cBhvr>
                                        <p:cTn id="30" dur="500"/>
                                        <p:tgtEl>
                                          <p:spTgt spid="299017"/>
                                        </p:tgtEl>
                                      </p:cBhvr>
                                    </p:animEffect>
                                  </p:childTnLst>
                                </p:cTn>
                              </p:par>
                            </p:childTnLst>
                          </p:cTn>
                        </p:par>
                        <p:par>
                          <p:cTn id="31" fill="hold">
                            <p:stCondLst>
                              <p:cond delay="1000"/>
                            </p:stCondLst>
                            <p:childTnLst>
                              <p:par>
                                <p:cTn id="32" presetID="17" presetClass="entr" presetSubtype="2" fill="hold" nodeType="afterEffect">
                                  <p:stCondLst>
                                    <p:cond delay="0"/>
                                  </p:stCondLst>
                                  <p:childTnLst>
                                    <p:set>
                                      <p:cBhvr>
                                        <p:cTn id="33" dur="1" fill="hold">
                                          <p:stCondLst>
                                            <p:cond delay="0"/>
                                          </p:stCondLst>
                                        </p:cTn>
                                        <p:tgtEl>
                                          <p:spTgt spid="299015"/>
                                        </p:tgtEl>
                                        <p:attrNameLst>
                                          <p:attrName>style.visibility</p:attrName>
                                        </p:attrNameLst>
                                      </p:cBhvr>
                                      <p:to>
                                        <p:strVal val="visible"/>
                                      </p:to>
                                    </p:set>
                                    <p:anim calcmode="lin" valueType="num">
                                      <p:cBhvr>
                                        <p:cTn id="34" dur="500" fill="hold"/>
                                        <p:tgtEl>
                                          <p:spTgt spid="299015"/>
                                        </p:tgtEl>
                                        <p:attrNameLst>
                                          <p:attrName>ppt_x</p:attrName>
                                        </p:attrNameLst>
                                      </p:cBhvr>
                                      <p:tavLst>
                                        <p:tav tm="0">
                                          <p:val>
                                            <p:strVal val="#ppt_x+#ppt_w/2"/>
                                          </p:val>
                                        </p:tav>
                                        <p:tav tm="100000">
                                          <p:val>
                                            <p:strVal val="#ppt_x"/>
                                          </p:val>
                                        </p:tav>
                                      </p:tavLst>
                                    </p:anim>
                                    <p:anim calcmode="lin" valueType="num">
                                      <p:cBhvr>
                                        <p:cTn id="35" dur="500" fill="hold"/>
                                        <p:tgtEl>
                                          <p:spTgt spid="299015"/>
                                        </p:tgtEl>
                                        <p:attrNameLst>
                                          <p:attrName>ppt_y</p:attrName>
                                        </p:attrNameLst>
                                      </p:cBhvr>
                                      <p:tavLst>
                                        <p:tav tm="0">
                                          <p:val>
                                            <p:strVal val="#ppt_y"/>
                                          </p:val>
                                        </p:tav>
                                        <p:tav tm="100000">
                                          <p:val>
                                            <p:strVal val="#ppt_y"/>
                                          </p:val>
                                        </p:tav>
                                      </p:tavLst>
                                    </p:anim>
                                    <p:anim calcmode="lin" valueType="num">
                                      <p:cBhvr>
                                        <p:cTn id="36" dur="500" fill="hold"/>
                                        <p:tgtEl>
                                          <p:spTgt spid="299015"/>
                                        </p:tgtEl>
                                        <p:attrNameLst>
                                          <p:attrName>ppt_w</p:attrName>
                                        </p:attrNameLst>
                                      </p:cBhvr>
                                      <p:tavLst>
                                        <p:tav tm="0">
                                          <p:val>
                                            <p:fltVal val="0.000000"/>
                                          </p:val>
                                        </p:tav>
                                        <p:tav tm="100000">
                                          <p:val>
                                            <p:strVal val="#ppt_w"/>
                                          </p:val>
                                        </p:tav>
                                      </p:tavLst>
                                    </p:anim>
                                    <p:anim calcmode="lin" valueType="num">
                                      <p:cBhvr>
                                        <p:cTn id="37" dur="500" fill="hold"/>
                                        <p:tgtEl>
                                          <p:spTgt spid="299015"/>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9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p:bldP spid="299012" grpId="0"/>
      <p:bldP spid="299016" grpId="0" animBg="1"/>
      <p:bldP spid="299013" grpId="0"/>
      <p:bldP spid="299013"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51203" name="Rectangle 2"/>
          <p:cNvSpPr/>
          <p:nvPr/>
        </p:nvSpPr>
        <p:spPr>
          <a:xfrm>
            <a:off x="0" y="0"/>
            <a:ext cx="9144000" cy="6858000"/>
          </a:xfrm>
          <a:prstGeom prst="rect">
            <a:avLst/>
          </a:prstGeom>
          <a:gradFill rotWithShape="1">
            <a:gsLst>
              <a:gs pos="0">
                <a:srgbClr val="CCFFFF">
                  <a:alpha val="59000"/>
                </a:srgbClr>
              </a:gs>
              <a:gs pos="100000">
                <a:srgbClr val="CCCCFF">
                  <a:alpha val="50998"/>
                </a:srgbClr>
              </a:gs>
            </a:gsLst>
            <a:lin ang="2700000" scaled="1"/>
            <a:tileRect/>
          </a:gra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300035" name="Rectangle 3"/>
          <p:cNvSpPr/>
          <p:nvPr/>
        </p:nvSpPr>
        <p:spPr>
          <a:xfrm>
            <a:off x="5410200" y="838200"/>
            <a:ext cx="3048000" cy="59340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solidFill>
                  <a:srgbClr val="000000"/>
                </a:solidFill>
                <a:ea typeface="黑体" panose="02010609060101010101" pitchFamily="49" charset="-122"/>
              </a:rPr>
              <a:t>            </a:t>
            </a:r>
            <a:r>
              <a:rPr lang="zh-CN" altLang="en-US" sz="2400" b="1" dirty="0">
                <a:solidFill>
                  <a:srgbClr val="000000"/>
                </a:solidFill>
                <a:ea typeface="黑体" panose="02010609060101010101" pitchFamily="49" charset="-122"/>
              </a:rPr>
              <a:t>态序表</a:t>
            </a:r>
            <a:r>
              <a:rPr lang="zh-CN" altLang="en-US" sz="2400" b="1" dirty="0">
                <a:solidFill>
                  <a:srgbClr val="000000"/>
                </a:solidFill>
              </a:rPr>
              <a:t>       	</a:t>
            </a:r>
            <a:endParaRPr lang="zh-CN" altLang="en-US" sz="2400" b="1" dirty="0">
              <a:solidFill>
                <a:srgbClr val="000000"/>
              </a:solidFill>
            </a:endParaRPr>
          </a:p>
          <a:p>
            <a:pPr marL="0" lvl="0" indent="0">
              <a:spcBef>
                <a:spcPct val="0"/>
              </a:spcBef>
              <a:buNone/>
            </a:pPr>
            <a:r>
              <a:rPr lang="en-US" altLang="zh-CN" sz="2400" b="1" dirty="0">
                <a:solidFill>
                  <a:srgbClr val="000000"/>
                </a:solidFill>
              </a:rPr>
              <a:t>N       Q</a:t>
            </a:r>
            <a:r>
              <a:rPr lang="en-US" altLang="zh-CN" sz="2400" b="1" baseline="-25000" dirty="0">
                <a:solidFill>
                  <a:srgbClr val="000000"/>
                </a:solidFill>
              </a:rPr>
              <a:t>D</a:t>
            </a:r>
            <a:r>
              <a:rPr lang="en-US" altLang="zh-CN" sz="2400" b="1" dirty="0">
                <a:solidFill>
                  <a:srgbClr val="000000"/>
                </a:solidFill>
              </a:rPr>
              <a:t> Q</a:t>
            </a:r>
            <a:r>
              <a:rPr lang="en-US" altLang="zh-CN" sz="2400" b="1" baseline="-25000" dirty="0">
                <a:solidFill>
                  <a:srgbClr val="000000"/>
                </a:solidFill>
              </a:rPr>
              <a:t>C</a:t>
            </a:r>
            <a:r>
              <a:rPr lang="en-US" altLang="zh-CN" sz="2400" b="1" dirty="0">
                <a:solidFill>
                  <a:srgbClr val="000000"/>
                </a:solidFill>
              </a:rPr>
              <a:t> Q</a:t>
            </a:r>
            <a:r>
              <a:rPr lang="en-US" altLang="zh-CN" sz="2400" b="1" baseline="-25000" dirty="0">
                <a:solidFill>
                  <a:srgbClr val="000000"/>
                </a:solidFill>
              </a:rPr>
              <a:t>B</a:t>
            </a:r>
            <a:r>
              <a:rPr lang="en-US" altLang="zh-CN" sz="2400" b="1" dirty="0">
                <a:solidFill>
                  <a:srgbClr val="000000"/>
                </a:solidFill>
              </a:rPr>
              <a:t> Q</a:t>
            </a:r>
            <a:r>
              <a:rPr lang="en-US" altLang="zh-CN" sz="2400" b="1" baseline="-25000" dirty="0">
                <a:solidFill>
                  <a:srgbClr val="000000"/>
                </a:solidFill>
              </a:rPr>
              <a:t>A</a:t>
            </a:r>
            <a:endParaRPr lang="en-US" altLang="zh-CN" sz="2400" b="1" dirty="0">
              <a:solidFill>
                <a:srgbClr val="000000"/>
              </a:solidFill>
            </a:endParaRPr>
          </a:p>
          <a:p>
            <a:pPr marL="0" lvl="0" indent="0">
              <a:spcBef>
                <a:spcPct val="0"/>
              </a:spcBef>
              <a:buNone/>
            </a:pPr>
            <a:endParaRPr lang="en-US" altLang="zh-CN" sz="2400" b="1" dirty="0">
              <a:solidFill>
                <a:srgbClr val="000000"/>
              </a:solidFill>
            </a:endParaRPr>
          </a:p>
          <a:p>
            <a:pPr marL="0" lvl="0" indent="0">
              <a:spcBef>
                <a:spcPct val="0"/>
              </a:spcBef>
              <a:buNone/>
            </a:pPr>
            <a:r>
              <a:rPr lang="en-US" altLang="zh-CN" sz="2400" b="1" dirty="0">
                <a:solidFill>
                  <a:srgbClr val="000000"/>
                </a:solidFill>
              </a:rPr>
              <a:t>0  	0    0    0    0</a:t>
            </a:r>
            <a:endParaRPr lang="en-US" altLang="zh-CN" sz="2400" b="1" dirty="0">
              <a:solidFill>
                <a:srgbClr val="000000"/>
              </a:solidFill>
            </a:endParaRPr>
          </a:p>
          <a:p>
            <a:pPr marL="0" lvl="0" indent="0">
              <a:spcBef>
                <a:spcPct val="0"/>
              </a:spcBef>
              <a:buNone/>
            </a:pPr>
            <a:r>
              <a:rPr lang="en-US" altLang="zh-CN" sz="2400" b="1" dirty="0">
                <a:solidFill>
                  <a:srgbClr val="000000"/>
                </a:solidFill>
              </a:rPr>
              <a:t>1          0    0    0    1</a:t>
            </a:r>
            <a:endParaRPr lang="en-US" altLang="zh-CN" sz="2400" b="1" dirty="0">
              <a:solidFill>
                <a:srgbClr val="000000"/>
              </a:solidFill>
            </a:endParaRPr>
          </a:p>
          <a:p>
            <a:pPr marL="0" lvl="0" indent="0">
              <a:spcBef>
                <a:spcPct val="0"/>
              </a:spcBef>
              <a:buNone/>
            </a:pPr>
            <a:r>
              <a:rPr lang="en-US" altLang="zh-CN" sz="2400" b="1" dirty="0">
                <a:solidFill>
                  <a:srgbClr val="000000"/>
                </a:solidFill>
              </a:rPr>
              <a:t>2          0    0    1    0</a:t>
            </a:r>
            <a:endParaRPr lang="en-US" altLang="zh-CN" sz="2400" b="1" dirty="0">
              <a:solidFill>
                <a:srgbClr val="000000"/>
              </a:solidFill>
            </a:endParaRPr>
          </a:p>
          <a:p>
            <a:pPr marL="0" lvl="0" indent="0">
              <a:spcBef>
                <a:spcPct val="0"/>
              </a:spcBef>
              <a:buNone/>
            </a:pPr>
            <a:r>
              <a:rPr lang="en-US" altLang="zh-CN" sz="2400" b="1" dirty="0">
                <a:solidFill>
                  <a:srgbClr val="000000"/>
                </a:solidFill>
              </a:rPr>
              <a:t>3          0    0    1    1</a:t>
            </a:r>
            <a:endParaRPr lang="en-US" altLang="zh-CN" sz="2400" b="1" dirty="0">
              <a:solidFill>
                <a:srgbClr val="000000"/>
              </a:solidFill>
            </a:endParaRPr>
          </a:p>
          <a:p>
            <a:pPr marL="0" lvl="0" indent="0">
              <a:spcBef>
                <a:spcPct val="0"/>
              </a:spcBef>
              <a:buNone/>
            </a:pPr>
            <a:r>
              <a:rPr lang="en-US" altLang="zh-CN" sz="2400" b="1" dirty="0">
                <a:solidFill>
                  <a:srgbClr val="000000"/>
                </a:solidFill>
              </a:rPr>
              <a:t>4          0    1    0    0</a:t>
            </a:r>
            <a:endParaRPr lang="en-US" altLang="zh-CN" sz="2400" b="1" dirty="0">
              <a:solidFill>
                <a:srgbClr val="000000"/>
              </a:solidFill>
            </a:endParaRPr>
          </a:p>
          <a:p>
            <a:pPr marL="0" lvl="0" indent="0">
              <a:spcBef>
                <a:spcPct val="0"/>
              </a:spcBef>
              <a:buNone/>
            </a:pPr>
            <a:r>
              <a:rPr lang="en-US" altLang="zh-CN" sz="2400" b="1" dirty="0">
                <a:solidFill>
                  <a:srgbClr val="000000"/>
                </a:solidFill>
              </a:rPr>
              <a:t>5          0    1    0    1</a:t>
            </a:r>
            <a:endParaRPr lang="en-US" altLang="zh-CN" sz="2400" b="1" dirty="0">
              <a:solidFill>
                <a:srgbClr val="000000"/>
              </a:solidFill>
            </a:endParaRPr>
          </a:p>
          <a:p>
            <a:pPr marL="0" lvl="0" indent="0">
              <a:spcBef>
                <a:spcPct val="0"/>
              </a:spcBef>
              <a:buNone/>
            </a:pPr>
            <a:r>
              <a:rPr lang="en-US" altLang="zh-CN" sz="2400" b="1" dirty="0">
                <a:solidFill>
                  <a:srgbClr val="000000"/>
                </a:solidFill>
              </a:rPr>
              <a:t>6          0    1    1    0</a:t>
            </a:r>
            <a:endParaRPr lang="en-US" altLang="zh-CN" sz="2400" b="1" dirty="0">
              <a:solidFill>
                <a:srgbClr val="000000"/>
              </a:solidFill>
            </a:endParaRPr>
          </a:p>
          <a:p>
            <a:pPr marL="0" lvl="0" indent="0">
              <a:spcBef>
                <a:spcPct val="0"/>
              </a:spcBef>
              <a:buNone/>
            </a:pPr>
            <a:r>
              <a:rPr lang="en-US" altLang="zh-CN" sz="2400" b="1" dirty="0">
                <a:solidFill>
                  <a:srgbClr val="000000"/>
                </a:solidFill>
              </a:rPr>
              <a:t>7          0    1    1    1</a:t>
            </a:r>
            <a:endParaRPr lang="en-US" altLang="zh-CN" sz="2400" b="1" dirty="0">
              <a:solidFill>
                <a:srgbClr val="000000"/>
              </a:solidFill>
            </a:endParaRPr>
          </a:p>
          <a:p>
            <a:pPr marL="0" lvl="0" indent="0">
              <a:spcBef>
                <a:spcPct val="0"/>
              </a:spcBef>
              <a:buNone/>
            </a:pPr>
            <a:r>
              <a:rPr lang="en-US" altLang="zh-CN" sz="2400" b="1" dirty="0">
                <a:solidFill>
                  <a:srgbClr val="000000"/>
                </a:solidFill>
              </a:rPr>
              <a:t>8          1    0    0    0</a:t>
            </a:r>
            <a:endParaRPr lang="en-US" altLang="zh-CN" sz="2400" b="1" dirty="0">
              <a:solidFill>
                <a:srgbClr val="000000"/>
              </a:solidFill>
            </a:endParaRPr>
          </a:p>
          <a:p>
            <a:pPr marL="0" lvl="0" indent="0">
              <a:spcBef>
                <a:spcPct val="0"/>
              </a:spcBef>
              <a:buNone/>
            </a:pPr>
            <a:r>
              <a:rPr lang="en-US" altLang="zh-CN" sz="2400" b="1" dirty="0">
                <a:solidFill>
                  <a:srgbClr val="000000"/>
                </a:solidFill>
              </a:rPr>
              <a:t>9          1    0    0    1</a:t>
            </a:r>
            <a:endParaRPr lang="en-US" altLang="zh-CN" sz="2400" b="1" dirty="0">
              <a:solidFill>
                <a:srgbClr val="000000"/>
              </a:solidFill>
            </a:endParaRPr>
          </a:p>
          <a:p>
            <a:pPr marL="0" lvl="0" indent="0">
              <a:spcBef>
                <a:spcPct val="0"/>
              </a:spcBef>
              <a:buNone/>
            </a:pPr>
            <a:r>
              <a:rPr lang="en-US" altLang="zh-CN" sz="2400" b="1" dirty="0">
                <a:solidFill>
                  <a:srgbClr val="000000"/>
                </a:solidFill>
              </a:rPr>
              <a:t>10        1    0    1    0</a:t>
            </a:r>
            <a:endParaRPr lang="en-US" altLang="zh-CN" sz="2400" b="1" dirty="0">
              <a:solidFill>
                <a:srgbClr val="000000"/>
              </a:solidFill>
            </a:endParaRPr>
          </a:p>
          <a:p>
            <a:pPr marL="0" lvl="0" indent="0">
              <a:spcBef>
                <a:spcPct val="0"/>
              </a:spcBef>
              <a:buNone/>
            </a:pPr>
            <a:r>
              <a:rPr lang="en-US" altLang="zh-CN" sz="2400" b="1" dirty="0">
                <a:solidFill>
                  <a:srgbClr val="000000"/>
                </a:solidFill>
              </a:rPr>
              <a:t>11        1    0    1    1</a:t>
            </a:r>
            <a:endParaRPr lang="en-US" altLang="zh-CN" sz="2400" b="1" dirty="0">
              <a:solidFill>
                <a:srgbClr val="000000"/>
              </a:solidFill>
            </a:endParaRPr>
          </a:p>
          <a:p>
            <a:pPr marL="0" lvl="0" indent="0">
              <a:spcBef>
                <a:spcPct val="0"/>
              </a:spcBef>
              <a:buNone/>
            </a:pPr>
            <a:r>
              <a:rPr lang="en-US" altLang="zh-CN" sz="2400" b="1" dirty="0">
                <a:solidFill>
                  <a:srgbClr val="000000"/>
                </a:solidFill>
              </a:rPr>
              <a:t>12        1    1    0    0	</a:t>
            </a:r>
            <a:endParaRPr lang="en-US" altLang="zh-CN" sz="2400" b="1" dirty="0">
              <a:solidFill>
                <a:srgbClr val="000000"/>
              </a:solidFill>
            </a:endParaRPr>
          </a:p>
        </p:txBody>
      </p:sp>
      <p:sp>
        <p:nvSpPr>
          <p:cNvPr id="300036" name="Text Box 4"/>
          <p:cNvSpPr txBox="1"/>
          <p:nvPr/>
        </p:nvSpPr>
        <p:spPr>
          <a:xfrm>
            <a:off x="5334000" y="228600"/>
            <a:ext cx="3200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000000"/>
                </a:solidFill>
                <a:latin typeface="宋体" panose="02010600030101010101" pitchFamily="2" charset="-122"/>
              </a:rPr>
              <a:t>采用</a:t>
            </a:r>
            <a:r>
              <a:rPr lang="en-US" altLang="zh-CN" sz="2800" b="1" dirty="0">
                <a:solidFill>
                  <a:srgbClr val="FF6600"/>
                </a:solidFill>
                <a:latin typeface="宋体" panose="02010600030101010101" pitchFamily="2" charset="-122"/>
              </a:rPr>
              <a:t>74161</a:t>
            </a:r>
            <a:endParaRPr lang="en-US" altLang="zh-CN" sz="2800" dirty="0">
              <a:latin typeface="宋体" panose="02010600030101010101" pitchFamily="2" charset="-122"/>
            </a:endParaRPr>
          </a:p>
        </p:txBody>
      </p:sp>
      <p:sp>
        <p:nvSpPr>
          <p:cNvPr id="300037" name="Line 5"/>
          <p:cNvSpPr/>
          <p:nvPr/>
        </p:nvSpPr>
        <p:spPr>
          <a:xfrm>
            <a:off x="8153400" y="6553200"/>
            <a:ext cx="381000" cy="0"/>
          </a:xfrm>
          <a:prstGeom prst="line">
            <a:avLst/>
          </a:prstGeom>
          <a:ln w="38100" cap="flat" cmpd="sng">
            <a:solidFill>
              <a:srgbClr val="000000"/>
            </a:solidFill>
            <a:prstDash val="solid"/>
            <a:headEnd type="none" w="med" len="med"/>
            <a:tailEnd type="none" w="med" len="med"/>
          </a:ln>
        </p:spPr>
      </p:sp>
      <p:sp>
        <p:nvSpPr>
          <p:cNvPr id="300038" name="Line 6"/>
          <p:cNvSpPr/>
          <p:nvPr/>
        </p:nvSpPr>
        <p:spPr>
          <a:xfrm flipH="1" flipV="1">
            <a:off x="8534400" y="2209800"/>
            <a:ext cx="0" cy="4343400"/>
          </a:xfrm>
          <a:prstGeom prst="line">
            <a:avLst/>
          </a:prstGeom>
          <a:ln w="38100" cap="flat" cmpd="sng">
            <a:solidFill>
              <a:srgbClr val="000000"/>
            </a:solidFill>
            <a:prstDash val="solid"/>
            <a:headEnd type="none" w="med" len="med"/>
            <a:tailEnd type="none" w="med" len="med"/>
          </a:ln>
        </p:spPr>
      </p:sp>
      <p:sp>
        <p:nvSpPr>
          <p:cNvPr id="300039" name="Line 7"/>
          <p:cNvSpPr/>
          <p:nvPr/>
        </p:nvSpPr>
        <p:spPr>
          <a:xfrm flipH="1" flipV="1">
            <a:off x="8153400" y="2209800"/>
            <a:ext cx="381000" cy="0"/>
          </a:xfrm>
          <a:prstGeom prst="line">
            <a:avLst/>
          </a:prstGeom>
          <a:ln w="38100" cap="flat" cmpd="sng">
            <a:solidFill>
              <a:srgbClr val="000000"/>
            </a:solidFill>
            <a:prstDash val="solid"/>
            <a:headEnd type="none" w="med" len="med"/>
            <a:tailEnd type="triangle" w="med" len="med"/>
          </a:ln>
        </p:spPr>
      </p:sp>
      <p:sp>
        <p:nvSpPr>
          <p:cNvPr id="49160" name="Text Box 8"/>
          <p:cNvSpPr txBox="1">
            <a:spLocks noChangeArrowheads="1"/>
          </p:cNvSpPr>
          <p:nvPr/>
        </p:nvSpPr>
        <p:spPr bwMode="auto">
          <a:xfrm>
            <a:off x="533400" y="182563"/>
            <a:ext cx="4343400" cy="579438"/>
          </a:xfrm>
          <a:prstGeom prst="rect">
            <a:avLst/>
          </a:prstGeom>
          <a:gradFill rotWithShape="0">
            <a:gsLst>
              <a:gs pos="0">
                <a:srgbClr val="C0C0C0"/>
              </a:gs>
              <a:gs pos="50000">
                <a:schemeClr val="bg1"/>
              </a:gs>
              <a:gs pos="100000">
                <a:srgbClr val="C0C0C0"/>
              </a:gs>
            </a:gsLst>
            <a:lin ang="5400000" scaled="1"/>
          </a:gradFill>
          <a:ln>
            <a:noFill/>
          </a:ln>
          <a:effectLst>
            <a:outerShdw sy="50000" kx="2453608"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a:t>
            </a:r>
            <a:r>
              <a:rPr kumimoji="0" lang="en-US" altLang="zh-CN"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2</a:t>
            </a:r>
            <a:r>
              <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rPr>
              <a:t>）反馈清零法</a:t>
            </a:r>
            <a:endParaRPr kumimoji="0" lang="zh-CN" altLang="en-US" sz="3200" b="1" i="0" u="none" strike="noStrike" kern="1200" cap="none" spc="0" normalizeH="0" baseline="0" noProof="0">
              <a:ln>
                <a:noFill/>
              </a:ln>
              <a:solidFill>
                <a:srgbClr val="990033"/>
              </a:solidFill>
              <a:effectLst/>
              <a:uLnTx/>
              <a:uFillTx/>
              <a:latin typeface="隶书" panose="02010509060101010101" pitchFamily="49" charset="-122"/>
              <a:ea typeface="隶书" panose="02010509060101010101" pitchFamily="49" charset="-122"/>
              <a:cs typeface="+mn-cs"/>
            </a:endParaRPr>
          </a:p>
        </p:txBody>
      </p:sp>
      <p:graphicFrame>
        <p:nvGraphicFramePr>
          <p:cNvPr id="51210" name="Object 9"/>
          <p:cNvGraphicFramePr>
            <a:graphicFrameLocks noChangeAspect="1"/>
          </p:cNvGraphicFramePr>
          <p:nvPr/>
        </p:nvGraphicFramePr>
        <p:xfrm>
          <a:off x="514350" y="1652588"/>
          <a:ext cx="4005263" cy="4314825"/>
        </p:xfrm>
        <a:graphic>
          <a:graphicData uri="http://schemas.openxmlformats.org/presentationml/2006/ole">
            <mc:AlternateContent xmlns:mc="http://schemas.openxmlformats.org/markup-compatibility/2006">
              <mc:Choice xmlns:v="urn:schemas-microsoft-com:vml" Requires="v">
                <p:oleObj spid="_x0000_s3098" name="" r:id="rId1" imgW="2095500" imgH="2257425" progId="Paint.Picture">
                  <p:embed/>
                </p:oleObj>
              </mc:Choice>
              <mc:Fallback>
                <p:oleObj name="" r:id="rId1" imgW="2095500" imgH="2257425" progId="Paint.Picture">
                  <p:embed/>
                  <p:pic>
                    <p:nvPicPr>
                      <p:cNvPr id="0" name="图片 3097"/>
                      <p:cNvPicPr/>
                      <p:nvPr/>
                    </p:nvPicPr>
                    <p:blipFill>
                      <a:blip r:embed="rId2"/>
                      <a:stretch>
                        <a:fillRect/>
                      </a:stretch>
                    </p:blipFill>
                    <p:spPr>
                      <a:xfrm>
                        <a:off x="514350" y="1652588"/>
                        <a:ext cx="4005263" cy="4314825"/>
                      </a:xfrm>
                      <a:prstGeom prst="rect">
                        <a:avLst/>
                      </a:prstGeom>
                      <a:noFill/>
                      <a:ln w="38100">
                        <a:noFill/>
                        <a:miter/>
                      </a:ln>
                    </p:spPr>
                  </p:pic>
                </p:oleObj>
              </mc:Fallback>
            </mc:AlternateContent>
          </a:graphicData>
        </a:graphic>
      </p:graphicFrame>
      <p:sp>
        <p:nvSpPr>
          <p:cNvPr id="300042" name="Rectangle 10"/>
          <p:cNvSpPr/>
          <p:nvPr/>
        </p:nvSpPr>
        <p:spPr>
          <a:xfrm>
            <a:off x="457200" y="989013"/>
            <a:ext cx="4953000" cy="685800"/>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algn="just" eaLnBrk="1" hangingPunct="1">
              <a:buNone/>
            </a:pPr>
            <a:r>
              <a:rPr lang="zh-CN" altLang="en-US" sz="2800" b="1" dirty="0">
                <a:solidFill>
                  <a:srgbClr val="000000"/>
                </a:solidFill>
                <a:latin typeface="宋体" panose="02010600030101010101" pitchFamily="2" charset="-122"/>
              </a:rPr>
              <a:t>例</a:t>
            </a:r>
            <a:r>
              <a:rPr lang="en-US" altLang="zh-CN" sz="2800" b="1" dirty="0">
                <a:solidFill>
                  <a:srgbClr val="000000"/>
                </a:solidFill>
                <a:latin typeface="宋体" panose="02010600030101010101" pitchFamily="2" charset="-122"/>
              </a:rPr>
              <a:t>3: </a:t>
            </a:r>
            <a:r>
              <a:rPr lang="zh-CN" altLang="en-US" sz="2800" b="1" dirty="0">
                <a:solidFill>
                  <a:srgbClr val="000000"/>
                </a:solidFill>
                <a:latin typeface="宋体" panose="02010600030101010101" pitchFamily="2" charset="-122"/>
              </a:rPr>
              <a:t>设计一</a:t>
            </a:r>
            <a:r>
              <a:rPr lang="en-US" altLang="zh-CN" sz="2800" b="1" dirty="0">
                <a:solidFill>
                  <a:srgbClr val="000000"/>
                </a:solidFill>
              </a:rPr>
              <a:t>M=12 </a:t>
            </a:r>
            <a:r>
              <a:rPr lang="zh-CN" altLang="en-US" sz="2800" b="1" dirty="0">
                <a:solidFill>
                  <a:srgbClr val="000000"/>
                </a:solidFill>
                <a:latin typeface="宋体" panose="02010600030101010101" pitchFamily="2" charset="-122"/>
              </a:rPr>
              <a:t>计数器。</a:t>
            </a:r>
            <a:endParaRPr lang="zh-CN" altLang="en-US" sz="2800" dirty="0">
              <a:solidFill>
                <a:srgbClr val="006666"/>
              </a:solidFill>
              <a:latin typeface="宋体" panose="02010600030101010101" pitchFamily="2"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300036"/>
                                        </p:tgtEl>
                                        <p:attrNameLst>
                                          <p:attrName>style.visibility</p:attrName>
                                        </p:attrNameLst>
                                      </p:cBhvr>
                                      <p:to>
                                        <p:strVal val="visible"/>
                                      </p:to>
                                    </p:set>
                                    <p:animEffect transition="in" filter="wipe(left)">
                                      <p:cBhvr>
                                        <p:cTn id="7" dur="300"/>
                                        <p:tgtEl>
                                          <p:spTgt spid="3000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300035"/>
                                        </p:tgtEl>
                                        <p:attrNameLst>
                                          <p:attrName>style.visibility</p:attrName>
                                        </p:attrNameLst>
                                      </p:cBhvr>
                                      <p:to>
                                        <p:strVal val="visible"/>
                                      </p:to>
                                    </p:set>
                                    <p:animEffect transition="in" filter="checkerboard(down)">
                                      <p:cBhvr>
                                        <p:cTn id="12" dur="500"/>
                                        <p:tgtEl>
                                          <p:spTgt spid="300035"/>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300037"/>
                                        </p:tgtEl>
                                        <p:attrNameLst>
                                          <p:attrName>style.visibility</p:attrName>
                                        </p:attrNameLst>
                                      </p:cBhvr>
                                      <p:to>
                                        <p:strVal val="visible"/>
                                      </p:to>
                                    </p:set>
                                    <p:anim calcmode="lin" valueType="num">
                                      <p:cBhvr>
                                        <p:cTn id="17" dur="500" fill="hold"/>
                                        <p:tgtEl>
                                          <p:spTgt spid="300037"/>
                                        </p:tgtEl>
                                        <p:attrNameLst>
                                          <p:attrName>ppt_x</p:attrName>
                                        </p:attrNameLst>
                                      </p:cBhvr>
                                      <p:tavLst>
                                        <p:tav tm="0">
                                          <p:val>
                                            <p:strVal val="#ppt_x-#ppt_w/2"/>
                                          </p:val>
                                        </p:tav>
                                        <p:tav tm="100000">
                                          <p:val>
                                            <p:strVal val="#ppt_x"/>
                                          </p:val>
                                        </p:tav>
                                      </p:tavLst>
                                    </p:anim>
                                    <p:anim calcmode="lin" valueType="num">
                                      <p:cBhvr>
                                        <p:cTn id="18" dur="500" fill="hold"/>
                                        <p:tgtEl>
                                          <p:spTgt spid="300037"/>
                                        </p:tgtEl>
                                        <p:attrNameLst>
                                          <p:attrName>ppt_y</p:attrName>
                                        </p:attrNameLst>
                                      </p:cBhvr>
                                      <p:tavLst>
                                        <p:tav tm="0">
                                          <p:val>
                                            <p:strVal val="#ppt_y"/>
                                          </p:val>
                                        </p:tav>
                                        <p:tav tm="100000">
                                          <p:val>
                                            <p:strVal val="#ppt_y"/>
                                          </p:val>
                                        </p:tav>
                                      </p:tavLst>
                                    </p:anim>
                                    <p:anim calcmode="lin" valueType="num">
                                      <p:cBhvr>
                                        <p:cTn id="19" dur="500" fill="hold"/>
                                        <p:tgtEl>
                                          <p:spTgt spid="300037"/>
                                        </p:tgtEl>
                                        <p:attrNameLst>
                                          <p:attrName>ppt_w</p:attrName>
                                        </p:attrNameLst>
                                      </p:cBhvr>
                                      <p:tavLst>
                                        <p:tav tm="0">
                                          <p:val>
                                            <p:fltVal val="0.000000"/>
                                          </p:val>
                                        </p:tav>
                                        <p:tav tm="100000">
                                          <p:val>
                                            <p:strVal val="#ppt_w"/>
                                          </p:val>
                                        </p:tav>
                                      </p:tavLst>
                                    </p:anim>
                                    <p:anim calcmode="lin" valueType="num">
                                      <p:cBhvr>
                                        <p:cTn id="20" dur="500" fill="hold"/>
                                        <p:tgtEl>
                                          <p:spTgt spid="300037"/>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4" fill="hold" nodeType="afterEffect">
                                  <p:stCondLst>
                                    <p:cond delay="0"/>
                                  </p:stCondLst>
                                  <p:childTnLst>
                                    <p:set>
                                      <p:cBhvr>
                                        <p:cTn id="23" dur="1" fill="hold">
                                          <p:stCondLst>
                                            <p:cond delay="0"/>
                                          </p:stCondLst>
                                        </p:cTn>
                                        <p:tgtEl>
                                          <p:spTgt spid="300038"/>
                                        </p:tgtEl>
                                        <p:attrNameLst>
                                          <p:attrName>style.visibility</p:attrName>
                                        </p:attrNameLst>
                                      </p:cBhvr>
                                      <p:to>
                                        <p:strVal val="visible"/>
                                      </p:to>
                                    </p:set>
                                    <p:anim calcmode="lin" valueType="num">
                                      <p:cBhvr>
                                        <p:cTn id="24" dur="500" fill="hold"/>
                                        <p:tgtEl>
                                          <p:spTgt spid="300038"/>
                                        </p:tgtEl>
                                        <p:attrNameLst>
                                          <p:attrName>ppt_x</p:attrName>
                                        </p:attrNameLst>
                                      </p:cBhvr>
                                      <p:tavLst>
                                        <p:tav tm="0">
                                          <p:val>
                                            <p:strVal val="#ppt_x"/>
                                          </p:val>
                                        </p:tav>
                                        <p:tav tm="100000">
                                          <p:val>
                                            <p:strVal val="#ppt_x"/>
                                          </p:val>
                                        </p:tav>
                                      </p:tavLst>
                                    </p:anim>
                                    <p:anim calcmode="lin" valueType="num">
                                      <p:cBhvr>
                                        <p:cTn id="25" dur="500" fill="hold"/>
                                        <p:tgtEl>
                                          <p:spTgt spid="300038"/>
                                        </p:tgtEl>
                                        <p:attrNameLst>
                                          <p:attrName>ppt_y</p:attrName>
                                        </p:attrNameLst>
                                      </p:cBhvr>
                                      <p:tavLst>
                                        <p:tav tm="0">
                                          <p:val>
                                            <p:strVal val="#ppt_y+#ppt_h/2"/>
                                          </p:val>
                                        </p:tav>
                                        <p:tav tm="100000">
                                          <p:val>
                                            <p:strVal val="#ppt_y"/>
                                          </p:val>
                                        </p:tav>
                                      </p:tavLst>
                                    </p:anim>
                                    <p:anim calcmode="lin" valueType="num">
                                      <p:cBhvr>
                                        <p:cTn id="26" dur="500" fill="hold"/>
                                        <p:tgtEl>
                                          <p:spTgt spid="300038"/>
                                        </p:tgtEl>
                                        <p:attrNameLst>
                                          <p:attrName>ppt_w</p:attrName>
                                        </p:attrNameLst>
                                      </p:cBhvr>
                                      <p:tavLst>
                                        <p:tav tm="0">
                                          <p:val>
                                            <p:strVal val="#ppt_w"/>
                                          </p:val>
                                        </p:tav>
                                        <p:tav tm="100000">
                                          <p:val>
                                            <p:strVal val="#ppt_w"/>
                                          </p:val>
                                        </p:tav>
                                      </p:tavLst>
                                    </p:anim>
                                    <p:anim calcmode="lin" valueType="num">
                                      <p:cBhvr>
                                        <p:cTn id="27" dur="500" fill="hold"/>
                                        <p:tgtEl>
                                          <p:spTgt spid="300038"/>
                                        </p:tgtEl>
                                        <p:attrNameLst>
                                          <p:attrName>ppt_h</p:attrName>
                                        </p:attrNameLst>
                                      </p:cBhvr>
                                      <p:tavLst>
                                        <p:tav tm="0">
                                          <p:val>
                                            <p:fltVal val="0.000000"/>
                                          </p:val>
                                        </p:tav>
                                        <p:tav tm="100000">
                                          <p:val>
                                            <p:strVal val="#ppt_h"/>
                                          </p:val>
                                        </p:tav>
                                      </p:tavLst>
                                    </p:anim>
                                  </p:childTnLst>
                                </p:cTn>
                              </p:par>
                            </p:childTnLst>
                          </p:cTn>
                        </p:par>
                        <p:par>
                          <p:cTn id="28" fill="hold">
                            <p:stCondLst>
                              <p:cond delay="1000"/>
                            </p:stCondLst>
                            <p:childTnLst>
                              <p:par>
                                <p:cTn id="29" presetID="17" presetClass="entr" presetSubtype="2" fill="hold" nodeType="afterEffect">
                                  <p:stCondLst>
                                    <p:cond delay="0"/>
                                  </p:stCondLst>
                                  <p:childTnLst>
                                    <p:set>
                                      <p:cBhvr>
                                        <p:cTn id="30" dur="1" fill="hold">
                                          <p:stCondLst>
                                            <p:cond delay="0"/>
                                          </p:stCondLst>
                                        </p:cTn>
                                        <p:tgtEl>
                                          <p:spTgt spid="300039"/>
                                        </p:tgtEl>
                                        <p:attrNameLst>
                                          <p:attrName>style.visibility</p:attrName>
                                        </p:attrNameLst>
                                      </p:cBhvr>
                                      <p:to>
                                        <p:strVal val="visible"/>
                                      </p:to>
                                    </p:set>
                                    <p:anim calcmode="lin" valueType="num">
                                      <p:cBhvr>
                                        <p:cTn id="31" dur="500" fill="hold"/>
                                        <p:tgtEl>
                                          <p:spTgt spid="300039"/>
                                        </p:tgtEl>
                                        <p:attrNameLst>
                                          <p:attrName>ppt_x</p:attrName>
                                        </p:attrNameLst>
                                      </p:cBhvr>
                                      <p:tavLst>
                                        <p:tav tm="0">
                                          <p:val>
                                            <p:strVal val="#ppt_x+#ppt_w/2"/>
                                          </p:val>
                                        </p:tav>
                                        <p:tav tm="100000">
                                          <p:val>
                                            <p:strVal val="#ppt_x"/>
                                          </p:val>
                                        </p:tav>
                                      </p:tavLst>
                                    </p:anim>
                                    <p:anim calcmode="lin" valueType="num">
                                      <p:cBhvr>
                                        <p:cTn id="32" dur="500" fill="hold"/>
                                        <p:tgtEl>
                                          <p:spTgt spid="300039"/>
                                        </p:tgtEl>
                                        <p:attrNameLst>
                                          <p:attrName>ppt_y</p:attrName>
                                        </p:attrNameLst>
                                      </p:cBhvr>
                                      <p:tavLst>
                                        <p:tav tm="0">
                                          <p:val>
                                            <p:strVal val="#ppt_y"/>
                                          </p:val>
                                        </p:tav>
                                        <p:tav tm="100000">
                                          <p:val>
                                            <p:strVal val="#ppt_y"/>
                                          </p:val>
                                        </p:tav>
                                      </p:tavLst>
                                    </p:anim>
                                    <p:anim calcmode="lin" valueType="num">
                                      <p:cBhvr>
                                        <p:cTn id="33" dur="500" fill="hold"/>
                                        <p:tgtEl>
                                          <p:spTgt spid="300039"/>
                                        </p:tgtEl>
                                        <p:attrNameLst>
                                          <p:attrName>ppt_w</p:attrName>
                                        </p:attrNameLst>
                                      </p:cBhvr>
                                      <p:tavLst>
                                        <p:tav tm="0">
                                          <p:val>
                                            <p:fltVal val="0.000000"/>
                                          </p:val>
                                        </p:tav>
                                        <p:tav tm="100000">
                                          <p:val>
                                            <p:strVal val="#ppt_w"/>
                                          </p:val>
                                        </p:tav>
                                      </p:tavLst>
                                    </p:anim>
                                    <p:anim calcmode="lin" valueType="num">
                                      <p:cBhvr>
                                        <p:cTn id="34" dur="500" fill="hold"/>
                                        <p:tgtEl>
                                          <p:spTgt spid="300039"/>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00042"/>
                                        </p:tgtEl>
                                        <p:attrNameLst>
                                          <p:attrName>style.visibility</p:attrName>
                                        </p:attrNameLst>
                                      </p:cBhvr>
                                      <p:to>
                                        <p:strVal val="visible"/>
                                      </p:to>
                                    </p:set>
                                    <p:animEffect transition="in" filter="wipe(left)">
                                      <p:cBhvr>
                                        <p:cTn id="39" dur="500"/>
                                        <p:tgtEl>
                                          <p:spTgt spid="300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p:bldP spid="300036" grpId="0"/>
      <p:bldP spid="30004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32098" name="Rectangle 2"/>
          <p:cNvSpPr>
            <a:spLocks noChangeArrowheads="1"/>
          </p:cNvSpPr>
          <p:nvPr/>
        </p:nvSpPr>
        <p:spPr bwMode="auto">
          <a:xfrm>
            <a:off x="781050" y="476250"/>
            <a:ext cx="5810250" cy="9906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scene3d>
            <a:camera prst="legacyObliqueTopLeft"/>
            <a:lightRig rig="legacyFlat3" dir="t"/>
          </a:scene3d>
          <a:sp3d extrusionH="430200" prstMaterial="legacyMatte">
            <a:bevelT w="13500" h="13500" prst="angle"/>
            <a:bevelB w="13500" h="13500" prst="angle"/>
            <a:extrusionClr>
              <a:srgbClr val="FFFFFF"/>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flatTx/>
          </a:bodyP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 6.4 </a:t>
            </a:r>
            <a:r>
              <a:rPr kumimoji="1" lang="zh-CN" altLang="en-US" sz="36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同步时序电路的设计</a:t>
            </a:r>
            <a:endParaRPr kumimoji="1" lang="zh-CN" altLang="en-US" sz="3600" b="1" i="0" u="none" strike="noStrike" kern="1200" cap="none" spc="0" normalizeH="0" baseline="0" noProof="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sp>
        <p:nvSpPr>
          <p:cNvPr id="132099" name="Text Box 3"/>
          <p:cNvSpPr txBox="1"/>
          <p:nvPr/>
        </p:nvSpPr>
        <p:spPr>
          <a:xfrm>
            <a:off x="1295400" y="2119313"/>
            <a:ext cx="3124200" cy="823912"/>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4800" b="1" dirty="0">
                <a:solidFill>
                  <a:schemeClr val="tx2"/>
                </a:solidFill>
                <a:ea typeface="隶书" panose="02010509060101010101" pitchFamily="49" charset="-122"/>
              </a:rPr>
              <a:t>设计方法</a:t>
            </a:r>
            <a:endParaRPr lang="zh-CN" altLang="en-US" sz="3600" b="1" dirty="0">
              <a:solidFill>
                <a:schemeClr val="tx2"/>
              </a:solidFill>
            </a:endParaRPr>
          </a:p>
        </p:txBody>
      </p:sp>
      <p:sp>
        <p:nvSpPr>
          <p:cNvPr id="132100" name="Text Box 4"/>
          <p:cNvSpPr txBox="1"/>
          <p:nvPr/>
        </p:nvSpPr>
        <p:spPr>
          <a:xfrm>
            <a:off x="1447800" y="3124200"/>
            <a:ext cx="5181600" cy="8239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4800" b="1" dirty="0">
                <a:solidFill>
                  <a:schemeClr val="tx2"/>
                </a:solidFill>
                <a:ea typeface="隶书" panose="02010509060101010101" pitchFamily="49" charset="-122"/>
              </a:rPr>
              <a:t>状态转换表的简化</a:t>
            </a:r>
            <a:endParaRPr lang="zh-CN" altLang="en-US" sz="3600" b="1" dirty="0">
              <a:solidFill>
                <a:schemeClr val="tx2"/>
              </a:solidFill>
            </a:endParaRPr>
          </a:p>
        </p:txBody>
      </p:sp>
      <p:sp>
        <p:nvSpPr>
          <p:cNvPr id="132101" name="Text Box 5"/>
          <p:cNvSpPr txBox="1"/>
          <p:nvPr/>
        </p:nvSpPr>
        <p:spPr>
          <a:xfrm>
            <a:off x="1447800" y="4114800"/>
            <a:ext cx="6477000" cy="8239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4800" b="1" dirty="0">
                <a:solidFill>
                  <a:schemeClr val="tx2"/>
                </a:solidFill>
                <a:ea typeface="隶书" panose="02010509060101010101" pitchFamily="49" charset="-122"/>
              </a:rPr>
              <a:t>同步时序电路设计举例</a:t>
            </a:r>
            <a:endParaRPr lang="zh-CN" altLang="en-US" sz="3600" b="1" dirty="0">
              <a:solidFill>
                <a:schemeClr val="tx2"/>
              </a:solidFill>
            </a:endParaRPr>
          </a:p>
        </p:txBody>
      </p:sp>
      <p:pic>
        <p:nvPicPr>
          <p:cNvPr id="132102" name="Picture 6" descr="ball5"/>
          <p:cNvPicPr>
            <a:picLocks noChangeAspect="1"/>
          </p:cNvPicPr>
          <p:nvPr/>
        </p:nvPicPr>
        <p:blipFill>
          <a:blip r:embed="rId1"/>
          <a:stretch>
            <a:fillRect/>
          </a:stretch>
        </p:blipFill>
        <p:spPr>
          <a:xfrm>
            <a:off x="609600" y="2362200"/>
            <a:ext cx="762000" cy="571500"/>
          </a:xfrm>
          <a:prstGeom prst="rect">
            <a:avLst/>
          </a:prstGeom>
          <a:noFill/>
          <a:ln w="9525">
            <a:noFill/>
          </a:ln>
        </p:spPr>
      </p:pic>
      <p:pic>
        <p:nvPicPr>
          <p:cNvPr id="132103" name="Picture 7" descr="ball5"/>
          <p:cNvPicPr>
            <a:picLocks noChangeAspect="1"/>
          </p:cNvPicPr>
          <p:nvPr/>
        </p:nvPicPr>
        <p:blipFill>
          <a:blip r:embed="rId1"/>
          <a:stretch>
            <a:fillRect/>
          </a:stretch>
        </p:blipFill>
        <p:spPr>
          <a:xfrm>
            <a:off x="609600" y="3352800"/>
            <a:ext cx="762000" cy="571500"/>
          </a:xfrm>
          <a:prstGeom prst="rect">
            <a:avLst/>
          </a:prstGeom>
          <a:noFill/>
          <a:ln w="9525">
            <a:noFill/>
          </a:ln>
        </p:spPr>
      </p:pic>
      <p:pic>
        <p:nvPicPr>
          <p:cNvPr id="132104" name="Picture 8" descr="ball5"/>
          <p:cNvPicPr>
            <a:picLocks noChangeAspect="1"/>
          </p:cNvPicPr>
          <p:nvPr/>
        </p:nvPicPr>
        <p:blipFill>
          <a:blip r:embed="rId1"/>
          <a:stretch>
            <a:fillRect/>
          </a:stretch>
        </p:blipFill>
        <p:spPr>
          <a:xfrm>
            <a:off x="609600" y="4267200"/>
            <a:ext cx="762000" cy="571500"/>
          </a:xfrm>
          <a:prstGeom prst="rect">
            <a:avLst/>
          </a:prstGeom>
          <a:noFill/>
          <a:ln w="9525">
            <a:noFill/>
          </a:ln>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210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20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3210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321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32104"/>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132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P spid="132100" grpId="0"/>
      <p:bldP spid="13210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ChangeArrowheads="1"/>
          </p:cNvSpPr>
          <p:nvPr/>
        </p:nvSpPr>
        <p:spPr bwMode="auto">
          <a:xfrm>
            <a:off x="585788" y="47625"/>
            <a:ext cx="3695700" cy="5334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sy="50000" kx="2453608"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同步时序电路设计</a:t>
            </a:r>
            <a:endParaRPr kumimoji="1" lang="zh-CN" altLang="en-US" sz="7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grpSp>
        <p:nvGrpSpPr>
          <p:cNvPr id="133123" name="Group 3"/>
          <p:cNvGrpSpPr/>
          <p:nvPr/>
        </p:nvGrpSpPr>
        <p:grpSpPr>
          <a:xfrm>
            <a:off x="762000" y="2057400"/>
            <a:ext cx="1066800" cy="3505200"/>
            <a:chOff x="480" y="1296"/>
            <a:chExt cx="672" cy="2208"/>
          </a:xfrm>
        </p:grpSpPr>
        <p:sp>
          <p:nvSpPr>
            <p:cNvPr id="53275" name="Oval 4"/>
            <p:cNvSpPr/>
            <p:nvPr/>
          </p:nvSpPr>
          <p:spPr>
            <a:xfrm>
              <a:off x="480" y="1296"/>
              <a:ext cx="672" cy="2208"/>
            </a:xfrm>
            <a:prstGeom prst="ellipse">
              <a:avLst/>
            </a:prstGeom>
            <a:gradFill rotWithShape="0">
              <a:gsLst>
                <a:gs pos="0">
                  <a:srgbClr val="767647"/>
                </a:gs>
                <a:gs pos="50000">
                  <a:srgbClr val="FFFF99"/>
                </a:gs>
                <a:gs pos="100000">
                  <a:srgbClr val="767647"/>
                </a:gs>
              </a:gsLst>
              <a:lin ang="5400000" scaled="1"/>
              <a:tileRect/>
            </a:gradFill>
            <a:ln w="38100">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53276" name="Text Box 5"/>
            <p:cNvSpPr txBox="1"/>
            <p:nvPr/>
          </p:nvSpPr>
          <p:spPr>
            <a:xfrm>
              <a:off x="576" y="1728"/>
              <a:ext cx="374" cy="1286"/>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rgbClr val="A50021"/>
                  </a:solidFill>
                </a:rPr>
                <a:t>设</a:t>
              </a:r>
              <a:endParaRPr lang="zh-CN" altLang="en-US" b="1" dirty="0">
                <a:solidFill>
                  <a:srgbClr val="A50021"/>
                </a:solidFill>
              </a:endParaRPr>
            </a:p>
            <a:p>
              <a:pPr marL="0" lvl="0" indent="0" eaLnBrk="1" hangingPunct="1">
                <a:spcBef>
                  <a:spcPct val="0"/>
                </a:spcBef>
                <a:buNone/>
              </a:pPr>
              <a:r>
                <a:rPr lang="zh-CN" altLang="en-US" b="1" dirty="0">
                  <a:solidFill>
                    <a:srgbClr val="A50021"/>
                  </a:solidFill>
                </a:rPr>
                <a:t>计</a:t>
              </a:r>
              <a:endParaRPr lang="zh-CN" altLang="en-US" b="1" dirty="0">
                <a:solidFill>
                  <a:srgbClr val="A50021"/>
                </a:solidFill>
              </a:endParaRPr>
            </a:p>
            <a:p>
              <a:pPr marL="0" lvl="0" indent="0" eaLnBrk="1" hangingPunct="1">
                <a:spcBef>
                  <a:spcPct val="0"/>
                </a:spcBef>
                <a:buNone/>
              </a:pPr>
              <a:r>
                <a:rPr lang="zh-CN" altLang="en-US" b="1" dirty="0">
                  <a:solidFill>
                    <a:srgbClr val="A50021"/>
                  </a:solidFill>
                </a:rPr>
                <a:t>方</a:t>
              </a:r>
              <a:endParaRPr lang="zh-CN" altLang="en-US" b="1" dirty="0">
                <a:solidFill>
                  <a:srgbClr val="A50021"/>
                </a:solidFill>
              </a:endParaRPr>
            </a:p>
            <a:p>
              <a:pPr marL="0" lvl="0" indent="0" eaLnBrk="1" hangingPunct="1">
                <a:spcBef>
                  <a:spcPct val="0"/>
                </a:spcBef>
                <a:buNone/>
              </a:pPr>
              <a:r>
                <a:rPr lang="zh-CN" altLang="en-US" b="1" dirty="0">
                  <a:solidFill>
                    <a:srgbClr val="A50021"/>
                  </a:solidFill>
                </a:rPr>
                <a:t>法</a:t>
              </a:r>
              <a:endParaRPr lang="zh-CN" altLang="en-US" b="1" dirty="0">
                <a:solidFill>
                  <a:srgbClr val="A50021"/>
                </a:solidFill>
              </a:endParaRPr>
            </a:p>
          </p:txBody>
        </p:sp>
      </p:grpSp>
      <p:grpSp>
        <p:nvGrpSpPr>
          <p:cNvPr id="133126" name="Group 6"/>
          <p:cNvGrpSpPr/>
          <p:nvPr/>
        </p:nvGrpSpPr>
        <p:grpSpPr>
          <a:xfrm>
            <a:off x="3911600" y="641350"/>
            <a:ext cx="2566988" cy="458788"/>
            <a:chOff x="2399" y="345"/>
            <a:chExt cx="1537" cy="289"/>
          </a:xfrm>
        </p:grpSpPr>
        <p:sp>
          <p:nvSpPr>
            <p:cNvPr id="53273" name="AutoShape 7"/>
            <p:cNvSpPr/>
            <p:nvPr/>
          </p:nvSpPr>
          <p:spPr>
            <a:xfrm>
              <a:off x="2399" y="345"/>
              <a:ext cx="1537" cy="288"/>
            </a:xfrm>
            <a:prstGeom prst="flowChartAlternate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53274" name="Text Box 8"/>
            <p:cNvSpPr txBox="1"/>
            <p:nvPr/>
          </p:nvSpPr>
          <p:spPr>
            <a:xfrm>
              <a:off x="2543" y="346"/>
              <a:ext cx="128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给定逻辑功能</a:t>
              </a:r>
              <a:endParaRPr lang="zh-CN" altLang="en-US" sz="2400" b="1" dirty="0"/>
            </a:p>
          </p:txBody>
        </p:sp>
      </p:grpSp>
      <p:sp>
        <p:nvSpPr>
          <p:cNvPr id="133129" name="Line 9"/>
          <p:cNvSpPr/>
          <p:nvPr/>
        </p:nvSpPr>
        <p:spPr>
          <a:xfrm>
            <a:off x="5053013" y="1098550"/>
            <a:ext cx="0" cy="230188"/>
          </a:xfrm>
          <a:prstGeom prst="line">
            <a:avLst/>
          </a:prstGeom>
          <a:ln w="38100" cap="flat" cmpd="sng">
            <a:solidFill>
              <a:schemeClr val="tx1"/>
            </a:solidFill>
            <a:prstDash val="solid"/>
            <a:headEnd type="none" w="med" len="med"/>
            <a:tailEnd type="triangle" w="med" len="med"/>
          </a:ln>
        </p:spPr>
      </p:sp>
      <p:grpSp>
        <p:nvGrpSpPr>
          <p:cNvPr id="133130" name="Group 10"/>
          <p:cNvGrpSpPr/>
          <p:nvPr/>
        </p:nvGrpSpPr>
        <p:grpSpPr>
          <a:xfrm>
            <a:off x="3835400" y="1252538"/>
            <a:ext cx="2590800" cy="822325"/>
            <a:chOff x="1824" y="1296"/>
            <a:chExt cx="1536" cy="518"/>
          </a:xfrm>
        </p:grpSpPr>
        <p:sp>
          <p:nvSpPr>
            <p:cNvPr id="53271" name="AutoShape 11"/>
            <p:cNvSpPr/>
            <p:nvPr/>
          </p:nvSpPr>
          <p:spPr>
            <a:xfrm>
              <a:off x="1824" y="1344"/>
              <a:ext cx="1536" cy="432"/>
            </a:xfrm>
            <a:prstGeom prst="flowChartAlternate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53272" name="Text Box 12"/>
            <p:cNvSpPr txBox="1"/>
            <p:nvPr/>
          </p:nvSpPr>
          <p:spPr>
            <a:xfrm>
              <a:off x="1968" y="1296"/>
              <a:ext cx="1280" cy="51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写原始状态图</a:t>
              </a:r>
              <a:endParaRPr lang="zh-CN" altLang="en-US" sz="2400" b="1" dirty="0"/>
            </a:p>
            <a:p>
              <a:pPr marL="0" lvl="0" indent="0" algn="ctr" eaLnBrk="1" hangingPunct="1">
                <a:spcBef>
                  <a:spcPct val="0"/>
                </a:spcBef>
                <a:buNone/>
              </a:pPr>
              <a:r>
                <a:rPr lang="zh-CN" altLang="en-US" sz="2400" b="1" dirty="0"/>
                <a:t>原始状态表</a:t>
              </a:r>
              <a:endParaRPr lang="zh-CN" altLang="en-US" sz="2400" b="1" dirty="0"/>
            </a:p>
          </p:txBody>
        </p:sp>
      </p:grpSp>
      <p:sp>
        <p:nvSpPr>
          <p:cNvPr id="133133" name="Line 13"/>
          <p:cNvSpPr/>
          <p:nvPr/>
        </p:nvSpPr>
        <p:spPr>
          <a:xfrm>
            <a:off x="5056188" y="1998663"/>
            <a:ext cx="0" cy="304800"/>
          </a:xfrm>
          <a:prstGeom prst="line">
            <a:avLst/>
          </a:prstGeom>
          <a:ln w="38100" cap="flat" cmpd="sng">
            <a:solidFill>
              <a:schemeClr val="tx1"/>
            </a:solidFill>
            <a:prstDash val="solid"/>
            <a:headEnd type="none" w="med" len="med"/>
            <a:tailEnd type="triangle" w="med" len="med"/>
          </a:ln>
        </p:spPr>
      </p:sp>
      <p:grpSp>
        <p:nvGrpSpPr>
          <p:cNvPr id="133134" name="Group 14"/>
          <p:cNvGrpSpPr/>
          <p:nvPr/>
        </p:nvGrpSpPr>
        <p:grpSpPr>
          <a:xfrm>
            <a:off x="3227388" y="2303463"/>
            <a:ext cx="3746500" cy="609600"/>
            <a:chOff x="1968" y="1392"/>
            <a:chExt cx="2256" cy="384"/>
          </a:xfrm>
        </p:grpSpPr>
        <p:sp>
          <p:nvSpPr>
            <p:cNvPr id="53269" name="AutoShape 15"/>
            <p:cNvSpPr/>
            <p:nvPr/>
          </p:nvSpPr>
          <p:spPr>
            <a:xfrm>
              <a:off x="2016" y="1392"/>
              <a:ext cx="2208" cy="384"/>
            </a:xfrm>
            <a:prstGeom prst="flowChartAlternate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53270" name="Text Box 16"/>
            <p:cNvSpPr txBox="1"/>
            <p:nvPr/>
          </p:nvSpPr>
          <p:spPr>
            <a:xfrm>
              <a:off x="1968" y="1440"/>
              <a:ext cx="225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状态简化得最小化状态表</a:t>
              </a:r>
              <a:endParaRPr lang="zh-CN" altLang="en-US" sz="2400" b="1" dirty="0"/>
            </a:p>
          </p:txBody>
        </p:sp>
      </p:grpSp>
      <p:sp>
        <p:nvSpPr>
          <p:cNvPr id="133137" name="Line 17"/>
          <p:cNvSpPr/>
          <p:nvPr/>
        </p:nvSpPr>
        <p:spPr>
          <a:xfrm>
            <a:off x="5056188" y="2913063"/>
            <a:ext cx="0" cy="304800"/>
          </a:xfrm>
          <a:prstGeom prst="line">
            <a:avLst/>
          </a:prstGeom>
          <a:ln w="38100" cap="flat" cmpd="sng">
            <a:solidFill>
              <a:schemeClr val="tx1"/>
            </a:solidFill>
            <a:prstDash val="solid"/>
            <a:headEnd type="none" w="med" len="med"/>
            <a:tailEnd type="triangle" w="med" len="med"/>
          </a:ln>
        </p:spPr>
      </p:sp>
      <p:grpSp>
        <p:nvGrpSpPr>
          <p:cNvPr id="133138" name="Group 18"/>
          <p:cNvGrpSpPr/>
          <p:nvPr/>
        </p:nvGrpSpPr>
        <p:grpSpPr>
          <a:xfrm>
            <a:off x="4141788" y="3217863"/>
            <a:ext cx="1955800" cy="457200"/>
            <a:chOff x="2496" y="1968"/>
            <a:chExt cx="1152" cy="288"/>
          </a:xfrm>
        </p:grpSpPr>
        <p:sp>
          <p:nvSpPr>
            <p:cNvPr id="53267" name="AutoShape 19"/>
            <p:cNvSpPr/>
            <p:nvPr/>
          </p:nvSpPr>
          <p:spPr>
            <a:xfrm>
              <a:off x="2496" y="1968"/>
              <a:ext cx="1152" cy="288"/>
            </a:xfrm>
            <a:prstGeom prst="flowChartAlternate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53268" name="Text Box 20"/>
            <p:cNvSpPr txBox="1"/>
            <p:nvPr/>
          </p:nvSpPr>
          <p:spPr>
            <a:xfrm>
              <a:off x="2592" y="1968"/>
              <a:ext cx="888"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状态编码</a:t>
              </a:r>
              <a:endParaRPr lang="zh-CN" altLang="en-US" sz="2400" b="1" dirty="0"/>
            </a:p>
          </p:txBody>
        </p:sp>
      </p:grpSp>
      <p:sp>
        <p:nvSpPr>
          <p:cNvPr id="133141" name="Line 21"/>
          <p:cNvSpPr/>
          <p:nvPr/>
        </p:nvSpPr>
        <p:spPr>
          <a:xfrm>
            <a:off x="5056188" y="3675063"/>
            <a:ext cx="0" cy="304800"/>
          </a:xfrm>
          <a:prstGeom prst="line">
            <a:avLst/>
          </a:prstGeom>
          <a:ln w="38100" cap="flat" cmpd="sng">
            <a:solidFill>
              <a:schemeClr val="tx1"/>
            </a:solidFill>
            <a:prstDash val="solid"/>
            <a:headEnd type="none" w="med" len="med"/>
            <a:tailEnd type="triangle" w="med" len="med"/>
          </a:ln>
        </p:spPr>
      </p:sp>
      <p:grpSp>
        <p:nvGrpSpPr>
          <p:cNvPr id="133142" name="Group 22"/>
          <p:cNvGrpSpPr/>
          <p:nvPr/>
        </p:nvGrpSpPr>
        <p:grpSpPr>
          <a:xfrm>
            <a:off x="2236788" y="3979863"/>
            <a:ext cx="5740400" cy="534987"/>
            <a:chOff x="1488" y="2495"/>
            <a:chExt cx="3552" cy="337"/>
          </a:xfrm>
        </p:grpSpPr>
        <p:sp>
          <p:nvSpPr>
            <p:cNvPr id="53265" name="AutoShape 23"/>
            <p:cNvSpPr/>
            <p:nvPr/>
          </p:nvSpPr>
          <p:spPr>
            <a:xfrm>
              <a:off x="1488" y="2496"/>
              <a:ext cx="3552" cy="336"/>
            </a:xfrm>
            <a:prstGeom prst="flowChartAlternate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53266" name="Text Box 24"/>
            <p:cNvSpPr txBox="1"/>
            <p:nvPr/>
          </p:nvSpPr>
          <p:spPr>
            <a:xfrm>
              <a:off x="1578" y="2495"/>
              <a:ext cx="3380" cy="288"/>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选触发器类型，写驱动方程、输出方程</a:t>
              </a:r>
              <a:endParaRPr lang="zh-CN" altLang="en-US" sz="2400" b="1" dirty="0"/>
            </a:p>
          </p:txBody>
        </p:sp>
      </p:grpSp>
      <p:sp>
        <p:nvSpPr>
          <p:cNvPr id="133145" name="Line 25"/>
          <p:cNvSpPr/>
          <p:nvPr/>
        </p:nvSpPr>
        <p:spPr>
          <a:xfrm>
            <a:off x="5056188" y="4513263"/>
            <a:ext cx="0" cy="304800"/>
          </a:xfrm>
          <a:prstGeom prst="line">
            <a:avLst/>
          </a:prstGeom>
          <a:ln w="38100" cap="flat" cmpd="sng">
            <a:solidFill>
              <a:schemeClr val="tx1"/>
            </a:solidFill>
            <a:prstDash val="solid"/>
            <a:headEnd type="none" w="med" len="med"/>
            <a:tailEnd type="triangle" w="med" len="med"/>
          </a:ln>
        </p:spPr>
      </p:sp>
      <p:sp>
        <p:nvSpPr>
          <p:cNvPr id="133146" name="AutoShape 26"/>
          <p:cNvSpPr/>
          <p:nvPr/>
        </p:nvSpPr>
        <p:spPr>
          <a:xfrm>
            <a:off x="3760788" y="4818063"/>
            <a:ext cx="2603500" cy="457200"/>
          </a:xfrm>
          <a:prstGeom prst="flowChartAlternate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画逻辑电路图</a:t>
            </a:r>
            <a:endParaRPr lang="zh-CN" altLang="en-US" sz="2400" b="1" dirty="0"/>
          </a:p>
        </p:txBody>
      </p:sp>
      <p:sp>
        <p:nvSpPr>
          <p:cNvPr id="133147" name="Line 27"/>
          <p:cNvSpPr/>
          <p:nvPr/>
        </p:nvSpPr>
        <p:spPr>
          <a:xfrm>
            <a:off x="5056188" y="5275263"/>
            <a:ext cx="0" cy="304800"/>
          </a:xfrm>
          <a:prstGeom prst="line">
            <a:avLst/>
          </a:prstGeom>
          <a:ln w="38100" cap="flat" cmpd="sng">
            <a:solidFill>
              <a:schemeClr val="tx1"/>
            </a:solidFill>
            <a:prstDash val="solid"/>
            <a:headEnd type="none" w="med" len="med"/>
            <a:tailEnd type="triangle" w="med" len="med"/>
          </a:ln>
        </p:spPr>
      </p:sp>
      <p:sp>
        <p:nvSpPr>
          <p:cNvPr id="133148" name="AutoShape 28"/>
          <p:cNvSpPr/>
          <p:nvPr/>
        </p:nvSpPr>
        <p:spPr>
          <a:xfrm>
            <a:off x="3684588" y="5580063"/>
            <a:ext cx="3009900" cy="1143000"/>
          </a:xfrm>
          <a:prstGeom prst="flowChartAlternateProcess">
            <a:avLst/>
          </a:prstGeom>
          <a:no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画出全状态图，</a:t>
            </a:r>
            <a:endParaRPr lang="zh-CN" altLang="en-US" sz="2400" b="1" dirty="0"/>
          </a:p>
          <a:p>
            <a:pPr marL="0" lvl="0" indent="0" algn="ctr" eaLnBrk="1" hangingPunct="1">
              <a:spcBef>
                <a:spcPct val="0"/>
              </a:spcBef>
              <a:buNone/>
            </a:pPr>
            <a:r>
              <a:rPr lang="zh-CN" altLang="en-US" sz="2400" b="1" dirty="0"/>
              <a:t>检查设计，如不</a:t>
            </a:r>
            <a:endParaRPr lang="zh-CN" altLang="en-US" sz="2400" b="1" dirty="0"/>
          </a:p>
          <a:p>
            <a:pPr marL="0" lvl="0" indent="0" algn="ctr" eaLnBrk="1" hangingPunct="1">
              <a:spcBef>
                <a:spcPct val="0"/>
              </a:spcBef>
              <a:buNone/>
            </a:pPr>
            <a:r>
              <a:rPr lang="zh-CN" altLang="en-US" sz="2400" b="1" dirty="0"/>
              <a:t>符合要求，重新设计</a:t>
            </a:r>
            <a:endParaRPr lang="zh-CN" altLang="en-US" sz="24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33123"/>
                                        </p:tgtEl>
                                        <p:attrNameLst>
                                          <p:attrName>style.visibility</p:attrName>
                                        </p:attrNameLst>
                                      </p:cBhvr>
                                      <p:to>
                                        <p:strVal val="visible"/>
                                      </p:to>
                                    </p:set>
                                    <p:animEffect transition="in" filter="barn(outHorizontal)">
                                      <p:cBhvr>
                                        <p:cTn id="7" dur="500"/>
                                        <p:tgtEl>
                                          <p:spTgt spid="1331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3126"/>
                                        </p:tgtEl>
                                        <p:attrNameLst>
                                          <p:attrName>style.visibility</p:attrName>
                                        </p:attrNameLst>
                                      </p:cBhvr>
                                      <p:to>
                                        <p:strVal val="visible"/>
                                      </p:to>
                                    </p:set>
                                    <p:animEffect transition="in" filter="box(in)">
                                      <p:cBhvr>
                                        <p:cTn id="12" dur="500"/>
                                        <p:tgtEl>
                                          <p:spTgt spid="1331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3129"/>
                                        </p:tgtEl>
                                        <p:attrNameLst>
                                          <p:attrName>style.visibility</p:attrName>
                                        </p:attrNameLst>
                                      </p:cBhvr>
                                      <p:to>
                                        <p:strVal val="visible"/>
                                      </p:to>
                                    </p:set>
                                    <p:animEffect transition="in" filter="wipe(up)">
                                      <p:cBhvr>
                                        <p:cTn id="17" dur="500"/>
                                        <p:tgtEl>
                                          <p:spTgt spid="1331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33130"/>
                                        </p:tgtEl>
                                        <p:attrNameLst>
                                          <p:attrName>style.visibility</p:attrName>
                                        </p:attrNameLst>
                                      </p:cBhvr>
                                      <p:to>
                                        <p:strVal val="visible"/>
                                      </p:to>
                                    </p:set>
                                    <p:animEffect transition="in" filter="box(out)">
                                      <p:cBhvr>
                                        <p:cTn id="22" dur="500"/>
                                        <p:tgtEl>
                                          <p:spTgt spid="1331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3133"/>
                                        </p:tgtEl>
                                        <p:attrNameLst>
                                          <p:attrName>style.visibility</p:attrName>
                                        </p:attrNameLst>
                                      </p:cBhvr>
                                      <p:to>
                                        <p:strVal val="visible"/>
                                      </p:to>
                                    </p:set>
                                    <p:animEffect transition="in" filter="wipe(up)">
                                      <p:cBhvr>
                                        <p:cTn id="27" dur="500"/>
                                        <p:tgtEl>
                                          <p:spTgt spid="133133"/>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33134"/>
                                        </p:tgtEl>
                                        <p:attrNameLst>
                                          <p:attrName>style.visibility</p:attrName>
                                        </p:attrNameLst>
                                      </p:cBhvr>
                                      <p:to>
                                        <p:strVal val="visible"/>
                                      </p:to>
                                    </p:set>
                                    <p:animEffect transition="in" filter="strips(downRight)">
                                      <p:cBhvr>
                                        <p:cTn id="32" dur="500"/>
                                        <p:tgtEl>
                                          <p:spTgt spid="1331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3137"/>
                                        </p:tgtEl>
                                        <p:attrNameLst>
                                          <p:attrName>style.visibility</p:attrName>
                                        </p:attrNameLst>
                                      </p:cBhvr>
                                      <p:to>
                                        <p:strVal val="visible"/>
                                      </p:to>
                                    </p:set>
                                    <p:animEffect transition="in" filter="wipe(up)">
                                      <p:cBhvr>
                                        <p:cTn id="37" dur="500"/>
                                        <p:tgtEl>
                                          <p:spTgt spid="133137"/>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133138"/>
                                        </p:tgtEl>
                                        <p:attrNameLst>
                                          <p:attrName>style.visibility</p:attrName>
                                        </p:attrNameLst>
                                      </p:cBhvr>
                                      <p:to>
                                        <p:strVal val="visible"/>
                                      </p:to>
                                    </p:set>
                                    <p:animEffect transition="in" filter="strips(downRight)">
                                      <p:cBhvr>
                                        <p:cTn id="42" dur="500"/>
                                        <p:tgtEl>
                                          <p:spTgt spid="13313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3141"/>
                                        </p:tgtEl>
                                        <p:attrNameLst>
                                          <p:attrName>style.visibility</p:attrName>
                                        </p:attrNameLst>
                                      </p:cBhvr>
                                      <p:to>
                                        <p:strVal val="visible"/>
                                      </p:to>
                                    </p:set>
                                    <p:animEffect transition="in" filter="wipe(up)">
                                      <p:cBhvr>
                                        <p:cTn id="47" dur="500"/>
                                        <p:tgtEl>
                                          <p:spTgt spid="133141"/>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133142"/>
                                        </p:tgtEl>
                                        <p:attrNameLst>
                                          <p:attrName>style.visibility</p:attrName>
                                        </p:attrNameLst>
                                      </p:cBhvr>
                                      <p:to>
                                        <p:strVal val="visible"/>
                                      </p:to>
                                    </p:set>
                                    <p:animEffect transition="in" filter="strips(downRight)">
                                      <p:cBhvr>
                                        <p:cTn id="52" dur="500"/>
                                        <p:tgtEl>
                                          <p:spTgt spid="1331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33145"/>
                                        </p:tgtEl>
                                        <p:attrNameLst>
                                          <p:attrName>style.visibility</p:attrName>
                                        </p:attrNameLst>
                                      </p:cBhvr>
                                      <p:to>
                                        <p:strVal val="visible"/>
                                      </p:to>
                                    </p:set>
                                    <p:animEffect transition="in" filter="wipe(up)">
                                      <p:cBhvr>
                                        <p:cTn id="57" dur="500"/>
                                        <p:tgtEl>
                                          <p:spTgt spid="133145"/>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33146"/>
                                        </p:tgtEl>
                                        <p:attrNameLst>
                                          <p:attrName>style.visibility</p:attrName>
                                        </p:attrNameLst>
                                      </p:cBhvr>
                                      <p:to>
                                        <p:strVal val="visible"/>
                                      </p:to>
                                    </p:set>
                                    <p:animEffect transition="in" filter="strips(downRight)">
                                      <p:cBhvr>
                                        <p:cTn id="62" dur="500"/>
                                        <p:tgtEl>
                                          <p:spTgt spid="13314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33147"/>
                                        </p:tgtEl>
                                        <p:attrNameLst>
                                          <p:attrName>style.visibility</p:attrName>
                                        </p:attrNameLst>
                                      </p:cBhvr>
                                      <p:to>
                                        <p:strVal val="visible"/>
                                      </p:to>
                                    </p:set>
                                    <p:animEffect transition="in" filter="wipe(up)">
                                      <p:cBhvr>
                                        <p:cTn id="67" dur="500"/>
                                        <p:tgtEl>
                                          <p:spTgt spid="133147"/>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33148"/>
                                        </p:tgtEl>
                                        <p:attrNameLst>
                                          <p:attrName>style.visibility</p:attrName>
                                        </p:attrNameLst>
                                      </p:cBhvr>
                                      <p:to>
                                        <p:strVal val="visible"/>
                                      </p:to>
                                    </p:set>
                                    <p:animEffect transition="in" filter="strips(downRight)">
                                      <p:cBhvr>
                                        <p:cTn id="72" dur="500"/>
                                        <p:tgtEl>
                                          <p:spTgt spid="133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6" grpId="0" animBg="1"/>
      <p:bldP spid="1331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304130" name="Rectangle 2"/>
          <p:cNvSpPr>
            <a:spLocks noChangeArrowheads="1"/>
          </p:cNvSpPr>
          <p:nvPr/>
        </p:nvSpPr>
        <p:spPr bwMode="auto">
          <a:xfrm>
            <a:off x="762000" y="228600"/>
            <a:ext cx="4533900" cy="7620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sy="50000" kx="2453608"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同步时序电路设计举例</a:t>
            </a:r>
            <a:endParaRPr kumimoji="1" lang="zh-CN" altLang="en-US" sz="3200" b="1" i="0" u="none" strike="noStrike" kern="1200" cap="none" spc="0" normalizeH="0" baseline="0" noProof="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sp>
        <p:nvSpPr>
          <p:cNvPr id="304131" name="Text Box 3"/>
          <p:cNvSpPr txBox="1"/>
          <p:nvPr/>
        </p:nvSpPr>
        <p:spPr>
          <a:xfrm>
            <a:off x="838200" y="1260952"/>
            <a:ext cx="7924800" cy="953135"/>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400" b="1" dirty="0">
                <a:latin typeface="黑体" panose="02010609060101010101" pitchFamily="49" charset="-122"/>
                <a:ea typeface="黑体" panose="02010609060101010101" pitchFamily="49" charset="-122"/>
              </a:rPr>
              <a:t>例</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zh-CN" altLang="en-US" sz="2400" b="1" dirty="0">
                <a:latin typeface="宋体" panose="02010600030101010101" pitchFamily="2" charset="-122"/>
              </a:rPr>
              <a:t>设计一个模可变的同步递增计数器。当控制信号</a:t>
            </a:r>
            <a:endParaRPr lang="zh-CN" altLang="en-US" sz="2400" b="1" dirty="0">
              <a:latin typeface="宋体" panose="02010600030101010101" pitchFamily="2" charset="-122"/>
            </a:endParaRPr>
          </a:p>
          <a:p>
            <a:pPr marL="0" lvl="0" indent="0" algn="just" eaLnBrk="1" hangingPunct="1">
              <a:spcBef>
                <a:spcPct val="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Ｘ＝</a:t>
            </a:r>
            <a:r>
              <a:rPr lang="en-US" altLang="zh-CN" b="1" dirty="0">
                <a:latin typeface="宋体" panose="02010600030101010101" pitchFamily="2" charset="-122"/>
              </a:rPr>
              <a:t>0</a:t>
            </a:r>
            <a:r>
              <a:rPr lang="zh-CN" altLang="en-US" sz="2400" b="1" dirty="0">
                <a:latin typeface="宋体" panose="02010600030101010101" pitchFamily="2" charset="-122"/>
              </a:rPr>
              <a:t>时为三进制计数器；Ｘ＝</a:t>
            </a:r>
            <a:r>
              <a:rPr lang="zh-CN" altLang="en-US" b="1" dirty="0">
                <a:latin typeface="宋体" panose="02010600030101010101" pitchFamily="2" charset="-122"/>
              </a:rPr>
              <a:t>１</a:t>
            </a:r>
            <a:r>
              <a:rPr lang="zh-CN" altLang="en-US" sz="2400" b="1" dirty="0">
                <a:latin typeface="宋体" panose="02010600030101010101" pitchFamily="2" charset="-122"/>
              </a:rPr>
              <a:t>时为四进制计数器。</a:t>
            </a:r>
            <a:endParaRPr lang="zh-CN" altLang="en-US" sz="2400" b="1" dirty="0">
              <a:latin typeface="宋体" panose="02010600030101010101" pitchFamily="2" charset="-122"/>
            </a:endParaRPr>
          </a:p>
        </p:txBody>
      </p:sp>
      <p:sp>
        <p:nvSpPr>
          <p:cNvPr id="304132" name="Text Box 4"/>
          <p:cNvSpPr txBox="1"/>
          <p:nvPr/>
        </p:nvSpPr>
        <p:spPr>
          <a:xfrm>
            <a:off x="838200" y="2286000"/>
            <a:ext cx="800100"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解：</a:t>
            </a:r>
            <a:endParaRPr lang="zh-CN" altLang="en-US" sz="2400" b="1" dirty="0"/>
          </a:p>
        </p:txBody>
      </p:sp>
      <p:sp>
        <p:nvSpPr>
          <p:cNvPr id="304133" name="Text Box 5"/>
          <p:cNvSpPr txBox="1"/>
          <p:nvPr/>
        </p:nvSpPr>
        <p:spPr>
          <a:xfrm>
            <a:off x="1363663" y="2286000"/>
            <a:ext cx="2784475"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1</a:t>
            </a:r>
            <a:r>
              <a:rPr lang="zh-CN" altLang="en-US" sz="2400" b="1" dirty="0">
                <a:latin typeface="宋体" panose="02010600030101010101" pitchFamily="2" charset="-122"/>
              </a:rPr>
              <a:t>）作原始状态图</a:t>
            </a:r>
            <a:endParaRPr lang="zh-CN" altLang="en-US" sz="2400" b="1" dirty="0">
              <a:latin typeface="宋体" panose="02010600030101010101" pitchFamily="2" charset="-122"/>
            </a:endParaRPr>
          </a:p>
        </p:txBody>
      </p:sp>
      <p:sp>
        <p:nvSpPr>
          <p:cNvPr id="304134" name="Text Box 6"/>
          <p:cNvSpPr txBox="1"/>
          <p:nvPr/>
        </p:nvSpPr>
        <p:spPr>
          <a:xfrm>
            <a:off x="838200" y="2743200"/>
            <a:ext cx="492125"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latin typeface="宋体" panose="02010600030101010101" pitchFamily="2" charset="-122"/>
              </a:rPr>
              <a:t>设</a:t>
            </a:r>
            <a:endParaRPr lang="zh-CN" altLang="en-US" sz="2400" b="1" dirty="0">
              <a:latin typeface="宋体" panose="02010600030101010101" pitchFamily="2" charset="-122"/>
            </a:endParaRPr>
          </a:p>
        </p:txBody>
      </p:sp>
      <p:sp>
        <p:nvSpPr>
          <p:cNvPr id="304135" name="Text Box 7"/>
          <p:cNvSpPr txBox="1"/>
          <p:nvPr/>
        </p:nvSpPr>
        <p:spPr>
          <a:xfrm>
            <a:off x="1431925" y="2743200"/>
            <a:ext cx="2032000"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latin typeface="宋体" panose="02010600030101010101" pitchFamily="2" charset="-122"/>
              </a:rPr>
              <a:t>输入控制端：</a:t>
            </a:r>
            <a:endParaRPr lang="zh-CN" altLang="en-US" sz="2400" b="1" dirty="0">
              <a:latin typeface="宋体" panose="02010600030101010101" pitchFamily="2" charset="-122"/>
            </a:endParaRPr>
          </a:p>
        </p:txBody>
      </p:sp>
      <p:sp>
        <p:nvSpPr>
          <p:cNvPr id="304136" name="Text Box 8"/>
          <p:cNvSpPr txBox="1"/>
          <p:nvPr/>
        </p:nvSpPr>
        <p:spPr>
          <a:xfrm>
            <a:off x="115888" y="2889250"/>
            <a:ext cx="6378575" cy="1200150"/>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en-US" altLang="zh-CN" sz="2400" b="1" dirty="0">
              <a:latin typeface="宋体" panose="02010600030101010101" pitchFamily="2" charset="-122"/>
            </a:endParaRPr>
          </a:p>
          <a:p>
            <a:pPr marL="0" lvl="0" indent="0" eaLnBrk="1" hangingPunct="1">
              <a:spcBef>
                <a:spcPct val="0"/>
              </a:spcBef>
              <a:buNone/>
            </a:pPr>
            <a:r>
              <a:rPr lang="zh-CN" altLang="en-US" sz="2400" b="1" dirty="0">
                <a:latin typeface="宋体" panose="02010600030101010101" pitchFamily="2" charset="-122"/>
              </a:rPr>
              <a:t>输出端：</a:t>
            </a:r>
            <a:endParaRPr lang="zh-CN" altLang="en-US" sz="2400" b="1" dirty="0">
              <a:latin typeface="宋体" panose="02010600030101010101" pitchFamily="2" charset="-122"/>
            </a:endParaRPr>
          </a:p>
          <a:p>
            <a:pPr marL="0" lvl="0" indent="0" algn="ctr" eaLnBrk="1" hangingPunct="1">
              <a:spcBef>
                <a:spcPct val="0"/>
              </a:spcBef>
              <a:buNone/>
            </a:pPr>
            <a:r>
              <a:rPr lang="zh-CN" altLang="en-US" sz="2400" b="1" dirty="0">
                <a:latin typeface="宋体" panose="02010600030101010101" pitchFamily="2" charset="-122"/>
              </a:rPr>
              <a:t>Ｚ</a:t>
            </a:r>
            <a:r>
              <a:rPr lang="en-US" altLang="zh-CN" sz="2400" b="1" baseline="-25000" dirty="0">
                <a:latin typeface="宋体" panose="02010600030101010101" pitchFamily="2" charset="-122"/>
              </a:rPr>
              <a:t>1</a:t>
            </a:r>
            <a:r>
              <a:rPr lang="zh-CN" altLang="en-US" sz="2400" b="1" dirty="0">
                <a:latin typeface="宋体" panose="02010600030101010101" pitchFamily="2" charset="-122"/>
              </a:rPr>
              <a:t>（三进制计数器的进位输出端）</a:t>
            </a:r>
            <a:endParaRPr lang="zh-CN" altLang="en-US" sz="2400" b="1" baseline="-25000" dirty="0">
              <a:latin typeface="宋体" panose="02010600030101010101" pitchFamily="2" charset="-122"/>
            </a:endParaRPr>
          </a:p>
        </p:txBody>
      </p:sp>
      <p:sp>
        <p:nvSpPr>
          <p:cNvPr id="304137" name="Text Box 9"/>
          <p:cNvSpPr txBox="1"/>
          <p:nvPr/>
        </p:nvSpPr>
        <p:spPr>
          <a:xfrm>
            <a:off x="733425" y="4171950"/>
            <a:ext cx="5210175" cy="457200"/>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latin typeface="宋体" panose="02010600030101010101" pitchFamily="2" charset="-122"/>
              </a:rPr>
              <a:t>Ｚ</a:t>
            </a:r>
            <a:r>
              <a:rPr lang="en-US" altLang="zh-CN" sz="2400" b="1" baseline="-25000" dirty="0">
                <a:latin typeface="宋体" panose="02010600030101010101" pitchFamily="2" charset="-122"/>
              </a:rPr>
              <a:t>2</a:t>
            </a:r>
            <a:r>
              <a:rPr lang="zh-CN" altLang="en-US" sz="2400" b="1" dirty="0">
                <a:latin typeface="宋体" panose="02010600030101010101" pitchFamily="2" charset="-122"/>
              </a:rPr>
              <a:t>（四进制计数器的进位输出端）</a:t>
            </a:r>
            <a:endParaRPr lang="zh-CN" altLang="en-US" sz="2400" b="1" dirty="0">
              <a:latin typeface="宋体" panose="02010600030101010101" pitchFamily="2" charset="-122"/>
            </a:endParaRPr>
          </a:p>
        </p:txBody>
      </p:sp>
      <p:sp>
        <p:nvSpPr>
          <p:cNvPr id="304138" name="Oval 10"/>
          <p:cNvSpPr/>
          <p:nvPr/>
        </p:nvSpPr>
        <p:spPr>
          <a:xfrm>
            <a:off x="5953125" y="2859088"/>
            <a:ext cx="533400" cy="457200"/>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304139" name="Oval 11"/>
          <p:cNvSpPr/>
          <p:nvPr/>
        </p:nvSpPr>
        <p:spPr>
          <a:xfrm>
            <a:off x="7858125" y="2859088"/>
            <a:ext cx="533400" cy="457200"/>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01</a:t>
            </a:r>
            <a:endParaRPr lang="en-US" altLang="zh-CN" sz="2400" b="1" dirty="0"/>
          </a:p>
        </p:txBody>
      </p:sp>
      <p:sp>
        <p:nvSpPr>
          <p:cNvPr id="304140" name="Oval 12"/>
          <p:cNvSpPr/>
          <p:nvPr/>
        </p:nvSpPr>
        <p:spPr>
          <a:xfrm>
            <a:off x="7934325" y="4230688"/>
            <a:ext cx="533400" cy="457200"/>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10</a:t>
            </a:r>
            <a:endParaRPr lang="en-US" altLang="zh-CN" sz="2400" b="1" dirty="0"/>
          </a:p>
        </p:txBody>
      </p:sp>
      <p:sp>
        <p:nvSpPr>
          <p:cNvPr id="304141" name="Oval 13"/>
          <p:cNvSpPr/>
          <p:nvPr/>
        </p:nvSpPr>
        <p:spPr>
          <a:xfrm>
            <a:off x="5953125" y="4230688"/>
            <a:ext cx="533400" cy="457200"/>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11</a:t>
            </a:r>
            <a:endParaRPr lang="en-US" altLang="zh-CN" sz="2400" b="1" dirty="0"/>
          </a:p>
        </p:txBody>
      </p:sp>
      <p:sp>
        <p:nvSpPr>
          <p:cNvPr id="304142" name="Text Box 14"/>
          <p:cNvSpPr txBox="1"/>
          <p:nvPr/>
        </p:nvSpPr>
        <p:spPr>
          <a:xfrm>
            <a:off x="6759575" y="2401888"/>
            <a:ext cx="1400175"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X/Z</a:t>
            </a:r>
            <a:r>
              <a:rPr lang="en-US" altLang="zh-CN" sz="2400" b="1" baseline="-25000" dirty="0"/>
              <a:t>1</a:t>
            </a:r>
            <a:r>
              <a:rPr lang="zh-CN" altLang="en-US" sz="2400" b="1" dirty="0"/>
              <a:t>，</a:t>
            </a:r>
            <a:r>
              <a:rPr lang="en-US" altLang="zh-CN" sz="2400" b="1" dirty="0"/>
              <a:t>Z</a:t>
            </a:r>
            <a:r>
              <a:rPr lang="en-US" altLang="zh-CN" sz="2400" b="1" baseline="-25000" dirty="0"/>
              <a:t>2</a:t>
            </a:r>
            <a:endParaRPr lang="en-US" altLang="zh-CN" sz="2400" b="1" dirty="0"/>
          </a:p>
        </p:txBody>
      </p:sp>
      <p:grpSp>
        <p:nvGrpSpPr>
          <p:cNvPr id="304143" name="Group 15"/>
          <p:cNvGrpSpPr/>
          <p:nvPr/>
        </p:nvGrpSpPr>
        <p:grpSpPr>
          <a:xfrm>
            <a:off x="6486525" y="2706688"/>
            <a:ext cx="1371600" cy="457200"/>
            <a:chOff x="4080" y="2592"/>
            <a:chExt cx="864" cy="288"/>
          </a:xfrm>
        </p:grpSpPr>
        <p:sp>
          <p:nvSpPr>
            <p:cNvPr id="54308" name="Line 16"/>
            <p:cNvSpPr/>
            <p:nvPr/>
          </p:nvSpPr>
          <p:spPr>
            <a:xfrm>
              <a:off x="4080" y="2832"/>
              <a:ext cx="864" cy="0"/>
            </a:xfrm>
            <a:prstGeom prst="line">
              <a:avLst/>
            </a:prstGeom>
            <a:ln w="38100" cap="flat" cmpd="sng">
              <a:solidFill>
                <a:schemeClr val="tx1"/>
              </a:solidFill>
              <a:prstDash val="solid"/>
              <a:headEnd type="none" w="med" len="med"/>
              <a:tailEnd type="triangle" w="med" len="med"/>
            </a:ln>
          </p:spPr>
        </p:sp>
        <p:sp>
          <p:nvSpPr>
            <p:cNvPr id="54309" name="Text Box 17"/>
            <p:cNvSpPr txBox="1"/>
            <p:nvPr/>
          </p:nvSpPr>
          <p:spPr>
            <a:xfrm>
              <a:off x="4151" y="2592"/>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0/0</a:t>
              </a:r>
              <a:endParaRPr lang="en-US" altLang="zh-CN" sz="2400" b="1" dirty="0"/>
            </a:p>
          </p:txBody>
        </p:sp>
      </p:grpSp>
      <p:grpSp>
        <p:nvGrpSpPr>
          <p:cNvPr id="304146" name="Group 18"/>
          <p:cNvGrpSpPr/>
          <p:nvPr/>
        </p:nvGrpSpPr>
        <p:grpSpPr>
          <a:xfrm>
            <a:off x="8162925" y="3240088"/>
            <a:ext cx="573088" cy="990600"/>
            <a:chOff x="5136" y="2928"/>
            <a:chExt cx="361" cy="624"/>
          </a:xfrm>
        </p:grpSpPr>
        <p:sp>
          <p:nvSpPr>
            <p:cNvPr id="54306" name="Line 19"/>
            <p:cNvSpPr/>
            <p:nvPr/>
          </p:nvSpPr>
          <p:spPr>
            <a:xfrm>
              <a:off x="5136" y="2976"/>
              <a:ext cx="0" cy="576"/>
            </a:xfrm>
            <a:prstGeom prst="line">
              <a:avLst/>
            </a:prstGeom>
            <a:ln w="38100" cap="flat" cmpd="sng">
              <a:solidFill>
                <a:schemeClr val="tx1"/>
              </a:solidFill>
              <a:prstDash val="solid"/>
              <a:headEnd type="none" w="med" len="med"/>
              <a:tailEnd type="triangle" w="med" len="med"/>
            </a:ln>
          </p:spPr>
        </p:sp>
        <p:sp>
          <p:nvSpPr>
            <p:cNvPr id="54307" name="Text Box 20"/>
            <p:cNvSpPr txBox="1"/>
            <p:nvPr/>
          </p:nvSpPr>
          <p:spPr>
            <a:xfrm>
              <a:off x="5136" y="2928"/>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0/0</a:t>
              </a:r>
              <a:endParaRPr lang="en-US" altLang="zh-CN" sz="2400" b="1" dirty="0"/>
            </a:p>
          </p:txBody>
        </p:sp>
      </p:grpSp>
      <p:grpSp>
        <p:nvGrpSpPr>
          <p:cNvPr id="304149" name="Group 21"/>
          <p:cNvGrpSpPr/>
          <p:nvPr/>
        </p:nvGrpSpPr>
        <p:grpSpPr>
          <a:xfrm>
            <a:off x="6410325" y="3240088"/>
            <a:ext cx="1524000" cy="1143000"/>
            <a:chOff x="4032" y="2928"/>
            <a:chExt cx="960" cy="720"/>
          </a:xfrm>
        </p:grpSpPr>
        <p:sp>
          <p:nvSpPr>
            <p:cNvPr id="54304" name="Line 22"/>
            <p:cNvSpPr/>
            <p:nvPr/>
          </p:nvSpPr>
          <p:spPr>
            <a:xfrm flipH="1" flipV="1">
              <a:off x="4032" y="2928"/>
              <a:ext cx="960" cy="720"/>
            </a:xfrm>
            <a:prstGeom prst="line">
              <a:avLst/>
            </a:prstGeom>
            <a:ln w="38100" cap="flat" cmpd="sng">
              <a:solidFill>
                <a:schemeClr val="tx1"/>
              </a:solidFill>
              <a:prstDash val="solid"/>
              <a:headEnd type="none" w="med" len="med"/>
              <a:tailEnd type="triangle" w="med" len="med"/>
            </a:ln>
          </p:spPr>
        </p:sp>
        <p:sp>
          <p:nvSpPr>
            <p:cNvPr id="54305" name="Text Box 23"/>
            <p:cNvSpPr txBox="1"/>
            <p:nvPr/>
          </p:nvSpPr>
          <p:spPr>
            <a:xfrm>
              <a:off x="4391" y="3024"/>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0/1</a:t>
              </a:r>
              <a:endParaRPr lang="en-US" altLang="zh-CN" sz="2400" b="1" dirty="0"/>
            </a:p>
          </p:txBody>
        </p:sp>
      </p:grpSp>
      <p:grpSp>
        <p:nvGrpSpPr>
          <p:cNvPr id="304152" name="Group 24"/>
          <p:cNvGrpSpPr/>
          <p:nvPr/>
        </p:nvGrpSpPr>
        <p:grpSpPr>
          <a:xfrm>
            <a:off x="6477000" y="4467225"/>
            <a:ext cx="1447800" cy="457200"/>
            <a:chOff x="4080" y="3696"/>
            <a:chExt cx="912" cy="288"/>
          </a:xfrm>
        </p:grpSpPr>
        <p:sp>
          <p:nvSpPr>
            <p:cNvPr id="54302" name="Line 25"/>
            <p:cNvSpPr/>
            <p:nvPr/>
          </p:nvSpPr>
          <p:spPr>
            <a:xfrm flipH="1">
              <a:off x="4080" y="3696"/>
              <a:ext cx="912" cy="0"/>
            </a:xfrm>
            <a:prstGeom prst="line">
              <a:avLst/>
            </a:prstGeom>
            <a:ln w="38100" cap="flat" cmpd="sng">
              <a:solidFill>
                <a:schemeClr val="tx1"/>
              </a:solidFill>
              <a:prstDash val="solid"/>
              <a:headEnd type="none" w="med" len="med"/>
              <a:tailEnd type="triangle" w="med" len="med"/>
            </a:ln>
          </p:spPr>
        </p:sp>
        <p:sp>
          <p:nvSpPr>
            <p:cNvPr id="54303" name="Text Box 26"/>
            <p:cNvSpPr txBox="1"/>
            <p:nvPr/>
          </p:nvSpPr>
          <p:spPr>
            <a:xfrm>
              <a:off x="4343" y="3696"/>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grpSp>
      <p:grpSp>
        <p:nvGrpSpPr>
          <p:cNvPr id="304155" name="Group 27"/>
          <p:cNvGrpSpPr/>
          <p:nvPr/>
        </p:nvGrpSpPr>
        <p:grpSpPr>
          <a:xfrm>
            <a:off x="5572125" y="3316288"/>
            <a:ext cx="685800" cy="914400"/>
            <a:chOff x="3504" y="2976"/>
            <a:chExt cx="432" cy="576"/>
          </a:xfrm>
        </p:grpSpPr>
        <p:sp>
          <p:nvSpPr>
            <p:cNvPr id="54300" name="Line 28"/>
            <p:cNvSpPr/>
            <p:nvPr/>
          </p:nvSpPr>
          <p:spPr>
            <a:xfrm flipV="1">
              <a:off x="3936" y="2976"/>
              <a:ext cx="0" cy="576"/>
            </a:xfrm>
            <a:prstGeom prst="line">
              <a:avLst/>
            </a:prstGeom>
            <a:ln w="38100" cap="flat" cmpd="sng">
              <a:solidFill>
                <a:schemeClr val="tx1"/>
              </a:solidFill>
              <a:prstDash val="solid"/>
              <a:headEnd type="none" w="med" len="med"/>
              <a:tailEnd type="triangle" w="med" len="med"/>
            </a:ln>
          </p:spPr>
        </p:sp>
        <p:sp>
          <p:nvSpPr>
            <p:cNvPr id="54301" name="Text Box 29"/>
            <p:cNvSpPr txBox="1"/>
            <p:nvPr/>
          </p:nvSpPr>
          <p:spPr>
            <a:xfrm>
              <a:off x="3504" y="3168"/>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1/1</a:t>
              </a:r>
              <a:endParaRPr lang="en-US" altLang="zh-CN" sz="2400" b="1" dirty="0"/>
            </a:p>
          </p:txBody>
        </p:sp>
      </p:grpSp>
      <p:grpSp>
        <p:nvGrpSpPr>
          <p:cNvPr id="304163" name="Group 35"/>
          <p:cNvGrpSpPr/>
          <p:nvPr/>
        </p:nvGrpSpPr>
        <p:grpSpPr>
          <a:xfrm>
            <a:off x="6486525" y="2706688"/>
            <a:ext cx="1371600" cy="457200"/>
            <a:chOff x="4080" y="2592"/>
            <a:chExt cx="816" cy="288"/>
          </a:xfrm>
        </p:grpSpPr>
        <p:sp>
          <p:nvSpPr>
            <p:cNvPr id="54298" name="Text Box 36"/>
            <p:cNvSpPr txBox="1"/>
            <p:nvPr/>
          </p:nvSpPr>
          <p:spPr>
            <a:xfrm>
              <a:off x="4522" y="2592"/>
              <a:ext cx="34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sp>
          <p:nvSpPr>
            <p:cNvPr id="54299" name="Line 37"/>
            <p:cNvSpPr/>
            <p:nvPr/>
          </p:nvSpPr>
          <p:spPr>
            <a:xfrm>
              <a:off x="4080" y="2832"/>
              <a:ext cx="816" cy="0"/>
            </a:xfrm>
            <a:prstGeom prst="line">
              <a:avLst/>
            </a:prstGeom>
            <a:ln w="38100" cap="flat" cmpd="sng">
              <a:solidFill>
                <a:schemeClr val="tx1"/>
              </a:solidFill>
              <a:prstDash val="solid"/>
              <a:headEnd type="none" w="med" len="med"/>
              <a:tailEnd type="triangle" w="med" len="med"/>
            </a:ln>
          </p:spPr>
        </p:sp>
      </p:grpSp>
      <p:grpSp>
        <p:nvGrpSpPr>
          <p:cNvPr id="304166" name="Group 38"/>
          <p:cNvGrpSpPr/>
          <p:nvPr/>
        </p:nvGrpSpPr>
        <p:grpSpPr>
          <a:xfrm>
            <a:off x="8123238" y="3316288"/>
            <a:ext cx="573087" cy="914400"/>
            <a:chOff x="5111" y="2976"/>
            <a:chExt cx="361" cy="576"/>
          </a:xfrm>
        </p:grpSpPr>
        <p:sp>
          <p:nvSpPr>
            <p:cNvPr id="54296" name="Text Box 39"/>
            <p:cNvSpPr txBox="1"/>
            <p:nvPr/>
          </p:nvSpPr>
          <p:spPr>
            <a:xfrm>
              <a:off x="5111" y="3120"/>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sp>
          <p:nvSpPr>
            <p:cNvPr id="54297" name="Line 40"/>
            <p:cNvSpPr/>
            <p:nvPr/>
          </p:nvSpPr>
          <p:spPr>
            <a:xfrm>
              <a:off x="5136" y="2976"/>
              <a:ext cx="0" cy="576"/>
            </a:xfrm>
            <a:prstGeom prst="line">
              <a:avLst/>
            </a:prstGeom>
            <a:ln w="38100" cap="flat" cmpd="sng">
              <a:solidFill>
                <a:schemeClr val="tx1"/>
              </a:solidFill>
              <a:prstDash val="solid"/>
              <a:headEnd type="none" w="med" len="med"/>
              <a:tailEnd type="triangle" w="med" len="med"/>
            </a:ln>
          </p:spPr>
        </p:sp>
      </p:grpSp>
      <p:sp>
        <p:nvSpPr>
          <p:cNvPr id="304169" name="Text Box 41"/>
          <p:cNvSpPr txBox="1"/>
          <p:nvPr/>
        </p:nvSpPr>
        <p:spPr>
          <a:xfrm>
            <a:off x="3289300" y="2765425"/>
            <a:ext cx="404813"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X</a:t>
            </a:r>
            <a:endParaRPr lang="en-US" altLang="zh-CN" sz="24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31"/>
                                        </p:tgtEl>
                                        <p:attrNameLst>
                                          <p:attrName>style.visibility</p:attrName>
                                        </p:attrNameLst>
                                      </p:cBhvr>
                                      <p:to>
                                        <p:strVal val="visible"/>
                                      </p:to>
                                    </p:set>
                                    <p:animEffect transition="in" filter="wipe(left)">
                                      <p:cBhvr>
                                        <p:cTn id="7" dur="500"/>
                                        <p:tgtEl>
                                          <p:spTgt spid="304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4132"/>
                                        </p:tgtEl>
                                        <p:attrNameLst>
                                          <p:attrName>style.visibility</p:attrName>
                                        </p:attrNameLst>
                                      </p:cBhvr>
                                      <p:to>
                                        <p:strVal val="visible"/>
                                      </p:to>
                                    </p:set>
                                    <p:animEffect transition="in" filter="wipe(left)">
                                      <p:cBhvr>
                                        <p:cTn id="12" dur="500"/>
                                        <p:tgtEl>
                                          <p:spTgt spid="304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4133"/>
                                        </p:tgtEl>
                                        <p:attrNameLst>
                                          <p:attrName>style.visibility</p:attrName>
                                        </p:attrNameLst>
                                      </p:cBhvr>
                                      <p:to>
                                        <p:strVal val="visible"/>
                                      </p:to>
                                    </p:set>
                                    <p:animEffect transition="in" filter="wipe(left)">
                                      <p:cBhvr>
                                        <p:cTn id="17" dur="500"/>
                                        <p:tgtEl>
                                          <p:spTgt spid="30413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413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4135"/>
                                        </p:tgtEl>
                                        <p:attrNameLst>
                                          <p:attrName>style.visibility</p:attrName>
                                        </p:attrNameLst>
                                      </p:cBhvr>
                                      <p:to>
                                        <p:strVal val="visible"/>
                                      </p:to>
                                    </p:set>
                                    <p:animEffect transition="in" filter="wipe(left)">
                                      <p:cBhvr>
                                        <p:cTn id="26" dur="500"/>
                                        <p:tgtEl>
                                          <p:spTgt spid="30413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04169"/>
                                        </p:tgtEl>
                                        <p:attrNameLst>
                                          <p:attrName>style.visibility</p:attrName>
                                        </p:attrNameLst>
                                      </p:cBhvr>
                                      <p:to>
                                        <p:strVal val="visible"/>
                                      </p:to>
                                    </p:set>
                                    <p:anim calcmode="lin" valueType="num">
                                      <p:cBhvr additive="base">
                                        <p:cTn id="31" dur="500" fill="hold"/>
                                        <p:tgtEl>
                                          <p:spTgt spid="304169"/>
                                        </p:tgtEl>
                                        <p:attrNameLst>
                                          <p:attrName>ppt_x</p:attrName>
                                        </p:attrNameLst>
                                      </p:cBhvr>
                                      <p:tavLst>
                                        <p:tav tm="0">
                                          <p:val>
                                            <p:strVal val="1+#ppt_w/2"/>
                                          </p:val>
                                        </p:tav>
                                        <p:tav tm="100000">
                                          <p:val>
                                            <p:strVal val="#ppt_x"/>
                                          </p:val>
                                        </p:tav>
                                      </p:tavLst>
                                    </p:anim>
                                    <p:anim calcmode="lin" valueType="num">
                                      <p:cBhvr additive="base">
                                        <p:cTn id="32" dur="500" fill="hold"/>
                                        <p:tgtEl>
                                          <p:spTgt spid="3041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4136"/>
                                        </p:tgtEl>
                                        <p:attrNameLst>
                                          <p:attrName>style.visibility</p:attrName>
                                        </p:attrNameLst>
                                      </p:cBhvr>
                                      <p:to>
                                        <p:strVal val="visible"/>
                                      </p:to>
                                    </p:set>
                                    <p:animEffect transition="in" filter="wipe(left)">
                                      <p:cBhvr>
                                        <p:cTn id="37" dur="500"/>
                                        <p:tgtEl>
                                          <p:spTgt spid="3041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4137"/>
                                        </p:tgtEl>
                                        <p:attrNameLst>
                                          <p:attrName>style.visibility</p:attrName>
                                        </p:attrNameLst>
                                      </p:cBhvr>
                                      <p:to>
                                        <p:strVal val="visible"/>
                                      </p:to>
                                    </p:set>
                                    <p:animEffect transition="in" filter="wipe(left)">
                                      <p:cBhvr>
                                        <p:cTn id="42" dur="500"/>
                                        <p:tgtEl>
                                          <p:spTgt spid="30413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04138"/>
                                        </p:tgtEl>
                                        <p:attrNameLst>
                                          <p:attrName>style.visibility</p:attrName>
                                        </p:attrNameLst>
                                      </p:cBhvr>
                                      <p:to>
                                        <p:strVal val="visible"/>
                                      </p:to>
                                    </p:set>
                                    <p:anim calcmode="lin" valueType="num">
                                      <p:cBhvr additive="base">
                                        <p:cTn id="47" dur="500" fill="hold"/>
                                        <p:tgtEl>
                                          <p:spTgt spid="304138"/>
                                        </p:tgtEl>
                                        <p:attrNameLst>
                                          <p:attrName>ppt_x</p:attrName>
                                        </p:attrNameLst>
                                      </p:cBhvr>
                                      <p:tavLst>
                                        <p:tav tm="0">
                                          <p:val>
                                            <p:strVal val="0-#ppt_w/2"/>
                                          </p:val>
                                        </p:tav>
                                        <p:tav tm="100000">
                                          <p:val>
                                            <p:strVal val="#ppt_x"/>
                                          </p:val>
                                        </p:tav>
                                      </p:tavLst>
                                    </p:anim>
                                    <p:anim calcmode="lin" valueType="num">
                                      <p:cBhvr additive="base">
                                        <p:cTn id="48" dur="500" fill="hold"/>
                                        <p:tgtEl>
                                          <p:spTgt spid="30413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04142"/>
                                        </p:tgtEl>
                                        <p:attrNameLst>
                                          <p:attrName>style.visibility</p:attrName>
                                        </p:attrNameLst>
                                      </p:cBhvr>
                                      <p:to>
                                        <p:strVal val="visible"/>
                                      </p:to>
                                    </p:set>
                                    <p:anim calcmode="lin" valueType="num">
                                      <p:cBhvr additive="base">
                                        <p:cTn id="53" dur="500" fill="hold"/>
                                        <p:tgtEl>
                                          <p:spTgt spid="304142"/>
                                        </p:tgtEl>
                                        <p:attrNameLst>
                                          <p:attrName>ppt_x</p:attrName>
                                        </p:attrNameLst>
                                      </p:cBhvr>
                                      <p:tavLst>
                                        <p:tav tm="0">
                                          <p:val>
                                            <p:strVal val="0-#ppt_w/2"/>
                                          </p:val>
                                        </p:tav>
                                        <p:tav tm="100000">
                                          <p:val>
                                            <p:strVal val="#ppt_x"/>
                                          </p:val>
                                        </p:tav>
                                      </p:tavLst>
                                    </p:anim>
                                    <p:anim calcmode="lin" valueType="num">
                                      <p:cBhvr additive="base">
                                        <p:cTn id="54" dur="500" fill="hold"/>
                                        <p:tgtEl>
                                          <p:spTgt spid="30414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04143"/>
                                        </p:tgtEl>
                                        <p:attrNameLst>
                                          <p:attrName>style.visibility</p:attrName>
                                        </p:attrNameLst>
                                      </p:cBhvr>
                                      <p:to>
                                        <p:strVal val="visible"/>
                                      </p:to>
                                    </p:set>
                                    <p:animEffect transition="in" filter="wipe(left)">
                                      <p:cBhvr>
                                        <p:cTn id="59" dur="500"/>
                                        <p:tgtEl>
                                          <p:spTgt spid="30414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304139"/>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304146"/>
                                        </p:tgtEl>
                                        <p:attrNameLst>
                                          <p:attrName>style.visibility</p:attrName>
                                        </p:attrNameLst>
                                      </p:cBhvr>
                                      <p:to>
                                        <p:strVal val="visible"/>
                                      </p:to>
                                    </p:set>
                                    <p:animEffect transition="in" filter="wipe(up)">
                                      <p:cBhvr>
                                        <p:cTn id="68" dur="500"/>
                                        <p:tgtEl>
                                          <p:spTgt spid="304146"/>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3041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8" presetClass="entr" presetSubtype="3" fill="hold" nodeType="clickEffect">
                                  <p:stCondLst>
                                    <p:cond delay="0"/>
                                  </p:stCondLst>
                                  <p:childTnLst>
                                    <p:set>
                                      <p:cBhvr>
                                        <p:cTn id="76" dur="1" fill="hold">
                                          <p:stCondLst>
                                            <p:cond delay="0"/>
                                          </p:stCondLst>
                                        </p:cTn>
                                        <p:tgtEl>
                                          <p:spTgt spid="304149"/>
                                        </p:tgtEl>
                                        <p:attrNameLst>
                                          <p:attrName>style.visibility</p:attrName>
                                        </p:attrNameLst>
                                      </p:cBhvr>
                                      <p:to>
                                        <p:strVal val="visible"/>
                                      </p:to>
                                    </p:set>
                                    <p:animEffect transition="in" filter="strips(upRight)">
                                      <p:cBhvr>
                                        <p:cTn id="77" dur="500"/>
                                        <p:tgtEl>
                                          <p:spTgt spid="30414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04163"/>
                                        </p:tgtEl>
                                        <p:attrNameLst>
                                          <p:attrName>style.visibility</p:attrName>
                                        </p:attrNameLst>
                                      </p:cBhvr>
                                      <p:to>
                                        <p:strVal val="visible"/>
                                      </p:to>
                                    </p:set>
                                    <p:animEffect transition="in" filter="wipe(left)">
                                      <p:cBhvr>
                                        <p:cTn id="82" dur="500"/>
                                        <p:tgtEl>
                                          <p:spTgt spid="30416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304166"/>
                                        </p:tgtEl>
                                        <p:attrNameLst>
                                          <p:attrName>style.visibility</p:attrName>
                                        </p:attrNameLst>
                                      </p:cBhvr>
                                      <p:to>
                                        <p:strVal val="visible"/>
                                      </p:to>
                                    </p:set>
                                    <p:animEffect transition="in" filter="wipe(up)">
                                      <p:cBhvr>
                                        <p:cTn id="87" dur="500"/>
                                        <p:tgtEl>
                                          <p:spTgt spid="30416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304152"/>
                                        </p:tgtEl>
                                        <p:attrNameLst>
                                          <p:attrName>style.visibility</p:attrName>
                                        </p:attrNameLst>
                                      </p:cBhvr>
                                      <p:to>
                                        <p:strVal val="visible"/>
                                      </p:to>
                                    </p:set>
                                    <p:animEffect transition="in" filter="wipe(right)">
                                      <p:cBhvr>
                                        <p:cTn id="92" dur="500"/>
                                        <p:tgtEl>
                                          <p:spTgt spid="304152"/>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30414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nodeType="clickEffect">
                                  <p:stCondLst>
                                    <p:cond delay="0"/>
                                  </p:stCondLst>
                                  <p:childTnLst>
                                    <p:set>
                                      <p:cBhvr>
                                        <p:cTn id="100" dur="1" fill="hold">
                                          <p:stCondLst>
                                            <p:cond delay="0"/>
                                          </p:stCondLst>
                                        </p:cTn>
                                        <p:tgtEl>
                                          <p:spTgt spid="304155"/>
                                        </p:tgtEl>
                                        <p:attrNameLst>
                                          <p:attrName>style.visibility</p:attrName>
                                        </p:attrNameLst>
                                      </p:cBhvr>
                                      <p:to>
                                        <p:strVal val="visible"/>
                                      </p:to>
                                    </p:set>
                                    <p:animEffect transition="in" filter="wipe(down)">
                                      <p:cBhvr>
                                        <p:cTn id="101" dur="500"/>
                                        <p:tgtEl>
                                          <p:spTgt spid="30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p:bldP spid="304132" grpId="0"/>
      <p:bldP spid="304133" grpId="0"/>
      <p:bldP spid="304134" grpId="0"/>
      <p:bldP spid="304135" grpId="0"/>
      <p:bldP spid="304136" grpId="0"/>
      <p:bldP spid="304137" grpId="0"/>
      <p:bldP spid="304138" grpId="0" animBg="1"/>
      <p:bldP spid="304139" grpId="0" animBg="1"/>
      <p:bldP spid="304140" grpId="0" animBg="1"/>
      <p:bldP spid="304141" grpId="0" animBg="1"/>
      <p:bldP spid="304142" grpId="0"/>
      <p:bldP spid="3041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8195" name="Text Box 2"/>
          <p:cNvSpPr txBox="1"/>
          <p:nvPr/>
        </p:nvSpPr>
        <p:spPr>
          <a:xfrm>
            <a:off x="550863" y="1220312"/>
            <a:ext cx="7747000" cy="4307840"/>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400" b="1" dirty="0">
                <a:solidFill>
                  <a:srgbClr val="003399"/>
                </a:solidFill>
                <a:latin typeface="Arial" panose="020B0604020202020204" pitchFamily="34" charset="0"/>
                <a:ea typeface="楷体_GB2312" pitchFamily="49" charset="-122"/>
              </a:rPr>
              <a:t>　　时序电路的逻辑功能：</a:t>
            </a:r>
            <a:endParaRPr lang="zh-CN" altLang="en-US" sz="2400" b="1" dirty="0">
              <a:solidFill>
                <a:srgbClr val="003399"/>
              </a:solidFill>
              <a:latin typeface="Arial" panose="020B0604020202020204" pitchFamily="34" charset="0"/>
              <a:ea typeface="楷体_GB2312" pitchFamily="49" charset="-122"/>
            </a:endParaRPr>
          </a:p>
          <a:p>
            <a:pPr marL="914400" lvl="2" indent="0" eaLnBrk="1" hangingPunct="1">
              <a:lnSpc>
                <a:spcPct val="150000"/>
              </a:lnSpc>
              <a:spcBef>
                <a:spcPct val="0"/>
              </a:spcBef>
              <a:buFont typeface="Wingdings" panose="05000000000000000000" pitchFamily="2" charset="2"/>
              <a:buChar char="Ø"/>
            </a:pPr>
            <a:r>
              <a:rPr lang="zh-CN" altLang="en-US" b="1" dirty="0">
                <a:solidFill>
                  <a:srgbClr val="003399"/>
                </a:solidFill>
                <a:latin typeface="Arial" panose="020B0604020202020204" pitchFamily="34" charset="0"/>
                <a:ea typeface="楷体_GB2312" pitchFamily="49" charset="-122"/>
              </a:rPr>
              <a:t> </a:t>
            </a:r>
            <a:r>
              <a:rPr lang="zh-CN" altLang="en-US" dirty="0">
                <a:solidFill>
                  <a:srgbClr val="003399"/>
                </a:solidFill>
                <a:latin typeface="Arial" panose="020B0604020202020204" pitchFamily="34" charset="0"/>
                <a:ea typeface="楷体_GB2312" pitchFamily="49" charset="-122"/>
                <a:sym typeface="+mn-ea"/>
              </a:rPr>
              <a:t>状态方程</a:t>
            </a:r>
            <a:r>
              <a:rPr lang="en-US" altLang="zh-CN" dirty="0">
                <a:solidFill>
                  <a:srgbClr val="003399"/>
                </a:solidFill>
                <a:latin typeface="Arial" panose="020B0604020202020204" pitchFamily="34" charset="0"/>
                <a:ea typeface="楷体_GB2312" pitchFamily="49" charset="-122"/>
                <a:sym typeface="+mn-ea"/>
              </a:rPr>
              <a:t> </a:t>
            </a:r>
            <a:r>
              <a:rPr lang="en-US" altLang="zh-CN" b="1" dirty="0">
                <a:solidFill>
                  <a:srgbClr val="003399"/>
                </a:solidFill>
                <a:latin typeface="Arial" panose="020B0604020202020204" pitchFamily="34" charset="0"/>
                <a:ea typeface="楷体_GB2312" pitchFamily="49" charset="-122"/>
              </a:rPr>
              <a:t>Transition Equation </a:t>
            </a:r>
            <a:endParaRPr lang="zh-CN" altLang="en-US" b="1" dirty="0">
              <a:solidFill>
                <a:srgbClr val="003399"/>
              </a:solidFill>
              <a:latin typeface="Arial" panose="020B0604020202020204" pitchFamily="34" charset="0"/>
              <a:ea typeface="楷体_GB2312" pitchFamily="49" charset="-122"/>
            </a:endParaRPr>
          </a:p>
          <a:p>
            <a:pPr marL="914400" lvl="2" indent="0" eaLnBrk="1" hangingPunct="1">
              <a:lnSpc>
                <a:spcPct val="150000"/>
              </a:lnSpc>
              <a:spcBef>
                <a:spcPct val="0"/>
              </a:spcBef>
              <a:buFont typeface="Wingdings" panose="05000000000000000000" pitchFamily="2" charset="2"/>
              <a:buChar char="Ø"/>
            </a:pPr>
            <a:r>
              <a:rPr lang="zh-CN" altLang="en-US" b="1" dirty="0">
                <a:solidFill>
                  <a:srgbClr val="003399"/>
                </a:solidFill>
                <a:latin typeface="Arial" panose="020B0604020202020204" pitchFamily="34" charset="0"/>
                <a:ea typeface="楷体_GB2312" pitchFamily="49" charset="-122"/>
              </a:rPr>
              <a:t> </a:t>
            </a:r>
            <a:r>
              <a:rPr lang="zh-CN" altLang="en-US" dirty="0">
                <a:solidFill>
                  <a:srgbClr val="003399"/>
                </a:solidFill>
                <a:latin typeface="Arial" panose="020B0604020202020204" pitchFamily="34" charset="0"/>
                <a:ea typeface="楷体_GB2312" pitchFamily="49" charset="-122"/>
                <a:sym typeface="+mn-ea"/>
              </a:rPr>
              <a:t>状态图</a:t>
            </a:r>
            <a:r>
              <a:rPr lang="en-US" altLang="zh-CN" dirty="0">
                <a:solidFill>
                  <a:srgbClr val="003399"/>
                </a:solidFill>
                <a:latin typeface="Arial" panose="020B0604020202020204" pitchFamily="34" charset="0"/>
                <a:ea typeface="楷体_GB2312" pitchFamily="49" charset="-122"/>
                <a:sym typeface="+mn-ea"/>
              </a:rPr>
              <a:t> </a:t>
            </a:r>
            <a:r>
              <a:rPr lang="en-US" altLang="zh-CN" b="1" dirty="0">
                <a:solidFill>
                  <a:srgbClr val="003399"/>
                </a:solidFill>
                <a:latin typeface="Arial" panose="020B0604020202020204" pitchFamily="34" charset="0"/>
                <a:ea typeface="楷体_GB2312" pitchFamily="49" charset="-122"/>
              </a:rPr>
              <a:t>Transition Diagram </a:t>
            </a:r>
            <a:endParaRPr lang="en-US" altLang="zh-CN" b="1" dirty="0">
              <a:solidFill>
                <a:srgbClr val="003399"/>
              </a:solidFill>
              <a:latin typeface="Arial" panose="020B0604020202020204" pitchFamily="34" charset="0"/>
              <a:ea typeface="楷体_GB2312" pitchFamily="49" charset="-122"/>
            </a:endParaRPr>
          </a:p>
          <a:p>
            <a:pPr marL="971550" lvl="2" indent="-11430" eaLnBrk="1" hangingPunct="1">
              <a:lnSpc>
                <a:spcPct val="150000"/>
              </a:lnSpc>
              <a:spcBef>
                <a:spcPct val="0"/>
              </a:spcBef>
              <a:buFont typeface="Wingdings" panose="05000000000000000000" pitchFamily="2" charset="2"/>
              <a:buChar char="Ø"/>
            </a:pPr>
            <a:r>
              <a:rPr lang="en-US" altLang="zh-CN" dirty="0">
                <a:solidFill>
                  <a:srgbClr val="003399"/>
                </a:solidFill>
                <a:latin typeface="Arial" panose="020B0604020202020204" pitchFamily="34" charset="0"/>
                <a:ea typeface="楷体_GB2312" pitchFamily="49" charset="-122"/>
                <a:sym typeface="+mn-ea"/>
              </a:rPr>
              <a:t> </a:t>
            </a:r>
            <a:r>
              <a:rPr lang="zh-CN" altLang="en-US" dirty="0">
                <a:solidFill>
                  <a:srgbClr val="003399"/>
                </a:solidFill>
                <a:latin typeface="Arial" panose="020B0604020202020204" pitchFamily="34" charset="0"/>
                <a:ea typeface="楷体_GB2312" pitchFamily="49" charset="-122"/>
                <a:sym typeface="+mn-ea"/>
              </a:rPr>
              <a:t>状态表</a:t>
            </a:r>
            <a:r>
              <a:rPr lang="en-US" altLang="zh-CN" dirty="0">
                <a:solidFill>
                  <a:srgbClr val="003399"/>
                </a:solidFill>
                <a:latin typeface="Arial" panose="020B0604020202020204" pitchFamily="34" charset="0"/>
                <a:ea typeface="楷体_GB2312" pitchFamily="49" charset="-122"/>
                <a:sym typeface="+mn-ea"/>
              </a:rPr>
              <a:t> </a:t>
            </a:r>
            <a:r>
              <a:rPr lang="en-US" altLang="zh-CN" b="1" dirty="0">
                <a:solidFill>
                  <a:srgbClr val="003399"/>
                </a:solidFill>
                <a:latin typeface="Arial" panose="020B0604020202020204" pitchFamily="34" charset="0"/>
                <a:ea typeface="楷体_GB2312" pitchFamily="49" charset="-122"/>
              </a:rPr>
              <a:t>Transition table (Next-State Table)</a:t>
            </a:r>
            <a:r>
              <a:rPr lang="zh-CN" altLang="en-US" b="1" dirty="0">
                <a:solidFill>
                  <a:srgbClr val="003399"/>
                </a:solidFill>
                <a:latin typeface="Arial" panose="020B0604020202020204" pitchFamily="34" charset="0"/>
                <a:ea typeface="楷体_GB2312" pitchFamily="49" charset="-122"/>
              </a:rPr>
              <a:t> </a:t>
            </a:r>
            <a:endParaRPr lang="zh-CN" altLang="en-US" b="1" dirty="0">
              <a:solidFill>
                <a:srgbClr val="003399"/>
              </a:solidFill>
              <a:latin typeface="Arial" panose="020B0604020202020204" pitchFamily="34" charset="0"/>
              <a:ea typeface="楷体_GB2312" pitchFamily="49" charset="-122"/>
            </a:endParaRPr>
          </a:p>
          <a:p>
            <a:pPr marL="971550" lvl="2" indent="-11430" eaLnBrk="1" hangingPunct="1">
              <a:lnSpc>
                <a:spcPct val="150000"/>
              </a:lnSpc>
              <a:spcBef>
                <a:spcPct val="0"/>
              </a:spcBef>
              <a:buFont typeface="Wingdings" panose="05000000000000000000" pitchFamily="2" charset="2"/>
              <a:buChar char="Ø"/>
            </a:pPr>
            <a:r>
              <a:rPr lang="en-US" altLang="zh-CN" dirty="0">
                <a:solidFill>
                  <a:srgbClr val="003399"/>
                </a:solidFill>
                <a:latin typeface="Arial" panose="020B0604020202020204" pitchFamily="34" charset="0"/>
                <a:ea typeface="楷体_GB2312" pitchFamily="49" charset="-122"/>
                <a:sym typeface="+mn-ea"/>
              </a:rPr>
              <a:t> </a:t>
            </a:r>
            <a:r>
              <a:rPr lang="zh-CN" altLang="en-US" dirty="0">
                <a:solidFill>
                  <a:srgbClr val="003399"/>
                </a:solidFill>
                <a:latin typeface="Arial" panose="020B0604020202020204" pitchFamily="34" charset="0"/>
                <a:ea typeface="楷体_GB2312" pitchFamily="49" charset="-122"/>
                <a:sym typeface="+mn-ea"/>
              </a:rPr>
              <a:t>时序图</a:t>
            </a:r>
            <a:r>
              <a:rPr lang="en-US" altLang="zh-CN" dirty="0">
                <a:solidFill>
                  <a:srgbClr val="003399"/>
                </a:solidFill>
                <a:latin typeface="Arial" panose="020B0604020202020204" pitchFamily="34" charset="0"/>
                <a:ea typeface="楷体_GB2312" pitchFamily="49" charset="-122"/>
                <a:sym typeface="+mn-ea"/>
              </a:rPr>
              <a:t> </a:t>
            </a:r>
            <a:r>
              <a:rPr lang="en-US" altLang="zh-CN" b="1" dirty="0">
                <a:solidFill>
                  <a:srgbClr val="003399"/>
                </a:solidFill>
                <a:latin typeface="Arial" panose="020B0604020202020204" pitchFamily="34" charset="0"/>
                <a:ea typeface="楷体_GB2312" pitchFamily="49" charset="-122"/>
              </a:rPr>
              <a:t>Timing Diagram </a:t>
            </a:r>
            <a:endParaRPr lang="en-US" altLang="zh-CN" b="1" dirty="0">
              <a:solidFill>
                <a:srgbClr val="003399"/>
              </a:solidFill>
              <a:latin typeface="Arial" panose="020B0604020202020204" pitchFamily="34" charset="0"/>
              <a:ea typeface="楷体_GB2312" pitchFamily="49" charset="-122"/>
            </a:endParaRPr>
          </a:p>
          <a:p>
            <a:pPr marL="0" lvl="2" indent="0" eaLnBrk="1" hangingPunct="1">
              <a:lnSpc>
                <a:spcPct val="150000"/>
              </a:lnSpc>
              <a:spcBef>
                <a:spcPct val="0"/>
              </a:spcBef>
              <a:buFont typeface="Wingdings" panose="05000000000000000000" pitchFamily="2" charset="2"/>
              <a:buNone/>
            </a:pPr>
            <a:r>
              <a:rPr lang="zh-CN" altLang="en-US" sz="2400" b="1" dirty="0">
                <a:solidFill>
                  <a:srgbClr val="003399"/>
                </a:solidFill>
                <a:latin typeface="Arial" panose="020B0604020202020204" pitchFamily="34" charset="0"/>
                <a:ea typeface="楷体_GB2312" pitchFamily="49" charset="-122"/>
              </a:rPr>
              <a:t>四种方法来表示，这几种表示方法是等价的，并且可以相互转换。</a:t>
            </a:r>
            <a:endParaRPr lang="zh-CN" altLang="en-US" sz="2400" b="1" dirty="0">
              <a:solidFill>
                <a:srgbClr val="003399"/>
              </a:solidFill>
              <a:latin typeface="Arial" panose="020B0604020202020204" pitchFamily="34" charset="0"/>
              <a:ea typeface="楷体_GB2312" pitchFamily="49" charset="-122"/>
            </a:endParaRPr>
          </a:p>
          <a:p>
            <a:pPr marL="0" lvl="0" indent="0" algn="ctr" eaLnBrk="1" hangingPunct="1">
              <a:lnSpc>
                <a:spcPct val="110000"/>
              </a:lnSpc>
              <a:spcBef>
                <a:spcPct val="0"/>
              </a:spcBef>
              <a:buNone/>
            </a:pPr>
            <a:endParaRPr lang="en-US" altLang="zh-CN" sz="2000" b="1" dirty="0">
              <a:solidFill>
                <a:srgbClr val="003399"/>
              </a:solidFill>
              <a:latin typeface="Arial" panose="020B0604020202020204" pitchFamily="34" charset="0"/>
              <a:ea typeface="楷体_GB2312" pitchFamily="49" charset="-122"/>
            </a:endParaRPr>
          </a:p>
        </p:txBody>
      </p:sp>
      <p:sp>
        <p:nvSpPr>
          <p:cNvPr id="8196" name="Rectangle 3"/>
          <p:cNvSpPr/>
          <p:nvPr/>
        </p:nvSpPr>
        <p:spPr>
          <a:xfrm>
            <a:off x="355600" y="304800"/>
            <a:ext cx="6788150" cy="701675"/>
          </a:xfrm>
          <a:prstGeom prst="rect">
            <a:avLst/>
          </a:prstGeom>
          <a:solidFill>
            <a:srgbClr val="BA6F00"/>
          </a:solidFill>
          <a:ln w="12700">
            <a:noFill/>
          </a:ln>
          <a:effectLst>
            <a:outerShdw dist="56796" dir="1593903" algn="ctr" rotWithShape="0">
              <a:schemeClr val="bg2"/>
            </a:outerShdw>
          </a:effectLst>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4000" b="1" dirty="0">
                <a:solidFill>
                  <a:schemeClr val="bg1"/>
                </a:solidFill>
                <a:latin typeface="Arial" panose="020B0604020202020204" pitchFamily="34" charset="0"/>
                <a:ea typeface="楷体_GB2312" pitchFamily="49" charset="-122"/>
              </a:rPr>
              <a:t>时序电路的逻辑功能描述方法</a:t>
            </a:r>
            <a:endParaRPr lang="zh-CN" altLang="en-US" sz="4000" b="1" dirty="0">
              <a:solidFill>
                <a:schemeClr val="bg1"/>
              </a:solidFill>
              <a:latin typeface="Arial" panose="020B0604020202020204" pitchFamily="34" charset="0"/>
              <a:ea typeface="楷体_GB2312" pitchFamily="49" charset="-122"/>
            </a:endParaRPr>
          </a:p>
        </p:txBody>
      </p:sp>
    </p:spTree>
  </p:cSld>
  <p:clrMapOvr>
    <a:masterClrMapping/>
  </p:clrMapOvr>
  <p:transition spd="slow">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48482" name="Rectangle 2"/>
          <p:cNvSpPr>
            <a:spLocks noChangeArrowheads="1"/>
          </p:cNvSpPr>
          <p:nvPr/>
        </p:nvSpPr>
        <p:spPr bwMode="auto">
          <a:xfrm>
            <a:off x="762000" y="228600"/>
            <a:ext cx="4533900" cy="762000"/>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sy="50000" kx="2453608" rotWithShape="0">
              <a:srgbClr val="808080"/>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4400">
                <a:solidFill>
                  <a:schemeClr val="tx2"/>
                </a:solidFill>
                <a:latin typeface="Times New Roman" panose="02020603050405020304" pitchFamily="18" charset="0"/>
                <a:ea typeface="宋体" panose="02010600030101010101" pitchFamily="2" charset="-122"/>
              </a:defRPr>
            </a:lvl1pPr>
            <a:lvl2pPr>
              <a:spcBef>
                <a:spcPct val="0"/>
              </a:spcBef>
              <a:defRPr kumimoji="1" sz="4400">
                <a:solidFill>
                  <a:schemeClr val="tx2"/>
                </a:solidFill>
                <a:latin typeface="Times New Roman" panose="02020603050405020304" pitchFamily="18" charset="0"/>
                <a:ea typeface="宋体" panose="02010600030101010101" pitchFamily="2" charset="-122"/>
              </a:defRPr>
            </a:lvl2pPr>
            <a:lvl3pPr>
              <a:spcBef>
                <a:spcPct val="0"/>
              </a:spcBef>
              <a:defRPr kumimoji="1" sz="4400">
                <a:solidFill>
                  <a:schemeClr val="tx2"/>
                </a:solidFill>
                <a:latin typeface="Times New Roman" panose="02020603050405020304" pitchFamily="18" charset="0"/>
                <a:ea typeface="宋体" panose="02010600030101010101" pitchFamily="2" charset="-122"/>
              </a:defRPr>
            </a:lvl3pPr>
            <a:lvl4pPr>
              <a:spcBef>
                <a:spcPct val="0"/>
              </a:spcBef>
              <a:defRPr kumimoji="1" sz="4400">
                <a:solidFill>
                  <a:schemeClr val="tx2"/>
                </a:solidFill>
                <a:latin typeface="Times New Roman" panose="02020603050405020304" pitchFamily="18" charset="0"/>
                <a:ea typeface="宋体" panose="02010600030101010101" pitchFamily="2" charset="-122"/>
              </a:defRPr>
            </a:lvl4pPr>
            <a:lvl5pPr>
              <a:spcBef>
                <a:spcPct val="0"/>
              </a:spcBef>
              <a:defRPr kumimoji="1" sz="4400">
                <a:solidFill>
                  <a:schemeClr val="tx2"/>
                </a:solidFill>
                <a:latin typeface="Times New Roman" panose="02020603050405020304" pitchFamily="18" charset="0"/>
                <a:ea typeface="宋体" panose="02010600030101010101" pitchFamily="2" charset="-122"/>
              </a:defRPr>
            </a:lvl5pPr>
            <a:lvl6pPr marL="4572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noProof="0" dirty="0">
                <a:ln>
                  <a:noFill/>
                </a:ln>
                <a:solidFill>
                  <a:srgbClr val="A5002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rPr>
              <a:t>同步时序电路设计举例</a:t>
            </a:r>
            <a:endParaRPr kumimoji="1" lang="zh-CN" altLang="en-US" sz="3200" b="1" i="0" u="none" strike="noStrike" kern="1200" cap="none" spc="0" normalizeH="0" baseline="0" noProof="0" dirty="0">
              <a:ln>
                <a:noFill/>
              </a:ln>
              <a:solidFill>
                <a:schemeClr val="tx2"/>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n-cs"/>
              <a:sym typeface="+mn-ea"/>
            </a:endParaRPr>
          </a:p>
        </p:txBody>
      </p:sp>
      <p:sp>
        <p:nvSpPr>
          <p:cNvPr id="148510" name="Text Box 30"/>
          <p:cNvSpPr txBox="1"/>
          <p:nvPr/>
        </p:nvSpPr>
        <p:spPr>
          <a:xfrm>
            <a:off x="885825" y="2241550"/>
            <a:ext cx="4572000" cy="822325"/>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latin typeface="宋体" panose="02010600030101010101" pitchFamily="2" charset="-122"/>
              </a:rPr>
              <a:t>（</a:t>
            </a:r>
            <a:r>
              <a:rPr lang="en-US" altLang="zh-CN" sz="2400" b="1" dirty="0">
                <a:latin typeface="宋体" panose="02010600030101010101" pitchFamily="2" charset="-122"/>
              </a:rPr>
              <a:t>2</a:t>
            </a:r>
            <a:r>
              <a:rPr lang="zh-CN" altLang="en-US" sz="2400" b="1" dirty="0">
                <a:latin typeface="宋体" panose="02010600030101010101" pitchFamily="2" charset="-122"/>
              </a:rPr>
              <a:t>）确定触发器类型，求控制</a:t>
            </a:r>
            <a:endParaRPr lang="zh-CN" altLang="en-US" sz="2400" b="1" dirty="0">
              <a:latin typeface="宋体" panose="02010600030101010101" pitchFamily="2" charset="-122"/>
            </a:endParaRPr>
          </a:p>
          <a:p>
            <a:pPr marL="0" lvl="0" indent="0" eaLnBrk="1" hangingPunct="1">
              <a:spcBef>
                <a:spcPct val="0"/>
              </a:spcBef>
              <a:buNone/>
            </a:pPr>
            <a:r>
              <a:rPr lang="zh-CN" altLang="en-US" sz="2400" b="1" dirty="0">
                <a:latin typeface="宋体" panose="02010600030101010101" pitchFamily="2" charset="-122"/>
              </a:rPr>
              <a:t>     函数和输出函数。</a:t>
            </a:r>
            <a:endParaRPr lang="zh-CN" altLang="en-US" sz="2400" b="1" dirty="0">
              <a:latin typeface="宋体" panose="02010600030101010101" pitchFamily="2" charset="-122"/>
            </a:endParaRPr>
          </a:p>
        </p:txBody>
      </p:sp>
      <p:sp>
        <p:nvSpPr>
          <p:cNvPr id="148511" name="Text Box 31"/>
          <p:cNvSpPr txBox="1"/>
          <p:nvPr/>
        </p:nvSpPr>
        <p:spPr>
          <a:xfrm>
            <a:off x="1511300" y="3079750"/>
            <a:ext cx="2127250" cy="457200"/>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触发器类型：</a:t>
            </a:r>
            <a:endParaRPr lang="zh-CN" altLang="en-US" sz="2400" b="1" dirty="0"/>
          </a:p>
        </p:txBody>
      </p:sp>
      <p:sp>
        <p:nvSpPr>
          <p:cNvPr id="148512" name="Text Box 32"/>
          <p:cNvSpPr txBox="1"/>
          <p:nvPr/>
        </p:nvSpPr>
        <p:spPr>
          <a:xfrm>
            <a:off x="3471863" y="3079750"/>
            <a:ext cx="404812"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D</a:t>
            </a:r>
            <a:endParaRPr lang="en-US" altLang="zh-CN" sz="2400" b="1" dirty="0"/>
          </a:p>
        </p:txBody>
      </p:sp>
      <p:sp>
        <p:nvSpPr>
          <p:cNvPr id="148513" name="Text Box 33"/>
          <p:cNvSpPr txBox="1"/>
          <p:nvPr/>
        </p:nvSpPr>
        <p:spPr>
          <a:xfrm>
            <a:off x="3967163" y="3070225"/>
            <a:ext cx="1603375" cy="457200"/>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个数：</a:t>
            </a:r>
            <a:r>
              <a:rPr lang="en-US" altLang="zh-CN" sz="2400" b="1" dirty="0"/>
              <a:t>2</a:t>
            </a:r>
            <a:endParaRPr lang="en-US" altLang="zh-CN" sz="2400" b="1" dirty="0"/>
          </a:p>
        </p:txBody>
      </p:sp>
      <p:sp>
        <p:nvSpPr>
          <p:cNvPr id="148514" name="Text Box 34"/>
          <p:cNvSpPr txBox="1"/>
          <p:nvPr/>
        </p:nvSpPr>
        <p:spPr>
          <a:xfrm>
            <a:off x="885825" y="3613150"/>
            <a:ext cx="4495800" cy="822325"/>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b="1" dirty="0">
                <a:latin typeface="宋体" panose="02010600030101010101" pitchFamily="2" charset="-122"/>
              </a:rPr>
              <a:t>    </a:t>
            </a:r>
            <a:r>
              <a:rPr lang="zh-CN" altLang="en-US" sz="2400" b="1" dirty="0">
                <a:latin typeface="宋体" panose="02010600030101010101" pitchFamily="2" charset="-122"/>
              </a:rPr>
              <a:t>根据Ｄ触发器的激励表与原始状态图，作状态表。</a:t>
            </a:r>
            <a:endParaRPr lang="zh-CN" altLang="en-US" sz="2400" b="1" dirty="0">
              <a:latin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510"/>
                                        </p:tgtEl>
                                        <p:attrNameLst>
                                          <p:attrName>style.visibility</p:attrName>
                                        </p:attrNameLst>
                                      </p:cBhvr>
                                      <p:to>
                                        <p:strVal val="visible"/>
                                      </p:to>
                                    </p:set>
                                    <p:animEffect transition="in" filter="wipe(left)">
                                      <p:cBhvr>
                                        <p:cTn id="7" dur="500"/>
                                        <p:tgtEl>
                                          <p:spTgt spid="1485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511"/>
                                        </p:tgtEl>
                                        <p:attrNameLst>
                                          <p:attrName>style.visibility</p:attrName>
                                        </p:attrNameLst>
                                      </p:cBhvr>
                                      <p:to>
                                        <p:strVal val="visible"/>
                                      </p:to>
                                    </p:set>
                                    <p:animEffect transition="in" filter="wipe(left)">
                                      <p:cBhvr>
                                        <p:cTn id="12" dur="500"/>
                                        <p:tgtEl>
                                          <p:spTgt spid="1485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512"/>
                                        </p:tgtEl>
                                        <p:attrNameLst>
                                          <p:attrName>style.visibility</p:attrName>
                                        </p:attrNameLst>
                                      </p:cBhvr>
                                      <p:to>
                                        <p:strVal val="visible"/>
                                      </p:to>
                                    </p:set>
                                    <p:animEffect transition="in" filter="wipe(left)">
                                      <p:cBhvr>
                                        <p:cTn id="17" dur="500"/>
                                        <p:tgtEl>
                                          <p:spTgt spid="1485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8513"/>
                                        </p:tgtEl>
                                        <p:attrNameLst>
                                          <p:attrName>style.visibility</p:attrName>
                                        </p:attrNameLst>
                                      </p:cBhvr>
                                      <p:to>
                                        <p:strVal val="visible"/>
                                      </p:to>
                                    </p:set>
                                    <p:animEffect transition="in" filter="wipe(left)">
                                      <p:cBhvr>
                                        <p:cTn id="22" dur="500"/>
                                        <p:tgtEl>
                                          <p:spTgt spid="1485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8514"/>
                                        </p:tgtEl>
                                        <p:attrNameLst>
                                          <p:attrName>style.visibility</p:attrName>
                                        </p:attrNameLst>
                                      </p:cBhvr>
                                      <p:to>
                                        <p:strVal val="visible"/>
                                      </p:to>
                                    </p:set>
                                    <p:animEffect transition="in" filter="wipe(left)">
                                      <p:cBhvr>
                                        <p:cTn id="27" dur="500"/>
                                        <p:tgtEl>
                                          <p:spTgt spid="148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10" grpId="0"/>
      <p:bldP spid="148511" grpId="0"/>
      <p:bldP spid="148512" grpId="0"/>
      <p:bldP spid="148513" grpId="0"/>
      <p:bldP spid="1485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49506" name="Text Box 2"/>
          <p:cNvSpPr txBox="1"/>
          <p:nvPr/>
        </p:nvSpPr>
        <p:spPr>
          <a:xfrm>
            <a:off x="4876800" y="4191000"/>
            <a:ext cx="336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49507" name="Text Box 3"/>
          <p:cNvSpPr txBox="1"/>
          <p:nvPr/>
        </p:nvSpPr>
        <p:spPr>
          <a:xfrm>
            <a:off x="1143000" y="4191000"/>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1      1</a:t>
            </a:r>
            <a:endParaRPr lang="en-US" altLang="zh-CN" sz="2400" b="1" dirty="0"/>
          </a:p>
        </p:txBody>
      </p:sp>
      <p:grpSp>
        <p:nvGrpSpPr>
          <p:cNvPr id="149508" name="Group 4"/>
          <p:cNvGrpSpPr/>
          <p:nvPr/>
        </p:nvGrpSpPr>
        <p:grpSpPr>
          <a:xfrm>
            <a:off x="228600" y="1011238"/>
            <a:ext cx="952500" cy="893762"/>
            <a:chOff x="1488" y="1165"/>
            <a:chExt cx="629" cy="563"/>
          </a:xfrm>
        </p:grpSpPr>
        <p:sp>
          <p:nvSpPr>
            <p:cNvPr id="56432" name="Text Box 5"/>
            <p:cNvSpPr txBox="1"/>
            <p:nvPr/>
          </p:nvSpPr>
          <p:spPr>
            <a:xfrm>
              <a:off x="1488" y="1165"/>
              <a:ext cx="6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 入</a:t>
              </a:r>
              <a:endParaRPr lang="zh-CN" altLang="en-US" sz="2400" b="1" dirty="0"/>
            </a:p>
          </p:txBody>
        </p:sp>
        <p:sp>
          <p:nvSpPr>
            <p:cNvPr id="56433" name="Text Box 6"/>
            <p:cNvSpPr txBox="1"/>
            <p:nvPr/>
          </p:nvSpPr>
          <p:spPr>
            <a:xfrm>
              <a:off x="1631" y="1440"/>
              <a:ext cx="26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X</a:t>
              </a:r>
              <a:endParaRPr lang="en-US" altLang="zh-CN" sz="2400" b="1" dirty="0"/>
            </a:p>
          </p:txBody>
        </p:sp>
      </p:grpSp>
      <p:grpSp>
        <p:nvGrpSpPr>
          <p:cNvPr id="149511" name="Group 7"/>
          <p:cNvGrpSpPr/>
          <p:nvPr/>
        </p:nvGrpSpPr>
        <p:grpSpPr>
          <a:xfrm>
            <a:off x="1085850" y="1011238"/>
            <a:ext cx="1157288" cy="893762"/>
            <a:chOff x="2112" y="1165"/>
            <a:chExt cx="725" cy="563"/>
          </a:xfrm>
        </p:grpSpPr>
        <p:sp>
          <p:nvSpPr>
            <p:cNvPr id="56430" name="Text Box 8"/>
            <p:cNvSpPr txBox="1"/>
            <p:nvPr/>
          </p:nvSpPr>
          <p:spPr>
            <a:xfrm>
              <a:off x="2208" y="1165"/>
              <a:ext cx="629"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 态</a:t>
              </a:r>
              <a:endParaRPr lang="zh-CN" altLang="en-US" sz="2400" b="1" dirty="0"/>
            </a:p>
          </p:txBody>
        </p:sp>
        <p:sp>
          <p:nvSpPr>
            <p:cNvPr id="56431" name="Text Box 9"/>
            <p:cNvSpPr txBox="1"/>
            <p:nvPr/>
          </p:nvSpPr>
          <p:spPr>
            <a:xfrm>
              <a:off x="2112" y="1440"/>
              <a:ext cx="63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Q</a:t>
              </a:r>
              <a:r>
                <a:rPr lang="en-US" altLang="zh-CN" sz="2400" b="1" baseline="-25000" dirty="0"/>
                <a:t>1</a:t>
              </a:r>
              <a:r>
                <a:rPr lang="en-US" altLang="zh-CN" sz="2400" b="1" dirty="0"/>
                <a:t>  Q</a:t>
              </a:r>
              <a:r>
                <a:rPr lang="en-US" altLang="zh-CN" sz="2400" b="1" baseline="-25000" dirty="0"/>
                <a:t>0</a:t>
              </a:r>
              <a:endParaRPr lang="en-US" altLang="zh-CN" sz="2400" b="1" dirty="0"/>
            </a:p>
          </p:txBody>
        </p:sp>
      </p:grpSp>
      <p:grpSp>
        <p:nvGrpSpPr>
          <p:cNvPr id="149514" name="Group 10"/>
          <p:cNvGrpSpPr/>
          <p:nvPr/>
        </p:nvGrpSpPr>
        <p:grpSpPr>
          <a:xfrm>
            <a:off x="3435350" y="1003300"/>
            <a:ext cx="1409700" cy="914400"/>
            <a:chOff x="2929" y="1152"/>
            <a:chExt cx="1027" cy="576"/>
          </a:xfrm>
        </p:grpSpPr>
        <p:sp>
          <p:nvSpPr>
            <p:cNvPr id="56428" name="Text Box 11"/>
            <p:cNvSpPr txBox="1"/>
            <p:nvPr/>
          </p:nvSpPr>
          <p:spPr>
            <a:xfrm>
              <a:off x="2929" y="1152"/>
              <a:ext cx="1027"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现控制入</a:t>
              </a:r>
              <a:endParaRPr lang="zh-CN" altLang="en-US" sz="2400" b="1" dirty="0"/>
            </a:p>
          </p:txBody>
        </p:sp>
        <p:sp>
          <p:nvSpPr>
            <p:cNvPr id="56429" name="Text Box 12"/>
            <p:cNvSpPr txBox="1"/>
            <p:nvPr/>
          </p:nvSpPr>
          <p:spPr>
            <a:xfrm>
              <a:off x="2976" y="1440"/>
              <a:ext cx="77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D</a:t>
              </a:r>
              <a:r>
                <a:rPr lang="en-US" altLang="zh-CN" sz="2400" b="1" baseline="-25000" dirty="0"/>
                <a:t>1</a:t>
              </a:r>
              <a:r>
                <a:rPr lang="en-US" altLang="zh-CN" sz="2400" b="1" dirty="0"/>
                <a:t>   D</a:t>
              </a:r>
              <a:r>
                <a:rPr lang="en-US" altLang="zh-CN" sz="2400" b="1" baseline="-25000" dirty="0"/>
                <a:t>0</a:t>
              </a:r>
              <a:endParaRPr lang="en-US" altLang="zh-CN" sz="2400" b="1" dirty="0"/>
            </a:p>
          </p:txBody>
        </p:sp>
      </p:grpSp>
      <p:grpSp>
        <p:nvGrpSpPr>
          <p:cNvPr id="149517" name="Group 13"/>
          <p:cNvGrpSpPr/>
          <p:nvPr/>
        </p:nvGrpSpPr>
        <p:grpSpPr>
          <a:xfrm>
            <a:off x="2068513" y="1036638"/>
            <a:ext cx="1533525" cy="842962"/>
            <a:chOff x="3849" y="1194"/>
            <a:chExt cx="972" cy="531"/>
          </a:xfrm>
        </p:grpSpPr>
        <p:sp>
          <p:nvSpPr>
            <p:cNvPr id="56426" name="Text Box 14"/>
            <p:cNvSpPr txBox="1"/>
            <p:nvPr/>
          </p:nvSpPr>
          <p:spPr>
            <a:xfrm>
              <a:off x="3975" y="1194"/>
              <a:ext cx="68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次  态</a:t>
              </a:r>
              <a:endParaRPr lang="zh-CN" altLang="en-US" sz="2400" b="1" dirty="0"/>
            </a:p>
          </p:txBody>
        </p:sp>
        <p:sp>
          <p:nvSpPr>
            <p:cNvPr id="56427" name="Text Box 15"/>
            <p:cNvSpPr txBox="1"/>
            <p:nvPr/>
          </p:nvSpPr>
          <p:spPr>
            <a:xfrm>
              <a:off x="3849" y="1434"/>
              <a:ext cx="972" cy="29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  Q</a:t>
              </a:r>
              <a:r>
                <a:rPr lang="en-US" altLang="zh-CN" sz="2400" b="1" baseline="-25000" dirty="0"/>
                <a:t>1</a:t>
              </a:r>
              <a:r>
                <a:rPr lang="zh-CN" altLang="en-US" sz="2400" b="1" baseline="30000" dirty="0"/>
                <a:t>*</a:t>
              </a:r>
              <a:r>
                <a:rPr lang="en-US" altLang="zh-CN" sz="2400" b="1" baseline="-25000" dirty="0"/>
                <a:t>    </a:t>
              </a:r>
              <a:r>
                <a:rPr lang="en-US" altLang="zh-CN" sz="2400" b="1" dirty="0"/>
                <a:t>Q</a:t>
              </a:r>
              <a:r>
                <a:rPr lang="en-US" altLang="zh-CN" sz="2400" b="1" baseline="-25000" dirty="0"/>
                <a:t>0</a:t>
              </a:r>
              <a:r>
                <a:rPr lang="zh-CN" altLang="en-US" sz="2400" b="1" baseline="30000" dirty="0"/>
                <a:t> *</a:t>
              </a:r>
              <a:endParaRPr lang="en-US" altLang="zh-CN" sz="2400" b="1" dirty="0"/>
            </a:p>
          </p:txBody>
        </p:sp>
      </p:grpSp>
      <p:grpSp>
        <p:nvGrpSpPr>
          <p:cNvPr id="149520" name="Group 16"/>
          <p:cNvGrpSpPr/>
          <p:nvPr/>
        </p:nvGrpSpPr>
        <p:grpSpPr>
          <a:xfrm>
            <a:off x="425450" y="1828800"/>
            <a:ext cx="336550" cy="1219200"/>
            <a:chOff x="528" y="1920"/>
            <a:chExt cx="212" cy="768"/>
          </a:xfrm>
        </p:grpSpPr>
        <p:sp>
          <p:nvSpPr>
            <p:cNvPr id="56423" name="Text Box 17"/>
            <p:cNvSpPr txBox="1"/>
            <p:nvPr/>
          </p:nvSpPr>
          <p:spPr>
            <a:xfrm>
              <a:off x="528" y="192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6424" name="Text Box 18"/>
            <p:cNvSpPr txBox="1"/>
            <p:nvPr/>
          </p:nvSpPr>
          <p:spPr>
            <a:xfrm>
              <a:off x="528" y="216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6425" name="Text Box 19"/>
            <p:cNvSpPr txBox="1"/>
            <p:nvPr/>
          </p:nvSpPr>
          <p:spPr>
            <a:xfrm>
              <a:off x="528" y="240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149524" name="Text Box 20"/>
          <p:cNvSpPr txBox="1"/>
          <p:nvPr/>
        </p:nvSpPr>
        <p:spPr>
          <a:xfrm>
            <a:off x="1143000" y="1905000"/>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49525" name="Text Box 21"/>
          <p:cNvSpPr txBox="1"/>
          <p:nvPr/>
        </p:nvSpPr>
        <p:spPr>
          <a:xfrm>
            <a:off x="1143000" y="2209800"/>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149526" name="Text Box 22"/>
          <p:cNvSpPr txBox="1"/>
          <p:nvPr/>
        </p:nvSpPr>
        <p:spPr>
          <a:xfrm>
            <a:off x="1143000" y="2590800"/>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grpSp>
        <p:nvGrpSpPr>
          <p:cNvPr id="149527" name="Group 23"/>
          <p:cNvGrpSpPr/>
          <p:nvPr/>
        </p:nvGrpSpPr>
        <p:grpSpPr>
          <a:xfrm>
            <a:off x="425450" y="3048000"/>
            <a:ext cx="371475" cy="1620838"/>
            <a:chOff x="268" y="1872"/>
            <a:chExt cx="209" cy="1070"/>
          </a:xfrm>
        </p:grpSpPr>
        <p:sp>
          <p:nvSpPr>
            <p:cNvPr id="56418" name="Text Box 24"/>
            <p:cNvSpPr txBox="1"/>
            <p:nvPr/>
          </p:nvSpPr>
          <p:spPr>
            <a:xfrm>
              <a:off x="288" y="2640"/>
              <a:ext cx="189" cy="302"/>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nvGrpSpPr>
            <p:cNvPr id="56419" name="Group 25"/>
            <p:cNvGrpSpPr/>
            <p:nvPr/>
          </p:nvGrpSpPr>
          <p:grpSpPr>
            <a:xfrm>
              <a:off x="268" y="1872"/>
              <a:ext cx="190" cy="830"/>
              <a:chOff x="2284" y="2592"/>
              <a:chExt cx="190" cy="830"/>
            </a:xfrm>
          </p:grpSpPr>
          <p:sp>
            <p:nvSpPr>
              <p:cNvPr id="56420" name="Text Box 26"/>
              <p:cNvSpPr txBox="1"/>
              <p:nvPr/>
            </p:nvSpPr>
            <p:spPr>
              <a:xfrm>
                <a:off x="2284" y="2592"/>
                <a:ext cx="189" cy="30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56421" name="Text Box 27"/>
              <p:cNvSpPr txBox="1"/>
              <p:nvPr/>
            </p:nvSpPr>
            <p:spPr>
              <a:xfrm>
                <a:off x="2285" y="2832"/>
                <a:ext cx="189" cy="30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56422" name="Text Box 28"/>
              <p:cNvSpPr txBox="1"/>
              <p:nvPr/>
            </p:nvSpPr>
            <p:spPr>
              <a:xfrm>
                <a:off x="2285" y="3120"/>
                <a:ext cx="189" cy="30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grpSp>
      <p:sp>
        <p:nvSpPr>
          <p:cNvPr id="149533" name="Text Box 29"/>
          <p:cNvSpPr txBox="1"/>
          <p:nvPr/>
        </p:nvSpPr>
        <p:spPr>
          <a:xfrm>
            <a:off x="1152525" y="3048000"/>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49534" name="Text Box 30"/>
          <p:cNvSpPr txBox="1"/>
          <p:nvPr/>
        </p:nvSpPr>
        <p:spPr>
          <a:xfrm>
            <a:off x="2330450" y="3048000"/>
            <a:ext cx="102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149535" name="Text Box 31"/>
          <p:cNvSpPr txBox="1"/>
          <p:nvPr/>
        </p:nvSpPr>
        <p:spPr>
          <a:xfrm>
            <a:off x="2330450" y="1905000"/>
            <a:ext cx="102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149536" name="Text Box 32"/>
          <p:cNvSpPr txBox="1"/>
          <p:nvPr/>
        </p:nvSpPr>
        <p:spPr>
          <a:xfrm>
            <a:off x="2330450" y="2209800"/>
            <a:ext cx="102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sp>
        <p:nvSpPr>
          <p:cNvPr id="149537" name="Text Box 33"/>
          <p:cNvSpPr txBox="1"/>
          <p:nvPr/>
        </p:nvSpPr>
        <p:spPr>
          <a:xfrm>
            <a:off x="2330450" y="2590800"/>
            <a:ext cx="1022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149538" name="Text Box 34"/>
          <p:cNvSpPr txBox="1"/>
          <p:nvPr/>
        </p:nvSpPr>
        <p:spPr>
          <a:xfrm>
            <a:off x="3565525" y="1870075"/>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49539" name="Text Box 35"/>
          <p:cNvSpPr txBox="1"/>
          <p:nvPr/>
        </p:nvSpPr>
        <p:spPr>
          <a:xfrm>
            <a:off x="4175125" y="1870075"/>
            <a:ext cx="336550" cy="457200"/>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nvGrpSpPr>
          <p:cNvPr id="149540" name="Group 36"/>
          <p:cNvGrpSpPr/>
          <p:nvPr/>
        </p:nvGrpSpPr>
        <p:grpSpPr>
          <a:xfrm>
            <a:off x="3549650" y="2209800"/>
            <a:ext cx="962025" cy="457200"/>
            <a:chOff x="2236" y="1392"/>
            <a:chExt cx="606" cy="288"/>
          </a:xfrm>
        </p:grpSpPr>
        <p:sp>
          <p:nvSpPr>
            <p:cNvPr id="56416" name="Text Box 37"/>
            <p:cNvSpPr txBox="1"/>
            <p:nvPr/>
          </p:nvSpPr>
          <p:spPr>
            <a:xfrm>
              <a:off x="2236" y="139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56417" name="Text Box 38"/>
            <p:cNvSpPr txBox="1"/>
            <p:nvPr/>
          </p:nvSpPr>
          <p:spPr>
            <a:xfrm>
              <a:off x="2630" y="139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149543" name="Text Box 39"/>
          <p:cNvSpPr txBox="1"/>
          <p:nvPr/>
        </p:nvSpPr>
        <p:spPr>
          <a:xfrm>
            <a:off x="3581400" y="3048000"/>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grpSp>
        <p:nvGrpSpPr>
          <p:cNvPr id="149544" name="Group 40"/>
          <p:cNvGrpSpPr/>
          <p:nvPr/>
        </p:nvGrpSpPr>
        <p:grpSpPr>
          <a:xfrm>
            <a:off x="3565525" y="2590800"/>
            <a:ext cx="946150" cy="457200"/>
            <a:chOff x="2246" y="1632"/>
            <a:chExt cx="596" cy="288"/>
          </a:xfrm>
        </p:grpSpPr>
        <p:sp>
          <p:nvSpPr>
            <p:cNvPr id="56414" name="Text Box 41"/>
            <p:cNvSpPr txBox="1"/>
            <p:nvPr/>
          </p:nvSpPr>
          <p:spPr>
            <a:xfrm>
              <a:off x="2246" y="163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6415" name="Text Box 42"/>
            <p:cNvSpPr txBox="1"/>
            <p:nvPr/>
          </p:nvSpPr>
          <p:spPr>
            <a:xfrm>
              <a:off x="2630" y="163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149547" name="Group 43"/>
          <p:cNvGrpSpPr/>
          <p:nvPr/>
        </p:nvGrpSpPr>
        <p:grpSpPr>
          <a:xfrm>
            <a:off x="241300" y="1003300"/>
            <a:ext cx="5486400" cy="4267200"/>
            <a:chOff x="192" y="624"/>
            <a:chExt cx="3456" cy="2688"/>
          </a:xfrm>
        </p:grpSpPr>
        <p:sp>
          <p:nvSpPr>
            <p:cNvPr id="56406" name="Rectangle 44"/>
            <p:cNvSpPr/>
            <p:nvPr/>
          </p:nvSpPr>
          <p:spPr>
            <a:xfrm>
              <a:off x="192" y="624"/>
              <a:ext cx="3446" cy="268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56407" name="Line 45"/>
            <p:cNvSpPr/>
            <p:nvPr/>
          </p:nvSpPr>
          <p:spPr>
            <a:xfrm>
              <a:off x="192" y="912"/>
              <a:ext cx="3446" cy="0"/>
            </a:xfrm>
            <a:prstGeom prst="line">
              <a:avLst/>
            </a:prstGeom>
            <a:ln w="9525" cap="flat" cmpd="sng">
              <a:solidFill>
                <a:schemeClr val="tx1"/>
              </a:solidFill>
              <a:prstDash val="solid"/>
              <a:headEnd type="none" w="med" len="med"/>
              <a:tailEnd type="none" w="med" len="med"/>
            </a:ln>
          </p:spPr>
        </p:sp>
        <p:sp>
          <p:nvSpPr>
            <p:cNvPr id="56408" name="Line 46"/>
            <p:cNvSpPr/>
            <p:nvPr/>
          </p:nvSpPr>
          <p:spPr>
            <a:xfrm>
              <a:off x="192" y="1200"/>
              <a:ext cx="3446" cy="0"/>
            </a:xfrm>
            <a:prstGeom prst="line">
              <a:avLst/>
            </a:prstGeom>
            <a:ln w="9525" cap="flat" cmpd="sng">
              <a:solidFill>
                <a:schemeClr val="tx1"/>
              </a:solidFill>
              <a:prstDash val="solid"/>
              <a:headEnd type="none" w="med" len="med"/>
              <a:tailEnd type="none" w="med" len="med"/>
            </a:ln>
          </p:spPr>
        </p:sp>
        <p:sp>
          <p:nvSpPr>
            <p:cNvPr id="56409" name="Line 47"/>
            <p:cNvSpPr/>
            <p:nvPr/>
          </p:nvSpPr>
          <p:spPr>
            <a:xfrm>
              <a:off x="677" y="624"/>
              <a:ext cx="0" cy="2688"/>
            </a:xfrm>
            <a:prstGeom prst="line">
              <a:avLst/>
            </a:prstGeom>
            <a:ln w="9525" cap="flat" cmpd="sng">
              <a:solidFill>
                <a:schemeClr val="tx1"/>
              </a:solidFill>
              <a:prstDash val="solid"/>
              <a:headEnd type="none" w="med" len="med"/>
              <a:tailEnd type="none" w="med" len="med"/>
            </a:ln>
          </p:spPr>
        </p:sp>
        <p:sp>
          <p:nvSpPr>
            <p:cNvPr id="56410" name="Line 48"/>
            <p:cNvSpPr/>
            <p:nvPr/>
          </p:nvSpPr>
          <p:spPr>
            <a:xfrm>
              <a:off x="1406" y="624"/>
              <a:ext cx="0" cy="2688"/>
            </a:xfrm>
            <a:prstGeom prst="line">
              <a:avLst/>
            </a:prstGeom>
            <a:ln w="9525" cap="flat" cmpd="sng">
              <a:solidFill>
                <a:schemeClr val="tx1"/>
              </a:solidFill>
              <a:prstDash val="solid"/>
              <a:headEnd type="none" w="med" len="med"/>
              <a:tailEnd type="none" w="med" len="med"/>
            </a:ln>
          </p:spPr>
        </p:sp>
        <p:sp>
          <p:nvSpPr>
            <p:cNvPr id="56411" name="Line 49"/>
            <p:cNvSpPr/>
            <p:nvPr/>
          </p:nvSpPr>
          <p:spPr>
            <a:xfrm>
              <a:off x="2226" y="624"/>
              <a:ext cx="0" cy="2688"/>
            </a:xfrm>
            <a:prstGeom prst="line">
              <a:avLst/>
            </a:prstGeom>
            <a:ln w="9525" cap="flat" cmpd="sng">
              <a:solidFill>
                <a:schemeClr val="tx1"/>
              </a:solidFill>
              <a:prstDash val="solid"/>
              <a:headEnd type="none" w="med" len="med"/>
              <a:tailEnd type="none" w="med" len="med"/>
            </a:ln>
          </p:spPr>
        </p:sp>
        <p:sp>
          <p:nvSpPr>
            <p:cNvPr id="56412" name="Line 50"/>
            <p:cNvSpPr/>
            <p:nvPr/>
          </p:nvSpPr>
          <p:spPr>
            <a:xfrm>
              <a:off x="3057" y="624"/>
              <a:ext cx="0" cy="2688"/>
            </a:xfrm>
            <a:prstGeom prst="line">
              <a:avLst/>
            </a:prstGeom>
            <a:ln w="9525" cap="flat" cmpd="sng">
              <a:solidFill>
                <a:schemeClr val="tx1"/>
              </a:solidFill>
              <a:prstDash val="solid"/>
              <a:headEnd type="none" w="med" len="med"/>
              <a:tailEnd type="none" w="med" len="med"/>
            </a:ln>
          </p:spPr>
        </p:sp>
        <p:sp>
          <p:nvSpPr>
            <p:cNvPr id="56413" name="Line 51"/>
            <p:cNvSpPr/>
            <p:nvPr/>
          </p:nvSpPr>
          <p:spPr>
            <a:xfrm>
              <a:off x="192" y="2928"/>
              <a:ext cx="3456" cy="0"/>
            </a:xfrm>
            <a:prstGeom prst="line">
              <a:avLst/>
            </a:prstGeom>
            <a:ln w="9525" cap="flat" cmpd="sng">
              <a:solidFill>
                <a:schemeClr val="tx1"/>
              </a:solidFill>
              <a:prstDash val="solid"/>
              <a:headEnd type="none" w="med" len="med"/>
              <a:tailEnd type="none" w="med" len="med"/>
            </a:ln>
          </p:spPr>
        </p:sp>
      </p:grpSp>
      <p:grpSp>
        <p:nvGrpSpPr>
          <p:cNvPr id="149556" name="Group 52"/>
          <p:cNvGrpSpPr/>
          <p:nvPr/>
        </p:nvGrpSpPr>
        <p:grpSpPr>
          <a:xfrm>
            <a:off x="3579813" y="4191000"/>
            <a:ext cx="946150" cy="457200"/>
            <a:chOff x="2255" y="2640"/>
            <a:chExt cx="596" cy="288"/>
          </a:xfrm>
        </p:grpSpPr>
        <p:sp>
          <p:nvSpPr>
            <p:cNvPr id="56404" name="Text Box 53"/>
            <p:cNvSpPr txBox="1"/>
            <p:nvPr/>
          </p:nvSpPr>
          <p:spPr>
            <a:xfrm>
              <a:off x="2255" y="264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6405" name="Text Box 54"/>
            <p:cNvSpPr txBox="1"/>
            <p:nvPr/>
          </p:nvSpPr>
          <p:spPr>
            <a:xfrm>
              <a:off x="2639" y="264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grpSp>
      <p:grpSp>
        <p:nvGrpSpPr>
          <p:cNvPr id="149559" name="Group 55"/>
          <p:cNvGrpSpPr/>
          <p:nvPr/>
        </p:nvGrpSpPr>
        <p:grpSpPr>
          <a:xfrm>
            <a:off x="2360613" y="4191000"/>
            <a:ext cx="1066800" cy="457200"/>
            <a:chOff x="1487" y="2640"/>
            <a:chExt cx="672" cy="288"/>
          </a:xfrm>
        </p:grpSpPr>
        <p:sp>
          <p:nvSpPr>
            <p:cNvPr id="56402" name="Text Box 56"/>
            <p:cNvSpPr txBox="1"/>
            <p:nvPr/>
          </p:nvSpPr>
          <p:spPr>
            <a:xfrm>
              <a:off x="1487" y="264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6403" name="Text Box 57"/>
            <p:cNvSpPr txBox="1"/>
            <p:nvPr/>
          </p:nvSpPr>
          <p:spPr>
            <a:xfrm>
              <a:off x="1909" y="2640"/>
              <a:ext cx="250" cy="288"/>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grpSp>
      <p:grpSp>
        <p:nvGrpSpPr>
          <p:cNvPr id="149562" name="Group 58"/>
          <p:cNvGrpSpPr/>
          <p:nvPr/>
        </p:nvGrpSpPr>
        <p:grpSpPr>
          <a:xfrm>
            <a:off x="4703763" y="1020763"/>
            <a:ext cx="1103312" cy="858837"/>
            <a:chOff x="2979" y="1139"/>
            <a:chExt cx="695" cy="541"/>
          </a:xfrm>
        </p:grpSpPr>
        <p:sp>
          <p:nvSpPr>
            <p:cNvPr id="56400" name="Text Box 59"/>
            <p:cNvSpPr txBox="1"/>
            <p:nvPr/>
          </p:nvSpPr>
          <p:spPr>
            <a:xfrm>
              <a:off x="2979" y="1139"/>
              <a:ext cx="695"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现输出</a:t>
              </a:r>
              <a:endParaRPr lang="zh-CN" altLang="en-US" sz="2400" b="1" dirty="0"/>
            </a:p>
          </p:txBody>
        </p:sp>
        <p:sp>
          <p:nvSpPr>
            <p:cNvPr id="56401" name="Text Box 60"/>
            <p:cNvSpPr txBox="1"/>
            <p:nvPr/>
          </p:nvSpPr>
          <p:spPr>
            <a:xfrm>
              <a:off x="3072" y="1392"/>
              <a:ext cx="580"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Z</a:t>
              </a:r>
              <a:r>
                <a:rPr lang="en-US" altLang="zh-CN" sz="2400" b="1" baseline="-25000" dirty="0"/>
                <a:t>1 </a:t>
              </a:r>
              <a:r>
                <a:rPr lang="en-US" altLang="zh-CN" sz="2400" b="1" dirty="0"/>
                <a:t> Z</a:t>
              </a:r>
              <a:r>
                <a:rPr lang="en-US" altLang="zh-CN" sz="2400" b="1" baseline="-25000" dirty="0"/>
                <a:t>2</a:t>
              </a:r>
              <a:endParaRPr lang="en-US" altLang="zh-CN" sz="2400" b="1" baseline="-25000" dirty="0"/>
            </a:p>
          </p:txBody>
        </p:sp>
      </p:grpSp>
      <p:sp>
        <p:nvSpPr>
          <p:cNvPr id="149565" name="Text Box 61"/>
          <p:cNvSpPr txBox="1"/>
          <p:nvPr/>
        </p:nvSpPr>
        <p:spPr>
          <a:xfrm>
            <a:off x="5335588" y="1905000"/>
            <a:ext cx="30321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49566" name="Text Box 62"/>
          <p:cNvSpPr txBox="1"/>
          <p:nvPr/>
        </p:nvSpPr>
        <p:spPr>
          <a:xfrm>
            <a:off x="5334000" y="2209800"/>
            <a:ext cx="3032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149567" name="Text Box 63"/>
          <p:cNvSpPr txBox="1"/>
          <p:nvPr/>
        </p:nvSpPr>
        <p:spPr>
          <a:xfrm>
            <a:off x="5334000" y="2590800"/>
            <a:ext cx="3032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nvGrpSpPr>
          <p:cNvPr id="149568" name="Group 64"/>
          <p:cNvGrpSpPr/>
          <p:nvPr/>
        </p:nvGrpSpPr>
        <p:grpSpPr>
          <a:xfrm>
            <a:off x="4876800" y="3048000"/>
            <a:ext cx="760413" cy="457200"/>
            <a:chOff x="3072" y="1920"/>
            <a:chExt cx="479" cy="288"/>
          </a:xfrm>
        </p:grpSpPr>
        <p:sp>
          <p:nvSpPr>
            <p:cNvPr id="56398" name="Text Box 65"/>
            <p:cNvSpPr txBox="1"/>
            <p:nvPr/>
          </p:nvSpPr>
          <p:spPr>
            <a:xfrm>
              <a:off x="3072" y="192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6399" name="Text Box 66"/>
            <p:cNvSpPr txBox="1"/>
            <p:nvPr/>
          </p:nvSpPr>
          <p:spPr>
            <a:xfrm>
              <a:off x="3360" y="1920"/>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149571" name="Text Box 67"/>
          <p:cNvSpPr txBox="1"/>
          <p:nvPr/>
        </p:nvSpPr>
        <p:spPr>
          <a:xfrm>
            <a:off x="5334000" y="4191000"/>
            <a:ext cx="30321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aphicFrame>
        <p:nvGraphicFramePr>
          <p:cNvPr id="149572" name="Object 68"/>
          <p:cNvGraphicFramePr>
            <a:graphicFrameLocks noChangeAspect="1"/>
          </p:cNvGraphicFramePr>
          <p:nvPr/>
        </p:nvGraphicFramePr>
        <p:xfrm>
          <a:off x="6019800" y="3124200"/>
          <a:ext cx="2819400" cy="2133600"/>
        </p:xfrm>
        <a:graphic>
          <a:graphicData uri="http://schemas.openxmlformats.org/presentationml/2006/ole">
            <mc:AlternateContent xmlns:mc="http://schemas.openxmlformats.org/markup-compatibility/2006">
              <mc:Choice xmlns:v="urn:schemas-microsoft-com:vml" Requires="v">
                <p:oleObj spid="_x0000_s3102" name="" r:id="rId1" imgW="1600200" imgH="1247775" progId="Paint.Picture">
                  <p:embed/>
                </p:oleObj>
              </mc:Choice>
              <mc:Fallback>
                <p:oleObj name="" r:id="rId1" imgW="1600200" imgH="1247775" progId="Paint.Picture">
                  <p:embed/>
                  <p:pic>
                    <p:nvPicPr>
                      <p:cNvPr id="0" name="图片 3101"/>
                      <p:cNvPicPr/>
                      <p:nvPr/>
                    </p:nvPicPr>
                    <p:blipFill>
                      <a:blip r:embed="rId2"/>
                      <a:stretch>
                        <a:fillRect/>
                      </a:stretch>
                    </p:blipFill>
                    <p:spPr>
                      <a:xfrm>
                        <a:off x="6019800" y="3124200"/>
                        <a:ext cx="2819400" cy="2133600"/>
                      </a:xfrm>
                      <a:prstGeom prst="rect">
                        <a:avLst/>
                      </a:prstGeom>
                      <a:noFill/>
                      <a:ln w="38100">
                        <a:noFill/>
                        <a:miter/>
                      </a:ln>
                    </p:spPr>
                  </p:pic>
                </p:oleObj>
              </mc:Fallback>
            </mc:AlternateContent>
          </a:graphicData>
        </a:graphic>
      </p:graphicFrame>
      <p:grpSp>
        <p:nvGrpSpPr>
          <p:cNvPr id="149573" name="Group 69"/>
          <p:cNvGrpSpPr/>
          <p:nvPr/>
        </p:nvGrpSpPr>
        <p:grpSpPr>
          <a:xfrm>
            <a:off x="6019800" y="533400"/>
            <a:ext cx="2819400" cy="5334000"/>
            <a:chOff x="3792" y="336"/>
            <a:chExt cx="1776" cy="3360"/>
          </a:xfrm>
        </p:grpSpPr>
        <p:graphicFrame>
          <p:nvGraphicFramePr>
            <p:cNvPr id="56396" name="Object 70"/>
            <p:cNvGraphicFramePr>
              <a:graphicFrameLocks noChangeAspect="1"/>
            </p:cNvGraphicFramePr>
            <p:nvPr/>
          </p:nvGraphicFramePr>
          <p:xfrm>
            <a:off x="3792" y="384"/>
            <a:ext cx="1776" cy="1243"/>
          </p:xfrm>
          <a:graphic>
            <a:graphicData uri="http://schemas.openxmlformats.org/presentationml/2006/ole">
              <mc:AlternateContent xmlns:mc="http://schemas.openxmlformats.org/markup-compatibility/2006">
                <mc:Choice xmlns:v="urn:schemas-microsoft-com:vml" Requires="v">
                  <p:oleObj spid="_x0000_s3099" name="" r:id="rId3" imgW="1533525" imgH="1323975" progId="Paint.Picture">
                    <p:embed/>
                  </p:oleObj>
                </mc:Choice>
                <mc:Fallback>
                  <p:oleObj name="" r:id="rId3" imgW="1533525" imgH="1323975" progId="Paint.Picture">
                    <p:embed/>
                    <p:pic>
                      <p:nvPicPr>
                        <p:cNvPr id="0" name="图片 3098"/>
                        <p:cNvPicPr/>
                        <p:nvPr/>
                      </p:nvPicPr>
                      <p:blipFill>
                        <a:blip r:embed="rId4"/>
                        <a:stretch>
                          <a:fillRect/>
                        </a:stretch>
                      </p:blipFill>
                      <p:spPr>
                        <a:xfrm>
                          <a:off x="3792" y="384"/>
                          <a:ext cx="1776" cy="1243"/>
                        </a:xfrm>
                        <a:prstGeom prst="rect">
                          <a:avLst/>
                        </a:prstGeom>
                        <a:noFill/>
                        <a:ln w="38100">
                          <a:noFill/>
                          <a:miter/>
                        </a:ln>
                      </p:spPr>
                    </p:pic>
                  </p:oleObj>
                </mc:Fallback>
              </mc:AlternateContent>
            </a:graphicData>
          </a:graphic>
        </p:graphicFrame>
        <p:sp>
          <p:nvSpPr>
            <p:cNvPr id="56397" name="Rectangle 71"/>
            <p:cNvSpPr/>
            <p:nvPr/>
          </p:nvSpPr>
          <p:spPr>
            <a:xfrm>
              <a:off x="3792" y="336"/>
              <a:ext cx="1776" cy="3360"/>
            </a:xfrm>
            <a:prstGeom prst="rect">
              <a:avLst/>
            </a:prstGeom>
            <a:noFill/>
            <a:ln w="57150" cap="flat" cmpd="thinThick">
              <a:solidFill>
                <a:srgbClr val="33CCCC"/>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aphicFrame>
        <p:nvGraphicFramePr>
          <p:cNvPr id="149576" name="Object 72"/>
          <p:cNvGraphicFramePr>
            <a:graphicFrameLocks noChangeAspect="1"/>
          </p:cNvGraphicFramePr>
          <p:nvPr/>
        </p:nvGraphicFramePr>
        <p:xfrm>
          <a:off x="5969000" y="2566988"/>
          <a:ext cx="2849563" cy="512762"/>
        </p:xfrm>
        <a:graphic>
          <a:graphicData uri="http://schemas.openxmlformats.org/presentationml/2006/ole">
            <mc:AlternateContent xmlns:mc="http://schemas.openxmlformats.org/markup-compatibility/2006">
              <mc:Choice xmlns:v="urn:schemas-microsoft-com:vml" Requires="v">
                <p:oleObj spid="_x0000_s3100" name="" r:id="rId5" imgW="1397000" imgH="228600" progId="Equation.3">
                  <p:embed/>
                </p:oleObj>
              </mc:Choice>
              <mc:Fallback>
                <p:oleObj name="" r:id="rId5" imgW="1397000" imgH="228600" progId="Equation.3">
                  <p:embed/>
                  <p:pic>
                    <p:nvPicPr>
                      <p:cNvPr id="0" name="图片 3099"/>
                      <p:cNvPicPr/>
                      <p:nvPr/>
                    </p:nvPicPr>
                    <p:blipFill>
                      <a:blip r:embed="rId6"/>
                      <a:stretch>
                        <a:fillRect/>
                      </a:stretch>
                    </p:blipFill>
                    <p:spPr>
                      <a:xfrm>
                        <a:off x="5969000" y="2566988"/>
                        <a:ext cx="2849563" cy="512762"/>
                      </a:xfrm>
                      <a:prstGeom prst="rect">
                        <a:avLst/>
                      </a:prstGeom>
                      <a:noFill/>
                      <a:ln w="38100">
                        <a:noFill/>
                        <a:miter/>
                      </a:ln>
                    </p:spPr>
                  </p:pic>
                </p:oleObj>
              </mc:Fallback>
            </mc:AlternateContent>
          </a:graphicData>
        </a:graphic>
      </p:graphicFrame>
      <p:graphicFrame>
        <p:nvGraphicFramePr>
          <p:cNvPr id="149577" name="Object 73"/>
          <p:cNvGraphicFramePr>
            <a:graphicFrameLocks noChangeAspect="1"/>
          </p:cNvGraphicFramePr>
          <p:nvPr/>
        </p:nvGraphicFramePr>
        <p:xfrm>
          <a:off x="6016625" y="5318125"/>
          <a:ext cx="2767013" cy="550863"/>
        </p:xfrm>
        <a:graphic>
          <a:graphicData uri="http://schemas.openxmlformats.org/presentationml/2006/ole">
            <mc:AlternateContent xmlns:mc="http://schemas.openxmlformats.org/markup-compatibility/2006">
              <mc:Choice xmlns:v="urn:schemas-microsoft-com:vml" Requires="v">
                <p:oleObj spid="_x0000_s3101" name="" r:id="rId7" imgW="1206500" imgH="228600" progId="Equation.3">
                  <p:embed/>
                </p:oleObj>
              </mc:Choice>
              <mc:Fallback>
                <p:oleObj name="" r:id="rId7" imgW="1206500" imgH="228600" progId="Equation.3">
                  <p:embed/>
                  <p:pic>
                    <p:nvPicPr>
                      <p:cNvPr id="0" name="图片 3100"/>
                      <p:cNvPicPr/>
                      <p:nvPr/>
                    </p:nvPicPr>
                    <p:blipFill>
                      <a:blip r:embed="rId8"/>
                      <a:stretch>
                        <a:fillRect/>
                      </a:stretch>
                    </p:blipFill>
                    <p:spPr>
                      <a:xfrm>
                        <a:off x="6016625" y="5318125"/>
                        <a:ext cx="2767013" cy="550863"/>
                      </a:xfrm>
                      <a:prstGeom prst="rect">
                        <a:avLst/>
                      </a:prstGeom>
                      <a:noFill/>
                      <a:ln w="38100">
                        <a:noFill/>
                        <a:miter/>
                      </a:ln>
                    </p:spPr>
                  </p:pic>
                </p:oleObj>
              </mc:Fallback>
            </mc:AlternateContent>
          </a:graphicData>
        </a:graphic>
      </p:graphicFrame>
      <p:sp>
        <p:nvSpPr>
          <p:cNvPr id="149578" name="Text Box 74"/>
          <p:cNvSpPr txBox="1"/>
          <p:nvPr/>
        </p:nvSpPr>
        <p:spPr>
          <a:xfrm>
            <a:off x="304800" y="5334000"/>
            <a:ext cx="5743575" cy="822325"/>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b="1" dirty="0"/>
              <a:t>   </a:t>
            </a:r>
            <a:r>
              <a:rPr lang="zh-CN" altLang="en-US" sz="2400" b="1" dirty="0"/>
              <a:t>从卡诺图看出，约束项均未使用，按“</a:t>
            </a:r>
            <a:r>
              <a:rPr lang="en-US" altLang="zh-CN" sz="2400" b="1" dirty="0"/>
              <a:t>0”</a:t>
            </a:r>
            <a:r>
              <a:rPr lang="zh-CN" altLang="en-US" sz="2400" b="1" dirty="0"/>
              <a:t>处理填入表中，得全状态表。</a:t>
            </a:r>
            <a:endParaRPr lang="zh-CN" altLang="en-US" sz="2400" b="1" dirty="0"/>
          </a:p>
        </p:txBody>
      </p:sp>
      <p:sp>
        <p:nvSpPr>
          <p:cNvPr id="149579" name="Text Box 75"/>
          <p:cNvSpPr txBox="1"/>
          <p:nvPr/>
        </p:nvSpPr>
        <p:spPr>
          <a:xfrm>
            <a:off x="441325" y="4800600"/>
            <a:ext cx="336550"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accent2"/>
                </a:solidFill>
              </a:rPr>
              <a:t>0</a:t>
            </a:r>
            <a:endParaRPr lang="en-US" altLang="zh-CN" sz="2400" b="1" dirty="0">
              <a:solidFill>
                <a:schemeClr val="accent2"/>
              </a:solidFill>
            </a:endParaRPr>
          </a:p>
        </p:txBody>
      </p:sp>
      <p:sp>
        <p:nvSpPr>
          <p:cNvPr id="149580" name="Text Box 76"/>
          <p:cNvSpPr txBox="1"/>
          <p:nvPr/>
        </p:nvSpPr>
        <p:spPr>
          <a:xfrm>
            <a:off x="1143000" y="4800600"/>
            <a:ext cx="946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accent2"/>
                </a:solidFill>
              </a:rPr>
              <a:t>1      1</a:t>
            </a:r>
            <a:endParaRPr lang="en-US" altLang="zh-CN" sz="2400" b="1" dirty="0">
              <a:solidFill>
                <a:schemeClr val="accent2"/>
              </a:solidFill>
            </a:endParaRPr>
          </a:p>
        </p:txBody>
      </p:sp>
      <p:grpSp>
        <p:nvGrpSpPr>
          <p:cNvPr id="149581" name="Group 77"/>
          <p:cNvGrpSpPr/>
          <p:nvPr/>
        </p:nvGrpSpPr>
        <p:grpSpPr>
          <a:xfrm>
            <a:off x="2362200" y="4800600"/>
            <a:ext cx="1066800" cy="457200"/>
            <a:chOff x="1488" y="3024"/>
            <a:chExt cx="672" cy="288"/>
          </a:xfrm>
        </p:grpSpPr>
        <p:sp>
          <p:nvSpPr>
            <p:cNvPr id="56394" name="Text Box 78"/>
            <p:cNvSpPr txBox="1"/>
            <p:nvPr/>
          </p:nvSpPr>
          <p:spPr>
            <a:xfrm>
              <a:off x="1488"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accent2"/>
                  </a:solidFill>
                </a:rPr>
                <a:t>0</a:t>
              </a:r>
              <a:endParaRPr lang="en-US" altLang="zh-CN" sz="2400" b="1" dirty="0">
                <a:solidFill>
                  <a:schemeClr val="accent2"/>
                </a:solidFill>
              </a:endParaRPr>
            </a:p>
          </p:txBody>
        </p:sp>
        <p:sp>
          <p:nvSpPr>
            <p:cNvPr id="56395" name="Text Box 79"/>
            <p:cNvSpPr txBox="1"/>
            <p:nvPr/>
          </p:nvSpPr>
          <p:spPr>
            <a:xfrm>
              <a:off x="1948"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accent2"/>
                  </a:solidFill>
                </a:rPr>
                <a:t>0</a:t>
              </a:r>
              <a:endParaRPr lang="en-US" altLang="zh-CN" sz="2400" b="1" dirty="0">
                <a:solidFill>
                  <a:schemeClr val="accent2"/>
                </a:solidFill>
              </a:endParaRPr>
            </a:p>
          </p:txBody>
        </p:sp>
      </p:grpSp>
      <p:grpSp>
        <p:nvGrpSpPr>
          <p:cNvPr id="149584" name="Group 80"/>
          <p:cNvGrpSpPr/>
          <p:nvPr/>
        </p:nvGrpSpPr>
        <p:grpSpPr>
          <a:xfrm>
            <a:off x="3581400" y="4800600"/>
            <a:ext cx="990600" cy="457200"/>
            <a:chOff x="2256" y="3024"/>
            <a:chExt cx="624" cy="288"/>
          </a:xfrm>
        </p:grpSpPr>
        <p:sp>
          <p:nvSpPr>
            <p:cNvPr id="56392" name="Text Box 81"/>
            <p:cNvSpPr txBox="1"/>
            <p:nvPr/>
          </p:nvSpPr>
          <p:spPr>
            <a:xfrm>
              <a:off x="2256"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accent2"/>
                  </a:solidFill>
                </a:rPr>
                <a:t>0</a:t>
              </a:r>
              <a:endParaRPr lang="en-US" altLang="zh-CN" sz="2400" b="1" dirty="0">
                <a:solidFill>
                  <a:schemeClr val="accent2"/>
                </a:solidFill>
              </a:endParaRPr>
            </a:p>
          </p:txBody>
        </p:sp>
        <p:sp>
          <p:nvSpPr>
            <p:cNvPr id="56393" name="Text Box 82"/>
            <p:cNvSpPr txBox="1"/>
            <p:nvPr/>
          </p:nvSpPr>
          <p:spPr>
            <a:xfrm>
              <a:off x="2668"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accent2"/>
                  </a:solidFill>
                </a:rPr>
                <a:t>0</a:t>
              </a:r>
              <a:endParaRPr lang="en-US" altLang="zh-CN" sz="2400" b="1" dirty="0">
                <a:solidFill>
                  <a:schemeClr val="accent2"/>
                </a:solidFill>
              </a:endParaRPr>
            </a:p>
          </p:txBody>
        </p:sp>
      </p:grpSp>
      <p:grpSp>
        <p:nvGrpSpPr>
          <p:cNvPr id="149587" name="Group 83"/>
          <p:cNvGrpSpPr/>
          <p:nvPr/>
        </p:nvGrpSpPr>
        <p:grpSpPr>
          <a:xfrm>
            <a:off x="4876800" y="4800600"/>
            <a:ext cx="838200" cy="457200"/>
            <a:chOff x="3072" y="3024"/>
            <a:chExt cx="528" cy="288"/>
          </a:xfrm>
        </p:grpSpPr>
        <p:sp>
          <p:nvSpPr>
            <p:cNvPr id="56390" name="Text Box 84"/>
            <p:cNvSpPr txBox="1"/>
            <p:nvPr/>
          </p:nvSpPr>
          <p:spPr>
            <a:xfrm>
              <a:off x="3072"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accent2"/>
                  </a:solidFill>
                </a:rPr>
                <a:t>0</a:t>
              </a:r>
              <a:endParaRPr lang="en-US" altLang="zh-CN" sz="2400" b="1" dirty="0">
                <a:solidFill>
                  <a:schemeClr val="accent2"/>
                </a:solidFill>
              </a:endParaRPr>
            </a:p>
          </p:txBody>
        </p:sp>
        <p:sp>
          <p:nvSpPr>
            <p:cNvPr id="56391" name="Text Box 85"/>
            <p:cNvSpPr txBox="1"/>
            <p:nvPr/>
          </p:nvSpPr>
          <p:spPr>
            <a:xfrm>
              <a:off x="3388"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accent2"/>
                  </a:solidFill>
                </a:rPr>
                <a:t>0</a:t>
              </a:r>
              <a:endParaRPr lang="en-US" altLang="zh-CN" sz="2400" b="1" dirty="0">
                <a:solidFill>
                  <a:schemeClr val="accent2"/>
                </a:solidFill>
              </a:endParaRPr>
            </a:p>
          </p:txBody>
        </p:sp>
      </p:grpSp>
      <p:graphicFrame>
        <p:nvGraphicFramePr>
          <p:cNvPr id="149590" name="Object 86"/>
          <p:cNvGraphicFramePr>
            <a:graphicFrameLocks noChangeAspect="1"/>
          </p:cNvGraphicFramePr>
          <p:nvPr/>
        </p:nvGraphicFramePr>
        <p:xfrm>
          <a:off x="1331913" y="6165850"/>
          <a:ext cx="2182812" cy="555625"/>
        </p:xfrm>
        <a:graphic>
          <a:graphicData uri="http://schemas.openxmlformats.org/presentationml/2006/ole">
            <mc:AlternateContent xmlns:mc="http://schemas.openxmlformats.org/markup-compatibility/2006">
              <mc:Choice xmlns:v="urn:schemas-microsoft-com:vml" Requires="v">
                <p:oleObj spid="_x0000_s3104" name="" r:id="rId9" imgW="889000" imgH="228600" progId="Equation.3">
                  <p:embed/>
                </p:oleObj>
              </mc:Choice>
              <mc:Fallback>
                <p:oleObj name="" r:id="rId9" imgW="889000" imgH="228600" progId="Equation.3">
                  <p:embed/>
                  <p:pic>
                    <p:nvPicPr>
                      <p:cNvPr id="0" name="图片 3103"/>
                      <p:cNvPicPr/>
                      <p:nvPr/>
                    </p:nvPicPr>
                    <p:blipFill>
                      <a:blip r:embed="rId10"/>
                      <a:stretch>
                        <a:fillRect/>
                      </a:stretch>
                    </p:blipFill>
                    <p:spPr>
                      <a:xfrm>
                        <a:off x="1331913" y="6165850"/>
                        <a:ext cx="2182812" cy="555625"/>
                      </a:xfrm>
                      <a:prstGeom prst="rect">
                        <a:avLst/>
                      </a:prstGeom>
                      <a:noFill/>
                      <a:ln w="38100">
                        <a:noFill/>
                        <a:miter/>
                      </a:ln>
                    </p:spPr>
                  </p:pic>
                </p:oleObj>
              </mc:Fallback>
            </mc:AlternateContent>
          </a:graphicData>
        </a:graphic>
      </p:graphicFrame>
      <p:graphicFrame>
        <p:nvGraphicFramePr>
          <p:cNvPr id="149591" name="Object 87"/>
          <p:cNvGraphicFramePr>
            <a:graphicFrameLocks noChangeAspect="1"/>
          </p:cNvGraphicFramePr>
          <p:nvPr/>
        </p:nvGraphicFramePr>
        <p:xfrm>
          <a:off x="3657600" y="6172200"/>
          <a:ext cx="1981200" cy="549275"/>
        </p:xfrm>
        <a:graphic>
          <a:graphicData uri="http://schemas.openxmlformats.org/presentationml/2006/ole">
            <mc:AlternateContent xmlns:mc="http://schemas.openxmlformats.org/markup-compatibility/2006">
              <mc:Choice xmlns:v="urn:schemas-microsoft-com:vml" Requires="v">
                <p:oleObj spid="_x0000_s3103" name="" r:id="rId11" imgW="825500" imgH="228600" progId="Equation.3">
                  <p:embed/>
                </p:oleObj>
              </mc:Choice>
              <mc:Fallback>
                <p:oleObj name="" r:id="rId11" imgW="825500" imgH="228600" progId="Equation.3">
                  <p:embed/>
                  <p:pic>
                    <p:nvPicPr>
                      <p:cNvPr id="0" name="图片 3102"/>
                      <p:cNvPicPr/>
                      <p:nvPr/>
                    </p:nvPicPr>
                    <p:blipFill>
                      <a:blip r:embed="rId12"/>
                      <a:stretch>
                        <a:fillRect/>
                      </a:stretch>
                    </p:blipFill>
                    <p:spPr>
                      <a:xfrm>
                        <a:off x="3657600" y="6172200"/>
                        <a:ext cx="1981200" cy="549275"/>
                      </a:xfrm>
                      <a:prstGeom prst="rect">
                        <a:avLst/>
                      </a:prstGeom>
                      <a:noFill/>
                      <a:ln w="38100">
                        <a:noFill/>
                        <a:miter/>
                      </a:ln>
                    </p:spPr>
                  </p:pic>
                </p:oleObj>
              </mc:Fallback>
            </mc:AlternateContent>
          </a:graphicData>
        </a:graphic>
      </p:graphicFrame>
      <p:sp>
        <p:nvSpPr>
          <p:cNvPr id="149592" name="Text Box 88"/>
          <p:cNvSpPr txBox="1"/>
          <p:nvPr/>
        </p:nvSpPr>
        <p:spPr>
          <a:xfrm>
            <a:off x="358775" y="6172200"/>
            <a:ext cx="1304925" cy="457200"/>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输出：</a:t>
            </a:r>
            <a:endParaRPr lang="zh-CN" altLang="en-US" sz="2400" b="1" dirty="0"/>
          </a:p>
        </p:txBody>
      </p:sp>
      <p:sp>
        <p:nvSpPr>
          <p:cNvPr id="149593" name="Text Box 89"/>
          <p:cNvSpPr txBox="1"/>
          <p:nvPr/>
        </p:nvSpPr>
        <p:spPr>
          <a:xfrm>
            <a:off x="2270125" y="533400"/>
            <a:ext cx="1692275"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状态转换表</a:t>
            </a:r>
            <a:endParaRPr lang="zh-CN" altLang="en-US" sz="2400" b="1" dirty="0"/>
          </a:p>
        </p:txBody>
      </p:sp>
      <p:sp>
        <p:nvSpPr>
          <p:cNvPr id="149594" name="Text Box 90"/>
          <p:cNvSpPr txBox="1"/>
          <p:nvPr/>
        </p:nvSpPr>
        <p:spPr>
          <a:xfrm>
            <a:off x="1946275" y="533400"/>
            <a:ext cx="492125"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solidFill>
                  <a:srgbClr val="A50021"/>
                </a:solidFill>
              </a:rPr>
              <a:t>全</a:t>
            </a:r>
            <a:endParaRPr lang="zh-CN" altLang="en-US" sz="2400" b="1" dirty="0"/>
          </a:p>
        </p:txBody>
      </p:sp>
      <p:sp>
        <p:nvSpPr>
          <p:cNvPr id="149595" name="Text Box 91"/>
          <p:cNvSpPr txBox="1">
            <a:spLocks noChangeArrowheads="1"/>
          </p:cNvSpPr>
          <p:nvPr/>
        </p:nvSpPr>
        <p:spPr bwMode="auto">
          <a:xfrm>
            <a:off x="381000" y="182563"/>
            <a:ext cx="1003300" cy="579438"/>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dist="107763" dir="13500000" algn="ctr" rotWithShape="0">
              <a:srgbClr val="808080"/>
            </a:outerShdw>
          </a:effectLst>
          <a:extLst>
            <a:ext uri="{91240B29-F687-4F45-9708-019B960494DF}">
              <a14:hiddenLine xmlns:a14="http://schemas.microsoft.com/office/drawing/2010/main" w="38100">
                <a:solidFill>
                  <a:schemeClr val="tx1"/>
                </a:solidFill>
                <a:miter lim="800000"/>
                <a:headEnd/>
                <a:tailEnd/>
              </a14:hiddenLine>
            </a:ext>
          </a:extLst>
        </p:spPr>
        <p:txBody>
          <a:bodyPr anchor="ctr">
            <a:spAutoFit/>
          </a:bodyPr>
          <a:lstStyle/>
          <a:p>
            <a:pPr marR="0" algn="ctr" defTabSz="914400" eaLnBrk="1" hangingPunct="1">
              <a:buClrTx/>
              <a:buSzTx/>
              <a:buFontTx/>
              <a:buNone/>
              <a:defRPr/>
            </a:pPr>
            <a:r>
              <a:rPr kumimoji="1" lang="zh-CN" altLang="en-US" sz="3200" kern="1200" cap="none" spc="0" normalizeH="0" baseline="0" noProof="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举例</a:t>
            </a:r>
            <a:endParaRPr kumimoji="1" lang="zh-CN" altLang="en-US" sz="3200" kern="1200" cap="none" spc="0" normalizeH="0" baseline="0" noProof="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endParaRPr>
          </a:p>
        </p:txBody>
      </p:sp>
      <p:sp>
        <p:nvSpPr>
          <p:cNvPr id="149596" name="Text Box 92"/>
          <p:cNvSpPr txBox="1"/>
          <p:nvPr/>
        </p:nvSpPr>
        <p:spPr>
          <a:xfrm>
            <a:off x="4860925" y="1905000"/>
            <a:ext cx="336550"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149597" name="Text Box 93"/>
          <p:cNvSpPr txBox="1"/>
          <p:nvPr/>
        </p:nvSpPr>
        <p:spPr>
          <a:xfrm>
            <a:off x="4845050" y="2209800"/>
            <a:ext cx="336550"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149598" name="Text Box 94"/>
          <p:cNvSpPr txBox="1"/>
          <p:nvPr/>
        </p:nvSpPr>
        <p:spPr>
          <a:xfrm>
            <a:off x="4845050" y="2590800"/>
            <a:ext cx="336550"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a:t>
            </a:r>
            <a:endParaRPr lang="en-US" altLang="zh-CN" sz="2400" b="1" dirty="0"/>
          </a:p>
        </p:txBody>
      </p:sp>
      <p:grpSp>
        <p:nvGrpSpPr>
          <p:cNvPr id="149599" name="Group 95"/>
          <p:cNvGrpSpPr/>
          <p:nvPr/>
        </p:nvGrpSpPr>
        <p:grpSpPr>
          <a:xfrm>
            <a:off x="1143000" y="3429000"/>
            <a:ext cx="4484688" cy="838200"/>
            <a:chOff x="720" y="2160"/>
            <a:chExt cx="2825" cy="528"/>
          </a:xfrm>
        </p:grpSpPr>
        <p:grpSp>
          <p:nvGrpSpPr>
            <p:cNvPr id="56377" name="Group 96"/>
            <p:cNvGrpSpPr/>
            <p:nvPr/>
          </p:nvGrpSpPr>
          <p:grpSpPr>
            <a:xfrm>
              <a:off x="720" y="2160"/>
              <a:ext cx="2825" cy="528"/>
              <a:chOff x="726" y="2160"/>
              <a:chExt cx="2825" cy="528"/>
            </a:xfrm>
          </p:grpSpPr>
          <p:sp>
            <p:nvSpPr>
              <p:cNvPr id="56380" name="Text Box 97"/>
              <p:cNvSpPr txBox="1"/>
              <p:nvPr/>
            </p:nvSpPr>
            <p:spPr>
              <a:xfrm>
                <a:off x="726" y="2160"/>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56381" name="Text Box 98"/>
              <p:cNvSpPr txBox="1"/>
              <p:nvPr/>
            </p:nvSpPr>
            <p:spPr>
              <a:xfrm>
                <a:off x="726" y="2400"/>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sp>
            <p:nvSpPr>
              <p:cNvPr id="56382" name="Text Box 99"/>
              <p:cNvSpPr txBox="1"/>
              <p:nvPr/>
            </p:nvSpPr>
            <p:spPr>
              <a:xfrm>
                <a:off x="3072" y="216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6383" name="Text Box 100"/>
              <p:cNvSpPr txBox="1"/>
              <p:nvPr/>
            </p:nvSpPr>
            <p:spPr>
              <a:xfrm>
                <a:off x="3072" y="240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6384" name="Text Box 101"/>
              <p:cNvSpPr txBox="1"/>
              <p:nvPr/>
            </p:nvSpPr>
            <p:spPr>
              <a:xfrm>
                <a:off x="1488" y="2387"/>
                <a:ext cx="11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zh-CN" sz="2400" b="1" dirty="0"/>
              </a:p>
            </p:txBody>
          </p:sp>
          <p:sp>
            <p:nvSpPr>
              <p:cNvPr id="56385" name="Text Box 102"/>
              <p:cNvSpPr txBox="1"/>
              <p:nvPr/>
            </p:nvSpPr>
            <p:spPr>
              <a:xfrm>
                <a:off x="1457" y="2160"/>
                <a:ext cx="70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1       0</a:t>
                </a:r>
                <a:endParaRPr lang="en-US" altLang="zh-CN" sz="2400" b="1" dirty="0"/>
              </a:p>
            </p:txBody>
          </p:sp>
          <p:sp>
            <p:nvSpPr>
              <p:cNvPr id="56386" name="Text Box 103"/>
              <p:cNvSpPr txBox="1"/>
              <p:nvPr/>
            </p:nvSpPr>
            <p:spPr>
              <a:xfrm>
                <a:off x="2256" y="2160"/>
                <a:ext cx="6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1      0</a:t>
                </a:r>
                <a:endParaRPr lang="en-US" altLang="zh-CN" sz="2400" b="1" dirty="0"/>
              </a:p>
            </p:txBody>
          </p:sp>
          <p:sp>
            <p:nvSpPr>
              <p:cNvPr id="56387" name="Text Box 104"/>
              <p:cNvSpPr txBox="1"/>
              <p:nvPr/>
            </p:nvSpPr>
            <p:spPr>
              <a:xfrm>
                <a:off x="2256" y="2400"/>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56388" name="Text Box 105"/>
              <p:cNvSpPr txBox="1"/>
              <p:nvPr/>
            </p:nvSpPr>
            <p:spPr>
              <a:xfrm>
                <a:off x="3360" y="2160"/>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6389" name="Text Box 106"/>
              <p:cNvSpPr txBox="1"/>
              <p:nvPr/>
            </p:nvSpPr>
            <p:spPr>
              <a:xfrm>
                <a:off x="3360" y="2400"/>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56378" name="Text Box 107"/>
            <p:cNvSpPr txBox="1"/>
            <p:nvPr/>
          </p:nvSpPr>
          <p:spPr>
            <a:xfrm>
              <a:off x="1468" y="240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a:t>
              </a:r>
              <a:endParaRPr lang="en-US" altLang="zh-CN" sz="2400" b="1" dirty="0"/>
            </a:p>
          </p:txBody>
        </p:sp>
        <p:sp>
          <p:nvSpPr>
            <p:cNvPr id="56379" name="Text Box 108"/>
            <p:cNvSpPr txBox="1"/>
            <p:nvPr/>
          </p:nvSpPr>
          <p:spPr>
            <a:xfrm>
              <a:off x="1900" y="240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a:t>
              </a:r>
              <a:endParaRPr lang="en-US" altLang="zh-CN" sz="2400" b="1" dirty="0"/>
            </a:p>
          </p:txBody>
        </p:sp>
      </p:grpSp>
      <p:sp>
        <p:nvSpPr>
          <p:cNvPr id="149613" name="Oval 109"/>
          <p:cNvSpPr/>
          <p:nvPr/>
        </p:nvSpPr>
        <p:spPr>
          <a:xfrm>
            <a:off x="7772400" y="1219200"/>
            <a:ext cx="381000" cy="304800"/>
          </a:xfrm>
          <a:prstGeom prst="ellipse">
            <a:avLst/>
          </a:prstGeom>
          <a:noFill/>
          <a:ln w="38100" cap="flat" cmpd="sng">
            <a:solidFill>
              <a:srgbClr val="A5002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49614" name="Oval 110"/>
          <p:cNvSpPr/>
          <p:nvPr/>
        </p:nvSpPr>
        <p:spPr>
          <a:xfrm>
            <a:off x="7772400" y="3733800"/>
            <a:ext cx="304800" cy="381000"/>
          </a:xfrm>
          <a:prstGeom prst="ellipse">
            <a:avLst/>
          </a:prstGeom>
          <a:noFill/>
          <a:ln w="38100" cap="flat" cmpd="sng">
            <a:solidFill>
              <a:srgbClr val="A5002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49615" name="Rectangle 111"/>
          <p:cNvSpPr/>
          <p:nvPr/>
        </p:nvSpPr>
        <p:spPr>
          <a:xfrm>
            <a:off x="457200" y="2667000"/>
            <a:ext cx="4800600" cy="381000"/>
          </a:xfrm>
          <a:prstGeom prst="rect">
            <a:avLst/>
          </a:prstGeom>
          <a:noFill/>
          <a:ln w="38100" cap="flat" cmpd="sng">
            <a:solidFill>
              <a:srgbClr val="A5002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49616" name="Rectangle 112"/>
          <p:cNvSpPr/>
          <p:nvPr/>
        </p:nvSpPr>
        <p:spPr>
          <a:xfrm>
            <a:off x="457200" y="4267200"/>
            <a:ext cx="5181600" cy="304800"/>
          </a:xfrm>
          <a:prstGeom prst="rect">
            <a:avLst/>
          </a:prstGeom>
          <a:noFill/>
          <a:ln w="38100" cap="flat" cmpd="sng">
            <a:solidFill>
              <a:srgbClr val="00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9593"/>
                                        </p:tgtEl>
                                        <p:attrNameLst>
                                          <p:attrName>style.visibility</p:attrName>
                                        </p:attrNameLst>
                                      </p:cBhvr>
                                      <p:to>
                                        <p:strVal val="visible"/>
                                      </p:to>
                                    </p:set>
                                    <p:anim calcmode="lin" valueType="num">
                                      <p:cBhvr additive="base">
                                        <p:cTn id="7" dur="500" fill="hold"/>
                                        <p:tgtEl>
                                          <p:spTgt spid="149593"/>
                                        </p:tgtEl>
                                        <p:attrNameLst>
                                          <p:attrName>ppt_x</p:attrName>
                                        </p:attrNameLst>
                                      </p:cBhvr>
                                      <p:tavLst>
                                        <p:tav tm="0">
                                          <p:val>
                                            <p:strVal val="#ppt_x"/>
                                          </p:val>
                                        </p:tav>
                                        <p:tav tm="100000">
                                          <p:val>
                                            <p:strVal val="#ppt_x"/>
                                          </p:val>
                                        </p:tav>
                                      </p:tavLst>
                                    </p:anim>
                                    <p:anim calcmode="lin" valueType="num">
                                      <p:cBhvr additive="base">
                                        <p:cTn id="8" dur="500" fill="hold"/>
                                        <p:tgtEl>
                                          <p:spTgt spid="14959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95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149508"/>
                                        </p:tgtEl>
                                        <p:attrNameLst>
                                          <p:attrName>style.visibility</p:attrName>
                                        </p:attrNameLst>
                                      </p:cBhvr>
                                      <p:to>
                                        <p:strVal val="visible"/>
                                      </p:to>
                                    </p:set>
                                    <p:anim calcmode="lin" valueType="num">
                                      <p:cBhvr additive="base">
                                        <p:cTn id="17" dur="500" fill="hold"/>
                                        <p:tgtEl>
                                          <p:spTgt spid="149508"/>
                                        </p:tgtEl>
                                        <p:attrNameLst>
                                          <p:attrName>ppt_x</p:attrName>
                                        </p:attrNameLst>
                                      </p:cBhvr>
                                      <p:tavLst>
                                        <p:tav tm="0">
                                          <p:val>
                                            <p:strVal val="#ppt_x"/>
                                          </p:val>
                                        </p:tav>
                                        <p:tav tm="100000">
                                          <p:val>
                                            <p:strVal val="#ppt_x"/>
                                          </p:val>
                                        </p:tav>
                                      </p:tavLst>
                                    </p:anim>
                                    <p:anim calcmode="lin" valueType="num">
                                      <p:cBhvr additive="base">
                                        <p:cTn id="18" dur="500" fill="hold"/>
                                        <p:tgtEl>
                                          <p:spTgt spid="14950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149511"/>
                                        </p:tgtEl>
                                        <p:attrNameLst>
                                          <p:attrName>style.visibility</p:attrName>
                                        </p:attrNameLst>
                                      </p:cBhvr>
                                      <p:to>
                                        <p:strVal val="visible"/>
                                      </p:to>
                                    </p:set>
                                    <p:anim calcmode="lin" valueType="num">
                                      <p:cBhvr additive="base">
                                        <p:cTn id="23" dur="500" fill="hold"/>
                                        <p:tgtEl>
                                          <p:spTgt spid="149511"/>
                                        </p:tgtEl>
                                        <p:attrNameLst>
                                          <p:attrName>ppt_x</p:attrName>
                                        </p:attrNameLst>
                                      </p:cBhvr>
                                      <p:tavLst>
                                        <p:tav tm="0">
                                          <p:val>
                                            <p:strVal val="#ppt_x"/>
                                          </p:val>
                                        </p:tav>
                                        <p:tav tm="100000">
                                          <p:val>
                                            <p:strVal val="#ppt_x"/>
                                          </p:val>
                                        </p:tav>
                                      </p:tavLst>
                                    </p:anim>
                                    <p:anim calcmode="lin" valueType="num">
                                      <p:cBhvr additive="base">
                                        <p:cTn id="24" dur="500" fill="hold"/>
                                        <p:tgtEl>
                                          <p:spTgt spid="149511"/>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nodeType="clickEffect">
                                  <p:stCondLst>
                                    <p:cond delay="0"/>
                                  </p:stCondLst>
                                  <p:childTnLst>
                                    <p:set>
                                      <p:cBhvr>
                                        <p:cTn id="28" dur="1" fill="hold">
                                          <p:stCondLst>
                                            <p:cond delay="0"/>
                                          </p:stCondLst>
                                        </p:cTn>
                                        <p:tgtEl>
                                          <p:spTgt spid="149517"/>
                                        </p:tgtEl>
                                        <p:attrNameLst>
                                          <p:attrName>style.visibility</p:attrName>
                                        </p:attrNameLst>
                                      </p:cBhvr>
                                      <p:to>
                                        <p:strVal val="visible"/>
                                      </p:to>
                                    </p:set>
                                    <p:anim calcmode="lin" valueType="num">
                                      <p:cBhvr additive="base">
                                        <p:cTn id="29" dur="500" fill="hold"/>
                                        <p:tgtEl>
                                          <p:spTgt spid="149517"/>
                                        </p:tgtEl>
                                        <p:attrNameLst>
                                          <p:attrName>ppt_x</p:attrName>
                                        </p:attrNameLst>
                                      </p:cBhvr>
                                      <p:tavLst>
                                        <p:tav tm="0">
                                          <p:val>
                                            <p:strVal val="#ppt_x"/>
                                          </p:val>
                                        </p:tav>
                                        <p:tav tm="100000">
                                          <p:val>
                                            <p:strVal val="#ppt_x"/>
                                          </p:val>
                                        </p:tav>
                                      </p:tavLst>
                                    </p:anim>
                                    <p:anim calcmode="lin" valueType="num">
                                      <p:cBhvr additive="base">
                                        <p:cTn id="30" dur="500" fill="hold"/>
                                        <p:tgtEl>
                                          <p:spTgt spid="149517"/>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49514"/>
                                        </p:tgtEl>
                                        <p:attrNameLst>
                                          <p:attrName>style.visibility</p:attrName>
                                        </p:attrNameLst>
                                      </p:cBhvr>
                                      <p:to>
                                        <p:strVal val="visible"/>
                                      </p:to>
                                    </p:set>
                                    <p:anim calcmode="lin" valueType="num">
                                      <p:cBhvr additive="base">
                                        <p:cTn id="35" dur="500" fill="hold"/>
                                        <p:tgtEl>
                                          <p:spTgt spid="149514"/>
                                        </p:tgtEl>
                                        <p:attrNameLst>
                                          <p:attrName>ppt_x</p:attrName>
                                        </p:attrNameLst>
                                      </p:cBhvr>
                                      <p:tavLst>
                                        <p:tav tm="0">
                                          <p:val>
                                            <p:strVal val="0-#ppt_w/2"/>
                                          </p:val>
                                        </p:tav>
                                        <p:tav tm="100000">
                                          <p:val>
                                            <p:strVal val="#ppt_x"/>
                                          </p:val>
                                        </p:tav>
                                      </p:tavLst>
                                    </p:anim>
                                    <p:anim calcmode="lin" valueType="num">
                                      <p:cBhvr additive="base">
                                        <p:cTn id="36" dur="500" fill="hold"/>
                                        <p:tgtEl>
                                          <p:spTgt spid="14951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49562"/>
                                        </p:tgtEl>
                                        <p:attrNameLst>
                                          <p:attrName>style.visibility</p:attrName>
                                        </p:attrNameLst>
                                      </p:cBhvr>
                                      <p:to>
                                        <p:strVal val="visible"/>
                                      </p:to>
                                    </p:set>
                                    <p:anim calcmode="lin" valueType="num">
                                      <p:cBhvr additive="base">
                                        <p:cTn id="41" dur="500" fill="hold"/>
                                        <p:tgtEl>
                                          <p:spTgt spid="149562"/>
                                        </p:tgtEl>
                                        <p:attrNameLst>
                                          <p:attrName>ppt_x</p:attrName>
                                        </p:attrNameLst>
                                      </p:cBhvr>
                                      <p:tavLst>
                                        <p:tav tm="0">
                                          <p:val>
                                            <p:strVal val="0-#ppt_w/2"/>
                                          </p:val>
                                        </p:tav>
                                        <p:tav tm="100000">
                                          <p:val>
                                            <p:strVal val="#ppt_x"/>
                                          </p:val>
                                        </p:tav>
                                      </p:tavLst>
                                    </p:anim>
                                    <p:anim calcmode="lin" valueType="num">
                                      <p:cBhvr additive="base">
                                        <p:cTn id="42" dur="500" fill="hold"/>
                                        <p:tgtEl>
                                          <p:spTgt spid="14956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495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49524"/>
                                        </p:tgtEl>
                                        <p:attrNameLst>
                                          <p:attrName>style.visibility</p:attrName>
                                        </p:attrNameLst>
                                      </p:cBhvr>
                                      <p:to>
                                        <p:strVal val="visible"/>
                                      </p:to>
                                    </p:set>
                                    <p:animEffect transition="in" filter="wipe(left)">
                                      <p:cBhvr>
                                        <p:cTn id="51" dur="500"/>
                                        <p:tgtEl>
                                          <p:spTgt spid="149524"/>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49535"/>
                                        </p:tgtEl>
                                        <p:attrNameLst>
                                          <p:attrName>style.visibility</p:attrName>
                                        </p:attrNameLst>
                                      </p:cBhvr>
                                      <p:to>
                                        <p:strVal val="visible"/>
                                      </p:to>
                                    </p:set>
                                    <p:anim calcmode="lin" valueType="num">
                                      <p:cBhvr additive="base">
                                        <p:cTn id="56" dur="500" fill="hold"/>
                                        <p:tgtEl>
                                          <p:spTgt spid="149535"/>
                                        </p:tgtEl>
                                        <p:attrNameLst>
                                          <p:attrName>ppt_x</p:attrName>
                                        </p:attrNameLst>
                                      </p:cBhvr>
                                      <p:tavLst>
                                        <p:tav tm="0">
                                          <p:val>
                                            <p:strVal val="0-#ppt_w/2"/>
                                          </p:val>
                                        </p:tav>
                                        <p:tav tm="100000">
                                          <p:val>
                                            <p:strVal val="#ppt_x"/>
                                          </p:val>
                                        </p:tav>
                                      </p:tavLst>
                                    </p:anim>
                                    <p:anim calcmode="lin" valueType="num">
                                      <p:cBhvr additive="base">
                                        <p:cTn id="57" dur="500" fill="hold"/>
                                        <p:tgtEl>
                                          <p:spTgt spid="14953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49596"/>
                                        </p:tgtEl>
                                        <p:attrNameLst>
                                          <p:attrName>style.visibility</p:attrName>
                                        </p:attrNameLst>
                                      </p:cBhvr>
                                      <p:to>
                                        <p:strVal val="visible"/>
                                      </p:to>
                                    </p:set>
                                    <p:anim calcmode="lin" valueType="num">
                                      <p:cBhvr additive="base">
                                        <p:cTn id="62" dur="500" fill="hold"/>
                                        <p:tgtEl>
                                          <p:spTgt spid="149596"/>
                                        </p:tgtEl>
                                        <p:attrNameLst>
                                          <p:attrName>ppt_x</p:attrName>
                                        </p:attrNameLst>
                                      </p:cBhvr>
                                      <p:tavLst>
                                        <p:tav tm="0">
                                          <p:val>
                                            <p:strVal val="0-#ppt_w/2"/>
                                          </p:val>
                                        </p:tav>
                                        <p:tav tm="100000">
                                          <p:val>
                                            <p:strVal val="#ppt_x"/>
                                          </p:val>
                                        </p:tav>
                                      </p:tavLst>
                                    </p:anim>
                                    <p:anim calcmode="lin" valueType="num">
                                      <p:cBhvr additive="base">
                                        <p:cTn id="63" dur="500" fill="hold"/>
                                        <p:tgtEl>
                                          <p:spTgt spid="149596"/>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8" fill="hold" grpId="0" nodeType="clickEffect">
                                  <p:stCondLst>
                                    <p:cond delay="0"/>
                                  </p:stCondLst>
                                  <p:iterate type="wd">
                                    <p:tmPct val="100000"/>
                                  </p:iterate>
                                  <p:childTnLst>
                                    <p:set>
                                      <p:cBhvr>
                                        <p:cTn id="67" dur="1" fill="hold">
                                          <p:stCondLst>
                                            <p:cond delay="0"/>
                                          </p:stCondLst>
                                        </p:cTn>
                                        <p:tgtEl>
                                          <p:spTgt spid="149565"/>
                                        </p:tgtEl>
                                        <p:attrNameLst>
                                          <p:attrName>style.visibility</p:attrName>
                                        </p:attrNameLst>
                                      </p:cBhvr>
                                      <p:to>
                                        <p:strVal val="visible"/>
                                      </p:to>
                                    </p:set>
                                    <p:anim calcmode="lin" valueType="num">
                                      <p:cBhvr additive="base">
                                        <p:cTn id="68" dur="300" fill="hold"/>
                                        <p:tgtEl>
                                          <p:spTgt spid="149565"/>
                                        </p:tgtEl>
                                        <p:attrNameLst>
                                          <p:attrName>ppt_x</p:attrName>
                                        </p:attrNameLst>
                                      </p:cBhvr>
                                      <p:tavLst>
                                        <p:tav tm="0">
                                          <p:val>
                                            <p:strVal val="0-#ppt_w/2"/>
                                          </p:val>
                                        </p:tav>
                                        <p:tav tm="100000">
                                          <p:val>
                                            <p:strVal val="#ppt_x"/>
                                          </p:val>
                                        </p:tav>
                                      </p:tavLst>
                                    </p:anim>
                                    <p:anim calcmode="lin" valueType="num">
                                      <p:cBhvr additive="base">
                                        <p:cTn id="69" dur="300" fill="hold"/>
                                        <p:tgtEl>
                                          <p:spTgt spid="149565"/>
                                        </p:tgtEl>
                                        <p:attrNameLst>
                                          <p:attrName>ppt_y</p:attrName>
                                        </p:attrNameLst>
                                      </p:cBhvr>
                                      <p:tavLst>
                                        <p:tav tm="0">
                                          <p:val>
                                            <p:strVal val="#ppt_y"/>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49538"/>
                                        </p:tgtEl>
                                        <p:attrNameLst>
                                          <p:attrName>style.visibility</p:attrName>
                                        </p:attrNameLst>
                                      </p:cBhvr>
                                      <p:to>
                                        <p:strVal val="visible"/>
                                      </p:to>
                                    </p:set>
                                    <p:anim calcmode="lin" valueType="num">
                                      <p:cBhvr additive="base">
                                        <p:cTn id="74" dur="500" fill="hold"/>
                                        <p:tgtEl>
                                          <p:spTgt spid="149538"/>
                                        </p:tgtEl>
                                        <p:attrNameLst>
                                          <p:attrName>ppt_x</p:attrName>
                                        </p:attrNameLst>
                                      </p:cBhvr>
                                      <p:tavLst>
                                        <p:tav tm="0">
                                          <p:val>
                                            <p:strVal val="0-#ppt_w/2"/>
                                          </p:val>
                                        </p:tav>
                                        <p:tav tm="100000">
                                          <p:val>
                                            <p:strVal val="#ppt_x"/>
                                          </p:val>
                                        </p:tav>
                                      </p:tavLst>
                                    </p:anim>
                                    <p:anim calcmode="lin" valueType="num">
                                      <p:cBhvr additive="base">
                                        <p:cTn id="75" dur="500" fill="hold"/>
                                        <p:tgtEl>
                                          <p:spTgt spid="149538"/>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1495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14952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14953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14959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iterate type="wd">
                                    <p:tmAbs val="300"/>
                                  </p:iterate>
                                  <p:childTnLst>
                                    <p:set>
                                      <p:cBhvr>
                                        <p:cTn id="95" dur="1" fill="hold">
                                          <p:stCondLst>
                                            <p:cond delay="299"/>
                                          </p:stCondLst>
                                        </p:cTn>
                                        <p:tgtEl>
                                          <p:spTgt spid="14956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499"/>
                                          </p:stCondLst>
                                        </p:cTn>
                                        <p:tgtEl>
                                          <p:spTgt spid="149540"/>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14952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14953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499"/>
                                          </p:stCondLst>
                                        </p:cTn>
                                        <p:tgtEl>
                                          <p:spTgt spid="14959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iterate type="wd">
                                    <p:tmAbs val="300"/>
                                  </p:iterate>
                                  <p:childTnLst>
                                    <p:set>
                                      <p:cBhvr>
                                        <p:cTn id="115" dur="1" fill="hold">
                                          <p:stCondLst>
                                            <p:cond delay="299"/>
                                          </p:stCondLst>
                                        </p:cTn>
                                        <p:tgtEl>
                                          <p:spTgt spid="14956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499"/>
                                          </p:stCondLst>
                                        </p:cTn>
                                        <p:tgtEl>
                                          <p:spTgt spid="14954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499"/>
                                          </p:stCondLst>
                                        </p:cTn>
                                        <p:tgtEl>
                                          <p:spTgt spid="14952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149533"/>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iterate type="wd">
                                    <p:tmAbs val="300"/>
                                  </p:iterate>
                                  <p:childTnLst>
                                    <p:set>
                                      <p:cBhvr>
                                        <p:cTn id="131" dur="1" fill="hold">
                                          <p:stCondLst>
                                            <p:cond delay="299"/>
                                          </p:stCondLst>
                                        </p:cTn>
                                        <p:tgtEl>
                                          <p:spTgt spid="14953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499"/>
                                          </p:stCondLst>
                                        </p:cTn>
                                        <p:tgtEl>
                                          <p:spTgt spid="14956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499"/>
                                          </p:stCondLst>
                                        </p:cTn>
                                        <p:tgtEl>
                                          <p:spTgt spid="149543"/>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2" presetClass="entr" presetSubtype="8" fill="hold" nodeType="clickEffect">
                                  <p:stCondLst>
                                    <p:cond delay="0"/>
                                  </p:stCondLst>
                                  <p:childTnLst>
                                    <p:set>
                                      <p:cBhvr>
                                        <p:cTn id="143" dur="1" fill="hold">
                                          <p:stCondLst>
                                            <p:cond delay="0"/>
                                          </p:stCondLst>
                                        </p:cTn>
                                        <p:tgtEl>
                                          <p:spTgt spid="149599"/>
                                        </p:tgtEl>
                                        <p:attrNameLst>
                                          <p:attrName>style.visibility</p:attrName>
                                        </p:attrNameLst>
                                      </p:cBhvr>
                                      <p:to>
                                        <p:strVal val="visible"/>
                                      </p:to>
                                    </p:set>
                                    <p:anim calcmode="lin" valueType="num">
                                      <p:cBhvr additive="base">
                                        <p:cTn id="144" dur="500" fill="hold"/>
                                        <p:tgtEl>
                                          <p:spTgt spid="149599"/>
                                        </p:tgtEl>
                                        <p:attrNameLst>
                                          <p:attrName>ppt_x</p:attrName>
                                        </p:attrNameLst>
                                      </p:cBhvr>
                                      <p:tavLst>
                                        <p:tav tm="0">
                                          <p:val>
                                            <p:strVal val="0-#ppt_w/2"/>
                                          </p:val>
                                        </p:tav>
                                        <p:tav tm="100000">
                                          <p:val>
                                            <p:strVal val="#ppt_x"/>
                                          </p:val>
                                        </p:tav>
                                      </p:tavLst>
                                    </p:anim>
                                    <p:anim calcmode="lin" valueType="num">
                                      <p:cBhvr additive="base">
                                        <p:cTn id="145" dur="500" fill="hold"/>
                                        <p:tgtEl>
                                          <p:spTgt spid="149599"/>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149507"/>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nodeType="clickEffect">
                                  <p:stCondLst>
                                    <p:cond delay="0"/>
                                  </p:stCondLst>
                                  <p:childTnLst>
                                    <p:set>
                                      <p:cBhvr>
                                        <p:cTn id="153" dur="1" fill="hold">
                                          <p:stCondLst>
                                            <p:cond delay="499"/>
                                          </p:stCondLst>
                                        </p:cTn>
                                        <p:tgtEl>
                                          <p:spTgt spid="149559"/>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499"/>
                                          </p:stCondLst>
                                        </p:cTn>
                                        <p:tgtEl>
                                          <p:spTgt spid="149506"/>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iterate type="wd">
                                    <p:tmAbs val="300"/>
                                  </p:iterate>
                                  <p:childTnLst>
                                    <p:set>
                                      <p:cBhvr>
                                        <p:cTn id="161" dur="1" fill="hold">
                                          <p:stCondLst>
                                            <p:cond delay="299"/>
                                          </p:stCondLst>
                                        </p:cTn>
                                        <p:tgtEl>
                                          <p:spTgt spid="149571"/>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nodeType="clickEffect">
                                  <p:stCondLst>
                                    <p:cond delay="0"/>
                                  </p:stCondLst>
                                  <p:childTnLst>
                                    <p:set>
                                      <p:cBhvr>
                                        <p:cTn id="165" dur="1" fill="hold">
                                          <p:stCondLst>
                                            <p:cond delay="499"/>
                                          </p:stCondLst>
                                        </p:cTn>
                                        <p:tgtEl>
                                          <p:spTgt spid="149556"/>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nodeType="clickEffect">
                                  <p:stCondLst>
                                    <p:cond delay="0"/>
                                  </p:stCondLst>
                                  <p:childTnLst>
                                    <p:set>
                                      <p:cBhvr>
                                        <p:cTn id="169" dur="1" fill="hold">
                                          <p:stCondLst>
                                            <p:cond delay="499"/>
                                          </p:stCondLst>
                                        </p:cTn>
                                        <p:tgtEl>
                                          <p:spTgt spid="149573"/>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nodeType="clickEffect">
                                  <p:stCondLst>
                                    <p:cond delay="0"/>
                                  </p:stCondLst>
                                  <p:childTnLst>
                                    <p:set>
                                      <p:cBhvr>
                                        <p:cTn id="173" dur="1" fill="hold">
                                          <p:stCondLst>
                                            <p:cond delay="0"/>
                                          </p:stCondLst>
                                        </p:cTn>
                                        <p:tgtEl>
                                          <p:spTgt spid="149576"/>
                                        </p:tgtEl>
                                        <p:attrNameLst>
                                          <p:attrName>style.visibility</p:attrName>
                                        </p:attrNameLst>
                                      </p:cBhvr>
                                      <p:to>
                                        <p:strVal val="visible"/>
                                      </p:to>
                                    </p:set>
                                    <p:animEffect transition="in" filter="wipe(left)">
                                      <p:cBhvr>
                                        <p:cTn id="174" dur="500"/>
                                        <p:tgtEl>
                                          <p:spTgt spid="149576"/>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499"/>
                                          </p:stCondLst>
                                        </p:cTn>
                                        <p:tgtEl>
                                          <p:spTgt spid="149572"/>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nodeType="clickEffect">
                                  <p:stCondLst>
                                    <p:cond delay="0"/>
                                  </p:stCondLst>
                                  <p:childTnLst>
                                    <p:set>
                                      <p:cBhvr>
                                        <p:cTn id="182" dur="1" fill="hold">
                                          <p:stCondLst>
                                            <p:cond delay="0"/>
                                          </p:stCondLst>
                                        </p:cTn>
                                        <p:tgtEl>
                                          <p:spTgt spid="149577"/>
                                        </p:tgtEl>
                                        <p:attrNameLst>
                                          <p:attrName>style.visibility</p:attrName>
                                        </p:attrNameLst>
                                      </p:cBhvr>
                                      <p:to>
                                        <p:strVal val="visible"/>
                                      </p:to>
                                    </p:set>
                                    <p:animEffect transition="in" filter="wipe(left)">
                                      <p:cBhvr>
                                        <p:cTn id="183" dur="500"/>
                                        <p:tgtEl>
                                          <p:spTgt spid="149577"/>
                                        </p:tgtEl>
                                      </p:cBhvr>
                                    </p:animEffect>
                                  </p:childTnLst>
                                </p:cTn>
                              </p:par>
                            </p:childTnLst>
                          </p:cTn>
                        </p:par>
                      </p:childTnLst>
                    </p:cTn>
                  </p:par>
                  <p:par>
                    <p:cTn id="184" fill="hold">
                      <p:stCondLst>
                        <p:cond delay="indefinite"/>
                      </p:stCondLst>
                      <p:childTnLst>
                        <p:par>
                          <p:cTn id="185" fill="hold">
                            <p:stCondLst>
                              <p:cond delay="0"/>
                            </p:stCondLst>
                            <p:childTnLst>
                              <p:par>
                                <p:cTn id="186" presetID="23" presetClass="entr" presetSubtype="32" fill="hold" grpId="0" nodeType="clickEffect">
                                  <p:stCondLst>
                                    <p:cond delay="0"/>
                                  </p:stCondLst>
                                  <p:childTnLst>
                                    <p:set>
                                      <p:cBhvr>
                                        <p:cTn id="187" dur="1" fill="hold">
                                          <p:stCondLst>
                                            <p:cond delay="0"/>
                                          </p:stCondLst>
                                        </p:cTn>
                                        <p:tgtEl>
                                          <p:spTgt spid="149613"/>
                                        </p:tgtEl>
                                        <p:attrNameLst>
                                          <p:attrName>style.visibility</p:attrName>
                                        </p:attrNameLst>
                                      </p:cBhvr>
                                      <p:to>
                                        <p:strVal val="visible"/>
                                      </p:to>
                                    </p:set>
                                    <p:anim calcmode="lin" valueType="num">
                                      <p:cBhvr>
                                        <p:cTn id="188" dur="500" fill="hold"/>
                                        <p:tgtEl>
                                          <p:spTgt spid="149613"/>
                                        </p:tgtEl>
                                        <p:attrNameLst>
                                          <p:attrName>ppt_w</p:attrName>
                                        </p:attrNameLst>
                                      </p:cBhvr>
                                      <p:tavLst>
                                        <p:tav tm="0">
                                          <p:val>
                                            <p:strVal val="4*#ppt_w"/>
                                          </p:val>
                                        </p:tav>
                                        <p:tav tm="100000">
                                          <p:val>
                                            <p:strVal val="#ppt_w"/>
                                          </p:val>
                                        </p:tav>
                                      </p:tavLst>
                                    </p:anim>
                                    <p:anim calcmode="lin" valueType="num">
                                      <p:cBhvr>
                                        <p:cTn id="189" dur="500" fill="hold"/>
                                        <p:tgtEl>
                                          <p:spTgt spid="149613"/>
                                        </p:tgtEl>
                                        <p:attrNameLst>
                                          <p:attrName>ppt_h</p:attrName>
                                        </p:attrNameLst>
                                      </p:cBhvr>
                                      <p:tavLst>
                                        <p:tav tm="0">
                                          <p:val>
                                            <p:strVal val="4*#ppt_h"/>
                                          </p:val>
                                        </p:tav>
                                        <p:tav tm="100000">
                                          <p:val>
                                            <p:strVal val="#ppt_h"/>
                                          </p:val>
                                        </p:tav>
                                      </p:tavLst>
                                    </p:anim>
                                  </p:childTnLst>
                                </p:cTn>
                              </p:par>
                            </p:childTnLst>
                          </p:cTn>
                        </p:par>
                      </p:childTnLst>
                    </p:cTn>
                  </p:par>
                  <p:par>
                    <p:cTn id="190" fill="hold">
                      <p:stCondLst>
                        <p:cond delay="indefinite"/>
                      </p:stCondLst>
                      <p:childTnLst>
                        <p:par>
                          <p:cTn id="191" fill="hold">
                            <p:stCondLst>
                              <p:cond delay="0"/>
                            </p:stCondLst>
                            <p:childTnLst>
                              <p:par>
                                <p:cTn id="192" presetID="23" presetClass="entr" presetSubtype="32" fill="hold" grpId="0" nodeType="clickEffect">
                                  <p:stCondLst>
                                    <p:cond delay="0"/>
                                  </p:stCondLst>
                                  <p:childTnLst>
                                    <p:set>
                                      <p:cBhvr>
                                        <p:cTn id="193" dur="1" fill="hold">
                                          <p:stCondLst>
                                            <p:cond delay="0"/>
                                          </p:stCondLst>
                                        </p:cTn>
                                        <p:tgtEl>
                                          <p:spTgt spid="149614"/>
                                        </p:tgtEl>
                                        <p:attrNameLst>
                                          <p:attrName>style.visibility</p:attrName>
                                        </p:attrNameLst>
                                      </p:cBhvr>
                                      <p:to>
                                        <p:strVal val="visible"/>
                                      </p:to>
                                    </p:set>
                                    <p:anim calcmode="lin" valueType="num">
                                      <p:cBhvr>
                                        <p:cTn id="194" dur="500" fill="hold"/>
                                        <p:tgtEl>
                                          <p:spTgt spid="149614"/>
                                        </p:tgtEl>
                                        <p:attrNameLst>
                                          <p:attrName>ppt_w</p:attrName>
                                        </p:attrNameLst>
                                      </p:cBhvr>
                                      <p:tavLst>
                                        <p:tav tm="0">
                                          <p:val>
                                            <p:strVal val="4*#ppt_w"/>
                                          </p:val>
                                        </p:tav>
                                        <p:tav tm="100000">
                                          <p:val>
                                            <p:strVal val="#ppt_w"/>
                                          </p:val>
                                        </p:tav>
                                      </p:tavLst>
                                    </p:anim>
                                    <p:anim calcmode="lin" valueType="num">
                                      <p:cBhvr>
                                        <p:cTn id="195" dur="500" fill="hold"/>
                                        <p:tgtEl>
                                          <p:spTgt spid="149614"/>
                                        </p:tgtEl>
                                        <p:attrNameLst>
                                          <p:attrName>ppt_h</p:attrName>
                                        </p:attrNameLst>
                                      </p:cBhvr>
                                      <p:tavLst>
                                        <p:tav tm="0">
                                          <p:val>
                                            <p:strVal val="4*#ppt_h"/>
                                          </p:val>
                                        </p:tav>
                                        <p:tav tm="100000">
                                          <p:val>
                                            <p:strVal val="#ppt_h"/>
                                          </p:val>
                                        </p:tav>
                                      </p:tavLst>
                                    </p:anim>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149578"/>
                                        </p:tgtEl>
                                        <p:attrNameLst>
                                          <p:attrName>style.visibility</p:attrName>
                                        </p:attrNameLst>
                                      </p:cBhvr>
                                      <p:to>
                                        <p:strVal val="visible"/>
                                      </p:to>
                                    </p:set>
                                    <p:animEffect transition="in" filter="wipe(left)">
                                      <p:cBhvr>
                                        <p:cTn id="200" dur="500"/>
                                        <p:tgtEl>
                                          <p:spTgt spid="149578"/>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149579"/>
                                        </p:tgtEl>
                                        <p:attrNameLst>
                                          <p:attrName>style.visibility</p:attrName>
                                        </p:attrNameLst>
                                      </p:cBhvr>
                                      <p:to>
                                        <p:strVal val="visible"/>
                                      </p:to>
                                    </p:set>
                                    <p:animEffect transition="in" filter="wipe(left)">
                                      <p:cBhvr>
                                        <p:cTn id="205" dur="500"/>
                                        <p:tgtEl>
                                          <p:spTgt spid="149579"/>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149580"/>
                                        </p:tgtEl>
                                        <p:attrNameLst>
                                          <p:attrName>style.visibility</p:attrName>
                                        </p:attrNameLst>
                                      </p:cBhvr>
                                      <p:to>
                                        <p:strVal val="visible"/>
                                      </p:to>
                                    </p:set>
                                    <p:animEffect transition="in" filter="wipe(left)">
                                      <p:cBhvr>
                                        <p:cTn id="210" dur="500"/>
                                        <p:tgtEl>
                                          <p:spTgt spid="149580"/>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8" fill="hold" nodeType="clickEffect">
                                  <p:stCondLst>
                                    <p:cond delay="0"/>
                                  </p:stCondLst>
                                  <p:childTnLst>
                                    <p:set>
                                      <p:cBhvr>
                                        <p:cTn id="214" dur="1" fill="hold">
                                          <p:stCondLst>
                                            <p:cond delay="0"/>
                                          </p:stCondLst>
                                        </p:cTn>
                                        <p:tgtEl>
                                          <p:spTgt spid="149584"/>
                                        </p:tgtEl>
                                        <p:attrNameLst>
                                          <p:attrName>style.visibility</p:attrName>
                                        </p:attrNameLst>
                                      </p:cBhvr>
                                      <p:to>
                                        <p:strVal val="visible"/>
                                      </p:to>
                                    </p:set>
                                    <p:animEffect transition="in" filter="wipe(left)">
                                      <p:cBhvr>
                                        <p:cTn id="215" dur="500"/>
                                        <p:tgtEl>
                                          <p:spTgt spid="14958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8" fill="hold" nodeType="clickEffect">
                                  <p:stCondLst>
                                    <p:cond delay="0"/>
                                  </p:stCondLst>
                                  <p:childTnLst>
                                    <p:set>
                                      <p:cBhvr>
                                        <p:cTn id="219" dur="1" fill="hold">
                                          <p:stCondLst>
                                            <p:cond delay="0"/>
                                          </p:stCondLst>
                                        </p:cTn>
                                        <p:tgtEl>
                                          <p:spTgt spid="149581"/>
                                        </p:tgtEl>
                                        <p:attrNameLst>
                                          <p:attrName>style.visibility</p:attrName>
                                        </p:attrNameLst>
                                      </p:cBhvr>
                                      <p:to>
                                        <p:strVal val="visible"/>
                                      </p:to>
                                    </p:set>
                                    <p:animEffect transition="in" filter="wipe(left)">
                                      <p:cBhvr>
                                        <p:cTn id="220" dur="500"/>
                                        <p:tgtEl>
                                          <p:spTgt spid="149581"/>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8" fill="hold" nodeType="clickEffect">
                                  <p:stCondLst>
                                    <p:cond delay="0"/>
                                  </p:stCondLst>
                                  <p:childTnLst>
                                    <p:set>
                                      <p:cBhvr>
                                        <p:cTn id="224" dur="1" fill="hold">
                                          <p:stCondLst>
                                            <p:cond delay="0"/>
                                          </p:stCondLst>
                                        </p:cTn>
                                        <p:tgtEl>
                                          <p:spTgt spid="149587"/>
                                        </p:tgtEl>
                                        <p:attrNameLst>
                                          <p:attrName>style.visibility</p:attrName>
                                        </p:attrNameLst>
                                      </p:cBhvr>
                                      <p:to>
                                        <p:strVal val="visible"/>
                                      </p:to>
                                    </p:set>
                                    <p:animEffect transition="in" filter="wipe(left)">
                                      <p:cBhvr>
                                        <p:cTn id="225" dur="500"/>
                                        <p:tgtEl>
                                          <p:spTgt spid="149587"/>
                                        </p:tgtEl>
                                      </p:cBhvr>
                                    </p:animEffect>
                                  </p:childTnLst>
                                </p:cTn>
                              </p:par>
                            </p:childTnLst>
                          </p:cTn>
                        </p:par>
                      </p:childTnLst>
                    </p:cTn>
                  </p:par>
                  <p:par>
                    <p:cTn id="226" fill="hold">
                      <p:stCondLst>
                        <p:cond delay="indefinite"/>
                      </p:stCondLst>
                      <p:childTnLst>
                        <p:par>
                          <p:cTn id="227" fill="hold">
                            <p:stCondLst>
                              <p:cond delay="0"/>
                            </p:stCondLst>
                            <p:childTnLst>
                              <p:par>
                                <p:cTn id="228" presetID="23" presetClass="entr" presetSubtype="32" fill="hold" grpId="0" nodeType="clickEffect">
                                  <p:stCondLst>
                                    <p:cond delay="0"/>
                                  </p:stCondLst>
                                  <p:childTnLst>
                                    <p:set>
                                      <p:cBhvr>
                                        <p:cTn id="229" dur="1" fill="hold">
                                          <p:stCondLst>
                                            <p:cond delay="0"/>
                                          </p:stCondLst>
                                        </p:cTn>
                                        <p:tgtEl>
                                          <p:spTgt spid="149594"/>
                                        </p:tgtEl>
                                        <p:attrNameLst>
                                          <p:attrName>style.visibility</p:attrName>
                                        </p:attrNameLst>
                                      </p:cBhvr>
                                      <p:to>
                                        <p:strVal val="visible"/>
                                      </p:to>
                                    </p:set>
                                    <p:anim calcmode="lin" valueType="num">
                                      <p:cBhvr>
                                        <p:cTn id="230" dur="500" fill="hold"/>
                                        <p:tgtEl>
                                          <p:spTgt spid="149594"/>
                                        </p:tgtEl>
                                        <p:attrNameLst>
                                          <p:attrName>ppt_w</p:attrName>
                                        </p:attrNameLst>
                                      </p:cBhvr>
                                      <p:tavLst>
                                        <p:tav tm="0">
                                          <p:val>
                                            <p:strVal val="4*#ppt_w"/>
                                          </p:val>
                                        </p:tav>
                                        <p:tav tm="100000">
                                          <p:val>
                                            <p:strVal val="#ppt_w"/>
                                          </p:val>
                                        </p:tav>
                                      </p:tavLst>
                                    </p:anim>
                                    <p:anim calcmode="lin" valueType="num">
                                      <p:cBhvr>
                                        <p:cTn id="231" dur="500" fill="hold"/>
                                        <p:tgtEl>
                                          <p:spTgt spid="149594"/>
                                        </p:tgtEl>
                                        <p:attrNameLst>
                                          <p:attrName>ppt_h</p:attrName>
                                        </p:attrNameLst>
                                      </p:cBhvr>
                                      <p:tavLst>
                                        <p:tav tm="0">
                                          <p:val>
                                            <p:strVal val="4*#ppt_h"/>
                                          </p:val>
                                        </p:tav>
                                        <p:tav tm="100000">
                                          <p:val>
                                            <p:strVal val="#ppt_h"/>
                                          </p:val>
                                        </p:tav>
                                      </p:tavLst>
                                    </p:anim>
                                  </p:childTnLst>
                                </p:cTn>
                              </p:par>
                            </p:childTnLst>
                          </p:cTn>
                        </p:par>
                      </p:childTnLst>
                    </p:cTn>
                  </p:par>
                  <p:par>
                    <p:cTn id="232" fill="hold">
                      <p:stCondLst>
                        <p:cond delay="indefinite"/>
                      </p:stCondLst>
                      <p:childTnLst>
                        <p:par>
                          <p:cTn id="233" fill="hold">
                            <p:stCondLst>
                              <p:cond delay="0"/>
                            </p:stCondLst>
                            <p:childTnLst>
                              <p:par>
                                <p:cTn id="234" presetID="22" presetClass="entr" presetSubtype="8" fill="hold" grpId="0" nodeType="clickEffect">
                                  <p:stCondLst>
                                    <p:cond delay="0"/>
                                  </p:stCondLst>
                                  <p:childTnLst>
                                    <p:set>
                                      <p:cBhvr>
                                        <p:cTn id="235" dur="1" fill="hold">
                                          <p:stCondLst>
                                            <p:cond delay="0"/>
                                          </p:stCondLst>
                                        </p:cTn>
                                        <p:tgtEl>
                                          <p:spTgt spid="149592"/>
                                        </p:tgtEl>
                                        <p:attrNameLst>
                                          <p:attrName>style.visibility</p:attrName>
                                        </p:attrNameLst>
                                      </p:cBhvr>
                                      <p:to>
                                        <p:strVal val="visible"/>
                                      </p:to>
                                    </p:set>
                                    <p:animEffect transition="in" filter="wipe(left)">
                                      <p:cBhvr>
                                        <p:cTn id="236" dur="500"/>
                                        <p:tgtEl>
                                          <p:spTgt spid="149592"/>
                                        </p:tgtEl>
                                      </p:cBhvr>
                                    </p:animEffect>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149615"/>
                                        </p:tgtEl>
                                        <p:attrNameLst>
                                          <p:attrName>style.visibility</p:attrName>
                                        </p:attrNameLst>
                                      </p:cBhvr>
                                      <p:to>
                                        <p:strVal val="visible"/>
                                      </p:to>
                                    </p:set>
                                    <p:anim calcmode="lin" valueType="num">
                                      <p:cBhvr additive="base">
                                        <p:cTn id="241" dur="500" fill="hold"/>
                                        <p:tgtEl>
                                          <p:spTgt spid="149615"/>
                                        </p:tgtEl>
                                        <p:attrNameLst>
                                          <p:attrName>ppt_x</p:attrName>
                                        </p:attrNameLst>
                                      </p:cBhvr>
                                      <p:tavLst>
                                        <p:tav tm="0">
                                          <p:val>
                                            <p:strVal val="0-#ppt_w/2"/>
                                          </p:val>
                                        </p:tav>
                                        <p:tav tm="100000">
                                          <p:val>
                                            <p:strVal val="#ppt_x"/>
                                          </p:val>
                                        </p:tav>
                                      </p:tavLst>
                                    </p:anim>
                                    <p:anim calcmode="lin" valueType="num">
                                      <p:cBhvr additive="base">
                                        <p:cTn id="242" dur="500" fill="hold"/>
                                        <p:tgtEl>
                                          <p:spTgt spid="149615"/>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2" presetClass="entr" presetSubtype="8" fill="hold" nodeType="clickEffect">
                                  <p:stCondLst>
                                    <p:cond delay="0"/>
                                  </p:stCondLst>
                                  <p:childTnLst>
                                    <p:set>
                                      <p:cBhvr>
                                        <p:cTn id="246" dur="1" fill="hold">
                                          <p:stCondLst>
                                            <p:cond delay="0"/>
                                          </p:stCondLst>
                                        </p:cTn>
                                        <p:tgtEl>
                                          <p:spTgt spid="149590"/>
                                        </p:tgtEl>
                                        <p:attrNameLst>
                                          <p:attrName>style.visibility</p:attrName>
                                        </p:attrNameLst>
                                      </p:cBhvr>
                                      <p:to>
                                        <p:strVal val="visible"/>
                                      </p:to>
                                    </p:set>
                                    <p:animEffect transition="in" filter="wipe(left)">
                                      <p:cBhvr>
                                        <p:cTn id="247" dur="500"/>
                                        <p:tgtEl>
                                          <p:spTgt spid="149590"/>
                                        </p:tgtEl>
                                      </p:cBhvr>
                                    </p:animEffect>
                                  </p:childTnLst>
                                </p:cTn>
                              </p:par>
                            </p:childTnLst>
                          </p:cTn>
                        </p:par>
                      </p:childTnLst>
                    </p:cTn>
                  </p:par>
                  <p:par>
                    <p:cTn id="248" fill="hold">
                      <p:stCondLst>
                        <p:cond delay="indefinite"/>
                      </p:stCondLst>
                      <p:childTnLst>
                        <p:par>
                          <p:cTn id="249" fill="hold">
                            <p:stCondLst>
                              <p:cond delay="0"/>
                            </p:stCondLst>
                            <p:childTnLst>
                              <p:par>
                                <p:cTn id="250" presetID="2" presetClass="entr" presetSubtype="8" fill="hold" grpId="0" nodeType="clickEffect">
                                  <p:stCondLst>
                                    <p:cond delay="0"/>
                                  </p:stCondLst>
                                  <p:childTnLst>
                                    <p:set>
                                      <p:cBhvr>
                                        <p:cTn id="251" dur="1" fill="hold">
                                          <p:stCondLst>
                                            <p:cond delay="0"/>
                                          </p:stCondLst>
                                        </p:cTn>
                                        <p:tgtEl>
                                          <p:spTgt spid="149616"/>
                                        </p:tgtEl>
                                        <p:attrNameLst>
                                          <p:attrName>style.visibility</p:attrName>
                                        </p:attrNameLst>
                                      </p:cBhvr>
                                      <p:to>
                                        <p:strVal val="visible"/>
                                      </p:to>
                                    </p:set>
                                    <p:anim calcmode="lin" valueType="num">
                                      <p:cBhvr additive="base">
                                        <p:cTn id="252" dur="500" fill="hold"/>
                                        <p:tgtEl>
                                          <p:spTgt spid="149616"/>
                                        </p:tgtEl>
                                        <p:attrNameLst>
                                          <p:attrName>ppt_x</p:attrName>
                                        </p:attrNameLst>
                                      </p:cBhvr>
                                      <p:tavLst>
                                        <p:tav tm="0">
                                          <p:val>
                                            <p:strVal val="0-#ppt_w/2"/>
                                          </p:val>
                                        </p:tav>
                                        <p:tav tm="100000">
                                          <p:val>
                                            <p:strVal val="#ppt_x"/>
                                          </p:val>
                                        </p:tav>
                                      </p:tavLst>
                                    </p:anim>
                                    <p:anim calcmode="lin" valueType="num">
                                      <p:cBhvr additive="base">
                                        <p:cTn id="253" dur="500" fill="hold"/>
                                        <p:tgtEl>
                                          <p:spTgt spid="149616"/>
                                        </p:tgtEl>
                                        <p:attrNameLst>
                                          <p:attrName>ppt_y</p:attrName>
                                        </p:attrNameLst>
                                      </p:cBhvr>
                                      <p:tavLst>
                                        <p:tav tm="0">
                                          <p:val>
                                            <p:strVal val="#ppt_y"/>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149591"/>
                                        </p:tgtEl>
                                        <p:attrNameLst>
                                          <p:attrName>style.visibility</p:attrName>
                                        </p:attrNameLst>
                                      </p:cBhvr>
                                      <p:to>
                                        <p:strVal val="visible"/>
                                      </p:to>
                                    </p:set>
                                    <p:animEffect transition="in" filter="wipe(left)">
                                      <p:cBhvr>
                                        <p:cTn id="258" dur="500"/>
                                        <p:tgtEl>
                                          <p:spTgt spid="149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p:bldP spid="149507" grpId="0"/>
      <p:bldP spid="149524" grpId="0"/>
      <p:bldP spid="149525" grpId="0"/>
      <p:bldP spid="149526" grpId="0"/>
      <p:bldP spid="149533" grpId="0"/>
      <p:bldP spid="149534" grpId="0"/>
      <p:bldP spid="149535" grpId="0"/>
      <p:bldP spid="149536" grpId="0"/>
      <p:bldP spid="149537" grpId="0"/>
      <p:bldP spid="149538" grpId="0"/>
      <p:bldP spid="149539" grpId="0"/>
      <p:bldP spid="149543" grpId="0"/>
      <p:bldP spid="149565" grpId="0"/>
      <p:bldP spid="149566" grpId="0"/>
      <p:bldP spid="149567" grpId="0"/>
      <p:bldP spid="149571" grpId="0"/>
      <p:bldP spid="149578" grpId="0"/>
      <p:bldP spid="149579" grpId="0"/>
      <p:bldP spid="149580" grpId="0"/>
      <p:bldP spid="149592" grpId="0"/>
      <p:bldP spid="149593" grpId="0"/>
      <p:bldP spid="149594" grpId="0"/>
      <p:bldP spid="149596" grpId="0"/>
      <p:bldP spid="149597" grpId="0"/>
      <p:bldP spid="149598" grpId="0"/>
      <p:bldP spid="149613" grpId="0" animBg="1"/>
      <p:bldP spid="149614" grpId="0" animBg="1"/>
      <p:bldP spid="149615" grpId="0" animBg="1"/>
      <p:bldP spid="1496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150530" name="Group 2"/>
          <p:cNvGrpSpPr/>
          <p:nvPr/>
        </p:nvGrpSpPr>
        <p:grpSpPr>
          <a:xfrm>
            <a:off x="609600" y="1524000"/>
            <a:ext cx="8153400" cy="4495800"/>
            <a:chOff x="384" y="960"/>
            <a:chExt cx="5136" cy="2832"/>
          </a:xfrm>
        </p:grpSpPr>
        <p:graphicFrame>
          <p:nvGraphicFramePr>
            <p:cNvPr id="57370" name="Object 3"/>
            <p:cNvGraphicFramePr>
              <a:graphicFrameLocks noChangeAspect="1"/>
            </p:cNvGraphicFramePr>
            <p:nvPr/>
          </p:nvGraphicFramePr>
          <p:xfrm>
            <a:off x="432" y="1008"/>
            <a:ext cx="5040" cy="2736"/>
          </p:xfrm>
          <a:graphic>
            <a:graphicData uri="http://schemas.openxmlformats.org/presentationml/2006/ole">
              <mc:AlternateContent xmlns:mc="http://schemas.openxmlformats.org/markup-compatibility/2006">
                <mc:Choice xmlns:v="urn:schemas-microsoft-com:vml" Requires="v">
                  <p:oleObj spid="_x0000_s3105" name="" r:id="rId1" imgW="5695950" imgH="2257425" progId="Paint.Picture">
                    <p:embed/>
                  </p:oleObj>
                </mc:Choice>
                <mc:Fallback>
                  <p:oleObj name="" r:id="rId1" imgW="5695950" imgH="2257425" progId="Paint.Picture">
                    <p:embed/>
                    <p:pic>
                      <p:nvPicPr>
                        <p:cNvPr id="0" name="图片 3104"/>
                        <p:cNvPicPr/>
                        <p:nvPr/>
                      </p:nvPicPr>
                      <p:blipFill>
                        <a:blip r:embed="rId2"/>
                        <a:stretch>
                          <a:fillRect/>
                        </a:stretch>
                      </p:blipFill>
                      <p:spPr>
                        <a:xfrm>
                          <a:off x="432" y="1008"/>
                          <a:ext cx="5040" cy="2736"/>
                        </a:xfrm>
                        <a:prstGeom prst="rect">
                          <a:avLst/>
                        </a:prstGeom>
                        <a:noFill/>
                        <a:ln w="38100">
                          <a:noFill/>
                          <a:miter/>
                        </a:ln>
                      </p:spPr>
                    </p:pic>
                  </p:oleObj>
                </mc:Fallback>
              </mc:AlternateContent>
            </a:graphicData>
          </a:graphic>
        </p:graphicFrame>
        <p:sp>
          <p:nvSpPr>
            <p:cNvPr id="57371" name="Rectangle 4"/>
            <p:cNvSpPr/>
            <p:nvPr/>
          </p:nvSpPr>
          <p:spPr>
            <a:xfrm>
              <a:off x="384" y="960"/>
              <a:ext cx="5136" cy="2832"/>
            </a:xfrm>
            <a:prstGeom prst="rect">
              <a:avLst/>
            </a:prstGeom>
            <a:noFill/>
            <a:ln w="57150" cap="flat" cmpd="thinThick">
              <a:solidFill>
                <a:srgbClr val="33CC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sp>
        <p:nvSpPr>
          <p:cNvPr id="150533" name="Text Box 5"/>
          <p:cNvSpPr txBox="1">
            <a:spLocks noChangeArrowheads="1"/>
          </p:cNvSpPr>
          <p:nvPr/>
        </p:nvSpPr>
        <p:spPr bwMode="auto">
          <a:xfrm>
            <a:off x="381000" y="182563"/>
            <a:ext cx="1003300" cy="579438"/>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dist="107763" dir="13500000" algn="ctr" rotWithShape="0">
              <a:srgbClr val="808080"/>
            </a:outerShdw>
          </a:effectLst>
          <a:extLst>
            <a:ext uri="{91240B29-F687-4F45-9708-019B960494DF}">
              <a14:hiddenLine xmlns:a14="http://schemas.microsoft.com/office/drawing/2010/main" w="38100">
                <a:solidFill>
                  <a:schemeClr val="tx1"/>
                </a:solidFill>
                <a:miter lim="800000"/>
                <a:headEnd/>
                <a:tailEnd/>
              </a14:hiddenLine>
            </a:ext>
          </a:extLst>
        </p:spPr>
        <p:txBody>
          <a:bodyPr anchor="ctr">
            <a:spAutoFit/>
          </a:bodyPr>
          <a:lstStyle/>
          <a:p>
            <a:pPr marR="0" algn="ctr" defTabSz="914400" eaLnBrk="1" hangingPunct="1">
              <a:buClrTx/>
              <a:buSzTx/>
              <a:buFontTx/>
              <a:buNone/>
              <a:defRPr/>
            </a:pPr>
            <a:r>
              <a:rPr kumimoji="1" lang="zh-CN" altLang="en-US" sz="3200" kern="1200" cap="none" spc="0" normalizeH="0" baseline="0" noProof="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举例</a:t>
            </a:r>
            <a:endParaRPr kumimoji="1" lang="zh-CN" altLang="en-US" sz="3200" kern="1200" cap="none" spc="0" normalizeH="0" baseline="0" noProof="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endParaRPr>
          </a:p>
        </p:txBody>
      </p:sp>
      <p:sp>
        <p:nvSpPr>
          <p:cNvPr id="150534" name="Text Box 6"/>
          <p:cNvSpPr txBox="1"/>
          <p:nvPr/>
        </p:nvSpPr>
        <p:spPr>
          <a:xfrm>
            <a:off x="0" y="836613"/>
            <a:ext cx="2889250" cy="522287"/>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t>（</a:t>
            </a:r>
            <a:r>
              <a:rPr lang="en-US" altLang="zh-CN" sz="2800" b="1" dirty="0"/>
              <a:t>3</a:t>
            </a:r>
            <a:r>
              <a:rPr lang="zh-CN" altLang="en-US" sz="2800" b="1" dirty="0"/>
              <a:t>）画出逻辑图</a:t>
            </a:r>
            <a:endParaRPr lang="zh-CN" altLang="en-US" sz="2800" b="1" dirty="0"/>
          </a:p>
        </p:txBody>
      </p:sp>
      <p:grpSp>
        <p:nvGrpSpPr>
          <p:cNvPr id="150535" name="Group 7"/>
          <p:cNvGrpSpPr/>
          <p:nvPr/>
        </p:nvGrpSpPr>
        <p:grpSpPr>
          <a:xfrm>
            <a:off x="3429000" y="3962400"/>
            <a:ext cx="4876800" cy="1219200"/>
            <a:chOff x="2160" y="2496"/>
            <a:chExt cx="3072" cy="768"/>
          </a:xfrm>
        </p:grpSpPr>
        <p:sp>
          <p:nvSpPr>
            <p:cNvPr id="57365" name="Line 8"/>
            <p:cNvSpPr/>
            <p:nvPr/>
          </p:nvSpPr>
          <p:spPr>
            <a:xfrm>
              <a:off x="2160" y="2496"/>
              <a:ext cx="144" cy="0"/>
            </a:xfrm>
            <a:prstGeom prst="line">
              <a:avLst/>
            </a:prstGeom>
            <a:ln w="57150" cap="flat" cmpd="sng">
              <a:solidFill>
                <a:srgbClr val="A50021"/>
              </a:solidFill>
              <a:prstDash val="solid"/>
              <a:headEnd type="none" w="med" len="med"/>
              <a:tailEnd type="none" w="med" len="med"/>
            </a:ln>
          </p:spPr>
        </p:sp>
        <p:sp>
          <p:nvSpPr>
            <p:cNvPr id="57366" name="Line 9"/>
            <p:cNvSpPr/>
            <p:nvPr/>
          </p:nvSpPr>
          <p:spPr>
            <a:xfrm>
              <a:off x="2304" y="2496"/>
              <a:ext cx="0" cy="768"/>
            </a:xfrm>
            <a:prstGeom prst="line">
              <a:avLst/>
            </a:prstGeom>
            <a:ln w="57150" cap="flat" cmpd="sng">
              <a:solidFill>
                <a:srgbClr val="A50021"/>
              </a:solidFill>
              <a:prstDash val="solid"/>
              <a:headEnd type="none" w="med" len="med"/>
              <a:tailEnd type="none" w="med" len="med"/>
            </a:ln>
          </p:spPr>
        </p:sp>
        <p:sp>
          <p:nvSpPr>
            <p:cNvPr id="57367" name="Line 10"/>
            <p:cNvSpPr/>
            <p:nvPr/>
          </p:nvSpPr>
          <p:spPr>
            <a:xfrm>
              <a:off x="2304" y="3264"/>
              <a:ext cx="2928" cy="0"/>
            </a:xfrm>
            <a:prstGeom prst="line">
              <a:avLst/>
            </a:prstGeom>
            <a:ln w="57150" cap="flat" cmpd="sng">
              <a:solidFill>
                <a:srgbClr val="A50021"/>
              </a:solidFill>
              <a:prstDash val="solid"/>
              <a:headEnd type="none" w="med" len="med"/>
              <a:tailEnd type="none" w="med" len="med"/>
            </a:ln>
          </p:spPr>
        </p:sp>
        <p:sp>
          <p:nvSpPr>
            <p:cNvPr id="57368" name="Line 11"/>
            <p:cNvSpPr/>
            <p:nvPr/>
          </p:nvSpPr>
          <p:spPr>
            <a:xfrm>
              <a:off x="4032" y="2496"/>
              <a:ext cx="96" cy="0"/>
            </a:xfrm>
            <a:prstGeom prst="line">
              <a:avLst/>
            </a:prstGeom>
            <a:ln w="57150" cap="flat" cmpd="sng">
              <a:solidFill>
                <a:srgbClr val="A50021"/>
              </a:solidFill>
              <a:prstDash val="solid"/>
              <a:headEnd type="none" w="med" len="med"/>
              <a:tailEnd type="none" w="med" len="med"/>
            </a:ln>
          </p:spPr>
        </p:sp>
        <p:sp>
          <p:nvSpPr>
            <p:cNvPr id="57369" name="Line 12"/>
            <p:cNvSpPr/>
            <p:nvPr/>
          </p:nvSpPr>
          <p:spPr>
            <a:xfrm>
              <a:off x="4128" y="2496"/>
              <a:ext cx="0" cy="768"/>
            </a:xfrm>
            <a:prstGeom prst="line">
              <a:avLst/>
            </a:prstGeom>
            <a:ln w="57150" cap="flat" cmpd="sng">
              <a:solidFill>
                <a:srgbClr val="A50021"/>
              </a:solidFill>
              <a:prstDash val="solid"/>
              <a:headEnd type="none" w="med" len="med"/>
              <a:tailEnd type="none" w="med" len="med"/>
            </a:ln>
          </p:spPr>
        </p:sp>
      </p:grpSp>
      <p:sp>
        <p:nvSpPr>
          <p:cNvPr id="150541" name="Rectangle 13"/>
          <p:cNvSpPr/>
          <p:nvPr/>
        </p:nvSpPr>
        <p:spPr>
          <a:xfrm>
            <a:off x="2590800" y="3124200"/>
            <a:ext cx="838200" cy="1676400"/>
          </a:xfrm>
          <a:prstGeom prst="rect">
            <a:avLst/>
          </a:prstGeom>
          <a:noFill/>
          <a:ln w="38100" cap="flat" cmpd="sng">
            <a:solidFill>
              <a:srgbClr val="A5002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0542" name="Rectangle 14"/>
          <p:cNvSpPr/>
          <p:nvPr/>
        </p:nvSpPr>
        <p:spPr>
          <a:xfrm>
            <a:off x="5638800" y="3124200"/>
            <a:ext cx="762000" cy="1676400"/>
          </a:xfrm>
          <a:prstGeom prst="rect">
            <a:avLst/>
          </a:prstGeom>
          <a:noFill/>
          <a:ln w="38100" cap="flat" cmpd="sng">
            <a:solidFill>
              <a:srgbClr val="A5002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0543" name="Rectangle 15"/>
          <p:cNvSpPr/>
          <p:nvPr/>
        </p:nvSpPr>
        <p:spPr>
          <a:xfrm>
            <a:off x="6553200" y="2514600"/>
            <a:ext cx="1371600" cy="1828800"/>
          </a:xfrm>
          <a:prstGeom prst="rect">
            <a:avLst/>
          </a:prstGeom>
          <a:noFill/>
          <a:ln w="28575" cap="flat" cmpd="sng">
            <a:solidFill>
              <a:srgbClr val="00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0544" name="Rectangle 16"/>
          <p:cNvSpPr/>
          <p:nvPr/>
        </p:nvSpPr>
        <p:spPr>
          <a:xfrm>
            <a:off x="3505200" y="2667000"/>
            <a:ext cx="1371600" cy="1828800"/>
          </a:xfrm>
          <a:prstGeom prst="rect">
            <a:avLst/>
          </a:prstGeom>
          <a:noFill/>
          <a:ln w="28575" cap="flat" cmpd="sng">
            <a:solidFill>
              <a:srgbClr val="0066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0545" name="Rectangle 17"/>
          <p:cNvSpPr/>
          <p:nvPr/>
        </p:nvSpPr>
        <p:spPr>
          <a:xfrm>
            <a:off x="1066800" y="2057400"/>
            <a:ext cx="533400" cy="914400"/>
          </a:xfrm>
          <a:prstGeom prst="rect">
            <a:avLst/>
          </a:prstGeom>
          <a:noFill/>
          <a:ln w="28575"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0546" name="Rectangle 18"/>
          <p:cNvSpPr/>
          <p:nvPr/>
        </p:nvSpPr>
        <p:spPr>
          <a:xfrm>
            <a:off x="1066800" y="3962400"/>
            <a:ext cx="533400" cy="914400"/>
          </a:xfrm>
          <a:prstGeom prst="rect">
            <a:avLst/>
          </a:prstGeom>
          <a:noFill/>
          <a:ln w="28575" cap="flat" cmpd="sng">
            <a:solidFill>
              <a:srgbClr val="FF00FF"/>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aphicFrame>
        <p:nvGraphicFramePr>
          <p:cNvPr id="150547" name="Object 19"/>
          <p:cNvGraphicFramePr>
            <a:graphicFrameLocks noChangeAspect="1"/>
          </p:cNvGraphicFramePr>
          <p:nvPr/>
        </p:nvGraphicFramePr>
        <p:xfrm>
          <a:off x="2963863" y="909638"/>
          <a:ext cx="2781300" cy="500062"/>
        </p:xfrm>
        <a:graphic>
          <a:graphicData uri="http://schemas.openxmlformats.org/presentationml/2006/ole">
            <mc:AlternateContent xmlns:mc="http://schemas.openxmlformats.org/markup-compatibility/2006">
              <mc:Choice xmlns:v="urn:schemas-microsoft-com:vml" Requires="v">
                <p:oleObj spid="_x0000_s3106" name="" r:id="rId3" imgW="1397000" imgH="228600" progId="Equation.3">
                  <p:embed/>
                </p:oleObj>
              </mc:Choice>
              <mc:Fallback>
                <p:oleObj name="" r:id="rId3" imgW="1397000" imgH="228600" progId="Equation.3">
                  <p:embed/>
                  <p:pic>
                    <p:nvPicPr>
                      <p:cNvPr id="0" name="图片 3105"/>
                      <p:cNvPicPr/>
                      <p:nvPr/>
                    </p:nvPicPr>
                    <p:blipFill>
                      <a:blip r:embed="rId4"/>
                      <a:stretch>
                        <a:fillRect/>
                      </a:stretch>
                    </p:blipFill>
                    <p:spPr>
                      <a:xfrm>
                        <a:off x="2963863" y="909638"/>
                        <a:ext cx="2781300" cy="500062"/>
                      </a:xfrm>
                      <a:prstGeom prst="rect">
                        <a:avLst/>
                      </a:prstGeom>
                      <a:noFill/>
                      <a:ln w="38100">
                        <a:noFill/>
                        <a:miter/>
                      </a:ln>
                    </p:spPr>
                  </p:pic>
                </p:oleObj>
              </mc:Fallback>
            </mc:AlternateContent>
          </a:graphicData>
        </a:graphic>
      </p:graphicFrame>
      <p:graphicFrame>
        <p:nvGraphicFramePr>
          <p:cNvPr id="150548" name="Object 20"/>
          <p:cNvGraphicFramePr>
            <a:graphicFrameLocks noChangeAspect="1"/>
          </p:cNvGraphicFramePr>
          <p:nvPr/>
        </p:nvGraphicFramePr>
        <p:xfrm>
          <a:off x="6084888" y="892175"/>
          <a:ext cx="2601912" cy="501650"/>
        </p:xfrm>
        <a:graphic>
          <a:graphicData uri="http://schemas.openxmlformats.org/presentationml/2006/ole">
            <mc:AlternateContent xmlns:mc="http://schemas.openxmlformats.org/markup-compatibility/2006">
              <mc:Choice xmlns:v="urn:schemas-microsoft-com:vml" Requires="v">
                <p:oleObj spid="_x0000_s3109" name="" r:id="rId5" imgW="1244600" imgH="228600" progId="Equation.3">
                  <p:embed/>
                </p:oleObj>
              </mc:Choice>
              <mc:Fallback>
                <p:oleObj name="" r:id="rId5" imgW="1244600" imgH="228600" progId="Equation.3">
                  <p:embed/>
                  <p:pic>
                    <p:nvPicPr>
                      <p:cNvPr id="0" name="图片 3108"/>
                      <p:cNvPicPr/>
                      <p:nvPr/>
                    </p:nvPicPr>
                    <p:blipFill>
                      <a:blip r:embed="rId6"/>
                      <a:stretch>
                        <a:fillRect/>
                      </a:stretch>
                    </p:blipFill>
                    <p:spPr>
                      <a:xfrm>
                        <a:off x="6084888" y="892175"/>
                        <a:ext cx="2601912" cy="501650"/>
                      </a:xfrm>
                      <a:prstGeom prst="rect">
                        <a:avLst/>
                      </a:prstGeom>
                      <a:noFill/>
                      <a:ln w="38100">
                        <a:noFill/>
                        <a:miter/>
                      </a:ln>
                    </p:spPr>
                  </p:pic>
                </p:oleObj>
              </mc:Fallback>
            </mc:AlternateContent>
          </a:graphicData>
        </a:graphic>
      </p:graphicFrame>
      <p:graphicFrame>
        <p:nvGraphicFramePr>
          <p:cNvPr id="150549" name="Object 21"/>
          <p:cNvGraphicFramePr>
            <a:graphicFrameLocks noChangeAspect="1"/>
          </p:cNvGraphicFramePr>
          <p:nvPr/>
        </p:nvGraphicFramePr>
        <p:xfrm>
          <a:off x="1247775" y="6107113"/>
          <a:ext cx="2182813" cy="557212"/>
        </p:xfrm>
        <a:graphic>
          <a:graphicData uri="http://schemas.openxmlformats.org/presentationml/2006/ole">
            <mc:AlternateContent xmlns:mc="http://schemas.openxmlformats.org/markup-compatibility/2006">
              <mc:Choice xmlns:v="urn:schemas-microsoft-com:vml" Requires="v">
                <p:oleObj spid="_x0000_s3107" name="" r:id="rId7" imgW="889000" imgH="228600" progId="Equation.3">
                  <p:embed/>
                </p:oleObj>
              </mc:Choice>
              <mc:Fallback>
                <p:oleObj name="" r:id="rId7" imgW="889000" imgH="228600" progId="Equation.3">
                  <p:embed/>
                  <p:pic>
                    <p:nvPicPr>
                      <p:cNvPr id="0" name="图片 3106"/>
                      <p:cNvPicPr/>
                      <p:nvPr/>
                    </p:nvPicPr>
                    <p:blipFill>
                      <a:blip r:embed="rId8"/>
                      <a:stretch>
                        <a:fillRect/>
                      </a:stretch>
                    </p:blipFill>
                    <p:spPr>
                      <a:xfrm>
                        <a:off x="1247775" y="6107113"/>
                        <a:ext cx="2182813" cy="557212"/>
                      </a:xfrm>
                      <a:prstGeom prst="rect">
                        <a:avLst/>
                      </a:prstGeom>
                      <a:noFill/>
                      <a:ln w="38100">
                        <a:noFill/>
                        <a:miter/>
                      </a:ln>
                    </p:spPr>
                  </p:pic>
                </p:oleObj>
              </mc:Fallback>
            </mc:AlternateContent>
          </a:graphicData>
        </a:graphic>
      </p:graphicFrame>
      <p:graphicFrame>
        <p:nvGraphicFramePr>
          <p:cNvPr id="150550" name="Object 22"/>
          <p:cNvGraphicFramePr>
            <a:graphicFrameLocks noChangeAspect="1"/>
          </p:cNvGraphicFramePr>
          <p:nvPr/>
        </p:nvGraphicFramePr>
        <p:xfrm>
          <a:off x="3810000" y="6096000"/>
          <a:ext cx="1981200" cy="549275"/>
        </p:xfrm>
        <a:graphic>
          <a:graphicData uri="http://schemas.openxmlformats.org/presentationml/2006/ole">
            <mc:AlternateContent xmlns:mc="http://schemas.openxmlformats.org/markup-compatibility/2006">
              <mc:Choice xmlns:v="urn:schemas-microsoft-com:vml" Requires="v">
                <p:oleObj spid="_x0000_s3108" name="" r:id="rId9" imgW="825500" imgH="228600" progId="Equation.3">
                  <p:embed/>
                </p:oleObj>
              </mc:Choice>
              <mc:Fallback>
                <p:oleObj name="" r:id="rId9" imgW="825500" imgH="228600" progId="Equation.3">
                  <p:embed/>
                  <p:pic>
                    <p:nvPicPr>
                      <p:cNvPr id="0" name="图片 3107"/>
                      <p:cNvPicPr/>
                      <p:nvPr/>
                    </p:nvPicPr>
                    <p:blipFill>
                      <a:blip r:embed="rId10"/>
                      <a:stretch>
                        <a:fillRect/>
                      </a:stretch>
                    </p:blipFill>
                    <p:spPr>
                      <a:xfrm>
                        <a:off x="3810000" y="6096000"/>
                        <a:ext cx="1981200" cy="549275"/>
                      </a:xfrm>
                      <a:prstGeom prst="rect">
                        <a:avLst/>
                      </a:prstGeom>
                      <a:noFill/>
                      <a:ln w="38100">
                        <a:noFill/>
                        <a:miter/>
                      </a:ln>
                    </p:spPr>
                  </p:pic>
                </p:oleObj>
              </mc:Fallback>
            </mc:AlternateContent>
          </a:graphicData>
        </a:graphic>
      </p:graphicFrame>
      <p:sp>
        <p:nvSpPr>
          <p:cNvPr id="150551" name="Line 23"/>
          <p:cNvSpPr/>
          <p:nvPr/>
        </p:nvSpPr>
        <p:spPr>
          <a:xfrm flipH="1">
            <a:off x="4038600" y="1524000"/>
            <a:ext cx="457200" cy="1143000"/>
          </a:xfrm>
          <a:prstGeom prst="line">
            <a:avLst/>
          </a:prstGeom>
          <a:ln w="38100" cap="flat" cmpd="sng">
            <a:solidFill>
              <a:srgbClr val="006600"/>
            </a:solidFill>
            <a:prstDash val="solid"/>
            <a:headEnd type="none" w="med" len="med"/>
            <a:tailEnd type="triangle" w="med" len="med"/>
          </a:ln>
        </p:spPr>
      </p:sp>
      <p:sp>
        <p:nvSpPr>
          <p:cNvPr id="150552" name="Line 24"/>
          <p:cNvSpPr/>
          <p:nvPr/>
        </p:nvSpPr>
        <p:spPr>
          <a:xfrm>
            <a:off x="6477000" y="1524000"/>
            <a:ext cx="457200" cy="990600"/>
          </a:xfrm>
          <a:prstGeom prst="line">
            <a:avLst/>
          </a:prstGeom>
          <a:ln w="38100" cap="flat" cmpd="sng">
            <a:solidFill>
              <a:srgbClr val="006600"/>
            </a:solidFill>
            <a:prstDash val="solid"/>
            <a:headEnd type="none" w="med" len="med"/>
            <a:tailEnd type="triangle" w="med" len="med"/>
          </a:ln>
        </p:spPr>
      </p:sp>
      <p:sp>
        <p:nvSpPr>
          <p:cNvPr id="150553" name="Line 25"/>
          <p:cNvSpPr/>
          <p:nvPr/>
        </p:nvSpPr>
        <p:spPr>
          <a:xfrm flipH="1" flipV="1">
            <a:off x="1600200" y="3048000"/>
            <a:ext cx="990600" cy="2895600"/>
          </a:xfrm>
          <a:prstGeom prst="line">
            <a:avLst/>
          </a:prstGeom>
          <a:ln w="38100" cap="flat" cmpd="sng">
            <a:solidFill>
              <a:srgbClr val="FF00FF"/>
            </a:solidFill>
            <a:prstDash val="solid"/>
            <a:headEnd type="none" w="med" len="med"/>
            <a:tailEnd type="triangle" w="med" len="med"/>
          </a:ln>
        </p:spPr>
      </p:sp>
      <p:sp>
        <p:nvSpPr>
          <p:cNvPr id="150554" name="Line 26"/>
          <p:cNvSpPr/>
          <p:nvPr/>
        </p:nvSpPr>
        <p:spPr>
          <a:xfrm flipH="1" flipV="1">
            <a:off x="1676400" y="4495800"/>
            <a:ext cx="2819400" cy="1676400"/>
          </a:xfrm>
          <a:prstGeom prst="line">
            <a:avLst/>
          </a:prstGeom>
          <a:ln w="38100" cap="flat" cmpd="sng">
            <a:solidFill>
              <a:srgbClr val="FF00FF"/>
            </a:solidFill>
            <a:prstDash val="solid"/>
            <a:headEnd type="none" w="med" len="med"/>
            <a:tailEnd type="triangle" w="med" len="med"/>
          </a:ln>
        </p:spPr>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4"/>
                                        </p:tgtEl>
                                        <p:attrNameLst>
                                          <p:attrName>style.visibility</p:attrName>
                                        </p:attrNameLst>
                                      </p:cBhvr>
                                      <p:to>
                                        <p:strVal val="visible"/>
                                      </p:to>
                                    </p:set>
                                    <p:animEffect transition="in" filter="wipe(left)">
                                      <p:cBhvr>
                                        <p:cTn id="7" dur="500"/>
                                        <p:tgtEl>
                                          <p:spTgt spid="15053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50530"/>
                                        </p:tgtEl>
                                        <p:attrNameLst>
                                          <p:attrName>style.visibility</p:attrName>
                                        </p:attrNameLst>
                                      </p:cBhvr>
                                      <p:to>
                                        <p:strVal val="visible"/>
                                      </p:to>
                                    </p:set>
                                    <p:anim calcmode="lin" valueType="num">
                                      <p:cBhvr>
                                        <p:cTn id="12" dur="500" fill="hold"/>
                                        <p:tgtEl>
                                          <p:spTgt spid="150530"/>
                                        </p:tgtEl>
                                        <p:attrNameLst>
                                          <p:attrName>ppt_w</p:attrName>
                                        </p:attrNameLst>
                                      </p:cBhvr>
                                      <p:tavLst>
                                        <p:tav tm="0">
                                          <p:val>
                                            <p:fltVal val="0.000000"/>
                                          </p:val>
                                        </p:tav>
                                        <p:tav tm="100000">
                                          <p:val>
                                            <p:strVal val="#ppt_w"/>
                                          </p:val>
                                        </p:tav>
                                      </p:tavLst>
                                    </p:anim>
                                    <p:anim calcmode="lin" valueType="num">
                                      <p:cBhvr>
                                        <p:cTn id="13" dur="500" fill="hold"/>
                                        <p:tgtEl>
                                          <p:spTgt spid="150530"/>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150542"/>
                                        </p:tgtEl>
                                        <p:attrNameLst>
                                          <p:attrName>style.visibility</p:attrName>
                                        </p:attrNameLst>
                                      </p:cBhvr>
                                      <p:to>
                                        <p:strVal val="visible"/>
                                      </p:to>
                                    </p:set>
                                    <p:anim calcmode="lin" valueType="num">
                                      <p:cBhvr>
                                        <p:cTn id="18" dur="500" fill="hold"/>
                                        <p:tgtEl>
                                          <p:spTgt spid="150542"/>
                                        </p:tgtEl>
                                        <p:attrNameLst>
                                          <p:attrName>ppt_w</p:attrName>
                                        </p:attrNameLst>
                                      </p:cBhvr>
                                      <p:tavLst>
                                        <p:tav tm="0">
                                          <p:val>
                                            <p:strVal val="4*#ppt_w"/>
                                          </p:val>
                                        </p:tav>
                                        <p:tav tm="100000">
                                          <p:val>
                                            <p:strVal val="#ppt_w"/>
                                          </p:val>
                                        </p:tav>
                                      </p:tavLst>
                                    </p:anim>
                                    <p:anim calcmode="lin" valueType="num">
                                      <p:cBhvr>
                                        <p:cTn id="19" dur="500" fill="hold"/>
                                        <p:tgtEl>
                                          <p:spTgt spid="150542"/>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50542"/>
                                        </p:tgtEl>
                                        <p:attrNameLst>
                                          <p:attrName>style.visibility</p:attrName>
                                        </p:attrNameLst>
                                      </p:cBhvr>
                                      <p:to>
                                        <p:strVal val="hidden"/>
                                      </p:to>
                                    </p:set>
                                  </p:subTnLst>
                                </p:cTn>
                              </p:par>
                            </p:childTnLst>
                          </p:cTn>
                        </p:par>
                        <p:par>
                          <p:cTn id="20" fill="hold">
                            <p:stCondLst>
                              <p:cond delay="500"/>
                            </p:stCondLst>
                            <p:childTnLst>
                              <p:par>
                                <p:cTn id="21" presetID="23" presetClass="entr" presetSubtype="32" fill="hold" grpId="0" nodeType="afterEffect">
                                  <p:stCondLst>
                                    <p:cond delay="0"/>
                                  </p:stCondLst>
                                  <p:childTnLst>
                                    <p:set>
                                      <p:cBhvr>
                                        <p:cTn id="22" dur="1" fill="hold">
                                          <p:stCondLst>
                                            <p:cond delay="0"/>
                                          </p:stCondLst>
                                        </p:cTn>
                                        <p:tgtEl>
                                          <p:spTgt spid="150541"/>
                                        </p:tgtEl>
                                        <p:attrNameLst>
                                          <p:attrName>style.visibility</p:attrName>
                                        </p:attrNameLst>
                                      </p:cBhvr>
                                      <p:to>
                                        <p:strVal val="visible"/>
                                      </p:to>
                                    </p:set>
                                    <p:anim calcmode="lin" valueType="num">
                                      <p:cBhvr>
                                        <p:cTn id="23" dur="500" fill="hold"/>
                                        <p:tgtEl>
                                          <p:spTgt spid="150541"/>
                                        </p:tgtEl>
                                        <p:attrNameLst>
                                          <p:attrName>ppt_w</p:attrName>
                                        </p:attrNameLst>
                                      </p:cBhvr>
                                      <p:tavLst>
                                        <p:tav tm="0">
                                          <p:val>
                                            <p:strVal val="4*#ppt_w"/>
                                          </p:val>
                                        </p:tav>
                                        <p:tav tm="100000">
                                          <p:val>
                                            <p:strVal val="#ppt_w"/>
                                          </p:val>
                                        </p:tav>
                                      </p:tavLst>
                                    </p:anim>
                                    <p:anim calcmode="lin" valueType="num">
                                      <p:cBhvr>
                                        <p:cTn id="24" dur="500" fill="hold"/>
                                        <p:tgtEl>
                                          <p:spTgt spid="150541"/>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50541"/>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8" presetClass="entr" presetSubtype="9" fill="hold" nodeType="clickEffect">
                                  <p:stCondLst>
                                    <p:cond delay="0"/>
                                  </p:stCondLst>
                                  <p:childTnLst>
                                    <p:set>
                                      <p:cBhvr>
                                        <p:cTn id="28" dur="1" fill="hold">
                                          <p:stCondLst>
                                            <p:cond delay="0"/>
                                          </p:stCondLst>
                                        </p:cTn>
                                        <p:tgtEl>
                                          <p:spTgt spid="150535"/>
                                        </p:tgtEl>
                                        <p:attrNameLst>
                                          <p:attrName>style.visibility</p:attrName>
                                        </p:attrNameLst>
                                      </p:cBhvr>
                                      <p:to>
                                        <p:strVal val="visible"/>
                                      </p:to>
                                    </p:set>
                                    <p:animEffect transition="in" filter="strips(upLeft)">
                                      <p:cBhvr>
                                        <p:cTn id="29" dur="500"/>
                                        <p:tgtEl>
                                          <p:spTgt spid="15053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0547"/>
                                        </p:tgtEl>
                                        <p:attrNameLst>
                                          <p:attrName>style.visibility</p:attrName>
                                        </p:attrNameLst>
                                      </p:cBhvr>
                                      <p:to>
                                        <p:strVal val="visible"/>
                                      </p:to>
                                    </p:set>
                                    <p:animEffect transition="in" filter="wipe(left)">
                                      <p:cBhvr>
                                        <p:cTn id="34" dur="500"/>
                                        <p:tgtEl>
                                          <p:spTgt spid="1505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50548"/>
                                        </p:tgtEl>
                                        <p:attrNameLst>
                                          <p:attrName>style.visibility</p:attrName>
                                        </p:attrNameLst>
                                      </p:cBhvr>
                                      <p:to>
                                        <p:strVal val="visible"/>
                                      </p:to>
                                    </p:set>
                                    <p:animEffect transition="in" filter="wipe(left)">
                                      <p:cBhvr>
                                        <p:cTn id="39" dur="500"/>
                                        <p:tgtEl>
                                          <p:spTgt spid="150548"/>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nodeType="clickEffect">
                                  <p:stCondLst>
                                    <p:cond delay="0"/>
                                  </p:stCondLst>
                                  <p:childTnLst>
                                    <p:set>
                                      <p:cBhvr>
                                        <p:cTn id="43" dur="1" fill="hold">
                                          <p:stCondLst>
                                            <p:cond delay="0"/>
                                          </p:stCondLst>
                                        </p:cTn>
                                        <p:tgtEl>
                                          <p:spTgt spid="150552"/>
                                        </p:tgtEl>
                                        <p:attrNameLst>
                                          <p:attrName>style.visibility</p:attrName>
                                        </p:attrNameLst>
                                      </p:cBhvr>
                                      <p:to>
                                        <p:strVal val="visible"/>
                                      </p:to>
                                    </p:set>
                                    <p:animEffect transition="in" filter="strips(downRight)">
                                      <p:cBhvr>
                                        <p:cTn id="44" dur="500"/>
                                        <p:tgtEl>
                                          <p:spTgt spid="150552"/>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150543"/>
                                        </p:tgtEl>
                                        <p:attrNameLst>
                                          <p:attrName>style.visibility</p:attrName>
                                        </p:attrNameLst>
                                      </p:cBhvr>
                                      <p:to>
                                        <p:strVal val="visible"/>
                                      </p:to>
                                    </p:set>
                                    <p:anim calcmode="lin" valueType="num">
                                      <p:cBhvr>
                                        <p:cTn id="49" dur="500" fill="hold"/>
                                        <p:tgtEl>
                                          <p:spTgt spid="150543"/>
                                        </p:tgtEl>
                                        <p:attrNameLst>
                                          <p:attrName>ppt_w</p:attrName>
                                        </p:attrNameLst>
                                      </p:cBhvr>
                                      <p:tavLst>
                                        <p:tav tm="0">
                                          <p:val>
                                            <p:strVal val="4*#ppt_w"/>
                                          </p:val>
                                        </p:tav>
                                        <p:tav tm="100000">
                                          <p:val>
                                            <p:strVal val="#ppt_w"/>
                                          </p:val>
                                        </p:tav>
                                      </p:tavLst>
                                    </p:anim>
                                    <p:anim calcmode="lin" valueType="num">
                                      <p:cBhvr>
                                        <p:cTn id="50" dur="500" fill="hold"/>
                                        <p:tgtEl>
                                          <p:spTgt spid="150543"/>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50543"/>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150551"/>
                                        </p:tgtEl>
                                        <p:attrNameLst>
                                          <p:attrName>style.visibility</p:attrName>
                                        </p:attrNameLst>
                                      </p:cBhvr>
                                      <p:to>
                                        <p:strVal val="visible"/>
                                      </p:to>
                                    </p:set>
                                    <p:animEffect transition="in" filter="strips(downLeft)">
                                      <p:cBhvr>
                                        <p:cTn id="55" dur="500"/>
                                        <p:tgtEl>
                                          <p:spTgt spid="150551"/>
                                        </p:tgtEl>
                                      </p:cBhvr>
                                    </p:animEffect>
                                  </p:childTnLst>
                                </p:cTn>
                              </p:par>
                            </p:childTnLst>
                          </p:cTn>
                        </p:par>
                        <p:par>
                          <p:cTn id="56" fill="hold">
                            <p:stCondLst>
                              <p:cond delay="500"/>
                            </p:stCondLst>
                            <p:childTnLst>
                              <p:par>
                                <p:cTn id="57" presetID="23" presetClass="entr" presetSubtype="32" fill="hold" grpId="0" nodeType="afterEffect">
                                  <p:stCondLst>
                                    <p:cond delay="1000"/>
                                  </p:stCondLst>
                                  <p:childTnLst>
                                    <p:set>
                                      <p:cBhvr>
                                        <p:cTn id="58" dur="1" fill="hold">
                                          <p:stCondLst>
                                            <p:cond delay="0"/>
                                          </p:stCondLst>
                                        </p:cTn>
                                        <p:tgtEl>
                                          <p:spTgt spid="150544"/>
                                        </p:tgtEl>
                                        <p:attrNameLst>
                                          <p:attrName>style.visibility</p:attrName>
                                        </p:attrNameLst>
                                      </p:cBhvr>
                                      <p:to>
                                        <p:strVal val="visible"/>
                                      </p:to>
                                    </p:set>
                                    <p:anim calcmode="lin" valueType="num">
                                      <p:cBhvr>
                                        <p:cTn id="59" dur="500" fill="hold"/>
                                        <p:tgtEl>
                                          <p:spTgt spid="150544"/>
                                        </p:tgtEl>
                                        <p:attrNameLst>
                                          <p:attrName>ppt_w</p:attrName>
                                        </p:attrNameLst>
                                      </p:cBhvr>
                                      <p:tavLst>
                                        <p:tav tm="0">
                                          <p:val>
                                            <p:strVal val="4*#ppt_w"/>
                                          </p:val>
                                        </p:tav>
                                        <p:tav tm="100000">
                                          <p:val>
                                            <p:strVal val="#ppt_w"/>
                                          </p:val>
                                        </p:tav>
                                      </p:tavLst>
                                    </p:anim>
                                    <p:anim calcmode="lin" valueType="num">
                                      <p:cBhvr>
                                        <p:cTn id="60" dur="500" fill="hold"/>
                                        <p:tgtEl>
                                          <p:spTgt spid="150544"/>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50544"/>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0549"/>
                                        </p:tgtEl>
                                        <p:attrNameLst>
                                          <p:attrName>style.visibility</p:attrName>
                                        </p:attrNameLst>
                                      </p:cBhvr>
                                      <p:to>
                                        <p:strVal val="visible"/>
                                      </p:to>
                                    </p:set>
                                    <p:animEffect transition="in" filter="wipe(left)">
                                      <p:cBhvr>
                                        <p:cTn id="65" dur="500"/>
                                        <p:tgtEl>
                                          <p:spTgt spid="150549"/>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9" fill="hold" nodeType="clickEffect">
                                  <p:stCondLst>
                                    <p:cond delay="0"/>
                                  </p:stCondLst>
                                  <p:childTnLst>
                                    <p:set>
                                      <p:cBhvr>
                                        <p:cTn id="69" dur="1" fill="hold">
                                          <p:stCondLst>
                                            <p:cond delay="0"/>
                                          </p:stCondLst>
                                        </p:cTn>
                                        <p:tgtEl>
                                          <p:spTgt spid="150553"/>
                                        </p:tgtEl>
                                        <p:attrNameLst>
                                          <p:attrName>style.visibility</p:attrName>
                                        </p:attrNameLst>
                                      </p:cBhvr>
                                      <p:to>
                                        <p:strVal val="visible"/>
                                      </p:to>
                                    </p:set>
                                    <p:animEffect transition="in" filter="strips(upLeft)">
                                      <p:cBhvr>
                                        <p:cTn id="70" dur="500"/>
                                        <p:tgtEl>
                                          <p:spTgt spid="150553"/>
                                        </p:tgtEl>
                                      </p:cBhvr>
                                    </p:animEffect>
                                  </p:childTnLst>
                                </p:cTn>
                              </p:par>
                            </p:childTnLst>
                          </p:cTn>
                        </p:par>
                      </p:childTnLst>
                    </p:cTn>
                  </p:par>
                  <p:par>
                    <p:cTn id="71" fill="hold">
                      <p:stCondLst>
                        <p:cond delay="indefinite"/>
                      </p:stCondLst>
                      <p:childTnLst>
                        <p:par>
                          <p:cTn id="72" fill="hold">
                            <p:stCondLst>
                              <p:cond delay="0"/>
                            </p:stCondLst>
                            <p:childTnLst>
                              <p:par>
                                <p:cTn id="73" presetID="23" presetClass="entr" presetSubtype="32" fill="hold" grpId="0" nodeType="clickEffect">
                                  <p:stCondLst>
                                    <p:cond delay="0"/>
                                  </p:stCondLst>
                                  <p:childTnLst>
                                    <p:set>
                                      <p:cBhvr>
                                        <p:cTn id="74" dur="1" fill="hold">
                                          <p:stCondLst>
                                            <p:cond delay="0"/>
                                          </p:stCondLst>
                                        </p:cTn>
                                        <p:tgtEl>
                                          <p:spTgt spid="150545"/>
                                        </p:tgtEl>
                                        <p:attrNameLst>
                                          <p:attrName>style.visibility</p:attrName>
                                        </p:attrNameLst>
                                      </p:cBhvr>
                                      <p:to>
                                        <p:strVal val="visible"/>
                                      </p:to>
                                    </p:set>
                                    <p:anim calcmode="lin" valueType="num">
                                      <p:cBhvr>
                                        <p:cTn id="75" dur="500" fill="hold"/>
                                        <p:tgtEl>
                                          <p:spTgt spid="150545"/>
                                        </p:tgtEl>
                                        <p:attrNameLst>
                                          <p:attrName>ppt_w</p:attrName>
                                        </p:attrNameLst>
                                      </p:cBhvr>
                                      <p:tavLst>
                                        <p:tav tm="0">
                                          <p:val>
                                            <p:strVal val="4*#ppt_w"/>
                                          </p:val>
                                        </p:tav>
                                        <p:tav tm="100000">
                                          <p:val>
                                            <p:strVal val="#ppt_w"/>
                                          </p:val>
                                        </p:tav>
                                      </p:tavLst>
                                    </p:anim>
                                    <p:anim calcmode="lin" valueType="num">
                                      <p:cBhvr>
                                        <p:cTn id="76" dur="500" fill="hold"/>
                                        <p:tgtEl>
                                          <p:spTgt spid="150545"/>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50545"/>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0550"/>
                                        </p:tgtEl>
                                        <p:attrNameLst>
                                          <p:attrName>style.visibility</p:attrName>
                                        </p:attrNameLst>
                                      </p:cBhvr>
                                      <p:to>
                                        <p:strVal val="visible"/>
                                      </p:to>
                                    </p:set>
                                    <p:animEffect transition="in" filter="wipe(left)">
                                      <p:cBhvr>
                                        <p:cTn id="81" dur="500"/>
                                        <p:tgtEl>
                                          <p:spTgt spid="150550"/>
                                        </p:tgtEl>
                                      </p:cBhvr>
                                    </p:animEffect>
                                  </p:childTnLst>
                                </p:cTn>
                              </p:par>
                            </p:childTnLst>
                          </p:cTn>
                        </p:par>
                      </p:childTnLst>
                    </p:cTn>
                  </p:par>
                  <p:par>
                    <p:cTn id="82" fill="hold">
                      <p:stCondLst>
                        <p:cond delay="indefinite"/>
                      </p:stCondLst>
                      <p:childTnLst>
                        <p:par>
                          <p:cTn id="83" fill="hold">
                            <p:stCondLst>
                              <p:cond delay="0"/>
                            </p:stCondLst>
                            <p:childTnLst>
                              <p:par>
                                <p:cTn id="84" presetID="18" presetClass="entr" presetSubtype="9" fill="hold" nodeType="clickEffect">
                                  <p:stCondLst>
                                    <p:cond delay="0"/>
                                  </p:stCondLst>
                                  <p:childTnLst>
                                    <p:set>
                                      <p:cBhvr>
                                        <p:cTn id="85" dur="1" fill="hold">
                                          <p:stCondLst>
                                            <p:cond delay="0"/>
                                          </p:stCondLst>
                                        </p:cTn>
                                        <p:tgtEl>
                                          <p:spTgt spid="150554"/>
                                        </p:tgtEl>
                                        <p:attrNameLst>
                                          <p:attrName>style.visibility</p:attrName>
                                        </p:attrNameLst>
                                      </p:cBhvr>
                                      <p:to>
                                        <p:strVal val="visible"/>
                                      </p:to>
                                    </p:set>
                                    <p:animEffect transition="in" filter="strips(upLeft)">
                                      <p:cBhvr>
                                        <p:cTn id="86" dur="500"/>
                                        <p:tgtEl>
                                          <p:spTgt spid="150554"/>
                                        </p:tgtEl>
                                      </p:cBhvr>
                                    </p:animEffect>
                                  </p:childTnLst>
                                </p:cTn>
                              </p:par>
                            </p:childTnLst>
                          </p:cTn>
                        </p:par>
                        <p:par>
                          <p:cTn id="87" fill="hold">
                            <p:stCondLst>
                              <p:cond delay="500"/>
                            </p:stCondLst>
                            <p:childTnLst>
                              <p:par>
                                <p:cTn id="88" presetID="23" presetClass="entr" presetSubtype="32" fill="hold" grpId="0" nodeType="afterEffect">
                                  <p:stCondLst>
                                    <p:cond delay="1000"/>
                                  </p:stCondLst>
                                  <p:childTnLst>
                                    <p:set>
                                      <p:cBhvr>
                                        <p:cTn id="89" dur="1" fill="hold">
                                          <p:stCondLst>
                                            <p:cond delay="0"/>
                                          </p:stCondLst>
                                        </p:cTn>
                                        <p:tgtEl>
                                          <p:spTgt spid="150546"/>
                                        </p:tgtEl>
                                        <p:attrNameLst>
                                          <p:attrName>style.visibility</p:attrName>
                                        </p:attrNameLst>
                                      </p:cBhvr>
                                      <p:to>
                                        <p:strVal val="visible"/>
                                      </p:to>
                                    </p:set>
                                    <p:anim calcmode="lin" valueType="num">
                                      <p:cBhvr>
                                        <p:cTn id="90" dur="500" fill="hold"/>
                                        <p:tgtEl>
                                          <p:spTgt spid="150546"/>
                                        </p:tgtEl>
                                        <p:attrNameLst>
                                          <p:attrName>ppt_w</p:attrName>
                                        </p:attrNameLst>
                                      </p:cBhvr>
                                      <p:tavLst>
                                        <p:tav tm="0">
                                          <p:val>
                                            <p:strVal val="4*#ppt_w"/>
                                          </p:val>
                                        </p:tav>
                                        <p:tav tm="100000">
                                          <p:val>
                                            <p:strVal val="#ppt_w"/>
                                          </p:val>
                                        </p:tav>
                                      </p:tavLst>
                                    </p:anim>
                                    <p:anim calcmode="lin" valueType="num">
                                      <p:cBhvr>
                                        <p:cTn id="91" dur="500" fill="hold"/>
                                        <p:tgtEl>
                                          <p:spTgt spid="150546"/>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1505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p:bldP spid="150541" grpId="0" animBg="1"/>
      <p:bldP spid="150542" grpId="0" animBg="1"/>
      <p:bldP spid="150543" grpId="0" animBg="1"/>
      <p:bldP spid="150544" grpId="0" animBg="1"/>
      <p:bldP spid="150545" grpId="0" animBg="1"/>
      <p:bldP spid="15054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51554" name="Text Box 2"/>
          <p:cNvSpPr txBox="1">
            <a:spLocks noChangeArrowheads="1"/>
          </p:cNvSpPr>
          <p:nvPr/>
        </p:nvSpPr>
        <p:spPr bwMode="auto">
          <a:xfrm>
            <a:off x="381000" y="182563"/>
            <a:ext cx="1003300" cy="579438"/>
          </a:xfrm>
          <a:prstGeom prst="rect">
            <a:avLst/>
          </a:prstGeom>
          <a:gradFill rotWithShape="0">
            <a:gsLst>
              <a:gs pos="0">
                <a:srgbClr val="FFFFFF">
                  <a:gamma/>
                  <a:shade val="46275"/>
                  <a:invGamma/>
                </a:srgbClr>
              </a:gs>
              <a:gs pos="50000">
                <a:srgbClr val="FFFFFF"/>
              </a:gs>
              <a:gs pos="100000">
                <a:srgbClr val="FFFFFF">
                  <a:gamma/>
                  <a:shade val="46275"/>
                  <a:invGamma/>
                </a:srgbClr>
              </a:gs>
            </a:gsLst>
            <a:lin ang="5400000" scaled="1"/>
          </a:gradFill>
          <a:ln>
            <a:noFill/>
          </a:ln>
          <a:effectLst>
            <a:outerShdw dist="107763" dir="13500000" algn="ctr" rotWithShape="0">
              <a:srgbClr val="808080"/>
            </a:outerShdw>
          </a:effectLst>
          <a:extLst>
            <a:ext uri="{91240B29-F687-4F45-9708-019B960494DF}">
              <a14:hiddenLine xmlns:a14="http://schemas.microsoft.com/office/drawing/2010/main" w="38100">
                <a:solidFill>
                  <a:schemeClr val="tx1"/>
                </a:solidFill>
                <a:miter lim="800000"/>
                <a:headEnd/>
                <a:tailEnd/>
              </a14:hiddenLine>
            </a:ext>
          </a:extLst>
        </p:spPr>
        <p:txBody>
          <a:bodyPr anchor="ctr">
            <a:spAutoFit/>
          </a:bodyPr>
          <a:lstStyle/>
          <a:p>
            <a:pPr marR="0" algn="ctr" defTabSz="914400" eaLnBrk="1" hangingPunct="1">
              <a:buClrTx/>
              <a:buSzTx/>
              <a:buFontTx/>
              <a:buNone/>
              <a:defRPr/>
            </a:pPr>
            <a:r>
              <a:rPr kumimoji="1" lang="zh-CN" altLang="en-US" sz="3200" kern="1200" cap="none" spc="0" normalizeH="0" baseline="0" noProof="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rPr>
              <a:t>举例</a:t>
            </a:r>
            <a:endParaRPr kumimoji="1" lang="zh-CN" altLang="en-US" sz="3200" kern="1200" cap="none" spc="0" normalizeH="0" baseline="0" noProof="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cs typeface="+mn-cs"/>
              <a:sym typeface="+mn-ea"/>
            </a:endParaRPr>
          </a:p>
        </p:txBody>
      </p:sp>
      <p:sp>
        <p:nvSpPr>
          <p:cNvPr id="151555" name="Text Box 3"/>
          <p:cNvSpPr txBox="1"/>
          <p:nvPr/>
        </p:nvSpPr>
        <p:spPr>
          <a:xfrm>
            <a:off x="534988" y="1066800"/>
            <a:ext cx="2336800"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4. </a:t>
            </a:r>
            <a:r>
              <a:rPr lang="zh-CN" altLang="en-US" sz="2400" b="1" dirty="0"/>
              <a:t>画出全状态图</a:t>
            </a:r>
            <a:endParaRPr lang="zh-CN" altLang="en-US" sz="2400" b="1" dirty="0"/>
          </a:p>
        </p:txBody>
      </p:sp>
      <p:grpSp>
        <p:nvGrpSpPr>
          <p:cNvPr id="151556" name="Group 4"/>
          <p:cNvGrpSpPr/>
          <p:nvPr/>
        </p:nvGrpSpPr>
        <p:grpSpPr>
          <a:xfrm>
            <a:off x="1789113" y="1600200"/>
            <a:ext cx="3163887" cy="2209800"/>
            <a:chOff x="3383" y="672"/>
            <a:chExt cx="1993" cy="1392"/>
          </a:xfrm>
        </p:grpSpPr>
        <p:sp>
          <p:nvSpPr>
            <p:cNvPr id="58377" name="Oval 5"/>
            <p:cNvSpPr/>
            <p:nvPr/>
          </p:nvSpPr>
          <p:spPr>
            <a:xfrm>
              <a:off x="3623" y="768"/>
              <a:ext cx="336" cy="28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00</a:t>
              </a:r>
              <a:endParaRPr lang="en-US" altLang="zh-CN" sz="2400" b="1" dirty="0"/>
            </a:p>
          </p:txBody>
        </p:sp>
        <p:sp>
          <p:nvSpPr>
            <p:cNvPr id="58378" name="Oval 6"/>
            <p:cNvSpPr/>
            <p:nvPr/>
          </p:nvSpPr>
          <p:spPr>
            <a:xfrm>
              <a:off x="4823" y="768"/>
              <a:ext cx="336" cy="28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01</a:t>
              </a:r>
              <a:endParaRPr lang="en-US" altLang="zh-CN" sz="2400" b="1" dirty="0"/>
            </a:p>
          </p:txBody>
        </p:sp>
        <p:sp>
          <p:nvSpPr>
            <p:cNvPr id="58379" name="Oval 7"/>
            <p:cNvSpPr/>
            <p:nvPr/>
          </p:nvSpPr>
          <p:spPr>
            <a:xfrm>
              <a:off x="4871" y="1632"/>
              <a:ext cx="336" cy="28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10</a:t>
              </a:r>
              <a:endParaRPr lang="en-US" altLang="zh-CN" sz="2400" b="1" dirty="0"/>
            </a:p>
          </p:txBody>
        </p:sp>
        <p:sp>
          <p:nvSpPr>
            <p:cNvPr id="58380" name="Oval 8"/>
            <p:cNvSpPr/>
            <p:nvPr/>
          </p:nvSpPr>
          <p:spPr>
            <a:xfrm>
              <a:off x="3623" y="1632"/>
              <a:ext cx="336" cy="288"/>
            </a:xfrm>
            <a:prstGeom prst="ellipse">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11</a:t>
              </a:r>
              <a:endParaRPr lang="en-US" altLang="zh-CN" sz="2400" b="1" dirty="0"/>
            </a:p>
          </p:txBody>
        </p:sp>
        <p:grpSp>
          <p:nvGrpSpPr>
            <p:cNvPr id="58381" name="Group 9"/>
            <p:cNvGrpSpPr/>
            <p:nvPr/>
          </p:nvGrpSpPr>
          <p:grpSpPr>
            <a:xfrm>
              <a:off x="3959" y="672"/>
              <a:ext cx="864" cy="288"/>
              <a:chOff x="4080" y="2592"/>
              <a:chExt cx="864" cy="288"/>
            </a:xfrm>
          </p:grpSpPr>
          <p:sp>
            <p:nvSpPr>
              <p:cNvPr id="58400" name="Line 10"/>
              <p:cNvSpPr/>
              <p:nvPr/>
            </p:nvSpPr>
            <p:spPr>
              <a:xfrm>
                <a:off x="4080" y="2832"/>
                <a:ext cx="864" cy="0"/>
              </a:xfrm>
              <a:prstGeom prst="line">
                <a:avLst/>
              </a:prstGeom>
              <a:ln w="38100" cap="flat" cmpd="sng">
                <a:solidFill>
                  <a:schemeClr val="tx1"/>
                </a:solidFill>
                <a:prstDash val="solid"/>
                <a:headEnd type="none" w="med" len="med"/>
                <a:tailEnd type="triangle" w="med" len="med"/>
              </a:ln>
            </p:spPr>
          </p:sp>
          <p:sp>
            <p:nvSpPr>
              <p:cNvPr id="58401" name="Text Box 11"/>
              <p:cNvSpPr txBox="1"/>
              <p:nvPr/>
            </p:nvSpPr>
            <p:spPr>
              <a:xfrm>
                <a:off x="4151" y="2592"/>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0/0</a:t>
                </a:r>
                <a:endParaRPr lang="en-US" altLang="zh-CN" sz="2400" b="1" dirty="0"/>
              </a:p>
            </p:txBody>
          </p:sp>
        </p:grpSp>
        <p:grpSp>
          <p:nvGrpSpPr>
            <p:cNvPr id="58382" name="Group 12"/>
            <p:cNvGrpSpPr/>
            <p:nvPr/>
          </p:nvGrpSpPr>
          <p:grpSpPr>
            <a:xfrm>
              <a:off x="5015" y="1008"/>
              <a:ext cx="361" cy="624"/>
              <a:chOff x="5136" y="2928"/>
              <a:chExt cx="361" cy="624"/>
            </a:xfrm>
          </p:grpSpPr>
          <p:sp>
            <p:nvSpPr>
              <p:cNvPr id="58398" name="Line 13"/>
              <p:cNvSpPr/>
              <p:nvPr/>
            </p:nvSpPr>
            <p:spPr>
              <a:xfrm>
                <a:off x="5136" y="2976"/>
                <a:ext cx="0" cy="576"/>
              </a:xfrm>
              <a:prstGeom prst="line">
                <a:avLst/>
              </a:prstGeom>
              <a:ln w="38100" cap="flat" cmpd="sng">
                <a:solidFill>
                  <a:schemeClr val="tx1"/>
                </a:solidFill>
                <a:prstDash val="solid"/>
                <a:headEnd type="none" w="med" len="med"/>
                <a:tailEnd type="triangle" w="med" len="med"/>
              </a:ln>
            </p:spPr>
          </p:sp>
          <p:sp>
            <p:nvSpPr>
              <p:cNvPr id="58399" name="Text Box 14"/>
              <p:cNvSpPr txBox="1"/>
              <p:nvPr/>
            </p:nvSpPr>
            <p:spPr>
              <a:xfrm>
                <a:off x="5136" y="2928"/>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0/0</a:t>
                </a:r>
                <a:endParaRPr lang="en-US" altLang="zh-CN" sz="2400" b="1" dirty="0"/>
              </a:p>
            </p:txBody>
          </p:sp>
        </p:grpSp>
        <p:grpSp>
          <p:nvGrpSpPr>
            <p:cNvPr id="58383" name="Group 15"/>
            <p:cNvGrpSpPr/>
            <p:nvPr/>
          </p:nvGrpSpPr>
          <p:grpSpPr>
            <a:xfrm>
              <a:off x="3911" y="1008"/>
              <a:ext cx="960" cy="720"/>
              <a:chOff x="4032" y="2928"/>
              <a:chExt cx="960" cy="720"/>
            </a:xfrm>
          </p:grpSpPr>
          <p:sp>
            <p:nvSpPr>
              <p:cNvPr id="58396" name="Line 16"/>
              <p:cNvSpPr/>
              <p:nvPr/>
            </p:nvSpPr>
            <p:spPr>
              <a:xfrm flipH="1" flipV="1">
                <a:off x="4032" y="2928"/>
                <a:ext cx="960" cy="720"/>
              </a:xfrm>
              <a:prstGeom prst="line">
                <a:avLst/>
              </a:prstGeom>
              <a:ln w="38100" cap="flat" cmpd="sng">
                <a:solidFill>
                  <a:schemeClr val="tx1"/>
                </a:solidFill>
                <a:prstDash val="solid"/>
                <a:headEnd type="none" w="med" len="med"/>
                <a:tailEnd type="triangle" w="med" len="med"/>
              </a:ln>
            </p:spPr>
          </p:sp>
          <p:sp>
            <p:nvSpPr>
              <p:cNvPr id="58397" name="Text Box 17"/>
              <p:cNvSpPr txBox="1"/>
              <p:nvPr/>
            </p:nvSpPr>
            <p:spPr>
              <a:xfrm>
                <a:off x="4391" y="3024"/>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0/1</a:t>
                </a:r>
                <a:endParaRPr lang="en-US" altLang="zh-CN" sz="2400" b="1" dirty="0"/>
              </a:p>
            </p:txBody>
          </p:sp>
        </p:grpSp>
        <p:grpSp>
          <p:nvGrpSpPr>
            <p:cNvPr id="58384" name="Group 18"/>
            <p:cNvGrpSpPr/>
            <p:nvPr/>
          </p:nvGrpSpPr>
          <p:grpSpPr>
            <a:xfrm>
              <a:off x="3383" y="1056"/>
              <a:ext cx="432" cy="576"/>
              <a:chOff x="3504" y="2976"/>
              <a:chExt cx="432" cy="576"/>
            </a:xfrm>
          </p:grpSpPr>
          <p:sp>
            <p:nvSpPr>
              <p:cNvPr id="58394" name="Line 19"/>
              <p:cNvSpPr/>
              <p:nvPr/>
            </p:nvSpPr>
            <p:spPr>
              <a:xfrm flipV="1">
                <a:off x="3936" y="2976"/>
                <a:ext cx="0" cy="576"/>
              </a:xfrm>
              <a:prstGeom prst="line">
                <a:avLst/>
              </a:prstGeom>
              <a:ln w="38100" cap="flat" cmpd="sng">
                <a:solidFill>
                  <a:schemeClr val="tx1"/>
                </a:solidFill>
                <a:prstDash val="solid"/>
                <a:headEnd type="none" w="med" len="med"/>
                <a:tailEnd type="triangle" w="med" len="med"/>
              </a:ln>
            </p:spPr>
          </p:sp>
          <p:sp>
            <p:nvSpPr>
              <p:cNvPr id="58395" name="Text Box 20"/>
              <p:cNvSpPr txBox="1"/>
              <p:nvPr/>
            </p:nvSpPr>
            <p:spPr>
              <a:xfrm>
                <a:off x="3504" y="3168"/>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1/1</a:t>
                </a:r>
                <a:endParaRPr lang="en-US" altLang="zh-CN" sz="2400" b="1" dirty="0"/>
              </a:p>
            </p:txBody>
          </p:sp>
        </p:grpSp>
        <p:grpSp>
          <p:nvGrpSpPr>
            <p:cNvPr id="58385" name="Group 21"/>
            <p:cNvGrpSpPr/>
            <p:nvPr/>
          </p:nvGrpSpPr>
          <p:grpSpPr>
            <a:xfrm>
              <a:off x="3959" y="672"/>
              <a:ext cx="864" cy="288"/>
              <a:chOff x="4080" y="2592"/>
              <a:chExt cx="816" cy="288"/>
            </a:xfrm>
          </p:grpSpPr>
          <p:sp>
            <p:nvSpPr>
              <p:cNvPr id="58392" name="Text Box 22"/>
              <p:cNvSpPr txBox="1"/>
              <p:nvPr/>
            </p:nvSpPr>
            <p:spPr>
              <a:xfrm>
                <a:off x="4522" y="2592"/>
                <a:ext cx="34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sp>
            <p:nvSpPr>
              <p:cNvPr id="58393" name="Line 23"/>
              <p:cNvSpPr/>
              <p:nvPr/>
            </p:nvSpPr>
            <p:spPr>
              <a:xfrm>
                <a:off x="4080" y="2832"/>
                <a:ext cx="816" cy="0"/>
              </a:xfrm>
              <a:prstGeom prst="line">
                <a:avLst/>
              </a:prstGeom>
              <a:ln w="38100" cap="flat" cmpd="sng">
                <a:solidFill>
                  <a:schemeClr val="tx1"/>
                </a:solidFill>
                <a:prstDash val="solid"/>
                <a:headEnd type="none" w="med" len="med"/>
                <a:tailEnd type="triangle" w="med" len="med"/>
              </a:ln>
            </p:spPr>
          </p:sp>
        </p:grpSp>
        <p:grpSp>
          <p:nvGrpSpPr>
            <p:cNvPr id="58386" name="Group 24"/>
            <p:cNvGrpSpPr/>
            <p:nvPr/>
          </p:nvGrpSpPr>
          <p:grpSpPr>
            <a:xfrm>
              <a:off x="4990" y="1056"/>
              <a:ext cx="361" cy="576"/>
              <a:chOff x="5111" y="2976"/>
              <a:chExt cx="361" cy="576"/>
            </a:xfrm>
          </p:grpSpPr>
          <p:sp>
            <p:nvSpPr>
              <p:cNvPr id="58390" name="Text Box 25"/>
              <p:cNvSpPr txBox="1"/>
              <p:nvPr/>
            </p:nvSpPr>
            <p:spPr>
              <a:xfrm>
                <a:off x="5111" y="3120"/>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sp>
            <p:nvSpPr>
              <p:cNvPr id="58391" name="Line 26"/>
              <p:cNvSpPr/>
              <p:nvPr/>
            </p:nvSpPr>
            <p:spPr>
              <a:xfrm>
                <a:off x="5136" y="2976"/>
                <a:ext cx="0" cy="576"/>
              </a:xfrm>
              <a:prstGeom prst="line">
                <a:avLst/>
              </a:prstGeom>
              <a:ln w="38100" cap="flat" cmpd="sng">
                <a:solidFill>
                  <a:schemeClr val="tx1"/>
                </a:solidFill>
                <a:prstDash val="solid"/>
                <a:headEnd type="none" w="med" len="med"/>
                <a:tailEnd type="triangle" w="med" len="med"/>
              </a:ln>
            </p:spPr>
          </p:sp>
        </p:grpSp>
        <p:grpSp>
          <p:nvGrpSpPr>
            <p:cNvPr id="58387" name="Group 27"/>
            <p:cNvGrpSpPr/>
            <p:nvPr/>
          </p:nvGrpSpPr>
          <p:grpSpPr>
            <a:xfrm>
              <a:off x="3984" y="1776"/>
              <a:ext cx="912" cy="288"/>
              <a:chOff x="4080" y="3696"/>
              <a:chExt cx="912" cy="288"/>
            </a:xfrm>
          </p:grpSpPr>
          <p:sp>
            <p:nvSpPr>
              <p:cNvPr id="58388" name="Line 28"/>
              <p:cNvSpPr/>
              <p:nvPr/>
            </p:nvSpPr>
            <p:spPr>
              <a:xfrm flipH="1">
                <a:off x="4080" y="3696"/>
                <a:ext cx="912" cy="0"/>
              </a:xfrm>
              <a:prstGeom prst="line">
                <a:avLst/>
              </a:prstGeom>
              <a:ln w="38100" cap="flat" cmpd="sng">
                <a:solidFill>
                  <a:schemeClr val="tx1"/>
                </a:solidFill>
                <a:prstDash val="solid"/>
                <a:headEnd type="none" w="med" len="med"/>
                <a:tailEnd type="triangle" w="med" len="med"/>
              </a:ln>
            </p:spPr>
          </p:sp>
          <p:sp>
            <p:nvSpPr>
              <p:cNvPr id="58389" name="Text Box 29"/>
              <p:cNvSpPr txBox="1"/>
              <p:nvPr/>
            </p:nvSpPr>
            <p:spPr>
              <a:xfrm>
                <a:off x="4343" y="3696"/>
                <a:ext cx="361"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1/0</a:t>
                </a:r>
                <a:endParaRPr lang="en-US" altLang="zh-CN" sz="2400" b="1" dirty="0"/>
              </a:p>
            </p:txBody>
          </p:sp>
        </p:grpSp>
      </p:grpSp>
      <p:sp>
        <p:nvSpPr>
          <p:cNvPr id="151582" name="Text Box 30"/>
          <p:cNvSpPr txBox="1"/>
          <p:nvPr/>
        </p:nvSpPr>
        <p:spPr>
          <a:xfrm>
            <a:off x="1789113" y="2209800"/>
            <a:ext cx="573087" cy="457200"/>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0/0</a:t>
            </a:r>
            <a:endParaRPr lang="en-US" altLang="zh-CN" sz="2400" b="1" dirty="0"/>
          </a:p>
        </p:txBody>
      </p:sp>
      <p:sp>
        <p:nvSpPr>
          <p:cNvPr id="151583" name="Text Box 31"/>
          <p:cNvSpPr txBox="1"/>
          <p:nvPr/>
        </p:nvSpPr>
        <p:spPr>
          <a:xfrm>
            <a:off x="838200" y="3962400"/>
            <a:ext cx="6699250" cy="457200"/>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latin typeface="宋体" panose="02010600030101010101" pitchFamily="2" charset="-122"/>
              </a:rPr>
              <a:t>电路是一个自启动电路，完成设计要求。</a:t>
            </a:r>
            <a:endParaRPr lang="zh-CN" altLang="en-US" sz="2400" b="1" dirty="0">
              <a:latin typeface="宋体" panose="02010600030101010101" pitchFamily="2" charset="-122"/>
            </a:endParaRPr>
          </a:p>
        </p:txBody>
      </p:sp>
      <p:sp>
        <p:nvSpPr>
          <p:cNvPr id="151586" name="Text Box 34"/>
          <p:cNvSpPr txBox="1"/>
          <p:nvPr/>
        </p:nvSpPr>
        <p:spPr>
          <a:xfrm>
            <a:off x="1028700" y="4914900"/>
            <a:ext cx="74295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50000"/>
              </a:spcBef>
              <a:buNone/>
            </a:pPr>
            <a:r>
              <a:rPr lang="zh-CN" altLang="en-US" sz="2400" b="1" dirty="0">
                <a:solidFill>
                  <a:srgbClr val="FF0000"/>
                </a:solidFill>
                <a:latin typeface="宋体" panose="02010600030101010101" pitchFamily="2" charset="-122"/>
              </a:rPr>
              <a:t>自启动</a:t>
            </a:r>
            <a:r>
              <a:rPr lang="en-US" altLang="zh-CN" sz="2400" b="1" dirty="0">
                <a:solidFill>
                  <a:srgbClr val="FF0000"/>
                </a:solidFill>
                <a:latin typeface="宋体" panose="02010600030101010101" pitchFamily="2" charset="-122"/>
              </a:rPr>
              <a:t>:</a:t>
            </a:r>
            <a:r>
              <a:rPr lang="zh-CN" altLang="en-US" sz="2400" b="1" dirty="0">
                <a:latin typeface="宋体" panose="02010600030101010101" pitchFamily="2" charset="-122"/>
              </a:rPr>
              <a:t>当电路进入任何无效状态后</a:t>
            </a:r>
            <a:r>
              <a:rPr lang="en-US" altLang="zh-CN" sz="2400" b="1" dirty="0">
                <a:latin typeface="宋体" panose="02010600030101010101" pitchFamily="2" charset="-122"/>
              </a:rPr>
              <a:t>,</a:t>
            </a:r>
            <a:r>
              <a:rPr lang="zh-CN" altLang="en-US" sz="2400" b="1" dirty="0">
                <a:latin typeface="宋体" panose="02010600030101010101" pitchFamily="2" charset="-122"/>
              </a:rPr>
              <a:t>都能在时钟信号作用下自动返回有效循环中。</a:t>
            </a:r>
            <a:endParaRPr lang="en-US" altLang="zh-CN" sz="2400" b="1" dirty="0">
              <a:latin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wipe(left)">
                                      <p:cBhvr>
                                        <p:cTn id="7" dur="500"/>
                                        <p:tgtEl>
                                          <p:spTgt spid="1515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1556"/>
                                        </p:tgtEl>
                                        <p:attrNameLst>
                                          <p:attrName>style.visibility</p:attrName>
                                        </p:attrNameLst>
                                      </p:cBhvr>
                                      <p:to>
                                        <p:strVal val="visible"/>
                                      </p:to>
                                    </p:set>
                                    <p:animEffect transition="in" filter="dissolve">
                                      <p:cBhvr>
                                        <p:cTn id="12" dur="500"/>
                                        <p:tgtEl>
                                          <p:spTgt spid="15155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childTnLst>
                                    <p:set>
                                      <p:cBhvr>
                                        <p:cTn id="16" dur="1" fill="hold">
                                          <p:stCondLst>
                                            <p:cond delay="0"/>
                                          </p:stCondLst>
                                        </p:cTn>
                                        <p:tgtEl>
                                          <p:spTgt spid="151582"/>
                                        </p:tgtEl>
                                        <p:attrNameLst>
                                          <p:attrName>style.visibility</p:attrName>
                                        </p:attrNameLst>
                                      </p:cBhvr>
                                      <p:to>
                                        <p:strVal val="visible"/>
                                      </p:to>
                                    </p:set>
                                    <p:anim calcmode="lin" valueType="num">
                                      <p:cBhvr>
                                        <p:cTn id="17" dur="500" fill="hold"/>
                                        <p:tgtEl>
                                          <p:spTgt spid="151582"/>
                                        </p:tgtEl>
                                        <p:attrNameLst>
                                          <p:attrName>ppt_w</p:attrName>
                                        </p:attrNameLst>
                                      </p:cBhvr>
                                      <p:tavLst>
                                        <p:tav tm="0">
                                          <p:val>
                                            <p:strVal val="4*#ppt_w"/>
                                          </p:val>
                                        </p:tav>
                                        <p:tav tm="100000">
                                          <p:val>
                                            <p:strVal val="#ppt_w"/>
                                          </p:val>
                                        </p:tav>
                                      </p:tavLst>
                                    </p:anim>
                                    <p:anim calcmode="lin" valueType="num">
                                      <p:cBhvr>
                                        <p:cTn id="18" dur="500" fill="hold"/>
                                        <p:tgtEl>
                                          <p:spTgt spid="151582"/>
                                        </p:tgtEl>
                                        <p:attrNameLst>
                                          <p:attrName>ppt_h</p:attrName>
                                        </p:attrNameLst>
                                      </p:cBhvr>
                                      <p:tavLst>
                                        <p:tav tm="0">
                                          <p:val>
                                            <p:strVal val="4*#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51583"/>
                                        </p:tgtEl>
                                        <p:attrNameLst>
                                          <p:attrName>style.visibility</p:attrName>
                                        </p:attrNameLst>
                                      </p:cBhvr>
                                      <p:to>
                                        <p:strVal val="visible"/>
                                      </p:to>
                                    </p:set>
                                    <p:anim calcmode="lin" valueType="num">
                                      <p:cBhvr additive="base">
                                        <p:cTn id="23" dur="500" fill="hold"/>
                                        <p:tgtEl>
                                          <p:spTgt spid="151583"/>
                                        </p:tgtEl>
                                        <p:attrNameLst>
                                          <p:attrName>ppt_x</p:attrName>
                                        </p:attrNameLst>
                                      </p:cBhvr>
                                      <p:tavLst>
                                        <p:tav tm="0">
                                          <p:val>
                                            <p:strVal val="0-#ppt_w/2"/>
                                          </p:val>
                                        </p:tav>
                                        <p:tav tm="100000">
                                          <p:val>
                                            <p:strVal val="#ppt_x"/>
                                          </p:val>
                                        </p:tav>
                                      </p:tavLst>
                                    </p:anim>
                                    <p:anim calcmode="lin" valueType="num">
                                      <p:cBhvr additive="base">
                                        <p:cTn id="24" dur="500" fill="hold"/>
                                        <p:tgtEl>
                                          <p:spTgt spid="15158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51586"/>
                                        </p:tgtEl>
                                        <p:attrNameLst>
                                          <p:attrName>style.visibility</p:attrName>
                                        </p:attrNameLst>
                                      </p:cBhvr>
                                      <p:to>
                                        <p:strVal val="visible"/>
                                      </p:to>
                                    </p:set>
                                    <p:animEffect transition="in" filter="checkerboard(across)">
                                      <p:cBhvr>
                                        <p:cTn id="29" dur="500"/>
                                        <p:tgtEl>
                                          <p:spTgt spid="151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p:bldP spid="151582" grpId="0"/>
      <p:bldP spid="151583" grpId="0"/>
      <p:bldP spid="151586"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9394"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59395" name="Group 2"/>
          <p:cNvGrpSpPr/>
          <p:nvPr/>
        </p:nvGrpSpPr>
        <p:grpSpPr>
          <a:xfrm>
            <a:off x="1981200" y="990600"/>
            <a:ext cx="5665788" cy="4724400"/>
            <a:chOff x="1248" y="480"/>
            <a:chExt cx="3569" cy="2976"/>
          </a:xfrm>
        </p:grpSpPr>
        <p:sp>
          <p:nvSpPr>
            <p:cNvPr id="59397" name="Text Box 3"/>
            <p:cNvSpPr txBox="1"/>
            <p:nvPr/>
          </p:nvSpPr>
          <p:spPr>
            <a:xfrm>
              <a:off x="4176" y="2784"/>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398" name="Text Box 4"/>
            <p:cNvSpPr txBox="1"/>
            <p:nvPr/>
          </p:nvSpPr>
          <p:spPr>
            <a:xfrm>
              <a:off x="1824" y="2784"/>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1      1</a:t>
              </a:r>
              <a:endParaRPr lang="en-US" altLang="zh-CN" sz="2400" b="1" dirty="0"/>
            </a:p>
          </p:txBody>
        </p:sp>
        <p:grpSp>
          <p:nvGrpSpPr>
            <p:cNvPr id="59399" name="Group 5"/>
            <p:cNvGrpSpPr/>
            <p:nvPr/>
          </p:nvGrpSpPr>
          <p:grpSpPr>
            <a:xfrm>
              <a:off x="1248" y="781"/>
              <a:ext cx="548" cy="563"/>
              <a:chOff x="1488" y="1165"/>
              <a:chExt cx="633" cy="563"/>
            </a:xfrm>
          </p:grpSpPr>
          <p:sp>
            <p:nvSpPr>
              <p:cNvPr id="59491" name="Text Box 6"/>
              <p:cNvSpPr txBox="1"/>
              <p:nvPr/>
            </p:nvSpPr>
            <p:spPr>
              <a:xfrm>
                <a:off x="1488" y="1165"/>
                <a:ext cx="63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 入</a:t>
                </a:r>
                <a:endParaRPr lang="zh-CN" altLang="en-US" sz="2400" b="1" dirty="0"/>
              </a:p>
            </p:txBody>
          </p:sp>
          <p:sp>
            <p:nvSpPr>
              <p:cNvPr id="59492" name="Text Box 7"/>
              <p:cNvSpPr txBox="1"/>
              <p:nvPr/>
            </p:nvSpPr>
            <p:spPr>
              <a:xfrm>
                <a:off x="1631" y="1440"/>
                <a:ext cx="295"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X</a:t>
                </a:r>
                <a:endParaRPr lang="en-US" altLang="zh-CN" sz="2400" b="1" dirty="0"/>
              </a:p>
            </p:txBody>
          </p:sp>
        </p:grpSp>
        <p:grpSp>
          <p:nvGrpSpPr>
            <p:cNvPr id="59400" name="Group 8"/>
            <p:cNvGrpSpPr/>
            <p:nvPr/>
          </p:nvGrpSpPr>
          <p:grpSpPr>
            <a:xfrm>
              <a:off x="1788" y="781"/>
              <a:ext cx="638" cy="563"/>
              <a:chOff x="2112" y="1165"/>
              <a:chExt cx="738" cy="563"/>
            </a:xfrm>
          </p:grpSpPr>
          <p:sp>
            <p:nvSpPr>
              <p:cNvPr id="59489" name="Text Box 9"/>
              <p:cNvSpPr txBox="1"/>
              <p:nvPr/>
            </p:nvSpPr>
            <p:spPr>
              <a:xfrm>
                <a:off x="2208" y="1165"/>
                <a:ext cx="63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 态</a:t>
                </a:r>
                <a:endParaRPr lang="zh-CN" altLang="en-US" sz="2400" b="1" dirty="0"/>
              </a:p>
            </p:txBody>
          </p:sp>
          <p:sp>
            <p:nvSpPr>
              <p:cNvPr id="59490" name="Text Box 10"/>
              <p:cNvSpPr txBox="1"/>
              <p:nvPr/>
            </p:nvSpPr>
            <p:spPr>
              <a:xfrm>
                <a:off x="2112" y="1440"/>
                <a:ext cx="738"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Q</a:t>
                </a:r>
                <a:r>
                  <a:rPr lang="en-US" altLang="zh-CN" sz="2400" b="1" baseline="-25000" dirty="0"/>
                  <a:t>1</a:t>
                </a:r>
                <a:r>
                  <a:rPr lang="en-US" altLang="zh-CN" sz="2400" b="1" dirty="0"/>
                  <a:t>  Q</a:t>
                </a:r>
                <a:r>
                  <a:rPr lang="en-US" altLang="zh-CN" sz="2400" b="1" baseline="-25000" dirty="0"/>
                  <a:t>0</a:t>
                </a:r>
                <a:endParaRPr lang="en-US" altLang="zh-CN" sz="2400" b="1" dirty="0"/>
              </a:p>
            </p:txBody>
          </p:sp>
        </p:grpSp>
        <p:grpSp>
          <p:nvGrpSpPr>
            <p:cNvPr id="59401" name="Group 11"/>
            <p:cNvGrpSpPr/>
            <p:nvPr/>
          </p:nvGrpSpPr>
          <p:grpSpPr>
            <a:xfrm>
              <a:off x="3300" y="768"/>
              <a:ext cx="884" cy="576"/>
              <a:chOff x="2929" y="1152"/>
              <a:chExt cx="1023" cy="576"/>
            </a:xfrm>
          </p:grpSpPr>
          <p:sp>
            <p:nvSpPr>
              <p:cNvPr id="59487" name="Text Box 12"/>
              <p:cNvSpPr txBox="1"/>
              <p:nvPr/>
            </p:nvSpPr>
            <p:spPr>
              <a:xfrm>
                <a:off x="2929" y="1152"/>
                <a:ext cx="1023"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现控制入</a:t>
                </a:r>
                <a:endParaRPr lang="zh-CN" altLang="en-US" sz="2400" b="1" dirty="0"/>
              </a:p>
            </p:txBody>
          </p:sp>
          <p:sp>
            <p:nvSpPr>
              <p:cNvPr id="59488" name="Text Box 13"/>
              <p:cNvSpPr txBox="1"/>
              <p:nvPr/>
            </p:nvSpPr>
            <p:spPr>
              <a:xfrm>
                <a:off x="2976" y="1440"/>
                <a:ext cx="771"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D</a:t>
                </a:r>
                <a:r>
                  <a:rPr lang="en-US" altLang="zh-CN" sz="2400" b="1" baseline="-25000" dirty="0"/>
                  <a:t>1</a:t>
                </a:r>
                <a:r>
                  <a:rPr lang="en-US" altLang="zh-CN" sz="2400" b="1" dirty="0"/>
                  <a:t>   D</a:t>
                </a:r>
                <a:r>
                  <a:rPr lang="en-US" altLang="zh-CN" sz="2400" b="1" baseline="-25000" dirty="0"/>
                  <a:t>0</a:t>
                </a:r>
                <a:endParaRPr lang="en-US" altLang="zh-CN" sz="2400" b="1" dirty="0"/>
              </a:p>
            </p:txBody>
          </p:sp>
        </p:grpSp>
        <p:grpSp>
          <p:nvGrpSpPr>
            <p:cNvPr id="59402" name="Group 14"/>
            <p:cNvGrpSpPr/>
            <p:nvPr/>
          </p:nvGrpSpPr>
          <p:grpSpPr>
            <a:xfrm>
              <a:off x="2400" y="768"/>
              <a:ext cx="798" cy="563"/>
              <a:chOff x="3842" y="1165"/>
              <a:chExt cx="924" cy="563"/>
            </a:xfrm>
          </p:grpSpPr>
          <p:sp>
            <p:nvSpPr>
              <p:cNvPr id="59485" name="Text Box 15"/>
              <p:cNvSpPr txBox="1"/>
              <p:nvPr/>
            </p:nvSpPr>
            <p:spPr>
              <a:xfrm>
                <a:off x="3987" y="1165"/>
                <a:ext cx="690"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t>次  态</a:t>
                </a:r>
                <a:endParaRPr lang="zh-CN" altLang="en-US" sz="2400" b="1" dirty="0"/>
              </a:p>
            </p:txBody>
          </p:sp>
          <p:sp>
            <p:nvSpPr>
              <p:cNvPr id="59486" name="Text Box 16"/>
              <p:cNvSpPr txBox="1"/>
              <p:nvPr/>
            </p:nvSpPr>
            <p:spPr>
              <a:xfrm>
                <a:off x="3842" y="1440"/>
                <a:ext cx="92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  Q</a:t>
                </a:r>
                <a:r>
                  <a:rPr lang="en-US" altLang="zh-CN" sz="2400" b="1" baseline="-25000" dirty="0"/>
                  <a:t>1     </a:t>
                </a:r>
                <a:r>
                  <a:rPr lang="en-US" altLang="zh-CN" sz="2400" b="1" dirty="0"/>
                  <a:t>Q</a:t>
                </a:r>
                <a:r>
                  <a:rPr lang="en-US" altLang="zh-CN" sz="2400" b="1" baseline="-25000" dirty="0"/>
                  <a:t>0</a:t>
                </a:r>
                <a:endParaRPr lang="en-US" altLang="zh-CN" sz="2400" b="1" dirty="0"/>
              </a:p>
            </p:txBody>
          </p:sp>
        </p:grpSp>
        <p:grpSp>
          <p:nvGrpSpPr>
            <p:cNvPr id="59403" name="Group 17"/>
            <p:cNvGrpSpPr/>
            <p:nvPr/>
          </p:nvGrpSpPr>
          <p:grpSpPr>
            <a:xfrm>
              <a:off x="1372" y="1296"/>
              <a:ext cx="212" cy="768"/>
              <a:chOff x="528" y="1920"/>
              <a:chExt cx="212" cy="768"/>
            </a:xfrm>
          </p:grpSpPr>
          <p:sp>
            <p:nvSpPr>
              <p:cNvPr id="59482" name="Text Box 18"/>
              <p:cNvSpPr txBox="1"/>
              <p:nvPr/>
            </p:nvSpPr>
            <p:spPr>
              <a:xfrm>
                <a:off x="528" y="192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83" name="Text Box 19"/>
              <p:cNvSpPr txBox="1"/>
              <p:nvPr/>
            </p:nvSpPr>
            <p:spPr>
              <a:xfrm>
                <a:off x="528" y="216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84" name="Text Box 20"/>
              <p:cNvSpPr txBox="1"/>
              <p:nvPr/>
            </p:nvSpPr>
            <p:spPr>
              <a:xfrm>
                <a:off x="528" y="240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59404" name="Text Box 21"/>
            <p:cNvSpPr txBox="1"/>
            <p:nvPr/>
          </p:nvSpPr>
          <p:spPr>
            <a:xfrm>
              <a:off x="1824" y="1344"/>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59405" name="Text Box 22"/>
            <p:cNvSpPr txBox="1"/>
            <p:nvPr/>
          </p:nvSpPr>
          <p:spPr>
            <a:xfrm>
              <a:off x="1824" y="1536"/>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59406" name="Text Box 23"/>
            <p:cNvSpPr txBox="1"/>
            <p:nvPr/>
          </p:nvSpPr>
          <p:spPr>
            <a:xfrm>
              <a:off x="1824" y="1776"/>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grpSp>
          <p:nvGrpSpPr>
            <p:cNvPr id="59407" name="Group 24"/>
            <p:cNvGrpSpPr/>
            <p:nvPr/>
          </p:nvGrpSpPr>
          <p:grpSpPr>
            <a:xfrm>
              <a:off x="1372" y="2064"/>
              <a:ext cx="234" cy="1021"/>
              <a:chOff x="268" y="1872"/>
              <a:chExt cx="209" cy="1070"/>
            </a:xfrm>
          </p:grpSpPr>
          <p:sp>
            <p:nvSpPr>
              <p:cNvPr id="59477" name="Text Box 25"/>
              <p:cNvSpPr txBox="1"/>
              <p:nvPr/>
            </p:nvSpPr>
            <p:spPr>
              <a:xfrm>
                <a:off x="288" y="2640"/>
                <a:ext cx="189" cy="302"/>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nvGrpSpPr>
              <p:cNvPr id="59478" name="Group 26"/>
              <p:cNvGrpSpPr/>
              <p:nvPr/>
            </p:nvGrpSpPr>
            <p:grpSpPr>
              <a:xfrm>
                <a:off x="268" y="1872"/>
                <a:ext cx="190" cy="830"/>
                <a:chOff x="2284" y="2592"/>
                <a:chExt cx="190" cy="830"/>
              </a:xfrm>
            </p:grpSpPr>
            <p:sp>
              <p:nvSpPr>
                <p:cNvPr id="59479" name="Text Box 27"/>
                <p:cNvSpPr txBox="1"/>
                <p:nvPr/>
              </p:nvSpPr>
              <p:spPr>
                <a:xfrm>
                  <a:off x="2284" y="2592"/>
                  <a:ext cx="189" cy="30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59480" name="Text Box 28"/>
                <p:cNvSpPr txBox="1"/>
                <p:nvPr/>
              </p:nvSpPr>
              <p:spPr>
                <a:xfrm>
                  <a:off x="2285" y="2832"/>
                  <a:ext cx="189" cy="30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59481" name="Text Box 29"/>
                <p:cNvSpPr txBox="1"/>
                <p:nvPr/>
              </p:nvSpPr>
              <p:spPr>
                <a:xfrm>
                  <a:off x="2285" y="3120"/>
                  <a:ext cx="189" cy="30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grpSp>
        <p:sp>
          <p:nvSpPr>
            <p:cNvPr id="59408" name="Text Box 30"/>
            <p:cNvSpPr txBox="1"/>
            <p:nvPr/>
          </p:nvSpPr>
          <p:spPr>
            <a:xfrm>
              <a:off x="1830" y="2064"/>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59409" name="Text Box 31"/>
            <p:cNvSpPr txBox="1"/>
            <p:nvPr/>
          </p:nvSpPr>
          <p:spPr>
            <a:xfrm>
              <a:off x="2572" y="2064"/>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59410" name="Text Box 32"/>
            <p:cNvSpPr txBox="1"/>
            <p:nvPr/>
          </p:nvSpPr>
          <p:spPr>
            <a:xfrm>
              <a:off x="2572" y="1344"/>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59411" name="Text Box 33"/>
            <p:cNvSpPr txBox="1"/>
            <p:nvPr/>
          </p:nvSpPr>
          <p:spPr>
            <a:xfrm>
              <a:off x="2572" y="1536"/>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sp>
          <p:nvSpPr>
            <p:cNvPr id="59412" name="Text Box 34"/>
            <p:cNvSpPr txBox="1"/>
            <p:nvPr/>
          </p:nvSpPr>
          <p:spPr>
            <a:xfrm>
              <a:off x="2572" y="1776"/>
              <a:ext cx="644"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0       0</a:t>
              </a:r>
              <a:endParaRPr lang="en-US" altLang="zh-CN" sz="2400" b="1" dirty="0"/>
            </a:p>
          </p:txBody>
        </p:sp>
        <p:sp>
          <p:nvSpPr>
            <p:cNvPr id="59413" name="Text Box 35"/>
            <p:cNvSpPr txBox="1"/>
            <p:nvPr/>
          </p:nvSpPr>
          <p:spPr>
            <a:xfrm>
              <a:off x="3350" y="132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14" name="Text Box 36"/>
            <p:cNvSpPr txBox="1"/>
            <p:nvPr/>
          </p:nvSpPr>
          <p:spPr>
            <a:xfrm>
              <a:off x="3734" y="132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grpSp>
          <p:nvGrpSpPr>
            <p:cNvPr id="59415" name="Group 37"/>
            <p:cNvGrpSpPr/>
            <p:nvPr/>
          </p:nvGrpSpPr>
          <p:grpSpPr>
            <a:xfrm>
              <a:off x="3340" y="1536"/>
              <a:ext cx="606" cy="288"/>
              <a:chOff x="2236" y="1392"/>
              <a:chExt cx="606" cy="288"/>
            </a:xfrm>
          </p:grpSpPr>
          <p:sp>
            <p:nvSpPr>
              <p:cNvPr id="59475" name="Text Box 38"/>
              <p:cNvSpPr txBox="1"/>
              <p:nvPr/>
            </p:nvSpPr>
            <p:spPr>
              <a:xfrm>
                <a:off x="2236" y="139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59476" name="Text Box 39"/>
              <p:cNvSpPr txBox="1"/>
              <p:nvPr/>
            </p:nvSpPr>
            <p:spPr>
              <a:xfrm>
                <a:off x="2630" y="139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59416" name="Text Box 40"/>
            <p:cNvSpPr txBox="1"/>
            <p:nvPr/>
          </p:nvSpPr>
          <p:spPr>
            <a:xfrm>
              <a:off x="3360" y="2064"/>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grpSp>
          <p:nvGrpSpPr>
            <p:cNvPr id="59417" name="Group 41"/>
            <p:cNvGrpSpPr/>
            <p:nvPr/>
          </p:nvGrpSpPr>
          <p:grpSpPr>
            <a:xfrm>
              <a:off x="3350" y="1776"/>
              <a:ext cx="596" cy="288"/>
              <a:chOff x="2246" y="1632"/>
              <a:chExt cx="596" cy="288"/>
            </a:xfrm>
          </p:grpSpPr>
          <p:sp>
            <p:nvSpPr>
              <p:cNvPr id="59473" name="Text Box 42"/>
              <p:cNvSpPr txBox="1"/>
              <p:nvPr/>
            </p:nvSpPr>
            <p:spPr>
              <a:xfrm>
                <a:off x="2246" y="163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74" name="Text Box 43"/>
              <p:cNvSpPr txBox="1"/>
              <p:nvPr/>
            </p:nvSpPr>
            <p:spPr>
              <a:xfrm>
                <a:off x="2630" y="1632"/>
                <a:ext cx="212" cy="288"/>
              </a:xfrm>
              <a:prstGeom prst="rect">
                <a:avLst/>
              </a:prstGeom>
              <a:noFill/>
              <a:ln w="38100">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grpSp>
          <p:nvGrpSpPr>
            <p:cNvPr id="59418" name="Group 44"/>
            <p:cNvGrpSpPr/>
            <p:nvPr/>
          </p:nvGrpSpPr>
          <p:grpSpPr>
            <a:xfrm>
              <a:off x="1296" y="768"/>
              <a:ext cx="3456" cy="2688"/>
              <a:chOff x="192" y="624"/>
              <a:chExt cx="3456" cy="2688"/>
            </a:xfrm>
          </p:grpSpPr>
          <p:sp>
            <p:nvSpPr>
              <p:cNvPr id="59465" name="Rectangle 45"/>
              <p:cNvSpPr/>
              <p:nvPr/>
            </p:nvSpPr>
            <p:spPr>
              <a:xfrm>
                <a:off x="192" y="624"/>
                <a:ext cx="3446" cy="2688"/>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59466" name="Line 46"/>
              <p:cNvSpPr/>
              <p:nvPr/>
            </p:nvSpPr>
            <p:spPr>
              <a:xfrm>
                <a:off x="192" y="912"/>
                <a:ext cx="3446" cy="0"/>
              </a:xfrm>
              <a:prstGeom prst="line">
                <a:avLst/>
              </a:prstGeom>
              <a:ln w="9525" cap="flat" cmpd="sng">
                <a:solidFill>
                  <a:schemeClr val="tx1"/>
                </a:solidFill>
                <a:prstDash val="solid"/>
                <a:headEnd type="none" w="med" len="med"/>
                <a:tailEnd type="none" w="med" len="med"/>
              </a:ln>
            </p:spPr>
          </p:sp>
          <p:sp>
            <p:nvSpPr>
              <p:cNvPr id="59467" name="Line 47"/>
              <p:cNvSpPr/>
              <p:nvPr/>
            </p:nvSpPr>
            <p:spPr>
              <a:xfrm>
                <a:off x="192" y="1200"/>
                <a:ext cx="3446" cy="0"/>
              </a:xfrm>
              <a:prstGeom prst="line">
                <a:avLst/>
              </a:prstGeom>
              <a:ln w="9525" cap="flat" cmpd="sng">
                <a:solidFill>
                  <a:schemeClr val="tx1"/>
                </a:solidFill>
                <a:prstDash val="solid"/>
                <a:headEnd type="none" w="med" len="med"/>
                <a:tailEnd type="none" w="med" len="med"/>
              </a:ln>
            </p:spPr>
          </p:sp>
          <p:sp>
            <p:nvSpPr>
              <p:cNvPr id="59468" name="Line 48"/>
              <p:cNvSpPr/>
              <p:nvPr/>
            </p:nvSpPr>
            <p:spPr>
              <a:xfrm>
                <a:off x="677" y="624"/>
                <a:ext cx="0" cy="2688"/>
              </a:xfrm>
              <a:prstGeom prst="line">
                <a:avLst/>
              </a:prstGeom>
              <a:ln w="9525" cap="flat" cmpd="sng">
                <a:solidFill>
                  <a:schemeClr val="tx1"/>
                </a:solidFill>
                <a:prstDash val="solid"/>
                <a:headEnd type="none" w="med" len="med"/>
                <a:tailEnd type="none" w="med" len="med"/>
              </a:ln>
            </p:spPr>
          </p:sp>
          <p:sp>
            <p:nvSpPr>
              <p:cNvPr id="59469" name="Line 49"/>
              <p:cNvSpPr/>
              <p:nvPr/>
            </p:nvSpPr>
            <p:spPr>
              <a:xfrm>
                <a:off x="1406" y="624"/>
                <a:ext cx="0" cy="2688"/>
              </a:xfrm>
              <a:prstGeom prst="line">
                <a:avLst/>
              </a:prstGeom>
              <a:ln w="9525" cap="flat" cmpd="sng">
                <a:solidFill>
                  <a:schemeClr val="tx1"/>
                </a:solidFill>
                <a:prstDash val="solid"/>
                <a:headEnd type="none" w="med" len="med"/>
                <a:tailEnd type="none" w="med" len="med"/>
              </a:ln>
            </p:spPr>
          </p:sp>
          <p:sp>
            <p:nvSpPr>
              <p:cNvPr id="59470" name="Line 50"/>
              <p:cNvSpPr/>
              <p:nvPr/>
            </p:nvSpPr>
            <p:spPr>
              <a:xfrm>
                <a:off x="2226" y="624"/>
                <a:ext cx="0" cy="2688"/>
              </a:xfrm>
              <a:prstGeom prst="line">
                <a:avLst/>
              </a:prstGeom>
              <a:ln w="9525" cap="flat" cmpd="sng">
                <a:solidFill>
                  <a:schemeClr val="tx1"/>
                </a:solidFill>
                <a:prstDash val="solid"/>
                <a:headEnd type="none" w="med" len="med"/>
                <a:tailEnd type="none" w="med" len="med"/>
              </a:ln>
            </p:spPr>
          </p:sp>
          <p:sp>
            <p:nvSpPr>
              <p:cNvPr id="59471" name="Line 51"/>
              <p:cNvSpPr/>
              <p:nvPr/>
            </p:nvSpPr>
            <p:spPr>
              <a:xfrm>
                <a:off x="3057" y="624"/>
                <a:ext cx="0" cy="2688"/>
              </a:xfrm>
              <a:prstGeom prst="line">
                <a:avLst/>
              </a:prstGeom>
              <a:ln w="9525" cap="flat" cmpd="sng">
                <a:solidFill>
                  <a:schemeClr val="tx1"/>
                </a:solidFill>
                <a:prstDash val="solid"/>
                <a:headEnd type="none" w="med" len="med"/>
                <a:tailEnd type="none" w="med" len="med"/>
              </a:ln>
            </p:spPr>
          </p:sp>
          <p:sp>
            <p:nvSpPr>
              <p:cNvPr id="59472" name="Line 52"/>
              <p:cNvSpPr/>
              <p:nvPr/>
            </p:nvSpPr>
            <p:spPr>
              <a:xfrm>
                <a:off x="192" y="2928"/>
                <a:ext cx="3456" cy="0"/>
              </a:xfrm>
              <a:prstGeom prst="line">
                <a:avLst/>
              </a:prstGeom>
              <a:ln w="9525" cap="flat" cmpd="sng">
                <a:solidFill>
                  <a:schemeClr val="tx1"/>
                </a:solidFill>
                <a:prstDash val="solid"/>
                <a:headEnd type="none" w="med" len="med"/>
                <a:tailEnd type="none" w="med" len="med"/>
              </a:ln>
            </p:spPr>
          </p:sp>
        </p:grpSp>
        <p:grpSp>
          <p:nvGrpSpPr>
            <p:cNvPr id="59419" name="Group 53"/>
            <p:cNvGrpSpPr/>
            <p:nvPr/>
          </p:nvGrpSpPr>
          <p:grpSpPr>
            <a:xfrm>
              <a:off x="3359" y="2784"/>
              <a:ext cx="596" cy="288"/>
              <a:chOff x="2255" y="2640"/>
              <a:chExt cx="596" cy="288"/>
            </a:xfrm>
          </p:grpSpPr>
          <p:sp>
            <p:nvSpPr>
              <p:cNvPr id="59463" name="Text Box 54"/>
              <p:cNvSpPr txBox="1"/>
              <p:nvPr/>
            </p:nvSpPr>
            <p:spPr>
              <a:xfrm>
                <a:off x="2255" y="264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9464" name="Text Box 55"/>
              <p:cNvSpPr txBox="1"/>
              <p:nvPr/>
            </p:nvSpPr>
            <p:spPr>
              <a:xfrm>
                <a:off x="2639" y="264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grpSp>
        <p:grpSp>
          <p:nvGrpSpPr>
            <p:cNvPr id="59420" name="Group 56"/>
            <p:cNvGrpSpPr/>
            <p:nvPr/>
          </p:nvGrpSpPr>
          <p:grpSpPr>
            <a:xfrm>
              <a:off x="2591" y="2784"/>
              <a:ext cx="672" cy="288"/>
              <a:chOff x="1487" y="2640"/>
              <a:chExt cx="672" cy="288"/>
            </a:xfrm>
          </p:grpSpPr>
          <p:sp>
            <p:nvSpPr>
              <p:cNvPr id="59461" name="Text Box 57"/>
              <p:cNvSpPr txBox="1"/>
              <p:nvPr/>
            </p:nvSpPr>
            <p:spPr>
              <a:xfrm>
                <a:off x="1487" y="264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9462" name="Text Box 58"/>
              <p:cNvSpPr txBox="1"/>
              <p:nvPr/>
            </p:nvSpPr>
            <p:spPr>
              <a:xfrm>
                <a:off x="1909" y="2640"/>
                <a:ext cx="250" cy="288"/>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grpSp>
        <p:grpSp>
          <p:nvGrpSpPr>
            <p:cNvPr id="59421" name="Group 59"/>
            <p:cNvGrpSpPr/>
            <p:nvPr/>
          </p:nvGrpSpPr>
          <p:grpSpPr>
            <a:xfrm>
              <a:off x="4125" y="768"/>
              <a:ext cx="692" cy="576"/>
              <a:chOff x="3021" y="1104"/>
              <a:chExt cx="692" cy="576"/>
            </a:xfrm>
          </p:grpSpPr>
          <p:sp>
            <p:nvSpPr>
              <p:cNvPr id="59459" name="Text Box 60"/>
              <p:cNvSpPr txBox="1"/>
              <p:nvPr/>
            </p:nvSpPr>
            <p:spPr>
              <a:xfrm>
                <a:off x="3021" y="1104"/>
                <a:ext cx="69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现输出</a:t>
                </a:r>
                <a:endParaRPr lang="zh-CN" altLang="en-US" sz="2400" b="1" dirty="0"/>
              </a:p>
            </p:txBody>
          </p:sp>
          <p:sp>
            <p:nvSpPr>
              <p:cNvPr id="59460" name="Text Box 61"/>
              <p:cNvSpPr txBox="1"/>
              <p:nvPr/>
            </p:nvSpPr>
            <p:spPr>
              <a:xfrm>
                <a:off x="3072" y="1392"/>
                <a:ext cx="580"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Z</a:t>
                </a:r>
                <a:r>
                  <a:rPr lang="en-US" altLang="zh-CN" sz="2400" b="1" baseline="-25000" dirty="0"/>
                  <a:t>1 </a:t>
                </a:r>
                <a:r>
                  <a:rPr lang="en-US" altLang="zh-CN" sz="2400" b="1" dirty="0"/>
                  <a:t> Z</a:t>
                </a:r>
                <a:r>
                  <a:rPr lang="en-US" altLang="zh-CN" sz="2400" b="1" baseline="-25000" dirty="0"/>
                  <a:t>2</a:t>
                </a:r>
                <a:endParaRPr lang="en-US" altLang="zh-CN" sz="2400" b="1" baseline="-25000" dirty="0"/>
              </a:p>
            </p:txBody>
          </p:sp>
        </p:grpSp>
        <p:sp>
          <p:nvSpPr>
            <p:cNvPr id="59422" name="Text Box 62"/>
            <p:cNvSpPr txBox="1"/>
            <p:nvPr/>
          </p:nvSpPr>
          <p:spPr>
            <a:xfrm>
              <a:off x="4465" y="1344"/>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23" name="Text Box 63"/>
            <p:cNvSpPr txBox="1"/>
            <p:nvPr/>
          </p:nvSpPr>
          <p:spPr>
            <a:xfrm>
              <a:off x="4464" y="1536"/>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24" name="Text Box 64"/>
            <p:cNvSpPr txBox="1"/>
            <p:nvPr/>
          </p:nvSpPr>
          <p:spPr>
            <a:xfrm>
              <a:off x="4464" y="1776"/>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nvGrpSpPr>
            <p:cNvPr id="59425" name="Group 65"/>
            <p:cNvGrpSpPr/>
            <p:nvPr/>
          </p:nvGrpSpPr>
          <p:grpSpPr>
            <a:xfrm>
              <a:off x="4176" y="2064"/>
              <a:ext cx="479" cy="288"/>
              <a:chOff x="3072" y="1920"/>
              <a:chExt cx="479" cy="288"/>
            </a:xfrm>
          </p:grpSpPr>
          <p:sp>
            <p:nvSpPr>
              <p:cNvPr id="59457" name="Text Box 66"/>
              <p:cNvSpPr txBox="1"/>
              <p:nvPr/>
            </p:nvSpPr>
            <p:spPr>
              <a:xfrm>
                <a:off x="3072" y="192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58" name="Text Box 67"/>
              <p:cNvSpPr txBox="1"/>
              <p:nvPr/>
            </p:nvSpPr>
            <p:spPr>
              <a:xfrm>
                <a:off x="3360" y="1920"/>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59426" name="Text Box 68"/>
            <p:cNvSpPr txBox="1"/>
            <p:nvPr/>
          </p:nvSpPr>
          <p:spPr>
            <a:xfrm>
              <a:off x="4464" y="2784"/>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a:t>
              </a:r>
              <a:endParaRPr lang="en-US" altLang="zh-CN" sz="2400" b="1" dirty="0"/>
            </a:p>
          </p:txBody>
        </p:sp>
        <p:sp>
          <p:nvSpPr>
            <p:cNvPr id="59427" name="Text Box 69"/>
            <p:cNvSpPr txBox="1"/>
            <p:nvPr/>
          </p:nvSpPr>
          <p:spPr>
            <a:xfrm>
              <a:off x="1382" y="3168"/>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9428" name="Text Box 70"/>
            <p:cNvSpPr txBox="1"/>
            <p:nvPr/>
          </p:nvSpPr>
          <p:spPr>
            <a:xfrm>
              <a:off x="1824" y="3168"/>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1      1</a:t>
              </a:r>
              <a:endParaRPr lang="en-US" altLang="zh-CN" sz="2400" b="1" dirty="0"/>
            </a:p>
          </p:txBody>
        </p:sp>
        <p:grpSp>
          <p:nvGrpSpPr>
            <p:cNvPr id="59429" name="Group 71"/>
            <p:cNvGrpSpPr/>
            <p:nvPr/>
          </p:nvGrpSpPr>
          <p:grpSpPr>
            <a:xfrm>
              <a:off x="2592" y="3168"/>
              <a:ext cx="672" cy="288"/>
              <a:chOff x="1488" y="3024"/>
              <a:chExt cx="672" cy="288"/>
            </a:xfrm>
          </p:grpSpPr>
          <p:sp>
            <p:nvSpPr>
              <p:cNvPr id="59455" name="Text Box 72"/>
              <p:cNvSpPr txBox="1"/>
              <p:nvPr/>
            </p:nvSpPr>
            <p:spPr>
              <a:xfrm>
                <a:off x="1488"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9456" name="Text Box 73"/>
              <p:cNvSpPr txBox="1"/>
              <p:nvPr/>
            </p:nvSpPr>
            <p:spPr>
              <a:xfrm>
                <a:off x="1948"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grpSp>
        <p:grpSp>
          <p:nvGrpSpPr>
            <p:cNvPr id="59430" name="Group 74"/>
            <p:cNvGrpSpPr/>
            <p:nvPr/>
          </p:nvGrpSpPr>
          <p:grpSpPr>
            <a:xfrm>
              <a:off x="3360" y="3168"/>
              <a:ext cx="624" cy="288"/>
              <a:chOff x="2256" y="3024"/>
              <a:chExt cx="624" cy="288"/>
            </a:xfrm>
          </p:grpSpPr>
          <p:sp>
            <p:nvSpPr>
              <p:cNvPr id="59453" name="Text Box 75"/>
              <p:cNvSpPr txBox="1"/>
              <p:nvPr/>
            </p:nvSpPr>
            <p:spPr>
              <a:xfrm>
                <a:off x="2256"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9454" name="Text Box 76"/>
              <p:cNvSpPr txBox="1"/>
              <p:nvPr/>
            </p:nvSpPr>
            <p:spPr>
              <a:xfrm>
                <a:off x="2668"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grpSp>
        <p:grpSp>
          <p:nvGrpSpPr>
            <p:cNvPr id="59431" name="Group 77"/>
            <p:cNvGrpSpPr/>
            <p:nvPr/>
          </p:nvGrpSpPr>
          <p:grpSpPr>
            <a:xfrm>
              <a:off x="4176" y="3168"/>
              <a:ext cx="528" cy="288"/>
              <a:chOff x="3072" y="3024"/>
              <a:chExt cx="528" cy="288"/>
            </a:xfrm>
          </p:grpSpPr>
          <p:sp>
            <p:nvSpPr>
              <p:cNvPr id="59451" name="Text Box 78"/>
              <p:cNvSpPr txBox="1"/>
              <p:nvPr/>
            </p:nvSpPr>
            <p:spPr>
              <a:xfrm>
                <a:off x="3072"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9452" name="Text Box 79"/>
              <p:cNvSpPr txBox="1"/>
              <p:nvPr/>
            </p:nvSpPr>
            <p:spPr>
              <a:xfrm>
                <a:off x="3388" y="302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grpSp>
        <p:sp>
          <p:nvSpPr>
            <p:cNvPr id="59432" name="Text Box 80"/>
            <p:cNvSpPr txBox="1"/>
            <p:nvPr/>
          </p:nvSpPr>
          <p:spPr>
            <a:xfrm>
              <a:off x="2529" y="480"/>
              <a:ext cx="1076"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t>状态转换表</a:t>
              </a:r>
              <a:endParaRPr lang="zh-CN" altLang="en-US" sz="2400" b="1" dirty="0"/>
            </a:p>
          </p:txBody>
        </p:sp>
        <p:sp>
          <p:nvSpPr>
            <p:cNvPr id="59433" name="Text Box 81"/>
            <p:cNvSpPr txBox="1"/>
            <p:nvPr/>
          </p:nvSpPr>
          <p:spPr>
            <a:xfrm>
              <a:off x="2330" y="480"/>
              <a:ext cx="310"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solidFill>
                    <a:srgbClr val="A50021"/>
                  </a:solidFill>
                </a:rPr>
                <a:t>全</a:t>
              </a:r>
              <a:endParaRPr lang="zh-CN" altLang="en-US" sz="2400" b="1" dirty="0"/>
            </a:p>
          </p:txBody>
        </p:sp>
        <p:sp>
          <p:nvSpPr>
            <p:cNvPr id="59434" name="Text Box 82"/>
            <p:cNvSpPr txBox="1"/>
            <p:nvPr/>
          </p:nvSpPr>
          <p:spPr>
            <a:xfrm>
              <a:off x="4166" y="1344"/>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9435" name="Text Box 83"/>
            <p:cNvSpPr txBox="1"/>
            <p:nvPr/>
          </p:nvSpPr>
          <p:spPr>
            <a:xfrm>
              <a:off x="4156" y="1536"/>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0</a:t>
              </a:r>
              <a:endParaRPr lang="en-US" altLang="zh-CN" sz="2400" b="1" dirty="0"/>
            </a:p>
          </p:txBody>
        </p:sp>
        <p:sp>
          <p:nvSpPr>
            <p:cNvPr id="59436" name="Text Box 84"/>
            <p:cNvSpPr txBox="1"/>
            <p:nvPr/>
          </p:nvSpPr>
          <p:spPr>
            <a:xfrm>
              <a:off x="4156" y="1776"/>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a:t>
              </a:r>
              <a:endParaRPr lang="en-US" altLang="zh-CN" sz="2400" b="1" dirty="0"/>
            </a:p>
          </p:txBody>
        </p:sp>
        <p:grpSp>
          <p:nvGrpSpPr>
            <p:cNvPr id="59437" name="Group 85"/>
            <p:cNvGrpSpPr/>
            <p:nvPr/>
          </p:nvGrpSpPr>
          <p:grpSpPr>
            <a:xfrm>
              <a:off x="1824" y="2304"/>
              <a:ext cx="2825" cy="528"/>
              <a:chOff x="720" y="2160"/>
              <a:chExt cx="2825" cy="528"/>
            </a:xfrm>
          </p:grpSpPr>
          <p:grpSp>
            <p:nvGrpSpPr>
              <p:cNvPr id="59438" name="Group 86"/>
              <p:cNvGrpSpPr/>
              <p:nvPr/>
            </p:nvGrpSpPr>
            <p:grpSpPr>
              <a:xfrm>
                <a:off x="720" y="2160"/>
                <a:ext cx="2825" cy="528"/>
                <a:chOff x="726" y="2160"/>
                <a:chExt cx="2825" cy="528"/>
              </a:xfrm>
            </p:grpSpPr>
            <p:sp>
              <p:nvSpPr>
                <p:cNvPr id="59441" name="Text Box 87"/>
                <p:cNvSpPr txBox="1"/>
                <p:nvPr/>
              </p:nvSpPr>
              <p:spPr>
                <a:xfrm>
                  <a:off x="726" y="2160"/>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0      1</a:t>
                  </a:r>
                  <a:endParaRPr lang="en-US" altLang="zh-CN" sz="2400" b="1" dirty="0"/>
                </a:p>
              </p:txBody>
            </p:sp>
            <p:sp>
              <p:nvSpPr>
                <p:cNvPr id="59442" name="Text Box 88"/>
                <p:cNvSpPr txBox="1"/>
                <p:nvPr/>
              </p:nvSpPr>
              <p:spPr>
                <a:xfrm>
                  <a:off x="726" y="2400"/>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1      0</a:t>
                  </a:r>
                  <a:endParaRPr lang="en-US" altLang="zh-CN" sz="2400" b="1" dirty="0"/>
                </a:p>
              </p:txBody>
            </p:sp>
            <p:sp>
              <p:nvSpPr>
                <p:cNvPr id="59443" name="Text Box 89"/>
                <p:cNvSpPr txBox="1"/>
                <p:nvPr/>
              </p:nvSpPr>
              <p:spPr>
                <a:xfrm>
                  <a:off x="3072" y="216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44" name="Text Box 90"/>
                <p:cNvSpPr txBox="1"/>
                <p:nvPr/>
              </p:nvSpPr>
              <p:spPr>
                <a:xfrm>
                  <a:off x="3072" y="2400"/>
                  <a:ext cx="212"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45" name="Text Box 91"/>
                <p:cNvSpPr txBox="1"/>
                <p:nvPr/>
              </p:nvSpPr>
              <p:spPr>
                <a:xfrm>
                  <a:off x="1488" y="2387"/>
                  <a:ext cx="11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endParaRPr lang="zh-CN" altLang="zh-CN" sz="2400" b="1" dirty="0"/>
                </a:p>
              </p:txBody>
            </p:sp>
            <p:sp>
              <p:nvSpPr>
                <p:cNvPr id="59446" name="Text Box 92"/>
                <p:cNvSpPr txBox="1"/>
                <p:nvPr/>
              </p:nvSpPr>
              <p:spPr>
                <a:xfrm>
                  <a:off x="1457" y="2160"/>
                  <a:ext cx="703"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1       0</a:t>
                  </a:r>
                  <a:endParaRPr lang="en-US" altLang="zh-CN" sz="2400" b="1" dirty="0"/>
                </a:p>
              </p:txBody>
            </p:sp>
            <p:sp>
              <p:nvSpPr>
                <p:cNvPr id="59447" name="Text Box 93"/>
                <p:cNvSpPr txBox="1"/>
                <p:nvPr/>
              </p:nvSpPr>
              <p:spPr>
                <a:xfrm>
                  <a:off x="2256" y="2160"/>
                  <a:ext cx="6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1      0</a:t>
                  </a:r>
                  <a:endParaRPr lang="en-US" altLang="zh-CN" sz="2400" b="1" dirty="0"/>
                </a:p>
              </p:txBody>
            </p:sp>
            <p:sp>
              <p:nvSpPr>
                <p:cNvPr id="59448" name="Text Box 94"/>
                <p:cNvSpPr txBox="1"/>
                <p:nvPr/>
              </p:nvSpPr>
              <p:spPr>
                <a:xfrm>
                  <a:off x="2256" y="2400"/>
                  <a:ext cx="596" cy="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t>1      1</a:t>
                  </a:r>
                  <a:endParaRPr lang="en-US" altLang="zh-CN" sz="2400" b="1" dirty="0"/>
                </a:p>
              </p:txBody>
            </p:sp>
            <p:sp>
              <p:nvSpPr>
                <p:cNvPr id="59449" name="Text Box 95"/>
                <p:cNvSpPr txBox="1"/>
                <p:nvPr/>
              </p:nvSpPr>
              <p:spPr>
                <a:xfrm>
                  <a:off x="3360" y="2160"/>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sp>
              <p:nvSpPr>
                <p:cNvPr id="59450" name="Text Box 96"/>
                <p:cNvSpPr txBox="1"/>
                <p:nvPr/>
              </p:nvSpPr>
              <p:spPr>
                <a:xfrm>
                  <a:off x="3360" y="2400"/>
                  <a:ext cx="191"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t>0</a:t>
                  </a:r>
                  <a:endParaRPr lang="en-US" altLang="zh-CN" sz="2400" b="1" dirty="0"/>
                </a:p>
              </p:txBody>
            </p:sp>
          </p:grpSp>
          <p:sp>
            <p:nvSpPr>
              <p:cNvPr id="59439" name="Text Box 97"/>
              <p:cNvSpPr txBox="1"/>
              <p:nvPr/>
            </p:nvSpPr>
            <p:spPr>
              <a:xfrm>
                <a:off x="1468" y="240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a:t>
                </a:r>
                <a:endParaRPr lang="en-US" altLang="zh-CN" sz="2400" b="1" dirty="0"/>
              </a:p>
            </p:txBody>
          </p:sp>
          <p:sp>
            <p:nvSpPr>
              <p:cNvPr id="59440" name="Text Box 98"/>
              <p:cNvSpPr txBox="1"/>
              <p:nvPr/>
            </p:nvSpPr>
            <p:spPr>
              <a:xfrm>
                <a:off x="1900" y="2400"/>
                <a:ext cx="212" cy="288"/>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t>1</a:t>
                </a:r>
                <a:endParaRPr lang="en-US" altLang="zh-CN" sz="2400" b="1" dirty="0"/>
              </a:p>
            </p:txBody>
          </p:sp>
        </p:grpSp>
      </p:grpSp>
      <p:sp>
        <p:nvSpPr>
          <p:cNvPr id="152675" name="Rectangle 99"/>
          <p:cNvSpPr/>
          <p:nvPr/>
        </p:nvSpPr>
        <p:spPr>
          <a:xfrm>
            <a:off x="2133600" y="5181600"/>
            <a:ext cx="4876800" cy="457200"/>
          </a:xfrm>
          <a:prstGeom prst="rect">
            <a:avLst/>
          </a:prstGeom>
          <a:noFill/>
          <a:ln w="38100" cap="flat" cmpd="sng">
            <a:solidFill>
              <a:srgbClr val="A5002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675"/>
                                        </p:tgtEl>
                                        <p:attrNameLst>
                                          <p:attrName>style.visibility</p:attrName>
                                        </p:attrNameLst>
                                      </p:cBhvr>
                                      <p:to>
                                        <p:strVal val="visible"/>
                                      </p:to>
                                    </p:set>
                                    <p:anim calcmode="lin" valueType="num">
                                      <p:cBhvr additive="base">
                                        <p:cTn id="7" dur="500" fill="hold"/>
                                        <p:tgtEl>
                                          <p:spTgt spid="152675"/>
                                        </p:tgtEl>
                                        <p:attrNameLst>
                                          <p:attrName>ppt_x</p:attrName>
                                        </p:attrNameLst>
                                      </p:cBhvr>
                                      <p:tavLst>
                                        <p:tav tm="0">
                                          <p:val>
                                            <p:strVal val="0-#ppt_w/2"/>
                                          </p:val>
                                        </p:tav>
                                        <p:tav tm="100000">
                                          <p:val>
                                            <p:strVal val="#ppt_x"/>
                                          </p:val>
                                        </p:tav>
                                      </p:tavLst>
                                    </p:anim>
                                    <p:anim calcmode="lin" valueType="num">
                                      <p:cBhvr additive="base">
                                        <p:cTn id="8" dur="500" fill="hold"/>
                                        <p:tgtEl>
                                          <p:spTgt spid="1526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60419" name="Rectangle 2"/>
          <p:cNvSpPr>
            <a:spLocks noGrp="1"/>
          </p:cNvSpPr>
          <p:nvPr>
            <p:ph type="title"/>
          </p:nvPr>
        </p:nvSpPr>
        <p:spPr>
          <a:xfrm>
            <a:off x="457200" y="228600"/>
            <a:ext cx="7772400" cy="685800"/>
          </a:xfrm>
        </p:spPr>
        <p:txBody>
          <a:bodyPr vert="horz" wrap="square" lIns="91440" tIns="45720" rIns="91440" bIns="45720" anchor="ctr" anchorCtr="0"/>
          <a:p>
            <a:pPr algn="l" eaLnBrk="1" hangingPunct="1"/>
            <a:r>
              <a:rPr lang="zh-CN" altLang="en-US" sz="2400" b="1" dirty="0">
                <a:solidFill>
                  <a:srgbClr val="008000"/>
                </a:solidFill>
                <a:latin typeface="宋体" panose="02010600030101010101" pitchFamily="2" charset="-122"/>
              </a:rPr>
              <a:t>同步时序逻辑电路的设计举例</a:t>
            </a:r>
            <a:endParaRPr lang="zh-CN" altLang="en-US" sz="2400" b="1" dirty="0">
              <a:solidFill>
                <a:srgbClr val="008000"/>
              </a:solidFill>
              <a:latin typeface="宋体" panose="02010600030101010101" pitchFamily="2" charset="-122"/>
            </a:endParaRPr>
          </a:p>
        </p:txBody>
      </p:sp>
      <p:sp>
        <p:nvSpPr>
          <p:cNvPr id="262147" name="Rectangle 3"/>
          <p:cNvSpPr>
            <a:spLocks noGrp="1" noChangeArrowheads="1"/>
          </p:cNvSpPr>
          <p:nvPr>
            <p:ph idx="1"/>
          </p:nvPr>
        </p:nvSpPr>
        <p:spPr>
          <a:xfrm>
            <a:off x="457200" y="1143000"/>
            <a:ext cx="7924800" cy="4800600"/>
          </a:xfrm>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zh-CN" altLang="en-US" sz="3200" b="1" i="0" u="none" strike="noStrike" kern="0" cap="none" spc="0" normalizeH="0" baseline="0" noProof="0" dirty="0">
                <a:ln>
                  <a:noFill/>
                </a:ln>
                <a:solidFill>
                  <a:srgbClr val="008000"/>
                </a:solidFill>
                <a:effectLst>
                  <a:outerShdw blurRad="38100" dist="38100" dir="2700000" algn="tl">
                    <a:srgbClr val="C0C0C0"/>
                  </a:outerShdw>
                </a:effectLst>
                <a:uLnTx/>
                <a:uFillTx/>
                <a:latin typeface="宋体" panose="02010600030101010101" pitchFamily="2" charset="-122"/>
                <a:ea typeface="+mn-ea"/>
                <a:cs typeface="+mn-cs"/>
              </a:rPr>
              <a:t>例</a:t>
            </a:r>
            <a:r>
              <a:rPr kumimoji="1" lang="en-US" altLang="zh-CN" sz="3200" b="1" i="0" u="none" strike="noStrike" kern="0" cap="none" spc="0" normalizeH="0" baseline="0" noProof="0" dirty="0">
                <a:ln>
                  <a:noFill/>
                </a:ln>
                <a:solidFill>
                  <a:srgbClr val="008000"/>
                </a:solidFill>
                <a:effectLst>
                  <a:outerShdw blurRad="38100" dist="38100" dir="2700000" algn="tl">
                    <a:srgbClr val="C0C0C0"/>
                  </a:outerShdw>
                </a:effectLst>
                <a:uLnTx/>
                <a:uFillTx/>
                <a:latin typeface="宋体" panose="02010600030101010101" pitchFamily="2" charset="-122"/>
                <a:ea typeface="+mn-ea"/>
                <a:cs typeface="+mn-cs"/>
              </a:rPr>
              <a:t>2   </a:t>
            </a:r>
            <a:r>
              <a:rPr kumimoji="1" lang="zh-CN" altLang="en-US" sz="3200" b="0" i="0" u="none" strike="noStrike" kern="0" cap="none" spc="0" normalizeH="0" baseline="0" noProof="0" dirty="0">
                <a:ln>
                  <a:noFill/>
                </a:ln>
                <a:solidFill>
                  <a:srgbClr val="FF0000"/>
                </a:solidFill>
                <a:effectLst/>
                <a:uLnTx/>
                <a:uFillTx/>
                <a:latin typeface="宋体" panose="02010600030101010101" pitchFamily="2" charset="-122"/>
                <a:ea typeface="+mn-ea"/>
                <a:cs typeface="+mn-cs"/>
              </a:rPr>
              <a:t>试设计一个四进制加法计数器。</a:t>
            </a:r>
            <a:endParaRPr kumimoji="1" lang="zh-CN" altLang="en-US" sz="3200" b="0"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kumimoji="1" lang="zh-CN" altLang="en-US" sz="32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  解：</a:t>
            </a:r>
            <a:endParaRPr kumimoji="1"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en-US" altLang="zh-CN" sz="2400" b="1" i="0" u="none" strike="noStrike" kern="0" cap="none" spc="0" normalizeH="0" baseline="0" noProof="0" dirty="0">
                <a:ln>
                  <a:noFill/>
                </a:ln>
                <a:solidFill>
                  <a:schemeClr val="hlink"/>
                </a:solidFill>
                <a:effectLst/>
                <a:uLnTx/>
                <a:uFillTx/>
                <a:latin typeface="宋体" panose="02010600030101010101" pitchFamily="2" charset="-122"/>
                <a:ea typeface="+mn-ea"/>
                <a:cs typeface="+mn-cs"/>
              </a:rPr>
              <a:t>1</a:t>
            </a:r>
            <a:r>
              <a:rPr kumimoji="1" lang="zh-CN" altLang="en-US" sz="2400" b="1" i="0" u="none" strike="noStrike" kern="0" cap="none" spc="0" normalizeH="0" baseline="0" noProof="0" dirty="0">
                <a:ln>
                  <a:noFill/>
                </a:ln>
                <a:solidFill>
                  <a:schemeClr val="hlink"/>
                </a:solidFill>
                <a:effectLst/>
                <a:uLnTx/>
                <a:uFillTx/>
                <a:latin typeface="宋体" panose="02010600030101010101" pitchFamily="2" charset="-122"/>
                <a:ea typeface="+mn-ea"/>
                <a:cs typeface="+mn-cs"/>
              </a:rPr>
              <a:t>．根据设计要求，确定输入、输出及电路的状态，进而拟定原始状态表和原始状态图。</a:t>
            </a:r>
            <a:endParaRPr kumimoji="1" lang="zh-CN" altLang="en-US" sz="2400" b="1" i="0" u="none" strike="noStrike" kern="0" cap="none" spc="0" normalizeH="0" baseline="0" noProof="0" dirty="0">
              <a:ln>
                <a:noFill/>
              </a:ln>
              <a:solidFill>
                <a:schemeClr val="hlink"/>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defRPr/>
            </a:pPr>
            <a:r>
              <a:rPr kumimoji="1"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根据题意可知电路应有四个同的状态，分别用</a:t>
            </a:r>
            <a:r>
              <a:rPr kumimoji="1" lang="en-US" altLang="zh-CN" sz="2400" b="0" i="1" u="none" strike="noStrike" kern="0" cap="none" spc="0" normalizeH="0" baseline="0" noProof="0" dirty="0">
                <a:ln>
                  <a:noFill/>
                </a:ln>
                <a:solidFill>
                  <a:srgbClr val="0000FF"/>
                </a:solidFill>
                <a:effectLst/>
                <a:uLnTx/>
                <a:uFillTx/>
                <a:latin typeface="+mn-lt"/>
                <a:ea typeface="+mn-ea"/>
                <a:cs typeface="+mn-cs"/>
              </a:rPr>
              <a:t>S</a:t>
            </a:r>
            <a:r>
              <a:rPr kumimoji="1" lang="en-US" altLang="zh-CN" sz="2400" b="0" i="1" u="none" strike="noStrike" kern="0" cap="none" spc="0" normalizeH="0" baseline="-30000" noProof="0" dirty="0">
                <a:ln>
                  <a:noFill/>
                </a:ln>
                <a:solidFill>
                  <a:srgbClr val="0000FF"/>
                </a:solidFill>
                <a:effectLst/>
                <a:uLnTx/>
                <a:uFillTx/>
                <a:latin typeface="+mn-lt"/>
                <a:ea typeface="+mn-ea"/>
                <a:cs typeface="+mn-cs"/>
              </a:rPr>
              <a:t>0</a:t>
            </a:r>
            <a:r>
              <a:rPr kumimoji="1" lang="zh-CN" altLang="en-US" sz="2400" b="0" i="1" u="none" strike="noStrike" kern="0" cap="none" spc="0" normalizeH="0" baseline="0" noProof="0" dirty="0">
                <a:ln>
                  <a:noFill/>
                </a:ln>
                <a:solidFill>
                  <a:srgbClr val="0000FF"/>
                </a:solidFill>
                <a:effectLst/>
                <a:uLnTx/>
                <a:uFillTx/>
                <a:latin typeface="+mn-lt"/>
                <a:ea typeface="+mn-ea"/>
                <a:cs typeface="+mn-cs"/>
              </a:rPr>
              <a:t>、</a:t>
            </a:r>
            <a:r>
              <a:rPr kumimoji="1" lang="en-US" altLang="zh-CN" sz="2400" b="0" i="1" u="none" strike="noStrike" kern="0" cap="none" spc="0" normalizeH="0" baseline="0" noProof="0" dirty="0">
                <a:ln>
                  <a:noFill/>
                </a:ln>
                <a:solidFill>
                  <a:srgbClr val="0000FF"/>
                </a:solidFill>
                <a:effectLst/>
                <a:uLnTx/>
                <a:uFillTx/>
                <a:latin typeface="+mn-lt"/>
                <a:ea typeface="+mn-ea"/>
                <a:cs typeface="+mn-cs"/>
              </a:rPr>
              <a:t>S</a:t>
            </a:r>
            <a:r>
              <a:rPr kumimoji="1" lang="en-US" altLang="zh-CN" sz="2400" b="0" i="1" u="none" strike="noStrike" kern="0" cap="none" spc="0" normalizeH="0" baseline="-30000" noProof="0" dirty="0">
                <a:ln>
                  <a:noFill/>
                </a:ln>
                <a:solidFill>
                  <a:srgbClr val="0000FF"/>
                </a:solidFill>
                <a:effectLst/>
                <a:uLnTx/>
                <a:uFillTx/>
                <a:latin typeface="+mn-lt"/>
                <a:ea typeface="+mn-ea"/>
                <a:cs typeface="+mn-cs"/>
              </a:rPr>
              <a:t>1</a:t>
            </a:r>
            <a:r>
              <a:rPr kumimoji="1" lang="zh-CN" altLang="en-US" sz="2400" b="0" i="1" u="none" strike="noStrike" kern="0" cap="none" spc="0" normalizeH="0" baseline="0" noProof="0" dirty="0">
                <a:ln>
                  <a:noFill/>
                </a:ln>
                <a:solidFill>
                  <a:srgbClr val="0000FF"/>
                </a:solidFill>
                <a:effectLst/>
                <a:uLnTx/>
                <a:uFillTx/>
                <a:latin typeface="+mn-lt"/>
                <a:ea typeface="+mn-ea"/>
                <a:cs typeface="+mn-cs"/>
              </a:rPr>
              <a:t>、</a:t>
            </a:r>
            <a:r>
              <a:rPr kumimoji="1" lang="en-US" altLang="zh-CN" sz="2400" b="0" i="1" u="none" strike="noStrike" kern="0" cap="none" spc="0" normalizeH="0" baseline="0" noProof="0" dirty="0">
                <a:ln>
                  <a:noFill/>
                </a:ln>
                <a:solidFill>
                  <a:srgbClr val="0000FF"/>
                </a:solidFill>
                <a:effectLst/>
                <a:uLnTx/>
                <a:uFillTx/>
                <a:latin typeface="+mn-lt"/>
                <a:ea typeface="+mn-ea"/>
                <a:cs typeface="+mn-cs"/>
              </a:rPr>
              <a:t>S</a:t>
            </a:r>
            <a:r>
              <a:rPr kumimoji="1" lang="en-US" altLang="zh-CN" sz="2400" b="0" i="1" u="none" strike="noStrike" kern="0" cap="none" spc="0" normalizeH="0" baseline="-30000" noProof="0" dirty="0">
                <a:ln>
                  <a:noFill/>
                </a:ln>
                <a:solidFill>
                  <a:srgbClr val="0000FF"/>
                </a:solidFill>
                <a:effectLst/>
                <a:uLnTx/>
                <a:uFillTx/>
                <a:latin typeface="+mn-lt"/>
                <a:ea typeface="+mn-ea"/>
                <a:cs typeface="+mn-cs"/>
              </a:rPr>
              <a:t>2</a:t>
            </a:r>
            <a:r>
              <a:rPr kumimoji="1" lang="zh-CN" altLang="en-US" sz="2400" b="0" i="1" u="none" strike="noStrike" kern="0" cap="none" spc="0" normalizeH="0" baseline="0" noProof="0" dirty="0">
                <a:ln>
                  <a:noFill/>
                </a:ln>
                <a:solidFill>
                  <a:srgbClr val="0000FF"/>
                </a:solidFill>
                <a:effectLst/>
                <a:uLnTx/>
                <a:uFillTx/>
                <a:latin typeface="+mn-lt"/>
                <a:ea typeface="+mn-ea"/>
                <a:cs typeface="+mn-cs"/>
              </a:rPr>
              <a:t>、</a:t>
            </a:r>
            <a:r>
              <a:rPr kumimoji="1" lang="en-US" altLang="zh-CN" sz="2400" b="0" i="1" u="none" strike="noStrike" kern="0" cap="none" spc="0" normalizeH="0" baseline="0" noProof="0" dirty="0">
                <a:ln>
                  <a:noFill/>
                </a:ln>
                <a:solidFill>
                  <a:srgbClr val="0000FF"/>
                </a:solidFill>
                <a:effectLst/>
                <a:uLnTx/>
                <a:uFillTx/>
                <a:latin typeface="+mn-lt"/>
                <a:ea typeface="+mn-ea"/>
                <a:cs typeface="+mn-cs"/>
              </a:rPr>
              <a:t>S</a:t>
            </a:r>
            <a:r>
              <a:rPr kumimoji="1" lang="en-US" altLang="zh-CN" sz="2400" b="0" i="1" u="none" strike="noStrike" kern="0" cap="none" spc="0" normalizeH="0" baseline="-30000" noProof="0" dirty="0">
                <a:ln>
                  <a:noFill/>
                </a:ln>
                <a:solidFill>
                  <a:srgbClr val="0000FF"/>
                </a:solidFill>
                <a:effectLst/>
                <a:uLnTx/>
                <a:uFillTx/>
                <a:latin typeface="+mn-lt"/>
                <a:ea typeface="+mn-ea"/>
                <a:cs typeface="+mn-cs"/>
              </a:rPr>
              <a:t>3</a:t>
            </a:r>
            <a:r>
              <a:rPr kumimoji="1"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来表示该四种不同的状态。在状态为</a:t>
            </a:r>
            <a:r>
              <a:rPr kumimoji="1" lang="en-US" altLang="zh-CN" sz="2400" b="0" i="1" u="none" strike="noStrike" kern="0" cap="none" spc="0" normalizeH="0" baseline="0" noProof="0" dirty="0">
                <a:ln>
                  <a:noFill/>
                </a:ln>
                <a:solidFill>
                  <a:srgbClr val="0000FF"/>
                </a:solidFill>
                <a:effectLst/>
                <a:uLnTx/>
                <a:uFillTx/>
                <a:latin typeface="+mn-lt"/>
                <a:ea typeface="+mn-ea"/>
                <a:cs typeface="+mn-cs"/>
              </a:rPr>
              <a:t>S</a:t>
            </a:r>
            <a:r>
              <a:rPr kumimoji="1" lang="en-US" altLang="zh-CN" sz="2400" b="0" i="1" u="none" strike="noStrike" kern="0" cap="none" spc="0" normalizeH="0" baseline="-30000" noProof="0" dirty="0">
                <a:ln>
                  <a:noFill/>
                </a:ln>
                <a:solidFill>
                  <a:srgbClr val="0000FF"/>
                </a:solidFill>
                <a:effectLst/>
                <a:uLnTx/>
                <a:uFillTx/>
                <a:latin typeface="宋体" panose="02010600030101010101" pitchFamily="2" charset="-122"/>
                <a:ea typeface="+mn-ea"/>
                <a:cs typeface="+mn-cs"/>
              </a:rPr>
              <a:t>3</a:t>
            </a:r>
            <a:r>
              <a:rPr kumimoji="1"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时输出</a:t>
            </a:r>
            <a:r>
              <a:rPr kumimoji="1" lang="en-US" altLang="zh-CN" sz="2400" b="0" i="1" u="none" strike="noStrike" kern="0" cap="none" spc="0" normalizeH="0" baseline="0" noProof="0" dirty="0">
                <a:ln>
                  <a:noFill/>
                </a:ln>
                <a:solidFill>
                  <a:srgbClr val="0000FF"/>
                </a:solidFill>
                <a:effectLst/>
                <a:uLnTx/>
                <a:uFillTx/>
                <a:latin typeface="+mn-lt"/>
                <a:ea typeface="+mn-ea"/>
                <a:cs typeface="+mn-cs"/>
              </a:rPr>
              <a:t>Z</a:t>
            </a:r>
            <a:r>
              <a:rPr kumimoji="1"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mn-ea"/>
                <a:cs typeface="+mn-cs"/>
              </a:rPr>
              <a:t>=1</a:t>
            </a:r>
            <a:r>
              <a:rPr kumimoji="1"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。当输入第四个计数脉冲时，计数器返回初始状态</a:t>
            </a:r>
            <a:r>
              <a:rPr kumimoji="1" lang="en-US" altLang="zh-CN" sz="2400" b="0" i="1" u="none" strike="noStrike" kern="0" cap="none" spc="0" normalizeH="0" baseline="0" noProof="0" dirty="0">
                <a:ln>
                  <a:noFill/>
                </a:ln>
                <a:solidFill>
                  <a:srgbClr val="0000FF"/>
                </a:solidFill>
                <a:effectLst/>
                <a:uLnTx/>
                <a:uFillTx/>
                <a:latin typeface="+mn-lt"/>
                <a:ea typeface="+mn-ea"/>
                <a:cs typeface="+mn-cs"/>
              </a:rPr>
              <a:t>S</a:t>
            </a:r>
            <a:r>
              <a:rPr kumimoji="1" lang="en-US" altLang="zh-CN" sz="2400" b="0" i="0" u="none" strike="noStrike" kern="0" cap="none" spc="0" normalizeH="0" baseline="-30000" noProof="0" dirty="0">
                <a:ln>
                  <a:noFill/>
                </a:ln>
                <a:solidFill>
                  <a:srgbClr val="0000FF"/>
                </a:solidFill>
                <a:effectLst/>
                <a:uLnTx/>
                <a:uFillTx/>
                <a:latin typeface="宋体" panose="02010600030101010101" pitchFamily="2" charset="-122"/>
                <a:ea typeface="+mn-ea"/>
                <a:cs typeface="+mn-cs"/>
              </a:rPr>
              <a:t>0</a:t>
            </a:r>
            <a:r>
              <a:rPr kumimoji="1"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，同时输出</a:t>
            </a:r>
            <a:r>
              <a:rPr kumimoji="1" lang="en-US" altLang="zh-CN" sz="2400" b="0" i="1" u="none" strike="noStrike" kern="0" cap="none" spc="0" normalizeH="0" baseline="0" noProof="0" dirty="0">
                <a:ln>
                  <a:noFill/>
                </a:ln>
                <a:solidFill>
                  <a:srgbClr val="0000FF"/>
                </a:solidFill>
                <a:effectLst/>
                <a:uLnTx/>
                <a:uFillTx/>
                <a:latin typeface="+mn-lt"/>
                <a:ea typeface="+mn-ea"/>
                <a:cs typeface="+mn-cs"/>
              </a:rPr>
              <a:t>Z</a:t>
            </a:r>
            <a:r>
              <a:rPr kumimoji="1" lang="zh-CN" altLang="en-US" sz="24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向高位计数器送出一个进位脉冲。其原始状态表、状态图如下所示。</a:t>
            </a:r>
            <a:endParaRPr kumimoji="1" lang="zh-CN" alt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defRPr/>
            </a:pPr>
            <a:endParaRPr kumimoji="1" lang="en-US" altLang="zh-CN"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62147">
                                            <p:txEl>
                                              <p:charRg st="0" end="20"/>
                                            </p:txEl>
                                          </p:spTgt>
                                        </p:tgtEl>
                                        <p:attrNameLst>
                                          <p:attrName>style.visibility</p:attrName>
                                        </p:attrNameLst>
                                      </p:cBhvr>
                                      <p:to>
                                        <p:strVal val="visible"/>
                                      </p:to>
                                    </p:set>
                                    <p:anim calcmode="lin" valueType="num">
                                      <p:cBhvr>
                                        <p:cTn id="7" dur="1000" fill="hold"/>
                                        <p:tgtEl>
                                          <p:spTgt spid="262147">
                                            <p:txEl>
                                              <p:charRg st="0" end="20"/>
                                            </p:txEl>
                                          </p:spTgt>
                                        </p:tgtEl>
                                        <p:attrNameLst>
                                          <p:attrName>ppt_w</p:attrName>
                                        </p:attrNameLst>
                                      </p:cBhvr>
                                      <p:tavLst>
                                        <p:tav tm="0">
                                          <p:val>
                                            <p:fltVal val="0.000000"/>
                                          </p:val>
                                        </p:tav>
                                        <p:tav tm="100000">
                                          <p:val>
                                            <p:strVal val="#ppt_w"/>
                                          </p:val>
                                        </p:tav>
                                      </p:tavLst>
                                    </p:anim>
                                    <p:anim calcmode="lin" valueType="num">
                                      <p:cBhvr>
                                        <p:cTn id="8" dur="1000" fill="hold"/>
                                        <p:tgtEl>
                                          <p:spTgt spid="262147">
                                            <p:txEl>
                                              <p:charRg st="0" end="20"/>
                                            </p:txEl>
                                          </p:spTgt>
                                        </p:tgtEl>
                                        <p:attrNameLst>
                                          <p:attrName>ppt_h</p:attrName>
                                        </p:attrNameLst>
                                      </p:cBhvr>
                                      <p:tavLst>
                                        <p:tav tm="0">
                                          <p:val>
                                            <p:fltVal val="0.000000"/>
                                          </p:val>
                                        </p:tav>
                                        <p:tav tm="100000">
                                          <p:val>
                                            <p:strVal val="#ppt_h"/>
                                          </p:val>
                                        </p:tav>
                                      </p:tavLst>
                                    </p:anim>
                                    <p:anim calcmode="lin" valueType="num">
                                      <p:cBhvr>
                                        <p:cTn id="9" dur="1000" fill="hold"/>
                                        <p:tgtEl>
                                          <p:spTgt spid="262147">
                                            <p:txEl>
                                              <p:charRg st="0" end="20"/>
                                            </p:txEl>
                                          </p:spTgt>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62147">
                                            <p:txEl>
                                              <p:charRg st="0" end="20"/>
                                            </p:txEl>
                                          </p:spTgt>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62147">
                                            <p:txEl>
                                              <p:charRg st="20" end="25"/>
                                            </p:txEl>
                                          </p:spTgt>
                                        </p:tgtEl>
                                        <p:attrNameLst>
                                          <p:attrName>style.visibility</p:attrName>
                                        </p:attrNameLst>
                                      </p:cBhvr>
                                      <p:to>
                                        <p:strVal val="visible"/>
                                      </p:to>
                                    </p:set>
                                    <p:anim calcmode="lin" valueType="num">
                                      <p:cBhvr>
                                        <p:cTn id="15" dur="1000" fill="hold"/>
                                        <p:tgtEl>
                                          <p:spTgt spid="262147">
                                            <p:txEl>
                                              <p:charRg st="20" end="25"/>
                                            </p:txEl>
                                          </p:spTgt>
                                        </p:tgtEl>
                                        <p:attrNameLst>
                                          <p:attrName>ppt_w</p:attrName>
                                        </p:attrNameLst>
                                      </p:cBhvr>
                                      <p:tavLst>
                                        <p:tav tm="0">
                                          <p:val>
                                            <p:fltVal val="0.000000"/>
                                          </p:val>
                                        </p:tav>
                                        <p:tav tm="100000">
                                          <p:val>
                                            <p:strVal val="#ppt_w"/>
                                          </p:val>
                                        </p:tav>
                                      </p:tavLst>
                                    </p:anim>
                                    <p:anim calcmode="lin" valueType="num">
                                      <p:cBhvr>
                                        <p:cTn id="16" dur="1000" fill="hold"/>
                                        <p:tgtEl>
                                          <p:spTgt spid="262147">
                                            <p:txEl>
                                              <p:charRg st="20" end="25"/>
                                            </p:txEl>
                                          </p:spTgt>
                                        </p:tgtEl>
                                        <p:attrNameLst>
                                          <p:attrName>ppt_h</p:attrName>
                                        </p:attrNameLst>
                                      </p:cBhvr>
                                      <p:tavLst>
                                        <p:tav tm="0">
                                          <p:val>
                                            <p:fltVal val="0.000000"/>
                                          </p:val>
                                        </p:tav>
                                        <p:tav tm="100000">
                                          <p:val>
                                            <p:strVal val="#ppt_h"/>
                                          </p:val>
                                        </p:tav>
                                      </p:tavLst>
                                    </p:anim>
                                    <p:anim calcmode="lin" valueType="num">
                                      <p:cBhvr>
                                        <p:cTn id="17" dur="1000" fill="hold"/>
                                        <p:tgtEl>
                                          <p:spTgt spid="262147">
                                            <p:txEl>
                                              <p:charRg st="20" end="25"/>
                                            </p:txEl>
                                          </p:spTgt>
                                        </p:tgtEl>
                                        <p:attrNameLst>
                                          <p:attrName>ppt_x</p:attrName>
                                        </p:attrNameLst>
                                      </p:cBhvr>
                                      <p:tavLst>
                                        <p:tav tm="0" fmla="#ppt_x+(cos(-2*pi*(1-$))*-#ppt_x-sin(-2*pi*(1-$))*(1-#ppt_y))*(1-$)">
                                          <p:val>
                                            <p:fltVal val="0.000000"/>
                                          </p:val>
                                        </p:tav>
                                        <p:tav tm="100000">
                                          <p:val>
                                            <p:fltVal val="1.000000"/>
                                          </p:val>
                                        </p:tav>
                                      </p:tavLst>
                                    </p:anim>
                                    <p:anim calcmode="lin" valueType="num">
                                      <p:cBhvr>
                                        <p:cTn id="18" dur="1000" fill="hold"/>
                                        <p:tgtEl>
                                          <p:spTgt spid="262147">
                                            <p:txEl>
                                              <p:charRg st="20" end="25"/>
                                            </p:txEl>
                                          </p:spTgt>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62147">
                                            <p:txEl>
                                              <p:charRg st="25" end="65"/>
                                            </p:txEl>
                                          </p:spTgt>
                                        </p:tgtEl>
                                        <p:attrNameLst>
                                          <p:attrName>style.visibility</p:attrName>
                                        </p:attrNameLst>
                                      </p:cBhvr>
                                      <p:to>
                                        <p:strVal val="visible"/>
                                      </p:to>
                                    </p:set>
                                    <p:anim calcmode="lin" valueType="num">
                                      <p:cBhvr>
                                        <p:cTn id="23" dur="1000" fill="hold"/>
                                        <p:tgtEl>
                                          <p:spTgt spid="262147">
                                            <p:txEl>
                                              <p:charRg st="25" end="65"/>
                                            </p:txEl>
                                          </p:spTgt>
                                        </p:tgtEl>
                                        <p:attrNameLst>
                                          <p:attrName>ppt_w</p:attrName>
                                        </p:attrNameLst>
                                      </p:cBhvr>
                                      <p:tavLst>
                                        <p:tav tm="0">
                                          <p:val>
                                            <p:fltVal val="0.000000"/>
                                          </p:val>
                                        </p:tav>
                                        <p:tav tm="100000">
                                          <p:val>
                                            <p:strVal val="#ppt_w"/>
                                          </p:val>
                                        </p:tav>
                                      </p:tavLst>
                                    </p:anim>
                                    <p:anim calcmode="lin" valueType="num">
                                      <p:cBhvr>
                                        <p:cTn id="24" dur="1000" fill="hold"/>
                                        <p:tgtEl>
                                          <p:spTgt spid="262147">
                                            <p:txEl>
                                              <p:charRg st="25" end="65"/>
                                            </p:txEl>
                                          </p:spTgt>
                                        </p:tgtEl>
                                        <p:attrNameLst>
                                          <p:attrName>ppt_h</p:attrName>
                                        </p:attrNameLst>
                                      </p:cBhvr>
                                      <p:tavLst>
                                        <p:tav tm="0">
                                          <p:val>
                                            <p:fltVal val="0.000000"/>
                                          </p:val>
                                        </p:tav>
                                        <p:tav tm="100000">
                                          <p:val>
                                            <p:strVal val="#ppt_h"/>
                                          </p:val>
                                        </p:tav>
                                      </p:tavLst>
                                    </p:anim>
                                    <p:anim calcmode="lin" valueType="num">
                                      <p:cBhvr>
                                        <p:cTn id="25" dur="1000" fill="hold"/>
                                        <p:tgtEl>
                                          <p:spTgt spid="262147">
                                            <p:txEl>
                                              <p:charRg st="25" end="65"/>
                                            </p:txEl>
                                          </p:spTgt>
                                        </p:tgtEl>
                                        <p:attrNameLst>
                                          <p:attrName>ppt_x</p:attrName>
                                        </p:attrNameLst>
                                      </p:cBhvr>
                                      <p:tavLst>
                                        <p:tav tm="0" fmla="#ppt_x+(cos(-2*pi*(1-$))*-#ppt_x-sin(-2*pi*(1-$))*(1-#ppt_y))*(1-$)">
                                          <p:val>
                                            <p:fltVal val="0.000000"/>
                                          </p:val>
                                        </p:tav>
                                        <p:tav tm="100000">
                                          <p:val>
                                            <p:fltVal val="1.000000"/>
                                          </p:val>
                                        </p:tav>
                                      </p:tavLst>
                                    </p:anim>
                                    <p:anim calcmode="lin" valueType="num">
                                      <p:cBhvr>
                                        <p:cTn id="26" dur="1000" fill="hold"/>
                                        <p:tgtEl>
                                          <p:spTgt spid="262147">
                                            <p:txEl>
                                              <p:charRg st="25" end="65"/>
                                            </p:txEl>
                                          </p:spTgt>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62147">
                                            <p:txEl>
                                              <p:charRg st="65" end="181"/>
                                            </p:txEl>
                                          </p:spTgt>
                                        </p:tgtEl>
                                        <p:attrNameLst>
                                          <p:attrName>style.visibility</p:attrName>
                                        </p:attrNameLst>
                                      </p:cBhvr>
                                      <p:to>
                                        <p:strVal val="visible"/>
                                      </p:to>
                                    </p:set>
                                    <p:anim calcmode="lin" valueType="num">
                                      <p:cBhvr>
                                        <p:cTn id="31" dur="1000" fill="hold"/>
                                        <p:tgtEl>
                                          <p:spTgt spid="262147">
                                            <p:txEl>
                                              <p:charRg st="65" end="181"/>
                                            </p:txEl>
                                          </p:spTgt>
                                        </p:tgtEl>
                                        <p:attrNameLst>
                                          <p:attrName>ppt_w</p:attrName>
                                        </p:attrNameLst>
                                      </p:cBhvr>
                                      <p:tavLst>
                                        <p:tav tm="0">
                                          <p:val>
                                            <p:fltVal val="0.000000"/>
                                          </p:val>
                                        </p:tav>
                                        <p:tav tm="100000">
                                          <p:val>
                                            <p:strVal val="#ppt_w"/>
                                          </p:val>
                                        </p:tav>
                                      </p:tavLst>
                                    </p:anim>
                                    <p:anim calcmode="lin" valueType="num">
                                      <p:cBhvr>
                                        <p:cTn id="32" dur="1000" fill="hold"/>
                                        <p:tgtEl>
                                          <p:spTgt spid="262147">
                                            <p:txEl>
                                              <p:charRg st="65" end="181"/>
                                            </p:txEl>
                                          </p:spTgt>
                                        </p:tgtEl>
                                        <p:attrNameLst>
                                          <p:attrName>ppt_h</p:attrName>
                                        </p:attrNameLst>
                                      </p:cBhvr>
                                      <p:tavLst>
                                        <p:tav tm="0">
                                          <p:val>
                                            <p:fltVal val="0.000000"/>
                                          </p:val>
                                        </p:tav>
                                        <p:tav tm="100000">
                                          <p:val>
                                            <p:strVal val="#ppt_h"/>
                                          </p:val>
                                        </p:tav>
                                      </p:tavLst>
                                    </p:anim>
                                    <p:anim calcmode="lin" valueType="num">
                                      <p:cBhvr>
                                        <p:cTn id="33" dur="1000" fill="hold"/>
                                        <p:tgtEl>
                                          <p:spTgt spid="262147">
                                            <p:txEl>
                                              <p:charRg st="65" end="181"/>
                                            </p:txEl>
                                          </p:spTgt>
                                        </p:tgtEl>
                                        <p:attrNameLst>
                                          <p:attrName>ppt_x</p:attrName>
                                        </p:attrNameLst>
                                      </p:cBhvr>
                                      <p:tavLst>
                                        <p:tav tm="0" fmla="#ppt_x+(cos(-2*pi*(1-$))*-#ppt_x-sin(-2*pi*(1-$))*(1-#ppt_y))*(1-$)">
                                          <p:val>
                                            <p:fltVal val="0.000000"/>
                                          </p:val>
                                        </p:tav>
                                        <p:tav tm="100000">
                                          <p:val>
                                            <p:fltVal val="1.000000"/>
                                          </p:val>
                                        </p:tav>
                                      </p:tavLst>
                                    </p:anim>
                                    <p:anim calcmode="lin" valueType="num">
                                      <p:cBhvr>
                                        <p:cTn id="34" dur="1000" fill="hold"/>
                                        <p:tgtEl>
                                          <p:spTgt spid="262147">
                                            <p:txEl>
                                              <p:charRg st="65" end="181"/>
                                            </p:txEl>
                                          </p:spTgt>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61443" name="Rectangle 2"/>
          <p:cNvSpPr>
            <a:spLocks noGrp="1"/>
          </p:cNvSpPr>
          <p:nvPr>
            <p:ph idx="1"/>
          </p:nvPr>
        </p:nvSpPr>
        <p:spPr>
          <a:xfrm>
            <a:off x="898525" y="1679575"/>
            <a:ext cx="3962400" cy="457200"/>
          </a:xfrm>
        </p:spPr>
        <p:txBody>
          <a:bodyPr vert="horz" wrap="square" lIns="91440" tIns="45720" rIns="91440" bIns="45720" anchor="t" anchorCtr="0"/>
          <a:p>
            <a:pPr algn="ctr" eaLnBrk="1" hangingPunct="1">
              <a:buNone/>
            </a:pPr>
            <a:r>
              <a:rPr lang="zh-CN" altLang="en-US" sz="2400" b="1" dirty="0">
                <a:solidFill>
                  <a:srgbClr val="0000FF"/>
                </a:solidFill>
                <a:latin typeface="宋体" panose="02010600030101010101" pitchFamily="2" charset="-122"/>
              </a:rPr>
              <a:t>原始状态表</a:t>
            </a:r>
            <a:endParaRPr lang="zh-CN" altLang="en-US" sz="3600" dirty="0"/>
          </a:p>
        </p:txBody>
      </p:sp>
      <p:grpSp>
        <p:nvGrpSpPr>
          <p:cNvPr id="263171" name="Group 3"/>
          <p:cNvGrpSpPr/>
          <p:nvPr/>
        </p:nvGrpSpPr>
        <p:grpSpPr>
          <a:xfrm>
            <a:off x="519113" y="2319338"/>
            <a:ext cx="4662487" cy="2921000"/>
            <a:chOff x="-3" y="-3"/>
            <a:chExt cx="3617" cy="1876"/>
          </a:xfrm>
        </p:grpSpPr>
        <p:grpSp>
          <p:nvGrpSpPr>
            <p:cNvPr id="61447" name="Group 4"/>
            <p:cNvGrpSpPr/>
            <p:nvPr/>
          </p:nvGrpSpPr>
          <p:grpSpPr>
            <a:xfrm>
              <a:off x="0" y="0"/>
              <a:ext cx="3611" cy="1870"/>
              <a:chOff x="0" y="0"/>
              <a:chExt cx="3611" cy="1870"/>
            </a:xfrm>
          </p:grpSpPr>
          <p:grpSp>
            <p:nvGrpSpPr>
              <p:cNvPr id="61449" name="Group 5"/>
              <p:cNvGrpSpPr/>
              <p:nvPr/>
            </p:nvGrpSpPr>
            <p:grpSpPr>
              <a:xfrm>
                <a:off x="0" y="0"/>
                <a:ext cx="1203" cy="374"/>
                <a:chOff x="0" y="0"/>
                <a:chExt cx="1203" cy="374"/>
              </a:xfrm>
            </p:grpSpPr>
            <p:sp>
              <p:nvSpPr>
                <p:cNvPr id="61492" name="Rectangle 6"/>
                <p:cNvSpPr/>
                <p:nvPr/>
              </p:nvSpPr>
              <p:spPr>
                <a:xfrm>
                  <a:off x="43" y="0"/>
                  <a:ext cx="1117"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latin typeface="宋体" panose="02010600030101010101" pitchFamily="2" charset="-122"/>
                    </a:rPr>
                    <a:t>现态</a:t>
                  </a:r>
                  <a:endParaRPr lang="zh-CN" altLang="en-US" sz="2000" b="1" dirty="0"/>
                </a:p>
                <a:p>
                  <a:pPr marL="0" lvl="0" indent="0" algn="ctr">
                    <a:spcBef>
                      <a:spcPct val="0"/>
                    </a:spcBef>
                    <a:buNone/>
                  </a:pPr>
                  <a:endParaRPr lang="en-US" altLang="zh-CN" sz="2000" b="1" dirty="0"/>
                </a:p>
              </p:txBody>
            </p:sp>
            <p:sp>
              <p:nvSpPr>
                <p:cNvPr id="61493" name="Rectangle 7"/>
                <p:cNvSpPr/>
                <p:nvPr/>
              </p:nvSpPr>
              <p:spPr>
                <a:xfrm>
                  <a:off x="0" y="0"/>
                  <a:ext cx="1203"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0" name="Group 8"/>
              <p:cNvGrpSpPr/>
              <p:nvPr/>
            </p:nvGrpSpPr>
            <p:grpSpPr>
              <a:xfrm>
                <a:off x="1203" y="0"/>
                <a:ext cx="1204" cy="374"/>
                <a:chOff x="1203" y="0"/>
                <a:chExt cx="1204" cy="374"/>
              </a:xfrm>
            </p:grpSpPr>
            <p:sp>
              <p:nvSpPr>
                <p:cNvPr id="61490" name="Rectangle 9"/>
                <p:cNvSpPr/>
                <p:nvPr/>
              </p:nvSpPr>
              <p:spPr>
                <a:xfrm>
                  <a:off x="1246" y="0"/>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latin typeface="宋体" panose="02010600030101010101" pitchFamily="2" charset="-122"/>
                    </a:rPr>
                    <a:t>次态</a:t>
                  </a:r>
                  <a:endParaRPr lang="zh-CN" altLang="en-US" sz="2000" b="1" dirty="0"/>
                </a:p>
                <a:p>
                  <a:pPr marL="0" lvl="0" indent="0" algn="ctr">
                    <a:spcBef>
                      <a:spcPct val="0"/>
                    </a:spcBef>
                    <a:buNone/>
                  </a:pPr>
                  <a:endParaRPr lang="en-US" altLang="zh-CN" sz="2000" b="1" dirty="0"/>
                </a:p>
              </p:txBody>
            </p:sp>
            <p:sp>
              <p:nvSpPr>
                <p:cNvPr id="61491" name="Rectangle 10"/>
                <p:cNvSpPr/>
                <p:nvPr/>
              </p:nvSpPr>
              <p:spPr>
                <a:xfrm>
                  <a:off x="1203" y="0"/>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1" name="Group 11"/>
              <p:cNvGrpSpPr/>
              <p:nvPr/>
            </p:nvGrpSpPr>
            <p:grpSpPr>
              <a:xfrm>
                <a:off x="2407" y="0"/>
                <a:ext cx="1204" cy="374"/>
                <a:chOff x="2407" y="0"/>
                <a:chExt cx="1204" cy="374"/>
              </a:xfrm>
            </p:grpSpPr>
            <p:sp>
              <p:nvSpPr>
                <p:cNvPr id="61488" name="Rectangle 12"/>
                <p:cNvSpPr/>
                <p:nvPr/>
              </p:nvSpPr>
              <p:spPr>
                <a:xfrm>
                  <a:off x="2450" y="0"/>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latin typeface="宋体" panose="02010600030101010101" pitchFamily="2" charset="-122"/>
                    </a:rPr>
                    <a:t>输出</a:t>
                  </a:r>
                  <a:r>
                    <a:rPr lang="en-US" altLang="zh-CN" sz="2000" b="1" dirty="0">
                      <a:latin typeface="宋体" panose="02010600030101010101" pitchFamily="2" charset="-122"/>
                    </a:rPr>
                    <a:t>(</a:t>
                  </a:r>
                  <a:r>
                    <a:rPr lang="en-US" altLang="zh-CN" sz="2000" b="1" i="1" dirty="0">
                      <a:latin typeface="宋体" panose="02010600030101010101" pitchFamily="2" charset="-122"/>
                    </a:rPr>
                    <a:t>Z</a:t>
                  </a:r>
                  <a:r>
                    <a:rPr lang="en-US" altLang="zh-CN" sz="2000" b="1" dirty="0">
                      <a:latin typeface="宋体" panose="02010600030101010101" pitchFamily="2" charset="-122"/>
                    </a:rPr>
                    <a:t>)</a:t>
                  </a:r>
                  <a:endParaRPr lang="en-US" altLang="zh-CN" sz="2000" b="1" dirty="0"/>
                </a:p>
                <a:p>
                  <a:pPr marL="0" lvl="0" indent="0" algn="ctr">
                    <a:spcBef>
                      <a:spcPct val="0"/>
                    </a:spcBef>
                    <a:buNone/>
                  </a:pPr>
                  <a:endParaRPr lang="en-US" altLang="zh-CN" sz="2000" b="1" dirty="0"/>
                </a:p>
              </p:txBody>
            </p:sp>
            <p:sp>
              <p:nvSpPr>
                <p:cNvPr id="61489" name="Rectangle 13"/>
                <p:cNvSpPr/>
                <p:nvPr/>
              </p:nvSpPr>
              <p:spPr>
                <a:xfrm>
                  <a:off x="2407" y="0"/>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2" name="Group 14"/>
              <p:cNvGrpSpPr/>
              <p:nvPr/>
            </p:nvGrpSpPr>
            <p:grpSpPr>
              <a:xfrm>
                <a:off x="0" y="374"/>
                <a:ext cx="1203" cy="374"/>
                <a:chOff x="0" y="374"/>
                <a:chExt cx="1203" cy="374"/>
              </a:xfrm>
            </p:grpSpPr>
            <p:sp>
              <p:nvSpPr>
                <p:cNvPr id="61486" name="Rectangle 15"/>
                <p:cNvSpPr/>
                <p:nvPr/>
              </p:nvSpPr>
              <p:spPr>
                <a:xfrm>
                  <a:off x="43" y="374"/>
                  <a:ext cx="1117"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i="1" dirty="0">
                      <a:latin typeface="宋体" panose="02010600030101010101" pitchFamily="2" charset="-122"/>
                    </a:rPr>
                    <a:t>S</a:t>
                  </a:r>
                  <a:r>
                    <a:rPr lang="en-US" altLang="zh-CN" sz="2000" b="1" i="1" baseline="-30000" dirty="0">
                      <a:latin typeface="宋体" panose="02010600030101010101" pitchFamily="2" charset="-122"/>
                    </a:rPr>
                    <a:t>0</a:t>
                  </a:r>
                  <a:endParaRPr lang="en-US" altLang="zh-CN" sz="2000" b="1" dirty="0"/>
                </a:p>
                <a:p>
                  <a:pPr marL="0" lvl="0" indent="0" algn="ctr">
                    <a:spcBef>
                      <a:spcPct val="0"/>
                    </a:spcBef>
                    <a:buNone/>
                  </a:pPr>
                  <a:endParaRPr lang="en-US" altLang="zh-CN" sz="2000" b="1" dirty="0"/>
                </a:p>
              </p:txBody>
            </p:sp>
            <p:sp>
              <p:nvSpPr>
                <p:cNvPr id="61487" name="Rectangle 16"/>
                <p:cNvSpPr/>
                <p:nvPr/>
              </p:nvSpPr>
              <p:spPr>
                <a:xfrm>
                  <a:off x="0" y="374"/>
                  <a:ext cx="1203"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3" name="Group 17"/>
              <p:cNvGrpSpPr/>
              <p:nvPr/>
            </p:nvGrpSpPr>
            <p:grpSpPr>
              <a:xfrm>
                <a:off x="1203" y="374"/>
                <a:ext cx="1204" cy="374"/>
                <a:chOff x="1203" y="374"/>
                <a:chExt cx="1204" cy="374"/>
              </a:xfrm>
            </p:grpSpPr>
            <p:sp>
              <p:nvSpPr>
                <p:cNvPr id="61484" name="Rectangle 18"/>
                <p:cNvSpPr/>
                <p:nvPr/>
              </p:nvSpPr>
              <p:spPr>
                <a:xfrm>
                  <a:off x="1246" y="374"/>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i="1" dirty="0">
                      <a:latin typeface="宋体" panose="02010600030101010101" pitchFamily="2" charset="-122"/>
                    </a:rPr>
                    <a:t>S</a:t>
                  </a:r>
                  <a:r>
                    <a:rPr lang="en-US" altLang="zh-CN" sz="2000" b="1" i="1" baseline="-30000" dirty="0">
                      <a:latin typeface="宋体" panose="02010600030101010101" pitchFamily="2" charset="-122"/>
                    </a:rPr>
                    <a:t>1</a:t>
                  </a:r>
                  <a:endParaRPr lang="en-US" altLang="zh-CN" sz="2000" b="1" dirty="0"/>
                </a:p>
                <a:p>
                  <a:pPr marL="0" lvl="0" indent="0" algn="ctr">
                    <a:spcBef>
                      <a:spcPct val="0"/>
                    </a:spcBef>
                    <a:buNone/>
                  </a:pPr>
                  <a:endParaRPr lang="en-US" altLang="zh-CN" sz="2000" b="1" dirty="0"/>
                </a:p>
              </p:txBody>
            </p:sp>
            <p:sp>
              <p:nvSpPr>
                <p:cNvPr id="61485" name="Rectangle 19"/>
                <p:cNvSpPr/>
                <p:nvPr/>
              </p:nvSpPr>
              <p:spPr>
                <a:xfrm>
                  <a:off x="1203" y="374"/>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4" name="Group 20"/>
              <p:cNvGrpSpPr/>
              <p:nvPr/>
            </p:nvGrpSpPr>
            <p:grpSpPr>
              <a:xfrm>
                <a:off x="2407" y="374"/>
                <a:ext cx="1204" cy="374"/>
                <a:chOff x="2407" y="374"/>
                <a:chExt cx="1204" cy="374"/>
              </a:xfrm>
            </p:grpSpPr>
            <p:sp>
              <p:nvSpPr>
                <p:cNvPr id="61482" name="Rectangle 21"/>
                <p:cNvSpPr/>
                <p:nvPr/>
              </p:nvSpPr>
              <p:spPr>
                <a:xfrm>
                  <a:off x="2450" y="374"/>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latin typeface="宋体" panose="02010600030101010101" pitchFamily="2" charset="-122"/>
                    </a:rPr>
                    <a:t>0</a:t>
                  </a:r>
                  <a:endParaRPr lang="en-US" altLang="zh-CN" sz="2000" b="1" dirty="0"/>
                </a:p>
                <a:p>
                  <a:pPr marL="0" lvl="0" indent="0" algn="ctr">
                    <a:spcBef>
                      <a:spcPct val="0"/>
                    </a:spcBef>
                    <a:buNone/>
                  </a:pPr>
                  <a:endParaRPr lang="en-US" altLang="zh-CN" sz="2000" b="1" dirty="0"/>
                </a:p>
              </p:txBody>
            </p:sp>
            <p:sp>
              <p:nvSpPr>
                <p:cNvPr id="61483" name="Rectangle 22"/>
                <p:cNvSpPr/>
                <p:nvPr/>
              </p:nvSpPr>
              <p:spPr>
                <a:xfrm>
                  <a:off x="2407" y="374"/>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5" name="Group 23"/>
              <p:cNvGrpSpPr/>
              <p:nvPr/>
            </p:nvGrpSpPr>
            <p:grpSpPr>
              <a:xfrm>
                <a:off x="0" y="748"/>
                <a:ext cx="1203" cy="374"/>
                <a:chOff x="0" y="748"/>
                <a:chExt cx="1203" cy="374"/>
              </a:xfrm>
            </p:grpSpPr>
            <p:sp>
              <p:nvSpPr>
                <p:cNvPr id="61480" name="Rectangle 24"/>
                <p:cNvSpPr/>
                <p:nvPr/>
              </p:nvSpPr>
              <p:spPr>
                <a:xfrm>
                  <a:off x="43" y="748"/>
                  <a:ext cx="1117"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i="1" dirty="0">
                      <a:latin typeface="宋体" panose="02010600030101010101" pitchFamily="2" charset="-122"/>
                    </a:rPr>
                    <a:t>S</a:t>
                  </a:r>
                  <a:r>
                    <a:rPr lang="en-US" altLang="zh-CN" sz="2000" b="1" i="1" baseline="-30000" dirty="0">
                      <a:latin typeface="宋体" panose="02010600030101010101" pitchFamily="2" charset="-122"/>
                    </a:rPr>
                    <a:t>1</a:t>
                  </a:r>
                  <a:endParaRPr lang="en-US" altLang="zh-CN" sz="2000" b="1" dirty="0"/>
                </a:p>
                <a:p>
                  <a:pPr marL="0" lvl="0" indent="0" algn="ctr">
                    <a:spcBef>
                      <a:spcPct val="0"/>
                    </a:spcBef>
                    <a:buNone/>
                  </a:pPr>
                  <a:endParaRPr lang="en-US" altLang="zh-CN" sz="2000" b="1" dirty="0"/>
                </a:p>
              </p:txBody>
            </p:sp>
            <p:sp>
              <p:nvSpPr>
                <p:cNvPr id="61481" name="Rectangle 25"/>
                <p:cNvSpPr/>
                <p:nvPr/>
              </p:nvSpPr>
              <p:spPr>
                <a:xfrm>
                  <a:off x="0" y="748"/>
                  <a:ext cx="1203"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6" name="Group 26"/>
              <p:cNvGrpSpPr/>
              <p:nvPr/>
            </p:nvGrpSpPr>
            <p:grpSpPr>
              <a:xfrm>
                <a:off x="1203" y="748"/>
                <a:ext cx="1204" cy="374"/>
                <a:chOff x="1203" y="748"/>
                <a:chExt cx="1204" cy="374"/>
              </a:xfrm>
            </p:grpSpPr>
            <p:sp>
              <p:nvSpPr>
                <p:cNvPr id="61478" name="Rectangle 27"/>
                <p:cNvSpPr/>
                <p:nvPr/>
              </p:nvSpPr>
              <p:spPr>
                <a:xfrm>
                  <a:off x="1246" y="748"/>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i="1" dirty="0">
                      <a:latin typeface="宋体" panose="02010600030101010101" pitchFamily="2" charset="-122"/>
                    </a:rPr>
                    <a:t>S</a:t>
                  </a:r>
                  <a:r>
                    <a:rPr lang="en-US" altLang="zh-CN" sz="2000" b="1" i="1" baseline="-30000" dirty="0">
                      <a:latin typeface="宋体" panose="02010600030101010101" pitchFamily="2" charset="-122"/>
                    </a:rPr>
                    <a:t>2</a:t>
                  </a:r>
                  <a:endParaRPr lang="en-US" altLang="zh-CN" sz="2000" b="1" dirty="0"/>
                </a:p>
                <a:p>
                  <a:pPr marL="0" lvl="0" indent="0" algn="ctr">
                    <a:spcBef>
                      <a:spcPct val="0"/>
                    </a:spcBef>
                    <a:buNone/>
                  </a:pPr>
                  <a:endParaRPr lang="en-US" altLang="zh-CN" sz="2000" b="1" dirty="0"/>
                </a:p>
              </p:txBody>
            </p:sp>
            <p:sp>
              <p:nvSpPr>
                <p:cNvPr id="61479" name="Rectangle 28"/>
                <p:cNvSpPr/>
                <p:nvPr/>
              </p:nvSpPr>
              <p:spPr>
                <a:xfrm>
                  <a:off x="1203" y="748"/>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7" name="Group 29"/>
              <p:cNvGrpSpPr/>
              <p:nvPr/>
            </p:nvGrpSpPr>
            <p:grpSpPr>
              <a:xfrm>
                <a:off x="2407" y="748"/>
                <a:ext cx="1204" cy="374"/>
                <a:chOff x="2407" y="748"/>
                <a:chExt cx="1204" cy="374"/>
              </a:xfrm>
            </p:grpSpPr>
            <p:sp>
              <p:nvSpPr>
                <p:cNvPr id="61476" name="Rectangle 30"/>
                <p:cNvSpPr/>
                <p:nvPr/>
              </p:nvSpPr>
              <p:spPr>
                <a:xfrm>
                  <a:off x="2450" y="748"/>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latin typeface="宋体" panose="02010600030101010101" pitchFamily="2" charset="-122"/>
                    </a:rPr>
                    <a:t>0</a:t>
                  </a:r>
                  <a:endParaRPr lang="en-US" altLang="zh-CN" sz="2000" b="1" dirty="0"/>
                </a:p>
                <a:p>
                  <a:pPr marL="0" lvl="0" indent="0" algn="ctr">
                    <a:spcBef>
                      <a:spcPct val="0"/>
                    </a:spcBef>
                    <a:buNone/>
                  </a:pPr>
                  <a:endParaRPr lang="en-US" altLang="zh-CN" sz="2000" b="1" dirty="0"/>
                </a:p>
              </p:txBody>
            </p:sp>
            <p:sp>
              <p:nvSpPr>
                <p:cNvPr id="61477" name="Rectangle 31"/>
                <p:cNvSpPr/>
                <p:nvPr/>
              </p:nvSpPr>
              <p:spPr>
                <a:xfrm>
                  <a:off x="2407" y="748"/>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8" name="Group 32"/>
              <p:cNvGrpSpPr/>
              <p:nvPr/>
            </p:nvGrpSpPr>
            <p:grpSpPr>
              <a:xfrm>
                <a:off x="0" y="1122"/>
                <a:ext cx="1203" cy="374"/>
                <a:chOff x="0" y="1122"/>
                <a:chExt cx="1203" cy="374"/>
              </a:xfrm>
            </p:grpSpPr>
            <p:sp>
              <p:nvSpPr>
                <p:cNvPr id="61474" name="Rectangle 33"/>
                <p:cNvSpPr/>
                <p:nvPr/>
              </p:nvSpPr>
              <p:spPr>
                <a:xfrm>
                  <a:off x="43" y="1122"/>
                  <a:ext cx="1117"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i="1" dirty="0">
                      <a:latin typeface="宋体" panose="02010600030101010101" pitchFamily="2" charset="-122"/>
                    </a:rPr>
                    <a:t>S</a:t>
                  </a:r>
                  <a:r>
                    <a:rPr lang="en-US" altLang="zh-CN" sz="2000" b="1" i="1" baseline="-30000" dirty="0">
                      <a:latin typeface="宋体" panose="02010600030101010101" pitchFamily="2" charset="-122"/>
                    </a:rPr>
                    <a:t>2</a:t>
                  </a:r>
                  <a:endParaRPr lang="en-US" altLang="zh-CN" sz="2000" b="1" dirty="0"/>
                </a:p>
                <a:p>
                  <a:pPr marL="0" lvl="0" indent="0" algn="ctr">
                    <a:spcBef>
                      <a:spcPct val="0"/>
                    </a:spcBef>
                    <a:buNone/>
                  </a:pPr>
                  <a:endParaRPr lang="en-US" altLang="zh-CN" sz="2000" b="1" dirty="0"/>
                </a:p>
              </p:txBody>
            </p:sp>
            <p:sp>
              <p:nvSpPr>
                <p:cNvPr id="61475" name="Rectangle 34"/>
                <p:cNvSpPr/>
                <p:nvPr/>
              </p:nvSpPr>
              <p:spPr>
                <a:xfrm>
                  <a:off x="0" y="1122"/>
                  <a:ext cx="1203"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59" name="Group 35"/>
              <p:cNvGrpSpPr/>
              <p:nvPr/>
            </p:nvGrpSpPr>
            <p:grpSpPr>
              <a:xfrm>
                <a:off x="1203" y="1122"/>
                <a:ext cx="1204" cy="374"/>
                <a:chOff x="1203" y="1122"/>
                <a:chExt cx="1204" cy="374"/>
              </a:xfrm>
            </p:grpSpPr>
            <p:sp>
              <p:nvSpPr>
                <p:cNvPr id="61472" name="Rectangle 36"/>
                <p:cNvSpPr/>
                <p:nvPr/>
              </p:nvSpPr>
              <p:spPr>
                <a:xfrm>
                  <a:off x="1246" y="1122"/>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i="1" dirty="0">
                      <a:latin typeface="宋体" panose="02010600030101010101" pitchFamily="2" charset="-122"/>
                    </a:rPr>
                    <a:t>S</a:t>
                  </a:r>
                  <a:r>
                    <a:rPr lang="en-US" altLang="zh-CN" sz="2000" b="1" i="1" baseline="-30000" dirty="0">
                      <a:latin typeface="宋体" panose="02010600030101010101" pitchFamily="2" charset="-122"/>
                    </a:rPr>
                    <a:t>3</a:t>
                  </a:r>
                  <a:endParaRPr lang="en-US" altLang="zh-CN" sz="2000" b="1" dirty="0"/>
                </a:p>
                <a:p>
                  <a:pPr marL="0" lvl="0" indent="0" algn="ctr">
                    <a:spcBef>
                      <a:spcPct val="0"/>
                    </a:spcBef>
                    <a:buNone/>
                  </a:pPr>
                  <a:endParaRPr lang="en-US" altLang="zh-CN" sz="2000" b="1" dirty="0"/>
                </a:p>
              </p:txBody>
            </p:sp>
            <p:sp>
              <p:nvSpPr>
                <p:cNvPr id="61473" name="Rectangle 37"/>
                <p:cNvSpPr/>
                <p:nvPr/>
              </p:nvSpPr>
              <p:spPr>
                <a:xfrm>
                  <a:off x="1203" y="1122"/>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60" name="Group 38"/>
              <p:cNvGrpSpPr/>
              <p:nvPr/>
            </p:nvGrpSpPr>
            <p:grpSpPr>
              <a:xfrm>
                <a:off x="2407" y="1122"/>
                <a:ext cx="1204" cy="374"/>
                <a:chOff x="2407" y="1122"/>
                <a:chExt cx="1204" cy="374"/>
              </a:xfrm>
            </p:grpSpPr>
            <p:sp>
              <p:nvSpPr>
                <p:cNvPr id="61470" name="Rectangle 39"/>
                <p:cNvSpPr/>
                <p:nvPr/>
              </p:nvSpPr>
              <p:spPr>
                <a:xfrm>
                  <a:off x="2450" y="1122"/>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latin typeface="宋体" panose="02010600030101010101" pitchFamily="2" charset="-122"/>
                    </a:rPr>
                    <a:t>0</a:t>
                  </a:r>
                  <a:endParaRPr lang="en-US" altLang="zh-CN" sz="2000" b="1" dirty="0"/>
                </a:p>
                <a:p>
                  <a:pPr marL="0" lvl="0" indent="0" algn="ctr">
                    <a:spcBef>
                      <a:spcPct val="0"/>
                    </a:spcBef>
                    <a:buNone/>
                  </a:pPr>
                  <a:endParaRPr lang="en-US" altLang="zh-CN" sz="2000" b="1" dirty="0"/>
                </a:p>
              </p:txBody>
            </p:sp>
            <p:sp>
              <p:nvSpPr>
                <p:cNvPr id="61471" name="Rectangle 40"/>
                <p:cNvSpPr/>
                <p:nvPr/>
              </p:nvSpPr>
              <p:spPr>
                <a:xfrm>
                  <a:off x="2407" y="1122"/>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61" name="Group 41"/>
              <p:cNvGrpSpPr/>
              <p:nvPr/>
            </p:nvGrpSpPr>
            <p:grpSpPr>
              <a:xfrm>
                <a:off x="0" y="1496"/>
                <a:ext cx="1203" cy="374"/>
                <a:chOff x="0" y="1496"/>
                <a:chExt cx="1203" cy="374"/>
              </a:xfrm>
            </p:grpSpPr>
            <p:sp>
              <p:nvSpPr>
                <p:cNvPr id="61468" name="Rectangle 42"/>
                <p:cNvSpPr/>
                <p:nvPr/>
              </p:nvSpPr>
              <p:spPr>
                <a:xfrm>
                  <a:off x="43" y="1496"/>
                  <a:ext cx="1117"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i="1" dirty="0">
                      <a:latin typeface="宋体" panose="02010600030101010101" pitchFamily="2" charset="-122"/>
                    </a:rPr>
                    <a:t>S</a:t>
                  </a:r>
                  <a:r>
                    <a:rPr lang="en-US" altLang="zh-CN" sz="2000" b="1" i="1" baseline="-30000" dirty="0">
                      <a:latin typeface="宋体" panose="02010600030101010101" pitchFamily="2" charset="-122"/>
                    </a:rPr>
                    <a:t>3</a:t>
                  </a:r>
                  <a:endParaRPr lang="en-US" altLang="zh-CN" sz="2000" b="1" dirty="0"/>
                </a:p>
                <a:p>
                  <a:pPr marL="0" lvl="0" indent="0" algn="ctr">
                    <a:spcBef>
                      <a:spcPct val="0"/>
                    </a:spcBef>
                    <a:buNone/>
                  </a:pPr>
                  <a:endParaRPr lang="en-US" altLang="zh-CN" sz="2000" b="1" dirty="0"/>
                </a:p>
              </p:txBody>
            </p:sp>
            <p:sp>
              <p:nvSpPr>
                <p:cNvPr id="61469" name="Rectangle 43"/>
                <p:cNvSpPr/>
                <p:nvPr/>
              </p:nvSpPr>
              <p:spPr>
                <a:xfrm>
                  <a:off x="0" y="1496"/>
                  <a:ext cx="1203"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62" name="Group 44"/>
              <p:cNvGrpSpPr/>
              <p:nvPr/>
            </p:nvGrpSpPr>
            <p:grpSpPr>
              <a:xfrm>
                <a:off x="1203" y="1496"/>
                <a:ext cx="1204" cy="374"/>
                <a:chOff x="1203" y="1496"/>
                <a:chExt cx="1204" cy="374"/>
              </a:xfrm>
            </p:grpSpPr>
            <p:sp>
              <p:nvSpPr>
                <p:cNvPr id="61466" name="Rectangle 45"/>
                <p:cNvSpPr/>
                <p:nvPr/>
              </p:nvSpPr>
              <p:spPr>
                <a:xfrm>
                  <a:off x="1246" y="1496"/>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i="1" dirty="0">
                      <a:latin typeface="宋体" panose="02010600030101010101" pitchFamily="2" charset="-122"/>
                    </a:rPr>
                    <a:t>S</a:t>
                  </a:r>
                  <a:r>
                    <a:rPr lang="en-US" altLang="zh-CN" sz="2000" b="1" i="1" baseline="-30000" dirty="0">
                      <a:latin typeface="宋体" panose="02010600030101010101" pitchFamily="2" charset="-122"/>
                    </a:rPr>
                    <a:t>0</a:t>
                  </a:r>
                  <a:endParaRPr lang="en-US" altLang="zh-CN" sz="2000" b="1" dirty="0"/>
                </a:p>
                <a:p>
                  <a:pPr marL="0" lvl="0" indent="0" algn="ctr">
                    <a:spcBef>
                      <a:spcPct val="0"/>
                    </a:spcBef>
                    <a:buNone/>
                  </a:pPr>
                  <a:endParaRPr lang="en-US" altLang="zh-CN" sz="2000" b="1" dirty="0"/>
                </a:p>
              </p:txBody>
            </p:sp>
            <p:sp>
              <p:nvSpPr>
                <p:cNvPr id="61467" name="Rectangle 46"/>
                <p:cNvSpPr/>
                <p:nvPr/>
              </p:nvSpPr>
              <p:spPr>
                <a:xfrm>
                  <a:off x="1203" y="1496"/>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nvGrpSpPr>
              <p:cNvPr id="61463" name="Group 47"/>
              <p:cNvGrpSpPr/>
              <p:nvPr/>
            </p:nvGrpSpPr>
            <p:grpSpPr>
              <a:xfrm>
                <a:off x="2407" y="1496"/>
                <a:ext cx="1204" cy="374"/>
                <a:chOff x="2407" y="1496"/>
                <a:chExt cx="1204" cy="374"/>
              </a:xfrm>
            </p:grpSpPr>
            <p:sp>
              <p:nvSpPr>
                <p:cNvPr id="61464" name="Rectangle 48"/>
                <p:cNvSpPr/>
                <p:nvPr/>
              </p:nvSpPr>
              <p:spPr>
                <a:xfrm>
                  <a:off x="2450" y="1496"/>
                  <a:ext cx="1118" cy="374"/>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latin typeface="宋体" panose="02010600030101010101" pitchFamily="2" charset="-122"/>
                    </a:rPr>
                    <a:t>1</a:t>
                  </a:r>
                  <a:endParaRPr lang="en-US" altLang="zh-CN" sz="2000" b="1" dirty="0"/>
                </a:p>
                <a:p>
                  <a:pPr marL="0" lvl="0" indent="0" algn="ctr">
                    <a:spcBef>
                      <a:spcPct val="0"/>
                    </a:spcBef>
                    <a:buNone/>
                  </a:pPr>
                  <a:endParaRPr lang="en-US" altLang="zh-CN" sz="2000" b="1" dirty="0"/>
                </a:p>
              </p:txBody>
            </p:sp>
            <p:sp>
              <p:nvSpPr>
                <p:cNvPr id="61465" name="Rectangle 49"/>
                <p:cNvSpPr/>
                <p:nvPr/>
              </p:nvSpPr>
              <p:spPr>
                <a:xfrm>
                  <a:off x="2407" y="1496"/>
                  <a:ext cx="1204" cy="374"/>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grpSp>
        <p:sp>
          <p:nvSpPr>
            <p:cNvPr id="61448" name="Rectangle 50"/>
            <p:cNvSpPr/>
            <p:nvPr/>
          </p:nvSpPr>
          <p:spPr>
            <a:xfrm>
              <a:off x="-3" y="-3"/>
              <a:ext cx="3617" cy="1876"/>
            </a:xfrm>
            <a:prstGeom prst="rect">
              <a:avLst/>
            </a:prstGeom>
            <a:noFill/>
            <a:ln w="9525"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grpSp>
      <p:pic>
        <p:nvPicPr>
          <p:cNvPr id="263219" name="Picture 51"/>
          <p:cNvPicPr>
            <a:picLocks noChangeAspect="1"/>
          </p:cNvPicPr>
          <p:nvPr/>
        </p:nvPicPr>
        <p:blipFill>
          <a:blip r:embed="rId1">
            <a:lum bright="-35999" contrast="72000"/>
          </a:blip>
          <a:stretch>
            <a:fillRect/>
          </a:stretch>
        </p:blipFill>
        <p:spPr>
          <a:xfrm>
            <a:off x="5511800" y="2439988"/>
            <a:ext cx="3124200" cy="1524000"/>
          </a:xfrm>
          <a:prstGeom prst="rect">
            <a:avLst/>
          </a:prstGeom>
          <a:noFill/>
          <a:ln w="9525">
            <a:noFill/>
          </a:ln>
        </p:spPr>
      </p:pic>
      <p:sp>
        <p:nvSpPr>
          <p:cNvPr id="263220" name="Rectangle 52"/>
          <p:cNvSpPr/>
          <p:nvPr/>
        </p:nvSpPr>
        <p:spPr>
          <a:xfrm>
            <a:off x="4945063" y="4060825"/>
            <a:ext cx="3733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rgbClr val="0000FF"/>
                </a:solidFill>
                <a:latin typeface="宋体" panose="02010600030101010101" pitchFamily="2" charset="-122"/>
              </a:rPr>
              <a:t>原始状态图</a:t>
            </a:r>
            <a:endParaRPr lang="zh-CN" altLang="en-US" sz="2000"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3171"/>
                                        </p:tgtEl>
                                        <p:attrNameLst>
                                          <p:attrName>style.visibility</p:attrName>
                                        </p:attrNameLst>
                                      </p:cBhvr>
                                      <p:to>
                                        <p:strVal val="visible"/>
                                      </p:to>
                                    </p:set>
                                    <p:anim calcmode="lin" valueType="num">
                                      <p:cBhvr additive="base">
                                        <p:cTn id="7" dur="500" fill="hold"/>
                                        <p:tgtEl>
                                          <p:spTgt spid="263171"/>
                                        </p:tgtEl>
                                        <p:attrNameLst>
                                          <p:attrName>ppt_x</p:attrName>
                                        </p:attrNameLst>
                                      </p:cBhvr>
                                      <p:tavLst>
                                        <p:tav tm="0">
                                          <p:val>
                                            <p:strVal val="0-#ppt_w/2"/>
                                          </p:val>
                                        </p:tav>
                                        <p:tav tm="100000">
                                          <p:val>
                                            <p:strVal val="#ppt_x"/>
                                          </p:val>
                                        </p:tav>
                                      </p:tavLst>
                                    </p:anim>
                                    <p:anim calcmode="lin" valueType="num">
                                      <p:cBhvr additive="base">
                                        <p:cTn id="8" dur="500" fill="hold"/>
                                        <p:tgtEl>
                                          <p:spTgt spid="2631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3219"/>
                                        </p:tgtEl>
                                        <p:attrNameLst>
                                          <p:attrName>style.visibility</p:attrName>
                                        </p:attrNameLst>
                                      </p:cBhvr>
                                      <p:to>
                                        <p:strVal val="visible"/>
                                      </p:to>
                                    </p:set>
                                    <p:anim calcmode="lin" valueType="num">
                                      <p:cBhvr additive="base">
                                        <p:cTn id="13" dur="500" fill="hold"/>
                                        <p:tgtEl>
                                          <p:spTgt spid="263219"/>
                                        </p:tgtEl>
                                        <p:attrNameLst>
                                          <p:attrName>ppt_x</p:attrName>
                                        </p:attrNameLst>
                                      </p:cBhvr>
                                      <p:tavLst>
                                        <p:tav tm="0">
                                          <p:val>
                                            <p:strVal val="0-#ppt_w/2"/>
                                          </p:val>
                                        </p:tav>
                                        <p:tav tm="100000">
                                          <p:val>
                                            <p:strVal val="#ppt_x"/>
                                          </p:val>
                                        </p:tav>
                                      </p:tavLst>
                                    </p:anim>
                                    <p:anim calcmode="lin" valueType="num">
                                      <p:cBhvr additive="base">
                                        <p:cTn id="14" dur="500" fill="hold"/>
                                        <p:tgtEl>
                                          <p:spTgt spid="26321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263220"/>
                                        </p:tgtEl>
                                        <p:attrNameLst>
                                          <p:attrName>style.visibility</p:attrName>
                                        </p:attrNameLst>
                                      </p:cBhvr>
                                      <p:to>
                                        <p:strVal val="visible"/>
                                      </p:to>
                                    </p:set>
                                    <p:anim calcmode="lin" valueType="num">
                                      <p:cBhvr>
                                        <p:cTn id="19" dur="1000" fill="hold"/>
                                        <p:tgtEl>
                                          <p:spTgt spid="263220"/>
                                        </p:tgtEl>
                                        <p:attrNameLst>
                                          <p:attrName>ppt_w</p:attrName>
                                        </p:attrNameLst>
                                      </p:cBhvr>
                                      <p:tavLst>
                                        <p:tav tm="0">
                                          <p:val>
                                            <p:fltVal val="0.000000"/>
                                          </p:val>
                                        </p:tav>
                                        <p:tav tm="100000">
                                          <p:val>
                                            <p:strVal val="#ppt_w"/>
                                          </p:val>
                                        </p:tav>
                                      </p:tavLst>
                                    </p:anim>
                                    <p:anim calcmode="lin" valueType="num">
                                      <p:cBhvr>
                                        <p:cTn id="20" dur="1000" fill="hold"/>
                                        <p:tgtEl>
                                          <p:spTgt spid="263220"/>
                                        </p:tgtEl>
                                        <p:attrNameLst>
                                          <p:attrName>ppt_h</p:attrName>
                                        </p:attrNameLst>
                                      </p:cBhvr>
                                      <p:tavLst>
                                        <p:tav tm="0">
                                          <p:val>
                                            <p:fltVal val="0.000000"/>
                                          </p:val>
                                        </p:tav>
                                        <p:tav tm="100000">
                                          <p:val>
                                            <p:strVal val="#ppt_h"/>
                                          </p:val>
                                        </p:tav>
                                      </p:tavLst>
                                    </p:anim>
                                    <p:anim calcmode="lin" valueType="num">
                                      <p:cBhvr>
                                        <p:cTn id="21" dur="1000" fill="hold"/>
                                        <p:tgtEl>
                                          <p:spTgt spid="263220"/>
                                        </p:tgtEl>
                                        <p:attrNameLst>
                                          <p:attrName>ppt_x</p:attrName>
                                        </p:attrNameLst>
                                      </p:cBhvr>
                                      <p:tavLst>
                                        <p:tav tm="0" fmla="#ppt_x+(cos(-2*pi*(1-$))*-#ppt_x-sin(-2*pi*(1-$))*(1-#ppt_y))*(1-$)">
                                          <p:val>
                                            <p:fltVal val="0.000000"/>
                                          </p:val>
                                        </p:tav>
                                        <p:tav tm="100000">
                                          <p:val>
                                            <p:fltVal val="1.000000"/>
                                          </p:val>
                                        </p:tav>
                                      </p:tavLst>
                                    </p:anim>
                                    <p:anim calcmode="lin" valueType="num">
                                      <p:cBhvr>
                                        <p:cTn id="22" dur="1000" fill="hold"/>
                                        <p:tgtEl>
                                          <p:spTgt spid="26322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2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264194" name="Rectangle 2"/>
          <p:cNvSpPr>
            <a:spLocks noGrp="1" noChangeArrowheads="1"/>
          </p:cNvSpPr>
          <p:nvPr>
            <p:ph idx="1"/>
          </p:nvPr>
        </p:nvSpPr>
        <p:spPr>
          <a:xfrm>
            <a:off x="358775" y="1298575"/>
            <a:ext cx="7924800" cy="4800600"/>
          </a:xfrm>
        </p:spPr>
        <p:txBody>
          <a:bodyPr vert="horz" wrap="square" lIns="91440" tIns="45720" rIns="91440" bIns="45720" numCol="1" anchor="t" anchorCtr="0" compatLnSpc="1"/>
          <a:lstStyle/>
          <a:p>
            <a:pPr marL="342900" marR="0" lvl="0" indent="-342900" algn="just" defTabSz="914400" rtl="0" eaLnBrk="1" fontAlgn="base" latinLnBrk="0" hangingPunct="1">
              <a:lnSpc>
                <a:spcPct val="90000"/>
              </a:lnSpc>
              <a:spcBef>
                <a:spcPct val="20000"/>
              </a:spcBef>
              <a:spcAft>
                <a:spcPct val="0"/>
              </a:spcAft>
              <a:buClrTx/>
              <a:buSzTx/>
              <a:buFontTx/>
              <a:buChar char="•"/>
              <a:defRPr/>
            </a:pPr>
            <a:r>
              <a:rPr kumimoji="1"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2</a:t>
            </a: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．化简原始状态表，消去多余的状态，求得最小化状态表。</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从</a:t>
            </a:r>
            <a:r>
              <a:rPr kumimoji="1"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hlinkClick r:id="rId1" action="ppaction://hlinksldjump"/>
              </a:rPr>
              <a:t>原始状态表</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可以看出无多余状态，已不能再作状态化简。</a:t>
            </a: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90000"/>
              </a:lnSpc>
              <a:spcBef>
                <a:spcPct val="20000"/>
              </a:spcBef>
              <a:spcAft>
                <a:spcPct val="0"/>
              </a:spcAft>
              <a:buClrTx/>
              <a:buSzTx/>
              <a:buFontTx/>
              <a:buChar char="•"/>
              <a:defRPr/>
            </a:pPr>
            <a:r>
              <a:rPr kumimoji="1"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3</a:t>
            </a:r>
            <a:r>
              <a:rPr kumimoji="1" lang="zh-CN" altLang="en-US"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．对简化后的状态表进行状态编码即进行状态赋值，把状态表中用文字标注的每个状态用二进制代码表示。</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这一步得到一个二进制状态表。</a:t>
            </a: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90000"/>
              </a:lnSpc>
              <a:spcBef>
                <a:spcPct val="20000"/>
              </a:spcBef>
              <a:spcAft>
                <a:spcPct val="0"/>
              </a:spcAft>
              <a:buClrTx/>
              <a:buSzTx/>
              <a:buFontTx/>
              <a:buChar char="•"/>
              <a:defRPr/>
            </a:pP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由</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N≤2</a:t>
            </a:r>
            <a:r>
              <a:rPr kumimoji="1" lang="en-US" altLang="zh-CN" sz="2800" b="0" i="0" u="none" strike="noStrike" kern="0" cap="none" spc="0" normalizeH="0" baseline="30000" noProof="0" dirty="0">
                <a:ln>
                  <a:noFill/>
                </a:ln>
                <a:solidFill>
                  <a:schemeClr val="tx1"/>
                </a:solidFill>
                <a:effectLst/>
                <a:uLnTx/>
                <a:uFillTx/>
                <a:latin typeface="宋体" panose="02010600030101010101" pitchFamily="2" charset="-122"/>
                <a:ea typeface="+mn-ea"/>
                <a:cs typeface="+mn-cs"/>
              </a:rPr>
              <a:t>n</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可知，在</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N=4</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时，</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n=2</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，即采用两位二进制代码。设</a:t>
            </a:r>
            <a:r>
              <a:rPr kumimoji="1" lang="en-US" altLang="zh-CN" sz="2800" b="0" i="1" u="none" strike="noStrike" kern="0" cap="none" spc="0" normalizeH="0" baseline="0" noProof="0" dirty="0">
                <a:ln>
                  <a:noFill/>
                </a:ln>
                <a:solidFill>
                  <a:schemeClr val="tx1"/>
                </a:solidFill>
                <a:effectLst/>
                <a:uLnTx/>
                <a:uFillTx/>
                <a:latin typeface="宋体" panose="02010600030101010101" pitchFamily="2" charset="-122"/>
                <a:ea typeface="+mn-ea"/>
                <a:cs typeface="+mn-cs"/>
              </a:rPr>
              <a:t>S</a:t>
            </a:r>
            <a:r>
              <a:rPr kumimoji="1" lang="en-US" altLang="zh-CN" sz="2800" b="0" i="1" u="none" strike="noStrike" kern="0" cap="none" spc="0" normalizeH="0" baseline="-30000" noProof="0" dirty="0">
                <a:ln>
                  <a:noFill/>
                </a:ln>
                <a:solidFill>
                  <a:schemeClr val="tx1"/>
                </a:solidFill>
                <a:effectLst/>
                <a:uLnTx/>
                <a:uFillTx/>
                <a:latin typeface="宋体" panose="02010600030101010101" pitchFamily="2" charset="-122"/>
                <a:ea typeface="+mn-ea"/>
                <a:cs typeface="+mn-cs"/>
              </a:rPr>
              <a:t>0</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=00</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en-US" altLang="zh-CN" sz="2800" b="0" i="1" u="none" strike="noStrike" kern="0" cap="none" spc="0" normalizeH="0" baseline="0" noProof="0" dirty="0">
                <a:ln>
                  <a:noFill/>
                </a:ln>
                <a:solidFill>
                  <a:schemeClr val="tx1"/>
                </a:solidFill>
                <a:effectLst/>
                <a:uLnTx/>
                <a:uFillTx/>
                <a:latin typeface="宋体" panose="02010600030101010101" pitchFamily="2" charset="-122"/>
                <a:ea typeface="+mn-ea"/>
                <a:cs typeface="+mn-cs"/>
              </a:rPr>
              <a:t>S</a:t>
            </a:r>
            <a:r>
              <a:rPr kumimoji="1" lang="en-US" altLang="zh-CN" sz="2800" b="0" i="1" u="none" strike="noStrike" kern="0" cap="none" spc="0" normalizeH="0" baseline="-30000" noProof="0" dirty="0">
                <a:ln>
                  <a:noFill/>
                </a:ln>
                <a:solidFill>
                  <a:schemeClr val="tx1"/>
                </a:solidFill>
                <a:effectLst/>
                <a:uLnTx/>
                <a:uFillTx/>
                <a:latin typeface="宋体" panose="02010600030101010101" pitchFamily="2" charset="-122"/>
                <a:ea typeface="+mn-ea"/>
                <a:cs typeface="+mn-cs"/>
              </a:rPr>
              <a:t>1</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=01</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en-US" altLang="zh-CN" sz="2800" b="0" i="1" u="none" strike="noStrike" kern="0" cap="none" spc="0" normalizeH="0" baseline="0" noProof="0" dirty="0">
                <a:ln>
                  <a:noFill/>
                </a:ln>
                <a:solidFill>
                  <a:schemeClr val="tx1"/>
                </a:solidFill>
                <a:effectLst/>
                <a:uLnTx/>
                <a:uFillTx/>
                <a:latin typeface="宋体" panose="02010600030101010101" pitchFamily="2" charset="-122"/>
                <a:ea typeface="+mn-ea"/>
                <a:cs typeface="+mn-cs"/>
              </a:rPr>
              <a:t>S</a:t>
            </a:r>
            <a:r>
              <a:rPr kumimoji="1" lang="en-US" altLang="zh-CN" sz="2800" b="0" i="1" u="none" strike="noStrike" kern="0" cap="none" spc="0" normalizeH="0" baseline="-30000" noProof="0" dirty="0">
                <a:ln>
                  <a:noFill/>
                </a:ln>
                <a:solidFill>
                  <a:schemeClr val="tx1"/>
                </a:solidFill>
                <a:effectLst/>
                <a:uLnTx/>
                <a:uFillTx/>
                <a:latin typeface="宋体" panose="02010600030101010101" pitchFamily="2" charset="-122"/>
                <a:ea typeface="+mn-ea"/>
                <a:cs typeface="+mn-cs"/>
              </a:rPr>
              <a:t>2</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=10</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r>
              <a:rPr kumimoji="1" lang="en-US" altLang="zh-CN" sz="2800" b="0" i="1" u="none" strike="noStrike" kern="0" cap="none" spc="0" normalizeH="0" baseline="0" noProof="0" dirty="0">
                <a:ln>
                  <a:noFill/>
                </a:ln>
                <a:solidFill>
                  <a:schemeClr val="tx1"/>
                </a:solidFill>
                <a:effectLst/>
                <a:uLnTx/>
                <a:uFillTx/>
                <a:latin typeface="宋体" panose="02010600030101010101" pitchFamily="2" charset="-122"/>
                <a:ea typeface="+mn-ea"/>
                <a:cs typeface="+mn-cs"/>
              </a:rPr>
              <a:t>S</a:t>
            </a:r>
            <a:r>
              <a:rPr kumimoji="1" lang="en-US" altLang="zh-CN" sz="2800" b="0" i="1" u="none" strike="noStrike" kern="0" cap="none" spc="0" normalizeH="0" baseline="-30000" noProof="0" dirty="0">
                <a:ln>
                  <a:noFill/>
                </a:ln>
                <a:solidFill>
                  <a:schemeClr val="tx1"/>
                </a:solidFill>
                <a:effectLst/>
                <a:uLnTx/>
                <a:uFillTx/>
                <a:latin typeface="宋体" panose="02010600030101010101" pitchFamily="2" charset="-122"/>
                <a:ea typeface="+mn-ea"/>
                <a:cs typeface="+mn-cs"/>
              </a:rPr>
              <a:t>3</a:t>
            </a:r>
            <a:r>
              <a:rPr kumimoji="1" lang="en-US" altLang="zh-CN"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=11</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。则可得</a:t>
            </a:r>
            <a:r>
              <a:rPr kumimoji="1"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宋体" panose="02010600030101010101" pitchFamily="2" charset="-122"/>
                <a:ea typeface="+mn-ea"/>
                <a:cs typeface="+mn-cs"/>
                <a:hlinkClick r:id="rId2" action="ppaction://hlinksldjump"/>
              </a:rPr>
              <a:t>状态编码表</a:t>
            </a:r>
            <a:r>
              <a:rPr kumimoji="1" lang="zh-CN" altLang="en-US" sz="2800" b="0" i="0" u="none" strike="noStrike" kern="0" cap="none" spc="0" normalizeH="0" baseline="0" noProof="0" dirty="0">
                <a:ln>
                  <a:noFill/>
                </a:ln>
                <a:solidFill>
                  <a:schemeClr val="tx1"/>
                </a:solidFill>
                <a:effectLst/>
                <a:uLnTx/>
                <a:uFillTx/>
                <a:latin typeface="宋体" panose="02010600030101010101" pitchFamily="2" charset="-122"/>
                <a:ea typeface="+mn-ea"/>
                <a:cs typeface="+mn-cs"/>
              </a:rPr>
              <a:t>。</a:t>
            </a: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defRPr/>
            </a:pPr>
            <a:endParaRPr kumimoji="1" lang="en-US" altLang="zh-CN"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63491" name="Rectangle 2"/>
          <p:cNvSpPr>
            <a:spLocks noGrp="1"/>
          </p:cNvSpPr>
          <p:nvPr>
            <p:ph type="title"/>
          </p:nvPr>
        </p:nvSpPr>
        <p:spPr>
          <a:xfrm>
            <a:off x="1868488" y="508000"/>
            <a:ext cx="4876800" cy="762000"/>
          </a:xfrm>
        </p:spPr>
        <p:txBody>
          <a:bodyPr vert="horz" wrap="square" lIns="91440" tIns="45720" rIns="91440" bIns="45720" anchor="ctr" anchorCtr="0"/>
          <a:p>
            <a:pPr eaLnBrk="1" hangingPunct="1"/>
            <a:r>
              <a:rPr lang="zh-CN" altLang="en-US" sz="2800" b="1" dirty="0">
                <a:solidFill>
                  <a:srgbClr val="0000FF"/>
                </a:solidFill>
                <a:latin typeface="宋体" panose="02010600030101010101" pitchFamily="2" charset="-122"/>
              </a:rPr>
              <a:t>状态编码表</a:t>
            </a:r>
            <a:r>
              <a:rPr lang="zh-CN" altLang="en-US" sz="2800" dirty="0"/>
              <a:t> </a:t>
            </a:r>
            <a:endParaRPr lang="zh-CN" altLang="en-US" sz="2800" dirty="0"/>
          </a:p>
        </p:txBody>
      </p:sp>
      <p:graphicFrame>
        <p:nvGraphicFramePr>
          <p:cNvPr id="61444" name="表格 61443"/>
          <p:cNvGraphicFramePr/>
          <p:nvPr/>
        </p:nvGraphicFramePr>
        <p:xfrm>
          <a:off x="1963738" y="1539875"/>
          <a:ext cx="5702300" cy="3640138"/>
        </p:xfrm>
        <a:graphic>
          <a:graphicData uri="http://schemas.openxmlformats.org/drawingml/2006/table">
            <a:tbl>
              <a:tblPr/>
              <a:tblGrid>
                <a:gridCol w="1900238"/>
                <a:gridCol w="1901825"/>
                <a:gridCol w="1900237"/>
              </a:tblGrid>
              <a:tr h="60642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zh-CN" altLang="en-US" b="0" dirty="0">
                          <a:latin typeface="宋体" panose="02010600030101010101" pitchFamily="2" charset="-122"/>
                          <a:ea typeface="宋体" panose="02010600030101010101" pitchFamily="2" charset="-122"/>
                        </a:rPr>
                        <a:t>现态</a:t>
                      </a:r>
                      <a:r>
                        <a:rPr lang="zh-CN" altLang="en-US" b="0" dirty="0">
                          <a:latin typeface="Times New Roman" panose="02020603050405020304" pitchFamily="18" charset="0"/>
                          <a:ea typeface="宋体" panose="02010600030101010101" pitchFamily="2" charset="-122"/>
                        </a:rPr>
                        <a:t> </a:t>
                      </a:r>
                      <a:endParaRPr lang="zh-CN" altLang="en-US" b="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zh-CN" altLang="en-US" b="0" dirty="0">
                          <a:latin typeface="宋体" panose="02010600030101010101" pitchFamily="2" charset="-122"/>
                          <a:ea typeface="宋体" panose="02010600030101010101" pitchFamily="2" charset="-122"/>
                        </a:rPr>
                        <a:t>次态</a:t>
                      </a:r>
                      <a:r>
                        <a:rPr lang="zh-CN" altLang="en-US" b="0" dirty="0">
                          <a:latin typeface="Times New Roman" panose="02020603050405020304" pitchFamily="18" charset="0"/>
                          <a:ea typeface="宋体" panose="02010600030101010101" pitchFamily="2" charset="-122"/>
                        </a:rPr>
                        <a:t> </a:t>
                      </a:r>
                      <a:endParaRPr lang="zh-CN" altLang="en-US"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zh-CN" altLang="en-US" b="0" dirty="0">
                          <a:latin typeface="宋体" panose="02010600030101010101" pitchFamily="2" charset="-122"/>
                          <a:ea typeface="宋体" panose="02010600030101010101" pitchFamily="2" charset="-122"/>
                        </a:rPr>
                        <a:t>输出</a:t>
                      </a:r>
                      <a:r>
                        <a:rPr lang="zh-CN" altLang="en-US" b="0" dirty="0">
                          <a:latin typeface="Times New Roman" panose="02020603050405020304" pitchFamily="18" charset="0"/>
                          <a:ea typeface="宋体" panose="02010600030101010101" pitchFamily="2" charset="-122"/>
                        </a:rPr>
                        <a:t> </a:t>
                      </a:r>
                      <a:endParaRPr lang="zh-CN" altLang="en-US"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642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宋体" panose="02010600030101010101" pitchFamily="2" charset="-122"/>
                          <a:ea typeface="宋体" panose="02010600030101010101" pitchFamily="2" charset="-122"/>
                        </a:rPr>
                        <a:t>  </a:t>
                      </a:r>
                      <a:endParaRPr lang="en-US" altLang="zh-CN" b="0" dirty="0">
                        <a:latin typeface="宋体" panose="02010600030101010101" pitchFamily="2" charset="-122"/>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endParaRPr lang="zh-CN"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endParaRPr lang="zh-CN"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8013">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0     0</a:t>
                      </a:r>
                      <a:endParaRPr lang="en-US" altLang="zh-CN" b="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0       1</a:t>
                      </a:r>
                      <a:endParaRPr lang="en-US"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0</a:t>
                      </a:r>
                      <a:endParaRPr lang="en-US"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642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0     1</a:t>
                      </a:r>
                      <a:endParaRPr lang="en-US" altLang="zh-CN" b="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1       0</a:t>
                      </a:r>
                      <a:endParaRPr lang="en-US"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0</a:t>
                      </a:r>
                      <a:endParaRPr lang="en-US"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642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1     0</a:t>
                      </a:r>
                      <a:endParaRPr lang="en-US" altLang="zh-CN" b="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1       1</a:t>
                      </a:r>
                      <a:endParaRPr lang="en-US"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0</a:t>
                      </a:r>
                      <a:endParaRPr lang="en-US"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06425">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1     1</a:t>
                      </a:r>
                      <a:endParaRPr lang="en-US" altLang="zh-CN" b="0" dirty="0">
                        <a:latin typeface="Times New Roman" panose="02020603050405020304" pitchFamily="18"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0       0</a:t>
                      </a:r>
                      <a:endParaRPr lang="en-US"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20000"/>
                        </a:spcBef>
                        <a:buNone/>
                      </a:pPr>
                      <a:r>
                        <a:rPr lang="en-US" altLang="zh-CN" b="0" dirty="0">
                          <a:latin typeface="Times New Roman" panose="02020603050405020304" pitchFamily="18" charset="0"/>
                          <a:ea typeface="宋体" panose="02010600030101010101" pitchFamily="2" charset="-122"/>
                        </a:rPr>
                        <a:t>1</a:t>
                      </a:r>
                      <a:endParaRPr lang="en-US" altLang="zh-CN" b="0" dirty="0">
                        <a:latin typeface="Times New Roman" panose="02020603050405020304" pitchFamily="18"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63522" name="Object 33"/>
          <p:cNvGraphicFramePr>
            <a:graphicFrameLocks noChangeAspect="1"/>
          </p:cNvGraphicFramePr>
          <p:nvPr/>
        </p:nvGraphicFramePr>
        <p:xfrm>
          <a:off x="2511425" y="2219325"/>
          <a:ext cx="415925" cy="477838"/>
        </p:xfrm>
        <a:graphic>
          <a:graphicData uri="http://schemas.openxmlformats.org/presentationml/2006/ole">
            <mc:AlternateContent xmlns:mc="http://schemas.openxmlformats.org/markup-compatibility/2006">
              <mc:Choice xmlns:v="urn:schemas-microsoft-com:vml" Requires="v">
                <p:oleObj spid="_x0000_s3111" name="" r:id="rId1" imgW="190500" imgH="215900" progId="Equation.3">
                  <p:embed/>
                </p:oleObj>
              </mc:Choice>
              <mc:Fallback>
                <p:oleObj name="" r:id="rId1" imgW="190500" imgH="215900" progId="Equation.3">
                  <p:embed/>
                  <p:pic>
                    <p:nvPicPr>
                      <p:cNvPr id="0" name="图片 3110"/>
                      <p:cNvPicPr/>
                      <p:nvPr/>
                    </p:nvPicPr>
                    <p:blipFill>
                      <a:blip r:embed="rId2"/>
                      <a:stretch>
                        <a:fillRect/>
                      </a:stretch>
                    </p:blipFill>
                    <p:spPr>
                      <a:xfrm>
                        <a:off x="2511425" y="2219325"/>
                        <a:ext cx="415925" cy="477838"/>
                      </a:xfrm>
                      <a:prstGeom prst="rect">
                        <a:avLst/>
                      </a:prstGeom>
                      <a:noFill/>
                      <a:ln w="38100">
                        <a:noFill/>
                        <a:miter/>
                      </a:ln>
                    </p:spPr>
                  </p:pic>
                </p:oleObj>
              </mc:Fallback>
            </mc:AlternateContent>
          </a:graphicData>
        </a:graphic>
      </p:graphicFrame>
      <p:graphicFrame>
        <p:nvGraphicFramePr>
          <p:cNvPr id="63523" name="Object 34"/>
          <p:cNvGraphicFramePr>
            <a:graphicFrameLocks noChangeAspect="1"/>
          </p:cNvGraphicFramePr>
          <p:nvPr/>
        </p:nvGraphicFramePr>
        <p:xfrm>
          <a:off x="3154363" y="2219325"/>
          <a:ext cx="433387" cy="498475"/>
        </p:xfrm>
        <a:graphic>
          <a:graphicData uri="http://schemas.openxmlformats.org/presentationml/2006/ole">
            <mc:AlternateContent xmlns:mc="http://schemas.openxmlformats.org/markup-compatibility/2006">
              <mc:Choice xmlns:v="urn:schemas-microsoft-com:vml" Requires="v">
                <p:oleObj spid="_x0000_s3112" name="" r:id="rId3" imgW="190500" imgH="215900" progId="Equation.3">
                  <p:embed/>
                </p:oleObj>
              </mc:Choice>
              <mc:Fallback>
                <p:oleObj name="" r:id="rId3" imgW="190500" imgH="215900" progId="Equation.3">
                  <p:embed/>
                  <p:pic>
                    <p:nvPicPr>
                      <p:cNvPr id="0" name="图片 3111"/>
                      <p:cNvPicPr/>
                      <p:nvPr/>
                    </p:nvPicPr>
                    <p:blipFill>
                      <a:blip r:embed="rId4"/>
                      <a:stretch>
                        <a:fillRect/>
                      </a:stretch>
                    </p:blipFill>
                    <p:spPr>
                      <a:xfrm>
                        <a:off x="3154363" y="2219325"/>
                        <a:ext cx="433387" cy="498475"/>
                      </a:xfrm>
                      <a:prstGeom prst="rect">
                        <a:avLst/>
                      </a:prstGeom>
                      <a:noFill/>
                      <a:ln w="38100">
                        <a:noFill/>
                        <a:miter/>
                      </a:ln>
                    </p:spPr>
                  </p:pic>
                </p:oleObj>
              </mc:Fallback>
            </mc:AlternateContent>
          </a:graphicData>
        </a:graphic>
      </p:graphicFrame>
      <p:graphicFrame>
        <p:nvGraphicFramePr>
          <p:cNvPr id="63524" name="Object 35"/>
          <p:cNvGraphicFramePr>
            <a:graphicFrameLocks noChangeAspect="1"/>
          </p:cNvGraphicFramePr>
          <p:nvPr/>
        </p:nvGraphicFramePr>
        <p:xfrm>
          <a:off x="4225925" y="2205038"/>
          <a:ext cx="641350" cy="508000"/>
        </p:xfrm>
        <a:graphic>
          <a:graphicData uri="http://schemas.openxmlformats.org/presentationml/2006/ole">
            <mc:AlternateContent xmlns:mc="http://schemas.openxmlformats.org/markup-compatibility/2006">
              <mc:Choice xmlns:v="urn:schemas-microsoft-com:vml" Requires="v">
                <p:oleObj spid="_x0000_s3113" name="" r:id="rId5" imgW="279400" imgH="215900" progId="Equation.3">
                  <p:embed/>
                </p:oleObj>
              </mc:Choice>
              <mc:Fallback>
                <p:oleObj name="" r:id="rId5" imgW="279400" imgH="215900" progId="Equation.3">
                  <p:embed/>
                  <p:pic>
                    <p:nvPicPr>
                      <p:cNvPr id="0" name="图片 3112"/>
                      <p:cNvPicPr/>
                      <p:nvPr/>
                    </p:nvPicPr>
                    <p:blipFill>
                      <a:blip r:embed="rId6"/>
                      <a:stretch>
                        <a:fillRect/>
                      </a:stretch>
                    </p:blipFill>
                    <p:spPr>
                      <a:xfrm>
                        <a:off x="4225925" y="2205038"/>
                        <a:ext cx="641350" cy="508000"/>
                      </a:xfrm>
                      <a:prstGeom prst="rect">
                        <a:avLst/>
                      </a:prstGeom>
                      <a:noFill/>
                      <a:ln w="38100">
                        <a:noFill/>
                        <a:miter/>
                      </a:ln>
                    </p:spPr>
                  </p:pic>
                </p:oleObj>
              </mc:Fallback>
            </mc:AlternateContent>
          </a:graphicData>
        </a:graphic>
      </p:graphicFrame>
      <p:graphicFrame>
        <p:nvGraphicFramePr>
          <p:cNvPr id="63525" name="Object 36"/>
          <p:cNvGraphicFramePr>
            <a:graphicFrameLocks noChangeAspect="1"/>
          </p:cNvGraphicFramePr>
          <p:nvPr/>
        </p:nvGraphicFramePr>
        <p:xfrm>
          <a:off x="4992688" y="2146300"/>
          <a:ext cx="700087" cy="554038"/>
        </p:xfrm>
        <a:graphic>
          <a:graphicData uri="http://schemas.openxmlformats.org/presentationml/2006/ole">
            <mc:AlternateContent xmlns:mc="http://schemas.openxmlformats.org/markup-compatibility/2006">
              <mc:Choice xmlns:v="urn:schemas-microsoft-com:vml" Requires="v">
                <p:oleObj spid="_x0000_s3114" name="" r:id="rId7" imgW="279400" imgH="215900" progId="Equation.3">
                  <p:embed/>
                </p:oleObj>
              </mc:Choice>
              <mc:Fallback>
                <p:oleObj name="" r:id="rId7" imgW="279400" imgH="215900" progId="Equation.3">
                  <p:embed/>
                  <p:pic>
                    <p:nvPicPr>
                      <p:cNvPr id="0" name="图片 3113"/>
                      <p:cNvPicPr/>
                      <p:nvPr/>
                    </p:nvPicPr>
                    <p:blipFill>
                      <a:blip r:embed="rId8"/>
                      <a:stretch>
                        <a:fillRect/>
                      </a:stretch>
                    </p:blipFill>
                    <p:spPr>
                      <a:xfrm>
                        <a:off x="4992688" y="2146300"/>
                        <a:ext cx="700087" cy="554038"/>
                      </a:xfrm>
                      <a:prstGeom prst="rect">
                        <a:avLst/>
                      </a:prstGeom>
                      <a:noFill/>
                      <a:ln w="38100">
                        <a:noFill/>
                        <a:miter/>
                      </a:ln>
                    </p:spPr>
                  </p:pic>
                </p:oleObj>
              </mc:Fallback>
            </mc:AlternateContent>
          </a:graphicData>
        </a:graphic>
      </p:graphicFrame>
      <p:graphicFrame>
        <p:nvGraphicFramePr>
          <p:cNvPr id="63526" name="Object 37"/>
          <p:cNvGraphicFramePr>
            <a:graphicFrameLocks noChangeAspect="1"/>
          </p:cNvGraphicFramePr>
          <p:nvPr/>
        </p:nvGraphicFramePr>
        <p:xfrm>
          <a:off x="6546850" y="2338388"/>
          <a:ext cx="423863" cy="423862"/>
        </p:xfrm>
        <a:graphic>
          <a:graphicData uri="http://schemas.openxmlformats.org/presentationml/2006/ole">
            <mc:AlternateContent xmlns:mc="http://schemas.openxmlformats.org/markup-compatibility/2006">
              <mc:Choice xmlns:v="urn:schemas-microsoft-com:vml" Requires="v">
                <p:oleObj spid="_x0000_s3110" name="" r:id="rId9" imgW="139700" imgH="139700" progId="Equation.3">
                  <p:embed/>
                </p:oleObj>
              </mc:Choice>
              <mc:Fallback>
                <p:oleObj name="" r:id="rId9" imgW="139700" imgH="139700" progId="Equation.3">
                  <p:embed/>
                  <p:pic>
                    <p:nvPicPr>
                      <p:cNvPr id="0" name="图片 3109"/>
                      <p:cNvPicPr/>
                      <p:nvPr/>
                    </p:nvPicPr>
                    <p:blipFill>
                      <a:blip r:embed="rId10"/>
                      <a:stretch>
                        <a:fillRect/>
                      </a:stretch>
                    </p:blipFill>
                    <p:spPr>
                      <a:xfrm>
                        <a:off x="6546850" y="2338388"/>
                        <a:ext cx="423863" cy="423862"/>
                      </a:xfrm>
                      <a:prstGeom prst="rect">
                        <a:avLst/>
                      </a:prstGeom>
                      <a:noFill/>
                      <a:ln w="38100">
                        <a:noFill/>
                        <a:miter/>
                      </a:ln>
                    </p:spPr>
                  </p:pic>
                </p:oleObj>
              </mc:Fallback>
            </mc:AlternateContent>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64515" name="Rectangle 2"/>
          <p:cNvSpPr>
            <a:spLocks noGrp="1"/>
          </p:cNvSpPr>
          <p:nvPr>
            <p:ph idx="1"/>
          </p:nvPr>
        </p:nvSpPr>
        <p:spPr>
          <a:xfrm>
            <a:off x="406400" y="342900"/>
            <a:ext cx="7772400" cy="1752600"/>
          </a:xfrm>
        </p:spPr>
        <p:txBody>
          <a:bodyPr vert="horz" wrap="square" lIns="91440" tIns="45720" rIns="91440" bIns="45720" anchor="t" anchorCtr="0"/>
          <a:p>
            <a:pPr algn="just" eaLnBrk="1" hangingPunct="1"/>
            <a:r>
              <a:rPr lang="en-US" altLang="zh-CN" sz="2800" b="1" dirty="0">
                <a:latin typeface="宋体" panose="02010600030101010101" pitchFamily="2" charset="-122"/>
              </a:rPr>
              <a:t>4</a:t>
            </a:r>
            <a:r>
              <a:rPr lang="zh-CN" altLang="en-US" sz="2800" b="1" dirty="0">
                <a:latin typeface="宋体" panose="02010600030101010101" pitchFamily="2" charset="-122"/>
              </a:rPr>
              <a:t>．选定触发器的类型，并求出激励函数和输出函数表达式。</a:t>
            </a:r>
            <a:endParaRPr lang="zh-CN" altLang="en-US" sz="2800" b="1" dirty="0">
              <a:latin typeface="宋体" panose="02010600030101010101" pitchFamily="2" charset="-122"/>
            </a:endParaRPr>
          </a:p>
          <a:p>
            <a:pPr algn="just" eaLnBrk="1" hangingPunct="1"/>
            <a:r>
              <a:rPr lang="zh-CN" altLang="en-US" sz="2400" dirty="0">
                <a:latin typeface="宋体" panose="02010600030101010101" pitchFamily="2" charset="-122"/>
              </a:rPr>
              <a:t>根据</a:t>
            </a:r>
            <a:r>
              <a:rPr lang="zh-CN" altLang="en-US" sz="2400" b="1" dirty="0">
                <a:solidFill>
                  <a:srgbClr val="0000FF"/>
                </a:solidFill>
                <a:latin typeface="宋体" panose="02010600030101010101" pitchFamily="2" charset="-122"/>
              </a:rPr>
              <a:t>状态编码表</a:t>
            </a:r>
            <a:r>
              <a:rPr lang="zh-CN" altLang="en-US" sz="2400" dirty="0">
                <a:latin typeface="宋体" panose="02010600030101010101" pitchFamily="2" charset="-122"/>
              </a:rPr>
              <a:t>可得：</a:t>
            </a:r>
            <a:endParaRPr lang="zh-CN" altLang="en-US" sz="2400" dirty="0"/>
          </a:p>
          <a:p>
            <a:pPr eaLnBrk="1" hangingPunct="1"/>
            <a:endParaRPr lang="en-US" altLang="zh-CN" sz="2400" dirty="0"/>
          </a:p>
        </p:txBody>
      </p:sp>
      <p:graphicFrame>
        <p:nvGraphicFramePr>
          <p:cNvPr id="266243" name="Object 3"/>
          <p:cNvGraphicFramePr>
            <a:graphicFrameLocks noChangeAspect="1"/>
          </p:cNvGraphicFramePr>
          <p:nvPr/>
        </p:nvGraphicFramePr>
        <p:xfrm>
          <a:off x="2579688" y="1865313"/>
          <a:ext cx="2978150" cy="515937"/>
        </p:xfrm>
        <a:graphic>
          <a:graphicData uri="http://schemas.openxmlformats.org/presentationml/2006/ole">
            <mc:AlternateContent xmlns:mc="http://schemas.openxmlformats.org/markup-compatibility/2006">
              <mc:Choice xmlns:v="urn:schemas-microsoft-com:vml" Requires="v">
                <p:oleObj spid="_x0000_s3117" name="" r:id="rId1" imgW="1293495" imgH="156210" progId="Equation.3">
                  <p:embed/>
                </p:oleObj>
              </mc:Choice>
              <mc:Fallback>
                <p:oleObj name="" r:id="rId1" imgW="1293495" imgH="156210" progId="Equation.3">
                  <p:embed/>
                  <p:pic>
                    <p:nvPicPr>
                      <p:cNvPr id="0" name="图片 3116"/>
                      <p:cNvPicPr/>
                      <p:nvPr/>
                    </p:nvPicPr>
                    <p:blipFill>
                      <a:blip r:embed="rId2">
                        <a:clrChange>
                          <a:clrFrom>
                            <a:srgbClr val="000000"/>
                          </a:clrFrom>
                          <a:clrTo>
                            <a:srgbClr val="FF0000"/>
                          </a:clrTo>
                        </a:clrChange>
                      </a:blip>
                      <a:stretch>
                        <a:fillRect/>
                      </a:stretch>
                    </p:blipFill>
                    <p:spPr>
                      <a:xfrm>
                        <a:off x="2579688" y="1865313"/>
                        <a:ext cx="2978150" cy="515937"/>
                      </a:xfrm>
                      <a:prstGeom prst="rect">
                        <a:avLst/>
                      </a:prstGeom>
                      <a:noFill/>
                      <a:ln w="38100">
                        <a:noFill/>
                        <a:miter/>
                      </a:ln>
                    </p:spPr>
                  </p:pic>
                </p:oleObj>
              </mc:Fallback>
            </mc:AlternateContent>
          </a:graphicData>
        </a:graphic>
      </p:graphicFrame>
      <p:graphicFrame>
        <p:nvGraphicFramePr>
          <p:cNvPr id="266244" name="Object 4"/>
          <p:cNvGraphicFramePr>
            <a:graphicFrameLocks noChangeAspect="1"/>
          </p:cNvGraphicFramePr>
          <p:nvPr/>
        </p:nvGraphicFramePr>
        <p:xfrm>
          <a:off x="2579688" y="2620963"/>
          <a:ext cx="3703637" cy="522287"/>
        </p:xfrm>
        <a:graphic>
          <a:graphicData uri="http://schemas.openxmlformats.org/presentationml/2006/ole">
            <mc:AlternateContent xmlns:mc="http://schemas.openxmlformats.org/markup-compatibility/2006">
              <mc:Choice xmlns:v="urn:schemas-microsoft-com:vml" Requires="v">
                <p:oleObj spid="_x0000_s3118" name="" r:id="rId3" imgW="1605915" imgH="156210" progId="Equation.3">
                  <p:embed/>
                </p:oleObj>
              </mc:Choice>
              <mc:Fallback>
                <p:oleObj name="" r:id="rId3" imgW="1605915" imgH="156210" progId="Equation.3">
                  <p:embed/>
                  <p:pic>
                    <p:nvPicPr>
                      <p:cNvPr id="0" name="图片 3117"/>
                      <p:cNvPicPr/>
                      <p:nvPr/>
                    </p:nvPicPr>
                    <p:blipFill>
                      <a:blip r:embed="rId4">
                        <a:clrChange>
                          <a:clrFrom>
                            <a:srgbClr val="000000"/>
                          </a:clrFrom>
                          <a:clrTo>
                            <a:srgbClr val="FF0000"/>
                          </a:clrTo>
                        </a:clrChange>
                      </a:blip>
                      <a:stretch>
                        <a:fillRect/>
                      </a:stretch>
                    </p:blipFill>
                    <p:spPr>
                      <a:xfrm>
                        <a:off x="2579688" y="2620963"/>
                        <a:ext cx="3703637" cy="522287"/>
                      </a:xfrm>
                      <a:prstGeom prst="rect">
                        <a:avLst/>
                      </a:prstGeom>
                      <a:noFill/>
                      <a:ln w="38100">
                        <a:noFill/>
                        <a:miter/>
                      </a:ln>
                    </p:spPr>
                  </p:pic>
                </p:oleObj>
              </mc:Fallback>
            </mc:AlternateContent>
          </a:graphicData>
        </a:graphic>
      </p:graphicFrame>
      <p:graphicFrame>
        <p:nvGraphicFramePr>
          <p:cNvPr id="266245" name="Object 5"/>
          <p:cNvGraphicFramePr>
            <a:graphicFrameLocks noChangeAspect="1"/>
          </p:cNvGraphicFramePr>
          <p:nvPr/>
        </p:nvGraphicFramePr>
        <p:xfrm>
          <a:off x="2579688" y="3238500"/>
          <a:ext cx="1314450" cy="512763"/>
        </p:xfrm>
        <a:graphic>
          <a:graphicData uri="http://schemas.openxmlformats.org/presentationml/2006/ole">
            <mc:AlternateContent xmlns:mc="http://schemas.openxmlformats.org/markup-compatibility/2006">
              <mc:Choice xmlns:v="urn:schemas-microsoft-com:vml" Requires="v">
                <p:oleObj spid="_x0000_s3116" name="" r:id="rId5" imgW="479425" imgH="133985" progId="Equation.3">
                  <p:embed/>
                </p:oleObj>
              </mc:Choice>
              <mc:Fallback>
                <p:oleObj name="" r:id="rId5" imgW="479425" imgH="133985" progId="Equation.3">
                  <p:embed/>
                  <p:pic>
                    <p:nvPicPr>
                      <p:cNvPr id="0" name="图片 3115"/>
                      <p:cNvPicPr/>
                      <p:nvPr/>
                    </p:nvPicPr>
                    <p:blipFill>
                      <a:blip r:embed="rId6">
                        <a:clrChange>
                          <a:clrFrom>
                            <a:srgbClr val="000000"/>
                          </a:clrFrom>
                          <a:clrTo>
                            <a:srgbClr val="FF0000"/>
                          </a:clrTo>
                        </a:clrChange>
                      </a:blip>
                      <a:stretch>
                        <a:fillRect/>
                      </a:stretch>
                    </p:blipFill>
                    <p:spPr>
                      <a:xfrm>
                        <a:off x="2579688" y="3238500"/>
                        <a:ext cx="1314450" cy="512763"/>
                      </a:xfrm>
                      <a:prstGeom prst="rect">
                        <a:avLst/>
                      </a:prstGeom>
                      <a:noFill/>
                      <a:ln w="38100">
                        <a:noFill/>
                        <a:miter/>
                      </a:ln>
                    </p:spPr>
                  </p:pic>
                </p:oleObj>
              </mc:Fallback>
            </mc:AlternateContent>
          </a:graphicData>
        </a:graphic>
      </p:graphicFrame>
      <p:sp>
        <p:nvSpPr>
          <p:cNvPr id="266246" name="Rectangle 6"/>
          <p:cNvSpPr/>
          <p:nvPr/>
        </p:nvSpPr>
        <p:spPr>
          <a:xfrm>
            <a:off x="971550" y="3733800"/>
            <a:ext cx="8115300" cy="576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400" dirty="0">
                <a:ea typeface="楷体_GB2312" pitchFamily="49" charset="-122"/>
              </a:rPr>
              <a:t>我们选用</a:t>
            </a:r>
            <a:r>
              <a:rPr lang="en-US" altLang="zh-CN" sz="2400" i="1" dirty="0">
                <a:solidFill>
                  <a:srgbClr val="FF0066"/>
                </a:solidFill>
                <a:ea typeface="楷体_GB2312" pitchFamily="49" charset="-122"/>
              </a:rPr>
              <a:t>J-K</a:t>
            </a:r>
            <a:r>
              <a:rPr lang="zh-CN" altLang="en-US" sz="2400" dirty="0">
                <a:solidFill>
                  <a:srgbClr val="FF0066"/>
                </a:solidFill>
                <a:ea typeface="楷体_GB2312" pitchFamily="49" charset="-122"/>
              </a:rPr>
              <a:t>触发器。</a:t>
            </a:r>
            <a:r>
              <a:rPr lang="zh-CN" altLang="en-US" sz="2400" dirty="0">
                <a:latin typeface="宋体" panose="02010600030101010101" pitchFamily="2" charset="-122"/>
              </a:rPr>
              <a:t>因为</a:t>
            </a:r>
            <a:r>
              <a:rPr lang="en-US" altLang="zh-CN" sz="2400" dirty="0">
                <a:solidFill>
                  <a:srgbClr val="FF0066"/>
                </a:solidFill>
                <a:latin typeface="宋体" panose="02010600030101010101" pitchFamily="2" charset="-122"/>
              </a:rPr>
              <a:t>J-K</a:t>
            </a:r>
            <a:r>
              <a:rPr lang="zh-CN" altLang="en-US" sz="2400" dirty="0">
                <a:solidFill>
                  <a:srgbClr val="FF0066"/>
                </a:solidFill>
                <a:latin typeface="宋体" panose="02010600030101010101" pitchFamily="2" charset="-122"/>
              </a:rPr>
              <a:t>触发器</a:t>
            </a:r>
            <a:r>
              <a:rPr lang="zh-CN" altLang="en-US" sz="2400" dirty="0">
                <a:latin typeface="宋体" panose="02010600030101010101" pitchFamily="2" charset="-122"/>
              </a:rPr>
              <a:t>的特性方程为</a:t>
            </a:r>
            <a:r>
              <a:rPr lang="zh-CN" altLang="en-US" sz="2400" dirty="0"/>
              <a:t> </a:t>
            </a:r>
            <a:endParaRPr lang="zh-CN" altLang="en-US" sz="2400" dirty="0"/>
          </a:p>
        </p:txBody>
      </p:sp>
      <p:graphicFrame>
        <p:nvGraphicFramePr>
          <p:cNvPr id="266247" name="Object 7"/>
          <p:cNvGraphicFramePr>
            <a:graphicFrameLocks noChangeAspect="1"/>
          </p:cNvGraphicFramePr>
          <p:nvPr/>
        </p:nvGraphicFramePr>
        <p:xfrm>
          <a:off x="2655888" y="4510088"/>
          <a:ext cx="2478087" cy="479425"/>
        </p:xfrm>
        <a:graphic>
          <a:graphicData uri="http://schemas.openxmlformats.org/presentationml/2006/ole">
            <mc:AlternateContent xmlns:mc="http://schemas.openxmlformats.org/markup-compatibility/2006">
              <mc:Choice xmlns:v="urn:schemas-microsoft-com:vml" Requires="v">
                <p:oleObj spid="_x0000_s3120" name="" r:id="rId7" imgW="1092835" imgH="144780" progId="Equation.3">
                  <p:embed/>
                </p:oleObj>
              </mc:Choice>
              <mc:Fallback>
                <p:oleObj name="" r:id="rId7" imgW="1092835" imgH="144780" progId="Equation.3">
                  <p:embed/>
                  <p:pic>
                    <p:nvPicPr>
                      <p:cNvPr id="0" name="图片 3119"/>
                      <p:cNvPicPr/>
                      <p:nvPr/>
                    </p:nvPicPr>
                    <p:blipFill>
                      <a:blip r:embed="rId8">
                        <a:clrChange>
                          <a:clrFrom>
                            <a:srgbClr val="000000"/>
                          </a:clrFrom>
                          <a:clrTo>
                            <a:srgbClr val="FF0000"/>
                          </a:clrTo>
                        </a:clrChange>
                      </a:blip>
                      <a:stretch>
                        <a:fillRect/>
                      </a:stretch>
                    </p:blipFill>
                    <p:spPr>
                      <a:xfrm>
                        <a:off x="2655888" y="4510088"/>
                        <a:ext cx="2478087" cy="479425"/>
                      </a:xfrm>
                      <a:prstGeom prst="rect">
                        <a:avLst/>
                      </a:prstGeom>
                      <a:noFill/>
                      <a:ln w="38100">
                        <a:noFill/>
                        <a:miter/>
                      </a:ln>
                    </p:spPr>
                  </p:pic>
                </p:oleObj>
              </mc:Fallback>
            </mc:AlternateContent>
          </a:graphicData>
        </a:graphic>
      </p:graphicFrame>
      <p:sp>
        <p:nvSpPr>
          <p:cNvPr id="266248" name="Rectangle 8"/>
          <p:cNvSpPr/>
          <p:nvPr/>
        </p:nvSpPr>
        <p:spPr>
          <a:xfrm>
            <a:off x="1071563" y="4391025"/>
            <a:ext cx="1752600" cy="5762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zh-CN" altLang="en-US" sz="2400" dirty="0">
                <a:latin typeface="宋体" panose="02010600030101010101" pitchFamily="2" charset="-122"/>
              </a:rPr>
              <a:t>则可得：</a:t>
            </a:r>
            <a:r>
              <a:rPr lang="zh-CN" altLang="en-US" sz="2400" dirty="0"/>
              <a:t> </a:t>
            </a:r>
            <a:endParaRPr lang="zh-CN" altLang="en-US" sz="2400" dirty="0"/>
          </a:p>
        </p:txBody>
      </p:sp>
      <p:graphicFrame>
        <p:nvGraphicFramePr>
          <p:cNvPr id="266249" name="Object 9"/>
          <p:cNvGraphicFramePr>
            <a:graphicFrameLocks noChangeAspect="1"/>
          </p:cNvGraphicFramePr>
          <p:nvPr/>
        </p:nvGraphicFramePr>
        <p:xfrm>
          <a:off x="2643188" y="5102225"/>
          <a:ext cx="1752600" cy="536575"/>
        </p:xfrm>
        <a:graphic>
          <a:graphicData uri="http://schemas.openxmlformats.org/presentationml/2006/ole">
            <mc:AlternateContent xmlns:mc="http://schemas.openxmlformats.org/markup-compatibility/2006">
              <mc:Choice xmlns:v="urn:schemas-microsoft-com:vml" Requires="v">
                <p:oleObj spid="_x0000_s3119" name="" r:id="rId9" imgW="635635" imgH="133985" progId="Equation.3">
                  <p:embed/>
                </p:oleObj>
              </mc:Choice>
              <mc:Fallback>
                <p:oleObj name="" r:id="rId9" imgW="635635" imgH="133985" progId="Equation.3">
                  <p:embed/>
                  <p:pic>
                    <p:nvPicPr>
                      <p:cNvPr id="0" name="图片 3118"/>
                      <p:cNvPicPr/>
                      <p:nvPr/>
                    </p:nvPicPr>
                    <p:blipFill>
                      <a:blip r:embed="rId10">
                        <a:clrChange>
                          <a:clrFrom>
                            <a:srgbClr val="000000"/>
                          </a:clrFrom>
                          <a:clrTo>
                            <a:srgbClr val="FF0000"/>
                          </a:clrTo>
                        </a:clrChange>
                      </a:blip>
                      <a:stretch>
                        <a:fillRect/>
                      </a:stretch>
                    </p:blipFill>
                    <p:spPr>
                      <a:xfrm>
                        <a:off x="2643188" y="5102225"/>
                        <a:ext cx="1752600" cy="536575"/>
                      </a:xfrm>
                      <a:prstGeom prst="rect">
                        <a:avLst/>
                      </a:prstGeom>
                      <a:noFill/>
                      <a:ln w="38100">
                        <a:noFill/>
                        <a:miter/>
                      </a:ln>
                    </p:spPr>
                  </p:pic>
                </p:oleObj>
              </mc:Fallback>
            </mc:AlternateContent>
          </a:graphicData>
        </a:graphic>
      </p:graphicFrame>
      <p:graphicFrame>
        <p:nvGraphicFramePr>
          <p:cNvPr id="266250" name="Object 10"/>
          <p:cNvGraphicFramePr>
            <a:graphicFrameLocks noChangeAspect="1"/>
          </p:cNvGraphicFramePr>
          <p:nvPr/>
        </p:nvGraphicFramePr>
        <p:xfrm>
          <a:off x="2579688" y="5834063"/>
          <a:ext cx="1800225" cy="538162"/>
        </p:xfrm>
        <a:graphic>
          <a:graphicData uri="http://schemas.openxmlformats.org/presentationml/2006/ole">
            <mc:AlternateContent xmlns:mc="http://schemas.openxmlformats.org/markup-compatibility/2006">
              <mc:Choice xmlns:v="urn:schemas-microsoft-com:vml" Requires="v">
                <p:oleObj spid="_x0000_s3115" name="" r:id="rId11" imgW="557530" imgH="111760" progId="Equation.3">
                  <p:embed/>
                </p:oleObj>
              </mc:Choice>
              <mc:Fallback>
                <p:oleObj name="" r:id="rId11" imgW="557530" imgH="111760" progId="Equation.3">
                  <p:embed/>
                  <p:pic>
                    <p:nvPicPr>
                      <p:cNvPr id="0" name="图片 3114"/>
                      <p:cNvPicPr/>
                      <p:nvPr/>
                    </p:nvPicPr>
                    <p:blipFill>
                      <a:blip r:embed="rId12">
                        <a:clrChange>
                          <a:clrFrom>
                            <a:srgbClr val="000000"/>
                          </a:clrFrom>
                          <a:clrTo>
                            <a:srgbClr val="FF0000"/>
                          </a:clrTo>
                        </a:clrChange>
                      </a:blip>
                      <a:stretch>
                        <a:fillRect/>
                      </a:stretch>
                    </p:blipFill>
                    <p:spPr>
                      <a:xfrm>
                        <a:off x="2579688" y="5834063"/>
                        <a:ext cx="1800225" cy="538162"/>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43"/>
                                        </p:tgtEl>
                                        <p:attrNameLst>
                                          <p:attrName>style.visibility</p:attrName>
                                        </p:attrNameLst>
                                      </p:cBhvr>
                                      <p:to>
                                        <p:strVal val="visible"/>
                                      </p:to>
                                    </p:set>
                                    <p:anim calcmode="lin" valueType="num">
                                      <p:cBhvr additive="base">
                                        <p:cTn id="7" dur="500" fill="hold"/>
                                        <p:tgtEl>
                                          <p:spTgt spid="266243"/>
                                        </p:tgtEl>
                                        <p:attrNameLst>
                                          <p:attrName>ppt_x</p:attrName>
                                        </p:attrNameLst>
                                      </p:cBhvr>
                                      <p:tavLst>
                                        <p:tav tm="0">
                                          <p:val>
                                            <p:strVal val="0-#ppt_w/2"/>
                                          </p:val>
                                        </p:tav>
                                        <p:tav tm="100000">
                                          <p:val>
                                            <p:strVal val="#ppt_x"/>
                                          </p:val>
                                        </p:tav>
                                      </p:tavLst>
                                    </p:anim>
                                    <p:anim calcmode="lin" valueType="num">
                                      <p:cBhvr additive="base">
                                        <p:cTn id="8" dur="500" fill="hold"/>
                                        <p:tgtEl>
                                          <p:spTgt spid="2662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44"/>
                                        </p:tgtEl>
                                        <p:attrNameLst>
                                          <p:attrName>style.visibility</p:attrName>
                                        </p:attrNameLst>
                                      </p:cBhvr>
                                      <p:to>
                                        <p:strVal val="visible"/>
                                      </p:to>
                                    </p:set>
                                    <p:anim calcmode="lin" valueType="num">
                                      <p:cBhvr additive="base">
                                        <p:cTn id="13" dur="500" fill="hold"/>
                                        <p:tgtEl>
                                          <p:spTgt spid="266244"/>
                                        </p:tgtEl>
                                        <p:attrNameLst>
                                          <p:attrName>ppt_x</p:attrName>
                                        </p:attrNameLst>
                                      </p:cBhvr>
                                      <p:tavLst>
                                        <p:tav tm="0">
                                          <p:val>
                                            <p:strVal val="0-#ppt_w/2"/>
                                          </p:val>
                                        </p:tav>
                                        <p:tav tm="100000">
                                          <p:val>
                                            <p:strVal val="#ppt_x"/>
                                          </p:val>
                                        </p:tav>
                                      </p:tavLst>
                                    </p:anim>
                                    <p:anim calcmode="lin" valueType="num">
                                      <p:cBhvr additive="base">
                                        <p:cTn id="14" dur="500" fill="hold"/>
                                        <p:tgtEl>
                                          <p:spTgt spid="2662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66245"/>
                                        </p:tgtEl>
                                        <p:attrNameLst>
                                          <p:attrName>style.visibility</p:attrName>
                                        </p:attrNameLst>
                                      </p:cBhvr>
                                      <p:to>
                                        <p:strVal val="visible"/>
                                      </p:to>
                                    </p:set>
                                    <p:anim calcmode="lin" valueType="num">
                                      <p:cBhvr additive="base">
                                        <p:cTn id="19" dur="500" fill="hold"/>
                                        <p:tgtEl>
                                          <p:spTgt spid="266245"/>
                                        </p:tgtEl>
                                        <p:attrNameLst>
                                          <p:attrName>ppt_x</p:attrName>
                                        </p:attrNameLst>
                                      </p:cBhvr>
                                      <p:tavLst>
                                        <p:tav tm="0">
                                          <p:val>
                                            <p:strVal val="0-#ppt_w/2"/>
                                          </p:val>
                                        </p:tav>
                                        <p:tav tm="100000">
                                          <p:val>
                                            <p:strVal val="#ppt_x"/>
                                          </p:val>
                                        </p:tav>
                                      </p:tavLst>
                                    </p:anim>
                                    <p:anim calcmode="lin" valueType="num">
                                      <p:cBhvr additive="base">
                                        <p:cTn id="20" dur="500" fill="hold"/>
                                        <p:tgtEl>
                                          <p:spTgt spid="26624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6246"/>
                                        </p:tgtEl>
                                        <p:attrNameLst>
                                          <p:attrName>style.visibility</p:attrName>
                                        </p:attrNameLst>
                                      </p:cBhvr>
                                      <p:to>
                                        <p:strVal val="visible"/>
                                      </p:to>
                                    </p:set>
                                    <p:anim calcmode="lin" valueType="num">
                                      <p:cBhvr additive="base">
                                        <p:cTn id="25" dur="500" fill="hold"/>
                                        <p:tgtEl>
                                          <p:spTgt spid="266246"/>
                                        </p:tgtEl>
                                        <p:attrNameLst>
                                          <p:attrName>ppt_x</p:attrName>
                                        </p:attrNameLst>
                                      </p:cBhvr>
                                      <p:tavLst>
                                        <p:tav tm="0">
                                          <p:val>
                                            <p:strVal val="0-#ppt_w/2"/>
                                          </p:val>
                                        </p:tav>
                                        <p:tav tm="100000">
                                          <p:val>
                                            <p:strVal val="#ppt_x"/>
                                          </p:val>
                                        </p:tav>
                                      </p:tavLst>
                                    </p:anim>
                                    <p:anim calcmode="lin" valueType="num">
                                      <p:cBhvr additive="base">
                                        <p:cTn id="26" dur="500" fill="hold"/>
                                        <p:tgtEl>
                                          <p:spTgt spid="26624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66247"/>
                                        </p:tgtEl>
                                        <p:attrNameLst>
                                          <p:attrName>style.visibility</p:attrName>
                                        </p:attrNameLst>
                                      </p:cBhvr>
                                      <p:to>
                                        <p:strVal val="visible"/>
                                      </p:to>
                                    </p:set>
                                    <p:anim calcmode="lin" valueType="num">
                                      <p:cBhvr additive="base">
                                        <p:cTn id="31" dur="500" fill="hold"/>
                                        <p:tgtEl>
                                          <p:spTgt spid="266247"/>
                                        </p:tgtEl>
                                        <p:attrNameLst>
                                          <p:attrName>ppt_x</p:attrName>
                                        </p:attrNameLst>
                                      </p:cBhvr>
                                      <p:tavLst>
                                        <p:tav tm="0">
                                          <p:val>
                                            <p:strVal val="0-#ppt_w/2"/>
                                          </p:val>
                                        </p:tav>
                                        <p:tav tm="100000">
                                          <p:val>
                                            <p:strVal val="#ppt_x"/>
                                          </p:val>
                                        </p:tav>
                                      </p:tavLst>
                                    </p:anim>
                                    <p:anim calcmode="lin" valueType="num">
                                      <p:cBhvr additive="base">
                                        <p:cTn id="32" dur="500" fill="hold"/>
                                        <p:tgtEl>
                                          <p:spTgt spid="26624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6248"/>
                                        </p:tgtEl>
                                        <p:attrNameLst>
                                          <p:attrName>style.visibility</p:attrName>
                                        </p:attrNameLst>
                                      </p:cBhvr>
                                      <p:to>
                                        <p:strVal val="visible"/>
                                      </p:to>
                                    </p:set>
                                    <p:anim calcmode="lin" valueType="num">
                                      <p:cBhvr additive="base">
                                        <p:cTn id="37" dur="500" fill="hold"/>
                                        <p:tgtEl>
                                          <p:spTgt spid="266248"/>
                                        </p:tgtEl>
                                        <p:attrNameLst>
                                          <p:attrName>ppt_x</p:attrName>
                                        </p:attrNameLst>
                                      </p:cBhvr>
                                      <p:tavLst>
                                        <p:tav tm="0">
                                          <p:val>
                                            <p:strVal val="0-#ppt_w/2"/>
                                          </p:val>
                                        </p:tav>
                                        <p:tav tm="100000">
                                          <p:val>
                                            <p:strVal val="#ppt_x"/>
                                          </p:val>
                                        </p:tav>
                                      </p:tavLst>
                                    </p:anim>
                                    <p:anim calcmode="lin" valueType="num">
                                      <p:cBhvr additive="base">
                                        <p:cTn id="38" dur="500" fill="hold"/>
                                        <p:tgtEl>
                                          <p:spTgt spid="26624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66249"/>
                                        </p:tgtEl>
                                        <p:attrNameLst>
                                          <p:attrName>style.visibility</p:attrName>
                                        </p:attrNameLst>
                                      </p:cBhvr>
                                      <p:to>
                                        <p:strVal val="visible"/>
                                      </p:to>
                                    </p:set>
                                    <p:anim calcmode="lin" valueType="num">
                                      <p:cBhvr additive="base">
                                        <p:cTn id="43" dur="500" fill="hold"/>
                                        <p:tgtEl>
                                          <p:spTgt spid="266249"/>
                                        </p:tgtEl>
                                        <p:attrNameLst>
                                          <p:attrName>ppt_x</p:attrName>
                                        </p:attrNameLst>
                                      </p:cBhvr>
                                      <p:tavLst>
                                        <p:tav tm="0">
                                          <p:val>
                                            <p:strVal val="0-#ppt_w/2"/>
                                          </p:val>
                                        </p:tav>
                                        <p:tav tm="100000">
                                          <p:val>
                                            <p:strVal val="#ppt_x"/>
                                          </p:val>
                                        </p:tav>
                                      </p:tavLst>
                                    </p:anim>
                                    <p:anim calcmode="lin" valueType="num">
                                      <p:cBhvr additive="base">
                                        <p:cTn id="44" dur="500" fill="hold"/>
                                        <p:tgtEl>
                                          <p:spTgt spid="26624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5" presetClass="entr" presetSubtype="0" fill="hold" nodeType="clickEffect">
                                  <p:stCondLst>
                                    <p:cond delay="0"/>
                                  </p:stCondLst>
                                  <p:childTnLst>
                                    <p:set>
                                      <p:cBhvr>
                                        <p:cTn id="48" dur="1" fill="hold">
                                          <p:stCondLst>
                                            <p:cond delay="0"/>
                                          </p:stCondLst>
                                        </p:cTn>
                                        <p:tgtEl>
                                          <p:spTgt spid="266250"/>
                                        </p:tgtEl>
                                        <p:attrNameLst>
                                          <p:attrName>style.visibility</p:attrName>
                                        </p:attrNameLst>
                                      </p:cBhvr>
                                      <p:to>
                                        <p:strVal val="visible"/>
                                      </p:to>
                                    </p:set>
                                    <p:anim calcmode="lin" valueType="num">
                                      <p:cBhvr>
                                        <p:cTn id="49" dur="1000" fill="hold"/>
                                        <p:tgtEl>
                                          <p:spTgt spid="266250"/>
                                        </p:tgtEl>
                                        <p:attrNameLst>
                                          <p:attrName>ppt_w</p:attrName>
                                        </p:attrNameLst>
                                      </p:cBhvr>
                                      <p:tavLst>
                                        <p:tav tm="0">
                                          <p:val>
                                            <p:fltVal val="0.000000"/>
                                          </p:val>
                                        </p:tav>
                                        <p:tav tm="100000">
                                          <p:val>
                                            <p:strVal val="#ppt_w"/>
                                          </p:val>
                                        </p:tav>
                                      </p:tavLst>
                                    </p:anim>
                                    <p:anim calcmode="lin" valueType="num">
                                      <p:cBhvr>
                                        <p:cTn id="50" dur="1000" fill="hold"/>
                                        <p:tgtEl>
                                          <p:spTgt spid="266250"/>
                                        </p:tgtEl>
                                        <p:attrNameLst>
                                          <p:attrName>ppt_h</p:attrName>
                                        </p:attrNameLst>
                                      </p:cBhvr>
                                      <p:tavLst>
                                        <p:tav tm="0">
                                          <p:val>
                                            <p:fltVal val="0.000000"/>
                                          </p:val>
                                        </p:tav>
                                        <p:tav tm="100000">
                                          <p:val>
                                            <p:strVal val="#ppt_h"/>
                                          </p:val>
                                        </p:tav>
                                      </p:tavLst>
                                    </p:anim>
                                    <p:anim calcmode="lin" valueType="num">
                                      <p:cBhvr>
                                        <p:cTn id="51" dur="1000" fill="hold"/>
                                        <p:tgtEl>
                                          <p:spTgt spid="266250"/>
                                        </p:tgtEl>
                                        <p:attrNameLst>
                                          <p:attrName>ppt_x</p:attrName>
                                        </p:attrNameLst>
                                      </p:cBhvr>
                                      <p:tavLst>
                                        <p:tav tm="0" fmla="#ppt_x+(cos(-2*pi*(1-$))*-#ppt_x-sin(-2*pi*(1-$))*(1-#ppt_y))*(1-$)">
                                          <p:val>
                                            <p:fltVal val="0.000000"/>
                                          </p:val>
                                        </p:tav>
                                        <p:tav tm="100000">
                                          <p:val>
                                            <p:fltVal val="1.000000"/>
                                          </p:val>
                                        </p:tav>
                                      </p:tavLst>
                                    </p:anim>
                                    <p:anim calcmode="lin" valueType="num">
                                      <p:cBhvr>
                                        <p:cTn id="52" dur="1000" fill="hold"/>
                                        <p:tgtEl>
                                          <p:spTgt spid="26625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6" grpId="0"/>
      <p:bldP spid="2662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9219" name="Text Box 2"/>
          <p:cNvSpPr txBox="1"/>
          <p:nvPr/>
        </p:nvSpPr>
        <p:spPr>
          <a:xfrm>
            <a:off x="268288" y="1374775"/>
            <a:ext cx="8875712" cy="5605463"/>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10000"/>
              </a:lnSpc>
              <a:spcBef>
                <a:spcPct val="0"/>
              </a:spcBef>
              <a:buNone/>
            </a:pPr>
            <a:r>
              <a:rPr lang="en-US" altLang="zh-CN" b="1" dirty="0">
                <a:solidFill>
                  <a:schemeClr val="hlink"/>
                </a:solidFill>
                <a:latin typeface="Arial" panose="020B0604020202020204" pitchFamily="34" charset="0"/>
                <a:ea typeface="楷体_GB2312" pitchFamily="49" charset="-122"/>
              </a:rPr>
              <a:t>1.</a:t>
            </a:r>
            <a:r>
              <a:rPr lang="zh-CN" altLang="en-US" b="1" dirty="0">
                <a:solidFill>
                  <a:schemeClr val="hlink"/>
                </a:solidFill>
                <a:latin typeface="Arial" panose="020B0604020202020204" pitchFamily="34" charset="0"/>
                <a:ea typeface="楷体_GB2312" pitchFamily="49" charset="-122"/>
              </a:rPr>
              <a:t>状态方程</a:t>
            </a:r>
            <a:r>
              <a:rPr lang="zh-CN" altLang="en-US" sz="2800" b="1" dirty="0">
                <a:latin typeface="Arial" panose="020B0604020202020204" pitchFamily="34" charset="0"/>
                <a:ea typeface="楷体_GB2312" pitchFamily="49" charset="-122"/>
              </a:rPr>
              <a:t>－</a:t>
            </a:r>
            <a:r>
              <a:rPr lang="zh-CN" altLang="en-US" sz="2400" b="1" dirty="0">
                <a:latin typeface="Arial" panose="020B0604020202020204" pitchFamily="34" charset="0"/>
                <a:ea typeface="楷体_GB2312" pitchFamily="49" charset="-122"/>
              </a:rPr>
              <a:t>表明时序电路中触发器状态转换条件的代数表示方式</a:t>
            </a:r>
            <a:endParaRPr lang="zh-CN" altLang="en-US" sz="2400" b="1" dirty="0">
              <a:latin typeface="Arial" panose="020B0604020202020204" pitchFamily="34" charset="0"/>
              <a:ea typeface="楷体_GB2312" pitchFamily="49" charset="-122"/>
            </a:endParaRPr>
          </a:p>
          <a:p>
            <a:pPr marL="0" lvl="0" indent="0" eaLnBrk="1" hangingPunct="1">
              <a:lnSpc>
                <a:spcPct val="110000"/>
              </a:lnSpc>
              <a:spcBef>
                <a:spcPts val="600"/>
              </a:spcBef>
              <a:spcAft>
                <a:spcPts val="600"/>
              </a:spcAft>
              <a:buNone/>
            </a:pPr>
            <a:r>
              <a:rPr lang="zh-CN" altLang="en-US" sz="2400" b="1" dirty="0">
                <a:latin typeface="Arial" panose="020B0604020202020204" pitchFamily="34" charset="0"/>
                <a:ea typeface="楷体_GB2312" pitchFamily="49" charset="-122"/>
              </a:rPr>
              <a:t>       例如有两个触发器</a:t>
            </a:r>
            <a:r>
              <a:rPr lang="en-US" altLang="zh-CN" sz="2400" b="1" dirty="0">
                <a:latin typeface="Arial" panose="020B0604020202020204" pitchFamily="34" charset="0"/>
                <a:ea typeface="楷体_GB2312" pitchFamily="49" charset="-122"/>
              </a:rPr>
              <a:t>F</a:t>
            </a:r>
            <a:r>
              <a:rPr lang="en-US" altLang="zh-CN" sz="2400" b="1" baseline="-25000" dirty="0">
                <a:latin typeface="Arial" panose="020B0604020202020204" pitchFamily="34" charset="0"/>
                <a:ea typeface="楷体_GB2312" pitchFamily="49" charset="-122"/>
              </a:rPr>
              <a:t>1</a:t>
            </a:r>
            <a:r>
              <a:rPr lang="zh-CN" altLang="en-US" sz="2400" b="1" baseline="-25000" dirty="0">
                <a:latin typeface="Arial" panose="020B0604020202020204" pitchFamily="34" charset="0"/>
                <a:ea typeface="楷体_GB2312" pitchFamily="49" charset="-122"/>
              </a:rPr>
              <a:t>、</a:t>
            </a:r>
            <a:r>
              <a:rPr lang="en-US" altLang="zh-CN" sz="2400" b="1" dirty="0">
                <a:latin typeface="Arial" panose="020B0604020202020204" pitchFamily="34" charset="0"/>
                <a:ea typeface="楷体_GB2312" pitchFamily="49" charset="-122"/>
              </a:rPr>
              <a:t>F</a:t>
            </a:r>
            <a:r>
              <a:rPr lang="en-US" altLang="zh-CN" sz="2400" b="1" baseline="-25000" dirty="0">
                <a:latin typeface="Arial" panose="020B0604020202020204" pitchFamily="34" charset="0"/>
                <a:ea typeface="楷体_GB2312" pitchFamily="49" charset="-122"/>
              </a:rPr>
              <a:t>2</a:t>
            </a:r>
            <a:r>
              <a:rPr lang="zh-CN" altLang="en-US" sz="2400" b="1" baseline="-25000" dirty="0">
                <a:latin typeface="Arial" panose="020B0604020202020204" pitchFamily="34" charset="0"/>
                <a:ea typeface="楷体_GB2312" pitchFamily="49" charset="-122"/>
              </a:rPr>
              <a:t>，</a:t>
            </a:r>
            <a:r>
              <a:rPr lang="zh-CN" altLang="en-US" sz="2400" b="1" dirty="0">
                <a:latin typeface="Arial" panose="020B0604020202020204" pitchFamily="34" charset="0"/>
                <a:ea typeface="楷体_GB2312" pitchFamily="49" charset="-122"/>
              </a:rPr>
              <a:t>其中</a:t>
            </a:r>
            <a:r>
              <a:rPr lang="en-US" altLang="zh-CN" sz="2400" b="1" dirty="0">
                <a:latin typeface="Arial" panose="020B0604020202020204" pitchFamily="34" charset="0"/>
                <a:ea typeface="楷体_GB2312" pitchFamily="49" charset="-122"/>
              </a:rPr>
              <a:t>F</a:t>
            </a:r>
            <a:r>
              <a:rPr lang="en-US" altLang="zh-CN" sz="2400" b="1" baseline="-25000" dirty="0">
                <a:latin typeface="Arial" panose="020B0604020202020204" pitchFamily="34" charset="0"/>
                <a:ea typeface="楷体_GB2312" pitchFamily="49" charset="-122"/>
              </a:rPr>
              <a:t>2</a:t>
            </a:r>
            <a:r>
              <a:rPr lang="zh-CN" altLang="en-US" sz="2400" b="1" dirty="0">
                <a:latin typeface="Arial" panose="020B0604020202020204" pitchFamily="34" charset="0"/>
                <a:ea typeface="楷体_GB2312" pitchFamily="49" charset="-122"/>
              </a:rPr>
              <a:t>的状态方程为</a:t>
            </a:r>
            <a:endParaRPr lang="zh-CN" altLang="en-US" sz="2400" b="1" dirty="0">
              <a:latin typeface="Arial" panose="020B0604020202020204" pitchFamily="34" charset="0"/>
              <a:ea typeface="楷体_GB2312" pitchFamily="49" charset="-122"/>
            </a:endParaRPr>
          </a:p>
          <a:p>
            <a:pPr marL="0" lvl="0" indent="0" eaLnBrk="1" hangingPunct="1">
              <a:lnSpc>
                <a:spcPct val="110000"/>
              </a:lnSpc>
              <a:spcBef>
                <a:spcPts val="600"/>
              </a:spcBef>
              <a:spcAft>
                <a:spcPts val="600"/>
              </a:spcAft>
              <a:buNone/>
            </a:pPr>
            <a:r>
              <a:rPr lang="zh-CN" altLang="en-US" sz="2400" b="1" dirty="0">
                <a:latin typeface="Arial" panose="020B0604020202020204" pitchFamily="34" charset="0"/>
                <a:ea typeface="楷体_GB2312" pitchFamily="49" charset="-122"/>
              </a:rPr>
              <a:t>                    </a:t>
            </a:r>
            <a:r>
              <a:rPr lang="en-US" altLang="zh-CN" sz="2400" b="1" dirty="0">
                <a:latin typeface="Arial" panose="020B0604020202020204" pitchFamily="34" charset="0"/>
                <a:ea typeface="楷体_GB2312" pitchFamily="49" charset="-122"/>
              </a:rPr>
              <a:t>Q</a:t>
            </a:r>
            <a:r>
              <a:rPr lang="en-US" altLang="zh-CN" sz="2400" b="1" baseline="-25000" dirty="0">
                <a:latin typeface="Arial" panose="020B0604020202020204" pitchFamily="34" charset="0"/>
                <a:ea typeface="楷体_GB2312" pitchFamily="49" charset="-122"/>
              </a:rPr>
              <a:t>2</a:t>
            </a:r>
            <a:r>
              <a:rPr lang="en-US" altLang="zh-CN" sz="2400" b="1" baseline="30000" dirty="0">
                <a:latin typeface="Arial" panose="020B0604020202020204" pitchFamily="34" charset="0"/>
                <a:ea typeface="楷体_GB2312" pitchFamily="49" charset="-122"/>
              </a:rPr>
              <a:t>n+1</a:t>
            </a:r>
            <a:r>
              <a:rPr lang="en-US" altLang="zh-CN" sz="2400" b="1" dirty="0">
                <a:latin typeface="Arial" panose="020B0604020202020204" pitchFamily="34" charset="0"/>
                <a:ea typeface="楷体_GB2312" pitchFamily="49" charset="-122"/>
              </a:rPr>
              <a:t>=XQ</a:t>
            </a:r>
            <a:r>
              <a:rPr lang="en-US" altLang="zh-CN" sz="2400" b="1" baseline="-25000" dirty="0">
                <a:latin typeface="Arial" panose="020B0604020202020204" pitchFamily="34" charset="0"/>
                <a:ea typeface="楷体_GB2312" pitchFamily="49" charset="-122"/>
              </a:rPr>
              <a:t>1</a:t>
            </a:r>
            <a:r>
              <a:rPr lang="en-US" altLang="zh-CN" sz="2400" b="1" dirty="0">
                <a:latin typeface="Arial" panose="020B0604020202020204" pitchFamily="34" charset="0"/>
                <a:ea typeface="楷体_GB2312" pitchFamily="49" charset="-122"/>
              </a:rPr>
              <a:t>′+X′Q</a:t>
            </a:r>
            <a:r>
              <a:rPr lang="en-US" altLang="zh-CN" sz="2400" b="1" baseline="-25000" dirty="0">
                <a:latin typeface="Arial" panose="020B0604020202020204" pitchFamily="34" charset="0"/>
                <a:ea typeface="楷体_GB2312" pitchFamily="49" charset="-122"/>
              </a:rPr>
              <a:t>2</a:t>
            </a:r>
            <a:r>
              <a:rPr lang="en-US" altLang="zh-CN" sz="2400" b="1" dirty="0">
                <a:latin typeface="Arial" panose="020B0604020202020204" pitchFamily="34" charset="0"/>
                <a:ea typeface="楷体_GB2312" pitchFamily="49" charset="-122"/>
              </a:rPr>
              <a:t>Q</a:t>
            </a:r>
            <a:r>
              <a:rPr lang="en-US" altLang="zh-CN" sz="2400" b="1" baseline="-25000" dirty="0">
                <a:latin typeface="Arial" panose="020B0604020202020204" pitchFamily="34" charset="0"/>
                <a:ea typeface="楷体_GB2312" pitchFamily="49" charset="-122"/>
              </a:rPr>
              <a:t>1</a:t>
            </a:r>
            <a:endParaRPr lang="en-US" altLang="zh-CN" sz="2400" b="1" baseline="-25000" dirty="0">
              <a:latin typeface="Arial" panose="020B0604020202020204" pitchFamily="34" charset="0"/>
              <a:ea typeface="楷体_GB2312" pitchFamily="49" charset="-122"/>
            </a:endParaRPr>
          </a:p>
          <a:p>
            <a:pPr marL="0" lvl="0" indent="0" eaLnBrk="1" hangingPunct="1">
              <a:lnSpc>
                <a:spcPct val="110000"/>
              </a:lnSpc>
              <a:spcBef>
                <a:spcPts val="600"/>
              </a:spcBef>
              <a:spcAft>
                <a:spcPts val="600"/>
              </a:spcAft>
              <a:buNone/>
            </a:pPr>
            <a:r>
              <a:rPr lang="en-US" altLang="zh-CN" sz="2400" b="1" baseline="-25000" dirty="0">
                <a:latin typeface="Arial" panose="020B0604020202020204" pitchFamily="34" charset="0"/>
                <a:ea typeface="楷体_GB2312" pitchFamily="49" charset="-122"/>
              </a:rPr>
              <a:t>          </a:t>
            </a:r>
            <a:r>
              <a:rPr lang="zh-CN" altLang="en-US" sz="2400" b="1" dirty="0">
                <a:latin typeface="Arial" panose="020B0604020202020204" pitchFamily="34" charset="0"/>
                <a:ea typeface="楷体_GB2312" pitchFamily="49" charset="-122"/>
              </a:rPr>
              <a:t>则表明当</a:t>
            </a:r>
            <a:r>
              <a:rPr lang="en-US" altLang="zh-CN" sz="2400" b="1" dirty="0">
                <a:latin typeface="Arial" panose="020B0604020202020204" pitchFamily="34" charset="0"/>
                <a:ea typeface="楷体_GB2312" pitchFamily="49" charset="-122"/>
              </a:rPr>
              <a:t>X=1</a:t>
            </a:r>
            <a:r>
              <a:rPr lang="zh-CN" altLang="en-US" sz="2400" b="1" dirty="0">
                <a:latin typeface="Arial" panose="020B0604020202020204" pitchFamily="34" charset="0"/>
                <a:ea typeface="楷体_GB2312" pitchFamily="49" charset="-122"/>
              </a:rPr>
              <a:t>、</a:t>
            </a:r>
            <a:r>
              <a:rPr lang="en-US" altLang="zh-CN" sz="2400" b="1" dirty="0">
                <a:latin typeface="Arial" panose="020B0604020202020204" pitchFamily="34" charset="0"/>
                <a:ea typeface="楷体_GB2312" pitchFamily="49" charset="-122"/>
              </a:rPr>
              <a:t>Q</a:t>
            </a:r>
            <a:r>
              <a:rPr lang="en-US" altLang="zh-CN" sz="2400" b="1" baseline="-25000" dirty="0">
                <a:latin typeface="Arial" panose="020B0604020202020204" pitchFamily="34" charset="0"/>
                <a:ea typeface="楷体_GB2312" pitchFamily="49" charset="-122"/>
              </a:rPr>
              <a:t>1</a:t>
            </a:r>
            <a:r>
              <a:rPr lang="en-US" altLang="zh-CN" sz="2400" b="1" dirty="0">
                <a:latin typeface="Arial" panose="020B0604020202020204" pitchFamily="34" charset="0"/>
                <a:ea typeface="楷体_GB2312" pitchFamily="49" charset="-122"/>
              </a:rPr>
              <a:t>=0</a:t>
            </a:r>
            <a:r>
              <a:rPr lang="zh-CN" altLang="en-US" sz="2400" b="1" dirty="0">
                <a:latin typeface="Arial" panose="020B0604020202020204" pitchFamily="34" charset="0"/>
                <a:ea typeface="楷体_GB2312" pitchFamily="49" charset="-122"/>
              </a:rPr>
              <a:t>或</a:t>
            </a:r>
            <a:r>
              <a:rPr lang="en-US" altLang="zh-CN" sz="2400" b="1" dirty="0">
                <a:latin typeface="Arial" panose="020B0604020202020204" pitchFamily="34" charset="0"/>
                <a:ea typeface="楷体_GB2312" pitchFamily="49" charset="-122"/>
              </a:rPr>
              <a:t>X=0</a:t>
            </a:r>
            <a:r>
              <a:rPr lang="zh-CN" altLang="en-US" sz="2400" b="1" dirty="0">
                <a:latin typeface="Arial" panose="020B0604020202020204" pitchFamily="34" charset="0"/>
                <a:ea typeface="楷体_GB2312" pitchFamily="49" charset="-122"/>
              </a:rPr>
              <a:t>、</a:t>
            </a:r>
            <a:r>
              <a:rPr lang="en-US" altLang="zh-CN" sz="2400" b="1" dirty="0">
                <a:latin typeface="Arial" panose="020B0604020202020204" pitchFamily="34" charset="0"/>
                <a:ea typeface="楷体_GB2312" pitchFamily="49" charset="-122"/>
              </a:rPr>
              <a:t>Q</a:t>
            </a:r>
            <a:r>
              <a:rPr lang="en-US" altLang="zh-CN" sz="2400" b="1" baseline="-25000" dirty="0">
                <a:latin typeface="Arial" panose="020B0604020202020204" pitchFamily="34" charset="0"/>
                <a:ea typeface="楷体_GB2312" pitchFamily="49" charset="-122"/>
              </a:rPr>
              <a:t>2</a:t>
            </a:r>
            <a:r>
              <a:rPr lang="en-US" altLang="zh-CN" sz="2400" b="1" dirty="0">
                <a:latin typeface="Arial" panose="020B0604020202020204" pitchFamily="34" charset="0"/>
                <a:ea typeface="楷体_GB2312" pitchFamily="49" charset="-122"/>
              </a:rPr>
              <a:t>Q</a:t>
            </a:r>
            <a:r>
              <a:rPr lang="en-US" altLang="zh-CN" sz="2400" b="1" baseline="-25000" dirty="0">
                <a:latin typeface="Arial" panose="020B0604020202020204" pitchFamily="34" charset="0"/>
                <a:ea typeface="楷体_GB2312" pitchFamily="49" charset="-122"/>
              </a:rPr>
              <a:t>1</a:t>
            </a:r>
            <a:r>
              <a:rPr lang="en-US" altLang="zh-CN" sz="2400" b="1" dirty="0">
                <a:latin typeface="Arial" panose="020B0604020202020204" pitchFamily="34" charset="0"/>
                <a:ea typeface="楷体_GB2312" pitchFamily="49" charset="-122"/>
              </a:rPr>
              <a:t>=11</a:t>
            </a:r>
            <a:r>
              <a:rPr lang="zh-CN" altLang="en-US" sz="2400" b="1" dirty="0">
                <a:latin typeface="Arial" panose="020B0604020202020204" pitchFamily="34" charset="0"/>
                <a:ea typeface="楷体_GB2312" pitchFamily="49" charset="-122"/>
              </a:rPr>
              <a:t>时，</a:t>
            </a:r>
            <a:r>
              <a:rPr lang="en-US" altLang="zh-CN" sz="2400" b="1" dirty="0">
                <a:latin typeface="Arial" panose="020B0604020202020204" pitchFamily="34" charset="0"/>
                <a:ea typeface="楷体_GB2312" pitchFamily="49" charset="-122"/>
              </a:rPr>
              <a:t>F</a:t>
            </a:r>
            <a:r>
              <a:rPr lang="en-US" altLang="zh-CN" sz="2400" b="1" baseline="-25000" dirty="0">
                <a:latin typeface="Arial" panose="020B0604020202020204" pitchFamily="34" charset="0"/>
                <a:ea typeface="楷体_GB2312" pitchFamily="49" charset="-122"/>
              </a:rPr>
              <a:t>2</a:t>
            </a:r>
            <a:r>
              <a:rPr lang="zh-CN" altLang="en-US" sz="2400" b="1" dirty="0">
                <a:latin typeface="Arial" panose="020B0604020202020204" pitchFamily="34" charset="0"/>
                <a:ea typeface="楷体_GB2312" pitchFamily="49" charset="-122"/>
              </a:rPr>
              <a:t>的次态</a:t>
            </a:r>
            <a:r>
              <a:rPr lang="en-US" altLang="zh-CN" sz="2400" b="1" dirty="0">
                <a:latin typeface="Arial" panose="020B0604020202020204" pitchFamily="34" charset="0"/>
                <a:ea typeface="楷体_GB2312" pitchFamily="49" charset="-122"/>
              </a:rPr>
              <a:t>Q</a:t>
            </a:r>
            <a:r>
              <a:rPr lang="en-US" altLang="zh-CN" sz="2400" b="1" baseline="-25000" dirty="0">
                <a:latin typeface="Arial" panose="020B0604020202020204" pitchFamily="34" charset="0"/>
                <a:ea typeface="楷体_GB2312" pitchFamily="49" charset="-122"/>
              </a:rPr>
              <a:t>2</a:t>
            </a:r>
            <a:r>
              <a:rPr lang="en-US" altLang="zh-CN" sz="2400" b="1" baseline="30000" dirty="0">
                <a:latin typeface="Arial" panose="020B0604020202020204" pitchFamily="34" charset="0"/>
                <a:ea typeface="楷体_GB2312" pitchFamily="49" charset="-122"/>
              </a:rPr>
              <a:t>n+1</a:t>
            </a:r>
            <a:r>
              <a:rPr lang="en-US" altLang="zh-CN" sz="2400" b="1" dirty="0">
                <a:latin typeface="Arial" panose="020B0604020202020204" pitchFamily="34" charset="0"/>
                <a:ea typeface="楷体_GB2312" pitchFamily="49" charset="-122"/>
              </a:rPr>
              <a:t>=1</a:t>
            </a:r>
            <a:endParaRPr lang="en-US" altLang="zh-CN" sz="2400" b="1" dirty="0">
              <a:latin typeface="Arial" panose="020B0604020202020204" pitchFamily="34" charset="0"/>
              <a:ea typeface="楷体_GB2312" pitchFamily="49" charset="-122"/>
            </a:endParaRPr>
          </a:p>
          <a:p>
            <a:pPr marL="0" lvl="0" indent="0" eaLnBrk="1" hangingPunct="1">
              <a:lnSpc>
                <a:spcPct val="110000"/>
              </a:lnSpc>
              <a:spcBef>
                <a:spcPct val="0"/>
              </a:spcBef>
              <a:buNone/>
            </a:pPr>
            <a:endParaRPr lang="en-US" altLang="zh-CN" sz="2400" b="1" dirty="0">
              <a:latin typeface="Arial" panose="020B0604020202020204" pitchFamily="34" charset="0"/>
              <a:ea typeface="楷体_GB2312" pitchFamily="49" charset="-122"/>
            </a:endParaRPr>
          </a:p>
          <a:p>
            <a:pPr marL="0" lvl="0" indent="0" eaLnBrk="1" hangingPunct="1">
              <a:lnSpc>
                <a:spcPct val="110000"/>
              </a:lnSpc>
              <a:spcBef>
                <a:spcPct val="0"/>
              </a:spcBef>
              <a:buNone/>
            </a:pPr>
            <a:r>
              <a:rPr lang="en-US" altLang="zh-CN" sz="2400" b="1" dirty="0">
                <a:latin typeface="Arial" panose="020B0604020202020204" pitchFamily="34" charset="0"/>
                <a:ea typeface="楷体_GB2312" pitchFamily="49" charset="-122"/>
              </a:rPr>
              <a:t>     </a:t>
            </a:r>
            <a:r>
              <a:rPr lang="zh-CN" altLang="en-US" sz="2400" b="1" dirty="0">
                <a:latin typeface="Arial" panose="020B0604020202020204" pitchFamily="34" charset="0"/>
                <a:ea typeface="楷体_GB2312" pitchFamily="49" charset="-122"/>
              </a:rPr>
              <a:t>因此，状态方程是说明使次态为</a:t>
            </a:r>
            <a:r>
              <a:rPr lang="en-US" altLang="zh-CN" sz="2400" b="1" dirty="0">
                <a:latin typeface="Arial" panose="020B0604020202020204" pitchFamily="34" charset="0"/>
                <a:ea typeface="楷体_GB2312" pitchFamily="49" charset="-122"/>
              </a:rPr>
              <a:t>1</a:t>
            </a:r>
            <a:r>
              <a:rPr lang="zh-CN" altLang="en-US" sz="2400" b="1" dirty="0">
                <a:latin typeface="Arial" panose="020B0604020202020204" pitchFamily="34" charset="0"/>
                <a:ea typeface="楷体_GB2312" pitchFamily="49" charset="-122"/>
              </a:rPr>
              <a:t>时外输入和内部状态的条件。它在形式上与触发器的特征方程相似，所不同的是</a:t>
            </a:r>
            <a:r>
              <a:rPr lang="zh-CN" altLang="en-US" sz="2400" b="1" dirty="0">
                <a:solidFill>
                  <a:srgbClr val="FF0000"/>
                </a:solidFill>
                <a:latin typeface="Arial" panose="020B0604020202020204" pitchFamily="34" charset="0"/>
                <a:ea typeface="楷体_GB2312" pitchFamily="49" charset="-122"/>
              </a:rPr>
              <a:t>根据外部输入变量和电路中各触发器的现态值来确定次态条件。</a:t>
            </a:r>
            <a:endParaRPr lang="zh-CN" altLang="en-US" sz="2400" b="1" dirty="0">
              <a:solidFill>
                <a:srgbClr val="FF0000"/>
              </a:solidFill>
              <a:latin typeface="Arial" panose="020B0604020202020204" pitchFamily="34" charset="0"/>
              <a:ea typeface="楷体_GB2312" pitchFamily="49" charset="-122"/>
            </a:endParaRPr>
          </a:p>
          <a:p>
            <a:pPr marL="0" lvl="0" indent="0" eaLnBrk="1" hangingPunct="1">
              <a:lnSpc>
                <a:spcPct val="110000"/>
              </a:lnSpc>
              <a:spcBef>
                <a:spcPct val="0"/>
              </a:spcBef>
              <a:buNone/>
            </a:pPr>
            <a:endParaRPr lang="zh-CN" altLang="en-US" sz="2800" b="1" dirty="0">
              <a:solidFill>
                <a:srgbClr val="FF0000"/>
              </a:solidFill>
              <a:latin typeface="Arial" panose="020B0604020202020204" pitchFamily="34" charset="0"/>
              <a:ea typeface="楷体_GB2312" pitchFamily="49" charset="-122"/>
            </a:endParaRPr>
          </a:p>
          <a:p>
            <a:pPr marL="0" lvl="0" indent="0" algn="ctr" eaLnBrk="1" hangingPunct="1">
              <a:lnSpc>
                <a:spcPct val="110000"/>
              </a:lnSpc>
              <a:spcBef>
                <a:spcPct val="0"/>
              </a:spcBef>
              <a:buNone/>
            </a:pPr>
            <a:endParaRPr lang="zh-CN" altLang="en-US" sz="2800" b="1" dirty="0">
              <a:solidFill>
                <a:srgbClr val="003399"/>
              </a:solidFill>
              <a:latin typeface="Arial" panose="020B0604020202020204" pitchFamily="34" charset="0"/>
              <a:ea typeface="楷体_GB2312" pitchFamily="49" charset="-122"/>
            </a:endParaRPr>
          </a:p>
          <a:p>
            <a:pPr marL="0" lvl="0" indent="0" algn="ctr" eaLnBrk="1" hangingPunct="1">
              <a:lnSpc>
                <a:spcPct val="110000"/>
              </a:lnSpc>
              <a:spcBef>
                <a:spcPct val="0"/>
              </a:spcBef>
              <a:buNone/>
            </a:pPr>
            <a:endParaRPr lang="en-US" altLang="zh-CN" sz="2000" b="1" dirty="0">
              <a:solidFill>
                <a:srgbClr val="003399"/>
              </a:solidFill>
              <a:latin typeface="Arial" panose="020B0604020202020204" pitchFamily="34" charset="0"/>
              <a:ea typeface="楷体_GB2312" pitchFamily="49" charset="-122"/>
            </a:endParaRPr>
          </a:p>
        </p:txBody>
      </p:sp>
      <p:sp>
        <p:nvSpPr>
          <p:cNvPr id="9220" name="Rectangle 3"/>
          <p:cNvSpPr/>
          <p:nvPr/>
        </p:nvSpPr>
        <p:spPr>
          <a:xfrm>
            <a:off x="355600" y="304800"/>
            <a:ext cx="6788150" cy="701675"/>
          </a:xfrm>
          <a:prstGeom prst="rect">
            <a:avLst/>
          </a:prstGeom>
          <a:solidFill>
            <a:srgbClr val="BA6F00"/>
          </a:solidFill>
          <a:ln w="12700">
            <a:noFill/>
          </a:ln>
          <a:effectLst>
            <a:outerShdw dist="56796" dir="1593903" algn="ctr" rotWithShape="0">
              <a:schemeClr val="bg2"/>
            </a:outerShdw>
          </a:effectLst>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4000" b="1" dirty="0">
                <a:solidFill>
                  <a:schemeClr val="bg1"/>
                </a:solidFill>
                <a:latin typeface="Arial" panose="020B0604020202020204" pitchFamily="34" charset="0"/>
                <a:ea typeface="楷体_GB2312" pitchFamily="49" charset="-122"/>
              </a:rPr>
              <a:t>时序电路的逻辑功能描述方法</a:t>
            </a:r>
            <a:endParaRPr lang="zh-CN" altLang="en-US" sz="4000" b="1" dirty="0">
              <a:solidFill>
                <a:schemeClr val="bg1"/>
              </a:solidFill>
              <a:latin typeface="Arial" panose="020B0604020202020204" pitchFamily="34" charset="0"/>
              <a:ea typeface="楷体_GB2312"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charRg st="151" end="2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65539" name="Rectangle 2"/>
          <p:cNvSpPr>
            <a:spLocks noGrp="1"/>
          </p:cNvSpPr>
          <p:nvPr>
            <p:ph idx="1"/>
          </p:nvPr>
        </p:nvSpPr>
        <p:spPr>
          <a:xfrm>
            <a:off x="533400" y="457200"/>
            <a:ext cx="8077200" cy="1066800"/>
          </a:xfrm>
        </p:spPr>
        <p:txBody>
          <a:bodyPr vert="horz" wrap="square" lIns="91440" tIns="45720" rIns="91440" bIns="45720" anchor="t" anchorCtr="0"/>
          <a:p>
            <a:pPr eaLnBrk="1" hangingPunct="1"/>
            <a:r>
              <a:rPr lang="en-US" altLang="zh-CN" sz="2800" b="1" dirty="0">
                <a:latin typeface="宋体" panose="02010600030101010101" pitchFamily="2" charset="-122"/>
              </a:rPr>
              <a:t>5</a:t>
            </a:r>
            <a:r>
              <a:rPr lang="zh-CN" altLang="en-US" sz="2800" b="1" dirty="0">
                <a:latin typeface="宋体" panose="02010600030101010101" pitchFamily="2" charset="-122"/>
              </a:rPr>
              <a:t>．根据激励函数和输出函数表达式画逻辑图</a:t>
            </a:r>
            <a:r>
              <a:rPr lang="zh-CN" altLang="en-US" sz="2800" b="1" dirty="0">
                <a:solidFill>
                  <a:schemeClr val="accent1"/>
                </a:solidFill>
                <a:latin typeface="宋体" panose="02010600030101010101" pitchFamily="2" charset="-122"/>
              </a:rPr>
              <a:t>。</a:t>
            </a:r>
            <a:endParaRPr lang="zh-CN" altLang="en-US" dirty="0"/>
          </a:p>
        </p:txBody>
      </p:sp>
      <p:pic>
        <p:nvPicPr>
          <p:cNvPr id="267267" name="Picture 3"/>
          <p:cNvPicPr>
            <a:picLocks noChangeAspect="1"/>
          </p:cNvPicPr>
          <p:nvPr/>
        </p:nvPicPr>
        <p:blipFill>
          <a:blip r:embed="rId1">
            <a:lum bright="-48001" contrast="72000"/>
          </a:blip>
          <a:stretch>
            <a:fillRect/>
          </a:stretch>
        </p:blipFill>
        <p:spPr>
          <a:xfrm>
            <a:off x="2057400" y="1524000"/>
            <a:ext cx="5334000" cy="2149475"/>
          </a:xfrm>
          <a:prstGeom prst="rect">
            <a:avLst/>
          </a:prstGeom>
          <a:noFill/>
          <a:ln w="9525">
            <a:noFill/>
          </a:ln>
        </p:spPr>
      </p:pic>
      <p:sp>
        <p:nvSpPr>
          <p:cNvPr id="267268" name="Rectangle 4"/>
          <p:cNvSpPr/>
          <p:nvPr/>
        </p:nvSpPr>
        <p:spPr>
          <a:xfrm>
            <a:off x="2590800" y="3657600"/>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rgbClr val="0000FF"/>
                </a:solidFill>
                <a:latin typeface="宋体" panose="02010600030101010101" pitchFamily="2" charset="-122"/>
              </a:rPr>
              <a:t>逻辑图</a:t>
            </a:r>
            <a:endParaRPr lang="zh-CN" altLang="en-US" sz="2000" dirty="0">
              <a:solidFill>
                <a:srgbClr val="0000FF"/>
              </a:solidFill>
            </a:endParaRPr>
          </a:p>
        </p:txBody>
      </p:sp>
      <p:sp>
        <p:nvSpPr>
          <p:cNvPr id="267269" name="Rectangle 5"/>
          <p:cNvSpPr/>
          <p:nvPr/>
        </p:nvSpPr>
        <p:spPr>
          <a:xfrm>
            <a:off x="609600" y="4191000"/>
            <a:ext cx="79248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266700" algn="just" eaLnBrk="1" hangingPunct="1">
              <a:spcBef>
                <a:spcPct val="0"/>
              </a:spcBef>
              <a:buNone/>
            </a:pPr>
            <a:r>
              <a:rPr lang="en-US" altLang="zh-CN" sz="2800" b="1" dirty="0">
                <a:latin typeface="宋体" panose="02010600030101010101" pitchFamily="2" charset="-122"/>
              </a:rPr>
              <a:t>6</a:t>
            </a:r>
            <a:r>
              <a:rPr lang="zh-CN" altLang="en-US" sz="2800" b="1" dirty="0">
                <a:latin typeface="宋体" panose="02010600030101010101" pitchFamily="2" charset="-122"/>
              </a:rPr>
              <a:t>．检查电路有无自启动能力。</a:t>
            </a:r>
            <a:endParaRPr lang="zh-CN" altLang="en-US" sz="2800" b="1" dirty="0">
              <a:latin typeface="宋体" panose="02010600030101010101" pitchFamily="2" charset="-122"/>
            </a:endParaRPr>
          </a:p>
          <a:p>
            <a:pPr marL="0" lvl="0" indent="266700" algn="just">
              <a:spcBef>
                <a:spcPct val="0"/>
              </a:spcBef>
              <a:buNone/>
            </a:pPr>
            <a:r>
              <a:rPr lang="zh-CN" altLang="en-US" sz="2800" dirty="0">
                <a:latin typeface="宋体" panose="02010600030101010101" pitchFamily="2" charset="-122"/>
              </a:rPr>
              <a:t>该电路没有无效状态，因此不存在自启动问题。</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 calcmode="lin" valueType="num">
                                      <p:cBhvr additive="base">
                                        <p:cTn id="7" dur="500" fill="hold"/>
                                        <p:tgtEl>
                                          <p:spTgt spid="267267"/>
                                        </p:tgtEl>
                                        <p:attrNameLst>
                                          <p:attrName>ppt_x</p:attrName>
                                        </p:attrNameLst>
                                      </p:cBhvr>
                                      <p:tavLst>
                                        <p:tav tm="0">
                                          <p:val>
                                            <p:strVal val="0-#ppt_w/2"/>
                                          </p:val>
                                        </p:tav>
                                        <p:tav tm="100000">
                                          <p:val>
                                            <p:strVal val="#ppt_x"/>
                                          </p:val>
                                        </p:tav>
                                      </p:tavLst>
                                    </p:anim>
                                    <p:anim calcmode="lin" valueType="num">
                                      <p:cBhvr additive="base">
                                        <p:cTn id="8" dur="500" fill="hold"/>
                                        <p:tgtEl>
                                          <p:spTgt spid="2672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7268"/>
                                        </p:tgtEl>
                                        <p:attrNameLst>
                                          <p:attrName>style.visibility</p:attrName>
                                        </p:attrNameLst>
                                      </p:cBhvr>
                                      <p:to>
                                        <p:strVal val="visible"/>
                                      </p:to>
                                    </p:set>
                                    <p:anim calcmode="lin" valueType="num">
                                      <p:cBhvr additive="base">
                                        <p:cTn id="13" dur="500" fill="hold"/>
                                        <p:tgtEl>
                                          <p:spTgt spid="267268"/>
                                        </p:tgtEl>
                                        <p:attrNameLst>
                                          <p:attrName>ppt_x</p:attrName>
                                        </p:attrNameLst>
                                      </p:cBhvr>
                                      <p:tavLst>
                                        <p:tav tm="0">
                                          <p:val>
                                            <p:strVal val="0-#ppt_w/2"/>
                                          </p:val>
                                        </p:tav>
                                        <p:tav tm="100000">
                                          <p:val>
                                            <p:strVal val="#ppt_x"/>
                                          </p:val>
                                        </p:tav>
                                      </p:tavLst>
                                    </p:anim>
                                    <p:anim calcmode="lin" valueType="num">
                                      <p:cBhvr additive="base">
                                        <p:cTn id="14" dur="500" fill="hold"/>
                                        <p:tgtEl>
                                          <p:spTgt spid="2672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267269"/>
                                        </p:tgtEl>
                                        <p:attrNameLst>
                                          <p:attrName>style.visibility</p:attrName>
                                        </p:attrNameLst>
                                      </p:cBhvr>
                                      <p:to>
                                        <p:strVal val="visible"/>
                                      </p:to>
                                    </p:set>
                                    <p:anim calcmode="lin" valueType="num">
                                      <p:cBhvr>
                                        <p:cTn id="19" dur="1000" fill="hold"/>
                                        <p:tgtEl>
                                          <p:spTgt spid="267269"/>
                                        </p:tgtEl>
                                        <p:attrNameLst>
                                          <p:attrName>ppt_w</p:attrName>
                                        </p:attrNameLst>
                                      </p:cBhvr>
                                      <p:tavLst>
                                        <p:tav tm="0">
                                          <p:val>
                                            <p:fltVal val="0.000000"/>
                                          </p:val>
                                        </p:tav>
                                        <p:tav tm="100000">
                                          <p:val>
                                            <p:strVal val="#ppt_w"/>
                                          </p:val>
                                        </p:tav>
                                      </p:tavLst>
                                    </p:anim>
                                    <p:anim calcmode="lin" valueType="num">
                                      <p:cBhvr>
                                        <p:cTn id="20" dur="1000" fill="hold"/>
                                        <p:tgtEl>
                                          <p:spTgt spid="267269"/>
                                        </p:tgtEl>
                                        <p:attrNameLst>
                                          <p:attrName>ppt_h</p:attrName>
                                        </p:attrNameLst>
                                      </p:cBhvr>
                                      <p:tavLst>
                                        <p:tav tm="0">
                                          <p:val>
                                            <p:fltVal val="0.000000"/>
                                          </p:val>
                                        </p:tav>
                                        <p:tav tm="100000">
                                          <p:val>
                                            <p:strVal val="#ppt_h"/>
                                          </p:val>
                                        </p:tav>
                                      </p:tavLst>
                                    </p:anim>
                                    <p:anim calcmode="lin" valueType="num">
                                      <p:cBhvr>
                                        <p:cTn id="21" dur="1000" fill="hold"/>
                                        <p:tgtEl>
                                          <p:spTgt spid="267269"/>
                                        </p:tgtEl>
                                        <p:attrNameLst>
                                          <p:attrName>ppt_x</p:attrName>
                                        </p:attrNameLst>
                                      </p:cBhvr>
                                      <p:tavLst>
                                        <p:tav tm="0" fmla="#ppt_x+(cos(-2*pi*(1-$))*-#ppt_x-sin(-2*pi*(1-$))*(1-#ppt_y))*(1-$)">
                                          <p:val>
                                            <p:fltVal val="0.000000"/>
                                          </p:val>
                                        </p:tav>
                                        <p:tav tm="100000">
                                          <p:val>
                                            <p:fltVal val="1.000000"/>
                                          </p:val>
                                        </p:tav>
                                      </p:tavLst>
                                    </p:anim>
                                    <p:anim calcmode="lin" valueType="num">
                                      <p:cBhvr>
                                        <p:cTn id="22" dur="1000" fill="hold"/>
                                        <p:tgtEl>
                                          <p:spTgt spid="26726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P spid="26726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xfrm>
            <a:off x="803275" y="111125"/>
            <a:ext cx="7772400" cy="1143000"/>
          </a:xfrm>
        </p:spPr>
        <p:txBody>
          <a:bodyPr vert="horz" wrap="square" lIns="91440" tIns="45720" rIns="91440" bIns="45720" anchor="ctr" anchorCtr="0"/>
          <a:p>
            <a:r>
              <a:rPr lang="en-US" altLang="zh-CN" dirty="0"/>
              <a:t>Cascaded Counters </a:t>
            </a:r>
            <a:r>
              <a:rPr lang="zh-CN" altLang="en-US" dirty="0"/>
              <a:t>级联计数器 </a:t>
            </a:r>
            <a:endParaRPr lang="zh-CN" altLang="en-US" dirty="0"/>
          </a:p>
        </p:txBody>
      </p:sp>
      <p:sp>
        <p:nvSpPr>
          <p:cNvPr id="66563" name="内容占位符 2"/>
          <p:cNvSpPr>
            <a:spLocks noGrp="1"/>
          </p:cNvSpPr>
          <p:nvPr>
            <p:ph idx="1"/>
          </p:nvPr>
        </p:nvSpPr>
        <p:spPr>
          <a:xfrm>
            <a:off x="803275" y="1254125"/>
            <a:ext cx="7772400" cy="4114800"/>
          </a:xfrm>
        </p:spPr>
        <p:txBody>
          <a:bodyPr vert="horz" wrap="square" lIns="91440" tIns="45720" rIns="91440" bIns="45720" anchor="t" anchorCtr="0"/>
          <a:p>
            <a:r>
              <a:rPr lang="en-US" altLang="zh-CN" dirty="0">
                <a:solidFill>
                  <a:srgbClr val="FF0000"/>
                </a:solidFill>
              </a:rPr>
              <a:t>Asynchronous Cascading</a:t>
            </a:r>
            <a:endParaRPr lang="en-US" altLang="zh-CN" dirty="0">
              <a:solidFill>
                <a:srgbClr val="FF0000"/>
              </a:solidFill>
            </a:endParaRPr>
          </a:p>
          <a:p>
            <a:r>
              <a:rPr lang="en-US" altLang="zh-CN" dirty="0"/>
              <a:t>Synchronous Cascading</a:t>
            </a:r>
            <a:endParaRPr lang="zh-CN" altLang="en-US" dirty="0"/>
          </a:p>
        </p:txBody>
      </p:sp>
      <p:pic>
        <p:nvPicPr>
          <p:cNvPr id="66564" name="图片 3"/>
          <p:cNvPicPr>
            <a:picLocks noChangeAspect="1"/>
          </p:cNvPicPr>
          <p:nvPr/>
        </p:nvPicPr>
        <p:blipFill>
          <a:blip r:embed="rId1"/>
          <a:stretch>
            <a:fillRect/>
          </a:stretch>
        </p:blipFill>
        <p:spPr>
          <a:xfrm>
            <a:off x="146050" y="2697163"/>
            <a:ext cx="8810625" cy="3241675"/>
          </a:xfrm>
          <a:prstGeom prst="rect">
            <a:avLst/>
          </a:prstGeom>
          <a:noFill/>
          <a:ln w="9525">
            <a:noFill/>
          </a:ln>
        </p:spPr>
      </p:pic>
      <p:sp>
        <p:nvSpPr>
          <p:cNvPr id="66565" name="矩形 4"/>
          <p:cNvSpPr/>
          <p:nvPr/>
        </p:nvSpPr>
        <p:spPr>
          <a:xfrm>
            <a:off x="1552575" y="6089650"/>
            <a:ext cx="6678613" cy="3381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600" b="1" dirty="0">
                <a:ea typeface="楷体_GB2312" pitchFamily="49" charset="-122"/>
              </a:rPr>
              <a:t>The overall modulus of the two cascaded counters is 4 * 8 = 32</a:t>
            </a:r>
            <a:endParaRPr lang="zh-CN" altLang="en-US" sz="1600" b="1" dirty="0">
              <a:ea typeface="楷体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xfrm>
            <a:off x="793750" y="49213"/>
            <a:ext cx="7772400" cy="1143000"/>
          </a:xfrm>
        </p:spPr>
        <p:txBody>
          <a:bodyPr vert="horz" wrap="square" lIns="91440" tIns="45720" rIns="91440" bIns="45720" anchor="ctr" anchorCtr="0"/>
          <a:p>
            <a:r>
              <a:rPr lang="en-US" altLang="zh-CN" dirty="0"/>
              <a:t>Cascaded Counters</a:t>
            </a:r>
            <a:endParaRPr lang="zh-CN" altLang="en-US" dirty="0"/>
          </a:p>
        </p:txBody>
      </p:sp>
      <p:sp>
        <p:nvSpPr>
          <p:cNvPr id="67587" name="内容占位符 2"/>
          <p:cNvSpPr>
            <a:spLocks noGrp="1"/>
          </p:cNvSpPr>
          <p:nvPr>
            <p:ph idx="1"/>
          </p:nvPr>
        </p:nvSpPr>
        <p:spPr>
          <a:xfrm>
            <a:off x="712788" y="1192213"/>
            <a:ext cx="7772400" cy="4114800"/>
          </a:xfrm>
        </p:spPr>
        <p:txBody>
          <a:bodyPr vert="horz" wrap="square" lIns="91440" tIns="45720" rIns="91440" bIns="45720" anchor="t" anchorCtr="0"/>
          <a:p>
            <a:r>
              <a:rPr lang="en-US" altLang="zh-CN" dirty="0">
                <a:solidFill>
                  <a:srgbClr val="FF0000"/>
                </a:solidFill>
              </a:rPr>
              <a:t>Synchronous Cascading</a:t>
            </a:r>
            <a:endParaRPr lang="zh-CN" altLang="en-US" dirty="0">
              <a:solidFill>
                <a:srgbClr val="FF0000"/>
              </a:solidFill>
            </a:endParaRPr>
          </a:p>
          <a:p>
            <a:r>
              <a:rPr lang="en-US" altLang="zh-CN" dirty="0"/>
              <a:t>Asynchronous Cascading</a:t>
            </a:r>
            <a:endParaRPr lang="en-US" altLang="zh-CN" dirty="0"/>
          </a:p>
        </p:txBody>
      </p:sp>
      <p:sp>
        <p:nvSpPr>
          <p:cNvPr id="67588" name="矩形 4"/>
          <p:cNvSpPr/>
          <p:nvPr/>
        </p:nvSpPr>
        <p:spPr>
          <a:xfrm>
            <a:off x="3429000" y="6138863"/>
            <a:ext cx="1452563" cy="3381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1600" b="1" dirty="0">
                <a:ea typeface="楷体_GB2312" pitchFamily="49" charset="-122"/>
              </a:rPr>
              <a:t>18</a:t>
            </a:r>
            <a:r>
              <a:rPr lang="zh-CN" altLang="en-US" sz="1600" b="1" dirty="0">
                <a:ea typeface="楷体_GB2312" pitchFamily="49" charset="-122"/>
              </a:rPr>
              <a:t>进制分频器</a:t>
            </a:r>
            <a:endParaRPr lang="zh-CN" altLang="en-US" sz="1600" b="1" dirty="0">
              <a:ea typeface="楷体_GB2312" pitchFamily="49" charset="-122"/>
            </a:endParaRPr>
          </a:p>
        </p:txBody>
      </p:sp>
      <p:pic>
        <p:nvPicPr>
          <p:cNvPr id="67589" name="图片 5"/>
          <p:cNvPicPr>
            <a:picLocks noChangeAspect="1"/>
          </p:cNvPicPr>
          <p:nvPr/>
        </p:nvPicPr>
        <p:blipFill>
          <a:blip r:embed="rId1"/>
          <a:srcRect l="6068" t="2635" r="13435" b="9103"/>
          <a:stretch>
            <a:fillRect/>
          </a:stretch>
        </p:blipFill>
        <p:spPr>
          <a:xfrm>
            <a:off x="1631950" y="2482850"/>
            <a:ext cx="5302250" cy="3571875"/>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grpSp>
        <p:nvGrpSpPr>
          <p:cNvPr id="68611" name="Group 2"/>
          <p:cNvGrpSpPr/>
          <p:nvPr/>
        </p:nvGrpSpPr>
        <p:grpSpPr>
          <a:xfrm>
            <a:off x="2895600" y="328613"/>
            <a:ext cx="3200400" cy="801687"/>
            <a:chOff x="1632" y="336"/>
            <a:chExt cx="1776" cy="384"/>
          </a:xfrm>
        </p:grpSpPr>
        <p:sp>
          <p:nvSpPr>
            <p:cNvPr id="68618" name="Oval 3"/>
            <p:cNvSpPr/>
            <p:nvPr/>
          </p:nvSpPr>
          <p:spPr>
            <a:xfrm>
              <a:off x="1632" y="336"/>
              <a:ext cx="1776" cy="384"/>
            </a:xfrm>
            <a:prstGeom prst="ellipse">
              <a:avLst/>
            </a:prstGeom>
            <a:gradFill rotWithShape="0">
              <a:gsLst>
                <a:gs pos="0">
                  <a:srgbClr val="767647"/>
                </a:gs>
                <a:gs pos="50000">
                  <a:srgbClr val="FFFF99"/>
                </a:gs>
                <a:gs pos="100000">
                  <a:srgbClr val="767647"/>
                </a:gs>
              </a:gsLst>
              <a:lin ang="5400000" scaled="1"/>
              <a:tileRect/>
            </a:gradFill>
            <a:ln w="38100">
              <a:noFill/>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68619" name="Text Box 4"/>
            <p:cNvSpPr txBox="1"/>
            <p:nvPr/>
          </p:nvSpPr>
          <p:spPr>
            <a:xfrm>
              <a:off x="1970" y="336"/>
              <a:ext cx="980" cy="307"/>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3600" b="1" dirty="0">
                  <a:solidFill>
                    <a:srgbClr val="A50021"/>
                  </a:solidFill>
                  <a:latin typeface="隶书" panose="02010509060101010101" pitchFamily="49" charset="-122"/>
                  <a:ea typeface="隶书" panose="02010509060101010101" pitchFamily="49" charset="-122"/>
                </a:rPr>
                <a:t>小  结</a:t>
              </a:r>
              <a:endParaRPr lang="zh-CN" altLang="en-US" sz="3600" b="1" dirty="0">
                <a:latin typeface="隶书" panose="02010509060101010101" pitchFamily="49" charset="-122"/>
                <a:ea typeface="隶书" panose="02010509060101010101" pitchFamily="49" charset="-122"/>
              </a:endParaRPr>
            </a:p>
          </p:txBody>
        </p:sp>
      </p:grpSp>
      <p:sp>
        <p:nvSpPr>
          <p:cNvPr id="158725" name="Text Box 5"/>
          <p:cNvSpPr txBox="1"/>
          <p:nvPr/>
        </p:nvSpPr>
        <p:spPr>
          <a:xfrm>
            <a:off x="533400" y="1173163"/>
            <a:ext cx="8305800" cy="1006475"/>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b="1" dirty="0">
                <a:solidFill>
                  <a:srgbClr val="A50021"/>
                </a:solidFill>
                <a:latin typeface="宋体" panose="02010600030101010101" pitchFamily="2" charset="-122"/>
                <a:sym typeface="Symbol" panose="05050102010706020507" pitchFamily="18" charset="2"/>
              </a:rPr>
              <a:t></a:t>
            </a:r>
            <a:r>
              <a:rPr lang="en-US" altLang="zh-CN" sz="24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rPr>
              <a:t>时序电路由记忆电路和组合电路两部分组成，具有存储作用。</a:t>
            </a:r>
            <a:endParaRPr lang="zh-CN" altLang="en-US" sz="2800" b="1" dirty="0">
              <a:latin typeface="宋体" panose="02010600030101010101" pitchFamily="2" charset="-122"/>
            </a:endParaRPr>
          </a:p>
        </p:txBody>
      </p:sp>
      <p:sp>
        <p:nvSpPr>
          <p:cNvPr id="158727" name="Text Box 7"/>
          <p:cNvSpPr txBox="1"/>
          <p:nvPr/>
        </p:nvSpPr>
        <p:spPr>
          <a:xfrm>
            <a:off x="3457575" y="2190750"/>
            <a:ext cx="3505200" cy="519113"/>
          </a:xfrm>
          <a:prstGeom prst="rect">
            <a:avLst/>
          </a:prstGeom>
          <a:noFill/>
          <a:ln w="381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同步时序电路的分析</a:t>
            </a:r>
            <a:endParaRPr lang="zh-CN" altLang="en-US" sz="2800" b="1" dirty="0">
              <a:latin typeface="宋体" panose="02010600030101010101" pitchFamily="2" charset="-122"/>
            </a:endParaRPr>
          </a:p>
        </p:txBody>
      </p:sp>
      <p:sp>
        <p:nvSpPr>
          <p:cNvPr id="158728" name="Text Box 8"/>
          <p:cNvSpPr txBox="1"/>
          <p:nvPr/>
        </p:nvSpPr>
        <p:spPr>
          <a:xfrm>
            <a:off x="3476625" y="2724150"/>
            <a:ext cx="3384550" cy="519113"/>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latin typeface="宋体" panose="02010600030101010101" pitchFamily="2" charset="-122"/>
              </a:rPr>
              <a:t>同步时序电路的设计</a:t>
            </a:r>
            <a:endParaRPr lang="zh-CN" altLang="en-US" sz="2800" b="1" dirty="0">
              <a:latin typeface="宋体" panose="02010600030101010101" pitchFamily="2" charset="-122"/>
            </a:endParaRPr>
          </a:p>
        </p:txBody>
      </p:sp>
      <p:sp>
        <p:nvSpPr>
          <p:cNvPr id="158729" name="Text Box 9"/>
          <p:cNvSpPr txBox="1"/>
          <p:nvPr/>
        </p:nvSpPr>
        <p:spPr>
          <a:xfrm>
            <a:off x="469900" y="2373313"/>
            <a:ext cx="2657475" cy="579437"/>
          </a:xfrm>
          <a:prstGeom prst="rect">
            <a:avLst/>
          </a:prstGeom>
          <a:noFill/>
          <a:ln w="381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rgbClr val="A50021"/>
                </a:solidFill>
                <a:latin typeface="宋体" panose="02010600030101010101" pitchFamily="2" charset="-122"/>
                <a:sym typeface="Symbol" panose="05050102010706020507" pitchFamily="18" charset="2"/>
              </a:rPr>
              <a:t></a:t>
            </a:r>
            <a:r>
              <a:rPr lang="en-US" altLang="zh-CN" sz="2400" dirty="0">
                <a:latin typeface="宋体" panose="02010600030101010101" pitchFamily="2" charset="-122"/>
                <a:sym typeface="Symbol" panose="05050102010706020507" pitchFamily="18" charset="2"/>
              </a:rPr>
              <a:t> </a:t>
            </a:r>
            <a:r>
              <a:rPr lang="zh-CN" altLang="en-US" sz="2800" b="1" dirty="0"/>
              <a:t>同步时序电路</a:t>
            </a:r>
            <a:endParaRPr lang="zh-CN" altLang="en-US" sz="2800" b="1" dirty="0"/>
          </a:p>
        </p:txBody>
      </p:sp>
      <p:sp>
        <p:nvSpPr>
          <p:cNvPr id="158730" name="AutoShape 10"/>
          <p:cNvSpPr/>
          <p:nvPr/>
        </p:nvSpPr>
        <p:spPr>
          <a:xfrm>
            <a:off x="3438525" y="2373313"/>
            <a:ext cx="76200" cy="685800"/>
          </a:xfrm>
          <a:prstGeom prst="leftBrace">
            <a:avLst>
              <a:gd name="adj1" fmla="val 75000"/>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en-US" sz="2800" b="1" dirty="0">
              <a:ea typeface="楷体_GB2312" pitchFamily="49" charset="-122"/>
            </a:endParaRPr>
          </a:p>
        </p:txBody>
      </p:sp>
      <p:sp>
        <p:nvSpPr>
          <p:cNvPr id="158739" name="Rectangle 19"/>
          <p:cNvSpPr/>
          <p:nvPr/>
        </p:nvSpPr>
        <p:spPr>
          <a:xfrm>
            <a:off x="617538" y="3560763"/>
            <a:ext cx="7734300" cy="15875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t>计数器可分为同步、异步两种；同步计数器的工作频率高，异步计数器电路简单。</a:t>
            </a:r>
            <a:endParaRPr lang="zh-CN" altLang="en-US" sz="2800" b="1" dirty="0"/>
          </a:p>
          <a:p>
            <a:pPr marL="0" lvl="0" indent="0" eaLnBrk="1" hangingPunct="1">
              <a:spcBef>
                <a:spcPct val="50000"/>
              </a:spcBef>
              <a:buNone/>
            </a:pPr>
            <a:r>
              <a:rPr lang="zh-CN" altLang="en-US" sz="2800" b="1" dirty="0"/>
              <a:t>移位寄存器分为左移、右移及双向。</a:t>
            </a:r>
            <a:endParaRPr lang="zh-CN" altLang="en-US" sz="2800" b="1"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Effect transition="in" filter="wipe(left)">
                                      <p:cBhvr>
                                        <p:cTn id="7" dur="500"/>
                                        <p:tgtEl>
                                          <p:spTgt spid="1587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8729"/>
                                        </p:tgtEl>
                                        <p:attrNameLst>
                                          <p:attrName>style.visibility</p:attrName>
                                        </p:attrNameLst>
                                      </p:cBhvr>
                                      <p:to>
                                        <p:strVal val="visible"/>
                                      </p:to>
                                    </p:set>
                                    <p:animEffect transition="in" filter="wipe(left)">
                                      <p:cBhvr>
                                        <p:cTn id="12" dur="500"/>
                                        <p:tgtEl>
                                          <p:spTgt spid="1587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8730"/>
                                        </p:tgtEl>
                                        <p:attrNameLst>
                                          <p:attrName>style.visibility</p:attrName>
                                        </p:attrNameLst>
                                      </p:cBhvr>
                                      <p:to>
                                        <p:strVal val="visible"/>
                                      </p:to>
                                    </p:set>
                                    <p:animEffect transition="in" filter="wipe(left)">
                                      <p:cBhvr>
                                        <p:cTn id="17" dur="500"/>
                                        <p:tgtEl>
                                          <p:spTgt spid="1587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8727"/>
                                        </p:tgtEl>
                                        <p:attrNameLst>
                                          <p:attrName>style.visibility</p:attrName>
                                        </p:attrNameLst>
                                      </p:cBhvr>
                                      <p:to>
                                        <p:strVal val="visible"/>
                                      </p:to>
                                    </p:set>
                                    <p:animEffect transition="in" filter="wipe(left)">
                                      <p:cBhvr>
                                        <p:cTn id="22" dur="500"/>
                                        <p:tgtEl>
                                          <p:spTgt spid="1587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8728"/>
                                        </p:tgtEl>
                                        <p:attrNameLst>
                                          <p:attrName>style.visibility</p:attrName>
                                        </p:attrNameLst>
                                      </p:cBhvr>
                                      <p:to>
                                        <p:strVal val="visible"/>
                                      </p:to>
                                    </p:set>
                                    <p:animEffect transition="in" filter="wipe(left)">
                                      <p:cBhvr>
                                        <p:cTn id="27" dur="500"/>
                                        <p:tgtEl>
                                          <p:spTgt spid="15872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58739"/>
                                        </p:tgtEl>
                                        <p:attrNameLst>
                                          <p:attrName>style.visibility</p:attrName>
                                        </p:attrNameLst>
                                      </p:cBhvr>
                                      <p:to>
                                        <p:strVal val="visible"/>
                                      </p:to>
                                    </p:set>
                                    <p:anim calcmode="lin" valueType="num">
                                      <p:cBhvr additive="base">
                                        <p:cTn id="32" dur="500" fill="hold"/>
                                        <p:tgtEl>
                                          <p:spTgt spid="158739"/>
                                        </p:tgtEl>
                                        <p:attrNameLst>
                                          <p:attrName>ppt_x</p:attrName>
                                        </p:attrNameLst>
                                      </p:cBhvr>
                                      <p:tavLst>
                                        <p:tav tm="0">
                                          <p:val>
                                            <p:strVal val="0-#ppt_w/2"/>
                                          </p:val>
                                        </p:tav>
                                        <p:tav tm="100000">
                                          <p:val>
                                            <p:strVal val="#ppt_x"/>
                                          </p:val>
                                        </p:tav>
                                      </p:tavLst>
                                    </p:anim>
                                    <p:anim calcmode="lin" valueType="num">
                                      <p:cBhvr additive="base">
                                        <p:cTn id="33" dur="500" fill="hold"/>
                                        <p:tgtEl>
                                          <p:spTgt spid="1587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p:bldP spid="158727" grpId="0"/>
      <p:bldP spid="158728" grpId="0"/>
      <p:bldP spid="158729" grpId="0"/>
      <p:bldP spid="158730" grpId="0" animBg="1"/>
      <p:bldP spid="15873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5"/>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272388" name="Text Box 4"/>
          <p:cNvSpPr txBox="1"/>
          <p:nvPr/>
        </p:nvSpPr>
        <p:spPr>
          <a:xfrm>
            <a:off x="317500" y="1789113"/>
            <a:ext cx="8991600" cy="27749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b="1" dirty="0"/>
              <a:t>      </a:t>
            </a:r>
            <a:r>
              <a:rPr lang="zh-CN" altLang="en-US" b="1" dirty="0"/>
              <a:t>（</a:t>
            </a:r>
            <a:r>
              <a:rPr lang="en-US" altLang="zh-CN" b="1" dirty="0"/>
              <a:t>1</a:t>
            </a:r>
            <a:r>
              <a:rPr lang="zh-CN" altLang="en-US" b="1" dirty="0"/>
              <a:t>）熟练掌握中规模时序模块的功能表；</a:t>
            </a:r>
            <a:endParaRPr lang="zh-CN" altLang="en-US" b="1" dirty="0"/>
          </a:p>
          <a:p>
            <a:pPr marL="0" lvl="0" indent="0" algn="just" eaLnBrk="1" hangingPunct="1">
              <a:spcBef>
                <a:spcPct val="50000"/>
              </a:spcBef>
              <a:buNone/>
            </a:pPr>
            <a:r>
              <a:rPr lang="zh-CN" altLang="en-US" b="1" dirty="0"/>
              <a:t>      （</a:t>
            </a:r>
            <a:r>
              <a:rPr lang="en-US" altLang="zh-CN" b="1" dirty="0"/>
              <a:t>2</a:t>
            </a:r>
            <a:r>
              <a:rPr lang="zh-CN" altLang="en-US" b="1" dirty="0"/>
              <a:t>）熟练掌握中规模模块电路的功能扩展；</a:t>
            </a:r>
            <a:endParaRPr lang="zh-CN" altLang="en-US" b="1" dirty="0"/>
          </a:p>
          <a:p>
            <a:pPr marL="0" lvl="0" indent="0" algn="just" eaLnBrk="1" hangingPunct="1">
              <a:spcBef>
                <a:spcPct val="50000"/>
              </a:spcBef>
              <a:buNone/>
            </a:pPr>
            <a:r>
              <a:rPr lang="zh-CN" altLang="en-US" b="1" dirty="0"/>
              <a:t>      （</a:t>
            </a:r>
            <a:r>
              <a:rPr lang="en-US" altLang="zh-CN" b="1" dirty="0"/>
              <a:t>3</a:t>
            </a:r>
            <a:r>
              <a:rPr lang="zh-CN" altLang="en-US" b="1" dirty="0"/>
              <a:t>）具备应用时序模块及组合电路构成</a:t>
            </a:r>
            <a:endParaRPr lang="zh-CN" altLang="en-US" b="1" dirty="0"/>
          </a:p>
          <a:p>
            <a:pPr marL="0" lvl="0" indent="0" algn="just" eaLnBrk="1" hangingPunct="1">
              <a:spcBef>
                <a:spcPct val="50000"/>
              </a:spcBef>
              <a:buNone/>
            </a:pPr>
            <a:r>
              <a:rPr lang="zh-CN" altLang="en-US" b="1" dirty="0"/>
              <a:t>                给定逻辑功能电路的能力。</a:t>
            </a:r>
            <a:endParaRPr lang="zh-CN" altLang="en-US" b="1" dirty="0"/>
          </a:p>
        </p:txBody>
      </p:sp>
      <p:sp>
        <p:nvSpPr>
          <p:cNvPr id="69636" name="Oval 5"/>
          <p:cNvSpPr>
            <a:spLocks noGrp="1"/>
          </p:cNvSpPr>
          <p:nvPr>
            <p:ph type="title"/>
          </p:nvPr>
        </p:nvSpPr>
        <p:spPr>
          <a:xfrm>
            <a:off x="685800" y="301625"/>
            <a:ext cx="7772400" cy="1143000"/>
          </a:xfrm>
          <a:prstGeom prst="ellipse">
            <a:avLst/>
          </a:prstGeom>
          <a:solidFill>
            <a:srgbClr val="FF9933">
              <a:alpha val="100000"/>
            </a:srgbClr>
          </a:solidFill>
          <a:ln w="38100">
            <a:solidFill>
              <a:srgbClr val="FF9933">
                <a:alpha val="100000"/>
              </a:srgbClr>
            </a:solidFill>
          </a:ln>
        </p:spPr>
        <p:txBody>
          <a:bodyPr vert="horz" wrap="square" lIns="91440" tIns="45720" rIns="91440" bIns="45720" anchor="ctr" anchorCtr="0"/>
          <a:p>
            <a:pPr eaLnBrk="1" hangingPunct="1"/>
            <a:r>
              <a:rPr lang="en-US" altLang="en-US" b="1" dirty="0"/>
              <a:t>本章重点</a:t>
            </a:r>
            <a:endParaRPr lang="en-US"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2388">
                                            <p:txEl>
                                              <p:charRg st="0" end="26"/>
                                            </p:txEl>
                                          </p:spTgt>
                                        </p:tgtEl>
                                        <p:attrNameLst>
                                          <p:attrName>style.visibility</p:attrName>
                                        </p:attrNameLst>
                                      </p:cBhvr>
                                      <p:to>
                                        <p:strVal val="visible"/>
                                      </p:to>
                                    </p:set>
                                    <p:animEffect transition="in" filter="wipe(up)">
                                      <p:cBhvr>
                                        <p:cTn id="7" dur="500"/>
                                        <p:tgtEl>
                                          <p:spTgt spid="272388">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2388">
                                            <p:txEl>
                                              <p:charRg st="26" end="53"/>
                                            </p:txEl>
                                          </p:spTgt>
                                        </p:tgtEl>
                                        <p:attrNameLst>
                                          <p:attrName>style.visibility</p:attrName>
                                        </p:attrNameLst>
                                      </p:cBhvr>
                                      <p:to>
                                        <p:strVal val="visible"/>
                                      </p:to>
                                    </p:set>
                                    <p:animEffect transition="in" filter="wipe(up)">
                                      <p:cBhvr>
                                        <p:cTn id="12" dur="500"/>
                                        <p:tgtEl>
                                          <p:spTgt spid="272388">
                                            <p:txEl>
                                              <p:charRg st="26"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272388">
                                            <p:txEl>
                                              <p:charRg st="53" end="78"/>
                                            </p:txEl>
                                          </p:spTgt>
                                        </p:tgtEl>
                                        <p:attrNameLst>
                                          <p:attrName>style.visibility</p:attrName>
                                        </p:attrNameLst>
                                      </p:cBhvr>
                                      <p:to>
                                        <p:strVal val="visible"/>
                                      </p:to>
                                    </p:set>
                                    <p:animEffect transition="in" filter="diamond(in)">
                                      <p:cBhvr>
                                        <p:cTn id="17" dur="500"/>
                                        <p:tgtEl>
                                          <p:spTgt spid="272388">
                                            <p:txEl>
                                              <p:charRg st="53" end="78"/>
                                            </p:txEl>
                                          </p:spTgt>
                                        </p:tgtEl>
                                      </p:cBhvr>
                                    </p:animEffect>
                                  </p:childTnLst>
                                </p:cTn>
                              </p:par>
                              <p:par>
                                <p:cTn id="18" presetID="8" presetClass="entr" presetSubtype="16" fill="hold" nodeType="withEffect">
                                  <p:stCondLst>
                                    <p:cond delay="0"/>
                                  </p:stCondLst>
                                  <p:childTnLst>
                                    <p:set>
                                      <p:cBhvr>
                                        <p:cTn id="19" dur="1" fill="hold">
                                          <p:stCondLst>
                                            <p:cond delay="0"/>
                                          </p:stCondLst>
                                        </p:cTn>
                                        <p:tgtEl>
                                          <p:spTgt spid="272388">
                                            <p:txEl>
                                              <p:charRg st="78" end="107"/>
                                            </p:txEl>
                                          </p:spTgt>
                                        </p:tgtEl>
                                        <p:attrNameLst>
                                          <p:attrName>style.visibility</p:attrName>
                                        </p:attrNameLst>
                                      </p:cBhvr>
                                      <p:to>
                                        <p:strVal val="visible"/>
                                      </p:to>
                                    </p:set>
                                    <p:animEffect transition="in" filter="diamond(in)">
                                      <p:cBhvr>
                                        <p:cTn id="20" dur="500"/>
                                        <p:tgtEl>
                                          <p:spTgt spid="272388">
                                            <p:txEl>
                                              <p:charRg st="78"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0243" name="Rectangle 2"/>
          <p:cNvSpPr/>
          <p:nvPr/>
        </p:nvSpPr>
        <p:spPr>
          <a:xfrm>
            <a:off x="419100" y="301625"/>
            <a:ext cx="8305800" cy="4498975"/>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50000"/>
              </a:lnSpc>
              <a:spcBef>
                <a:spcPct val="0"/>
              </a:spcBef>
              <a:buNone/>
            </a:pPr>
            <a:r>
              <a:rPr lang="en-US" altLang="zh-CN" b="1" dirty="0">
                <a:solidFill>
                  <a:schemeClr val="hlink"/>
                </a:solidFill>
                <a:latin typeface="Arial" panose="020B0604020202020204" pitchFamily="34" charset="0"/>
                <a:ea typeface="楷体_GB2312" pitchFamily="49" charset="-122"/>
              </a:rPr>
              <a:t>2.</a:t>
            </a:r>
            <a:r>
              <a:rPr lang="zh-CN" altLang="en-US" b="1" dirty="0">
                <a:solidFill>
                  <a:schemeClr val="hlink"/>
                </a:solidFill>
                <a:latin typeface="Arial" panose="020B0604020202020204" pitchFamily="34" charset="0"/>
                <a:ea typeface="楷体_GB2312" pitchFamily="49" charset="-122"/>
              </a:rPr>
              <a:t>状态图</a:t>
            </a:r>
            <a:r>
              <a:rPr lang="en-US" altLang="zh-CN" b="1" dirty="0">
                <a:latin typeface="Arial" panose="020B0604020202020204" pitchFamily="34" charset="0"/>
                <a:ea typeface="楷体_GB2312" pitchFamily="49" charset="-122"/>
              </a:rPr>
              <a:t>-</a:t>
            </a:r>
            <a:r>
              <a:rPr lang="zh-CN" altLang="en-US" sz="2400" b="1" dirty="0">
                <a:latin typeface="Arial" panose="020B0604020202020204" pitchFamily="34" charset="0"/>
                <a:ea typeface="楷体_GB2312" pitchFamily="49" charset="-122"/>
              </a:rPr>
              <a:t>反映时序电路转移规律以及相应输入、输出情况的图形称为</a:t>
            </a:r>
            <a:r>
              <a:rPr lang="zh-CN" altLang="en-US" sz="2400" b="1" dirty="0">
                <a:solidFill>
                  <a:srgbClr val="FF0000"/>
                </a:solidFill>
                <a:latin typeface="Arial" panose="020B0604020202020204" pitchFamily="34" charset="0"/>
                <a:ea typeface="楷体_GB2312" pitchFamily="49" charset="-122"/>
              </a:rPr>
              <a:t>状态图或状态转移图</a:t>
            </a:r>
            <a:r>
              <a:rPr lang="zh-CN" altLang="en-US" sz="2400" b="1" dirty="0">
                <a:latin typeface="Arial" panose="020B0604020202020204" pitchFamily="34" charset="0"/>
                <a:ea typeface="楷体_GB2312" pitchFamily="49" charset="-122"/>
              </a:rPr>
              <a:t>。</a:t>
            </a:r>
            <a:endParaRPr lang="zh-CN" altLang="en-US" sz="2400" b="1" dirty="0">
              <a:latin typeface="Arial" panose="020B0604020202020204" pitchFamily="34" charset="0"/>
              <a:ea typeface="楷体_GB2312" pitchFamily="49" charset="-122"/>
            </a:endParaRPr>
          </a:p>
          <a:p>
            <a:pPr marL="0" lvl="0" indent="0" eaLnBrk="1" hangingPunct="1">
              <a:lnSpc>
                <a:spcPct val="150000"/>
              </a:lnSpc>
              <a:spcBef>
                <a:spcPct val="0"/>
              </a:spcBef>
              <a:buNone/>
            </a:pPr>
            <a:r>
              <a:rPr lang="zh-CN" altLang="en-US" sz="2400" b="1" dirty="0">
                <a:latin typeface="Arial" panose="020B0604020202020204" pitchFamily="34" charset="0"/>
                <a:ea typeface="楷体_GB2312" pitchFamily="49" charset="-122"/>
              </a:rPr>
              <a:t>     状态图中每个圆圈表示一个状态，带箭头的弧线表示状态转移方向，转移线旁标注出转移的外输入条件和当前的外输出情况。</a:t>
            </a:r>
            <a:endParaRPr lang="zh-CN" altLang="en-US" sz="2400" b="1" dirty="0">
              <a:latin typeface="Arial" panose="020B0604020202020204" pitchFamily="34" charset="0"/>
              <a:ea typeface="楷体_GB2312" pitchFamily="49" charset="-122"/>
            </a:endParaRPr>
          </a:p>
          <a:p>
            <a:pPr marL="0" lvl="0" indent="0" eaLnBrk="1" hangingPunct="1">
              <a:lnSpc>
                <a:spcPct val="125000"/>
              </a:lnSpc>
              <a:spcBef>
                <a:spcPct val="0"/>
              </a:spcBef>
              <a:buNone/>
            </a:pPr>
            <a:endParaRPr lang="zh-CN" altLang="en-US" sz="2800" b="1" baseline="-25000" dirty="0">
              <a:solidFill>
                <a:srgbClr val="0000FF"/>
              </a:solidFill>
              <a:latin typeface="Arial" panose="020B0604020202020204" pitchFamily="34" charset="0"/>
              <a:ea typeface="楷体_GB2312" pitchFamily="49" charset="-122"/>
            </a:endParaRPr>
          </a:p>
          <a:p>
            <a:pPr marL="0" lvl="0" indent="0" eaLnBrk="1" hangingPunct="1">
              <a:lnSpc>
                <a:spcPct val="125000"/>
              </a:lnSpc>
              <a:spcBef>
                <a:spcPct val="0"/>
              </a:spcBef>
              <a:buNone/>
            </a:pPr>
            <a:endParaRPr lang="zh-CN" altLang="en-US" sz="2800" b="1" dirty="0">
              <a:solidFill>
                <a:srgbClr val="0000FF"/>
              </a:solidFill>
              <a:latin typeface="Arial" panose="020B0604020202020204" pitchFamily="34" charset="0"/>
              <a:ea typeface="楷体_GB2312" pitchFamily="49" charset="-122"/>
            </a:endParaRPr>
          </a:p>
          <a:p>
            <a:pPr marL="0" lvl="0" indent="0" eaLnBrk="1" hangingPunct="1">
              <a:lnSpc>
                <a:spcPct val="125000"/>
              </a:lnSpc>
              <a:spcBef>
                <a:spcPct val="0"/>
              </a:spcBef>
              <a:buNone/>
            </a:pPr>
            <a:r>
              <a:rPr lang="zh-CN" altLang="en-US" b="1" dirty="0">
                <a:solidFill>
                  <a:srgbClr val="0000FF"/>
                </a:solidFill>
                <a:latin typeface="Arial" panose="020B0604020202020204" pitchFamily="34" charset="0"/>
                <a:ea typeface="楷体_GB2312" pitchFamily="49" charset="-122"/>
              </a:rPr>
              <a:t>      </a:t>
            </a:r>
            <a:endParaRPr lang="zh-CN" altLang="en-US" b="1" dirty="0">
              <a:solidFill>
                <a:srgbClr val="0000FF"/>
              </a:solidFill>
              <a:latin typeface="Arial" panose="020B0604020202020204" pitchFamily="34" charset="0"/>
              <a:ea typeface="楷体_GB2312" pitchFamily="49" charset="-122"/>
            </a:endParaRPr>
          </a:p>
        </p:txBody>
      </p:sp>
      <p:sp>
        <p:nvSpPr>
          <p:cNvPr id="10244" name="Oval 9"/>
          <p:cNvSpPr/>
          <p:nvPr/>
        </p:nvSpPr>
        <p:spPr>
          <a:xfrm>
            <a:off x="3076575" y="3644900"/>
            <a:ext cx="758825" cy="709613"/>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0245" name="Oval 10"/>
          <p:cNvSpPr/>
          <p:nvPr/>
        </p:nvSpPr>
        <p:spPr>
          <a:xfrm>
            <a:off x="4752975" y="3644900"/>
            <a:ext cx="758825" cy="709613"/>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01</a:t>
            </a:r>
            <a:endParaRPr lang="en-US" altLang="zh-CN" sz="2800" dirty="0">
              <a:latin typeface="Arial" panose="020B0604020202020204" pitchFamily="34" charset="0"/>
              <a:ea typeface="楷体_GB2312" pitchFamily="49" charset="-122"/>
            </a:endParaRPr>
          </a:p>
        </p:txBody>
      </p:sp>
      <p:sp>
        <p:nvSpPr>
          <p:cNvPr id="10246" name="Oval 11"/>
          <p:cNvSpPr/>
          <p:nvPr/>
        </p:nvSpPr>
        <p:spPr>
          <a:xfrm>
            <a:off x="4905375" y="5092700"/>
            <a:ext cx="758825" cy="709613"/>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11</a:t>
            </a:r>
            <a:endParaRPr lang="en-US" altLang="zh-CN" sz="2800" dirty="0">
              <a:latin typeface="Arial" panose="020B0604020202020204" pitchFamily="34" charset="0"/>
              <a:ea typeface="楷体_GB2312" pitchFamily="49" charset="-122"/>
            </a:endParaRPr>
          </a:p>
        </p:txBody>
      </p:sp>
      <p:sp>
        <p:nvSpPr>
          <p:cNvPr id="10247" name="Oval 12"/>
          <p:cNvSpPr/>
          <p:nvPr/>
        </p:nvSpPr>
        <p:spPr>
          <a:xfrm>
            <a:off x="3076575" y="5092700"/>
            <a:ext cx="758825" cy="709613"/>
          </a:xfrm>
          <a:prstGeom prst="ellipse">
            <a:avLst/>
          </a:prstGeom>
          <a:solidFill>
            <a:srgbClr val="FFCC66"/>
          </a:solidFill>
          <a:ln w="12700" cap="flat" cmpd="sng">
            <a:solidFill>
              <a:srgbClr val="0066FF"/>
            </a:solidFill>
            <a:prstDash val="solid"/>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cxnSp>
        <p:nvCxnSpPr>
          <p:cNvPr id="10248" name="AutoShape 13"/>
          <p:cNvCxnSpPr>
            <a:stCxn id="10244" idx="2"/>
            <a:endCxn id="10244" idx="0"/>
          </p:cNvCxnSpPr>
          <p:nvPr/>
        </p:nvCxnSpPr>
        <p:spPr>
          <a:xfrm rot="-10800000" flipH="1">
            <a:off x="3076575" y="3644900"/>
            <a:ext cx="379413" cy="355600"/>
          </a:xfrm>
          <a:prstGeom prst="curvedConnector4">
            <a:avLst>
              <a:gd name="adj1" fmla="val -60250"/>
              <a:gd name="adj2" fmla="val 164287"/>
            </a:avLst>
          </a:prstGeom>
          <a:ln w="12700" cap="flat" cmpd="sng">
            <a:solidFill>
              <a:srgbClr val="0066FF"/>
            </a:solidFill>
            <a:prstDash val="solid"/>
            <a:headEnd type="none" w="med" len="med"/>
            <a:tailEnd type="triangle" w="med" len="lg"/>
          </a:ln>
        </p:spPr>
      </p:cxnSp>
      <p:cxnSp>
        <p:nvCxnSpPr>
          <p:cNvPr id="10249" name="AutoShape 14"/>
          <p:cNvCxnSpPr>
            <a:stCxn id="10244" idx="2"/>
            <a:endCxn id="10244" idx="0"/>
          </p:cNvCxnSpPr>
          <p:nvPr/>
        </p:nvCxnSpPr>
        <p:spPr>
          <a:xfrm rot="5400000" flipV="1">
            <a:off x="5145088" y="3630613"/>
            <a:ext cx="355600" cy="381000"/>
          </a:xfrm>
          <a:prstGeom prst="curvedConnector4">
            <a:avLst>
              <a:gd name="adj1" fmla="val -64287"/>
              <a:gd name="adj2" fmla="val 160250"/>
            </a:avLst>
          </a:prstGeom>
          <a:ln w="12700" cap="flat" cmpd="sng">
            <a:solidFill>
              <a:srgbClr val="0066FF"/>
            </a:solidFill>
            <a:prstDash val="solid"/>
            <a:headEnd type="none" w="med" len="med"/>
            <a:tailEnd type="triangle" w="med" len="lg"/>
          </a:ln>
        </p:spPr>
      </p:cxnSp>
      <p:sp>
        <p:nvSpPr>
          <p:cNvPr id="10250" name="Line 15"/>
          <p:cNvSpPr/>
          <p:nvPr/>
        </p:nvSpPr>
        <p:spPr>
          <a:xfrm>
            <a:off x="3838575" y="3949700"/>
            <a:ext cx="838200" cy="0"/>
          </a:xfrm>
          <a:prstGeom prst="line">
            <a:avLst/>
          </a:prstGeom>
          <a:ln w="12700" cap="flat" cmpd="sng">
            <a:solidFill>
              <a:srgbClr val="0066FF"/>
            </a:solidFill>
            <a:prstDash val="solid"/>
            <a:headEnd type="none" w="med" len="med"/>
            <a:tailEnd type="triangle" w="med" len="lg"/>
          </a:ln>
        </p:spPr>
      </p:sp>
      <p:sp>
        <p:nvSpPr>
          <p:cNvPr id="10251" name="Line 16"/>
          <p:cNvSpPr/>
          <p:nvPr/>
        </p:nvSpPr>
        <p:spPr>
          <a:xfrm>
            <a:off x="5210175" y="4330700"/>
            <a:ext cx="0" cy="762000"/>
          </a:xfrm>
          <a:prstGeom prst="line">
            <a:avLst/>
          </a:prstGeom>
          <a:ln w="12700" cap="flat" cmpd="sng">
            <a:solidFill>
              <a:srgbClr val="0066FF"/>
            </a:solidFill>
            <a:prstDash val="solid"/>
            <a:headEnd type="none" w="med" len="med"/>
            <a:tailEnd type="triangle" w="med" len="lg"/>
          </a:ln>
        </p:spPr>
      </p:sp>
      <p:sp>
        <p:nvSpPr>
          <p:cNvPr id="10252" name="Line 17"/>
          <p:cNvSpPr/>
          <p:nvPr/>
        </p:nvSpPr>
        <p:spPr>
          <a:xfrm flipH="1">
            <a:off x="3914775" y="5473700"/>
            <a:ext cx="914400" cy="0"/>
          </a:xfrm>
          <a:prstGeom prst="line">
            <a:avLst/>
          </a:prstGeom>
          <a:ln w="12700" cap="flat" cmpd="sng">
            <a:solidFill>
              <a:srgbClr val="0066FF"/>
            </a:solidFill>
            <a:prstDash val="solid"/>
            <a:headEnd type="none" w="med" len="med"/>
            <a:tailEnd type="triangle" w="med" len="lg"/>
          </a:ln>
        </p:spPr>
      </p:sp>
      <p:sp>
        <p:nvSpPr>
          <p:cNvPr id="10253" name="Line 18"/>
          <p:cNvSpPr/>
          <p:nvPr/>
        </p:nvSpPr>
        <p:spPr>
          <a:xfrm flipV="1">
            <a:off x="3533775" y="4330700"/>
            <a:ext cx="0" cy="762000"/>
          </a:xfrm>
          <a:prstGeom prst="line">
            <a:avLst/>
          </a:prstGeom>
          <a:ln w="12700" cap="flat" cmpd="sng">
            <a:solidFill>
              <a:srgbClr val="0066FF"/>
            </a:solidFill>
            <a:prstDash val="solid"/>
            <a:headEnd type="none" w="med" len="med"/>
            <a:tailEnd type="triangle" w="med" len="lg"/>
          </a:ln>
        </p:spPr>
      </p:sp>
      <p:sp>
        <p:nvSpPr>
          <p:cNvPr id="10254" name="Text Box 19"/>
          <p:cNvSpPr txBox="1"/>
          <p:nvPr/>
        </p:nvSpPr>
        <p:spPr>
          <a:xfrm>
            <a:off x="3914775" y="326390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0255" name="Text Box 20"/>
          <p:cNvSpPr txBox="1"/>
          <p:nvPr/>
        </p:nvSpPr>
        <p:spPr>
          <a:xfrm>
            <a:off x="5819775" y="326390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0256" name="Text Box 21"/>
          <p:cNvSpPr txBox="1"/>
          <p:nvPr/>
        </p:nvSpPr>
        <p:spPr>
          <a:xfrm>
            <a:off x="2238375" y="326390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0257" name="Text Box 22"/>
          <p:cNvSpPr txBox="1"/>
          <p:nvPr/>
        </p:nvSpPr>
        <p:spPr>
          <a:xfrm>
            <a:off x="5362575" y="440690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1/1</a:t>
            </a:r>
            <a:endParaRPr lang="en-US" altLang="zh-CN" sz="2800" dirty="0">
              <a:latin typeface="Arial" panose="020B0604020202020204" pitchFamily="34" charset="0"/>
              <a:ea typeface="楷体_GB2312" pitchFamily="49" charset="-122"/>
            </a:endParaRPr>
          </a:p>
        </p:txBody>
      </p:sp>
      <p:sp>
        <p:nvSpPr>
          <p:cNvPr id="10258" name="Line 23"/>
          <p:cNvSpPr/>
          <p:nvPr/>
        </p:nvSpPr>
        <p:spPr>
          <a:xfrm flipH="1" flipV="1">
            <a:off x="3686175" y="4178300"/>
            <a:ext cx="1295400" cy="971550"/>
          </a:xfrm>
          <a:prstGeom prst="line">
            <a:avLst/>
          </a:prstGeom>
          <a:ln w="12700" cap="flat" cmpd="sng">
            <a:solidFill>
              <a:srgbClr val="0066FF"/>
            </a:solidFill>
            <a:prstDash val="solid"/>
            <a:headEnd type="none" w="med" len="med"/>
            <a:tailEnd type="triangle" w="med" len="lg"/>
          </a:ln>
        </p:spPr>
      </p:sp>
      <p:sp>
        <p:nvSpPr>
          <p:cNvPr id="10259" name="Text Box 24"/>
          <p:cNvSpPr txBox="1"/>
          <p:nvPr/>
        </p:nvSpPr>
        <p:spPr>
          <a:xfrm>
            <a:off x="4214813" y="4252913"/>
            <a:ext cx="985837" cy="522287"/>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0,1/0</a:t>
            </a:r>
            <a:endParaRPr lang="en-US" altLang="zh-CN" sz="2800" dirty="0">
              <a:latin typeface="Arial" panose="020B0604020202020204" pitchFamily="34" charset="0"/>
              <a:ea typeface="楷体_GB2312" pitchFamily="49" charset="-122"/>
            </a:endParaRPr>
          </a:p>
        </p:txBody>
      </p:sp>
      <p:sp>
        <p:nvSpPr>
          <p:cNvPr id="10260" name="Text Box 25"/>
          <p:cNvSpPr txBox="1"/>
          <p:nvPr/>
        </p:nvSpPr>
        <p:spPr>
          <a:xfrm>
            <a:off x="4067175" y="494030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1/0</a:t>
            </a:r>
            <a:endParaRPr lang="en-US" altLang="zh-CN" sz="2800" dirty="0">
              <a:latin typeface="Arial" panose="020B0604020202020204" pitchFamily="34" charset="0"/>
              <a:ea typeface="楷体_GB2312" pitchFamily="49" charset="-122"/>
            </a:endParaRPr>
          </a:p>
        </p:txBody>
      </p:sp>
      <p:sp>
        <p:nvSpPr>
          <p:cNvPr id="10261" name="Text Box 26"/>
          <p:cNvSpPr txBox="1"/>
          <p:nvPr/>
        </p:nvSpPr>
        <p:spPr>
          <a:xfrm>
            <a:off x="2771775" y="4406900"/>
            <a:ext cx="6794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0/0</a:t>
            </a:r>
            <a:endParaRPr lang="en-US" altLang="zh-CN" sz="2800" dirty="0">
              <a:latin typeface="Arial" panose="020B0604020202020204" pitchFamily="34" charset="0"/>
              <a:ea typeface="楷体_GB2312" pitchFamily="49" charset="-122"/>
            </a:endParaRPr>
          </a:p>
        </p:txBody>
      </p:sp>
      <p:sp>
        <p:nvSpPr>
          <p:cNvPr id="10262" name="Text Box 27"/>
          <p:cNvSpPr txBox="1"/>
          <p:nvPr/>
        </p:nvSpPr>
        <p:spPr>
          <a:xfrm>
            <a:off x="1679575" y="6046788"/>
            <a:ext cx="5616575" cy="461962"/>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latin typeface="Arial" panose="020B0604020202020204" pitchFamily="34" charset="0"/>
                <a:ea typeface="楷体_GB2312" pitchFamily="49" charset="-122"/>
              </a:rPr>
              <a:t>箭头旁标注的是外输入</a:t>
            </a:r>
            <a:r>
              <a:rPr lang="en-US" altLang="zh-CN" sz="2400" dirty="0">
                <a:latin typeface="Arial" panose="020B0604020202020204" pitchFamily="34" charset="0"/>
                <a:ea typeface="楷体_GB2312" pitchFamily="49" charset="-122"/>
              </a:rPr>
              <a:t>X</a:t>
            </a:r>
            <a:r>
              <a:rPr lang="zh-CN" altLang="en-US" sz="2400" dirty="0">
                <a:latin typeface="Arial" panose="020B0604020202020204" pitchFamily="34" charset="0"/>
                <a:ea typeface="楷体_GB2312" pitchFamily="49" charset="-122"/>
              </a:rPr>
              <a:t>和外输出</a:t>
            </a:r>
            <a:r>
              <a:rPr lang="en-US" altLang="zh-CN" sz="2400" dirty="0">
                <a:latin typeface="Arial" panose="020B0604020202020204" pitchFamily="34" charset="0"/>
                <a:ea typeface="楷体_GB2312" pitchFamily="49" charset="-122"/>
              </a:rPr>
              <a:t>Z</a:t>
            </a:r>
            <a:endParaRPr lang="en-US" altLang="zh-CN" sz="2400" dirty="0">
              <a:latin typeface="Arial" panose="020B0604020202020204" pitchFamily="34" charset="0"/>
              <a:ea typeface="楷体_GB2312" pitchFamily="49" charset="-122"/>
            </a:endParaRPr>
          </a:p>
        </p:txBody>
      </p:sp>
      <p:sp>
        <p:nvSpPr>
          <p:cNvPr id="10263" name="Text Box 28"/>
          <p:cNvSpPr txBox="1"/>
          <p:nvPr/>
        </p:nvSpPr>
        <p:spPr>
          <a:xfrm>
            <a:off x="6748463" y="3843338"/>
            <a:ext cx="736600" cy="519112"/>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solidFill>
                  <a:srgbClr val="FF3300"/>
                </a:solidFill>
                <a:latin typeface="Arial" panose="020B0604020202020204" pitchFamily="34" charset="0"/>
                <a:ea typeface="楷体_GB2312" pitchFamily="49" charset="-122"/>
              </a:rPr>
              <a:t>X/Z</a:t>
            </a:r>
            <a:endParaRPr lang="en-US" altLang="zh-CN" sz="2800" dirty="0">
              <a:solidFill>
                <a:srgbClr val="FF3300"/>
              </a:solidFill>
              <a:latin typeface="Arial" panose="020B0604020202020204" pitchFamily="34" charset="0"/>
              <a:ea typeface="楷体_GB2312" pitchFamily="49" charset="-122"/>
            </a:endParaRP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charRg st="43" end="10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5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5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2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2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animBg="1"/>
      <p:bldP spid="10245" grpId="0" animBg="1"/>
      <p:bldP spid="10246" grpId="0" animBg="1"/>
      <p:bldP spid="10247" grpId="0" animBg="1"/>
      <p:bldP spid="10254" grpId="0"/>
      <p:bldP spid="10255" grpId="0"/>
      <p:bldP spid="10256" grpId="0"/>
      <p:bldP spid="10257" grpId="0"/>
      <p:bldP spid="10259" grpId="0"/>
      <p:bldP spid="10260" grpId="0"/>
      <p:bldP spid="10261" grpId="0"/>
      <p:bldP spid="10262" grpId="0"/>
      <p:bldP spid="1026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1267" name="Text Box 2"/>
          <p:cNvSpPr txBox="1"/>
          <p:nvPr/>
        </p:nvSpPr>
        <p:spPr>
          <a:xfrm>
            <a:off x="666750" y="381000"/>
            <a:ext cx="8116888" cy="1768475"/>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lnSpc>
                <a:spcPct val="125000"/>
              </a:lnSpc>
              <a:spcBef>
                <a:spcPct val="0"/>
              </a:spcBef>
              <a:buNone/>
            </a:pPr>
            <a:r>
              <a:rPr lang="en-US" altLang="zh-CN" b="1" dirty="0">
                <a:solidFill>
                  <a:schemeClr val="hlink"/>
                </a:solidFill>
                <a:latin typeface="Arial" panose="020B0604020202020204" pitchFamily="34" charset="0"/>
                <a:ea typeface="楷体_GB2312" pitchFamily="49" charset="-122"/>
              </a:rPr>
              <a:t>3.</a:t>
            </a:r>
            <a:r>
              <a:rPr lang="zh-CN" altLang="en-US" b="1" dirty="0">
                <a:solidFill>
                  <a:schemeClr val="hlink"/>
                </a:solidFill>
                <a:latin typeface="Arial" panose="020B0604020202020204" pitchFamily="34" charset="0"/>
                <a:ea typeface="楷体_GB2312" pitchFamily="49" charset="-122"/>
              </a:rPr>
              <a:t>状态表</a:t>
            </a:r>
            <a:r>
              <a:rPr lang="zh-CN" altLang="en-US" b="1" dirty="0">
                <a:solidFill>
                  <a:schemeClr val="bg2"/>
                </a:solidFill>
                <a:latin typeface="Arial" panose="020B0604020202020204" pitchFamily="34" charset="0"/>
                <a:ea typeface="楷体_GB2312" pitchFamily="49" charset="-122"/>
              </a:rPr>
              <a:t>－</a:t>
            </a:r>
            <a:r>
              <a:rPr lang="zh-CN" altLang="en-US" sz="2800" dirty="0">
                <a:latin typeface="Arial" panose="020B0604020202020204" pitchFamily="34" charset="0"/>
                <a:ea typeface="楷体_GB2312" pitchFamily="49" charset="-122"/>
              </a:rPr>
              <a:t>反映时序电路中外输出及各个触发器</a:t>
            </a:r>
            <a:endParaRPr lang="zh-CN" altLang="en-US" sz="2800" dirty="0">
              <a:latin typeface="Arial" panose="020B0604020202020204" pitchFamily="34" charset="0"/>
              <a:ea typeface="楷体_GB2312" pitchFamily="49" charset="-122"/>
            </a:endParaRPr>
          </a:p>
          <a:p>
            <a:pPr marL="0" lvl="0" indent="0" eaLnBrk="1" hangingPunct="1">
              <a:lnSpc>
                <a:spcPct val="125000"/>
              </a:lnSpc>
              <a:spcBef>
                <a:spcPct val="0"/>
              </a:spcBef>
              <a:buNone/>
            </a:pPr>
            <a:r>
              <a:rPr lang="zh-CN" altLang="en-US" sz="2800" dirty="0">
                <a:latin typeface="Arial" panose="020B0604020202020204" pitchFamily="34" charset="0"/>
                <a:ea typeface="楷体_GB2312" pitchFamily="49" charset="-122"/>
              </a:rPr>
              <a:t>次态</a:t>
            </a:r>
            <a:r>
              <a:rPr lang="en-US" altLang="zh-CN" sz="2800" dirty="0">
                <a:latin typeface="Arial" panose="020B0604020202020204" pitchFamily="34" charset="0"/>
                <a:ea typeface="楷体_GB2312" pitchFamily="49" charset="-122"/>
              </a:rPr>
              <a:t>Q</a:t>
            </a:r>
            <a:r>
              <a:rPr lang="en-US" altLang="zh-CN" sz="2800" baseline="30000" dirty="0">
                <a:latin typeface="Arial" panose="020B0604020202020204" pitchFamily="34" charset="0"/>
                <a:ea typeface="楷体_GB2312" pitchFamily="49" charset="-122"/>
              </a:rPr>
              <a:t>n+1</a:t>
            </a:r>
            <a:r>
              <a:rPr lang="zh-CN" altLang="en-US" sz="2800" dirty="0">
                <a:latin typeface="Arial" panose="020B0604020202020204" pitchFamily="34" charset="0"/>
                <a:ea typeface="楷体_GB2312" pitchFamily="49" charset="-122"/>
              </a:rPr>
              <a:t>与外部输入信号、现态</a:t>
            </a:r>
            <a:r>
              <a:rPr lang="en-US" altLang="zh-CN" sz="2800" dirty="0">
                <a:latin typeface="Arial" panose="020B0604020202020204" pitchFamily="34" charset="0"/>
                <a:ea typeface="楷体_GB2312" pitchFamily="49" charset="-122"/>
              </a:rPr>
              <a:t>Q</a:t>
            </a:r>
            <a:r>
              <a:rPr lang="en-US" altLang="zh-CN" sz="2800" baseline="-25000" dirty="0">
                <a:latin typeface="Arial" panose="020B0604020202020204" pitchFamily="34" charset="0"/>
                <a:ea typeface="楷体_GB2312" pitchFamily="49" charset="-122"/>
              </a:rPr>
              <a:t>i</a:t>
            </a:r>
            <a:r>
              <a:rPr lang="zh-CN" altLang="en-US" sz="2800" dirty="0">
                <a:latin typeface="Arial" panose="020B0604020202020204" pitchFamily="34" charset="0"/>
                <a:ea typeface="楷体_GB2312" pitchFamily="49" charset="-122"/>
              </a:rPr>
              <a:t>之间逻辑关系</a:t>
            </a:r>
            <a:endParaRPr lang="zh-CN" altLang="en-US" sz="2800" dirty="0">
              <a:latin typeface="Arial" panose="020B0604020202020204" pitchFamily="34" charset="0"/>
              <a:ea typeface="楷体_GB2312" pitchFamily="49" charset="-122"/>
            </a:endParaRPr>
          </a:p>
          <a:p>
            <a:pPr marL="0" lvl="0" indent="0" eaLnBrk="1" hangingPunct="1">
              <a:lnSpc>
                <a:spcPct val="125000"/>
              </a:lnSpc>
              <a:spcBef>
                <a:spcPct val="0"/>
              </a:spcBef>
              <a:buNone/>
            </a:pPr>
            <a:r>
              <a:rPr lang="zh-CN" altLang="en-US" sz="2800" dirty="0">
                <a:latin typeface="Arial" panose="020B0604020202020204" pitchFamily="34" charset="0"/>
                <a:ea typeface="楷体_GB2312" pitchFamily="49" charset="-122"/>
              </a:rPr>
              <a:t>的表格，也称状态转移表。</a:t>
            </a:r>
            <a:endParaRPr lang="zh-CN" altLang="en-US" b="1" dirty="0">
              <a:latin typeface="Arial" panose="020B0604020202020204" pitchFamily="34" charset="0"/>
              <a:ea typeface="楷体_GB2312" pitchFamily="49" charset="-122"/>
            </a:endParaRPr>
          </a:p>
        </p:txBody>
      </p:sp>
      <p:sp>
        <p:nvSpPr>
          <p:cNvPr id="11268" name="Line 3"/>
          <p:cNvSpPr/>
          <p:nvPr/>
        </p:nvSpPr>
        <p:spPr>
          <a:xfrm>
            <a:off x="2378075" y="2540000"/>
            <a:ext cx="3048000" cy="0"/>
          </a:xfrm>
          <a:prstGeom prst="line">
            <a:avLst/>
          </a:prstGeom>
          <a:ln w="12700" cap="flat" cmpd="sng">
            <a:solidFill>
              <a:schemeClr val="hlink"/>
            </a:solidFill>
            <a:prstDash val="solid"/>
            <a:headEnd type="none" w="med" len="med"/>
            <a:tailEnd type="none" w="med" len="med"/>
          </a:ln>
        </p:spPr>
      </p:sp>
      <p:sp>
        <p:nvSpPr>
          <p:cNvPr id="11269" name="Line 4"/>
          <p:cNvSpPr/>
          <p:nvPr/>
        </p:nvSpPr>
        <p:spPr>
          <a:xfrm>
            <a:off x="2378075" y="3454400"/>
            <a:ext cx="3048000" cy="0"/>
          </a:xfrm>
          <a:prstGeom prst="line">
            <a:avLst/>
          </a:prstGeom>
          <a:ln w="12700" cap="flat" cmpd="sng">
            <a:solidFill>
              <a:schemeClr val="hlink"/>
            </a:solidFill>
            <a:prstDash val="solid"/>
            <a:headEnd type="none" w="med" len="med"/>
            <a:tailEnd type="none" w="med" len="med"/>
          </a:ln>
        </p:spPr>
      </p:sp>
      <p:sp>
        <p:nvSpPr>
          <p:cNvPr id="11270" name="Line 5"/>
          <p:cNvSpPr/>
          <p:nvPr/>
        </p:nvSpPr>
        <p:spPr>
          <a:xfrm>
            <a:off x="3444875" y="2540000"/>
            <a:ext cx="0" cy="2667000"/>
          </a:xfrm>
          <a:prstGeom prst="line">
            <a:avLst/>
          </a:prstGeom>
          <a:ln w="12700" cap="flat" cmpd="sng">
            <a:solidFill>
              <a:schemeClr val="hlink"/>
            </a:solidFill>
            <a:prstDash val="solid"/>
            <a:headEnd type="none" w="med" len="med"/>
            <a:tailEnd type="none" w="med" len="med"/>
          </a:ln>
        </p:spPr>
      </p:sp>
      <p:sp>
        <p:nvSpPr>
          <p:cNvPr id="11271" name="Line 6"/>
          <p:cNvSpPr/>
          <p:nvPr/>
        </p:nvSpPr>
        <p:spPr>
          <a:xfrm>
            <a:off x="3444875" y="2997200"/>
            <a:ext cx="1981200" cy="0"/>
          </a:xfrm>
          <a:prstGeom prst="line">
            <a:avLst/>
          </a:prstGeom>
          <a:ln w="12700" cap="flat" cmpd="sng">
            <a:solidFill>
              <a:schemeClr val="hlink"/>
            </a:solidFill>
            <a:prstDash val="solid"/>
            <a:headEnd type="none" w="med" len="med"/>
            <a:tailEnd type="none" w="med" len="med"/>
          </a:ln>
        </p:spPr>
      </p:sp>
      <p:sp>
        <p:nvSpPr>
          <p:cNvPr id="11272" name="Text Box 7"/>
          <p:cNvSpPr txBox="1"/>
          <p:nvPr/>
        </p:nvSpPr>
        <p:spPr>
          <a:xfrm>
            <a:off x="3435350" y="2538413"/>
            <a:ext cx="1824038" cy="4603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baseline="30000" dirty="0">
                <a:latin typeface="Arial" panose="020B0604020202020204" pitchFamily="34" charset="0"/>
                <a:ea typeface="楷体_GB2312" pitchFamily="49" charset="-122"/>
              </a:rPr>
              <a:t>n+1</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400" baseline="30000" dirty="0">
                <a:latin typeface="Arial" panose="020B0604020202020204" pitchFamily="34" charset="0"/>
                <a:ea typeface="楷体_GB2312" pitchFamily="49" charset="-122"/>
              </a:rPr>
              <a:t>n+1</a:t>
            </a:r>
            <a:r>
              <a:rPr lang="en-US" altLang="zh-CN" sz="2400" dirty="0">
                <a:latin typeface="Arial" panose="020B0604020202020204" pitchFamily="34" charset="0"/>
                <a:ea typeface="楷体_GB2312" pitchFamily="49" charset="-122"/>
              </a:rPr>
              <a:t>/z</a:t>
            </a:r>
            <a:endParaRPr lang="en-US" altLang="zh-CN" sz="2400" dirty="0">
              <a:latin typeface="Arial" panose="020B0604020202020204" pitchFamily="34" charset="0"/>
              <a:ea typeface="楷体_GB2312" pitchFamily="49" charset="-122"/>
            </a:endParaRPr>
          </a:p>
        </p:txBody>
      </p:sp>
      <p:sp>
        <p:nvSpPr>
          <p:cNvPr id="11273" name="Line 8"/>
          <p:cNvSpPr/>
          <p:nvPr/>
        </p:nvSpPr>
        <p:spPr>
          <a:xfrm flipH="1" flipV="1">
            <a:off x="2530475" y="2540000"/>
            <a:ext cx="914400" cy="457200"/>
          </a:xfrm>
          <a:prstGeom prst="line">
            <a:avLst/>
          </a:prstGeom>
          <a:ln w="12700" cap="flat" cmpd="sng">
            <a:solidFill>
              <a:schemeClr val="hlink"/>
            </a:solidFill>
            <a:prstDash val="solid"/>
            <a:headEnd type="none" w="med" len="med"/>
            <a:tailEnd type="none" w="med" len="med"/>
          </a:ln>
        </p:spPr>
      </p:sp>
      <p:sp>
        <p:nvSpPr>
          <p:cNvPr id="11274" name="Line 9"/>
          <p:cNvSpPr/>
          <p:nvPr/>
        </p:nvSpPr>
        <p:spPr>
          <a:xfrm>
            <a:off x="2530475" y="2540000"/>
            <a:ext cx="762000" cy="914400"/>
          </a:xfrm>
          <a:prstGeom prst="line">
            <a:avLst/>
          </a:prstGeom>
          <a:ln w="12700" cap="flat" cmpd="sng">
            <a:solidFill>
              <a:schemeClr val="hlink"/>
            </a:solidFill>
            <a:prstDash val="solid"/>
            <a:headEnd type="none" w="med" len="med"/>
            <a:tailEnd type="none" w="med" len="med"/>
          </a:ln>
        </p:spPr>
      </p:sp>
      <p:sp>
        <p:nvSpPr>
          <p:cNvPr id="11275" name="Text Box 10"/>
          <p:cNvSpPr txBox="1"/>
          <p:nvPr/>
        </p:nvSpPr>
        <p:spPr>
          <a:xfrm>
            <a:off x="3079750" y="2874963"/>
            <a:ext cx="387350"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X</a:t>
            </a:r>
            <a:endParaRPr lang="en-US" altLang="zh-CN" sz="2400" dirty="0">
              <a:latin typeface="Arial" panose="020B0604020202020204" pitchFamily="34" charset="0"/>
              <a:ea typeface="楷体_GB2312" pitchFamily="49" charset="-122"/>
            </a:endParaRPr>
          </a:p>
        </p:txBody>
      </p:sp>
      <p:sp>
        <p:nvSpPr>
          <p:cNvPr id="11276" name="Text Box 11"/>
          <p:cNvSpPr txBox="1"/>
          <p:nvPr/>
        </p:nvSpPr>
        <p:spPr>
          <a:xfrm>
            <a:off x="2211388" y="2951163"/>
            <a:ext cx="882650"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endParaRPr lang="en-US" altLang="zh-CN" sz="2400" dirty="0">
              <a:latin typeface="Arial" panose="020B0604020202020204" pitchFamily="34" charset="0"/>
              <a:ea typeface="楷体_GB2312" pitchFamily="49" charset="-122"/>
            </a:endParaRPr>
          </a:p>
        </p:txBody>
      </p:sp>
      <p:sp>
        <p:nvSpPr>
          <p:cNvPr id="11277" name="Text Box 12"/>
          <p:cNvSpPr txBox="1"/>
          <p:nvPr/>
        </p:nvSpPr>
        <p:spPr>
          <a:xfrm>
            <a:off x="2530475" y="3530600"/>
            <a:ext cx="762000" cy="1552575"/>
          </a:xfrm>
          <a:prstGeom prst="rect">
            <a:avLst/>
          </a:prstGeom>
          <a:noFill/>
          <a:ln w="12700">
            <a:noFill/>
          </a:ln>
        </p:spPr>
        <p:txBody>
          <a:bodyPr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0 0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1 0</a:t>
            </a:r>
            <a:endParaRPr lang="en-US" altLang="zh-CN" sz="2400" dirty="0">
              <a:latin typeface="Arial" panose="020B0604020202020204" pitchFamily="34" charset="0"/>
              <a:ea typeface="楷体_GB2312" pitchFamily="49" charset="-122"/>
            </a:endParaRPr>
          </a:p>
        </p:txBody>
      </p:sp>
      <p:sp>
        <p:nvSpPr>
          <p:cNvPr id="11278" name="Line 13"/>
          <p:cNvSpPr/>
          <p:nvPr/>
        </p:nvSpPr>
        <p:spPr>
          <a:xfrm>
            <a:off x="2454275" y="5207000"/>
            <a:ext cx="3048000" cy="0"/>
          </a:xfrm>
          <a:prstGeom prst="line">
            <a:avLst/>
          </a:prstGeom>
          <a:ln w="12700" cap="flat" cmpd="sng">
            <a:solidFill>
              <a:schemeClr val="hlink"/>
            </a:solidFill>
            <a:prstDash val="solid"/>
            <a:headEnd type="none" w="med" len="med"/>
            <a:tailEnd type="none" w="med" len="med"/>
          </a:ln>
        </p:spPr>
      </p:sp>
      <p:sp>
        <p:nvSpPr>
          <p:cNvPr id="11279" name="Line 14"/>
          <p:cNvSpPr/>
          <p:nvPr/>
        </p:nvSpPr>
        <p:spPr>
          <a:xfrm>
            <a:off x="4359275" y="2997200"/>
            <a:ext cx="0" cy="2209800"/>
          </a:xfrm>
          <a:prstGeom prst="line">
            <a:avLst/>
          </a:prstGeom>
          <a:ln w="12700" cap="flat" cmpd="sng">
            <a:solidFill>
              <a:schemeClr val="hlink"/>
            </a:solidFill>
            <a:prstDash val="solid"/>
            <a:headEnd type="none" w="med" len="med"/>
            <a:tailEnd type="none" w="med" len="med"/>
          </a:ln>
        </p:spPr>
      </p:sp>
      <p:sp>
        <p:nvSpPr>
          <p:cNvPr id="11280" name="Text Box 15"/>
          <p:cNvSpPr txBox="1"/>
          <p:nvPr/>
        </p:nvSpPr>
        <p:spPr>
          <a:xfrm>
            <a:off x="3673475" y="2997200"/>
            <a:ext cx="354013"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0</a:t>
            </a:r>
            <a:endParaRPr lang="en-US" altLang="zh-CN" sz="2400" dirty="0">
              <a:latin typeface="Arial" panose="020B0604020202020204" pitchFamily="34" charset="0"/>
              <a:ea typeface="楷体_GB2312" pitchFamily="49" charset="-122"/>
            </a:endParaRPr>
          </a:p>
        </p:txBody>
      </p:sp>
      <p:sp>
        <p:nvSpPr>
          <p:cNvPr id="11281" name="Text Box 16"/>
          <p:cNvSpPr txBox="1"/>
          <p:nvPr/>
        </p:nvSpPr>
        <p:spPr>
          <a:xfrm>
            <a:off x="4664075" y="2997200"/>
            <a:ext cx="354013"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1</a:t>
            </a:r>
            <a:endParaRPr lang="en-US" altLang="zh-CN" sz="2400" dirty="0">
              <a:latin typeface="Arial" panose="020B0604020202020204" pitchFamily="34" charset="0"/>
              <a:ea typeface="楷体_GB2312" pitchFamily="49" charset="-122"/>
            </a:endParaRPr>
          </a:p>
        </p:txBody>
      </p:sp>
      <p:sp>
        <p:nvSpPr>
          <p:cNvPr id="11282" name="Text Box 17"/>
          <p:cNvSpPr txBox="1"/>
          <p:nvPr/>
        </p:nvSpPr>
        <p:spPr>
          <a:xfrm>
            <a:off x="3521075" y="3530600"/>
            <a:ext cx="777875" cy="15525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01/0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10/0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00/0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11/0</a:t>
            </a:r>
            <a:endParaRPr lang="en-US" altLang="zh-CN" sz="2400" dirty="0">
              <a:latin typeface="Arial" panose="020B0604020202020204" pitchFamily="34" charset="0"/>
              <a:ea typeface="楷体_GB2312" pitchFamily="49" charset="-122"/>
            </a:endParaRPr>
          </a:p>
        </p:txBody>
      </p:sp>
      <p:sp>
        <p:nvSpPr>
          <p:cNvPr id="11283" name="Text Box 18"/>
          <p:cNvSpPr txBox="1"/>
          <p:nvPr/>
        </p:nvSpPr>
        <p:spPr>
          <a:xfrm>
            <a:off x="4511675" y="3530600"/>
            <a:ext cx="777875" cy="15525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11/1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00/0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10/0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01/0</a:t>
            </a:r>
            <a:endParaRPr lang="en-US" altLang="zh-CN" sz="2400" dirty="0">
              <a:latin typeface="Arial" panose="020B0604020202020204" pitchFamily="34" charset="0"/>
              <a:ea typeface="楷体_GB2312" pitchFamily="49" charset="-122"/>
            </a:endParaRPr>
          </a:p>
        </p:txBody>
      </p:sp>
    </p:spTree>
  </p:cSld>
  <p:clrMapOvr>
    <a:masterClrMapping/>
  </p:clrMapOvr>
  <p:transition spd="slow">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3"/>
          <p:cNvSpPr txBox="1">
            <a:spLocks noGrp="1"/>
          </p:cNvSpPr>
          <p:nvPr>
            <p:ph type="sldNum" sz="quarter" idx="12"/>
          </p:nvPr>
        </p:nvSpPr>
        <p:spPr/>
        <p:txBody>
          <a:bodyPr/>
          <a:p>
            <a:pPr marL="0" indent="0" algn="r" eaLnBrk="1" hangingPunct="1">
              <a:spcBef>
                <a:spcPct val="50000"/>
              </a:spcBef>
              <a:buNone/>
            </a:pPr>
            <a:r>
              <a:rPr lang="en-US" altLang="zh-CN" sz="1400" dirty="0">
                <a:ea typeface="楷体_GB2312" pitchFamily="49" charset="-122"/>
              </a:rPr>
              <a:t>(6-</a:t>
            </a:r>
            <a:fld id="{9A0DB2DC-4C9A-4742-B13C-FB6460FD3503}" type="slidenum">
              <a:rPr lang="en-US" altLang="zh-CN" sz="1400" dirty="0">
                <a:ea typeface="楷体_GB2312" pitchFamily="49" charset="-122"/>
              </a:rPr>
            </a:fld>
            <a:r>
              <a:rPr lang="en-US" altLang="zh-CN" sz="1400" dirty="0">
                <a:ea typeface="楷体_GB2312" pitchFamily="49" charset="-122"/>
              </a:rPr>
              <a:t>)</a:t>
            </a:r>
            <a:endParaRPr lang="en-US" altLang="zh-CN" sz="1400" dirty="0">
              <a:ea typeface="楷体_GB2312" pitchFamily="49" charset="-122"/>
            </a:endParaRPr>
          </a:p>
        </p:txBody>
      </p:sp>
      <p:sp>
        <p:nvSpPr>
          <p:cNvPr id="12291" name="Line 2"/>
          <p:cNvSpPr/>
          <p:nvPr/>
        </p:nvSpPr>
        <p:spPr>
          <a:xfrm>
            <a:off x="711200" y="1143000"/>
            <a:ext cx="3429000" cy="0"/>
          </a:xfrm>
          <a:prstGeom prst="line">
            <a:avLst/>
          </a:prstGeom>
          <a:ln w="12700" cap="flat" cmpd="sng">
            <a:solidFill>
              <a:srgbClr val="339933"/>
            </a:solidFill>
            <a:prstDash val="solid"/>
            <a:headEnd type="none" w="med" len="med"/>
            <a:tailEnd type="none" w="med" len="med"/>
          </a:ln>
        </p:spPr>
      </p:sp>
      <p:sp>
        <p:nvSpPr>
          <p:cNvPr id="12292" name="Line 3"/>
          <p:cNvSpPr/>
          <p:nvPr/>
        </p:nvSpPr>
        <p:spPr>
          <a:xfrm>
            <a:off x="711200" y="457200"/>
            <a:ext cx="3429000" cy="0"/>
          </a:xfrm>
          <a:prstGeom prst="line">
            <a:avLst/>
          </a:prstGeom>
          <a:ln w="12700" cap="flat" cmpd="sng">
            <a:solidFill>
              <a:srgbClr val="339933"/>
            </a:solidFill>
            <a:prstDash val="solid"/>
            <a:headEnd type="none" w="med" len="med"/>
            <a:tailEnd type="none" w="med" len="med"/>
          </a:ln>
        </p:spPr>
      </p:sp>
      <p:sp>
        <p:nvSpPr>
          <p:cNvPr id="12293" name="Text Box 4"/>
          <p:cNvSpPr txBox="1"/>
          <p:nvPr/>
        </p:nvSpPr>
        <p:spPr>
          <a:xfrm>
            <a:off x="711200" y="609600"/>
            <a:ext cx="1231900"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0</a:t>
            </a:r>
            <a:endParaRPr lang="en-US" altLang="zh-CN" sz="2400" dirty="0">
              <a:latin typeface="Arial" panose="020B0604020202020204" pitchFamily="34" charset="0"/>
              <a:ea typeface="楷体_GB2312" pitchFamily="49" charset="-122"/>
            </a:endParaRPr>
          </a:p>
        </p:txBody>
      </p:sp>
      <p:sp>
        <p:nvSpPr>
          <p:cNvPr id="12294" name="Text Box 5"/>
          <p:cNvSpPr txBox="1"/>
          <p:nvPr/>
        </p:nvSpPr>
        <p:spPr>
          <a:xfrm>
            <a:off x="1930400" y="609600"/>
            <a:ext cx="2265363"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baseline="30000" dirty="0">
                <a:latin typeface="Arial" panose="020B0604020202020204" pitchFamily="34" charset="0"/>
                <a:ea typeface="楷体_GB2312" pitchFamily="49" charset="-122"/>
              </a:rPr>
              <a:t>n+1</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400" baseline="30000" dirty="0">
                <a:latin typeface="Arial" panose="020B0604020202020204" pitchFamily="34" charset="0"/>
                <a:ea typeface="楷体_GB2312" pitchFamily="49" charset="-122"/>
              </a:rPr>
              <a:t>n+1</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0</a:t>
            </a:r>
            <a:r>
              <a:rPr lang="en-US" altLang="zh-CN" sz="2400" baseline="30000" dirty="0">
                <a:latin typeface="Arial" panose="020B0604020202020204" pitchFamily="34" charset="0"/>
                <a:ea typeface="楷体_GB2312" pitchFamily="49" charset="-122"/>
              </a:rPr>
              <a:t>n+1</a:t>
            </a:r>
            <a:endParaRPr lang="en-US" altLang="zh-CN" sz="2400" dirty="0">
              <a:latin typeface="Arial" panose="020B0604020202020204" pitchFamily="34" charset="0"/>
              <a:ea typeface="楷体_GB2312" pitchFamily="49" charset="-122"/>
            </a:endParaRPr>
          </a:p>
        </p:txBody>
      </p:sp>
      <p:sp>
        <p:nvSpPr>
          <p:cNvPr id="12295" name="Line 6"/>
          <p:cNvSpPr/>
          <p:nvPr/>
        </p:nvSpPr>
        <p:spPr>
          <a:xfrm>
            <a:off x="1930400" y="457200"/>
            <a:ext cx="0" cy="3657600"/>
          </a:xfrm>
          <a:prstGeom prst="line">
            <a:avLst/>
          </a:prstGeom>
          <a:ln w="12700" cap="flat" cmpd="sng">
            <a:solidFill>
              <a:srgbClr val="339933"/>
            </a:solidFill>
            <a:prstDash val="solid"/>
            <a:headEnd type="none" w="med" len="med"/>
            <a:tailEnd type="none" w="med" len="med"/>
          </a:ln>
        </p:spPr>
      </p:sp>
      <p:sp>
        <p:nvSpPr>
          <p:cNvPr id="12296" name="Text Box 7"/>
          <p:cNvSpPr txBox="1"/>
          <p:nvPr/>
        </p:nvSpPr>
        <p:spPr>
          <a:xfrm>
            <a:off x="781050" y="1143000"/>
            <a:ext cx="1030288" cy="301307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0  0  0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0  0  1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0  1  0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0  1  1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1  0  0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1  0  1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1  1  0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1  1  1</a:t>
            </a:r>
            <a:endParaRPr lang="en-US" altLang="zh-CN" sz="2400" dirty="0">
              <a:latin typeface="Arial" panose="020B0604020202020204" pitchFamily="34" charset="0"/>
              <a:ea typeface="楷体_GB2312" pitchFamily="49" charset="-122"/>
            </a:endParaRPr>
          </a:p>
        </p:txBody>
      </p:sp>
      <p:sp>
        <p:nvSpPr>
          <p:cNvPr id="12297" name="Text Box 8"/>
          <p:cNvSpPr txBox="1"/>
          <p:nvPr/>
        </p:nvSpPr>
        <p:spPr>
          <a:xfrm>
            <a:off x="1973263" y="1125538"/>
            <a:ext cx="1719262" cy="30480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0      0      1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0      1      0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0      1      1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1     0      0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1      0      1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1      1      0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1      1      1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0     0      0</a:t>
            </a:r>
            <a:endParaRPr lang="en-US" altLang="zh-CN" sz="2400" dirty="0">
              <a:latin typeface="Arial" panose="020B0604020202020204" pitchFamily="34" charset="0"/>
              <a:ea typeface="楷体_GB2312" pitchFamily="49" charset="-122"/>
            </a:endParaRPr>
          </a:p>
        </p:txBody>
      </p:sp>
      <p:sp>
        <p:nvSpPr>
          <p:cNvPr id="12298" name="Line 9"/>
          <p:cNvSpPr/>
          <p:nvPr/>
        </p:nvSpPr>
        <p:spPr>
          <a:xfrm>
            <a:off x="863600" y="4114800"/>
            <a:ext cx="3352800" cy="0"/>
          </a:xfrm>
          <a:prstGeom prst="line">
            <a:avLst/>
          </a:prstGeom>
          <a:ln w="12700" cap="flat" cmpd="sng">
            <a:solidFill>
              <a:srgbClr val="339933"/>
            </a:solidFill>
            <a:prstDash val="solid"/>
            <a:headEnd type="none" w="med" len="med"/>
            <a:tailEnd type="none" w="med" len="med"/>
          </a:ln>
        </p:spPr>
      </p:sp>
      <p:sp>
        <p:nvSpPr>
          <p:cNvPr id="12299" name="Text Box 10"/>
          <p:cNvSpPr txBox="1"/>
          <p:nvPr/>
        </p:nvSpPr>
        <p:spPr>
          <a:xfrm>
            <a:off x="1520825" y="4191000"/>
            <a:ext cx="1073150"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dirty="0">
                <a:latin typeface="Arial" panose="020B0604020202020204" pitchFamily="34" charset="0"/>
                <a:ea typeface="楷体_GB2312" pitchFamily="49" charset="-122"/>
              </a:rPr>
              <a:t>（</a:t>
            </a:r>
            <a:r>
              <a:rPr lang="en-US" altLang="zh-CN" sz="2800" dirty="0">
                <a:latin typeface="Arial" panose="020B0604020202020204" pitchFamily="34" charset="0"/>
                <a:ea typeface="楷体_GB2312" pitchFamily="49" charset="-122"/>
              </a:rPr>
              <a:t>c</a:t>
            </a:r>
            <a:r>
              <a:rPr lang="zh-CN" altLang="en-US" sz="2800" dirty="0">
                <a:latin typeface="Arial" panose="020B0604020202020204" pitchFamily="34" charset="0"/>
                <a:ea typeface="楷体_GB2312" pitchFamily="49" charset="-122"/>
              </a:rPr>
              <a:t>）</a:t>
            </a:r>
            <a:endParaRPr lang="zh-CN" altLang="en-US" sz="2800" dirty="0">
              <a:latin typeface="Arial" panose="020B0604020202020204" pitchFamily="34" charset="0"/>
              <a:ea typeface="楷体_GB2312" pitchFamily="49" charset="-122"/>
            </a:endParaRPr>
          </a:p>
        </p:txBody>
      </p:sp>
      <p:sp>
        <p:nvSpPr>
          <p:cNvPr id="12300" name="Line 11"/>
          <p:cNvSpPr/>
          <p:nvPr/>
        </p:nvSpPr>
        <p:spPr>
          <a:xfrm>
            <a:off x="5029200" y="914400"/>
            <a:ext cx="2743200" cy="0"/>
          </a:xfrm>
          <a:prstGeom prst="line">
            <a:avLst/>
          </a:prstGeom>
          <a:ln w="12700" cap="flat" cmpd="sng">
            <a:solidFill>
              <a:srgbClr val="339933"/>
            </a:solidFill>
            <a:prstDash val="solid"/>
            <a:headEnd type="none" w="med" len="med"/>
            <a:tailEnd type="none" w="med" len="med"/>
          </a:ln>
        </p:spPr>
      </p:sp>
      <p:sp>
        <p:nvSpPr>
          <p:cNvPr id="12301" name="Line 12"/>
          <p:cNvSpPr/>
          <p:nvPr/>
        </p:nvSpPr>
        <p:spPr>
          <a:xfrm>
            <a:off x="5029200" y="1524000"/>
            <a:ext cx="2819400" cy="0"/>
          </a:xfrm>
          <a:prstGeom prst="line">
            <a:avLst/>
          </a:prstGeom>
          <a:ln w="12700" cap="flat" cmpd="sng">
            <a:solidFill>
              <a:srgbClr val="339933"/>
            </a:solidFill>
            <a:prstDash val="solid"/>
            <a:headEnd type="none" w="med" len="med"/>
            <a:tailEnd type="none" w="med" len="med"/>
          </a:ln>
        </p:spPr>
      </p:sp>
      <p:sp>
        <p:nvSpPr>
          <p:cNvPr id="12302" name="Text Box 13"/>
          <p:cNvSpPr txBox="1"/>
          <p:nvPr/>
        </p:nvSpPr>
        <p:spPr>
          <a:xfrm>
            <a:off x="5105400" y="914400"/>
            <a:ext cx="560388"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latin typeface="Arial" panose="020B0604020202020204" pitchFamily="34" charset="0"/>
                <a:ea typeface="楷体_GB2312" pitchFamily="49" charset="-122"/>
              </a:rPr>
              <a:t>cp</a:t>
            </a:r>
            <a:endParaRPr lang="en-US" altLang="zh-CN" sz="2800" dirty="0">
              <a:latin typeface="Arial" panose="020B0604020202020204" pitchFamily="34" charset="0"/>
              <a:ea typeface="楷体_GB2312" pitchFamily="49" charset="-122"/>
            </a:endParaRPr>
          </a:p>
        </p:txBody>
      </p:sp>
      <p:sp>
        <p:nvSpPr>
          <p:cNvPr id="12303" name="Text Box 14"/>
          <p:cNvSpPr txBox="1"/>
          <p:nvPr/>
        </p:nvSpPr>
        <p:spPr>
          <a:xfrm>
            <a:off x="6172200" y="990600"/>
            <a:ext cx="1231900" cy="457200"/>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2</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1</a:t>
            </a:r>
            <a:r>
              <a:rPr lang="en-US" altLang="zh-CN" sz="2400" dirty="0">
                <a:latin typeface="Arial" panose="020B0604020202020204" pitchFamily="34" charset="0"/>
                <a:ea typeface="楷体_GB2312" pitchFamily="49" charset="-122"/>
              </a:rPr>
              <a:t>Q</a:t>
            </a:r>
            <a:r>
              <a:rPr lang="en-US" altLang="zh-CN" sz="2400" baseline="-25000" dirty="0">
                <a:latin typeface="Arial" panose="020B0604020202020204" pitchFamily="34" charset="0"/>
                <a:ea typeface="楷体_GB2312" pitchFamily="49" charset="-122"/>
              </a:rPr>
              <a:t>0</a:t>
            </a:r>
            <a:endParaRPr lang="en-US" altLang="zh-CN" sz="2400" dirty="0">
              <a:latin typeface="Arial" panose="020B0604020202020204" pitchFamily="34" charset="0"/>
              <a:ea typeface="楷体_GB2312" pitchFamily="49" charset="-122"/>
            </a:endParaRPr>
          </a:p>
        </p:txBody>
      </p:sp>
      <p:sp>
        <p:nvSpPr>
          <p:cNvPr id="12304" name="Text Box 15"/>
          <p:cNvSpPr txBox="1"/>
          <p:nvPr/>
        </p:nvSpPr>
        <p:spPr>
          <a:xfrm>
            <a:off x="5257800" y="1524000"/>
            <a:ext cx="354013" cy="228282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2</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3</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4</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5</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endParaRPr lang="en-US" altLang="zh-CN" sz="2400" dirty="0">
              <a:latin typeface="Arial" panose="020B0604020202020204" pitchFamily="34" charset="0"/>
              <a:ea typeface="楷体_GB2312" pitchFamily="49" charset="-122"/>
            </a:endParaRPr>
          </a:p>
        </p:txBody>
      </p:sp>
      <p:sp>
        <p:nvSpPr>
          <p:cNvPr id="12305" name="Text Box 16"/>
          <p:cNvSpPr txBox="1"/>
          <p:nvPr/>
        </p:nvSpPr>
        <p:spPr>
          <a:xfrm>
            <a:off x="6248400" y="1524000"/>
            <a:ext cx="1030288" cy="2282825"/>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Arial" panose="020B0604020202020204" pitchFamily="34" charset="0"/>
                <a:ea typeface="楷体_GB2312" pitchFamily="49" charset="-122"/>
              </a:rPr>
              <a:t>0  0  0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0  0  1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0  1  0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0  1  1</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r>
              <a:rPr lang="en-US" altLang="zh-CN" sz="2400" dirty="0">
                <a:latin typeface="Arial" panose="020B0604020202020204" pitchFamily="34" charset="0"/>
                <a:ea typeface="楷体_GB2312" pitchFamily="49" charset="-122"/>
              </a:rPr>
              <a:t>1  0  0</a:t>
            </a:r>
            <a:endParaRPr lang="en-US" altLang="zh-CN" sz="2400" dirty="0">
              <a:latin typeface="Arial" panose="020B0604020202020204" pitchFamily="34" charset="0"/>
              <a:ea typeface="楷体_GB2312" pitchFamily="49" charset="-122"/>
            </a:endParaRPr>
          </a:p>
          <a:p>
            <a:pPr marL="0" lvl="0" indent="0" algn="ctr" eaLnBrk="1" hangingPunct="1">
              <a:spcBef>
                <a:spcPct val="0"/>
              </a:spcBef>
              <a:buNone/>
            </a:pPr>
            <a:endParaRPr lang="en-US" altLang="zh-CN" sz="2400" dirty="0">
              <a:latin typeface="Arial" panose="020B0604020202020204" pitchFamily="34" charset="0"/>
              <a:ea typeface="楷体_GB2312" pitchFamily="49" charset="-122"/>
            </a:endParaRPr>
          </a:p>
        </p:txBody>
      </p:sp>
      <p:sp>
        <p:nvSpPr>
          <p:cNvPr id="12306" name="Line 17"/>
          <p:cNvSpPr/>
          <p:nvPr/>
        </p:nvSpPr>
        <p:spPr>
          <a:xfrm>
            <a:off x="5029200" y="3429000"/>
            <a:ext cx="2819400" cy="0"/>
          </a:xfrm>
          <a:prstGeom prst="line">
            <a:avLst/>
          </a:prstGeom>
          <a:ln w="12700" cap="flat" cmpd="sng">
            <a:solidFill>
              <a:srgbClr val="339933"/>
            </a:solidFill>
            <a:prstDash val="solid"/>
            <a:headEnd type="none" w="med" len="med"/>
            <a:tailEnd type="none" w="med" len="med"/>
          </a:ln>
        </p:spPr>
      </p:sp>
      <p:sp>
        <p:nvSpPr>
          <p:cNvPr id="12307" name="Text Box 18"/>
          <p:cNvSpPr txBox="1"/>
          <p:nvPr/>
        </p:nvSpPr>
        <p:spPr>
          <a:xfrm>
            <a:off x="5407025" y="3733800"/>
            <a:ext cx="2160588" cy="519113"/>
          </a:xfrm>
          <a:prstGeom prst="rect">
            <a:avLst/>
          </a:prstGeom>
          <a:noFill/>
          <a:ln w="12700">
            <a:noFill/>
          </a:ln>
        </p:spPr>
        <p:txBody>
          <a:bodyPr wrap="none" anchor="ctr" anchorCtr="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dirty="0">
                <a:latin typeface="Arial" panose="020B0604020202020204" pitchFamily="34" charset="0"/>
                <a:ea typeface="楷体_GB2312" pitchFamily="49" charset="-122"/>
              </a:rPr>
              <a:t>（</a:t>
            </a:r>
            <a:r>
              <a:rPr lang="en-US" altLang="zh-CN" sz="2800" dirty="0">
                <a:latin typeface="Arial" panose="020B0604020202020204" pitchFamily="34" charset="0"/>
                <a:ea typeface="楷体_GB2312" pitchFamily="49" charset="-122"/>
              </a:rPr>
              <a:t>d</a:t>
            </a:r>
            <a:r>
              <a:rPr lang="zh-CN" altLang="en-US" sz="2800" dirty="0">
                <a:latin typeface="Arial" panose="020B0604020202020204" pitchFamily="34" charset="0"/>
                <a:ea typeface="楷体_GB2312" pitchFamily="49" charset="-122"/>
              </a:rPr>
              <a:t>）态序表</a:t>
            </a:r>
            <a:endParaRPr lang="zh-CN" altLang="en-US" sz="2800" dirty="0">
              <a:latin typeface="Arial" panose="020B0604020202020204" pitchFamily="34" charset="0"/>
              <a:ea typeface="楷体_GB2312" pitchFamily="49" charset="-122"/>
            </a:endParaRPr>
          </a:p>
        </p:txBody>
      </p:sp>
      <p:sp>
        <p:nvSpPr>
          <p:cNvPr id="12308" name="Text Box 19"/>
          <p:cNvSpPr txBox="1">
            <a:spLocks noChangeArrowheads="1"/>
          </p:cNvSpPr>
          <p:nvPr/>
        </p:nvSpPr>
        <p:spPr bwMode="auto">
          <a:xfrm>
            <a:off x="1295400" y="4776788"/>
            <a:ext cx="68580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rPr>
              <a:t>图</a:t>
            </a:r>
            <a:r>
              <a:rPr kumimoji="0" lang="en-US" altLang="zh-CN"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rPr>
              <a:t>(c)</a:t>
            </a:r>
            <a:r>
              <a:rPr kumimoji="0" lang="zh-CN" altLang="en-US"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rPr>
              <a:t>是没有外输入</a:t>
            </a:r>
            <a:r>
              <a:rPr kumimoji="0" lang="en-US" altLang="zh-CN" sz="2400" b="0" i="0" u="none" strike="noStrike" kern="1200" cap="none" spc="0" normalizeH="0" baseline="0" noProof="0" dirty="0">
                <a:ln>
                  <a:noFill/>
                </a:ln>
                <a:solidFill>
                  <a:srgbClr val="0066FF"/>
                </a:solidFill>
                <a:effectLst/>
                <a:uLnTx/>
                <a:uFillTx/>
                <a:latin typeface="+mn-lt"/>
                <a:ea typeface="宋体" panose="02010600030101010101" pitchFamily="2" charset="-122"/>
                <a:cs typeface="+mn-cs"/>
              </a:rPr>
              <a:t>X</a:t>
            </a:r>
            <a:r>
              <a:rPr kumimoji="0" lang="zh-CN" altLang="en-US"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rPr>
              <a:t>和外输出</a:t>
            </a:r>
            <a:r>
              <a:rPr kumimoji="0" lang="en-US" altLang="zh-CN" sz="2400" b="0" i="0" u="none" strike="noStrike" kern="1200" cap="none" spc="0" normalizeH="0" baseline="0" noProof="0" dirty="0">
                <a:ln>
                  <a:noFill/>
                </a:ln>
                <a:solidFill>
                  <a:srgbClr val="0066FF"/>
                </a:solidFill>
                <a:effectLst/>
                <a:uLnTx/>
                <a:uFillTx/>
                <a:latin typeface="+mn-lt"/>
                <a:ea typeface="宋体" panose="02010600030101010101" pitchFamily="2" charset="-122"/>
                <a:cs typeface="+mn-cs"/>
              </a:rPr>
              <a:t>Z</a:t>
            </a:r>
            <a:r>
              <a:rPr kumimoji="0" lang="zh-CN" altLang="en-US"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rPr>
              <a:t>的状态表。 </a:t>
            </a:r>
            <a:endParaRPr kumimoji="0" lang="en-US" altLang="zh-CN"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rPr>
              <a:t>图</a:t>
            </a:r>
            <a:r>
              <a:rPr kumimoji="0" lang="en-US" altLang="zh-CN"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rPr>
              <a:t>(d)</a:t>
            </a:r>
            <a:r>
              <a:rPr kumimoji="0" lang="zh-CN" altLang="en-US"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rPr>
              <a:t>仅表示主循环的状态变化。 </a:t>
            </a:r>
            <a:endParaRPr kumimoji="0" lang="zh-CN" altLang="en-US" sz="2400" b="0" i="0" u="none" strike="noStrike" kern="1200" cap="none" spc="0" normalizeH="0" baseline="0" noProof="0" dirty="0">
              <a:ln>
                <a:noFill/>
              </a:ln>
              <a:solidFill>
                <a:srgbClr val="0066FF"/>
              </a:solidFill>
              <a:effectLst/>
              <a:uLnTx/>
              <a:uFillTx/>
              <a:latin typeface="宋体" panose="02010600030101010101" pitchFamily="2" charset="-122"/>
              <a:ea typeface="宋体" panose="02010600030101010101" pitchFamily="2" charset="-122"/>
              <a:cs typeface="+mn-cs"/>
            </a:endParaRPr>
          </a:p>
        </p:txBody>
      </p:sp>
      <p:sp>
        <p:nvSpPr>
          <p:cNvPr id="12309" name="Line 20"/>
          <p:cNvSpPr/>
          <p:nvPr/>
        </p:nvSpPr>
        <p:spPr>
          <a:xfrm>
            <a:off x="5943600" y="914400"/>
            <a:ext cx="0" cy="2514600"/>
          </a:xfrm>
          <a:prstGeom prst="line">
            <a:avLst/>
          </a:prstGeom>
          <a:ln w="12700" cap="flat" cmpd="sng">
            <a:solidFill>
              <a:srgbClr val="339933"/>
            </a:solidFill>
            <a:prstDash val="solid"/>
            <a:headEnd type="none" w="med" len="med"/>
            <a:tailEnd type="none" w="med" len="med"/>
          </a:ln>
        </p:spPr>
      </p:sp>
    </p:spTree>
  </p:cSld>
  <p:clrMapOvr>
    <a:masterClrMapping/>
  </p:clrMapOvr>
  <p:transition spd="slow">
    <p:random/>
  </p:transition>
</p:sld>
</file>

<file path=ppt/tags/tag1.xml><?xml version="1.0" encoding="utf-8"?>
<p:tagLst xmlns:p="http://schemas.openxmlformats.org/presentationml/2006/main">
  <p:tag name="KSO_WPP_MARK_KEY" val="65c02e04-591b-4ecc-9d9e-a2756df2a4e7"/>
</p:tagLst>
</file>

<file path=ppt/theme/theme1.xml><?xml version="1.0" encoding="utf-8"?>
<a:theme xmlns:a="http://schemas.openxmlformats.org/drawingml/2006/main" name="空演示文稿">
  <a:themeElements>
    <a:clrScheme name="空演示文稿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00"/>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空演示文稿 8">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FF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0</TotalTime>
  <Words>12021</Words>
  <Application>WPS 演示</Application>
  <PresentationFormat>全屏显示(4:3)</PresentationFormat>
  <Paragraphs>2426</Paragraphs>
  <Slides>64</Slides>
  <Notes>1</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45</vt:i4>
      </vt:variant>
      <vt:variant>
        <vt:lpstr>幻灯片标题</vt:lpstr>
      </vt:variant>
      <vt:variant>
        <vt:i4>64</vt:i4>
      </vt:variant>
    </vt:vector>
  </HeadingPairs>
  <TitlesOfParts>
    <vt:vector size="123" baseType="lpstr">
      <vt:lpstr>Arial</vt:lpstr>
      <vt:lpstr>宋体</vt:lpstr>
      <vt:lpstr>Wingdings</vt:lpstr>
      <vt:lpstr>Times New Roman</vt:lpstr>
      <vt:lpstr>楷体_GB2312</vt:lpstr>
      <vt:lpstr>新宋体</vt:lpstr>
      <vt:lpstr>隶书</vt:lpstr>
      <vt:lpstr>Symbol</vt:lpstr>
      <vt:lpstr>微软雅黑</vt:lpstr>
      <vt:lpstr>Arial Unicode MS</vt:lpstr>
      <vt:lpstr>黑体</vt:lpstr>
      <vt:lpstr>Helvetica</vt:lpstr>
      <vt:lpstr>Impact</vt:lpstr>
      <vt:lpstr>空演示文稿</vt:lpstr>
      <vt:lpstr>Paint.Picture</vt:lpstr>
      <vt:lpstr>Paint.Picture</vt:lpstr>
      <vt:lpstr>Equation.DSMT4</vt:lpstr>
      <vt:lpstr>Equation.DSMT4</vt:lpstr>
      <vt:lpstr>Equation.DSMT4</vt:lpstr>
      <vt:lpstr>Equation.DSMT4</vt:lpstr>
      <vt:lpstr>Paint.Picture</vt:lpstr>
      <vt:lpstr>Paint.Picture</vt:lpstr>
      <vt:lpstr>Multisim.Document</vt:lpstr>
      <vt:lpstr>Multisim.Document</vt:lpstr>
      <vt:lpstr>MS_ClipArt_Gallery.2</vt:lpstr>
      <vt:lpstr>Equation.DSMT4</vt:lpstr>
      <vt:lpstr>Multisim.Document</vt:lpstr>
      <vt:lpstr>Paint.Picture</vt:lpstr>
      <vt:lpstr>Paint.Picture</vt:lpstr>
      <vt:lpstr>Paint.Picture</vt:lpstr>
      <vt:lpstr>Paint.Picture</vt:lpstr>
      <vt:lpstr>Paint.Picture</vt:lpstr>
      <vt:lpstr>Equation.3</vt:lpstr>
      <vt:lpstr>Equation.3</vt:lpstr>
      <vt:lpstr>Equation.3</vt:lpstr>
      <vt:lpstr>Equation.3</vt:lpstr>
      <vt:lpstr>Equation.DSMT4</vt:lpstr>
      <vt:lpstr>Paint.Picture</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Paint.Picture</vt:lpstr>
      <vt:lpstr>PowerPoint 演示文稿</vt:lpstr>
      <vt:lpstr>6.1 概述Introduction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比较同步计数器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同步时序逻辑电路的设计举例</vt:lpstr>
      <vt:lpstr>PowerPoint 演示文稿</vt:lpstr>
      <vt:lpstr>PowerPoint 演示文稿</vt:lpstr>
      <vt:lpstr>状态编码表 </vt:lpstr>
      <vt:lpstr>PowerPoint 演示文稿</vt:lpstr>
      <vt:lpstr>PowerPoint 演示文稿</vt:lpstr>
      <vt:lpstr>Cascaded Counters 级联计数器 </vt:lpstr>
      <vt:lpstr>Cascaded Counters</vt:lpstr>
      <vt:lpstr>PowerPoint 演示文稿</vt:lpstr>
      <vt:lpstr>本章重点</vt:lpstr>
    </vt:vector>
  </TitlesOfParts>
  <Company>hwl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destop</dc:creator>
  <cp:lastModifiedBy>6666</cp:lastModifiedBy>
  <cp:revision>1201</cp:revision>
  <dcterms:created xsi:type="dcterms:W3CDTF">1998-10-20T08:07:00Z</dcterms:created>
  <dcterms:modified xsi:type="dcterms:W3CDTF">2023-12-06T12:04:18Z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r8>1</vt:r8>
  </property>
  <property fmtid="{D5CDD505-2E9C-101B-9397-08002B2CF9AE}" pid="3" name="GraphicType">
    <vt:r8>1</vt:r8>
  </property>
  <property fmtid="{D5CDD505-2E9C-101B-9397-08002B2CF9AE}" pid="4" name="Compression">
    <vt:r8>100</vt:r8>
  </property>
  <property fmtid="{D5CDD505-2E9C-101B-9397-08002B2CF9AE}" pid="5" name="ScreenSize">
    <vt:r8>1</vt:r8>
  </property>
  <property fmtid="{D5CDD505-2E9C-101B-9397-08002B2CF9AE}" pid="6" name="ScreenUsage">
    <vt:r8>2</vt:r8>
  </property>
  <property fmtid="{D5CDD505-2E9C-101B-9397-08002B2CF9AE}" pid="7" name="MailAddress">
    <vt:lpwstr>duan@aee.eea.tsinghua.edu.cn</vt:lpwstr>
  </property>
  <property fmtid="{D5CDD505-2E9C-101B-9397-08002B2CF9AE}" pid="8" name="HomePage">
    <vt:lpwstr>http://aee.eea.tsinghua.edu.cn/~duan/</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r8>15132390</vt:r8>
  </property>
  <property fmtid="{D5CDD505-2E9C-101B-9397-08002B2CF9AE}" pid="14" name="TextColor">
    <vt:r8>0</vt:r8>
  </property>
  <property fmtid="{D5CDD505-2E9C-101B-9397-08002B2CF9AE}" pid="15" name="LinkColor">
    <vt:r8>16711782</vt:r8>
  </property>
  <property fmtid="{D5CDD505-2E9C-101B-9397-08002B2CF9AE}" pid="16" name="VisitedColor">
    <vt:r8>10040268</vt:r8>
  </property>
  <property fmtid="{D5CDD505-2E9C-101B-9397-08002B2CF9AE}" pid="17" name="TransparentButton">
    <vt:r8>0</vt:r8>
  </property>
  <property fmtid="{D5CDD505-2E9C-101B-9397-08002B2CF9AE}" pid="18" name="ButtonType">
    <vt:r8>1</vt:r8>
  </property>
  <property fmtid="{D5CDD505-2E9C-101B-9397-08002B2CF9AE}" pid="19" name="ShowNotes">
    <vt:bool>false</vt:bool>
  </property>
  <property fmtid="{D5CDD505-2E9C-101B-9397-08002B2CF9AE}" pid="20" name="NavBtnPos">
    <vt:r8>3</vt:r8>
  </property>
  <property fmtid="{D5CDD505-2E9C-101B-9397-08002B2CF9AE}" pid="21" name="OutputDir">
    <vt:lpwstr>E:\课件修改稿\net课件\数电</vt:lpwstr>
  </property>
  <property fmtid="{D5CDD505-2E9C-101B-9397-08002B2CF9AE}" pid="22" name="KSOProductBuildVer">
    <vt:lpwstr>2052-11.1.0.12165</vt:lpwstr>
  </property>
  <property fmtid="{D5CDD505-2E9C-101B-9397-08002B2CF9AE}" pid="23" name="ICV">
    <vt:lpwstr>EDA5370FD7FF47CB9900242611B34870</vt:lpwstr>
  </property>
</Properties>
</file>