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0" r:id="rId3"/>
    <p:sldId id="282" r:id="rId5"/>
    <p:sldId id="283" r:id="rId6"/>
    <p:sldId id="284" r:id="rId7"/>
    <p:sldId id="285" r:id="rId8"/>
    <p:sldId id="286" r:id="rId9"/>
    <p:sldId id="259" r:id="rId10"/>
    <p:sldId id="281" r:id="rId11"/>
    <p:sldId id="263" r:id="rId12"/>
    <p:sldId id="264" r:id="rId13"/>
    <p:sldId id="267" r:id="rId14"/>
    <p:sldId id="272" r:id="rId15"/>
    <p:sldId id="279" r:id="rId16"/>
    <p:sldId id="287" r:id="rId17"/>
  </p:sldIdLst>
  <p:sldSz cx="9144000" cy="6858000" type="screen4x3"/>
  <p:notesSz cx="6797675" cy="9874250"/>
  <p:custDataLst>
    <p:tags r:id="rId22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81092" autoAdjust="0"/>
  </p:normalViewPr>
  <p:slideViewPr>
    <p:cSldViewPr showGuides="1">
      <p:cViewPr varScale="1">
        <p:scale>
          <a:sx n="56" d="100"/>
          <a:sy n="56" d="100"/>
        </p:scale>
        <p:origin x="1508" y="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9" d="100"/>
          <a:sy n="59" d="100"/>
        </p:scale>
        <p:origin x="-1788" y="-90"/>
      </p:cViewPr>
      <p:guideLst>
        <p:guide orient="horz" pos="3110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31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1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1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37895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77763216-FB00-4783-99DB-CCDD4A0243F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6400" cy="493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ChangeArrowheads="1" noTextEdit="1"/>
          </p:cNvSpPr>
          <p:nvPr>
            <p:ph type="sldImg" idx="2"/>
          </p:nvPr>
        </p:nvSpPr>
        <p:spPr bwMode="auto">
          <a:xfrm>
            <a:off x="930275" y="739775"/>
            <a:ext cx="4937125" cy="37036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830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691063"/>
            <a:ext cx="4984750" cy="44434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9831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831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275" y="9380538"/>
            <a:ext cx="2946400" cy="493712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BF3AB36-63D2-4D25-9FE3-46CF039B8C1B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512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2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CAE33D40-161F-40E5-8520-3F5D0D073625}" type="slidenum">
              <a:rPr lang="zh-CN" altLang="en-US" smtClean="0">
                <a:latin typeface="Tahoma" panose="020B0604030504040204" pitchFamily="34" charset="0"/>
              </a:rPr>
            </a:fld>
            <a:endParaRPr lang="en-US" altLang="zh-CN">
              <a:latin typeface="Tahom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3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364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fld id="{02AB36F0-177E-49C3-AF40-AD0EA181CEB5}" type="slidenum">
              <a:rPr lang="zh-CN" altLang="en-US" sz="1200" smtClean="0"/>
            </a:fld>
            <a:endParaRPr lang="en-US" altLang="zh-CN" sz="120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6F23303F-E276-4003-9B67-C540747CC521}" type="slidenum">
              <a:rPr lang="zh-CN" altLang="en-US" smtClean="0">
                <a:latin typeface="Tahoma" panose="020B0604030504040204" pitchFamily="34" charset="0"/>
              </a:rPr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19459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256ED74E-FA2F-4761-BB47-6A751FDB2BEC}" type="slidenum">
              <a:rPr lang="zh-CN" altLang="en-US" smtClean="0">
                <a:latin typeface="Tahoma" panose="020B0604030504040204" pitchFamily="34" charset="0"/>
              </a:rPr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1507" name="Rectangle 2"/>
          <p:cNvSpPr>
            <a:spLocks noRot="1" noChangeArrowheads="1" noTextEdit="1"/>
          </p:cNvSpPr>
          <p:nvPr>
            <p:ph type="sldImg"/>
          </p:nvPr>
        </p:nvSpPr>
        <p:spPr>
          <a:xfrm>
            <a:off x="931863" y="741363"/>
            <a:ext cx="4935537" cy="3702050"/>
          </a:xfrm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zh-CN" altLang="en-US" sz="240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04FD3202-4D90-4E88-8B8F-8136012B06A3}" type="slidenum">
              <a:rPr lang="zh-CN" altLang="en-US" smtClean="0">
                <a:latin typeface="Tahoma" panose="020B0604030504040204" pitchFamily="34" charset="0"/>
              </a:rPr>
            </a:fld>
            <a:endParaRPr lang="en-US" altLang="zh-CN">
              <a:latin typeface="Tahoma" panose="020B0604030504040204" pitchFamily="34" charset="0"/>
            </a:endParaRPr>
          </a:p>
        </p:txBody>
      </p:sp>
      <p:sp>
        <p:nvSpPr>
          <p:cNvPr id="23555" name="Rectangle 2"/>
          <p:cNvSpPr>
            <a:spLocks noRot="1" noChangeArrowheads="1" noTextEdit="1"/>
          </p:cNvSpPr>
          <p:nvPr>
            <p:ph type="sldImg"/>
          </p:nvPr>
        </p:nvSpPr>
        <p:spPr/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 sz="1100"/>
              <a:t>我们把类似</a:t>
            </a:r>
            <a:r>
              <a:rPr lang="en-US" altLang="zh-CN" sz="1100"/>
              <a:t>51</a:t>
            </a:r>
            <a:r>
              <a:rPr lang="zh-CN" altLang="en-US" sz="1100"/>
              <a:t>单片机或者</a:t>
            </a:r>
            <a:r>
              <a:rPr lang="en-US" altLang="zh-CN" sz="1100"/>
              <a:t>DSP</a:t>
            </a:r>
            <a:r>
              <a:rPr lang="zh-CN" altLang="en-US" sz="1100"/>
              <a:t>上面跑的没有操作系统的程序叫做</a:t>
            </a:r>
            <a:r>
              <a:rPr lang="zh-CN" altLang="en-US" sz="1100">
                <a:latin typeface="Tahoma" panose="020B0604030504040204" pitchFamily="34" charset="0"/>
              </a:rPr>
              <a:t>“</a:t>
            </a:r>
            <a:r>
              <a:rPr lang="zh-CN" altLang="en-US" sz="1100"/>
              <a:t>代码裸奔</a:t>
            </a:r>
            <a:r>
              <a:rPr lang="zh-CN" altLang="en-US" sz="1100">
                <a:latin typeface="Tahoma" panose="020B0604030504040204" pitchFamily="34" charset="0"/>
              </a:rPr>
              <a:t>”</a:t>
            </a:r>
            <a:r>
              <a:rPr lang="zh-CN" altLang="en-US" sz="1100"/>
              <a:t>。因为有的时候，比如我们编写一个简单的程序，就只需要点几个</a:t>
            </a:r>
            <a:r>
              <a:rPr lang="en-US" altLang="zh-CN" sz="1100"/>
              <a:t>LED</a:t>
            </a:r>
            <a:r>
              <a:rPr lang="zh-CN" altLang="en-US" sz="1100"/>
              <a:t>检测几个按钮的状态，那么</a:t>
            </a:r>
            <a:r>
              <a:rPr lang="zh-CN" altLang="en-US" sz="1100">
                <a:latin typeface="Tahoma" panose="020B0604030504040204" pitchFamily="34" charset="0"/>
              </a:rPr>
              <a:t>“</a:t>
            </a:r>
            <a:r>
              <a:rPr lang="zh-CN" altLang="en-US" sz="1100"/>
              <a:t>代码裸奔</a:t>
            </a:r>
            <a:r>
              <a:rPr lang="zh-CN" altLang="en-US" sz="1100">
                <a:latin typeface="Tahoma" panose="020B0604030504040204" pitchFamily="34" charset="0"/>
              </a:rPr>
              <a:t>”</a:t>
            </a:r>
            <a:r>
              <a:rPr lang="zh-CN" altLang="en-US" sz="1100"/>
              <a:t>弄一个</a:t>
            </a:r>
            <a:r>
              <a:rPr lang="en-US" altLang="zh-CN" sz="1100"/>
              <a:t>while(1)</a:t>
            </a:r>
            <a:r>
              <a:rPr lang="zh-CN" altLang="en-US" sz="1100"/>
              <a:t>的死循环就足够了，杀鸡何必用牛刀。 编写这种裸奔的代码，也是学习嵌入式的必由之路，因为，你将会用</a:t>
            </a:r>
            <a:r>
              <a:rPr lang="en-US" altLang="zh-CN" sz="1100"/>
              <a:t>C</a:t>
            </a:r>
            <a:r>
              <a:rPr lang="zh-CN" altLang="en-US" sz="1100"/>
              <a:t>语言去对寄存器写控制字，这就是以后写驱动程序的基础呀。 另外需要说明的是，从概念上说，</a:t>
            </a:r>
            <a:r>
              <a:rPr lang="zh-CN" altLang="en-US" sz="1100">
                <a:latin typeface="Tahoma" panose="020B0604030504040204" pitchFamily="34" charset="0"/>
              </a:rPr>
              <a:t>“</a:t>
            </a:r>
            <a:r>
              <a:rPr lang="zh-CN" altLang="en-US" sz="1100"/>
              <a:t>代码裸奔</a:t>
            </a:r>
            <a:r>
              <a:rPr lang="zh-CN" altLang="en-US" sz="1100">
                <a:latin typeface="Tahoma" panose="020B0604030504040204" pitchFamily="34" charset="0"/>
              </a:rPr>
              <a:t>”</a:t>
            </a:r>
            <a:r>
              <a:rPr lang="zh-CN" altLang="en-US" sz="1100"/>
              <a:t>也已经属于嵌入式开发的范畴。</a:t>
            </a:r>
            <a:endParaRPr lang="zh-CN" altLang="en-US" sz="110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2570FA-3A3D-4459-BF8E-05DC9F74602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79CFE1-B518-4E0D-BF82-2F689B89FAE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739C92-C943-4469-88B6-1A09F23C591D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617CE6-D522-44A2-957A-C313CDD23FFC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34519A-063C-4723-BFD7-FF1C8D23E465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0130A6-0D25-4A2E-A1E6-BF25D8EC1EF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BF7C27-2168-47FC-9494-BE6FBBE1CE96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6BAE1A-3A57-49C2-BADB-9EF53E1E1ADF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A1A59C-40DA-47F1-8360-A4D8ED95A5AB}" type="datetime1">
              <a:rPr lang="zh-CN" altLang="en-US"/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5314C1-1385-4DFF-AC58-5E1AE9D868D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9F7F7F-FB95-4828-8CD4-F29189365975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2385B2-39C0-4A79-A5A9-27DC1C6B094D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F9D90D-3107-4101-92F9-848C99B78082}" type="datetime1">
              <a:rPr lang="zh-CN" altLang="en-US"/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DFC0F8-0A1E-4E4B-B9EB-AD9780EF16C3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F4D0BE-12BA-42FE-8101-FBB19F584991}" type="datetime1">
              <a:rPr lang="zh-CN" altLang="en-US"/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D5EC94-473B-422E-AC94-0CFBD927ADA5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AAE45E-711A-45D9-84D1-6DB359107F51}" type="datetime1">
              <a:rPr lang="zh-CN" altLang="en-US"/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7ABCC3-8560-44FC-8D46-5DA0C69E142A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9BD47D-113B-4C0B-AA72-50B2A620EC34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67EAA-5527-458D-B48F-5B6B070ACE88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9FC550-6E40-42F8-8DD1-40F1597AF851}" type="datetime1">
              <a:rPr lang="zh-CN" altLang="en-US"/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603158-D88D-401A-9FAA-F32D81D55210}" type="slidenum">
              <a:rPr lang="zh-CN" altLang="en-US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244740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DD2546FC-D26C-4C8C-8179-D4B48D105669}" type="datetime1">
              <a:rPr lang="zh-CN" altLang="en-US"/>
            </a:fld>
            <a:endParaRPr lang="en-US" altLang="zh-CN"/>
          </a:p>
        </p:txBody>
      </p:sp>
      <p:sp>
        <p:nvSpPr>
          <p:cNvPr id="24474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244742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6F37962-6DB6-4FA1-8394-CD28CFEFD5C3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hyperlink" Target="mailto:jguo@sei.ecnu.edu.cn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jpeg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  <a:endParaRPr lang="zh-CN" alt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5888" y="1293813"/>
            <a:ext cx="8912225" cy="4929187"/>
          </a:xfrm>
        </p:spPr>
        <p:txBody>
          <a:bodyPr/>
          <a:lstStyle/>
          <a:p>
            <a:pPr>
              <a:buFont typeface="Monotype Sorts" pitchFamily="2" charset="2"/>
              <a:buNone/>
            </a:pPr>
            <a:r>
              <a:rPr lang="zh-CN" altLang="en-US" dirty="0"/>
              <a:t>授课教师：郭建  </a:t>
            </a:r>
            <a:r>
              <a:rPr lang="en-US" altLang="zh-CN" dirty="0"/>
              <a:t> </a:t>
            </a:r>
            <a:endParaRPr lang="en-US" altLang="zh-CN" dirty="0"/>
          </a:p>
          <a:p>
            <a:pPr>
              <a:buFont typeface="Monotype Sorts" pitchFamily="2" charset="2"/>
              <a:buNone/>
            </a:pPr>
            <a:r>
              <a:rPr lang="zh-CN" altLang="en-US" sz="2800" dirty="0"/>
              <a:t>理论课地点：教书院</a:t>
            </a:r>
            <a:r>
              <a:rPr lang="en-US" altLang="zh-CN" sz="2800" dirty="0"/>
              <a:t>218</a:t>
            </a:r>
            <a:endParaRPr lang="en-US" altLang="zh-CN" sz="2800" dirty="0"/>
          </a:p>
          <a:p>
            <a:pPr>
              <a:buFont typeface="Monotype Sorts" pitchFamily="2" charset="2"/>
              <a:buNone/>
            </a:pPr>
            <a:r>
              <a:rPr lang="zh-CN" altLang="en-US" dirty="0"/>
              <a:t>实践课地点：理科楼</a:t>
            </a:r>
            <a:r>
              <a:rPr lang="en-US" altLang="zh-CN" dirty="0"/>
              <a:t>226</a:t>
            </a:r>
            <a:r>
              <a:rPr lang="zh-CN" altLang="en-US" dirty="0"/>
              <a:t>（实践）</a:t>
            </a:r>
            <a:endParaRPr lang="en-US" altLang="zh-CN" dirty="0"/>
          </a:p>
          <a:p>
            <a:pPr>
              <a:buFont typeface="Monotype Sorts" pitchFamily="2" charset="2"/>
              <a:buNone/>
            </a:pPr>
            <a:r>
              <a:rPr lang="zh-CN" altLang="en-US" dirty="0"/>
              <a:t>授课时间：</a:t>
            </a:r>
            <a:endParaRPr lang="en-US" altLang="zh-CN" dirty="0"/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	</a:t>
            </a:r>
            <a:r>
              <a:rPr lang="zh-CN" altLang="en-US" sz="2400" dirty="0"/>
              <a:t>理论： 周三上午</a:t>
            </a:r>
            <a:r>
              <a:rPr lang="en-US" altLang="zh-CN" sz="2400" dirty="0"/>
              <a:t>1,2</a:t>
            </a:r>
            <a:r>
              <a:rPr lang="zh-CN" altLang="en-US" sz="2400" dirty="0"/>
              <a:t>或</a:t>
            </a:r>
            <a:r>
              <a:rPr lang="en-US" altLang="zh-CN" sz="2400" dirty="0"/>
              <a:t>3,4</a:t>
            </a:r>
            <a:r>
              <a:rPr lang="zh-CN" altLang="en-US" sz="2400" dirty="0"/>
              <a:t>节</a:t>
            </a:r>
            <a:endParaRPr lang="en-US" altLang="zh-CN" sz="2400" dirty="0"/>
          </a:p>
          <a:p>
            <a:pPr>
              <a:buFont typeface="Monotype Sorts" pitchFamily="2" charset="2"/>
              <a:buNone/>
            </a:pPr>
            <a:r>
              <a:rPr lang="en-US" altLang="zh-CN" sz="2400" dirty="0"/>
              <a:t>	</a:t>
            </a:r>
            <a:r>
              <a:rPr lang="zh-CN" altLang="en-US" sz="2400" dirty="0"/>
              <a:t>实践： 双周周二下午</a:t>
            </a:r>
            <a:r>
              <a:rPr lang="en-US" altLang="zh-CN" sz="2400" dirty="0"/>
              <a:t>6,7</a:t>
            </a:r>
            <a:r>
              <a:rPr lang="zh-CN" altLang="en-US" sz="2400" dirty="0"/>
              <a:t>节或</a:t>
            </a:r>
            <a:r>
              <a:rPr lang="en-US" altLang="zh-CN" sz="2400" dirty="0"/>
              <a:t>8,9</a:t>
            </a:r>
            <a:r>
              <a:rPr lang="zh-CN" altLang="en-US" sz="2400" dirty="0"/>
              <a:t>节</a:t>
            </a:r>
            <a:endParaRPr lang="en-US" altLang="zh-CN" sz="2400" dirty="0"/>
          </a:p>
          <a:p>
            <a:pPr>
              <a:buFont typeface="Monotype Sorts" pitchFamily="2" charset="2"/>
              <a:buNone/>
            </a:pPr>
            <a:r>
              <a:rPr lang="en-US" altLang="zh-CN" dirty="0"/>
              <a:t>Email: </a:t>
            </a:r>
            <a:r>
              <a:rPr lang="en-US" altLang="zh-CN" dirty="0">
                <a:hlinkClick r:id="rId1"/>
              </a:rPr>
              <a:t>jguo@sei.ecnu.edu.cn</a:t>
            </a:r>
            <a:endParaRPr lang="en-US" altLang="zh-CN" dirty="0"/>
          </a:p>
          <a:p>
            <a:pPr>
              <a:buFont typeface="Monotype Sorts" pitchFamily="2" charset="2"/>
              <a:buNone/>
            </a:pPr>
            <a:r>
              <a:rPr lang="zh-CN" altLang="en-US" dirty="0"/>
              <a:t>办公室：数学馆</a:t>
            </a:r>
            <a:r>
              <a:rPr lang="en-US" altLang="zh-CN" dirty="0"/>
              <a:t>308</a:t>
            </a:r>
            <a:endParaRPr lang="en-US" altLang="zh-CN" dirty="0"/>
          </a:p>
          <a:p>
            <a:pPr>
              <a:buFont typeface="Monotype Sorts" pitchFamily="2" charset="2"/>
              <a:buNone/>
            </a:pPr>
            <a:endParaRPr lang="en-US" altLang="zh-CN" dirty="0">
              <a:solidFill>
                <a:srgbClr val="FF3300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86539D3-8A86-41AD-9261-A652BBA9FF86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410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A676730-65C4-4896-9CDA-2278BCA21EBA}" type="slidenum">
              <a:rPr lang="zh-CN" altLang="en-US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主要内容（续）</a:t>
            </a:r>
            <a:endParaRPr lang="en-US" altLang="zh-CN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zh-CN" altLang="en-US" dirty="0"/>
              <a:t>软件部分</a:t>
            </a: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zh-CN" altLang="en-US" dirty="0"/>
              <a:t>程序设计与分析</a:t>
            </a: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zh-CN" altLang="en-US" dirty="0"/>
              <a:t>嵌入式实时操作系统</a:t>
            </a: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zh-CN" altLang="en-US" dirty="0"/>
              <a:t>嵌入式系统调试、测试与验证方法</a:t>
            </a:r>
            <a:endParaRPr lang="en-US" altLang="zh-CN" dirty="0"/>
          </a:p>
          <a:p>
            <a:pPr lvl="1">
              <a:lnSpc>
                <a:spcPct val="90000"/>
              </a:lnSpc>
              <a:defRPr/>
            </a:pPr>
            <a:r>
              <a:rPr lang="en-US" altLang="zh-CN" dirty="0"/>
              <a:t>……</a:t>
            </a:r>
            <a:endParaRPr lang="en-US" altLang="zh-CN" dirty="0"/>
          </a:p>
          <a:p>
            <a:pPr>
              <a:lnSpc>
                <a:spcPct val="90000"/>
              </a:lnSpc>
              <a:defRPr/>
            </a:pPr>
            <a:r>
              <a:rPr lang="zh-CN" altLang="en-US" dirty="0"/>
              <a:t>多核嵌入式微处理器</a:t>
            </a:r>
            <a:endParaRPr lang="en-US" altLang="zh-CN" dirty="0"/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3D84CEF-57D4-433D-B7BC-85210C0A712D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14342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E9240D-3699-47C6-B1B3-389FCB90C327}" type="slidenum">
              <a:rPr lang="zh-CN" altLang="en-US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419100"/>
            <a:ext cx="7327900" cy="836613"/>
          </a:xfrm>
        </p:spPr>
        <p:txBody>
          <a:bodyPr/>
          <a:lstStyle/>
          <a:p>
            <a:r>
              <a:rPr lang="zh-CN" altLang="en-US"/>
              <a:t>民用嵌入式设备或产品</a:t>
            </a:r>
            <a:endParaRPr lang="en-US" altLang="zh-CN"/>
          </a:p>
        </p:txBody>
      </p:sp>
      <p:sp>
        <p:nvSpPr>
          <p:cNvPr id="18435" name="Text Box 5"/>
          <p:cNvSpPr txBox="1">
            <a:spLocks noChangeArrowheads="1"/>
          </p:cNvSpPr>
          <p:nvPr/>
        </p:nvSpPr>
        <p:spPr bwMode="auto">
          <a:xfrm>
            <a:off x="3095625" y="5591175"/>
            <a:ext cx="19812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zh-CN" altLang="en-US" sz="1400" b="1">
                <a:solidFill>
                  <a:schemeClr val="tx2"/>
                </a:solidFill>
                <a:latin typeface="Tahoma" panose="020B0604030504040204" pitchFamily="34" charset="0"/>
              </a:rPr>
              <a:t>智能手机</a:t>
            </a:r>
            <a:endParaRPr lang="zh-CN" altLang="en-US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18436" name="Group 6"/>
          <p:cNvGrpSpPr/>
          <p:nvPr/>
        </p:nvGrpSpPr>
        <p:grpSpPr bwMode="auto">
          <a:xfrm>
            <a:off x="6011863" y="1879600"/>
            <a:ext cx="2209800" cy="1981200"/>
            <a:chOff x="2064" y="2256"/>
            <a:chExt cx="1392" cy="1248"/>
          </a:xfrm>
        </p:grpSpPr>
        <p:pic>
          <p:nvPicPr>
            <p:cNvPr id="18453" name="Picture 7" descr="彪骐数字机顶盒照片 copy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4" y="2256"/>
              <a:ext cx="1392" cy="1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454" name="Text Box 8"/>
            <p:cNvSpPr txBox="1">
              <a:spLocks noChangeArrowheads="1"/>
            </p:cNvSpPr>
            <p:nvPr/>
          </p:nvSpPr>
          <p:spPr bwMode="auto">
            <a:xfrm>
              <a:off x="2160" y="3312"/>
              <a:ext cx="1152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zh-CN" altLang="en-US" sz="1400" b="1">
                  <a:solidFill>
                    <a:schemeClr val="tx2"/>
                  </a:solidFill>
                </a:rPr>
                <a:t>彪骐数字机顶盒</a:t>
              </a:r>
              <a:endParaRPr lang="zh-CN" altLang="en-US" sz="1400" b="1">
                <a:solidFill>
                  <a:schemeClr val="tx2"/>
                </a:solidFill>
              </a:endParaRPr>
            </a:p>
          </p:txBody>
        </p:sp>
      </p:grpSp>
      <p:sp>
        <p:nvSpPr>
          <p:cNvPr id="18437" name="Text Box 11"/>
          <p:cNvSpPr txBox="1">
            <a:spLocks noChangeArrowheads="1"/>
          </p:cNvSpPr>
          <p:nvPr/>
        </p:nvSpPr>
        <p:spPr bwMode="auto">
          <a:xfrm>
            <a:off x="762000" y="3727450"/>
            <a:ext cx="1722438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zh-CN" altLang="en-US" sz="1400" b="1">
                <a:solidFill>
                  <a:schemeClr val="tx2"/>
                </a:solidFill>
              </a:rPr>
              <a:t>无人机</a:t>
            </a:r>
            <a:endParaRPr lang="zh-CN" altLang="en-US" sz="1400" b="1">
              <a:solidFill>
                <a:schemeClr val="tx2"/>
              </a:solidFill>
            </a:endParaRPr>
          </a:p>
        </p:txBody>
      </p:sp>
      <p:grpSp>
        <p:nvGrpSpPr>
          <p:cNvPr id="18438" name="Group 12"/>
          <p:cNvGrpSpPr/>
          <p:nvPr/>
        </p:nvGrpSpPr>
        <p:grpSpPr bwMode="auto">
          <a:xfrm>
            <a:off x="685800" y="4292600"/>
            <a:ext cx="1905000" cy="1819275"/>
            <a:chOff x="1872" y="1248"/>
            <a:chExt cx="1200" cy="1146"/>
          </a:xfrm>
        </p:grpSpPr>
        <p:sp>
          <p:nvSpPr>
            <p:cNvPr id="18451" name="Text Box 13"/>
            <p:cNvSpPr txBox="1">
              <a:spLocks noChangeArrowheads="1"/>
            </p:cNvSpPr>
            <p:nvPr/>
          </p:nvSpPr>
          <p:spPr bwMode="auto">
            <a:xfrm>
              <a:off x="1926" y="2024"/>
              <a:ext cx="1079" cy="3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chemeClr val="tx2"/>
                  </a:solidFill>
                  <a:latin typeface="Tahoma" panose="020B0604030504040204" pitchFamily="34" charset="0"/>
                </a:rPr>
                <a:t>DL7100/DL7200</a:t>
              </a:r>
              <a:endParaRPr lang="en-US" altLang="zh-CN" sz="1400" b="1">
                <a:solidFill>
                  <a:schemeClr val="tx2"/>
                </a:solidFill>
                <a:latin typeface="Tahoma" panose="020B0604030504040204" pitchFamily="34" charset="0"/>
              </a:endParaRPr>
            </a:p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400" b="1">
                  <a:solidFill>
                    <a:schemeClr val="tx2"/>
                  </a:solidFill>
                </a:rPr>
                <a:t> </a:t>
              </a:r>
              <a:r>
                <a:rPr lang="zh-CN" altLang="en-US" sz="1400" b="1">
                  <a:solidFill>
                    <a:schemeClr val="tx2"/>
                  </a:solidFill>
                </a:rPr>
                <a:t>数字式示波器</a:t>
              </a:r>
              <a:endParaRPr lang="zh-CN" altLang="en-US" sz="1400">
                <a:latin typeface="Tahoma" panose="020B0604030504040204" pitchFamily="34" charset="0"/>
              </a:endParaRPr>
            </a:p>
          </p:txBody>
        </p:sp>
        <p:pic>
          <p:nvPicPr>
            <p:cNvPr id="18452" name="Picture 14" descr="DL7100数字示波器照片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248"/>
              <a:ext cx="1200" cy="7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39" name="Text Box 17"/>
          <p:cNvSpPr txBox="1">
            <a:spLocks noChangeArrowheads="1"/>
          </p:cNvSpPr>
          <p:nvPr/>
        </p:nvSpPr>
        <p:spPr bwMode="auto">
          <a:xfrm>
            <a:off x="7315200" y="5754688"/>
            <a:ext cx="1295400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400" b="1">
                <a:solidFill>
                  <a:schemeClr val="tx2"/>
                </a:solidFill>
                <a:latin typeface="Tahoma" panose="020B0604030504040204" pitchFamily="34" charset="0"/>
              </a:rPr>
              <a:t>单反相机</a:t>
            </a:r>
            <a:endParaRPr lang="en-US" altLang="zh-CN" sz="14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18440" name="Group 18"/>
          <p:cNvGrpSpPr/>
          <p:nvPr/>
        </p:nvGrpSpPr>
        <p:grpSpPr bwMode="auto">
          <a:xfrm>
            <a:off x="5029200" y="4271963"/>
            <a:ext cx="1828800" cy="1819275"/>
            <a:chOff x="3120" y="2688"/>
            <a:chExt cx="1152" cy="1146"/>
          </a:xfrm>
        </p:grpSpPr>
        <p:sp>
          <p:nvSpPr>
            <p:cNvPr id="18449" name="Text Box 19"/>
            <p:cNvSpPr txBox="1">
              <a:spLocks noChangeArrowheads="1"/>
            </p:cNvSpPr>
            <p:nvPr/>
          </p:nvSpPr>
          <p:spPr bwMode="auto">
            <a:xfrm>
              <a:off x="3168" y="3504"/>
              <a:ext cx="1056" cy="3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400" b="1">
                  <a:solidFill>
                    <a:schemeClr val="tx2"/>
                  </a:solidFill>
                  <a:latin typeface="Tahoma" panose="020B0604030504040204" pitchFamily="34" charset="0"/>
                </a:rPr>
                <a:t>畅视</a:t>
              </a:r>
              <a:r>
                <a:rPr lang="en-US" altLang="zh-CN" sz="1400" b="1">
                  <a:solidFill>
                    <a:schemeClr val="tx2"/>
                  </a:solidFill>
                  <a:latin typeface="Tahoma" panose="020B0604030504040204" pitchFamily="34" charset="0"/>
                </a:rPr>
                <a:t>2000</a:t>
              </a:r>
              <a:r>
                <a:rPr lang="zh-CN" altLang="en-US" sz="1400" b="1">
                  <a:solidFill>
                    <a:schemeClr val="tx2"/>
                  </a:solidFill>
                  <a:latin typeface="Tahoma" panose="020B0604030504040204" pitchFamily="34" charset="0"/>
                </a:rPr>
                <a:t>可视电话</a:t>
              </a:r>
              <a:endParaRPr lang="zh-CN" altLang="en-US" sz="1400" b="1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  <p:pic>
          <p:nvPicPr>
            <p:cNvPr id="18450" name="Picture 20" descr="可视电话照片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20" y="2688"/>
              <a:ext cx="1152" cy="8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8441" name="Text Box 23"/>
          <p:cNvSpPr txBox="1">
            <a:spLocks noChangeArrowheads="1"/>
          </p:cNvSpPr>
          <p:nvPr/>
        </p:nvSpPr>
        <p:spPr bwMode="auto">
          <a:xfrm>
            <a:off x="3506788" y="3659188"/>
            <a:ext cx="1447800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400" b="1">
                <a:solidFill>
                  <a:schemeClr val="tx2"/>
                </a:solidFill>
                <a:latin typeface="Tahoma" panose="020B0604030504040204" pitchFamily="34" charset="0"/>
              </a:rPr>
              <a:t>智能家居</a:t>
            </a:r>
            <a:endParaRPr lang="zh-CN" altLang="en-US" sz="14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18442" name="图片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6788" y="4157663"/>
            <a:ext cx="1028700" cy="133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900" y="1852613"/>
            <a:ext cx="1724025" cy="1533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4" name="图片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113" y="1743075"/>
            <a:ext cx="2876550" cy="165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5" name="图片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4213" y="4275138"/>
            <a:ext cx="1917700" cy="132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0290E64-5DEE-4111-ACEC-10F06907A8A2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1844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B87AD2-A7E1-4E95-9304-738A79746D75}" type="slidenum">
              <a:rPr lang="zh-CN" altLang="en-US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442913" y="300038"/>
            <a:ext cx="7658100" cy="1071562"/>
          </a:xfrm>
        </p:spPr>
        <p:txBody>
          <a:bodyPr/>
          <a:lstStyle/>
          <a:p>
            <a:r>
              <a:rPr lang="zh-CN" altLang="en-US"/>
              <a:t>嵌入式系统高端应用的产品</a:t>
            </a:r>
            <a:endParaRPr lang="zh-CN" altLang="en-US"/>
          </a:p>
        </p:txBody>
      </p:sp>
      <p:grpSp>
        <p:nvGrpSpPr>
          <p:cNvPr id="20483" name="Group 3"/>
          <p:cNvGrpSpPr/>
          <p:nvPr/>
        </p:nvGrpSpPr>
        <p:grpSpPr bwMode="auto">
          <a:xfrm>
            <a:off x="304800" y="4343400"/>
            <a:ext cx="3200400" cy="1936750"/>
            <a:chOff x="2208" y="1344"/>
            <a:chExt cx="2016" cy="1220"/>
          </a:xfrm>
        </p:grpSpPr>
        <p:pic>
          <p:nvPicPr>
            <p:cNvPr id="20500" name="Picture 4" descr="美国战略空射巡航导弹AGM-86B照片 copy"/>
            <p:cNvPicPr>
              <a:picLocks noChangeAspect="1" noChangeArrowheads="1"/>
            </p:cNvPicPr>
            <p:nvPr/>
          </p:nvPicPr>
          <p:blipFill>
            <a:blip r:embed="rId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0" y="1344"/>
              <a:ext cx="1632" cy="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501" name="Text Box 5"/>
            <p:cNvSpPr txBox="1">
              <a:spLocks noChangeArrowheads="1"/>
            </p:cNvSpPr>
            <p:nvPr/>
          </p:nvSpPr>
          <p:spPr bwMode="auto">
            <a:xfrm>
              <a:off x="2208" y="2352"/>
              <a:ext cx="201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>
                  <a:solidFill>
                    <a:schemeClr val="tx2"/>
                  </a:solidFill>
                  <a:latin typeface="Tahoma" panose="020B0604030504040204" pitchFamily="34" charset="0"/>
                </a:rPr>
                <a:t>美国</a:t>
              </a:r>
              <a:r>
                <a:rPr lang="en-US" altLang="zh-CN" sz="1600" b="1">
                  <a:solidFill>
                    <a:schemeClr val="tx2"/>
                  </a:solidFill>
                  <a:latin typeface="Tahoma" panose="020B0604030504040204" pitchFamily="34" charset="0"/>
                </a:rPr>
                <a:t>AGM-86B</a:t>
              </a:r>
              <a:r>
                <a:rPr lang="zh-CN" altLang="en-US" sz="1600" b="1">
                  <a:solidFill>
                    <a:schemeClr val="tx2"/>
                  </a:solidFill>
                  <a:latin typeface="Tahoma" panose="020B0604030504040204" pitchFamily="34" charset="0"/>
                </a:rPr>
                <a:t>战略空射巡航导弹</a:t>
              </a:r>
              <a:endParaRPr lang="zh-CN" altLang="en-US" sz="1600" b="1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6781800" y="5878513"/>
            <a:ext cx="2038350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>
                <a:solidFill>
                  <a:schemeClr val="tx2"/>
                </a:solidFill>
                <a:latin typeface="Tahoma" panose="020B0604030504040204" pitchFamily="34" charset="0"/>
              </a:rPr>
              <a:t>玉兔</a:t>
            </a:r>
            <a:r>
              <a:rPr lang="en-US" altLang="zh-CN" sz="1600" b="1">
                <a:solidFill>
                  <a:schemeClr val="tx2"/>
                </a:solidFill>
                <a:latin typeface="Tahoma" panose="020B0604030504040204" pitchFamily="34" charset="0"/>
              </a:rPr>
              <a:t>2</a:t>
            </a:r>
            <a:r>
              <a:rPr lang="zh-CN" altLang="en-US" sz="1600" b="1">
                <a:solidFill>
                  <a:schemeClr val="tx2"/>
                </a:solidFill>
                <a:latin typeface="Tahoma" panose="020B0604030504040204" pitchFamily="34" charset="0"/>
              </a:rPr>
              <a:t>号着陆月球</a:t>
            </a:r>
            <a:endParaRPr lang="zh-CN" altLang="en-US" sz="16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grpSp>
        <p:nvGrpSpPr>
          <p:cNvPr id="20485" name="Group 9"/>
          <p:cNvGrpSpPr/>
          <p:nvPr/>
        </p:nvGrpSpPr>
        <p:grpSpPr bwMode="auto">
          <a:xfrm>
            <a:off x="609600" y="1905000"/>
            <a:ext cx="2592388" cy="1860550"/>
            <a:chOff x="2256" y="1056"/>
            <a:chExt cx="1633" cy="1172"/>
          </a:xfrm>
        </p:grpSpPr>
        <p:pic>
          <p:nvPicPr>
            <p:cNvPr id="20498" name="Picture 10" descr="国产战斗机F-7MG照片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6" y="1056"/>
              <a:ext cx="1633" cy="8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9" name="Text Box 11"/>
            <p:cNvSpPr txBox="1">
              <a:spLocks noChangeArrowheads="1"/>
            </p:cNvSpPr>
            <p:nvPr/>
          </p:nvSpPr>
          <p:spPr bwMode="auto">
            <a:xfrm>
              <a:off x="2304" y="2016"/>
              <a:ext cx="1536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>
                  <a:solidFill>
                    <a:schemeClr val="tx2"/>
                  </a:solidFill>
                  <a:latin typeface="Tahoma" panose="020B0604030504040204" pitchFamily="34" charset="0"/>
                </a:rPr>
                <a:t>国产战斗机</a:t>
              </a:r>
              <a:r>
                <a:rPr lang="en-US" altLang="zh-CN" sz="1600" b="1">
                  <a:solidFill>
                    <a:schemeClr val="tx2"/>
                  </a:solidFill>
                  <a:latin typeface="Tahoma" panose="020B0604030504040204" pitchFamily="34" charset="0"/>
                </a:rPr>
                <a:t>F-7MG</a:t>
              </a:r>
              <a:endParaRPr lang="en-US" altLang="zh-CN" sz="1600" b="1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0486" name="Group 12"/>
          <p:cNvGrpSpPr/>
          <p:nvPr/>
        </p:nvGrpSpPr>
        <p:grpSpPr bwMode="auto">
          <a:xfrm>
            <a:off x="7086600" y="1828800"/>
            <a:ext cx="1219200" cy="2479675"/>
            <a:chOff x="4464" y="1104"/>
            <a:chExt cx="1008" cy="1778"/>
          </a:xfrm>
        </p:grpSpPr>
        <p:pic>
          <p:nvPicPr>
            <p:cNvPr id="20496" name="Picture 13" descr="机器人照片 copy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64" y="1104"/>
              <a:ext cx="1008" cy="14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7" name="Text Box 14"/>
            <p:cNvSpPr txBox="1">
              <a:spLocks noChangeArrowheads="1"/>
            </p:cNvSpPr>
            <p:nvPr/>
          </p:nvSpPr>
          <p:spPr bwMode="auto">
            <a:xfrm>
              <a:off x="4560" y="2640"/>
              <a:ext cx="816" cy="2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>
                  <a:solidFill>
                    <a:schemeClr val="tx2"/>
                  </a:solidFill>
                  <a:latin typeface="Tahoma" panose="020B0604030504040204" pitchFamily="34" charset="0"/>
                </a:rPr>
                <a:t>机器人</a:t>
              </a:r>
              <a:endParaRPr lang="zh-CN" altLang="en-US" sz="1600" b="1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20487" name="Group 15"/>
          <p:cNvGrpSpPr/>
          <p:nvPr/>
        </p:nvGrpSpPr>
        <p:grpSpPr bwMode="auto">
          <a:xfrm>
            <a:off x="3810000" y="4343400"/>
            <a:ext cx="2362200" cy="1935163"/>
            <a:chOff x="2688" y="2400"/>
            <a:chExt cx="1584" cy="1337"/>
          </a:xfrm>
        </p:grpSpPr>
        <p:pic>
          <p:nvPicPr>
            <p:cNvPr id="20494" name="Picture 16" descr="国产88式坦克照片 copy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8" y="2400"/>
              <a:ext cx="1584" cy="10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736" y="3504"/>
              <a:ext cx="144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1600" b="1">
                  <a:solidFill>
                    <a:schemeClr val="tx2"/>
                  </a:solidFill>
                  <a:latin typeface="Tahoma" panose="020B0604030504040204" pitchFamily="34" charset="0"/>
                </a:rPr>
                <a:t>国产</a:t>
              </a:r>
              <a:r>
                <a:rPr lang="en-US" altLang="zh-CN" sz="1600" b="1">
                  <a:solidFill>
                    <a:schemeClr val="tx2"/>
                  </a:solidFill>
                  <a:latin typeface="Tahoma" panose="020B0604030504040204" pitchFamily="34" charset="0"/>
                </a:rPr>
                <a:t>88</a:t>
              </a:r>
              <a:r>
                <a:rPr lang="zh-CN" altLang="en-US" sz="1600" b="1">
                  <a:solidFill>
                    <a:schemeClr val="tx2"/>
                  </a:solidFill>
                  <a:latin typeface="Tahoma" panose="020B0604030504040204" pitchFamily="34" charset="0"/>
                </a:rPr>
                <a:t>式坦克</a:t>
              </a:r>
              <a:endParaRPr lang="zh-CN" altLang="en-US" sz="1600" b="1">
                <a:solidFill>
                  <a:schemeClr val="tx2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20488" name="Text Box 20"/>
          <p:cNvSpPr txBox="1">
            <a:spLocks noChangeArrowheads="1"/>
          </p:cNvSpPr>
          <p:nvPr/>
        </p:nvSpPr>
        <p:spPr bwMode="auto">
          <a:xfrm>
            <a:off x="3962400" y="3581400"/>
            <a:ext cx="2057400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zh-CN" altLang="en-US" sz="1600" b="1">
                <a:solidFill>
                  <a:schemeClr val="tx2"/>
                </a:solidFill>
                <a:latin typeface="Tahoma" panose="020B0604030504040204" pitchFamily="34" charset="0"/>
              </a:rPr>
              <a:t>无人驾驶</a:t>
            </a:r>
            <a:endParaRPr lang="zh-CN" altLang="en-US" sz="1600" b="1">
              <a:solidFill>
                <a:schemeClr val="tx2"/>
              </a:solidFill>
              <a:latin typeface="Tahoma" panose="020B0604030504040204" pitchFamily="34" charset="0"/>
            </a:endParaRPr>
          </a:p>
        </p:txBody>
      </p:sp>
      <p:pic>
        <p:nvPicPr>
          <p:cNvPr id="20489" name="图片 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5975" y="4430713"/>
            <a:ext cx="1192213" cy="1274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490" name="图片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1790700"/>
            <a:ext cx="2914650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28ECD20-C0EA-4EC8-832E-877E40173B90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20493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B65005-A38B-480E-B595-36668D48736A}" type="slidenum">
              <a:rPr lang="zh-CN" altLang="en-US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学习方法</a:t>
            </a:r>
            <a:endParaRPr lang="zh-CN" altLang="en-US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/>
              <a:t>嵌入式的特点学习。</a:t>
            </a:r>
            <a:endParaRPr lang="zh-CN" altLang="en-US"/>
          </a:p>
          <a:p>
            <a:pPr lvl="1"/>
            <a:r>
              <a:rPr lang="zh-CN" altLang="en-US"/>
              <a:t>动手，做一个简单的设备，如：电子时钟。</a:t>
            </a:r>
            <a:endParaRPr lang="zh-CN" altLang="en-US"/>
          </a:p>
          <a:p>
            <a:pPr lvl="1"/>
            <a:r>
              <a:rPr lang="zh-CN" altLang="en-US"/>
              <a:t>具有自学能力。</a:t>
            </a:r>
            <a:endParaRPr lang="zh-CN" altLang="en-US"/>
          </a:p>
          <a:p>
            <a:pPr lvl="2"/>
            <a:r>
              <a:rPr lang="zh-CN" altLang="en-US"/>
              <a:t>会看硬件的说明书</a:t>
            </a:r>
            <a:endParaRPr lang="zh-CN" altLang="en-US"/>
          </a:p>
          <a:p>
            <a:pPr lvl="2"/>
            <a:r>
              <a:rPr lang="en-US" altLang="zh-CN"/>
              <a:t>C++</a:t>
            </a:r>
            <a:r>
              <a:rPr lang="zh-CN" altLang="en-US"/>
              <a:t>或</a:t>
            </a:r>
            <a:r>
              <a:rPr lang="en-US" altLang="zh-CN"/>
              <a:t>C</a:t>
            </a:r>
            <a:r>
              <a:rPr lang="zh-CN" altLang="en-US"/>
              <a:t>编写过应用程序</a:t>
            </a:r>
            <a:endParaRPr lang="zh-CN" altLang="en-US"/>
          </a:p>
          <a:p>
            <a:pPr lvl="2"/>
            <a:r>
              <a:rPr lang="zh-CN" altLang="en-US"/>
              <a:t>编写基于某种</a:t>
            </a:r>
            <a:r>
              <a:rPr lang="en-US" altLang="zh-CN"/>
              <a:t>CPU</a:t>
            </a:r>
            <a:r>
              <a:rPr lang="zh-CN" altLang="en-US"/>
              <a:t>（如</a:t>
            </a:r>
            <a:r>
              <a:rPr lang="en-US" altLang="zh-CN"/>
              <a:t>ARM</a:t>
            </a:r>
            <a:r>
              <a:rPr lang="zh-CN" altLang="en-US"/>
              <a:t>）的程序：代码裸奔</a:t>
            </a:r>
            <a:endParaRPr lang="zh-CN" altLang="en-US"/>
          </a:p>
          <a:p>
            <a:pPr lvl="2">
              <a:spcBef>
                <a:spcPct val="0"/>
              </a:spcBef>
            </a:pPr>
            <a:r>
              <a:rPr lang="zh-CN" altLang="en-US"/>
              <a:t>到了最后一个阶段，开始找一个方向（</a:t>
            </a:r>
            <a:r>
              <a:rPr lang="en-US" altLang="zh-CN">
                <a:sym typeface="Symbol" panose="05050102010706020507" pitchFamily="18" charset="2"/>
              </a:rPr>
              <a:t></a:t>
            </a:r>
            <a:r>
              <a:rPr lang="en-US" altLang="zh-CN"/>
              <a:t>cos</a:t>
            </a:r>
            <a:r>
              <a:rPr lang="zh-CN" altLang="en-US"/>
              <a:t>、</a:t>
            </a:r>
            <a:r>
              <a:rPr lang="en-US" altLang="zh-CN"/>
              <a:t>Linux</a:t>
            </a:r>
            <a:r>
              <a:rPr lang="zh-CN" altLang="en-US"/>
              <a:t>、</a:t>
            </a:r>
            <a:r>
              <a:rPr lang="en-US" altLang="zh-CN"/>
              <a:t>VxWorks</a:t>
            </a:r>
            <a:r>
              <a:rPr lang="zh-CN" altLang="en-US"/>
              <a:t>、</a:t>
            </a:r>
            <a:r>
              <a:rPr lang="en-US" altLang="zh-CN"/>
              <a:t>WindowsCE</a:t>
            </a:r>
            <a:r>
              <a:rPr lang="zh-CN" altLang="en-US"/>
              <a:t>、</a:t>
            </a:r>
            <a:r>
              <a:rPr lang="en-US" altLang="zh-CN"/>
              <a:t>Palm</a:t>
            </a:r>
            <a:r>
              <a:rPr lang="zh-CN" altLang="en-US"/>
              <a:t>等等），学习基于操作系统的嵌入式开发了。</a:t>
            </a:r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37EEEA12-6C3A-430E-855F-1ACDF3540C39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2253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29A86C-3BB4-41F6-8C61-9B074CB7801A}" type="slidenum">
              <a:rPr lang="zh-CN" altLang="en-US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6"/>
          <p:cNvSpPr>
            <a:spLocks noGrp="1" noChangeArrowheads="1"/>
          </p:cNvSpPr>
          <p:nvPr>
            <p:ph type="ctrTitle"/>
          </p:nvPr>
        </p:nvSpPr>
        <p:spPr>
          <a:xfrm>
            <a:off x="611188" y="692150"/>
            <a:ext cx="7772400" cy="1470025"/>
          </a:xfrm>
        </p:spPr>
        <p:txBody>
          <a:bodyPr/>
          <a:lstStyle/>
          <a:p>
            <a:r>
              <a:rPr lang="zh-CN" altLang="en-US"/>
              <a:t>预祝大家学习愉快，并对嵌入式系统产生浓厚的兴趣！</a:t>
            </a:r>
            <a:endParaRPr lang="zh-CN" altLang="en-US"/>
          </a:p>
        </p:txBody>
      </p:sp>
      <p:pic>
        <p:nvPicPr>
          <p:cNvPr id="24579" name="图片 8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175" y="2492375"/>
            <a:ext cx="5581650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助教信息</a:t>
            </a:r>
            <a:endParaRPr lang="zh-CN" altLang="en-US"/>
          </a:p>
        </p:txBody>
      </p:sp>
      <p:sp>
        <p:nvSpPr>
          <p:cNvPr id="6147" name="内容占位符 2"/>
          <p:cNvSpPr>
            <a:spLocks noGrp="1" noChangeArrowheads="1"/>
          </p:cNvSpPr>
          <p:nvPr>
            <p:ph idx="1"/>
          </p:nvPr>
        </p:nvSpPr>
        <p:spPr>
          <a:xfrm>
            <a:off x="179388" y="1600200"/>
            <a:ext cx="8713787" cy="4525963"/>
          </a:xfrm>
        </p:spPr>
        <p:txBody>
          <a:bodyPr/>
          <a:lstStyle/>
          <a:p>
            <a:pPr>
              <a:defRPr/>
            </a:pPr>
            <a:r>
              <a:rPr lang="zh-CN" altLang="en-US" sz="2800" dirty="0"/>
              <a:t>理论：何航（</a:t>
            </a:r>
            <a:r>
              <a:rPr lang="en-US" altLang="zh-CN" sz="2800" dirty="0"/>
              <a:t>2023</a:t>
            </a:r>
            <a:r>
              <a:rPr lang="zh-CN" altLang="en-US" sz="2800" dirty="0"/>
              <a:t>级）、王鑫（</a:t>
            </a:r>
            <a:r>
              <a:rPr lang="en-US" altLang="zh-CN" sz="2800" dirty="0"/>
              <a:t>2022</a:t>
            </a:r>
            <a:r>
              <a:rPr lang="zh-CN" altLang="en-US" sz="2800" dirty="0"/>
              <a:t>级），数学馆</a:t>
            </a:r>
            <a:r>
              <a:rPr lang="en-US" altLang="zh-CN" sz="2800" dirty="0"/>
              <a:t>3</a:t>
            </a:r>
            <a:r>
              <a:rPr lang="zh-CN" altLang="en-US" sz="2800" dirty="0"/>
              <a:t>楼大厅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>
                <a:sym typeface="+mn-ea"/>
              </a:rPr>
              <a:t>答疑时间：</a:t>
            </a:r>
            <a:r>
              <a:rPr lang="zh-CN" altLang="en-US" sz="2800" dirty="0">
                <a:solidFill>
                  <a:srgbClr val="FF3300"/>
                </a:solidFill>
                <a:sym typeface="+mn-ea"/>
              </a:rPr>
              <a:t>周？下午</a:t>
            </a:r>
            <a:r>
              <a:rPr lang="en-US" altLang="zh-CN" sz="2800" dirty="0">
                <a:solidFill>
                  <a:srgbClr val="FF3300"/>
                </a:solidFill>
                <a:sym typeface="+mn-ea"/>
              </a:rPr>
              <a:t>1:00-2:30</a:t>
            </a:r>
            <a:r>
              <a:rPr lang="zh-CN" altLang="en-US" sz="2800" dirty="0">
                <a:solidFill>
                  <a:srgbClr val="FF3300"/>
                </a:solidFill>
                <a:sym typeface="+mn-ea"/>
              </a:rPr>
              <a:t>？</a:t>
            </a:r>
            <a:endParaRPr lang="zh-CN" altLang="en-US" sz="2800" dirty="0"/>
          </a:p>
          <a:p>
            <a:pPr>
              <a:defRPr/>
            </a:pPr>
            <a:r>
              <a:rPr lang="zh-CN" altLang="en-US" sz="2800" dirty="0"/>
              <a:t>实践：郑子攸</a:t>
            </a:r>
            <a:endParaRPr lang="zh-CN" altLang="en-US" sz="2800" dirty="0"/>
          </a:p>
          <a:p>
            <a:pPr>
              <a:defRPr/>
            </a:pPr>
            <a:r>
              <a:rPr lang="zh-CN" altLang="en-US" sz="2800" dirty="0">
                <a:solidFill>
                  <a:srgbClr val="FF0000"/>
                </a:solidFill>
              </a:rPr>
              <a:t>课代表？？？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EAB554A-E453-4420-A8BF-44CC4D11F25A}" type="datetime1">
              <a:rPr lang="zh-CN" altLang="en-US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 dirty="0"/>
          </a:p>
        </p:txBody>
      </p:sp>
      <p:sp>
        <p:nvSpPr>
          <p:cNvPr id="615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609CA95-CE0D-49A9-B6B0-3AFA1BDC21FF}" type="slidenum">
              <a:rPr lang="zh-CN" altLang="en-US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授课方法</a:t>
            </a:r>
            <a:endParaRPr lang="zh-CN" altLang="en-US"/>
          </a:p>
        </p:txBody>
      </p:sp>
      <p:sp>
        <p:nvSpPr>
          <p:cNvPr id="7171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1268413"/>
            <a:ext cx="8229600" cy="4976812"/>
          </a:xfrm>
        </p:spPr>
        <p:txBody>
          <a:bodyPr/>
          <a:lstStyle/>
          <a:p>
            <a:r>
              <a:rPr lang="zh-CN" altLang="en-US"/>
              <a:t>理论课：半翻转课堂</a:t>
            </a:r>
            <a:endParaRPr lang="en-US" altLang="zh-CN"/>
          </a:p>
          <a:p>
            <a:pPr lvl="1"/>
            <a:r>
              <a:rPr lang="zh-CN" altLang="en-US"/>
              <a:t>网址：大夏学堂网站</a:t>
            </a:r>
            <a:endParaRPr lang="en-US" altLang="zh-CN"/>
          </a:p>
          <a:p>
            <a:pPr lvl="1"/>
            <a:r>
              <a:rPr lang="zh-CN" altLang="en-US"/>
              <a:t>形式：线上线下混合式教学，授课</a:t>
            </a:r>
            <a:r>
              <a:rPr lang="en-US" altLang="zh-CN"/>
              <a:t>+</a:t>
            </a:r>
            <a:r>
              <a:rPr lang="zh-CN" altLang="en-US"/>
              <a:t>展示</a:t>
            </a:r>
            <a:r>
              <a:rPr lang="en-US" altLang="zh-CN"/>
              <a:t>+</a:t>
            </a:r>
            <a:r>
              <a:rPr lang="zh-CN" altLang="en-US"/>
              <a:t>讨论</a:t>
            </a:r>
            <a:r>
              <a:rPr lang="en-US" altLang="zh-CN"/>
              <a:t>+</a:t>
            </a:r>
            <a:r>
              <a:rPr lang="zh-CN" altLang="en-US"/>
              <a:t>提问</a:t>
            </a:r>
            <a:endParaRPr lang="en-US" altLang="zh-CN"/>
          </a:p>
          <a:p>
            <a:pPr lvl="1"/>
            <a:r>
              <a:rPr lang="zh-CN" altLang="en-US"/>
              <a:t>学习活动：</a:t>
            </a:r>
            <a:endParaRPr lang="en-US" altLang="zh-CN"/>
          </a:p>
          <a:p>
            <a:pPr lvl="2"/>
            <a:r>
              <a:rPr lang="zh-CN" altLang="en-US"/>
              <a:t>纸质作业、课堂讨论、大夏学堂互动</a:t>
            </a:r>
            <a:endParaRPr lang="en-US" altLang="zh-CN"/>
          </a:p>
          <a:p>
            <a:pPr lvl="2"/>
            <a:r>
              <a:rPr lang="zh-CN" altLang="en-US"/>
              <a:t>线上单元测验</a:t>
            </a:r>
            <a:endParaRPr lang="en-US" altLang="zh-CN"/>
          </a:p>
          <a:p>
            <a:pPr lvl="2"/>
            <a:r>
              <a:rPr lang="zh-CN" altLang="en-US"/>
              <a:t>纸质或线上月考、期中考试</a:t>
            </a:r>
            <a:endParaRPr lang="en-US" altLang="zh-CN"/>
          </a:p>
          <a:p>
            <a:pPr lvl="2"/>
            <a:r>
              <a:rPr lang="zh-CN" altLang="en-US"/>
              <a:t>纸质期末考试</a:t>
            </a:r>
            <a:endParaRPr lang="en-US" altLang="zh-CN"/>
          </a:p>
          <a:p>
            <a:pPr lvl="1"/>
            <a:endParaRPr lang="en-US" altLang="zh-CN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94A52EC-643F-4E01-A694-5EFEF6E899E4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71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BE8919-9959-45F3-B352-4864745CC394}" type="slidenum">
              <a:rPr lang="zh-CN" altLang="en-US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/>
          <p:cNvSpPr>
            <a:spLocks noGrp="1" noChangeArrowheads="1"/>
          </p:cNvSpPr>
          <p:nvPr>
            <p:ph type="title"/>
          </p:nvPr>
        </p:nvSpPr>
        <p:spPr>
          <a:xfrm>
            <a:off x="457200" y="188913"/>
            <a:ext cx="8229600" cy="561975"/>
          </a:xfrm>
        </p:spPr>
        <p:txBody>
          <a:bodyPr/>
          <a:lstStyle/>
          <a:p>
            <a:r>
              <a:rPr lang="zh-CN" altLang="en-US"/>
              <a:t>授课方法</a:t>
            </a:r>
            <a:endParaRPr lang="zh-CN" altLang="en-US"/>
          </a:p>
        </p:txBody>
      </p:sp>
      <p:sp>
        <p:nvSpPr>
          <p:cNvPr id="8195" name="内容占位符 2"/>
          <p:cNvSpPr>
            <a:spLocks noGrp="1" noChangeArrowheads="1"/>
          </p:cNvSpPr>
          <p:nvPr>
            <p:ph idx="1"/>
          </p:nvPr>
        </p:nvSpPr>
        <p:spPr>
          <a:xfrm>
            <a:off x="457200" y="847725"/>
            <a:ext cx="8229600" cy="5145088"/>
          </a:xfrm>
        </p:spPr>
        <p:txBody>
          <a:bodyPr/>
          <a:lstStyle/>
          <a:p>
            <a:r>
              <a:rPr lang="zh-CN" altLang="en-US"/>
              <a:t>理论课：半翻转课堂</a:t>
            </a:r>
            <a:endParaRPr lang="en-US" altLang="zh-CN"/>
          </a:p>
          <a:p>
            <a:pPr lvl="1"/>
            <a:r>
              <a:rPr lang="zh-CN" altLang="en-US"/>
              <a:t>考评方式：平时成绩</a:t>
            </a:r>
            <a:r>
              <a:rPr lang="en-US" altLang="zh-CN"/>
              <a:t>60%+</a:t>
            </a:r>
            <a:r>
              <a:rPr lang="zh-CN" altLang="en-US"/>
              <a:t>期末</a:t>
            </a:r>
            <a:r>
              <a:rPr lang="en-US" altLang="zh-CN"/>
              <a:t>40%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DA093BD-94FA-43D8-A491-B965ECDE2F54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819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208CE1-24EF-48F2-A7E8-54B846B30B17}" type="slidenum">
              <a:rPr lang="zh-CN" altLang="en-US" sz="1400" smtClean="0"/>
            </a:fld>
            <a:endParaRPr lang="en-US" altLang="zh-CN" sz="1400"/>
          </a:p>
        </p:txBody>
      </p:sp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179388" y="1862138"/>
          <a:ext cx="8785226" cy="460692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72261"/>
                <a:gridCol w="1297666"/>
                <a:gridCol w="1267971"/>
                <a:gridCol w="4347328"/>
              </a:tblGrid>
              <a:tr h="33358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完成形式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评价方式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分数占比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提交时间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</a:tr>
              <a:tr h="609600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平时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纸质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作业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提交纸质作业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每章学习完成后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，提交纸质作业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</a:tr>
              <a:tr h="385454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课堂讨论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课堂活动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每次的讨论课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、回答问题、考勤等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</a:tr>
              <a:tr h="6671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大夏学堂互动</a:t>
                      </a:r>
                      <a:endParaRPr lang="zh-CN" sz="2000" kern="10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大夏学堂线上互动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每次线下学时后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</a:tr>
              <a:tr h="6671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anose="02020603050405020304" pitchFamily="18" charset="0"/>
                        </a:rPr>
                        <a:t>线上测验（大夏学堂）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线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上考试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12%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每章的单元测验及线上期末考试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</a:tr>
              <a:tr h="6671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月考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线下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或线上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考试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9%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一次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</a:tr>
              <a:tr h="667172"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期中考试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线下</a:t>
                      </a: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或线上</a:t>
                      </a:r>
                      <a:r>
                        <a:rPr lang="zh-CN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考试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15%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altLang="en-US" sz="2000" kern="10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一次</a:t>
                      </a:r>
                      <a:endParaRPr lang="zh-CN" sz="2000" kern="100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 marL="68182" marR="68182" marT="0" marB="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授课方法</a:t>
            </a:r>
            <a:endParaRPr lang="zh-CN" altLang="en-US"/>
          </a:p>
        </p:txBody>
      </p:sp>
      <p:sp>
        <p:nvSpPr>
          <p:cNvPr id="9219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理论课：半翻转课堂</a:t>
            </a:r>
            <a:endParaRPr lang="en-US" altLang="zh-CN" dirty="0"/>
          </a:p>
          <a:p>
            <a:pPr lvl="1"/>
            <a:r>
              <a:rPr lang="zh-CN" altLang="en-US" dirty="0"/>
              <a:t>大夏学堂互动：每节课课后，每班有一位同学在大夏学堂“交流互动”准备</a:t>
            </a:r>
            <a:r>
              <a:rPr lang="en-US" altLang="zh-CN" dirty="0"/>
              <a:t>8-10</a:t>
            </a:r>
            <a:r>
              <a:rPr lang="zh-CN" altLang="en-US" dirty="0"/>
              <a:t>道话题，每位同学至少完成本学期</a:t>
            </a:r>
            <a:r>
              <a:rPr lang="en-US" altLang="zh-CN" dirty="0"/>
              <a:t>60%</a:t>
            </a:r>
            <a:r>
              <a:rPr lang="zh-CN" altLang="en-US" dirty="0"/>
              <a:t>以上的讨论。给出话题学生不需要互动。</a:t>
            </a:r>
            <a:endParaRPr lang="en-US" altLang="zh-CN" dirty="0"/>
          </a:p>
          <a:p>
            <a:pPr lvl="1"/>
            <a:r>
              <a:rPr lang="zh-CN" altLang="en-US" dirty="0"/>
              <a:t>课堂讨论：教师提问、学生讲解、学生提问等</a:t>
            </a:r>
            <a:endParaRPr lang="en-US" altLang="zh-CN" dirty="0"/>
          </a:p>
          <a:p>
            <a:pPr lvl="1"/>
            <a:r>
              <a:rPr lang="zh-CN" altLang="en-US" dirty="0"/>
              <a:t>线上学习：内容扩展的学习、线上单元测验、月考、期中考试</a:t>
            </a:r>
            <a:endParaRPr lang="en-US" altLang="zh-CN" dirty="0"/>
          </a:p>
          <a:p>
            <a:pPr lvl="1"/>
            <a:r>
              <a:rPr lang="zh-CN" altLang="en-US" dirty="0"/>
              <a:t>纸质作业：每章交一次作业 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83E0B1DB-513A-4204-B5F2-7E304B332BE6}" type="datetime1">
              <a:rPr lang="zh-CN" altLang="en-US"/>
            </a:fld>
            <a:endParaRPr lang="en-US" altLang="zh-CN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922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B6E6135-728A-4DDB-9311-B68583C954A0}" type="slidenum">
              <a:rPr lang="zh-CN" altLang="en-US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授课方法</a:t>
            </a:r>
            <a:endParaRPr lang="zh-CN" altLang="en-US"/>
          </a:p>
        </p:txBody>
      </p:sp>
      <p:sp>
        <p:nvSpPr>
          <p:cNvPr id="10243" name="内容占位符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理论课：半翻转课堂</a:t>
            </a:r>
            <a:endParaRPr lang="en-US" altLang="zh-CN" dirty="0"/>
          </a:p>
          <a:p>
            <a:r>
              <a:rPr lang="zh-CN" altLang="en-US" dirty="0"/>
              <a:t>实践课：</a:t>
            </a:r>
            <a:endParaRPr lang="en-US" altLang="zh-CN" dirty="0"/>
          </a:p>
          <a:p>
            <a:pPr lvl="1"/>
            <a:r>
              <a:rPr lang="zh-CN" altLang="en-US" dirty="0"/>
              <a:t>理论</a:t>
            </a:r>
            <a:r>
              <a:rPr lang="en-US" altLang="zh-CN" dirty="0"/>
              <a:t>+</a:t>
            </a:r>
            <a:r>
              <a:rPr lang="zh-CN" altLang="en-US" dirty="0"/>
              <a:t>开发板实践</a:t>
            </a:r>
            <a:endParaRPr lang="en-US" altLang="zh-CN" dirty="0"/>
          </a:p>
          <a:p>
            <a:pPr lvl="1"/>
            <a:r>
              <a:rPr lang="zh-CN" altLang="en-US" dirty="0"/>
              <a:t>争取做到开发板一人一块，可以带出实验室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49A06EC-E4F4-4E3C-B59A-B97EAB426959}" type="datetime1">
              <a:rPr lang="zh-CN" altLang="en-US"/>
            </a:fld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1024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BC531FC-A5B1-45C3-99AD-FEDC0BD87592}" type="slidenum">
              <a:rPr lang="zh-CN" altLang="en-US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zh-CN" altLang="en-US"/>
              <a:t>嵌入式系统设计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23963"/>
            <a:ext cx="6049963" cy="4929187"/>
          </a:xfrm>
        </p:spPr>
        <p:txBody>
          <a:bodyPr/>
          <a:lstStyle/>
          <a:p>
            <a:pPr>
              <a:buFont typeface="Monotype Sorts" pitchFamily="2" charset="2"/>
              <a:buNone/>
              <a:defRPr/>
            </a:pPr>
            <a:r>
              <a:rPr lang="zh-CN" altLang="en-US" sz="2800" dirty="0"/>
              <a:t>教材：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 嵌入式系统设计基础及应用</a:t>
            </a:r>
            <a:r>
              <a:rPr lang="en-US" altLang="zh-CN" sz="2800" dirty="0"/>
              <a:t>——</a:t>
            </a:r>
            <a:r>
              <a:rPr lang="zh-CN" altLang="en-US" sz="2800" dirty="0"/>
              <a:t>基于</a:t>
            </a:r>
            <a:r>
              <a:rPr lang="en-US" altLang="zh-CN" sz="2800" dirty="0"/>
              <a:t>ARM Cortex-M4</a:t>
            </a:r>
            <a:r>
              <a:rPr lang="zh-CN" altLang="en-US" sz="2800" dirty="0"/>
              <a:t>微处理器，北京：清华大学出版社，</a:t>
            </a:r>
            <a:r>
              <a:rPr lang="en-US" altLang="zh-CN" sz="2800" dirty="0"/>
              <a:t>2022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嵌入式系统设计实验教程</a:t>
            </a:r>
            <a:r>
              <a:rPr lang="zh-CN" altLang="en-US" sz="2800" dirty="0">
                <a:sym typeface="Wingdings" panose="05000000000000000000" pitchFamily="2" charset="2"/>
              </a:rPr>
              <a:t>（选用）</a:t>
            </a:r>
            <a:r>
              <a:rPr lang="zh-CN" altLang="en-US" sz="2800" dirty="0"/>
              <a:t>，北京：清华大学出版社</a:t>
            </a:r>
            <a:r>
              <a:rPr lang="en-US" altLang="zh-CN" sz="2800" dirty="0"/>
              <a:t>, 2022</a:t>
            </a:r>
            <a:endParaRPr lang="en-US" altLang="zh-CN" sz="2800" dirty="0"/>
          </a:p>
          <a:p>
            <a:pPr marL="0" indent="0">
              <a:buFontTx/>
              <a:buNone/>
              <a:defRPr/>
            </a:pPr>
            <a:r>
              <a:rPr lang="zh-CN" altLang="en-US" sz="2800" dirty="0"/>
              <a:t>参考教材</a:t>
            </a:r>
            <a:r>
              <a:rPr lang="zh-CN" altLang="en-US" sz="2800" dirty="0">
                <a:sym typeface="Wingdings" panose="05000000000000000000" pitchFamily="2" charset="2"/>
              </a:rPr>
              <a:t>：</a:t>
            </a:r>
            <a:endParaRPr lang="en-US" altLang="zh-CN" sz="2800" dirty="0"/>
          </a:p>
          <a:p>
            <a:pPr>
              <a:defRPr/>
            </a:pPr>
            <a:r>
              <a:rPr lang="en-US" altLang="zh-CN" sz="2800" dirty="0"/>
              <a:t>Marilyn Wolf . </a:t>
            </a:r>
            <a:r>
              <a:rPr lang="zh-CN" altLang="en-US" sz="2800" dirty="0">
                <a:latin typeface="+mn-ea"/>
              </a:rPr>
              <a:t>嵌入式计算系统设计原理</a:t>
            </a:r>
            <a:r>
              <a:rPr lang="en-US" altLang="zh-CN" sz="2800" dirty="0">
                <a:latin typeface="+mn-ea"/>
              </a:rPr>
              <a:t>.</a:t>
            </a:r>
            <a:r>
              <a:rPr lang="zh-CN" altLang="en-US" sz="2800" dirty="0">
                <a:latin typeface="+mn-ea"/>
              </a:rPr>
              <a:t>第四版</a:t>
            </a:r>
            <a:r>
              <a:rPr lang="en-US" altLang="zh-CN" sz="2800" dirty="0">
                <a:latin typeface="+mn-ea"/>
              </a:rPr>
              <a:t>. </a:t>
            </a:r>
            <a:r>
              <a:rPr lang="zh-CN" altLang="en-US" sz="2800" dirty="0">
                <a:latin typeface="+mn-ea"/>
              </a:rPr>
              <a:t>北京</a:t>
            </a:r>
            <a:r>
              <a:rPr lang="en-US" altLang="zh-CN" sz="2800" dirty="0">
                <a:latin typeface="+mn-ea"/>
              </a:rPr>
              <a:t>: </a:t>
            </a:r>
            <a:r>
              <a:rPr lang="zh-CN" altLang="en-US" sz="2800" dirty="0">
                <a:latin typeface="+mn-ea"/>
              </a:rPr>
              <a:t>机械工业出版社</a:t>
            </a:r>
            <a:r>
              <a:rPr lang="en-US" altLang="zh-CN" sz="2800" dirty="0">
                <a:latin typeface="+mn-ea"/>
              </a:rPr>
              <a:t>, 2018</a:t>
            </a:r>
            <a:endParaRPr lang="en-US" altLang="zh-CN" sz="2800" dirty="0">
              <a:latin typeface="+mn-ea"/>
            </a:endParaRPr>
          </a:p>
          <a:p>
            <a:pPr>
              <a:buFont typeface="Monotype Sorts" pitchFamily="2" charset="2"/>
              <a:buNone/>
              <a:defRPr/>
            </a:pPr>
            <a:endParaRPr lang="en-US" altLang="zh-CN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F2A3694-E215-4597-9D5E-BB31AF98EA1D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11270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DF0549-AD9B-4B2E-847D-91EE08424EC2}" type="slidenum">
              <a:rPr lang="zh-CN" altLang="en-US" sz="1400" smtClean="0"/>
            </a:fld>
            <a:endParaRPr lang="en-US" altLang="zh-CN" sz="1400"/>
          </a:p>
        </p:txBody>
      </p:sp>
      <p:pic>
        <p:nvPicPr>
          <p:cNvPr id="11271" name="图片 6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825" y="3576638"/>
            <a:ext cx="2165350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72" name="图片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352425"/>
            <a:ext cx="2125663" cy="281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嵌入式系统设计</a:t>
            </a:r>
            <a:endParaRPr lang="zh-CN" alt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8" y="1196975"/>
            <a:ext cx="8785225" cy="4929188"/>
          </a:xfrm>
        </p:spPr>
        <p:txBody>
          <a:bodyPr/>
          <a:lstStyle/>
          <a:p>
            <a:pPr>
              <a:buFontTx/>
              <a:buNone/>
              <a:defRPr/>
            </a:pPr>
            <a:r>
              <a:rPr lang="zh-CN" altLang="en-US" sz="2800" dirty="0"/>
              <a:t>参考资料：</a:t>
            </a:r>
            <a:endParaRPr lang="zh-CN" altLang="en-US" sz="2800" dirty="0"/>
          </a:p>
          <a:p>
            <a:pPr>
              <a:defRPr/>
            </a:pPr>
            <a:r>
              <a:rPr lang="en-US" altLang="zh-CN" sz="2000" dirty="0">
                <a:latin typeface="+mn-ea"/>
              </a:rPr>
              <a:t>《STM32</a:t>
            </a:r>
            <a:r>
              <a:rPr lang="zh-CN" altLang="en-US" sz="2000" dirty="0">
                <a:latin typeface="+mn-ea"/>
              </a:rPr>
              <a:t>库开发实战指南</a:t>
            </a:r>
            <a:r>
              <a:rPr lang="en-US" altLang="zh-CN" sz="2000" dirty="0">
                <a:latin typeface="+mn-ea"/>
              </a:rPr>
              <a:t>》</a:t>
            </a:r>
            <a:r>
              <a:rPr lang="zh-CN" altLang="en-US" sz="2000" dirty="0">
                <a:latin typeface="+mn-ea"/>
              </a:rPr>
              <a:t>，刘火良，杨森，机械工业出版社，</a:t>
            </a:r>
            <a:r>
              <a:rPr lang="en-US" altLang="zh-CN" sz="2000" dirty="0">
                <a:latin typeface="+mn-ea"/>
              </a:rPr>
              <a:t>2017</a:t>
            </a:r>
            <a:endParaRPr lang="en-US" altLang="zh-CN" sz="2000" dirty="0">
              <a:latin typeface="+mn-ea"/>
            </a:endParaRPr>
          </a:p>
          <a:p>
            <a:pPr>
              <a:defRPr/>
            </a:pPr>
            <a:r>
              <a:rPr lang="en-US" altLang="zh-CN" sz="2000" dirty="0">
                <a:latin typeface="+mn-ea"/>
              </a:rPr>
              <a:t>STM32Fxx</a:t>
            </a:r>
            <a:r>
              <a:rPr lang="zh-CN" altLang="en-US" sz="2000" dirty="0">
                <a:latin typeface="+mn-ea"/>
              </a:rPr>
              <a:t>英文参考手册</a:t>
            </a:r>
            <a:endParaRPr lang="en-US" altLang="zh-CN" sz="2000" dirty="0">
              <a:latin typeface="+mn-ea"/>
            </a:endParaRPr>
          </a:p>
          <a:p>
            <a:pPr>
              <a:defRPr/>
            </a:pPr>
            <a:r>
              <a:rPr lang="en-US" altLang="zh-CN" sz="2000" dirty="0"/>
              <a:t>《</a:t>
            </a:r>
            <a:r>
              <a:rPr lang="zh-CN" altLang="zh-CN" sz="2000" dirty="0"/>
              <a:t>嵌入式系统体系、原理和设计》， 张凯龙编著，清华大学出版社，</a:t>
            </a:r>
            <a:r>
              <a:rPr lang="en-US" altLang="zh-CN" sz="2000" dirty="0"/>
              <a:t>2017</a:t>
            </a:r>
            <a:endParaRPr lang="zh-CN" altLang="zh-CN" sz="2000" dirty="0"/>
          </a:p>
          <a:p>
            <a:pPr>
              <a:defRPr/>
            </a:pPr>
            <a:r>
              <a:rPr lang="en-US" altLang="zh-CN" sz="2000" dirty="0"/>
              <a:t>《µC/OS-III</a:t>
            </a:r>
            <a:r>
              <a:rPr lang="zh-CN" altLang="zh-CN" sz="2000" dirty="0"/>
              <a:t>源码分析笔记》，李悦城编著，机械工业学出版社，</a:t>
            </a:r>
            <a:r>
              <a:rPr lang="en-US" altLang="zh-CN" sz="2000" dirty="0"/>
              <a:t>2016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>
              <a:defRPr/>
            </a:pPr>
            <a:r>
              <a:rPr lang="en-US" altLang="zh-CN" sz="2000" dirty="0"/>
              <a:t>《</a:t>
            </a:r>
            <a:r>
              <a:rPr lang="zh-CN" altLang="zh-CN" sz="2000" dirty="0"/>
              <a:t>实时嵌入式系统设计原理与工程实践》，</a:t>
            </a:r>
            <a:r>
              <a:rPr lang="en-US" altLang="zh-CN" sz="2000" dirty="0" err="1"/>
              <a:t>Xiaocong</a:t>
            </a:r>
            <a:r>
              <a:rPr lang="en-US" altLang="zh-CN" sz="2000" dirty="0"/>
              <a:t> Fan</a:t>
            </a:r>
            <a:r>
              <a:rPr lang="zh-CN" altLang="zh-CN" sz="2000" dirty="0"/>
              <a:t>著，林赐译， 清华大学出版社，</a:t>
            </a:r>
            <a:r>
              <a:rPr lang="en-US" altLang="zh-CN" sz="2000" dirty="0"/>
              <a:t>2017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>
              <a:defRPr/>
            </a:pPr>
            <a:r>
              <a:rPr lang="en-US" altLang="zh-CN" sz="2000" dirty="0"/>
              <a:t>《</a:t>
            </a:r>
            <a:r>
              <a:rPr lang="zh-CN" altLang="zh-CN" sz="2000" dirty="0"/>
              <a:t>嵌入式系统设计与应用》，王剑等编，清华大学出版社，</a:t>
            </a:r>
            <a:r>
              <a:rPr lang="en-US" altLang="zh-CN" sz="2000" dirty="0"/>
              <a:t>2017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>
              <a:defRPr/>
            </a:pPr>
            <a:r>
              <a:rPr lang="zh-CN" altLang="zh-CN" sz="2000" dirty="0"/>
              <a:t>《嵌入式系统原理与实践》，沈建华等编著，清华大学出版社，</a:t>
            </a:r>
            <a:r>
              <a:rPr lang="en-US" altLang="zh-CN" sz="2000" dirty="0"/>
              <a:t>2018</a:t>
            </a:r>
            <a:r>
              <a:rPr lang="zh-CN" altLang="zh-CN" sz="2000" dirty="0"/>
              <a:t>。</a:t>
            </a:r>
            <a:endParaRPr lang="zh-CN" altLang="zh-CN" sz="2000" dirty="0"/>
          </a:p>
          <a:p>
            <a:pPr>
              <a:defRPr/>
            </a:pPr>
            <a:r>
              <a:rPr lang="en-US" altLang="zh-CN" sz="2000" dirty="0"/>
              <a:t>《</a:t>
            </a:r>
            <a:r>
              <a:rPr lang="zh-CN" altLang="zh-CN" sz="2000" dirty="0"/>
              <a:t>嵌入式系统原理与应用》，杨永杰等编，北京理工大学出版社，</a:t>
            </a:r>
            <a:r>
              <a:rPr lang="en-US" altLang="zh-CN" sz="2000" dirty="0"/>
              <a:t>2018</a:t>
            </a:r>
            <a:r>
              <a:rPr lang="zh-CN" altLang="zh-CN" sz="2000" dirty="0"/>
              <a:t>。</a:t>
            </a:r>
            <a:endParaRPr lang="en-US" altLang="zh-CN" sz="2000" dirty="0"/>
          </a:p>
          <a:p>
            <a:pPr>
              <a:defRPr/>
            </a:pPr>
            <a:r>
              <a:rPr lang="en-US" altLang="zh-CN" sz="2000" dirty="0"/>
              <a:t>……</a:t>
            </a:r>
            <a:endParaRPr lang="zh-CN" altLang="zh-CN" sz="2000" dirty="0"/>
          </a:p>
          <a:p>
            <a:pPr>
              <a:defRPr/>
            </a:pPr>
            <a:endParaRPr lang="zh-CN" altLang="en-US" sz="2000" dirty="0">
              <a:latin typeface="+mn-ea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ED57CD1-0BD6-40F4-B38A-E1FDBE531DE9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12294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98E883-3CB3-4666-9E7A-59A58A7F6CBD}" type="slidenum">
              <a:rPr lang="zh-CN" altLang="en-US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主要内容</a:t>
            </a:r>
            <a:endParaRPr lang="en-US" altLang="zh-CN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41325" y="1550988"/>
            <a:ext cx="8507413" cy="452596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/>
              <a:t>嵌入式系统的基础知识</a:t>
            </a:r>
            <a:endParaRPr lang="en-US" altLang="zh-CN"/>
          </a:p>
          <a:p>
            <a:pPr>
              <a:lnSpc>
                <a:spcPct val="90000"/>
              </a:lnSpc>
            </a:pPr>
            <a:r>
              <a:rPr lang="zh-CN" altLang="en-US"/>
              <a:t>硬件部分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微处理器体系结构及指令系统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总线技术</a:t>
            </a:r>
            <a:r>
              <a:rPr lang="en-US" altLang="zh-CN"/>
              <a:t> 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zh-CN" altLang="en-US"/>
              <a:t>存储器系统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I/O </a:t>
            </a:r>
            <a:r>
              <a:rPr lang="zh-CN" altLang="en-US"/>
              <a:t>接口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32</a:t>
            </a:r>
            <a:r>
              <a:rPr lang="zh-CN" altLang="en-US"/>
              <a:t>位</a:t>
            </a:r>
            <a:r>
              <a:rPr lang="en-US" altLang="zh-CN"/>
              <a:t>RISC</a:t>
            </a:r>
            <a:r>
              <a:rPr lang="zh-CN" altLang="en-US"/>
              <a:t>微处理器</a:t>
            </a:r>
            <a:r>
              <a:rPr lang="en-US" altLang="zh-CN"/>
              <a:t>ARM cortex M4  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ARM cortex M4</a:t>
            </a:r>
            <a:r>
              <a:rPr lang="zh-CN" altLang="en-US"/>
              <a:t>的输入输出设备接口</a:t>
            </a:r>
            <a:endParaRPr lang="en-US" altLang="zh-CN"/>
          </a:p>
          <a:p>
            <a:pPr lvl="1">
              <a:lnSpc>
                <a:spcPct val="90000"/>
              </a:lnSpc>
            </a:pPr>
            <a:r>
              <a:rPr lang="en-US" altLang="zh-CN"/>
              <a:t>…… </a:t>
            </a:r>
            <a:endParaRPr lang="en-US" altLang="zh-CN"/>
          </a:p>
        </p:txBody>
      </p:sp>
      <p:sp>
        <p:nvSpPr>
          <p:cNvPr id="2" name="日期占位符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5B1C704-0F27-4AC8-B59D-1F96C50C081A}" type="datetime1">
              <a:rPr lang="zh-CN" altLang="en-US"/>
            </a:fld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嵌入式系统设计                                   郭建 </a:t>
            </a:r>
            <a:endParaRPr lang="en-US" altLang="zh-CN"/>
          </a:p>
        </p:txBody>
      </p:sp>
      <p:sp>
        <p:nvSpPr>
          <p:cNvPr id="13318" name="灯片编号占位符 3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7334B0-B12B-4343-8D7F-F2196857CEEE}" type="slidenum">
              <a:rPr lang="zh-CN" altLang="en-US" sz="1400" smtClean="0"/>
            </a:fld>
            <a:endParaRPr lang="en-US" altLang="zh-CN" sz="14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VkNDM1OTFiYmQ2YTc1OTc4MTY4YzBkYjgwNzk2ODYifQ==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9900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Designs\Blends.pot</Template>
  <TotalTime>0</TotalTime>
  <Words>2145</Words>
  <Application>WPS 演示</Application>
  <PresentationFormat>全屏显示(4:3)</PresentationFormat>
  <Paragraphs>275</Paragraphs>
  <Slides>14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宋体</vt:lpstr>
      <vt:lpstr>Wingdings</vt:lpstr>
      <vt:lpstr>Tahoma</vt:lpstr>
      <vt:lpstr>Monotype Sorts</vt:lpstr>
      <vt:lpstr>Wingdings</vt:lpstr>
      <vt:lpstr>Times New Roman</vt:lpstr>
      <vt:lpstr>Symbol</vt:lpstr>
      <vt:lpstr>微软雅黑</vt:lpstr>
      <vt:lpstr>Arial Unicode MS</vt:lpstr>
      <vt:lpstr>自定义设计方案</vt:lpstr>
      <vt:lpstr>嵌入式系统设计</vt:lpstr>
      <vt:lpstr>助教信息</vt:lpstr>
      <vt:lpstr>授课方法</vt:lpstr>
      <vt:lpstr>授课方法</vt:lpstr>
      <vt:lpstr>授课方法</vt:lpstr>
      <vt:lpstr>授课方法</vt:lpstr>
      <vt:lpstr>嵌入式系统设计</vt:lpstr>
      <vt:lpstr>嵌入式系统设计</vt:lpstr>
      <vt:lpstr>主要内容</vt:lpstr>
      <vt:lpstr>主要内容（续）</vt:lpstr>
      <vt:lpstr>民用嵌入式设备或产品</vt:lpstr>
      <vt:lpstr>嵌入式系统高端应用的产品</vt:lpstr>
      <vt:lpstr>学习方法</vt:lpstr>
      <vt:lpstr>祝大家学习愉快，并对嵌入式系统产生浓厚的兴趣！</vt:lpstr>
    </vt:vector>
  </TitlesOfParts>
  <Company>zw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jiangruoyun</dc:creator>
  <cp:lastModifiedBy>cheng</cp:lastModifiedBy>
  <cp:revision>210</cp:revision>
  <cp:lastPrinted>2015-03-02T11:35:00Z</cp:lastPrinted>
  <dcterms:created xsi:type="dcterms:W3CDTF">2005-11-11T13:00:00Z</dcterms:created>
  <dcterms:modified xsi:type="dcterms:W3CDTF">2025-02-18T09:22:03Z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ECFDD931290B476C9429104B92FF0D88_12</vt:lpwstr>
  </property>
  <property fmtid="{D5CDD505-2E9C-101B-9397-08002B2CF9AE}" pid="3" name="KSOProductBuildVer">
    <vt:lpwstr>2052-12.1.0.17827</vt:lpwstr>
  </property>
</Properties>
</file>