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35"/>
  </p:notesMasterIdLst>
  <p:sldIdLst>
    <p:sldId id="256" r:id="rId2"/>
    <p:sldId id="257" r:id="rId3"/>
    <p:sldId id="258" r:id="rId4"/>
    <p:sldId id="291" r:id="rId5"/>
    <p:sldId id="293" r:id="rId6"/>
    <p:sldId id="292" r:id="rId7"/>
    <p:sldId id="294" r:id="rId8"/>
    <p:sldId id="295" r:id="rId9"/>
    <p:sldId id="296" r:id="rId10"/>
    <p:sldId id="297" r:id="rId11"/>
    <p:sldId id="298" r:id="rId12"/>
    <p:sldId id="299" r:id="rId13"/>
    <p:sldId id="267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5" r:id="rId28"/>
    <p:sldId id="316" r:id="rId29"/>
    <p:sldId id="317" r:id="rId30"/>
    <p:sldId id="318" r:id="rId31"/>
    <p:sldId id="319" r:id="rId32"/>
    <p:sldId id="313" r:id="rId33"/>
    <p:sldId id="314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31887-44F9-49F9-8530-3A3BA9FA9AD2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D9839-98DE-41A6-BE08-009221A46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327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1F38-B1E6-4DD6-B8FC-DC78466D5FA4}" type="datetime1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5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0A56-756F-4693-878A-292D01745E86}" type="datetime1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93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240F-EA4C-4E14-8BB3-99A07E3A5EA7}" type="datetime1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91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164" y="282501"/>
            <a:ext cx="8672242" cy="1026534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4776537"/>
          </a:xfrm>
        </p:spPr>
        <p:txBody>
          <a:bodyPr/>
          <a:lstStyle>
            <a:lvl1pPr>
              <a:lnSpc>
                <a:spcPct val="120000"/>
              </a:lnSpc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34D7-5ECA-404B-BB50-F74EAE3B9EF7}" type="datetime1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10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790058D-1F2E-4BBB-B64A-25E68B9D4F04}" type="datetime1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嵌入式系统设计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118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C1B5-1375-42A9-A991-DBE5C397E2E0}" type="datetime1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2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2258C-B481-424B-B467-96624940B4B1}" type="datetime1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67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62C9D23-C3D4-473E-8435-8850EFAE42C1}" type="datetime1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嵌入式系统设计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07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A538-2583-4EFD-A589-6C5612624153}" type="datetime1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29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666E-B491-4BE7-B11C-D9E38AEE32B0}" type="datetime1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30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360C-9A61-414B-BC0F-B3CB081ED6AD}" type="datetime1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69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87CD3CD-ED97-4078-942E-8618B71EED54}" type="datetime1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嵌入式系统设计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34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5318" y="2017099"/>
            <a:ext cx="7996084" cy="1414360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/>
              <a:t>第十章 </a:t>
            </a:r>
            <a:r>
              <a:rPr lang="zh-CN" altLang="en-US" sz="5400" dirty="0">
                <a:sym typeface="Symbol" panose="05050102010706020507" pitchFamily="18" charset="2"/>
              </a:rPr>
              <a:t>嵌入式系统调试、测试与验证方法</a:t>
            </a:r>
            <a:endParaRPr lang="zh-CN" altLang="en-US" sz="5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579" y="5333499"/>
            <a:ext cx="1203627" cy="11525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13" y="5348045"/>
            <a:ext cx="1113910" cy="11234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206" y="5343292"/>
            <a:ext cx="1250458" cy="11509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0374" y="5366551"/>
            <a:ext cx="1148437" cy="11234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1142" y="5513818"/>
            <a:ext cx="924238" cy="9641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5380" y="5348286"/>
            <a:ext cx="1132519" cy="114100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7899" y="5359399"/>
            <a:ext cx="1137777" cy="113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36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ADB79-501D-43B9-AF9D-DC33C650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边界扫描测试技术 </a:t>
            </a:r>
            <a:r>
              <a:rPr lang="en-US" altLang="zh-CN" dirty="0"/>
              <a:t>JTAG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F5E60F-908A-4E6A-B7AE-9B5A4FFF9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368433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JTAG</a:t>
            </a:r>
            <a:r>
              <a:rPr lang="zh-CN" altLang="en-US" sz="2400" dirty="0"/>
              <a:t>是一种国际标准测试协议，用于芯片内部测试，也称为“边界扫描测试”</a:t>
            </a:r>
            <a:endParaRPr lang="en-US" altLang="zh-CN" sz="2400" dirty="0"/>
          </a:p>
          <a:p>
            <a:r>
              <a:rPr lang="zh-CN" altLang="en-US" sz="2400" dirty="0"/>
              <a:t>几乎所有嵌入式领域都支持 </a:t>
            </a:r>
            <a:r>
              <a:rPr lang="en-US" altLang="zh-CN" sz="2400" dirty="0"/>
              <a:t>JTAG</a:t>
            </a:r>
            <a:r>
              <a:rPr lang="zh-CN" altLang="en-US" sz="2400" dirty="0"/>
              <a:t>，如微处理器、 </a:t>
            </a:r>
            <a:r>
              <a:rPr lang="en-US" altLang="zh-CN" sz="2400" dirty="0"/>
              <a:t>ASIC </a:t>
            </a:r>
            <a:r>
              <a:rPr lang="zh-CN" altLang="en-US" sz="2400" dirty="0"/>
              <a:t>芯片，可编程逻辑芯片 </a:t>
            </a:r>
            <a:r>
              <a:rPr lang="en-US" altLang="zh-CN" sz="2400" dirty="0"/>
              <a:t>FPGA 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r>
              <a:rPr lang="zh-CN" altLang="en-US" sz="2400" dirty="0"/>
              <a:t>硬件方面，</a:t>
            </a:r>
            <a:r>
              <a:rPr lang="en-US" altLang="zh-CN" sz="2400" dirty="0"/>
              <a:t>JTAG </a:t>
            </a:r>
            <a:r>
              <a:rPr lang="zh-CN" altLang="en-US" sz="2400" dirty="0"/>
              <a:t>可用于芯片内部组件的互联测试，诊断部件的链接故障</a:t>
            </a:r>
            <a:endParaRPr lang="en-US" altLang="zh-CN" sz="2400" dirty="0"/>
          </a:p>
          <a:p>
            <a:r>
              <a:rPr lang="zh-CN" altLang="en-US" sz="2400" dirty="0"/>
              <a:t>软件方面，</a:t>
            </a:r>
            <a:r>
              <a:rPr lang="en-US" altLang="zh-CN" sz="2400" dirty="0"/>
              <a:t>JTAG </a:t>
            </a:r>
            <a:r>
              <a:rPr lang="zh-CN" altLang="en-US" sz="2400" dirty="0"/>
              <a:t>可用于处理器程序映像的下载和程序的调试</a:t>
            </a:r>
            <a:endParaRPr lang="zh-CN" altLang="en-US" sz="20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AEE2F3-FC80-4D45-983F-3FF635AF5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2E8136-4B65-4673-B2B7-464F2D196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190" y="5080000"/>
            <a:ext cx="55245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28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ADB79-501D-43B9-AF9D-DC33C6504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79" y="119941"/>
            <a:ext cx="8672242" cy="763979"/>
          </a:xfrm>
        </p:spPr>
        <p:txBody>
          <a:bodyPr/>
          <a:lstStyle/>
          <a:p>
            <a:r>
              <a:rPr lang="zh-CN" altLang="en-US" dirty="0"/>
              <a:t>边界扫描测试技术 </a:t>
            </a:r>
            <a:r>
              <a:rPr lang="en-US" altLang="zh-CN" dirty="0"/>
              <a:t>JTAG</a:t>
            </a:r>
            <a:r>
              <a:rPr lang="zh-CN" altLang="en-US" dirty="0"/>
              <a:t>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F5E60F-908A-4E6A-B7AE-9B5A4FFF9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79" y="883920"/>
            <a:ext cx="8672242" cy="521208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40000"/>
              </a:lnSpc>
            </a:pPr>
            <a:r>
              <a:rPr lang="zh-CN" altLang="en-US" dirty="0"/>
              <a:t>基本原理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在靠近芯片的输入</a:t>
            </a:r>
            <a:r>
              <a:rPr lang="en-US" altLang="zh-CN" dirty="0"/>
              <a:t>/</a:t>
            </a:r>
            <a:r>
              <a:rPr lang="zh-CN" altLang="en-US" dirty="0"/>
              <a:t>输出引脚上增加一个移位寄存器单元。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移位寄存器单元都分布在芯片的边界上，所以被称为边界扫描寄存器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芯片处于调试状态时，将芯片和外围</a:t>
            </a:r>
            <a:r>
              <a:rPr lang="en-US" altLang="zh-CN" dirty="0"/>
              <a:t>I/O</a:t>
            </a:r>
            <a:r>
              <a:rPr lang="zh-CN" altLang="en-US" dirty="0"/>
              <a:t>隔离开来。通过边界扫描寄存器单元，实现对芯片输入</a:t>
            </a:r>
            <a:r>
              <a:rPr lang="en-US" altLang="zh-CN" dirty="0"/>
              <a:t>/</a:t>
            </a:r>
            <a:r>
              <a:rPr lang="zh-CN" altLang="en-US" dirty="0"/>
              <a:t>输出信号的观察和控制</a:t>
            </a:r>
            <a:endParaRPr lang="en-US" altLang="zh-CN" dirty="0"/>
          </a:p>
          <a:p>
            <a:pPr lvl="2">
              <a:lnSpc>
                <a:spcPct val="140000"/>
              </a:lnSpc>
            </a:pPr>
            <a:r>
              <a:rPr lang="zh-CN" altLang="en-US" dirty="0"/>
              <a:t>对于芯片的输入，边界扫描寄存器单元把信号（数据）加载到与之相连接的芯片的输入引脚上 </a:t>
            </a:r>
          </a:p>
          <a:p>
            <a:pPr lvl="2">
              <a:lnSpc>
                <a:spcPct val="140000"/>
              </a:lnSpc>
            </a:pPr>
            <a:r>
              <a:rPr lang="zh-CN" altLang="en-US" dirty="0"/>
              <a:t>对于芯片的输出，边界扫描寄存器捕获与之相连接引脚上的输出信号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442049-308B-48DD-ADA0-54B430CE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AEE2F3-FC80-4D45-983F-3FF635AF5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363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ADB79-501D-43B9-AF9D-DC33C650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边界扫描测试技术 </a:t>
            </a:r>
            <a:r>
              <a:rPr lang="en-US" altLang="zh-CN"/>
              <a:t>JTAG</a:t>
            </a:r>
            <a:r>
              <a:rPr lang="zh-CN" altLang="en-US"/>
              <a:t>（续）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F5E60F-908A-4E6A-B7AE-9B5A4FFF9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79" y="1402641"/>
            <a:ext cx="8672242" cy="273247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边界扫描链的控制通过 </a:t>
            </a:r>
            <a:r>
              <a:rPr lang="en-US" altLang="zh-CN" sz="2400" dirty="0"/>
              <a:t>TAP</a:t>
            </a:r>
            <a:r>
              <a:rPr lang="zh-CN" altLang="en-US" sz="2400" dirty="0"/>
              <a:t>控制器来实现</a:t>
            </a:r>
            <a:endParaRPr lang="en-US" altLang="zh-CN" sz="2400" dirty="0"/>
          </a:p>
          <a:p>
            <a:r>
              <a:rPr lang="en-US" altLang="zh-CN" sz="2400" dirty="0"/>
              <a:t>TAP </a:t>
            </a:r>
            <a:r>
              <a:rPr lang="zh-CN" altLang="en-US" sz="2400" dirty="0"/>
              <a:t>有 </a:t>
            </a:r>
            <a:r>
              <a:rPr lang="en-US" altLang="zh-CN" sz="2400" dirty="0"/>
              <a:t>5 </a:t>
            </a:r>
            <a:r>
              <a:rPr lang="zh-CN" altLang="en-US" sz="2400" dirty="0"/>
              <a:t>个信号接口：</a:t>
            </a:r>
            <a:r>
              <a:rPr lang="en-US" altLang="zh-CN" sz="2400" dirty="0"/>
              <a:t>TCK</a:t>
            </a:r>
            <a:r>
              <a:rPr lang="zh-CN" altLang="en-US" sz="2400" dirty="0"/>
              <a:t>、 </a:t>
            </a:r>
            <a:r>
              <a:rPr lang="en-US" altLang="zh-CN" sz="2400" dirty="0"/>
              <a:t>TMS</a:t>
            </a:r>
            <a:r>
              <a:rPr lang="zh-CN" altLang="en-US" sz="2400" dirty="0"/>
              <a:t>、</a:t>
            </a:r>
            <a:r>
              <a:rPr lang="en-US" altLang="zh-CN" sz="2400" dirty="0"/>
              <a:t>TDI</a:t>
            </a:r>
            <a:r>
              <a:rPr lang="zh-CN" altLang="en-US" sz="2400" dirty="0"/>
              <a:t>、</a:t>
            </a:r>
            <a:r>
              <a:rPr lang="en-US" altLang="zh-CN" sz="2400" dirty="0"/>
              <a:t>TDO </a:t>
            </a:r>
            <a:r>
              <a:rPr lang="zh-CN" altLang="en-US" sz="2400" dirty="0"/>
              <a:t>和 </a:t>
            </a:r>
            <a:r>
              <a:rPr lang="en-US" altLang="zh-CN" sz="2400" dirty="0"/>
              <a:t>TRST</a:t>
            </a:r>
          </a:p>
          <a:p>
            <a:r>
              <a:rPr lang="en-US" altLang="zh-CN" sz="2400" dirty="0"/>
              <a:t>TDI </a:t>
            </a:r>
            <a:r>
              <a:rPr lang="zh-CN" altLang="en-US" sz="2400" dirty="0"/>
              <a:t>和 </a:t>
            </a:r>
            <a:r>
              <a:rPr lang="en-US" altLang="zh-CN" sz="2400" dirty="0"/>
              <a:t>TDO </a:t>
            </a:r>
            <a:r>
              <a:rPr lang="zh-CN" altLang="en-US" sz="2400" dirty="0"/>
              <a:t>的数据是以串行的方式传输的，每一位数据都由 </a:t>
            </a:r>
            <a:r>
              <a:rPr lang="en-US" altLang="zh-CN" sz="2400" dirty="0"/>
              <a:t>TCK</a:t>
            </a:r>
            <a:r>
              <a:rPr lang="zh-CN" altLang="en-US" sz="2400" dirty="0"/>
              <a:t>时钟触发，经由 </a:t>
            </a:r>
            <a:r>
              <a:rPr lang="en-US" altLang="zh-CN" sz="2400" dirty="0"/>
              <a:t>TDI </a:t>
            </a:r>
            <a:r>
              <a:rPr lang="zh-CN" altLang="en-US" sz="2400" dirty="0"/>
              <a:t>和 </a:t>
            </a:r>
            <a:r>
              <a:rPr lang="en-US" altLang="zh-CN" sz="2400" dirty="0"/>
              <a:t>TDO </a:t>
            </a:r>
            <a:r>
              <a:rPr lang="zh-CN" altLang="en-US" sz="2400" dirty="0"/>
              <a:t>引脚传入和传出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442049-308B-48DD-ADA0-54B430CE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AEE2F3-FC80-4D45-983F-3FF635AF5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862990-4745-4AB4-AEC2-8A7F320DF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180" y="3637375"/>
            <a:ext cx="5113020" cy="300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86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Symbol" panose="05050102010706020507" pitchFamily="18" charset="2"/>
              </a:rPr>
              <a:t>10.2 </a:t>
            </a:r>
            <a:r>
              <a:rPr lang="zh-CN" altLang="en-US" dirty="0">
                <a:sym typeface="Symbol" panose="05050102010706020507" pitchFamily="18" charset="2"/>
              </a:rPr>
              <a:t>嵌入式软件测试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69244" y="1360396"/>
            <a:ext cx="3630596" cy="477653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软件测试</a:t>
            </a:r>
            <a:endParaRPr lang="en-US" altLang="zh-CN" sz="2800" dirty="0"/>
          </a:p>
          <a:p>
            <a:pPr lvl="1"/>
            <a:r>
              <a:rPr lang="zh-CN" altLang="en-US" sz="2400" dirty="0"/>
              <a:t>设计测试用例</a:t>
            </a:r>
            <a:endParaRPr lang="en-US" altLang="zh-CN" sz="2400" dirty="0"/>
          </a:p>
          <a:p>
            <a:pPr lvl="1"/>
            <a:r>
              <a:rPr lang="zh-CN" altLang="en-US" sz="2400" dirty="0"/>
              <a:t>运行测试用例</a:t>
            </a:r>
            <a:endParaRPr lang="en-US" altLang="zh-CN" sz="2400" dirty="0"/>
          </a:p>
          <a:p>
            <a:pPr lvl="1"/>
            <a:r>
              <a:rPr lang="zh-CN" altLang="en-US" sz="2400" dirty="0"/>
              <a:t>对比实际输出与预期输出差异</a:t>
            </a:r>
            <a:endParaRPr lang="en-US" altLang="zh-CN" sz="2400" dirty="0"/>
          </a:p>
          <a:p>
            <a:pPr lvl="1"/>
            <a:r>
              <a:rPr lang="zh-CN" altLang="en-US" sz="2400" dirty="0"/>
              <a:t>是否能满足设计要求的评估过程</a:t>
            </a:r>
            <a:endParaRPr lang="en-US" altLang="zh-CN" sz="2400" dirty="0">
              <a:sym typeface="Symbol" panose="05050102010706020507" pitchFamily="18" charset="2"/>
            </a:endParaRPr>
          </a:p>
          <a:p>
            <a:r>
              <a:rPr lang="zh-CN" altLang="en-US" sz="2800" dirty="0">
                <a:sym typeface="Symbol" panose="05050102010706020507" pitchFamily="18" charset="2"/>
              </a:rPr>
              <a:t>测试与调试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lvl="1"/>
            <a:r>
              <a:rPr lang="zh-CN" altLang="en-US" sz="2400" dirty="0"/>
              <a:t>测试是发现错误的过程</a:t>
            </a:r>
            <a:endParaRPr lang="en-US" altLang="zh-CN" sz="2400" dirty="0"/>
          </a:p>
          <a:p>
            <a:pPr lvl="1"/>
            <a:r>
              <a:rPr lang="zh-CN" altLang="en-US" sz="2400" dirty="0"/>
              <a:t>调试是错误纠正的过程</a:t>
            </a:r>
            <a:endParaRPr lang="en-US" altLang="zh-CN" sz="20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1A6391-7444-4E28-B0B5-6A0FB4C3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1C0F32-A239-4385-B989-B84CE726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EA1F60-B2AE-4125-8502-E167DDF09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639" y="1767556"/>
            <a:ext cx="5017767" cy="357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14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87AD8-6A8D-4C00-B5FF-C5A43678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嵌入式软件系统测试特点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40EC27-1406-4FE1-A577-A103D73DB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对包括嵌入式软件的整个系统进行严格的测试、确认和验证</a:t>
            </a:r>
            <a:endParaRPr lang="en-US" altLang="zh-CN" dirty="0"/>
          </a:p>
          <a:p>
            <a:r>
              <a:rPr lang="zh-CN" altLang="en-US" dirty="0"/>
              <a:t>特点</a:t>
            </a:r>
            <a:endParaRPr lang="en-US" altLang="zh-CN" dirty="0"/>
          </a:p>
          <a:p>
            <a:pPr lvl="1"/>
            <a:r>
              <a:rPr lang="zh-CN" altLang="en-US" dirty="0"/>
              <a:t>测试依赖硬件，快速定位软硬件错误困难 </a:t>
            </a:r>
          </a:p>
          <a:p>
            <a:pPr lvl="1"/>
            <a:r>
              <a:rPr lang="zh-CN" altLang="en-US" dirty="0"/>
              <a:t>健壮性、可测性测试很难编码实现 </a:t>
            </a:r>
          </a:p>
          <a:p>
            <a:pPr lvl="1"/>
            <a:r>
              <a:rPr lang="zh-CN" altLang="en-US" dirty="0"/>
              <a:t>交叉测试平台的测试用例、测试结果上载困难； </a:t>
            </a:r>
          </a:p>
          <a:p>
            <a:pPr lvl="1"/>
            <a:r>
              <a:rPr lang="zh-CN" altLang="en-US" dirty="0"/>
              <a:t>基于消息系统测试非常复杂； </a:t>
            </a:r>
          </a:p>
          <a:p>
            <a:pPr lvl="1"/>
            <a:r>
              <a:rPr lang="zh-CN" altLang="en-US" dirty="0"/>
              <a:t>性能测试、确定性能测试是测试的瓶颈，非常困难； </a:t>
            </a:r>
          </a:p>
          <a:p>
            <a:pPr lvl="1"/>
            <a:r>
              <a:rPr lang="zh-CN" altLang="en-US" dirty="0"/>
              <a:t>实施测试自动化技术困难。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C9A6D7-FFB0-4D0B-BC1A-A87432B96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83D5E7-99D6-4D60-BA95-1036A06A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765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93E57-A363-47E3-9300-5FA82FB4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嵌入式软件测试过程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95D74E-B251-4A71-BEB2-A4E53D989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包括四个阶段：单元测试、集成测试、系统测试、软硬件集成测试</a:t>
            </a:r>
            <a:endParaRPr lang="en-US" altLang="zh-CN" dirty="0"/>
          </a:p>
          <a:p>
            <a:r>
              <a:rPr lang="zh-CN" altLang="en-US" dirty="0"/>
              <a:t>单元测试：查找高层软件中的逻辑功能、输入</a:t>
            </a:r>
            <a:r>
              <a:rPr lang="en-US" altLang="zh-CN" dirty="0"/>
              <a:t>/</a:t>
            </a:r>
            <a:r>
              <a:rPr lang="zh-CN" altLang="en-US" dirty="0"/>
              <a:t>输出错误，通常与硬件无关</a:t>
            </a:r>
            <a:endParaRPr lang="en-US" altLang="zh-CN" dirty="0"/>
          </a:p>
          <a:p>
            <a:r>
              <a:rPr lang="zh-CN" altLang="en-US" dirty="0"/>
              <a:t>集成测试：检查软件单元之间接口是否正确</a:t>
            </a:r>
            <a:endParaRPr lang="en-US" altLang="zh-CN" dirty="0"/>
          </a:p>
          <a:p>
            <a:r>
              <a:rPr lang="zh-CN" altLang="en-US" dirty="0"/>
              <a:t>系统测试：基本需求说明的黑盒测试，验证软件系统的正确性和性能是否满足其规约要求</a:t>
            </a:r>
            <a:endParaRPr lang="en-US" altLang="zh-CN" dirty="0"/>
          </a:p>
          <a:p>
            <a:r>
              <a:rPr lang="zh-CN" altLang="en-US" dirty="0"/>
              <a:t>软硬件集成测试：验证嵌入式软件与其所控制的硬件设备能否正确地交互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2B7D9C-9747-4931-9070-2AA801CC2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68F11C-46B2-4436-A10C-5A1FF4158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309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6BC9B-CFA1-4942-8D42-F6EB54E5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嵌入式软件开发规范</a:t>
            </a:r>
            <a:r>
              <a:rPr lang="en-US" altLang="zh-CN" dirty="0"/>
              <a:t>—MISRA C</a:t>
            </a:r>
            <a:r>
              <a:rPr lang="zh-CN" altLang="en-US" dirty="0"/>
              <a:t>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E748A8-9C33-4BFF-B705-7D0B4A389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64" y="1202623"/>
            <a:ext cx="8672242" cy="344252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汽车专用软件的 </a:t>
            </a:r>
            <a:r>
              <a:rPr lang="en-US" altLang="zh-CN" sz="2800" dirty="0"/>
              <a:t>C </a:t>
            </a:r>
            <a:r>
              <a:rPr lang="zh-CN" altLang="en-US" sz="2800" dirty="0"/>
              <a:t>语言编程指南</a:t>
            </a:r>
            <a:endParaRPr lang="en-US" altLang="zh-CN" sz="2800" dirty="0"/>
          </a:p>
          <a:p>
            <a:r>
              <a:rPr lang="zh-CN" altLang="en-US" sz="2800" dirty="0"/>
              <a:t>其他产业也使用 </a:t>
            </a:r>
            <a:r>
              <a:rPr lang="en-US" altLang="zh-CN" sz="2800" dirty="0"/>
              <a:t>MISRA C</a:t>
            </a:r>
            <a:r>
              <a:rPr lang="zh-CN" altLang="en-US" sz="2800" dirty="0"/>
              <a:t> </a:t>
            </a:r>
          </a:p>
          <a:p>
            <a:pPr lvl="1"/>
            <a:r>
              <a:rPr lang="zh-CN" altLang="en-US" sz="2400" dirty="0"/>
              <a:t>包括航天、电信、国防、医疗设备、铁路等安全攸关领域</a:t>
            </a:r>
            <a:endParaRPr lang="en-US" altLang="zh-CN" sz="2400" dirty="0"/>
          </a:p>
          <a:p>
            <a:r>
              <a:rPr lang="en-US" altLang="zh-CN" sz="2800" dirty="0"/>
              <a:t>MISRA C</a:t>
            </a:r>
            <a:r>
              <a:rPr lang="zh-CN" altLang="en-US" sz="2800" dirty="0"/>
              <a:t>：</a:t>
            </a:r>
            <a:r>
              <a:rPr lang="en-US" altLang="zh-CN" sz="2800" dirty="0"/>
              <a:t>2004 </a:t>
            </a:r>
            <a:r>
              <a:rPr lang="zh-CN" altLang="en-US" sz="2800" dirty="0"/>
              <a:t>将其 </a:t>
            </a:r>
            <a:r>
              <a:rPr lang="en-US" altLang="zh-CN" sz="2800" dirty="0"/>
              <a:t>141 </a:t>
            </a:r>
            <a:r>
              <a:rPr lang="zh-CN" altLang="en-US" sz="2800" dirty="0"/>
              <a:t>条规则分为 </a:t>
            </a:r>
            <a:r>
              <a:rPr lang="en-US" altLang="zh-CN" sz="2800" dirty="0"/>
              <a:t>21 </a:t>
            </a:r>
            <a:r>
              <a:rPr lang="zh-CN" altLang="en-US" sz="2800" dirty="0"/>
              <a:t>个类别</a:t>
            </a:r>
            <a:endParaRPr lang="en-US" altLang="zh-CN" sz="2800" dirty="0"/>
          </a:p>
          <a:p>
            <a:r>
              <a:rPr lang="zh-CN" altLang="en-US" sz="2800" dirty="0"/>
              <a:t>也应用到嵌入式的其他领域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27D267-35A7-468A-9555-6F2BF1CB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C37B78-2A74-4FD2-AFEA-13576340C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417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6BC9B-CFA1-4942-8D42-F6EB54E5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嵌入式软件开发规范</a:t>
            </a:r>
            <a:r>
              <a:rPr lang="en-US" altLang="zh-CN" dirty="0"/>
              <a:t>—MISRA C</a:t>
            </a:r>
            <a:r>
              <a:rPr lang="zh-CN" altLang="en-US" dirty="0"/>
              <a:t>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E748A8-9C33-4BFF-B705-7D0B4A389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64" y="1202624"/>
            <a:ext cx="8672242" cy="597762"/>
          </a:xfrm>
        </p:spPr>
        <p:txBody>
          <a:bodyPr/>
          <a:lstStyle/>
          <a:p>
            <a:r>
              <a:rPr lang="en-US" altLang="zh-CN" sz="2800" dirty="0"/>
              <a:t>MISRA C</a:t>
            </a:r>
            <a:r>
              <a:rPr lang="zh-CN" altLang="en-US" sz="2800" dirty="0"/>
              <a:t>：</a:t>
            </a:r>
            <a:r>
              <a:rPr lang="en-US" altLang="zh-CN" sz="2800" dirty="0"/>
              <a:t>2004 </a:t>
            </a:r>
            <a:r>
              <a:rPr lang="zh-CN" altLang="en-US" sz="2800" dirty="0"/>
              <a:t>将其 </a:t>
            </a:r>
            <a:r>
              <a:rPr lang="en-US" altLang="zh-CN" sz="2800" dirty="0"/>
              <a:t>141 </a:t>
            </a:r>
            <a:r>
              <a:rPr lang="zh-CN" altLang="en-US" sz="2800" dirty="0"/>
              <a:t>条规则分为 </a:t>
            </a:r>
            <a:r>
              <a:rPr lang="en-US" altLang="zh-CN" sz="2800" dirty="0"/>
              <a:t>21 </a:t>
            </a:r>
            <a:r>
              <a:rPr lang="zh-CN" altLang="en-US" sz="2800" dirty="0"/>
              <a:t>个类别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27D267-35A7-468A-9555-6F2BF1CB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C37B78-2A74-4FD2-AFEA-13576340C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6E3F2F-16BB-41E6-B110-062FA0C7E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385"/>
            <a:ext cx="9144000" cy="483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7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9D4FC-D9AE-4C3A-8995-E736BB3A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测试的覆盖率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F5379A-2BEB-4FD6-B62E-84AC6C60A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64" y="1395663"/>
            <a:ext cx="5591476" cy="4877122"/>
          </a:xfrm>
        </p:spPr>
        <p:txBody>
          <a:bodyPr>
            <a:normAutofit fontScale="92500"/>
          </a:bodyPr>
          <a:lstStyle/>
          <a:p>
            <a:r>
              <a:rPr lang="zh-CN" altLang="en-US" sz="2800" dirty="0"/>
              <a:t>测试指标：判断一个系统是否通过了测试，系统制定测试目标所达到的程度</a:t>
            </a:r>
            <a:endParaRPr lang="en-US" altLang="zh-CN" sz="2800" dirty="0"/>
          </a:p>
          <a:p>
            <a:r>
              <a:rPr lang="zh-CN" altLang="en-US" sz="2800" dirty="0"/>
              <a:t>针对白盒测试来分析</a:t>
            </a:r>
            <a:endParaRPr lang="en-US" altLang="zh-CN" sz="2800" dirty="0"/>
          </a:p>
          <a:p>
            <a:r>
              <a:rPr lang="en-US" altLang="zh-CN" sz="2800" dirty="0"/>
              <a:t>6</a:t>
            </a:r>
            <a:r>
              <a:rPr lang="zh-CN" altLang="en-US" sz="2800" dirty="0"/>
              <a:t>种覆盖方法</a:t>
            </a:r>
            <a:endParaRPr lang="en-US" altLang="zh-CN" sz="2800" dirty="0"/>
          </a:p>
          <a:p>
            <a:r>
              <a:rPr lang="zh-CN" altLang="en-US" sz="2800" dirty="0"/>
              <a:t>语句覆盖</a:t>
            </a:r>
            <a:endParaRPr lang="en-US" altLang="zh-CN" sz="2800" dirty="0"/>
          </a:p>
          <a:p>
            <a:pPr lvl="1"/>
            <a:r>
              <a:rPr lang="zh-CN" altLang="en-US" sz="2400" dirty="0"/>
              <a:t>被执行到的语句与可执行的语句的比率</a:t>
            </a:r>
            <a:endParaRPr lang="en-US" altLang="zh-CN" sz="2400" dirty="0"/>
          </a:p>
          <a:p>
            <a:pPr lvl="1"/>
            <a:r>
              <a:rPr lang="zh-CN" altLang="en-US" sz="2400" dirty="0"/>
              <a:t>要求：每条可执行语句都能执行一次</a:t>
            </a:r>
            <a:endParaRPr lang="en-US" altLang="zh-CN" sz="2400" dirty="0"/>
          </a:p>
          <a:p>
            <a:pPr lvl="1"/>
            <a:r>
              <a:rPr lang="zh-CN" altLang="en-US" sz="2400" dirty="0"/>
              <a:t>例：测试用例为</a:t>
            </a:r>
            <a:r>
              <a:rPr lang="en-US" altLang="zh-CN" sz="2400" dirty="0"/>
              <a:t>A∧</a:t>
            </a:r>
            <a:r>
              <a:rPr lang="en-US" altLang="zh-CN" sz="2400" i="1" dirty="0"/>
              <a:t> </a:t>
            </a:r>
            <a:r>
              <a:rPr lang="en-US" altLang="zh-CN" sz="2400" dirty="0"/>
              <a:t>B = T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C86BC2-8EEF-47E3-ACBA-3AE4D432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CB28CE-710B-4D1D-892D-1D4219357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D833C0-E97A-4B73-BDA8-361D3F18C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797" y="2052320"/>
            <a:ext cx="2969579" cy="309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67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D06B9-0173-4E7D-B702-544A8F87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测试的覆盖率（续）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A1F80A-0B36-441A-94DB-521D8BE83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64" y="1219432"/>
            <a:ext cx="8672242" cy="4776537"/>
          </a:xfrm>
        </p:spPr>
        <p:txBody>
          <a:bodyPr/>
          <a:lstStyle/>
          <a:p>
            <a:r>
              <a:rPr lang="zh-CN" altLang="en-US" dirty="0"/>
              <a:t>判定覆盖，又称分支覆盖</a:t>
            </a:r>
            <a:endParaRPr lang="en-US" altLang="zh-CN" dirty="0"/>
          </a:p>
          <a:p>
            <a:pPr lvl="1"/>
            <a:r>
              <a:rPr lang="zh-CN" altLang="en-US" dirty="0"/>
              <a:t>判定语句所有判断分支被执行到的比率</a:t>
            </a:r>
            <a:endParaRPr lang="en-US" altLang="zh-CN" dirty="0"/>
          </a:p>
          <a:p>
            <a:pPr lvl="1"/>
            <a:r>
              <a:rPr lang="zh-CN" altLang="en-US" dirty="0"/>
              <a:t>要求：应保证所有判定分支语句都能执行一次</a:t>
            </a:r>
            <a:endParaRPr lang="en-US" altLang="zh-CN" dirty="0"/>
          </a:p>
          <a:p>
            <a:pPr lvl="1"/>
            <a:r>
              <a:rPr lang="zh-CN" altLang="en-US" dirty="0"/>
              <a:t>例：测试用例条件为</a:t>
            </a:r>
            <a:r>
              <a:rPr lang="en-US" altLang="zh-CN" dirty="0"/>
              <a:t>A ∧ B =T </a:t>
            </a:r>
            <a:r>
              <a:rPr lang="zh-CN" altLang="en-US" dirty="0"/>
              <a:t>和 </a:t>
            </a:r>
            <a:r>
              <a:rPr lang="en-US" altLang="zh-CN" dirty="0"/>
              <a:t>A ∧ B = F</a:t>
            </a:r>
            <a:r>
              <a:rPr lang="zh-CN" altLang="en-US" dirty="0"/>
              <a:t>，测试用例</a:t>
            </a:r>
            <a:r>
              <a:rPr lang="en-US" altLang="zh-CN" dirty="0"/>
              <a:t>{A=T and B=T; A=F and B=T}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D1A888-B38D-4AD2-B7D8-E85D8D48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DDA09C-8E35-44E6-AD88-E150E47C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55732C-4752-4182-80B3-0F7E3AC40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131" y="4290842"/>
            <a:ext cx="2979737" cy="256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7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Symbol" panose="05050102010706020507" pitchFamily="18" charset="2"/>
              </a:rPr>
              <a:t>嵌入式系统调试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zh-CN" altLang="en-US" dirty="0">
                <a:sym typeface="Symbol" panose="05050102010706020507" pitchFamily="18" charset="2"/>
              </a:rPr>
              <a:t>嵌入式系统测试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zh-CN" altLang="en-US" dirty="0">
                <a:sym typeface="Symbol" panose="05050102010706020507" pitchFamily="18" charset="2"/>
              </a:rPr>
              <a:t>嵌入式软件自动验证技术</a:t>
            </a:r>
            <a:r>
              <a:rPr lang="en-US" altLang="zh-CN" dirty="0">
                <a:sym typeface="Symbol" panose="05050102010706020507" pitchFamily="18" charset="2"/>
              </a:rPr>
              <a:t>——</a:t>
            </a:r>
            <a:r>
              <a:rPr lang="zh-CN" altLang="en-US" dirty="0">
                <a:sym typeface="Symbol" panose="05050102010706020507" pitchFamily="18" charset="2"/>
              </a:rPr>
              <a:t>模型检验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75C462-B897-4978-A8D5-1F3AF1C0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1B2E0A-3FBC-4ABC-9414-6658AEB5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358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4AAD5-3F5F-4A59-85C8-BC15A80B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条件覆盖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C5FA98-257B-4889-A328-04B3D1F13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判定语句所有条件出现过的比率</a:t>
            </a:r>
            <a:endParaRPr lang="en-US" altLang="zh-CN" dirty="0"/>
          </a:p>
          <a:p>
            <a:r>
              <a:rPr lang="zh-CN" altLang="en-US" dirty="0"/>
              <a:t>保证判定语句中所有条件取值结果都执行一次</a:t>
            </a:r>
            <a:endParaRPr lang="en-US" altLang="zh-CN" dirty="0"/>
          </a:p>
          <a:p>
            <a:r>
              <a:rPr lang="zh-CN" altLang="en-US" dirty="0"/>
              <a:t>例：测试用例条件：</a:t>
            </a:r>
            <a:r>
              <a:rPr lang="en-US" altLang="zh-CN" dirty="0"/>
              <a:t>A = T</a:t>
            </a:r>
            <a:r>
              <a:rPr lang="zh-CN" altLang="en-US" dirty="0"/>
              <a:t>、</a:t>
            </a:r>
            <a:r>
              <a:rPr lang="en-US" altLang="zh-CN" dirty="0"/>
              <a:t>A = F</a:t>
            </a:r>
            <a:r>
              <a:rPr lang="zh-CN" altLang="en-US" dirty="0"/>
              <a:t>、</a:t>
            </a:r>
            <a:r>
              <a:rPr lang="en-US" altLang="zh-CN" dirty="0"/>
              <a:t>B = T </a:t>
            </a:r>
            <a:r>
              <a:rPr lang="zh-CN" altLang="en-US" dirty="0"/>
              <a:t>和</a:t>
            </a:r>
            <a:r>
              <a:rPr lang="en-US" altLang="zh-CN" dirty="0"/>
              <a:t>B = F</a:t>
            </a:r>
            <a:r>
              <a:rPr lang="zh-CN" altLang="en-US" dirty="0"/>
              <a:t>，测试用例为</a:t>
            </a:r>
            <a:r>
              <a:rPr lang="en-US" altLang="zh-CN" dirty="0"/>
              <a:t>{A=F and B=T</a:t>
            </a:r>
            <a:r>
              <a:rPr lang="zh-CN" altLang="en-US" dirty="0"/>
              <a:t>；</a:t>
            </a:r>
            <a:r>
              <a:rPr lang="en-US" altLang="zh-CN" dirty="0"/>
              <a:t>A=T and B=F}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A9E7E1-EC1F-476B-8A8C-E9AE910C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980A36-8070-4F94-B0B6-450545E7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02D678-D24D-4B43-93A4-00F6AC4BB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647" y="4337940"/>
            <a:ext cx="39338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59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73A34-9696-4FC4-89F8-D80721A5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判定条件覆盖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ED65DA-36ED-4A22-B215-69355C759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判定覆盖和条件覆盖的组合</a:t>
            </a:r>
            <a:endParaRPr lang="en-US" altLang="zh-CN" dirty="0"/>
          </a:p>
          <a:p>
            <a:r>
              <a:rPr lang="zh-CN" altLang="en-US" dirty="0"/>
              <a:t>要求：每个条件可能的取值结果都能执行一次</a:t>
            </a:r>
            <a:endParaRPr lang="en-US" altLang="zh-CN" dirty="0"/>
          </a:p>
          <a:p>
            <a:r>
              <a:rPr lang="zh-CN" altLang="en-US" dirty="0"/>
              <a:t>例：测试用例为</a:t>
            </a:r>
            <a:r>
              <a:rPr lang="en-US" altLang="zh-CN" dirty="0"/>
              <a:t>{A=F and B=T</a:t>
            </a:r>
            <a:r>
              <a:rPr lang="zh-CN" altLang="en-US" dirty="0"/>
              <a:t>；</a:t>
            </a:r>
            <a:r>
              <a:rPr lang="en-US" altLang="zh-CN" dirty="0"/>
              <a:t>A=T and B=F</a:t>
            </a:r>
            <a:r>
              <a:rPr lang="zh-CN" altLang="en-US" dirty="0"/>
              <a:t>；</a:t>
            </a:r>
            <a:r>
              <a:rPr lang="en-US" altLang="zh-CN" dirty="0"/>
              <a:t>A=T and B=T} </a:t>
            </a:r>
            <a:r>
              <a:rPr lang="zh-CN" altLang="en-US" dirty="0"/>
              <a:t>或 </a:t>
            </a:r>
            <a:r>
              <a:rPr lang="en-US" altLang="zh-CN" dirty="0"/>
              <a:t>{A=F and B=F</a:t>
            </a:r>
            <a:r>
              <a:rPr lang="zh-CN" altLang="en-US" dirty="0"/>
              <a:t>；</a:t>
            </a:r>
            <a:r>
              <a:rPr lang="en-US" altLang="zh-CN" dirty="0"/>
              <a:t>A=T and B=T}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372FEB-4264-4D8F-BED6-6BDAF8200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C86EA6-C116-44E4-9FF9-E4F89612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226D82-E369-41C9-83C3-0B81BE334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207" y="4332860"/>
            <a:ext cx="39338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04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3E620-7CE4-4784-9A93-E07E4FC3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条件组合覆盖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452FE-5A50-44C7-A3C6-754819133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程序中判定语句所有条件可能组合出现的比率</a:t>
            </a:r>
            <a:endParaRPr lang="en-US" altLang="zh-CN" sz="2800" dirty="0"/>
          </a:p>
          <a:p>
            <a:r>
              <a:rPr lang="zh-CN" altLang="en-US" sz="2800" dirty="0"/>
              <a:t>要求：保证判定语句中每个条件取值的可能组合都能执行一次</a:t>
            </a:r>
            <a:endParaRPr lang="en-US" altLang="zh-CN" sz="2800" dirty="0"/>
          </a:p>
          <a:p>
            <a:r>
              <a:rPr lang="zh-CN" altLang="en-US" sz="2800" dirty="0"/>
              <a:t>例：</a:t>
            </a:r>
            <a:r>
              <a:rPr lang="en-US" altLang="zh-CN" sz="2800" dirty="0"/>
              <a:t>A</a:t>
            </a:r>
            <a:r>
              <a:rPr lang="zh-CN" altLang="en-US" sz="2800" dirty="0"/>
              <a:t>和</a:t>
            </a:r>
            <a:r>
              <a:rPr lang="en-US" altLang="zh-CN" sz="2800" dirty="0"/>
              <a:t>B</a:t>
            </a:r>
            <a:r>
              <a:rPr lang="zh-CN" altLang="en-US" sz="2800" dirty="0"/>
              <a:t>有四种组合，测试用例</a:t>
            </a:r>
            <a:r>
              <a:rPr lang="en-US" altLang="zh-CN" sz="2800" dirty="0"/>
              <a:t>{A = T and</a:t>
            </a:r>
            <a:r>
              <a:rPr lang="zh-CN" altLang="en-US" sz="2800" dirty="0"/>
              <a:t> </a:t>
            </a:r>
            <a:r>
              <a:rPr lang="en-US" altLang="zh-CN" sz="2800" dirty="0"/>
              <a:t>B = T</a:t>
            </a:r>
            <a:r>
              <a:rPr lang="zh-CN" altLang="en-US" sz="2800" dirty="0"/>
              <a:t>；</a:t>
            </a:r>
            <a:r>
              <a:rPr lang="en-US" altLang="zh-CN" sz="2800" dirty="0"/>
              <a:t>A= T and</a:t>
            </a:r>
            <a:r>
              <a:rPr lang="zh-CN" altLang="en-US" sz="2800" dirty="0"/>
              <a:t> </a:t>
            </a:r>
            <a:r>
              <a:rPr lang="en-US" altLang="zh-CN" sz="2800" dirty="0"/>
              <a:t>B = F</a:t>
            </a:r>
            <a:r>
              <a:rPr lang="zh-CN" altLang="en-US" sz="2800" dirty="0"/>
              <a:t>；</a:t>
            </a:r>
            <a:r>
              <a:rPr lang="en-US" altLang="zh-CN" sz="2800" dirty="0"/>
              <a:t>A = F and</a:t>
            </a:r>
            <a:r>
              <a:rPr lang="zh-CN" altLang="en-US" sz="2800" dirty="0"/>
              <a:t> </a:t>
            </a:r>
            <a:r>
              <a:rPr lang="en-US" altLang="zh-CN" sz="2800" dirty="0"/>
              <a:t>B = T</a:t>
            </a:r>
            <a:r>
              <a:rPr lang="zh-CN" altLang="en-US" sz="2800" dirty="0"/>
              <a:t>；</a:t>
            </a:r>
            <a:r>
              <a:rPr lang="en-US" altLang="zh-CN" sz="2800" dirty="0"/>
              <a:t>A = F </a:t>
            </a:r>
            <a:r>
              <a:rPr lang="zh-CN" altLang="en-US" sz="2800" dirty="0"/>
              <a:t>且 </a:t>
            </a:r>
            <a:r>
              <a:rPr lang="en-US" altLang="zh-CN" sz="2800" dirty="0"/>
              <a:t>B=F}</a:t>
            </a:r>
            <a:endParaRPr lang="zh-CN" altLang="en-US" sz="28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DA83E-DF26-4F5E-AE2A-DB8E60EE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06671F-EB00-4BA1-82BA-85C941FA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945B63-42C7-40C1-BE60-ECF9B8454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372" y="4332860"/>
            <a:ext cx="39338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74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A1C45-32BB-4BF4-B852-8039F298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路径覆盖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F90C5-4F99-4257-BEFD-CC31608B0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64" y="1395663"/>
            <a:ext cx="4494196" cy="4776537"/>
          </a:xfrm>
        </p:spPr>
        <p:txBody>
          <a:bodyPr>
            <a:normAutofit fontScale="92500"/>
          </a:bodyPr>
          <a:lstStyle/>
          <a:p>
            <a:r>
              <a:rPr lang="zh-CN" altLang="en-US" sz="2800" dirty="0"/>
              <a:t>所有可能路径被执行的比率</a:t>
            </a:r>
            <a:endParaRPr lang="en-US" altLang="zh-CN" sz="2800" dirty="0"/>
          </a:p>
          <a:p>
            <a:r>
              <a:rPr lang="zh-CN" altLang="en-US" sz="2800" dirty="0"/>
              <a:t>要求：保证每条程序路径都能执行一次</a:t>
            </a:r>
            <a:endParaRPr lang="en-US" altLang="zh-CN" sz="2800" dirty="0"/>
          </a:p>
          <a:p>
            <a:r>
              <a:rPr lang="zh-CN" altLang="en-US" sz="2800" dirty="0"/>
              <a:t>例，测试用例</a:t>
            </a:r>
            <a:r>
              <a:rPr lang="en-US" altLang="zh-CN" sz="2800" dirty="0"/>
              <a:t>{</a:t>
            </a:r>
          </a:p>
          <a:p>
            <a:pPr marL="0" indent="0">
              <a:buNone/>
            </a:pPr>
            <a:r>
              <a:rPr lang="en-US" altLang="zh-CN" sz="2800" dirty="0"/>
              <a:t>   A=T and D=T;</a:t>
            </a:r>
          </a:p>
          <a:p>
            <a:pPr marL="0" indent="0">
              <a:buNone/>
            </a:pPr>
            <a:r>
              <a:rPr lang="en-US" altLang="zh-CN" sz="2800" dirty="0"/>
              <a:t>   A=T and D=F;</a:t>
            </a:r>
          </a:p>
          <a:p>
            <a:pPr marL="0" indent="0">
              <a:buNone/>
            </a:pPr>
            <a:r>
              <a:rPr lang="en-US" altLang="zh-CN" sz="2800" dirty="0"/>
              <a:t>   A=F and D=T; </a:t>
            </a:r>
          </a:p>
          <a:p>
            <a:pPr marL="0" indent="0">
              <a:buNone/>
            </a:pPr>
            <a:r>
              <a:rPr lang="en-US" altLang="zh-CN" sz="2800" dirty="0"/>
              <a:t>  A=F and D=F}</a:t>
            </a:r>
            <a:endParaRPr lang="zh-CN" altLang="en-US" sz="28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2A4C74-1146-411C-9296-804E3EA0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13D937-B683-4F45-A152-8C6B2976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4BB424-DAC6-4A56-B929-09337EA88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60" y="1839595"/>
            <a:ext cx="3942820" cy="433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26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964EA-BFDE-41BF-A846-3BDEC7273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4" y="282501"/>
            <a:ext cx="8672242" cy="60141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MC/DC</a:t>
            </a:r>
            <a:r>
              <a:rPr lang="zh-CN" altLang="en-US" dirty="0"/>
              <a:t>，覆盖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6DD23-3BAE-4393-9850-FB59CE758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39" y="1040731"/>
            <a:ext cx="8672242" cy="477653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改进条件</a:t>
            </a:r>
            <a:r>
              <a:rPr lang="en-US" altLang="zh-CN" sz="2800" dirty="0"/>
              <a:t>/</a:t>
            </a:r>
            <a:r>
              <a:rPr lang="zh-CN" altLang="en-US" sz="2800" dirty="0"/>
              <a:t>判定范围 覆盖</a:t>
            </a:r>
            <a:endParaRPr lang="en-US" altLang="zh-CN" sz="2800" dirty="0"/>
          </a:p>
          <a:p>
            <a:r>
              <a:rPr lang="zh-CN" altLang="en-US" sz="2800" dirty="0"/>
              <a:t>要求：每个条件都能独立地影响判定的结果</a:t>
            </a:r>
            <a:endParaRPr lang="en-US" altLang="zh-CN" sz="2800" dirty="0"/>
          </a:p>
          <a:p>
            <a:r>
              <a:rPr lang="zh-CN" altLang="en-US" sz="2800" dirty="0"/>
              <a:t>满足 </a:t>
            </a:r>
            <a:r>
              <a:rPr lang="en-US" altLang="zh-CN" sz="2800" dirty="0"/>
              <a:t>MC/DC </a:t>
            </a:r>
            <a:r>
              <a:rPr lang="zh-CN" altLang="en-US" sz="2800" dirty="0"/>
              <a:t>的测试用例数下界为条件数 </a:t>
            </a:r>
            <a:r>
              <a:rPr lang="en-US" altLang="zh-CN" sz="2800" dirty="0"/>
              <a:t>+1</a:t>
            </a:r>
            <a:r>
              <a:rPr lang="zh-CN" altLang="en-US" sz="2800" dirty="0"/>
              <a:t>，上界为条件数的两倍</a:t>
            </a:r>
            <a:endParaRPr lang="en-US" altLang="zh-CN" sz="2800" dirty="0"/>
          </a:p>
          <a:p>
            <a:r>
              <a:rPr lang="zh-CN" altLang="en-US" sz="2800" dirty="0"/>
              <a:t>例：测试用例为</a:t>
            </a:r>
            <a:r>
              <a:rPr lang="en-US" altLang="zh-CN" sz="2800" dirty="0"/>
              <a:t>{A=F and B=T</a:t>
            </a:r>
            <a:r>
              <a:rPr lang="zh-CN" altLang="en-US" sz="2800" dirty="0"/>
              <a:t>；</a:t>
            </a:r>
            <a:r>
              <a:rPr lang="en-US" altLang="zh-CN" sz="2800" dirty="0"/>
              <a:t>A=T and B=F</a:t>
            </a:r>
            <a:r>
              <a:rPr lang="zh-CN" altLang="en-US" sz="2800" dirty="0"/>
              <a:t>；</a:t>
            </a:r>
            <a:r>
              <a:rPr lang="en-US" altLang="zh-CN" sz="2800" dirty="0"/>
              <a:t>A=T and B=T} </a:t>
            </a:r>
            <a:endParaRPr lang="zh-CN" altLang="en-US" sz="28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B55399-A9B2-4A97-82DF-47B7A602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43B764-7C8D-42FD-978D-802D0969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C2B2ED-AF11-464D-8D04-A88B6AA32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207" y="4332860"/>
            <a:ext cx="39338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79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E195B-8098-4B47-9E3C-822217AA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0AE3D-E5AD-4AA4-9EAC-B85BCE43C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按照代码是否可见</a:t>
            </a:r>
            <a:endParaRPr lang="en-US" altLang="zh-CN" dirty="0"/>
          </a:p>
          <a:p>
            <a:pPr lvl="1"/>
            <a:r>
              <a:rPr lang="zh-CN" altLang="en-US" dirty="0"/>
              <a:t>白盒测试</a:t>
            </a:r>
            <a:endParaRPr lang="en-US" altLang="zh-CN" dirty="0"/>
          </a:p>
          <a:p>
            <a:pPr lvl="1"/>
            <a:r>
              <a:rPr lang="zh-CN" altLang="en-US" dirty="0"/>
              <a:t>黑盒测试</a:t>
            </a:r>
            <a:endParaRPr lang="en-US" altLang="zh-CN" dirty="0"/>
          </a:p>
          <a:p>
            <a:r>
              <a:rPr lang="zh-CN" altLang="en-US" dirty="0"/>
              <a:t>按照代码是否运行</a:t>
            </a:r>
            <a:endParaRPr lang="en-US" altLang="zh-CN" dirty="0"/>
          </a:p>
          <a:p>
            <a:pPr lvl="1"/>
            <a:r>
              <a:rPr lang="zh-CN" altLang="en-US" dirty="0"/>
              <a:t>静态测试</a:t>
            </a:r>
            <a:endParaRPr lang="en-US" altLang="zh-CN" dirty="0"/>
          </a:p>
          <a:p>
            <a:pPr lvl="2"/>
            <a:r>
              <a:rPr lang="zh-CN" altLang="en-US" dirty="0"/>
              <a:t>编程规范检查</a:t>
            </a:r>
            <a:endParaRPr lang="en-US" altLang="zh-CN" dirty="0"/>
          </a:p>
          <a:p>
            <a:pPr lvl="2"/>
            <a:r>
              <a:rPr lang="zh-CN" altLang="en-US" dirty="0"/>
              <a:t>错误检测：使用算法技术检查源代码中的错误</a:t>
            </a:r>
            <a:endParaRPr lang="en-US" altLang="zh-CN" dirty="0"/>
          </a:p>
          <a:p>
            <a:pPr lvl="2"/>
            <a:r>
              <a:rPr lang="zh-CN" altLang="en-US" dirty="0"/>
              <a:t>基于源代码的静态测试：代码走查、技术评审、代码审查等</a:t>
            </a:r>
            <a:endParaRPr lang="en-US" altLang="zh-CN" dirty="0"/>
          </a:p>
          <a:p>
            <a:pPr lvl="1"/>
            <a:r>
              <a:rPr lang="zh-CN" altLang="en-US" dirty="0"/>
              <a:t>动态测试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2C2395-2436-491B-A0F6-71EB027C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5131ED-2313-4D37-AE6A-E995D7A1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319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69FD1-81C3-4675-A309-0684EA79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A40D7-FAE1-4FAD-AA92-C271113F4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对程序进行动态测试时，可插桩进行测试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在程序中插入探针函数，即插桩语句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探针函数是一 个子过程调用，调用的子过程能在运行到插桩点时记录下有关的运行情况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检测程序的控制流和数据流信息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8FFD31-99B8-448B-990C-DAAC6F0C4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07E91F-370E-443E-BD61-0859DF30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213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E97A7-BA6F-4615-8B46-894F4B16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</a:t>
            </a:r>
            <a:r>
              <a:rPr lang="zh-CN" altLang="en-US" dirty="0"/>
              <a:t>嵌入式软件自动验证技术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27E01A-54A5-4147-A012-29EC36209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模型检验</a:t>
            </a:r>
            <a:endParaRPr lang="en-US" altLang="zh-CN" dirty="0"/>
          </a:p>
          <a:p>
            <a:pPr lvl="1"/>
            <a:r>
              <a:rPr lang="zh-CN" altLang="en-US" dirty="0"/>
              <a:t>模型检测是程序模型执行过程中证明性质正确性的算法</a:t>
            </a:r>
            <a:endParaRPr lang="en-US" altLang="zh-CN" dirty="0"/>
          </a:p>
          <a:p>
            <a:pPr lvl="1"/>
            <a:r>
              <a:rPr lang="zh-CN" altLang="en-US" dirty="0"/>
              <a:t>通过显式状态搜索或隐式不动点计算来验证</a:t>
            </a:r>
            <a:r>
              <a:rPr lang="zh-CN" altLang="en-US" b="1" dirty="0">
                <a:solidFill>
                  <a:srgbClr val="0070C0"/>
                </a:solidFill>
              </a:rPr>
              <a:t>有穷</a:t>
            </a:r>
            <a:r>
              <a:rPr lang="zh-CN" altLang="en-US" dirty="0"/>
              <a:t>状态并发系统的时态逻辑性质</a:t>
            </a:r>
            <a:endParaRPr lang="en-US" altLang="zh-CN" dirty="0"/>
          </a:p>
          <a:p>
            <a:pPr lvl="1"/>
            <a:r>
              <a:rPr lang="zh-CN" altLang="en-US" dirty="0"/>
              <a:t>在系统不满足性质时提供反例路径</a:t>
            </a:r>
            <a:endParaRPr lang="en-US" altLang="zh-CN" dirty="0"/>
          </a:p>
          <a:p>
            <a:pPr lvl="1"/>
            <a:r>
              <a:rPr lang="zh-CN" altLang="en-US" dirty="0"/>
              <a:t>应用于于计算机硬件、通信协议、控制系统、安全认证协议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A1383D-9E6D-46EB-B40B-7429E27C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A60FE4-386B-4881-9461-B63F65FC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7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E97A7-BA6F-4615-8B46-894F4B16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模型检验的基本思想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27E01A-54A5-4147-A012-29EC36209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系统通过典型的状态迁移结构 </a:t>
            </a:r>
            <a:r>
              <a:rPr lang="en-US" altLang="zh-CN" dirty="0"/>
              <a:t>S</a:t>
            </a:r>
            <a:r>
              <a:rPr lang="zh-CN" altLang="en-US" dirty="0"/>
              <a:t>，通常为自动机，建立系统模型以描述系统的行为</a:t>
            </a:r>
            <a:endParaRPr lang="en-US" altLang="zh-CN" dirty="0"/>
          </a:p>
          <a:p>
            <a:r>
              <a:rPr lang="zh-CN" altLang="en-US" dirty="0"/>
              <a:t>用时态逻辑公式 </a:t>
            </a:r>
            <a:r>
              <a:rPr lang="en-US" altLang="zh-CN" dirty="0"/>
              <a:t>F </a:t>
            </a:r>
            <a:r>
              <a:rPr lang="zh-CN" altLang="en-US" dirty="0"/>
              <a:t>描述系统的性质</a:t>
            </a:r>
            <a:endParaRPr lang="en-US" altLang="zh-CN" dirty="0"/>
          </a:p>
          <a:p>
            <a:r>
              <a:rPr lang="zh-CN" altLang="en-US" dirty="0"/>
              <a:t>系统验证时，验证系统是否具有所期望的性质</a:t>
            </a:r>
            <a:endParaRPr lang="en-US" altLang="zh-CN" dirty="0"/>
          </a:p>
          <a:p>
            <a:pPr lvl="1"/>
            <a:r>
              <a:rPr lang="zh-CN" altLang="en-US" dirty="0"/>
              <a:t>状态迁移系统 </a:t>
            </a:r>
            <a:r>
              <a:rPr lang="en-US" altLang="zh-CN" dirty="0"/>
              <a:t>S </a:t>
            </a:r>
            <a:r>
              <a:rPr lang="zh-CN" altLang="en-US" dirty="0"/>
              <a:t>是否是公式 </a:t>
            </a:r>
            <a:r>
              <a:rPr lang="en-US" altLang="zh-CN" dirty="0"/>
              <a:t>F </a:t>
            </a:r>
            <a:r>
              <a:rPr lang="zh-CN" altLang="en-US" dirty="0"/>
              <a:t>的一个模型：</a:t>
            </a:r>
            <a:r>
              <a:rPr lang="en-US" altLang="zh-CN" dirty="0"/>
              <a:t>S |= F</a:t>
            </a:r>
          </a:p>
          <a:p>
            <a:r>
              <a:rPr lang="zh-CN" altLang="en-US" dirty="0"/>
              <a:t>特点：</a:t>
            </a:r>
            <a:endParaRPr lang="en-US" altLang="zh-CN" dirty="0"/>
          </a:p>
          <a:p>
            <a:pPr lvl="1"/>
            <a:r>
              <a:rPr lang="zh-CN" altLang="en-US" dirty="0"/>
              <a:t>自动验证，无须人工干预</a:t>
            </a:r>
            <a:endParaRPr lang="en-US" altLang="zh-CN" dirty="0"/>
          </a:p>
          <a:p>
            <a:pPr lvl="1"/>
            <a:r>
              <a:rPr lang="zh-CN" altLang="en-US" dirty="0"/>
              <a:t>系统不满足所要求的性质时，可生成反例，准确地指出错误的位置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A1383D-9E6D-46EB-B40B-7429E27C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A60FE4-386B-4881-9461-B63F65FC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511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96DF6-1DAB-485A-9755-C11C0B89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模型检验过程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A45B7-A891-4CC0-8B6F-E0661D19D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79" y="1205418"/>
            <a:ext cx="8672242" cy="2851217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系统建模</a:t>
            </a:r>
            <a:endParaRPr lang="en-US" altLang="zh-CN" dirty="0"/>
          </a:p>
          <a:p>
            <a:pPr lvl="1"/>
            <a:r>
              <a:rPr lang="zh-CN" altLang="en-US" dirty="0"/>
              <a:t>将待验证的系统设计转化为工具所能接受的模型，比如状态迁移图</a:t>
            </a:r>
            <a:endParaRPr lang="en-US" altLang="zh-CN" dirty="0"/>
          </a:p>
          <a:p>
            <a:r>
              <a:rPr lang="zh-CN" altLang="en-US" dirty="0"/>
              <a:t>性质规约描述</a:t>
            </a:r>
            <a:endParaRPr lang="en-US" altLang="zh-CN" dirty="0"/>
          </a:p>
          <a:p>
            <a:pPr lvl="1"/>
            <a:r>
              <a:rPr lang="zh-CN" altLang="en-US" dirty="0"/>
              <a:t>系统所要验证的性质通常是采用逻辑公式来描述，比如时态逻辑</a:t>
            </a:r>
            <a:endParaRPr lang="en-US" altLang="zh-CN" dirty="0"/>
          </a:p>
          <a:p>
            <a:r>
              <a:rPr lang="zh-CN" altLang="en-US" dirty="0"/>
              <a:t>系统验证</a:t>
            </a:r>
            <a:endParaRPr lang="en-US" altLang="zh-CN" dirty="0"/>
          </a:p>
          <a:p>
            <a:pPr lvl="1"/>
            <a:r>
              <a:rPr lang="zh-CN" altLang="en-US" dirty="0"/>
              <a:t>系统的状态空间进行穷尽搜索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4E3053-5FC6-4AF4-826A-762A86E63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89F75B-E55A-47FF-8A08-09100C1CB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5B33F07-DB39-4B54-A870-7245C41D0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57" y="3874073"/>
            <a:ext cx="66389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4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</a:t>
            </a:r>
            <a:r>
              <a:rPr lang="zh-CN" altLang="en-US" dirty="0"/>
              <a:t>嵌入式系统调试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6F97BA9-E5A8-48DA-8580-B71517ABC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调试</a:t>
            </a:r>
            <a:endParaRPr lang="en-US" altLang="zh-CN" dirty="0"/>
          </a:p>
          <a:p>
            <a:pPr lvl="1"/>
            <a:r>
              <a:rPr lang="zh-CN" altLang="en-US" dirty="0"/>
              <a:t>通过某种方法控制被调试程序的执行过程</a:t>
            </a:r>
            <a:endParaRPr lang="en-US" altLang="zh-CN" dirty="0"/>
          </a:p>
          <a:p>
            <a:pPr lvl="1"/>
            <a:r>
              <a:rPr lang="zh-CN" altLang="en-US" dirty="0"/>
              <a:t>随时查看和修改被调试程序的执行状态</a:t>
            </a:r>
            <a:endParaRPr lang="en-US" altLang="zh-CN" dirty="0"/>
          </a:p>
          <a:p>
            <a:r>
              <a:rPr lang="zh-CN" altLang="en-US" dirty="0"/>
              <a:t>调试工具</a:t>
            </a:r>
            <a:endParaRPr lang="en-US" altLang="zh-CN" dirty="0"/>
          </a:p>
          <a:p>
            <a:pPr lvl="1"/>
            <a:r>
              <a:rPr lang="zh-CN" altLang="en-US" dirty="0"/>
              <a:t>控制程序的执行过程</a:t>
            </a:r>
            <a:endParaRPr lang="en-US" altLang="zh-CN" dirty="0"/>
          </a:p>
          <a:p>
            <a:pPr lvl="1"/>
            <a:r>
              <a:rPr lang="zh-CN" altLang="en-US" dirty="0"/>
              <a:t>查看程序执行状态</a:t>
            </a:r>
            <a:endParaRPr lang="en-US" altLang="zh-CN" dirty="0"/>
          </a:p>
          <a:p>
            <a:pPr lvl="2"/>
            <a:r>
              <a:rPr lang="zh-CN" altLang="en-US" dirty="0"/>
              <a:t>设置观察点、追踪点、查看堆栈以及 </a:t>
            </a:r>
            <a:r>
              <a:rPr lang="en-US" altLang="zh-CN" dirty="0"/>
              <a:t>CPU </a:t>
            </a:r>
            <a:r>
              <a:rPr lang="zh-CN" altLang="en-US" dirty="0"/>
              <a:t>寄存器值</a:t>
            </a:r>
            <a:endParaRPr lang="en-US" altLang="zh-CN" dirty="0"/>
          </a:p>
          <a:p>
            <a:pPr lvl="1"/>
            <a:r>
              <a:rPr lang="zh-CN" altLang="en-US" dirty="0"/>
              <a:t>软件调试工具又称调试器（</a:t>
            </a:r>
            <a:r>
              <a:rPr lang="en-US" altLang="zh-CN" dirty="0"/>
              <a:t>Debugger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622E91-4BB7-417B-8290-73A1CD68A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96C6DC-5449-4D97-A3FF-47AF84C8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446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4DB50-ECCD-4E4B-BB1D-31761767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模型检验的状态爆炸解决方法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DB0BEB-89DC-4C62-9BDB-0A42D34F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有序的二叉判决图</a:t>
            </a:r>
            <a:endParaRPr lang="en-US" altLang="zh-CN" dirty="0"/>
          </a:p>
          <a:p>
            <a:pPr lvl="1"/>
            <a:r>
              <a:rPr lang="en-US" altLang="zh-CN" dirty="0"/>
              <a:t>OBDD </a:t>
            </a:r>
            <a:r>
              <a:rPr lang="zh-CN" altLang="en-US" dirty="0"/>
              <a:t>是压缩布尔公式范式及其操作</a:t>
            </a:r>
            <a:endParaRPr lang="en-US" altLang="zh-CN" dirty="0"/>
          </a:p>
          <a:p>
            <a:r>
              <a:rPr lang="zh-CN" altLang="en-US" dirty="0"/>
              <a:t>可满足性问题和可满足性模块理论</a:t>
            </a:r>
            <a:endParaRPr lang="en-US" altLang="zh-CN" dirty="0"/>
          </a:p>
          <a:p>
            <a:pPr lvl="1"/>
            <a:r>
              <a:rPr lang="zh-CN" altLang="en-US" dirty="0"/>
              <a:t>基于可满足性问题（</a:t>
            </a:r>
            <a:r>
              <a:rPr lang="en-US" altLang="zh-CN" dirty="0"/>
              <a:t>SAT</a:t>
            </a:r>
            <a:r>
              <a:rPr lang="zh-CN" altLang="en-US" dirty="0"/>
              <a:t>）和可满足性模块理论（</a:t>
            </a:r>
            <a:r>
              <a:rPr lang="en-US" altLang="zh-CN" dirty="0"/>
              <a:t>SMT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提出了有界模型检验（</a:t>
            </a:r>
            <a:r>
              <a:rPr lang="en-US" altLang="zh-CN" dirty="0"/>
              <a:t>BMC</a:t>
            </a:r>
            <a:r>
              <a:rPr lang="zh-CN" altLang="en-US" dirty="0"/>
              <a:t>）技术</a:t>
            </a:r>
            <a:endParaRPr lang="en-US" altLang="zh-CN" dirty="0"/>
          </a:p>
          <a:p>
            <a:r>
              <a:rPr lang="zh-CN" altLang="en-US" dirty="0"/>
              <a:t>偏序化简方法 </a:t>
            </a:r>
            <a:endParaRPr lang="en-US" altLang="zh-CN" dirty="0"/>
          </a:p>
          <a:p>
            <a:pPr lvl="1"/>
            <a:r>
              <a:rPr lang="zh-CN" altLang="en-US" dirty="0"/>
              <a:t>偏序化简技术就是构造一个化简的状态迁移图</a:t>
            </a:r>
            <a:endParaRPr lang="en-US" altLang="zh-CN" dirty="0"/>
          </a:p>
          <a:p>
            <a:r>
              <a:rPr lang="zh-CN" altLang="en-US" dirty="0"/>
              <a:t>抽象映射 </a:t>
            </a:r>
            <a:endParaRPr lang="en-US" altLang="zh-CN" dirty="0"/>
          </a:p>
          <a:p>
            <a:pPr lvl="1"/>
            <a:r>
              <a:rPr lang="zh-CN" altLang="en-US" dirty="0"/>
              <a:t>抽象映射是简化模型状态的另一种方法，把多个状态映射到一个状态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EE5F13-7F62-41C2-87CD-43D547B4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B53C38-8C3C-4B5B-B36E-E2EEDF59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49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D18B-4CD1-425D-8568-4D0D93A3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模型检验工具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F60D46-1BB5-406D-92D0-1FCD8F45A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SPIN</a:t>
            </a:r>
          </a:p>
          <a:p>
            <a:pPr lvl="1"/>
            <a:r>
              <a:rPr lang="en-US" altLang="zh-CN" dirty="0"/>
              <a:t>SPIN </a:t>
            </a:r>
            <a:r>
              <a:rPr lang="zh-CN" altLang="en-US" dirty="0"/>
              <a:t>是美国贝尔实验室开发，用来检测有限状态系统是否满足</a:t>
            </a:r>
            <a:r>
              <a:rPr lang="en-US" altLang="zh-CN" dirty="0"/>
              <a:t>PLTL </a:t>
            </a:r>
            <a:r>
              <a:rPr lang="zh-CN" altLang="en-US" dirty="0"/>
              <a:t>公式</a:t>
            </a:r>
            <a:endParaRPr lang="en-US" altLang="zh-CN" dirty="0"/>
          </a:p>
          <a:p>
            <a:r>
              <a:rPr lang="en-US" altLang="zh-CN" dirty="0" err="1"/>
              <a:t>Uppaal</a:t>
            </a:r>
            <a:endParaRPr lang="en-US" altLang="zh-CN" dirty="0"/>
          </a:p>
          <a:p>
            <a:pPr lvl="1"/>
            <a:r>
              <a:rPr lang="zh-CN" altLang="en-US" dirty="0"/>
              <a:t>丹麦的 </a:t>
            </a:r>
            <a:r>
              <a:rPr lang="en-US" altLang="zh-CN" dirty="0"/>
              <a:t>Uppsala </a:t>
            </a:r>
            <a:r>
              <a:rPr lang="zh-CN" altLang="en-US" dirty="0"/>
              <a:t>大学和 </a:t>
            </a:r>
            <a:r>
              <a:rPr lang="en-US" altLang="zh-CN" dirty="0"/>
              <a:t>Aalborg </a:t>
            </a:r>
            <a:r>
              <a:rPr lang="zh-CN" altLang="en-US" dirty="0"/>
              <a:t>大学联合开发</a:t>
            </a:r>
            <a:endParaRPr lang="en-US" altLang="zh-CN" dirty="0"/>
          </a:p>
          <a:p>
            <a:pPr lvl="1"/>
            <a:r>
              <a:rPr lang="zh-CN" altLang="en-US" dirty="0"/>
              <a:t>集成了时间自动机建模与验证环境</a:t>
            </a:r>
            <a:endParaRPr lang="en-US" altLang="zh-CN" dirty="0"/>
          </a:p>
          <a:p>
            <a:r>
              <a:rPr lang="en-US" altLang="zh-CN" dirty="0"/>
              <a:t>SMV</a:t>
            </a:r>
          </a:p>
          <a:p>
            <a:pPr lvl="1"/>
            <a:r>
              <a:rPr lang="en-US" altLang="zh-CN" dirty="0"/>
              <a:t>SMV </a:t>
            </a:r>
            <a:r>
              <a:rPr lang="zh-CN" altLang="en-US" dirty="0"/>
              <a:t>是美国卡耐基梅隆大学开发</a:t>
            </a:r>
            <a:endParaRPr lang="en-US" altLang="zh-CN" dirty="0"/>
          </a:p>
          <a:p>
            <a:pPr lvl="1"/>
            <a:r>
              <a:rPr lang="zh-CN" altLang="en-US" dirty="0"/>
              <a:t>用来检测有限状态系统是否满足 </a:t>
            </a:r>
            <a:r>
              <a:rPr lang="en-US" altLang="zh-CN" dirty="0"/>
              <a:t>CTL </a:t>
            </a:r>
            <a:r>
              <a:rPr lang="zh-CN" altLang="en-US" dirty="0"/>
              <a:t>公式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8FE364-3BB3-402B-B6F6-5A582AB41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CE756E-AB62-4B0F-B83F-0AFBDABB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446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D1676-250B-4931-907B-26ADD748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6CF414-8EC5-41E7-AAEF-2F1F1B825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调试技术</a:t>
            </a:r>
            <a:endParaRPr lang="en-US" altLang="zh-CN" dirty="0"/>
          </a:p>
          <a:p>
            <a:r>
              <a:rPr lang="zh-CN" altLang="en-US" dirty="0"/>
              <a:t>测试技术</a:t>
            </a:r>
            <a:endParaRPr lang="en-US" altLang="zh-CN" dirty="0"/>
          </a:p>
          <a:p>
            <a:r>
              <a:rPr lang="zh-CN" altLang="en-US"/>
              <a:t>模型检验技术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EB4464-0F80-4000-BC44-518A5C8E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81AE5F-E10A-44B9-AEC2-1C1441121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7354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6AA82-2257-4DE3-903A-230A83F9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26886A-8334-488E-B45E-D2AFEE776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P295 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AD0B10-6288-47E2-B84F-F41562BDD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988AB6-4F31-415D-A88B-B8B5FABC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03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1D509-A1FE-423B-9038-2E74FAB9C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嵌入式软件的调试方法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D781A-632D-44ED-94E0-6569AFE81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79" y="1309035"/>
            <a:ext cx="3838281" cy="4963750"/>
          </a:xfrm>
        </p:spPr>
        <p:txBody>
          <a:bodyPr>
            <a:normAutofit/>
          </a:bodyPr>
          <a:lstStyle/>
          <a:p>
            <a:r>
              <a:rPr lang="zh-CN" altLang="en-US" dirty="0"/>
              <a:t>宿主机</a:t>
            </a:r>
            <a:r>
              <a:rPr lang="en-US" altLang="zh-CN" dirty="0"/>
              <a:t>/</a:t>
            </a:r>
            <a:r>
              <a:rPr lang="zh-CN" altLang="en-US" dirty="0"/>
              <a:t>目标机方式</a:t>
            </a:r>
            <a:endParaRPr lang="en-US" altLang="zh-CN" dirty="0"/>
          </a:p>
          <a:p>
            <a:pPr lvl="1"/>
            <a:r>
              <a:rPr lang="zh-CN" altLang="en-US" dirty="0"/>
              <a:t>调试器和被调试的程序分布在宿主机和目标机上</a:t>
            </a:r>
            <a:endParaRPr lang="en-US" altLang="zh-CN" dirty="0"/>
          </a:p>
          <a:p>
            <a:pPr lvl="1"/>
            <a:r>
              <a:rPr lang="zh-CN" altLang="en-US" dirty="0"/>
              <a:t>目标机和宿主机之间通过某种媒介通信</a:t>
            </a:r>
            <a:endParaRPr lang="en-US" altLang="zh-CN" dirty="0"/>
          </a:p>
          <a:p>
            <a:pPr lvl="2"/>
            <a:r>
              <a:rPr lang="zh-CN" altLang="en-US" dirty="0"/>
              <a:t>串口、并口、以太网或者 </a:t>
            </a:r>
            <a:r>
              <a:rPr lang="en-US" altLang="zh-CN" dirty="0"/>
              <a:t>JTAG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4D1CA0-C043-4E63-A879-98F3CE7D0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800B0C-AE53-4410-86CB-5C95E239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D99056-1165-460E-BFBD-699C83D0B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0" y="1185862"/>
            <a:ext cx="51244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8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1D509-A1FE-423B-9038-2E74FAB9C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嵌入式软件的调试方法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D781A-632D-44ED-94E0-6569AFE81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78" y="1309035"/>
            <a:ext cx="8461081" cy="477653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宿主机：</a:t>
            </a:r>
            <a:r>
              <a:rPr lang="en-US" altLang="zh-CN" sz="2800" dirty="0"/>
              <a:t>PC</a:t>
            </a:r>
            <a:r>
              <a:rPr lang="zh-CN" altLang="en-US" sz="2800" dirty="0"/>
              <a:t>机</a:t>
            </a:r>
            <a:endParaRPr lang="en-US" altLang="zh-CN" sz="2800" dirty="0"/>
          </a:p>
          <a:p>
            <a:pPr lvl="1"/>
            <a:r>
              <a:rPr lang="zh-CN" altLang="en-US" sz="2400" dirty="0"/>
              <a:t>编译（交叉编译）、调试、下载</a:t>
            </a:r>
            <a:endParaRPr lang="en-US" altLang="zh-CN" sz="2400" dirty="0"/>
          </a:p>
          <a:p>
            <a:r>
              <a:rPr lang="zh-CN" altLang="en-US" sz="2800" dirty="0"/>
              <a:t>目标机</a:t>
            </a:r>
            <a:endParaRPr lang="en-US" altLang="zh-CN" sz="2800" dirty="0"/>
          </a:p>
          <a:p>
            <a:pPr lvl="1"/>
            <a:r>
              <a:rPr lang="zh-CN" altLang="en-US" sz="2400" dirty="0"/>
              <a:t>运行调试代理程序，负责与宿主机的调试器通信交互</a:t>
            </a:r>
            <a:endParaRPr lang="en-US" altLang="zh-CN" sz="2400" dirty="0"/>
          </a:p>
          <a:p>
            <a:pPr lvl="1"/>
            <a:r>
              <a:rPr lang="zh-CN" altLang="en-US" sz="2400" dirty="0"/>
              <a:t>根据调试器发出的指令控制被调试程序的运行</a:t>
            </a:r>
            <a:endParaRPr lang="en-US" altLang="zh-CN" sz="2400" dirty="0"/>
          </a:p>
          <a:p>
            <a:pPr lvl="1"/>
            <a:r>
              <a:rPr lang="zh-CN" altLang="en-US" sz="2400" dirty="0"/>
              <a:t>将执行状态反馈给调试器</a:t>
            </a:r>
            <a:endParaRPr lang="en-US" altLang="zh-CN" sz="2400" dirty="0"/>
          </a:p>
          <a:p>
            <a:r>
              <a:rPr lang="zh-CN" altLang="en-US" sz="2800" dirty="0"/>
              <a:t>调试器：</a:t>
            </a:r>
            <a:r>
              <a:rPr lang="en-US" altLang="zh-CN" sz="2800" dirty="0"/>
              <a:t>GDB</a:t>
            </a:r>
            <a:r>
              <a:rPr lang="zh-CN" altLang="en-US" sz="2800" dirty="0"/>
              <a:t>调试器采用 </a:t>
            </a:r>
            <a:r>
              <a:rPr lang="en-US" altLang="zh-CN" sz="2800" dirty="0"/>
              <a:t>RSP</a:t>
            </a:r>
            <a:r>
              <a:rPr lang="zh-CN" altLang="en-US" sz="2800" dirty="0"/>
              <a:t>协议，</a:t>
            </a:r>
            <a:r>
              <a:rPr lang="en-US" altLang="zh-CN" sz="2800" dirty="0"/>
              <a:t>ARM </a:t>
            </a:r>
            <a:r>
              <a:rPr lang="zh-CN" altLang="en-US" sz="2800" dirty="0"/>
              <a:t>采用的 </a:t>
            </a:r>
            <a:r>
              <a:rPr lang="en-US" altLang="zh-CN" sz="2800" dirty="0"/>
              <a:t>ADP</a:t>
            </a:r>
            <a:r>
              <a:rPr lang="zh-CN" altLang="en-US" sz="2800" dirty="0"/>
              <a:t>协议</a:t>
            </a:r>
            <a:endParaRPr lang="en-US" altLang="zh-CN" sz="28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4D1CA0-C043-4E63-A879-98F3CE7D0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800B0C-AE53-4410-86CB-5C95E239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17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C2A3E-6F64-4FCA-9AE7-958F8F73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嵌入式系统的调试技术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5AA06-92CE-47AA-9A55-FE88A4DCD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64" y="1148081"/>
            <a:ext cx="8672242" cy="5024120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基本手段：断点</a:t>
            </a:r>
            <a:endParaRPr lang="en-US" altLang="zh-CN" dirty="0"/>
          </a:p>
          <a:p>
            <a:pPr lvl="1"/>
            <a:r>
              <a:rPr lang="zh-CN" altLang="en-US" dirty="0"/>
              <a:t>软件断点：一种特殊类型的机器指令，被编译器提前插入到被调试程序的代码段中</a:t>
            </a:r>
            <a:endParaRPr lang="en-US" altLang="zh-CN" dirty="0"/>
          </a:p>
          <a:p>
            <a:pPr lvl="2"/>
            <a:r>
              <a:rPr lang="zh-CN" altLang="en-US" dirty="0"/>
              <a:t>当处理器执行断点指令时，处理器将触发特殊的处理程序</a:t>
            </a:r>
            <a:endParaRPr lang="en-US" altLang="zh-CN" dirty="0"/>
          </a:p>
          <a:p>
            <a:pPr lvl="2"/>
            <a:r>
              <a:rPr lang="zh-CN" altLang="en-US" dirty="0"/>
              <a:t>软件断点需要修改程序的代码段</a:t>
            </a:r>
            <a:endParaRPr lang="en-US" altLang="zh-CN" dirty="0"/>
          </a:p>
          <a:p>
            <a:pPr lvl="1"/>
            <a:r>
              <a:rPr lang="zh-CN" altLang="en-US" dirty="0"/>
              <a:t>硬件断点：</a:t>
            </a:r>
            <a:endParaRPr lang="en-US" altLang="zh-CN" dirty="0"/>
          </a:p>
          <a:p>
            <a:pPr lvl="2"/>
            <a:r>
              <a:rPr lang="zh-CN" altLang="en-US" dirty="0"/>
              <a:t>数据断点：在处理器企图改变某个特定位置的数据时触发</a:t>
            </a:r>
            <a:endParaRPr lang="en-US" altLang="zh-CN" dirty="0"/>
          </a:p>
          <a:p>
            <a:pPr lvl="2"/>
            <a:r>
              <a:rPr lang="zh-CN" altLang="en-US" dirty="0"/>
              <a:t>指令断点：控制程序的执行</a:t>
            </a:r>
            <a:endParaRPr lang="en-US" altLang="zh-CN" dirty="0"/>
          </a:p>
          <a:p>
            <a:pPr lvl="2"/>
            <a:r>
              <a:rPr lang="zh-CN" altLang="en-US" dirty="0"/>
              <a:t>例：</a:t>
            </a:r>
            <a:r>
              <a:rPr lang="en-US" altLang="zh-CN" dirty="0"/>
              <a:t>Intel </a:t>
            </a:r>
            <a:r>
              <a:rPr lang="zh-CN" altLang="en-US" dirty="0"/>
              <a:t>的 </a:t>
            </a:r>
            <a:r>
              <a:rPr lang="en-US" altLang="zh-CN" dirty="0" err="1"/>
              <a:t>StrongARM</a:t>
            </a:r>
            <a:r>
              <a:rPr lang="en-US" altLang="zh-CN" dirty="0"/>
              <a:t>/</a:t>
            </a:r>
            <a:r>
              <a:rPr lang="en-US" altLang="zh-CN" dirty="0" err="1"/>
              <a:t>XScale</a:t>
            </a:r>
            <a:r>
              <a:rPr lang="en-US" altLang="zh-CN" dirty="0"/>
              <a:t> </a:t>
            </a:r>
            <a:r>
              <a:rPr lang="zh-CN" altLang="en-US" dirty="0"/>
              <a:t>系列处理器， </a:t>
            </a:r>
            <a:r>
              <a:rPr lang="en-US" altLang="zh-CN" dirty="0"/>
              <a:t>4 </a:t>
            </a:r>
            <a:r>
              <a:rPr lang="zh-CN" altLang="en-US" dirty="0"/>
              <a:t>个硬件断点，可设置为数据断点、指令断点，将加载地址和硬件断点寄存器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A074D7-CE54-4EAC-9C6D-228DC8DB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F69D0A-C50C-4D77-91F9-BD4B5BDC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62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60A99-9CF5-4167-B8C9-A4381D3B2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79" y="160259"/>
            <a:ext cx="8672242" cy="64713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调试手段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D35861-D451-4B8B-B612-7EF421BB2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79" y="1151823"/>
            <a:ext cx="8672242" cy="521849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800" dirty="0"/>
              <a:t>ROM </a:t>
            </a:r>
            <a:r>
              <a:rPr lang="zh-CN" altLang="en-US" sz="2800" dirty="0"/>
              <a:t>监视器、</a:t>
            </a:r>
            <a:r>
              <a:rPr lang="en-US" altLang="zh-CN" sz="2800" dirty="0"/>
              <a:t>ROM </a:t>
            </a:r>
            <a:r>
              <a:rPr lang="zh-CN" altLang="en-US" sz="2800" dirty="0"/>
              <a:t>仿真器、在线仿真（</a:t>
            </a:r>
            <a:r>
              <a:rPr lang="en-US" altLang="zh-CN" sz="2800" dirty="0"/>
              <a:t>ICE</a:t>
            </a:r>
            <a:r>
              <a:rPr lang="zh-CN" altLang="en-US" sz="2800" dirty="0"/>
              <a:t>）、片上调试</a:t>
            </a:r>
            <a:endParaRPr lang="en-US" altLang="zh-CN" sz="2800" dirty="0"/>
          </a:p>
          <a:p>
            <a:r>
              <a:rPr lang="en-US" altLang="zh-CN" sz="2800" dirty="0"/>
              <a:t>ROM</a:t>
            </a:r>
            <a:r>
              <a:rPr lang="zh-CN" altLang="en-US" sz="2800" dirty="0"/>
              <a:t>监视器</a:t>
            </a:r>
            <a:endParaRPr lang="en-US" altLang="zh-CN" sz="2800" dirty="0"/>
          </a:p>
          <a:p>
            <a:pPr lvl="1"/>
            <a:r>
              <a:rPr lang="zh-CN" altLang="en-US" sz="2600" dirty="0"/>
              <a:t>固化到目标机中一段小程序，监控目标机上被调试程序的运行</a:t>
            </a:r>
            <a:endParaRPr lang="en-US" altLang="zh-CN" sz="2600" dirty="0"/>
          </a:p>
          <a:p>
            <a:pPr lvl="1"/>
            <a:r>
              <a:rPr lang="zh-CN" altLang="en-US" sz="2600" dirty="0"/>
              <a:t>与宿主机端调试器一起完成对目标机端程序的调试</a:t>
            </a:r>
            <a:endParaRPr lang="en-US" altLang="zh-CN" sz="2600" dirty="0"/>
          </a:p>
          <a:p>
            <a:pPr lvl="1"/>
            <a:r>
              <a:rPr lang="zh-CN" altLang="en-US" sz="2600" dirty="0"/>
              <a:t>监控器解释并执行调试器发出的调试命令，并将命令执行结果回传给调试器</a:t>
            </a:r>
            <a:endParaRPr lang="en-US" altLang="zh-CN" sz="2600" dirty="0"/>
          </a:p>
          <a:p>
            <a:pPr lvl="1"/>
            <a:r>
              <a:rPr lang="zh-CN" altLang="en-US" sz="2600" dirty="0"/>
              <a:t>不需要硬件支持、具有可扩展性强，成本低廉，易调试，缩短产品开发周期，降低开发成本</a:t>
            </a:r>
            <a:endParaRPr lang="en-US" altLang="zh-CN" sz="2600" dirty="0"/>
          </a:p>
          <a:p>
            <a:r>
              <a:rPr lang="zh-CN" altLang="en-US" sz="3000" dirty="0"/>
              <a:t>问题</a:t>
            </a:r>
            <a:endParaRPr lang="en-US" altLang="zh-CN" sz="3000" dirty="0"/>
          </a:p>
          <a:p>
            <a:pPr lvl="2"/>
            <a:r>
              <a:rPr lang="zh-CN" altLang="en-US" sz="2600" dirty="0"/>
              <a:t>资源占用，无法调试时间特性的代码</a:t>
            </a:r>
            <a:endParaRPr lang="en-US" altLang="zh-CN" sz="2600" dirty="0"/>
          </a:p>
          <a:p>
            <a:pPr lvl="2"/>
            <a:r>
              <a:rPr lang="zh-CN" altLang="en-US" sz="2600" dirty="0"/>
              <a:t>若目标机无硬件断点，就无法调试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E48436-320A-4C5A-9ACD-6CADB833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A4209B-5266-4B58-BEC5-7C3B4DF1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367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9ABBD-2EB2-42AB-B863-0B2761C1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ROM</a:t>
            </a:r>
            <a:r>
              <a:rPr lang="zh-CN" altLang="en-US" dirty="0"/>
              <a:t>仿真器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7E6AB5-98B2-4697-8BCB-A159B5B94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使用 </a:t>
            </a:r>
            <a:r>
              <a:rPr lang="en-US" altLang="zh-CN" sz="2800" dirty="0"/>
              <a:t>RAM </a:t>
            </a:r>
            <a:r>
              <a:rPr lang="zh-CN" altLang="en-US" sz="2800" dirty="0"/>
              <a:t>器件和附加电路来仿真 </a:t>
            </a:r>
            <a:r>
              <a:rPr lang="en-US" altLang="zh-CN" sz="2800" dirty="0"/>
              <a:t>ROM </a:t>
            </a:r>
            <a:r>
              <a:rPr lang="zh-CN" altLang="en-US" sz="2800" dirty="0"/>
              <a:t>硬件设备</a:t>
            </a:r>
            <a:endParaRPr lang="en-US" altLang="zh-CN" sz="2800" dirty="0"/>
          </a:p>
          <a:p>
            <a:r>
              <a:rPr lang="en-US" altLang="zh-CN" sz="2800" dirty="0"/>
              <a:t>ROM </a:t>
            </a:r>
            <a:r>
              <a:rPr lang="zh-CN" altLang="en-US" sz="2800" dirty="0"/>
              <a:t>仿真器地址可实时映射到目标机</a:t>
            </a:r>
            <a:r>
              <a:rPr lang="en-US" altLang="zh-CN" sz="2800" dirty="0"/>
              <a:t>ROM </a:t>
            </a:r>
            <a:r>
              <a:rPr lang="zh-CN" altLang="en-US" sz="2800" dirty="0"/>
              <a:t>地址空间，从而仿真目标机</a:t>
            </a:r>
            <a:r>
              <a:rPr lang="en-US" altLang="zh-CN" sz="2800" dirty="0"/>
              <a:t>ROM</a:t>
            </a:r>
          </a:p>
          <a:p>
            <a:r>
              <a:rPr lang="zh-CN" altLang="en-US" sz="2800" dirty="0"/>
              <a:t>在目标机和宿主机之间建立高速通信通道</a:t>
            </a:r>
            <a:endParaRPr lang="en-US" altLang="zh-CN" sz="2800" dirty="0"/>
          </a:p>
          <a:p>
            <a:r>
              <a:rPr lang="zh-CN" altLang="en-US" sz="2800" dirty="0"/>
              <a:t>需要和 </a:t>
            </a:r>
            <a:r>
              <a:rPr lang="en-US" altLang="zh-CN" sz="2800" dirty="0"/>
              <a:t>ROM </a:t>
            </a:r>
            <a:r>
              <a:rPr lang="zh-CN" altLang="en-US" sz="2800" dirty="0"/>
              <a:t>监视器调试方式结合形成完备的调试方式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468B59-47F7-4376-A2C6-063DEE94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0C1385-6E6F-40A2-B5B1-B86C985B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393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3E621-9462-4112-8117-5C9593B3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ICE</a:t>
            </a:r>
            <a:r>
              <a:rPr lang="zh-CN" altLang="en-US" dirty="0"/>
              <a:t>在线仿真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B65528-4119-45B3-805E-BAF4F05CD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64" y="1169413"/>
            <a:ext cx="8672242" cy="477653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在线仿真器具有处理器、</a:t>
            </a:r>
            <a:r>
              <a:rPr lang="en-US" altLang="zh-CN" sz="2800" dirty="0"/>
              <a:t>RAM </a:t>
            </a:r>
            <a:r>
              <a:rPr lang="zh-CN" altLang="en-US" sz="2800" dirty="0"/>
              <a:t>和 </a:t>
            </a:r>
            <a:r>
              <a:rPr lang="en-US" altLang="zh-CN" sz="2800" dirty="0"/>
              <a:t>ROM </a:t>
            </a:r>
            <a:r>
              <a:rPr lang="zh-CN" altLang="en-US" sz="2800" dirty="0"/>
              <a:t>存储器资源</a:t>
            </a:r>
            <a:endParaRPr lang="en-US" altLang="zh-CN" sz="2800" dirty="0"/>
          </a:p>
          <a:p>
            <a:r>
              <a:rPr lang="en-US" altLang="zh-CN" sz="2800" dirty="0"/>
              <a:t>ICE </a:t>
            </a:r>
            <a:r>
              <a:rPr lang="zh-CN" altLang="en-US" sz="2800" dirty="0"/>
              <a:t>对目标机处理器可在物理上完全代替</a:t>
            </a:r>
            <a:endParaRPr lang="en-US" altLang="zh-CN" sz="2800" dirty="0"/>
          </a:p>
          <a:p>
            <a:r>
              <a:rPr lang="zh-CN" altLang="en-US" sz="2800" dirty="0"/>
              <a:t>避免目标存储器子系统由于不稳定而造成的问题</a:t>
            </a:r>
            <a:endParaRPr lang="en-US" altLang="zh-CN" sz="2800" dirty="0"/>
          </a:p>
          <a:p>
            <a:r>
              <a:rPr lang="zh-CN" altLang="en-US" sz="2800" dirty="0"/>
              <a:t>能够执行目标机可以执行的所有指令</a:t>
            </a:r>
            <a:endParaRPr lang="en-US" altLang="zh-CN" sz="2800" dirty="0"/>
          </a:p>
          <a:p>
            <a:r>
              <a:rPr lang="zh-CN" altLang="en-US" sz="2800" dirty="0"/>
              <a:t>通过外部仿真监控硬件，获取目标机处理器的状态</a:t>
            </a:r>
            <a:endParaRPr lang="en-US" altLang="zh-CN" sz="28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D75E92-219E-4B10-B00D-8AFAA30B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42E489-3A12-4C9F-9C21-AF0601A0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98C022-D28D-453C-8131-18E630928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64" y="4641025"/>
            <a:ext cx="84582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68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2511</TotalTime>
  <Words>2016</Words>
  <Application>Microsoft Office PowerPoint</Application>
  <PresentationFormat>全屏显示(4:3)</PresentationFormat>
  <Paragraphs>267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等线</vt:lpstr>
      <vt:lpstr>方正姚体</vt:lpstr>
      <vt:lpstr>微软雅黑</vt:lpstr>
      <vt:lpstr>Rockwell</vt:lpstr>
      <vt:lpstr>Rockwell Condensed</vt:lpstr>
      <vt:lpstr>Symbol</vt:lpstr>
      <vt:lpstr>Wingdings</vt:lpstr>
      <vt:lpstr>木活字</vt:lpstr>
      <vt:lpstr>第十章 嵌入式系统调试、测试与验证方法</vt:lpstr>
      <vt:lpstr>目录</vt:lpstr>
      <vt:lpstr>10.1 嵌入式系统调试</vt:lpstr>
      <vt:lpstr>嵌入式软件的调试方法</vt:lpstr>
      <vt:lpstr>嵌入式软件的调试方法</vt:lpstr>
      <vt:lpstr>嵌入式系统的调试技术</vt:lpstr>
      <vt:lpstr>调试手段</vt:lpstr>
      <vt:lpstr>ROM仿真器</vt:lpstr>
      <vt:lpstr>ICE在线仿真</vt:lpstr>
      <vt:lpstr>边界扫描测试技术 JTAG</vt:lpstr>
      <vt:lpstr>边界扫描测试技术 JTAG（续）</vt:lpstr>
      <vt:lpstr>边界扫描测试技术 JTAG（续）</vt:lpstr>
      <vt:lpstr>10.2 嵌入式软件测试</vt:lpstr>
      <vt:lpstr>嵌入式软件系统测试特点</vt:lpstr>
      <vt:lpstr>嵌入式软件测试过程</vt:lpstr>
      <vt:lpstr>嵌入式软件开发规范—MISRA C标准</vt:lpstr>
      <vt:lpstr>嵌入式软件开发规范—MISRA C标准</vt:lpstr>
      <vt:lpstr>测试的覆盖率</vt:lpstr>
      <vt:lpstr>测试的覆盖率（续）</vt:lpstr>
      <vt:lpstr>条件覆盖</vt:lpstr>
      <vt:lpstr>判定条件覆盖</vt:lpstr>
      <vt:lpstr>条件组合覆盖</vt:lpstr>
      <vt:lpstr>路径覆盖</vt:lpstr>
      <vt:lpstr>MC/DC，覆盖</vt:lpstr>
      <vt:lpstr>测试方法</vt:lpstr>
      <vt:lpstr>动态测试</vt:lpstr>
      <vt:lpstr>10.3嵌入式软件自动验证技术</vt:lpstr>
      <vt:lpstr>模型检验的基本思想</vt:lpstr>
      <vt:lpstr>模型检验过程</vt:lpstr>
      <vt:lpstr>模型检验的状态爆炸解决方法</vt:lpstr>
      <vt:lpstr>模型检验工具</vt:lpstr>
      <vt:lpstr>总结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嵌入式系统概论</dc:title>
  <dc:creator>guojian</dc:creator>
  <cp:lastModifiedBy>Guo Jian</cp:lastModifiedBy>
  <cp:revision>65</cp:revision>
  <dcterms:created xsi:type="dcterms:W3CDTF">2021-03-26T07:49:19Z</dcterms:created>
  <dcterms:modified xsi:type="dcterms:W3CDTF">2025-06-10T05:44:03Z</dcterms:modified>
</cp:coreProperties>
</file>