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94" r:id="rId4"/>
    <p:sldId id="401" r:id="rId5"/>
    <p:sldId id="320" r:id="rId6"/>
    <p:sldId id="295" r:id="rId7"/>
    <p:sldId id="297" r:id="rId8"/>
    <p:sldId id="298" r:id="rId9"/>
    <p:sldId id="299" r:id="rId10"/>
    <p:sldId id="301" r:id="rId11"/>
    <p:sldId id="315" r:id="rId12"/>
    <p:sldId id="302" r:id="rId13"/>
    <p:sldId id="303" r:id="rId14"/>
    <p:sldId id="321" r:id="rId15"/>
    <p:sldId id="304" r:id="rId16"/>
    <p:sldId id="322" r:id="rId17"/>
    <p:sldId id="339" r:id="rId18"/>
    <p:sldId id="305" r:id="rId19"/>
    <p:sldId id="323" r:id="rId20"/>
    <p:sldId id="316" r:id="rId21"/>
    <p:sldId id="341" r:id="rId22"/>
    <p:sldId id="317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65" r:id="rId31"/>
    <p:sldId id="266" r:id="rId32"/>
    <p:sldId id="353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1" r:id="rId47"/>
    <p:sldId id="280" r:id="rId48"/>
    <p:sldId id="282" r:id="rId49"/>
    <p:sldId id="352" r:id="rId50"/>
    <p:sldId id="406" r:id="rId51"/>
    <p:sldId id="283" r:id="rId52"/>
    <p:sldId id="402" r:id="rId53"/>
    <p:sldId id="327" r:id="rId54"/>
    <p:sldId id="350" r:id="rId55"/>
    <p:sldId id="284" r:id="rId56"/>
    <p:sldId id="403" r:id="rId57"/>
    <p:sldId id="285" r:id="rId58"/>
    <p:sldId id="404" r:id="rId59"/>
    <p:sldId id="286" r:id="rId60"/>
    <p:sldId id="405" r:id="rId61"/>
    <p:sldId id="409" r:id="rId62"/>
    <p:sldId id="326" r:id="rId63"/>
    <p:sldId id="287" r:id="rId64"/>
    <p:sldId id="410" r:id="rId65"/>
    <p:sldId id="288" r:id="rId66"/>
    <p:sldId id="292" r:id="rId67"/>
    <p:sldId id="291" r:id="rId68"/>
    <p:sldId id="408" r:id="rId69"/>
    <p:sldId id="293" r:id="rId70"/>
    <p:sldId id="407" r:id="rId71"/>
    <p:sldId id="319" r:id="rId72"/>
    <p:sldId id="351" r:id="rId73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05" autoAdjust="0"/>
  </p:normalViewPr>
  <p:slideViewPr>
    <p:cSldViewPr snapToGrid="0">
      <p:cViewPr varScale="1">
        <p:scale>
          <a:sx n="51" d="100"/>
          <a:sy n="51" d="100"/>
        </p:scale>
        <p:origin x="167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9391-D083-4219-941B-F74305A94DC3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EAA50-AF3E-4863-8529-7458BB3DAC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DMIPS</a:t>
            </a:r>
            <a:r>
              <a:rPr lang="zh-CN" altLang="en-US" dirty="0"/>
              <a:t>：</a:t>
            </a:r>
            <a:r>
              <a:rPr lang="en-US" altLang="zh-CN" dirty="0"/>
              <a:t>Dhrystone Million Instructions executed Per Second 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Dhrystone</a:t>
            </a:r>
            <a:r>
              <a:rPr lang="zh-CN" altLang="en-US" dirty="0"/>
              <a:t>：是测量处理器运算能力的最常见基准程序之一，常用于处理器的整型运算性能的测量。</a:t>
            </a:r>
            <a:r>
              <a:rPr lang="en-US" altLang="zh-CN" dirty="0"/>
              <a:t>Dhrystone</a:t>
            </a:r>
            <a:r>
              <a:rPr lang="zh-CN" altLang="en-US" dirty="0"/>
              <a:t>是一种整数运算测试程序。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MIPS</a:t>
            </a:r>
            <a:r>
              <a:rPr lang="zh-CN" altLang="en-US" dirty="0"/>
              <a:t>：</a:t>
            </a:r>
            <a:r>
              <a:rPr lang="en-US" altLang="zh-CN" dirty="0"/>
              <a:t>Million Instructions executed Per Second</a:t>
            </a:r>
            <a:r>
              <a:rPr lang="zh-CN" altLang="en-US" dirty="0"/>
              <a:t>，每秒执行百万条指令，用来计算同一秒内系统的处理能力，即每秒执行了多少百万条指令。。</a:t>
            </a:r>
          </a:p>
          <a:p>
            <a:endParaRPr lang="zh-CN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CC5D56-AA07-48B8-A376-68EB19602D3E}" type="slidenum">
              <a:rPr lang="zh-CN" altLang="en-US" sz="1200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EAA50-AF3E-4863-8529-7458BB3DAC5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8B972FD-77DD-443B-B41F-B73EBE34E8B4}" type="slidenum">
              <a:rPr lang="zh-CN" altLang="en-US" sz="1200"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AE7A7-DA07-4386-B4B9-EE10D026A15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60E8-CB15-4984-A474-CB14369FE14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158E-4C97-4A14-AE6A-F898E986B56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1026534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164" y="1395663"/>
            <a:ext cx="8672242" cy="4776537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BCFA09-3573-4CF8-BCD8-417E6F01326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443D-97E3-4980-92B2-A84C0036C76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2356-8148-4112-9FF2-747F08A2372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BFB409-75DF-4CFE-AEB3-A2081478ED1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82C6E-B75B-4DA3-A93B-AD886BC5D2A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AFE7-EDB3-43ED-A2C2-526343837AC2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702A-1935-4070-A61F-6833948D643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325653-D936-470D-A2FA-229360D4769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8" y="2017099"/>
            <a:ext cx="7996084" cy="141436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第二章 微处理器体系架构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395" y="5219355"/>
            <a:ext cx="1203627" cy="1152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78" y="5272143"/>
            <a:ext cx="1113910" cy="112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345" y="5272143"/>
            <a:ext cx="1250458" cy="1150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0" y="5219355"/>
            <a:ext cx="1148437" cy="1123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0" y="5459000"/>
            <a:ext cx="924238" cy="96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196" y="5390229"/>
            <a:ext cx="1132519" cy="1141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4633" y="5393454"/>
            <a:ext cx="1137777" cy="11377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9290" y="102262"/>
            <a:ext cx="8672242" cy="102653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024427"/>
            <a:ext cx="8672242" cy="5218044"/>
          </a:xfrm>
        </p:spPr>
        <p:txBody>
          <a:bodyPr>
            <a:normAutofit fontScale="82500" lnSpcReduction="20000"/>
          </a:bodyPr>
          <a:lstStyle/>
          <a:p>
            <a:r>
              <a:rPr lang="zh-CN" altLang="en-US" sz="2800" b="1" dirty="0"/>
              <a:t>嵌入式微控制器</a:t>
            </a:r>
            <a:endParaRPr lang="en-US" altLang="zh-CN" sz="2800" b="1" dirty="0"/>
          </a:p>
          <a:p>
            <a:pPr lvl="1"/>
            <a:r>
              <a:rPr lang="zh-CN" altLang="en-US" dirty="0"/>
              <a:t>微控制器将计算机基本结构集成到一个芯片</a:t>
            </a:r>
            <a:r>
              <a:rPr lang="en-US" altLang="zh-CN" dirty="0"/>
              <a:t> </a:t>
            </a:r>
          </a:p>
          <a:p>
            <a:pPr lvl="2"/>
            <a:r>
              <a:rPr lang="zh-CN" altLang="en-US" dirty="0"/>
              <a:t>通过单片机控制嵌入式设备</a:t>
            </a:r>
            <a:endParaRPr lang="en-US" altLang="zh-CN" dirty="0"/>
          </a:p>
          <a:p>
            <a:pPr lvl="1"/>
            <a:r>
              <a:rPr lang="zh-CN" altLang="en-US" sz="2400" dirty="0"/>
              <a:t>片内集成</a:t>
            </a:r>
            <a:r>
              <a:rPr lang="en-US" altLang="zh-CN" sz="2400" dirty="0"/>
              <a:t>CPU</a:t>
            </a:r>
            <a:r>
              <a:rPr lang="zh-CN" altLang="en-US" sz="2400" dirty="0"/>
              <a:t>、 </a:t>
            </a:r>
            <a:r>
              <a:rPr lang="en-US" altLang="zh-CN" sz="2400" dirty="0"/>
              <a:t>ROM/EPROM</a:t>
            </a:r>
            <a:r>
              <a:rPr lang="zh-CN" altLang="en-US" sz="2400" dirty="0"/>
              <a:t>、</a:t>
            </a:r>
            <a:r>
              <a:rPr lang="en-US" altLang="zh-CN" sz="2400" dirty="0"/>
              <a:t>RAM</a:t>
            </a:r>
            <a:r>
              <a:rPr lang="zh-CN" altLang="en-US" sz="2400" dirty="0"/>
              <a:t>、总线、总线逻辑、定时</a:t>
            </a:r>
            <a:r>
              <a:rPr lang="en-US" altLang="zh-CN" sz="2400" dirty="0"/>
              <a:t>/</a:t>
            </a:r>
            <a:r>
              <a:rPr lang="zh-CN" altLang="en-US" sz="2400" dirty="0"/>
              <a:t>计数</a:t>
            </a:r>
          </a:p>
          <a:p>
            <a:pPr marL="274320" lvl="1" indent="0">
              <a:buNone/>
            </a:pPr>
            <a:r>
              <a:rPr lang="zh-CN" altLang="en-US" sz="2400" dirty="0"/>
              <a:t>器、看门狗、</a:t>
            </a:r>
            <a:r>
              <a:rPr lang="en-US" altLang="zh-CN" sz="2400" dirty="0"/>
              <a:t>I/O</a:t>
            </a:r>
            <a:r>
              <a:rPr lang="zh-CN" altLang="en-US" sz="2400" dirty="0"/>
              <a:t>接口、串行口、脉宽调制输出、</a:t>
            </a:r>
            <a:r>
              <a:rPr lang="en-US" altLang="zh-CN" sz="2400" dirty="0"/>
              <a:t>ADC</a:t>
            </a:r>
            <a:r>
              <a:rPr lang="zh-CN" altLang="en-US" sz="2400" dirty="0"/>
              <a:t>、</a:t>
            </a:r>
            <a:r>
              <a:rPr lang="en-US" altLang="zh-CN" sz="2400" dirty="0"/>
              <a:t>DAC</a:t>
            </a:r>
            <a:r>
              <a:rPr lang="zh-CN" altLang="en-US" sz="2400" dirty="0"/>
              <a:t>、</a:t>
            </a:r>
            <a:r>
              <a:rPr lang="en-US" altLang="zh-CN" sz="2400" dirty="0"/>
              <a:t>Flash RAM</a:t>
            </a:r>
            <a:r>
              <a:rPr lang="zh-CN" altLang="en-US" sz="2400" dirty="0"/>
              <a:t>、</a:t>
            </a:r>
            <a:r>
              <a:rPr lang="en-US" altLang="zh-CN" sz="2400" dirty="0"/>
              <a:t>EEPROM </a:t>
            </a:r>
            <a:r>
              <a:rPr lang="zh-CN" altLang="en-US" sz="2400" dirty="0"/>
              <a:t>等各种必要的功能部件和外设</a:t>
            </a:r>
            <a:endParaRPr lang="en-US" altLang="zh-CN" sz="2400" dirty="0"/>
          </a:p>
          <a:p>
            <a:pPr lvl="1"/>
            <a:r>
              <a:rPr lang="zh-CN" altLang="en-US" sz="2400" dirty="0"/>
              <a:t>芯片尺寸大大减小，系统总功耗和成本下降，可靠性提高</a:t>
            </a:r>
            <a:endParaRPr lang="en-US" altLang="zh-CN" sz="2400" dirty="0"/>
          </a:p>
          <a:p>
            <a:r>
              <a:rPr lang="zh-CN" altLang="en-US" sz="2800" b="1" dirty="0"/>
              <a:t>嵌入式微处理器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由通用计算机中的 </a:t>
            </a:r>
            <a:r>
              <a:rPr lang="en-US" altLang="zh-CN" sz="2400" dirty="0"/>
              <a:t>CPU </a:t>
            </a:r>
            <a:r>
              <a:rPr lang="zh-CN" altLang="en-US" sz="2400" dirty="0"/>
              <a:t>发展而来，核心是 CPU，仅具备基本的计算和控制功能。要构建完整的系统，需要搭配外部的内存、存储设备、外设接口芯片等</a:t>
            </a:r>
          </a:p>
          <a:p>
            <a:pPr lvl="1"/>
            <a:r>
              <a:rPr lang="zh-CN" altLang="en-US" sz="2400" dirty="0"/>
              <a:t>低功耗和低资源实现嵌入式应用的特殊要求</a:t>
            </a:r>
            <a:endParaRPr lang="en-US" altLang="zh-CN" sz="2400" dirty="0"/>
          </a:p>
          <a:p>
            <a:pPr lvl="1"/>
            <a:r>
              <a:rPr lang="zh-CN" altLang="en-US" sz="2400" dirty="0"/>
              <a:t>主要面向结构更复杂、功能更丰富、性能要求更高的嵌入式应用</a:t>
            </a:r>
            <a:endParaRPr lang="en-US" altLang="zh-CN" sz="2400" dirty="0"/>
          </a:p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32CD-3BF5-4C37-83FA-CA47AA3A790D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微控制器与微处理器的区别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77687" y="2179811"/>
            <a:ext cx="260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微控制器块图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399682" y="5272703"/>
            <a:ext cx="244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微处理器块图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69" y="1412751"/>
            <a:ext cx="4095750" cy="245745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19F4-B411-4BEE-AD9A-32F676A9542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7" y="4097766"/>
            <a:ext cx="40957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8DC0-9C42-4FA9-A758-D911C025BD0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200150"/>
            <a:ext cx="8672242" cy="53054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b="1" dirty="0"/>
              <a:t>数字信号处理器（</a:t>
            </a:r>
            <a:r>
              <a:rPr lang="en-US" altLang="zh-CN" sz="2800" b="1" dirty="0"/>
              <a:t>DSP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专门用于信号处理的处理器</a:t>
            </a:r>
            <a:endParaRPr lang="en-US" altLang="zh-CN" sz="2400" dirty="0"/>
          </a:p>
          <a:p>
            <a:pPr lvl="1"/>
            <a:r>
              <a:rPr lang="zh-CN" altLang="en-US" sz="2400" dirty="0"/>
              <a:t>具有很高的编译效率和指令执行速度</a:t>
            </a:r>
            <a:r>
              <a:rPr lang="en-US" altLang="zh-CN" sz="2400" dirty="0"/>
              <a:t> </a:t>
            </a:r>
          </a:p>
          <a:p>
            <a:pPr lvl="1"/>
            <a:r>
              <a:rPr lang="zh-CN" altLang="en-US" sz="2400" dirty="0"/>
              <a:t>应用在数字滤波、快速傅里叶变换、谱分析、语音编码、视频编码、数据编码和雷达目标提取</a:t>
            </a:r>
            <a:endParaRPr lang="en-US" altLang="zh-CN" sz="2400" dirty="0"/>
          </a:p>
          <a:p>
            <a:pPr lvl="1"/>
            <a:r>
              <a:rPr lang="zh-CN" altLang="en-US" sz="2400" dirty="0"/>
              <a:t>类型</a:t>
            </a:r>
            <a:endParaRPr lang="en-US" altLang="zh-CN" sz="2400" dirty="0"/>
          </a:p>
          <a:p>
            <a:pPr lvl="2"/>
            <a:r>
              <a:rPr lang="zh-CN" altLang="en-US" sz="2200" dirty="0"/>
              <a:t>单片化设计</a:t>
            </a:r>
            <a:endParaRPr lang="en-US" altLang="zh-CN" sz="2200" dirty="0"/>
          </a:p>
          <a:p>
            <a:pPr lvl="2"/>
            <a:r>
              <a:rPr lang="zh-CN" altLang="en-US" sz="2200" dirty="0"/>
              <a:t>集成在微控制器、微处理器、片上系统中的 </a:t>
            </a:r>
            <a:r>
              <a:rPr lang="en-US" altLang="zh-CN" sz="2200" dirty="0"/>
              <a:t>DSP </a:t>
            </a:r>
            <a:r>
              <a:rPr lang="zh-CN" altLang="en-US" sz="2200" dirty="0"/>
              <a:t>协处理器</a:t>
            </a:r>
            <a:endParaRPr lang="en-US" altLang="zh-CN" sz="2200" dirty="0"/>
          </a:p>
          <a:p>
            <a:r>
              <a:rPr lang="zh-CN" altLang="en-US" sz="2800" b="1" dirty="0"/>
              <a:t>嵌入式片上系统（</a:t>
            </a:r>
            <a:r>
              <a:rPr lang="en-US" altLang="zh-CN" sz="2800" b="1" dirty="0"/>
              <a:t>SOC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实现一个完整的硬件和软件系统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具有集成度高、处理能力强、功能组件丰富、体积小、重量轻、低功耗等特性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465" y="140970"/>
            <a:ext cx="8672195" cy="8001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871275"/>
            <a:ext cx="8672242" cy="54921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/>
              <a:t>RISC-V</a:t>
            </a:r>
            <a:r>
              <a:rPr lang="zh-CN" altLang="en-US" sz="2800" b="1" dirty="0"/>
              <a:t>架构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基于</a:t>
            </a:r>
            <a:r>
              <a:rPr lang="en-US" altLang="zh-CN" sz="2400" dirty="0"/>
              <a:t>RISC</a:t>
            </a:r>
            <a:r>
              <a:rPr lang="zh-CN" altLang="en-US" sz="2400" dirty="0"/>
              <a:t>原理建立的开源指令集架构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指令集完全开源、设计简单、易于移植</a:t>
            </a:r>
            <a:r>
              <a:rPr lang="en-US" altLang="zh-CN" sz="2400" dirty="0"/>
              <a:t>Linux</a:t>
            </a:r>
            <a:r>
              <a:rPr lang="zh-CN" altLang="en-US" sz="2400" dirty="0"/>
              <a:t>系统、采用模块化设计、拥有完整工具链</a:t>
            </a:r>
            <a:endParaRPr lang="en-US" altLang="zh-CN" sz="2400" dirty="0"/>
          </a:p>
          <a:p>
            <a:pPr lvl="1"/>
            <a:r>
              <a:rPr lang="zh-CN" altLang="en-US" sz="2400" dirty="0"/>
              <a:t>基本指令集共</a:t>
            </a:r>
            <a:r>
              <a:rPr lang="en-US" altLang="zh-CN" sz="2400" dirty="0"/>
              <a:t>47</a:t>
            </a:r>
            <a:r>
              <a:rPr lang="zh-CN" altLang="en-US" sz="2400" dirty="0"/>
              <a:t>条，可分为：整数运算指令、分支转移指令、加载</a:t>
            </a:r>
            <a:r>
              <a:rPr lang="en-US" altLang="zh-CN" sz="2400" dirty="0"/>
              <a:t>/</a:t>
            </a:r>
            <a:r>
              <a:rPr lang="zh-CN" altLang="en-US" sz="2400" dirty="0"/>
              <a:t>存储指令、控制与状态寄存器访问指令、系统调用指令</a:t>
            </a:r>
            <a:endParaRPr lang="en-US" altLang="zh-CN" sz="2400" dirty="0"/>
          </a:p>
          <a:p>
            <a:r>
              <a:rPr lang="zh-CN" altLang="en-US" sz="2800" b="1" dirty="0"/>
              <a:t>人工智能芯片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人工智能时代的基础设施</a:t>
            </a:r>
            <a:endParaRPr lang="en-US" altLang="zh-CN" sz="2400" dirty="0"/>
          </a:p>
          <a:p>
            <a:pPr lvl="1"/>
            <a:r>
              <a:rPr lang="zh-CN" altLang="en-US" sz="2400" dirty="0"/>
              <a:t>在数据中心部署的云端和在消费者终端部署的终端</a:t>
            </a:r>
            <a:endParaRPr lang="en-US" altLang="zh-CN" sz="2400" dirty="0"/>
          </a:p>
          <a:p>
            <a:pPr lvl="1"/>
            <a:r>
              <a:rPr lang="zh-CN" altLang="en-US" sz="2400" dirty="0"/>
              <a:t>任务：训练和推理</a:t>
            </a:r>
            <a:endParaRPr lang="en-US" altLang="zh-CN" sz="2400" dirty="0"/>
          </a:p>
          <a:p>
            <a:pPr lvl="2"/>
            <a:r>
              <a:rPr lang="zh-CN" altLang="en-US" dirty="0"/>
              <a:t>训练需极高的计算性能、较高的精度以及处理海量数据的能力</a:t>
            </a:r>
            <a:endParaRPr lang="en-US" altLang="zh-CN" dirty="0"/>
          </a:p>
          <a:p>
            <a:pPr lvl="2"/>
            <a:r>
              <a:rPr lang="zh-CN" altLang="en-US" sz="2355" dirty="0"/>
              <a:t>推理对性能要求不高，对精度要求也更低，对通用性要求也低</a:t>
            </a:r>
            <a:endParaRPr lang="en-US" altLang="zh-CN" sz="235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C07-AD78-462C-AD07-A8F9E452574F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嵌入式微处理器分类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多核处理器</a:t>
            </a:r>
            <a:endParaRPr lang="en-US" altLang="zh-CN" sz="2800" b="1" dirty="0"/>
          </a:p>
          <a:p>
            <a:pPr lvl="1"/>
            <a:r>
              <a:rPr lang="zh-CN" altLang="en-US" sz="2400" dirty="0"/>
              <a:t>在一枚处理器中集成多个完整的计算内核，由总线控制器提供所有总线控制信号和命令信号</a:t>
            </a:r>
            <a:endParaRPr lang="en-US" altLang="zh-CN" sz="2400" dirty="0"/>
          </a:p>
          <a:p>
            <a:pPr lvl="1"/>
            <a:r>
              <a:rPr lang="zh-CN" altLang="en-US" sz="2400" dirty="0"/>
              <a:t>需解决的问题：器件资源分配策略、任务调度策略、节能策略、软硬件协同设计策略等 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4EB4-B940-4CDA-83CF-A25F8FDAB2D5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2.2 ARM</a:t>
            </a:r>
            <a:r>
              <a:rPr lang="zh-CN" altLang="en-US" sz="3200" dirty="0"/>
              <a:t>微处理器体系架构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465" y="1153161"/>
            <a:ext cx="8672195" cy="1942966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 dirty="0"/>
              <a:t>ARM </a:t>
            </a:r>
            <a:r>
              <a:rPr lang="zh-CN" altLang="en-US" dirty="0"/>
              <a:t>的经营模式</a:t>
            </a:r>
            <a:endParaRPr lang="en-US" altLang="zh-CN" dirty="0"/>
          </a:p>
          <a:p>
            <a:pPr lvl="1"/>
            <a:r>
              <a:rPr lang="zh-CN" altLang="en-US" dirty="0"/>
              <a:t>出售其知识产权，将技术授权给半导体、软件和 </a:t>
            </a:r>
            <a:r>
              <a:rPr lang="en-US" altLang="zh-CN" dirty="0"/>
              <a:t>OEM </a:t>
            </a:r>
            <a:r>
              <a:rPr lang="zh-CN" altLang="en-US" dirty="0"/>
              <a:t>厂商，并提供技术服务</a:t>
            </a:r>
            <a:endParaRPr lang="en-US" altLang="zh-CN" sz="2400" dirty="0"/>
          </a:p>
          <a:p>
            <a:r>
              <a:rPr lang="en-US" altLang="zh-CN" sz="2800" dirty="0"/>
              <a:t>ARM</a:t>
            </a:r>
            <a:r>
              <a:rPr lang="zh-CN" altLang="en-US" sz="2800" dirty="0"/>
              <a:t>的版本：内核版本和处理器版本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FAEF-95A0-48F4-A51C-637111D3280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3065780"/>
            <a:ext cx="695388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产品线路图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经典系列，包括 </a:t>
            </a:r>
            <a:r>
              <a:rPr lang="en-US" altLang="zh-CN" sz="2800" dirty="0"/>
              <a:t>ARM7</a:t>
            </a:r>
            <a:r>
              <a:rPr lang="zh-CN" altLang="en-US" sz="2800" dirty="0"/>
              <a:t>、</a:t>
            </a:r>
            <a:r>
              <a:rPr lang="en-US" altLang="zh-CN" sz="2800" dirty="0"/>
              <a:t>ARM9</a:t>
            </a:r>
            <a:r>
              <a:rPr lang="zh-CN" altLang="en-US" sz="2800" dirty="0"/>
              <a:t>、</a:t>
            </a:r>
            <a:r>
              <a:rPr lang="en-US" altLang="zh-CN" sz="2800" dirty="0"/>
              <a:t>ARM11 </a:t>
            </a:r>
            <a:r>
              <a:rPr lang="zh-CN" altLang="en-US" sz="2800" dirty="0"/>
              <a:t>系列</a:t>
            </a:r>
            <a:endParaRPr lang="en-US" altLang="zh-CN" sz="2800" dirty="0"/>
          </a:p>
          <a:p>
            <a:r>
              <a:rPr lang="en-US" altLang="zh-CN" sz="2800" dirty="0"/>
              <a:t>Cortex-R </a:t>
            </a:r>
            <a:r>
              <a:rPr lang="zh-CN" altLang="en-US" sz="2800" dirty="0"/>
              <a:t>系列，针对实时系统，具备高可靠性和快速响应能力</a:t>
            </a:r>
          </a:p>
          <a:p>
            <a:r>
              <a:rPr lang="en-US" altLang="zh-CN" sz="2800" dirty="0"/>
              <a:t>Cortex-A </a:t>
            </a:r>
            <a:r>
              <a:rPr lang="zh-CN" altLang="en-US" sz="2800" dirty="0"/>
              <a:t>系列，面向应用处理，性能强大，支持复杂操作系统</a:t>
            </a:r>
          </a:p>
          <a:p>
            <a:r>
              <a:rPr lang="en-US" altLang="zh-CN" sz="2800" dirty="0"/>
              <a:t>Cortex-M </a:t>
            </a:r>
            <a:r>
              <a:rPr lang="zh-CN" altLang="en-US" sz="2800" dirty="0"/>
              <a:t>系列，注重功耗和成本敏感的微处理器</a:t>
            </a:r>
            <a:endParaRPr lang="en-US" altLang="zh-CN" sz="2800" dirty="0"/>
          </a:p>
          <a:p>
            <a:r>
              <a:rPr lang="zh-CN" altLang="en-US" sz="2800" dirty="0"/>
              <a:t>本书将以</a:t>
            </a:r>
            <a:r>
              <a:rPr lang="en-US" altLang="zh-CN" sz="2800" dirty="0">
                <a:solidFill>
                  <a:srgbClr val="FF0000"/>
                </a:solidFill>
              </a:rPr>
              <a:t>ARM Cortex-M4</a:t>
            </a:r>
            <a:r>
              <a:rPr lang="zh-CN" altLang="en-US" sz="2800" dirty="0"/>
              <a:t>（内核架构ARMv7)为主，介绍嵌入式的开发设计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9656-0D28-4520-84E2-BB01E1BC23C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Cortex-M4 </a:t>
            </a:r>
            <a:r>
              <a:rPr lang="zh-CN" altLang="en-US"/>
              <a:t>系统架构</a:t>
            </a: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80594" y="1309035"/>
            <a:ext cx="8672242" cy="4962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哈佛架构，带分支预测的</a:t>
            </a:r>
            <a:r>
              <a:rPr lang="en-US" altLang="zh-CN" sz="2800" dirty="0"/>
              <a:t>3</a:t>
            </a:r>
            <a:r>
              <a:rPr lang="zh-CN" altLang="en-US" sz="2800" dirty="0"/>
              <a:t>级流水</a:t>
            </a:r>
            <a:endParaRPr lang="en-US" altLang="zh-CN" sz="2800" dirty="0"/>
          </a:p>
          <a:p>
            <a:r>
              <a:rPr lang="zh-CN" altLang="en-US" sz="2800" dirty="0"/>
              <a:t>低成本、小管脚数和低功耗，并具有极高的运算能力和极强的中断响应能力</a:t>
            </a:r>
            <a:endParaRPr lang="en-US" altLang="zh-CN" sz="2800" dirty="0"/>
          </a:p>
          <a:p>
            <a:r>
              <a:rPr lang="zh-CN" altLang="en-US" sz="2800" dirty="0"/>
              <a:t>采用纯</a:t>
            </a:r>
            <a:r>
              <a:rPr lang="en-US" altLang="zh-CN" sz="2800" dirty="0"/>
              <a:t>Thumb-2</a:t>
            </a:r>
            <a:r>
              <a:rPr lang="zh-CN" altLang="en-US" sz="2800" dirty="0"/>
              <a:t>指令，具有</a:t>
            </a:r>
            <a:r>
              <a:rPr lang="en-US" altLang="zh-CN" sz="2800" dirty="0"/>
              <a:t>32</a:t>
            </a:r>
            <a:r>
              <a:rPr lang="zh-CN" altLang="en-US" sz="2800" dirty="0"/>
              <a:t>位高性能，</a:t>
            </a:r>
            <a:r>
              <a:rPr lang="en-US" altLang="zh-CN" sz="2800" dirty="0"/>
              <a:t>ARM</a:t>
            </a:r>
            <a:r>
              <a:rPr lang="zh-CN" altLang="en-US" sz="2800" dirty="0"/>
              <a:t>内核达到</a:t>
            </a:r>
            <a:r>
              <a:rPr lang="en-US" altLang="zh-CN" sz="2800" dirty="0"/>
              <a:t>16</a:t>
            </a:r>
            <a:r>
              <a:rPr lang="zh-CN" altLang="en-US" sz="2800" dirty="0"/>
              <a:t>位代码存储密度</a:t>
            </a:r>
            <a:endParaRPr lang="en-US" altLang="zh-CN" sz="2800" dirty="0"/>
          </a:p>
          <a:p>
            <a:r>
              <a:rPr lang="zh-CN" altLang="en-US" sz="2800" dirty="0"/>
              <a:t>可配置</a:t>
            </a:r>
            <a:r>
              <a:rPr lang="en-US" altLang="zh-CN" sz="2800" dirty="0"/>
              <a:t>1-240</a:t>
            </a:r>
            <a:r>
              <a:rPr lang="zh-CN" altLang="en-US" sz="2800" dirty="0"/>
              <a:t>个中断源，中断延迟最大</a:t>
            </a:r>
            <a:r>
              <a:rPr lang="en-US" altLang="zh-CN" sz="2800" dirty="0"/>
              <a:t>12</a:t>
            </a:r>
            <a:r>
              <a:rPr lang="zh-CN" altLang="en-US" sz="2800" dirty="0"/>
              <a:t>，最小</a:t>
            </a:r>
            <a:r>
              <a:rPr lang="en-US" altLang="zh-CN" sz="2800" dirty="0"/>
              <a:t>6</a:t>
            </a:r>
            <a:r>
              <a:rPr lang="zh-CN" altLang="en-US" sz="2800" dirty="0"/>
              <a:t>个时钟周期</a:t>
            </a:r>
            <a:endParaRPr lang="en-US" altLang="zh-CN" sz="2800" dirty="0"/>
          </a:p>
          <a:p>
            <a:r>
              <a:rPr lang="en-US" altLang="zh-CN" sz="2800" dirty="0"/>
              <a:t>1.25</a:t>
            </a:r>
            <a:r>
              <a:rPr lang="en-US" altLang="zh-CN" sz="2800" dirty="0">
                <a:solidFill>
                  <a:srgbClr val="FF0000"/>
                </a:solidFill>
              </a:rPr>
              <a:t>DMIPS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Mhz</a:t>
            </a:r>
            <a:r>
              <a:rPr lang="zh-CN" altLang="en-US" sz="2800" dirty="0"/>
              <a:t>的性能和</a:t>
            </a:r>
            <a:r>
              <a:rPr lang="en-US" altLang="zh-CN" sz="2800" dirty="0"/>
              <a:t>0.19mW/</a:t>
            </a:r>
            <a:r>
              <a:rPr lang="en-US" altLang="zh-CN" sz="2800" dirty="0" err="1"/>
              <a:t>Mhz</a:t>
            </a:r>
            <a:r>
              <a:rPr lang="zh-CN" altLang="en-US" sz="2800" dirty="0"/>
              <a:t>的功耗</a:t>
            </a:r>
            <a:endParaRPr lang="en-US" altLang="zh-CN" sz="2800" dirty="0"/>
          </a:p>
          <a:p>
            <a:r>
              <a:rPr lang="zh-CN" altLang="en-US" sz="2800" dirty="0"/>
              <a:t>可选配的调试和跟踪模块</a:t>
            </a: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8ECE5E-B123-4ABC-A300-E53A64B8D472}" type="slidenum">
              <a:rPr lang="zh-CN" altLang="en-US" sz="1400"/>
              <a:t>17</a:t>
            </a:fld>
            <a:endParaRPr lang="en-US" altLang="zh-CN" sz="1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A753C-B210-4A59-9471-593D3B1FB2C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235"/>
            <a:ext cx="8672242" cy="47769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两种处理器模式：</a:t>
            </a:r>
            <a:endParaRPr lang="en-US" altLang="zh-CN" sz="2800" dirty="0"/>
          </a:p>
          <a:p>
            <a:pPr lvl="1"/>
            <a:r>
              <a:rPr lang="zh-CN" altLang="en-US" sz="2400" dirty="0"/>
              <a:t>线程</a:t>
            </a:r>
            <a:r>
              <a:rPr lang="en-US" altLang="zh-CN" sz="2400" dirty="0"/>
              <a:t>(Thread)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pPr lvl="1"/>
            <a:r>
              <a:rPr lang="zh-CN" altLang="en-US" sz="2400" dirty="0"/>
              <a:t>处理</a:t>
            </a:r>
            <a:r>
              <a:rPr lang="en-US" altLang="zh-CN" sz="2400" dirty="0"/>
              <a:t>(Handler)</a:t>
            </a:r>
            <a:r>
              <a:rPr lang="zh-CN" altLang="en-US" sz="2400" dirty="0"/>
              <a:t>模式</a:t>
            </a:r>
            <a:endParaRPr lang="en-US" altLang="zh-CN" sz="2400" dirty="0"/>
          </a:p>
          <a:p>
            <a:r>
              <a:rPr lang="zh-CN" altLang="en-US" sz="2800" dirty="0"/>
              <a:t>操作模式与执行特权方式的关系</a:t>
            </a:r>
            <a:endParaRPr lang="en-US" altLang="zh-CN" sz="28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0" y="1395235"/>
            <a:ext cx="4110361" cy="192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软件有两种执行方式：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182880" defTabSz="9144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特权级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182880" defTabSz="914400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用户级（非特权级）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BD3BF-76BA-4991-A9FA-85E40D275CC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" y="3800475"/>
            <a:ext cx="88582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235"/>
            <a:ext cx="8672242" cy="477696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特权级可访问处理器的所有资源，用户级是资源受限</a:t>
            </a:r>
            <a:endParaRPr lang="en-US" altLang="zh-CN" sz="2800" dirty="0"/>
          </a:p>
          <a:p>
            <a:r>
              <a:rPr lang="zh-CN" altLang="en-US" sz="2800" dirty="0"/>
              <a:t>对于用户级线程模式</a:t>
            </a:r>
            <a:endParaRPr lang="en-US" altLang="zh-CN" sz="2800" dirty="0"/>
          </a:p>
          <a:p>
            <a:pPr lvl="1"/>
            <a:r>
              <a:rPr lang="zh-CN" altLang="en-US" sz="2400" dirty="0"/>
              <a:t>有限制地使用 </a:t>
            </a:r>
            <a:r>
              <a:rPr lang="en-US" altLang="zh-CN" sz="2400" dirty="0"/>
              <a:t>MSR </a:t>
            </a:r>
            <a:r>
              <a:rPr lang="zh-CN" altLang="en-US" sz="2400" dirty="0"/>
              <a:t>和 </a:t>
            </a:r>
            <a:r>
              <a:rPr lang="en-US" altLang="zh-CN" sz="2400" dirty="0"/>
              <a:t>MRS </a:t>
            </a:r>
            <a:r>
              <a:rPr lang="zh-CN" altLang="en-US" sz="2400" dirty="0"/>
              <a:t>指令，不能使用</a:t>
            </a:r>
            <a:r>
              <a:rPr lang="en-US" altLang="zh-CN" sz="2400" dirty="0"/>
              <a:t>CPS</a:t>
            </a:r>
            <a:r>
              <a:rPr lang="zh-CN" altLang="en-US" sz="2400" dirty="0"/>
              <a:t>指令禁止或使能中断</a:t>
            </a:r>
            <a:endParaRPr lang="en-US" altLang="zh-CN" sz="2400" dirty="0"/>
          </a:p>
          <a:p>
            <a:pPr lvl="1"/>
            <a:r>
              <a:rPr lang="zh-CN" altLang="en-US" sz="2400" dirty="0"/>
              <a:t>不能访问系统时钟、</a:t>
            </a:r>
            <a:r>
              <a:rPr lang="en-US" altLang="zh-CN" sz="2400" dirty="0"/>
              <a:t>NVIC </a:t>
            </a:r>
            <a:r>
              <a:rPr lang="zh-CN" altLang="en-US" sz="2400" dirty="0"/>
              <a:t>或者系统控制模块。</a:t>
            </a:r>
          </a:p>
          <a:p>
            <a:pPr lvl="1"/>
            <a:r>
              <a:rPr lang="zh-CN" altLang="en-US" sz="2400" dirty="0"/>
              <a:t>受限制地访问内存或外设。</a:t>
            </a:r>
          </a:p>
          <a:p>
            <a:pPr lvl="1"/>
            <a:r>
              <a:rPr lang="zh-CN" altLang="en-US" sz="2400" dirty="0"/>
              <a:t>使用 </a:t>
            </a:r>
            <a:r>
              <a:rPr lang="en-US" altLang="zh-CN" sz="2400" dirty="0"/>
              <a:t>SVC </a:t>
            </a:r>
            <a:r>
              <a:rPr lang="zh-CN" altLang="en-US" sz="2400" dirty="0"/>
              <a:t>指令通过系统调用，将控制转换到特权级。</a:t>
            </a:r>
            <a:endParaRPr lang="en-US" altLang="zh-CN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63EEF-00AC-4F65-B2E9-D5AFCEF46BC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嵌入式微处理器体系架构</a:t>
            </a:r>
            <a:endParaRPr lang="en-US" altLang="zh-CN" dirty="0"/>
          </a:p>
          <a:p>
            <a:r>
              <a:rPr lang="en-US" altLang="zh-CN" dirty="0"/>
              <a:t>ARM</a:t>
            </a:r>
            <a:r>
              <a:rPr lang="zh-CN" altLang="en-US" dirty="0"/>
              <a:t>微处理器体系架构</a:t>
            </a:r>
            <a:endParaRPr lang="en-US" altLang="zh-CN" dirty="0"/>
          </a:p>
          <a:p>
            <a:r>
              <a:rPr lang="zh-CN" altLang="en-US" dirty="0"/>
              <a:t>嵌入式汇编语言</a:t>
            </a:r>
            <a:endParaRPr lang="en-US" altLang="zh-CN" dirty="0"/>
          </a:p>
          <a:p>
            <a:r>
              <a:rPr lang="zh-CN" altLang="en-US" dirty="0"/>
              <a:t>流水线技术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9C8D0-F297-44D0-B3E6-B9E43DD127D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微处理器架构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5FB3-720F-4E9D-B667-B3C1190CB0B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279118"/>
            <a:ext cx="6705858" cy="55788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Cortex-M4</a:t>
            </a:r>
            <a:r>
              <a:rPr lang="zh-CN" altLang="en-US"/>
              <a:t>内核流水线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三级流水：取指、译码、执行</a:t>
            </a:r>
            <a:endParaRPr lang="en-US" altLang="zh-CN" sz="2800" dirty="0"/>
          </a:p>
          <a:p>
            <a:r>
              <a:rPr lang="en-US" altLang="zh-CN" sz="2800" dirty="0"/>
              <a:t>32</a:t>
            </a:r>
            <a:r>
              <a:rPr lang="zh-CN" altLang="en-US" sz="2800" dirty="0"/>
              <a:t>位系统，总线宽度</a:t>
            </a:r>
            <a:r>
              <a:rPr lang="en-US" altLang="zh-CN" sz="2800" dirty="0"/>
              <a:t>32</a:t>
            </a:r>
            <a:r>
              <a:rPr lang="zh-CN" altLang="en-US" sz="2800" dirty="0"/>
              <a:t>位，一次取一条</a:t>
            </a:r>
            <a:r>
              <a:rPr lang="en-US" altLang="zh-CN" sz="2800" dirty="0"/>
              <a:t>32</a:t>
            </a:r>
            <a:r>
              <a:rPr lang="zh-CN" altLang="en-US" sz="2800" dirty="0"/>
              <a:t>位的指令</a:t>
            </a:r>
            <a:endParaRPr lang="en-US" altLang="zh-CN" sz="2800" dirty="0"/>
          </a:p>
          <a:p>
            <a:r>
              <a:rPr lang="zh-CN" altLang="en-US" sz="2800" dirty="0"/>
              <a:t>若是</a:t>
            </a:r>
            <a:r>
              <a:rPr lang="en-US" altLang="zh-CN" sz="2800" dirty="0"/>
              <a:t>16</a:t>
            </a:r>
            <a:r>
              <a:rPr lang="zh-CN" altLang="en-US" sz="2800" dirty="0"/>
              <a:t>位的</a:t>
            </a:r>
            <a:r>
              <a:rPr lang="en-US" altLang="zh-CN" sz="2800" dirty="0"/>
              <a:t>thumb</a:t>
            </a:r>
            <a:r>
              <a:rPr lang="zh-CN" altLang="en-US" sz="2800" dirty="0"/>
              <a:t>指令，处理器每隔一个周期做一次取指</a:t>
            </a:r>
            <a:endParaRPr lang="en-US" altLang="zh-CN" sz="2800" dirty="0"/>
          </a:p>
          <a:p>
            <a:r>
              <a:rPr lang="zh-CN" altLang="en-US" sz="2800" dirty="0"/>
              <a:t>当执行跳转指令，整个流水线会刷新，从目的地取指</a:t>
            </a:r>
            <a:endParaRPr lang="en-US" altLang="zh-CN" sz="2800" dirty="0"/>
          </a:p>
          <a:p>
            <a:r>
              <a:rPr lang="zh-CN" altLang="en-US" sz="2800" dirty="0"/>
              <a:t>分支预测，减少流水线气泡过大</a:t>
            </a:r>
            <a:endParaRPr lang="zh-CN" altLang="en-US" dirty="0"/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022EBD-022F-44D9-85DF-A2BD24FB5509}" type="slidenum">
              <a:rPr lang="zh-CN" altLang="en-US" sz="1400"/>
              <a:t>21</a:t>
            </a:fld>
            <a:endParaRPr lang="en-US" altLang="zh-CN" sz="1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A4F1-F511-4944-A54F-F313D56694B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>
                <a:sym typeface="+mn-ea"/>
              </a:rPr>
              <a:t>可编程模式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9616-4D7C-4991-B8CB-85AE829AD04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07" y="1235100"/>
            <a:ext cx="5762955" cy="5340399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核心寄存器</a:t>
            </a:r>
            <a:r>
              <a:rPr lang="en-US" altLang="zh-CN" sz="3200" dirty="0"/>
              <a:t>R0~R15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246470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通用寄存器</a:t>
            </a:r>
            <a:r>
              <a:rPr lang="en-US" altLang="zh-CN" sz="2400" dirty="0"/>
              <a:t>R0~R12</a:t>
            </a:r>
            <a:r>
              <a:rPr lang="zh-CN" altLang="en-US" sz="2400" dirty="0"/>
              <a:t>：用于数据操作，</a:t>
            </a:r>
            <a:r>
              <a:rPr lang="en-US" altLang="zh-CN" sz="2400" dirty="0"/>
              <a:t>thumb-2</a:t>
            </a:r>
            <a:r>
              <a:rPr lang="zh-CN" altLang="en-US" sz="2400" dirty="0"/>
              <a:t>的</a:t>
            </a:r>
            <a:r>
              <a:rPr lang="en-US" altLang="zh-CN" sz="2400" dirty="0"/>
              <a:t>32</a:t>
            </a:r>
            <a:r>
              <a:rPr lang="zh-CN" altLang="en-US" sz="2400" dirty="0"/>
              <a:t>位指令可访问</a:t>
            </a:r>
            <a:endParaRPr lang="en-US" altLang="zh-CN" sz="2400" dirty="0"/>
          </a:p>
          <a:p>
            <a:pPr lvl="1"/>
            <a:r>
              <a:rPr lang="zh-CN" altLang="en-US" sz="2000" dirty="0"/>
              <a:t>低组寄存器</a:t>
            </a:r>
            <a:r>
              <a:rPr lang="en-US" altLang="zh-CN" sz="2000" dirty="0"/>
              <a:t>R0~R7</a:t>
            </a:r>
            <a:r>
              <a:rPr lang="zh-CN" altLang="en-US" sz="2000" dirty="0"/>
              <a:t>：</a:t>
            </a:r>
            <a:r>
              <a:rPr lang="en-US" altLang="zh-CN" sz="2000" dirty="0"/>
              <a:t>thumb16</a:t>
            </a:r>
            <a:r>
              <a:rPr lang="zh-CN" altLang="en-US" sz="2000" dirty="0"/>
              <a:t>位指令可访问</a:t>
            </a:r>
            <a:endParaRPr lang="en-US" altLang="zh-CN" sz="2000" dirty="0"/>
          </a:p>
          <a:p>
            <a:pPr lvl="1"/>
            <a:r>
              <a:rPr lang="zh-CN" altLang="en-US" sz="2000" dirty="0"/>
              <a:t>高组寄存器</a:t>
            </a:r>
            <a:r>
              <a:rPr lang="en-US" altLang="zh-CN" sz="2000" dirty="0"/>
              <a:t>R8~R12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堆栈指针</a:t>
            </a:r>
            <a:r>
              <a:rPr lang="en-US" altLang="zh-CN" sz="2400" dirty="0"/>
              <a:t>R13(SP)</a:t>
            </a:r>
            <a:r>
              <a:rPr lang="zh-CN" altLang="en-US" sz="2400" dirty="0"/>
              <a:t>：指示系统的栈空间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主栈指针</a:t>
            </a:r>
            <a:r>
              <a:rPr lang="en-US" altLang="zh-CN" sz="2000" dirty="0"/>
              <a:t>MSP</a:t>
            </a:r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进程栈指针</a:t>
            </a:r>
            <a:r>
              <a:rPr lang="en-US" altLang="zh-CN" sz="2000" dirty="0"/>
              <a:t>PSP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链接寄存器</a:t>
            </a:r>
            <a:r>
              <a:rPr lang="en-US" altLang="zh-CN" sz="2400" dirty="0"/>
              <a:t>R14(LR)</a:t>
            </a:r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程序计数器</a:t>
            </a:r>
            <a:r>
              <a:rPr lang="en-US" altLang="zh-CN" sz="2400" dirty="0"/>
              <a:t>R15(PC)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C146-C795-4F13-8E9C-545EE2442D5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特殊寄存器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程序状态寄存器</a:t>
            </a:r>
            <a:r>
              <a:rPr lang="en-US" altLang="zh-CN" sz="2400" dirty="0"/>
              <a:t>PSR</a:t>
            </a:r>
            <a:r>
              <a:rPr lang="zh-CN" altLang="en-US" sz="2400" dirty="0"/>
              <a:t>：只有在特权级下才可访问</a:t>
            </a:r>
            <a:endParaRPr lang="en-US" altLang="zh-CN" sz="2400" dirty="0"/>
          </a:p>
          <a:p>
            <a:pPr lvl="1"/>
            <a:r>
              <a:rPr lang="zh-CN" altLang="en-US" sz="2000" dirty="0"/>
              <a:t>应用状态寄存器</a:t>
            </a:r>
            <a:r>
              <a:rPr lang="en-US" altLang="zh-CN" sz="2000" dirty="0"/>
              <a:t>APSR</a:t>
            </a:r>
          </a:p>
          <a:p>
            <a:pPr lvl="1"/>
            <a:r>
              <a:rPr lang="zh-CN" altLang="en-US" sz="2000" dirty="0"/>
              <a:t>中断状态寄存器</a:t>
            </a:r>
            <a:r>
              <a:rPr lang="en-US" altLang="zh-CN" sz="2000" dirty="0"/>
              <a:t>IPSR</a:t>
            </a:r>
          </a:p>
          <a:p>
            <a:pPr lvl="1"/>
            <a:r>
              <a:rPr lang="zh-CN" altLang="en-US" sz="2000" dirty="0"/>
              <a:t>执行状态寄存器</a:t>
            </a:r>
            <a:r>
              <a:rPr lang="en-US" altLang="zh-CN" sz="2000" dirty="0"/>
              <a:t>EPSR</a:t>
            </a:r>
          </a:p>
          <a:p>
            <a:pPr lvl="1"/>
            <a:endParaRPr lang="en-US" altLang="zh-CN" sz="2000" dirty="0"/>
          </a:p>
          <a:p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89" y="3293893"/>
            <a:ext cx="7286625" cy="1885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2" y="5462337"/>
            <a:ext cx="7070358" cy="85071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3D9-1B21-4DBA-B7E0-285C0FA13C0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程序状态寄存器</a:t>
            </a:r>
            <a:r>
              <a:rPr lang="en-US" altLang="zh-CN" sz="3200" dirty="0"/>
              <a:t>PSR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应用状态寄存器</a:t>
            </a:r>
            <a:r>
              <a:rPr lang="en-US" altLang="zh-CN" sz="2400" b="1" dirty="0"/>
              <a:t>APSR</a:t>
            </a:r>
            <a:r>
              <a:rPr lang="zh-CN" altLang="en-US" sz="2400" dirty="0"/>
              <a:t>：保持当前指令运算结果状态的寄存器</a:t>
            </a:r>
            <a:endParaRPr lang="en-US" altLang="zh-CN" sz="2400" dirty="0"/>
          </a:p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包括：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31</a:t>
            </a:r>
            <a:r>
              <a:rPr lang="zh-CN" altLang="en-US" sz="2000" dirty="0"/>
              <a:t>：</a:t>
            </a:r>
            <a:r>
              <a:rPr lang="en-US" altLang="zh-CN" sz="2000" dirty="0"/>
              <a:t>N-</a:t>
            </a:r>
            <a:r>
              <a:rPr lang="zh-CN" altLang="en-US" sz="2000" dirty="0"/>
              <a:t>负数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30</a:t>
            </a:r>
            <a:r>
              <a:rPr lang="zh-CN" altLang="en-US" sz="2000" dirty="0"/>
              <a:t>：</a:t>
            </a:r>
            <a:r>
              <a:rPr lang="en-US" altLang="zh-CN" sz="2000" dirty="0"/>
              <a:t>Z-</a:t>
            </a:r>
            <a:r>
              <a:rPr lang="zh-CN" altLang="en-US" sz="2000" dirty="0"/>
              <a:t>零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29</a:t>
            </a:r>
            <a:r>
              <a:rPr lang="zh-CN" altLang="en-US" sz="2000" dirty="0"/>
              <a:t>：</a:t>
            </a:r>
            <a:r>
              <a:rPr lang="en-US" altLang="zh-CN" sz="2000" dirty="0"/>
              <a:t>C-</a:t>
            </a:r>
            <a:r>
              <a:rPr lang="zh-CN" altLang="en-US" sz="2000" dirty="0"/>
              <a:t>进位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28</a:t>
            </a:r>
            <a:r>
              <a:rPr lang="zh-CN" altLang="en-US" sz="2000" dirty="0"/>
              <a:t>：</a:t>
            </a:r>
            <a:r>
              <a:rPr lang="en-US" altLang="zh-CN" sz="2000" dirty="0"/>
              <a:t>V-</a:t>
            </a:r>
            <a:r>
              <a:rPr lang="zh-CN" altLang="en-US" sz="2000" dirty="0"/>
              <a:t>溢出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27</a:t>
            </a:r>
            <a:r>
              <a:rPr lang="zh-CN" altLang="en-US" sz="2000" dirty="0"/>
              <a:t>：</a:t>
            </a:r>
            <a:r>
              <a:rPr lang="en-US" altLang="zh-CN" sz="2000" dirty="0"/>
              <a:t>Q-</a:t>
            </a:r>
            <a:r>
              <a:rPr lang="zh-CN" altLang="en-US" sz="2000" dirty="0"/>
              <a:t>饱和，在</a:t>
            </a:r>
            <a:r>
              <a:rPr lang="en-US" altLang="zh-CN" sz="2000" dirty="0"/>
              <a:t>DSP</a:t>
            </a:r>
            <a:r>
              <a:rPr lang="zh-CN" altLang="en-US" sz="2000" dirty="0"/>
              <a:t>中溢出或饱和标志</a:t>
            </a:r>
            <a:endParaRPr lang="en-US" altLang="zh-CN" sz="2000" dirty="0"/>
          </a:p>
          <a:p>
            <a:pPr marL="457200" lvl="2">
              <a:spcBef>
                <a:spcPts val="1200"/>
              </a:spcBef>
            </a:pPr>
            <a:r>
              <a:rPr lang="zh-CN" altLang="en-US" sz="2000" dirty="0"/>
              <a:t>位</a:t>
            </a:r>
            <a:r>
              <a:rPr lang="en-US" altLang="zh-CN" sz="2000" dirty="0"/>
              <a:t>19:16</a:t>
            </a:r>
            <a:r>
              <a:rPr lang="zh-CN" altLang="en-US" sz="2000" dirty="0"/>
              <a:t>：</a:t>
            </a:r>
            <a:r>
              <a:rPr lang="en-US" altLang="zh-CN" sz="2000" dirty="0"/>
              <a:t>GE[3:0]</a:t>
            </a:r>
            <a:r>
              <a:rPr lang="zh-CN" altLang="en-US" sz="2000" dirty="0"/>
              <a:t>，大于或等于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9142-120B-4603-A6D7-CF40034D6D4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程序状态寄存器</a:t>
            </a:r>
            <a:r>
              <a:rPr lang="en-US" altLang="zh-CN" sz="3200" dirty="0"/>
              <a:t>PSR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中断状态寄存器</a:t>
            </a:r>
            <a:r>
              <a:rPr lang="en-US" altLang="zh-CN" sz="2400" b="1" dirty="0"/>
              <a:t>IPSR</a:t>
            </a:r>
            <a:r>
              <a:rPr lang="zh-CN" altLang="en-US" sz="2400" dirty="0"/>
              <a:t>：保存当前中断服务子例程的中断类型号（</a:t>
            </a:r>
            <a:r>
              <a:rPr lang="en-US" altLang="zh-CN" sz="2400" dirty="0"/>
              <a:t>bit8-bit0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82880" lvl="1">
              <a:spcBef>
                <a:spcPts val="1200"/>
              </a:spcBef>
            </a:pPr>
            <a:r>
              <a:rPr lang="zh-CN" altLang="en-US" sz="2400" b="1" dirty="0"/>
              <a:t>执行状态寄存器</a:t>
            </a:r>
            <a:r>
              <a:rPr lang="en-US" altLang="zh-CN" sz="2400" b="1" dirty="0"/>
              <a:t>EPSR</a:t>
            </a:r>
            <a:r>
              <a:rPr lang="zh-CN" altLang="en-US" sz="2400" dirty="0"/>
              <a:t>：</a:t>
            </a:r>
            <a:endParaRPr lang="en-US" altLang="zh-CN" sz="2400" b="1" dirty="0"/>
          </a:p>
          <a:p>
            <a:pPr marL="457200" lvl="2">
              <a:spcBef>
                <a:spcPts val="1200"/>
              </a:spcBef>
            </a:pPr>
            <a:r>
              <a:rPr lang="en-US" altLang="zh-CN" sz="2000" dirty="0"/>
              <a:t>T-Thumb</a:t>
            </a:r>
            <a:r>
              <a:rPr lang="zh-CN" altLang="en-US" sz="2000" dirty="0"/>
              <a:t>状态：在</a:t>
            </a:r>
            <a:r>
              <a:rPr lang="en-US" altLang="zh-CN" sz="2000" dirty="0"/>
              <a:t>Cortex-M4</a:t>
            </a:r>
            <a:r>
              <a:rPr lang="zh-CN" altLang="en-US" sz="2000" dirty="0"/>
              <a:t>中，始终是</a:t>
            </a:r>
            <a:r>
              <a:rPr lang="en-US" altLang="zh-CN" sz="2000" dirty="0"/>
              <a:t>Thumb</a:t>
            </a:r>
            <a:r>
              <a:rPr lang="zh-CN" altLang="en-US" sz="2000" dirty="0"/>
              <a:t>指令，该位恒为</a:t>
            </a:r>
            <a:r>
              <a:rPr lang="en-US" altLang="zh-CN" sz="2000" dirty="0"/>
              <a:t>1</a:t>
            </a:r>
          </a:p>
          <a:p>
            <a:pPr marL="457200" lvl="2">
              <a:spcBef>
                <a:spcPts val="1200"/>
              </a:spcBef>
            </a:pPr>
            <a:r>
              <a:rPr lang="en-US" altLang="zh-CN" sz="2000" dirty="0"/>
              <a:t>ICI/IT</a:t>
            </a:r>
            <a:r>
              <a:rPr lang="zh-CN" altLang="en-US" sz="2000" dirty="0"/>
              <a:t>：保存被异常中断打断的指令流状态，或</a:t>
            </a:r>
            <a:r>
              <a:rPr lang="en-US" altLang="zh-CN" sz="2000" dirty="0"/>
              <a:t>IT</a:t>
            </a:r>
            <a:r>
              <a:rPr lang="zh-CN" altLang="en-US" sz="2000" dirty="0"/>
              <a:t>指令状态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7EB1-0E44-48AF-9530-0ABD0AC2626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" y="4262120"/>
            <a:ext cx="8847455" cy="23755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中断屏蔽寄存器组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40731"/>
            <a:ext cx="8672242" cy="4776537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sz="2400" dirty="0"/>
              <a:t>用于控制异常的使用和禁用，仅在特权级下才可访问</a:t>
            </a:r>
            <a:endParaRPr lang="en-US" altLang="zh-CN" sz="24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PRIMASK</a:t>
            </a:r>
            <a:r>
              <a:rPr lang="zh-CN" altLang="en-US" sz="2000" dirty="0"/>
              <a:t>：</a:t>
            </a:r>
            <a:r>
              <a:rPr lang="en-US" altLang="zh-CN" sz="2000" dirty="0"/>
              <a:t>Priority mask register</a:t>
            </a:r>
            <a:r>
              <a:rPr lang="zh-CN" altLang="en-US" sz="2000" dirty="0"/>
              <a:t>，优先级屏蔽寄存器</a:t>
            </a:r>
            <a:endParaRPr lang="en-US" altLang="zh-CN" sz="20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FAULTMASK</a:t>
            </a:r>
            <a:r>
              <a:rPr lang="zh-CN" altLang="en-US" sz="2000" dirty="0"/>
              <a:t>：</a:t>
            </a:r>
            <a:r>
              <a:rPr lang="en-US" altLang="zh-CN" sz="2000" dirty="0"/>
              <a:t>Fault mask register</a:t>
            </a:r>
            <a:r>
              <a:rPr lang="zh-CN" altLang="en-US" sz="2000" dirty="0"/>
              <a:t>，故障屏蔽寄存器</a:t>
            </a:r>
            <a:endParaRPr lang="en-US" altLang="zh-CN" sz="2000" dirty="0"/>
          </a:p>
          <a:p>
            <a:pPr marL="457200" lvl="2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BASEPRI</a:t>
            </a:r>
            <a:r>
              <a:rPr lang="zh-CN" altLang="en-US" sz="2000" dirty="0"/>
              <a:t>：</a:t>
            </a:r>
            <a:r>
              <a:rPr lang="en-US" altLang="zh-CN" sz="2000" dirty="0"/>
              <a:t>Base priority mask register</a:t>
            </a:r>
            <a:r>
              <a:rPr lang="zh-CN" altLang="en-US" sz="2000" dirty="0"/>
              <a:t>，基本优先级屏蔽寄存器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A61C-EE27-43F4-AD9E-B54612217EE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814637"/>
            <a:ext cx="692467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dirty="0"/>
              <a:t>控制寄存器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en-US" altLang="zh-CN" sz="2400" dirty="0"/>
              <a:t>CONTROL</a:t>
            </a:r>
            <a:r>
              <a:rPr lang="zh-CN" altLang="en-US" sz="2400" dirty="0"/>
              <a:t>：用于定义处理器特权级别和用于选择堆栈指针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1" y="2154730"/>
            <a:ext cx="7130556" cy="382882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9B46-BDB3-4020-B1DE-A49F156C2FE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寄存器总结</a:t>
            </a:r>
            <a:endParaRPr lang="en-US" altLang="zh-CN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35F5-61A0-4A95-B00B-FECE045B1515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32" y="1112159"/>
            <a:ext cx="5962973" cy="552575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2.1</a:t>
            </a:r>
            <a:r>
              <a:rPr lang="zh-CN" altLang="en-US" sz="3200" dirty="0"/>
              <a:t>嵌入式微处理器体系结构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177002"/>
            <a:ext cx="8672242" cy="46075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按存储结构分类</a:t>
            </a:r>
          </a:p>
          <a:p>
            <a:pPr lvl="1"/>
            <a:r>
              <a:rPr lang="zh-CN" altLang="en-US" dirty="0"/>
              <a:t>冯•诺依曼结构和哈弗结构</a:t>
            </a:r>
          </a:p>
          <a:p>
            <a:r>
              <a:rPr lang="zh-CN" altLang="en-US" dirty="0"/>
              <a:t>按指令集架构（ISA）分类</a:t>
            </a:r>
          </a:p>
          <a:p>
            <a:pPr lvl="1"/>
            <a:r>
              <a:rPr lang="zh-CN" altLang="en-US" dirty="0"/>
              <a:t>复杂指令集计算机（CISC，Complex Instruction Set Computer）架构</a:t>
            </a:r>
          </a:p>
          <a:p>
            <a:pPr lvl="1"/>
            <a:r>
              <a:rPr lang="zh-CN" altLang="en-US" dirty="0"/>
              <a:t>精简指令集计算机（RISC，Reduced Instruction Set Computer）架构</a:t>
            </a:r>
          </a:p>
          <a:p>
            <a:pPr lvl="1"/>
            <a:r>
              <a:rPr lang="zh-CN" altLang="en-US" dirty="0"/>
              <a:t>超长指令字（VLIW，Very Long Instruction Word ）架构</a:t>
            </a:r>
          </a:p>
          <a:p>
            <a:pPr lvl="1"/>
            <a:r>
              <a:rPr lang="zh-CN" altLang="en-US" dirty="0"/>
              <a:t>显式并行指令计算（EPIC，Explicitly Parallel Instruction Computing）架构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914-B834-43B4-BCBA-0FDE1AE5754F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2.4 </a:t>
            </a:r>
            <a:r>
              <a:rPr lang="zh-CN" altLang="en-US" sz="3200" dirty="0"/>
              <a:t>嵌入式汇编语言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152525"/>
            <a:ext cx="8672242" cy="54229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使用汇编程序编写代码的优点：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占用资源少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针对性强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程序执行效率高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设备驱动程序精简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汇编语言能够更好地理解高级语言</a:t>
            </a:r>
            <a:endParaRPr lang="en-US" altLang="zh-CN" sz="2400" dirty="0"/>
          </a:p>
          <a:p>
            <a:r>
              <a:rPr lang="en-US" altLang="zh-CN" sz="2800" dirty="0"/>
              <a:t> ARM </a:t>
            </a:r>
            <a:r>
              <a:rPr lang="zh-CN" altLang="en-US" sz="2800" dirty="0"/>
              <a:t>微处理器</a:t>
            </a:r>
            <a:endParaRPr lang="en-US" altLang="zh-CN" sz="2800" dirty="0"/>
          </a:p>
          <a:p>
            <a:pPr lvl="1">
              <a:lnSpc>
                <a:spcPct val="130000"/>
              </a:lnSpc>
            </a:pPr>
            <a:r>
              <a:rPr lang="zh-CN" altLang="en-US" sz="2400" dirty="0"/>
              <a:t>传统 </a:t>
            </a:r>
            <a:r>
              <a:rPr lang="en-US" altLang="zh-CN" sz="2400" dirty="0"/>
              <a:t>ARM </a:t>
            </a:r>
            <a:r>
              <a:rPr lang="zh-CN" altLang="en-US" sz="2400" dirty="0"/>
              <a:t>处理器支持 </a:t>
            </a:r>
            <a:r>
              <a:rPr lang="en-US" altLang="zh-CN" sz="2400" dirty="0"/>
              <a:t>32 </a:t>
            </a:r>
            <a:r>
              <a:rPr lang="zh-CN" altLang="en-US" sz="2400" dirty="0"/>
              <a:t>位和 </a:t>
            </a:r>
            <a:r>
              <a:rPr lang="en-US" altLang="zh-CN" sz="2400" dirty="0"/>
              <a:t>16 </a:t>
            </a:r>
            <a:r>
              <a:rPr lang="zh-CN" altLang="en-US" sz="2400" dirty="0"/>
              <a:t>位的 </a:t>
            </a:r>
            <a:r>
              <a:rPr lang="en-US" altLang="zh-CN" sz="2400" dirty="0"/>
              <a:t>Thumb</a:t>
            </a:r>
            <a:r>
              <a:rPr lang="zh-CN" altLang="en-US" sz="2400" dirty="0"/>
              <a:t>指令集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Cortex-A </a:t>
            </a:r>
            <a:r>
              <a:rPr lang="zh-CN" altLang="en-US" sz="2400" dirty="0"/>
              <a:t>和 </a:t>
            </a:r>
            <a:r>
              <a:rPr lang="en-US" altLang="zh-CN" sz="2400" dirty="0"/>
              <a:t>Cortex-R </a:t>
            </a:r>
            <a:r>
              <a:rPr lang="zh-CN" altLang="en-US" sz="2400" dirty="0"/>
              <a:t>系列处理器支持这两种运行状态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 ARM </a:t>
            </a:r>
            <a:r>
              <a:rPr lang="zh-CN" altLang="en-US" sz="2400" dirty="0"/>
              <a:t>的 </a:t>
            </a:r>
            <a:r>
              <a:rPr lang="en-US" altLang="zh-CN" sz="2400" dirty="0"/>
              <a:t>Cortex-M </a:t>
            </a:r>
            <a:r>
              <a:rPr lang="zh-CN" altLang="en-US" sz="2400" dirty="0"/>
              <a:t>系列处理器采用了 </a:t>
            </a:r>
            <a:r>
              <a:rPr lang="en-US" altLang="zh-CN" sz="2400" dirty="0"/>
              <a:t>Thumb-2 </a:t>
            </a:r>
            <a:r>
              <a:rPr lang="zh-CN" altLang="en-US" sz="2400" dirty="0"/>
              <a:t>技术，且只支持 </a:t>
            </a:r>
            <a:r>
              <a:rPr lang="en-US" altLang="zh-CN" sz="2400" dirty="0"/>
              <a:t>Thumb </a:t>
            </a:r>
            <a:r>
              <a:rPr lang="zh-CN" altLang="en-US" sz="2400" dirty="0"/>
              <a:t>运行状态，不支持 </a:t>
            </a:r>
            <a:r>
              <a:rPr lang="en-US" altLang="zh-CN" sz="2400" dirty="0"/>
              <a:t>ARM </a:t>
            </a:r>
            <a:r>
              <a:rPr lang="zh-CN" altLang="en-US" sz="2400" dirty="0"/>
              <a:t>指令集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B87A-9146-4E01-AA8E-74F4D441900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由段组成，段是相对独立的指令或数据单位，具有特定的名称</a:t>
            </a:r>
            <a:endParaRPr lang="en-US" altLang="zh-CN" sz="2800" dirty="0"/>
          </a:p>
          <a:p>
            <a:r>
              <a:rPr lang="zh-CN" altLang="en-US" sz="2800" dirty="0"/>
              <a:t>每个段由</a:t>
            </a:r>
            <a:r>
              <a:rPr lang="en-US" altLang="zh-CN" sz="2800" dirty="0"/>
              <a:t>AREA</a:t>
            </a:r>
            <a:r>
              <a:rPr lang="zh-CN" altLang="en-US" sz="2800" dirty="0"/>
              <a:t>伪指令定义</a:t>
            </a:r>
            <a:endParaRPr lang="en-US" altLang="zh-CN" sz="2800" dirty="0"/>
          </a:p>
          <a:p>
            <a:r>
              <a:rPr lang="zh-CN" altLang="en-US" sz="2800" dirty="0"/>
              <a:t>段属性可定义为</a:t>
            </a:r>
            <a:r>
              <a:rPr lang="en-US" altLang="zh-CN" sz="2800" dirty="0"/>
              <a:t>READONLY(</a:t>
            </a:r>
            <a:r>
              <a:rPr lang="zh-CN" altLang="en-US" sz="2800" dirty="0"/>
              <a:t>只读</a:t>
            </a:r>
            <a:r>
              <a:rPr lang="en-US" altLang="zh-CN" sz="2800" dirty="0"/>
              <a:t>)</a:t>
            </a:r>
            <a:r>
              <a:rPr lang="zh-CN" altLang="en-US" sz="2800" dirty="0"/>
              <a:t>或</a:t>
            </a:r>
            <a:r>
              <a:rPr lang="en-US" altLang="zh-CN" sz="2800" dirty="0"/>
              <a:t>READWRITE(</a:t>
            </a:r>
            <a:r>
              <a:rPr lang="zh-CN" altLang="en-US" sz="2800" dirty="0"/>
              <a:t>读写</a:t>
            </a:r>
            <a:r>
              <a:rPr lang="en-US" altLang="zh-CN" sz="2800" dirty="0"/>
              <a:t>)</a:t>
            </a:r>
          </a:p>
          <a:p>
            <a:r>
              <a:rPr lang="zh-CN" altLang="en-US" sz="2800" dirty="0"/>
              <a:t>段可分为：</a:t>
            </a:r>
            <a:endParaRPr lang="en-US" altLang="zh-CN" sz="2800" dirty="0"/>
          </a:p>
          <a:p>
            <a:pPr lvl="1"/>
            <a:r>
              <a:rPr lang="zh-CN" altLang="en-US" sz="2400" dirty="0"/>
              <a:t>代码段：执行代码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数据段：存放运行所需的数据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36E5A-2A06-48BC-BFE1-1E22CDD16CC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Cortex M4</a:t>
            </a:r>
            <a:r>
              <a:rPr lang="zh-CN" altLang="en-US"/>
              <a:t>汇编语言</a:t>
            </a: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00200"/>
            <a:ext cx="8435975" cy="4525963"/>
          </a:xfrm>
        </p:spPr>
        <p:txBody>
          <a:bodyPr/>
          <a:lstStyle/>
          <a:p>
            <a:r>
              <a:rPr lang="zh-CN" altLang="en-US" dirty="0"/>
              <a:t>与机器指令通常是一对一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基本特点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每行写一条指令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标签提供地址的内容</a:t>
            </a:r>
            <a:r>
              <a:rPr lang="en-US" altLang="zh-CN" dirty="0"/>
              <a:t>(</a:t>
            </a:r>
            <a:r>
              <a:rPr lang="zh-CN" altLang="en-US" dirty="0"/>
              <a:t>通常从一行的第一列开始</a:t>
            </a:r>
            <a:r>
              <a:rPr lang="en-US" altLang="zh-CN" dirty="0"/>
              <a:t>).</a:t>
            </a:r>
          </a:p>
          <a:p>
            <a:pPr lvl="1"/>
            <a:r>
              <a:rPr lang="zh-CN" altLang="en-US" dirty="0"/>
              <a:t>指令开始于后续列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一条指令到一行的结束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注释以分号开始，到一行的结束</a:t>
            </a:r>
            <a:endParaRPr lang="en-US" altLang="zh-CN" dirty="0"/>
          </a:p>
        </p:txBody>
      </p:sp>
      <p:sp>
        <p:nvSpPr>
          <p:cNvPr id="327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9D95F-0E45-4CF8-B89D-F1CE73AF7ECB}" type="slidenum">
              <a:rPr lang="zh-CN" altLang="en-US" sz="1400"/>
              <a:t>32</a:t>
            </a:fld>
            <a:endParaRPr lang="en-US" altLang="zh-CN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9AD-8637-4B89-A74C-AAC24690F60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7359596" cy="35957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 AREA HELLO, CODE, READONLY		</a:t>
            </a:r>
          </a:p>
          <a:p>
            <a:pPr marL="0" indent="0">
              <a:buNone/>
            </a:pPr>
            <a:r>
              <a:rPr lang="en-US" altLang="zh-CN" sz="2000" dirty="0"/>
              <a:t>    ENTRY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伪指令标识程序的入口点</a:t>
            </a:r>
            <a:r>
              <a:rPr lang="en-US" altLang="zh-CN" sz="2000" dirty="0"/>
              <a:t>	</a:t>
            </a:r>
          </a:p>
          <a:p>
            <a:pPr marL="0" indent="0">
              <a:buNone/>
            </a:pPr>
            <a:r>
              <a:rPr lang="en-US" altLang="zh-CN" sz="2000" dirty="0"/>
              <a:t> Start	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函数的入口地址</a:t>
            </a:r>
            <a:endParaRPr lang="en-US" altLang="zh-C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    LDR R0, =0x1	</a:t>
            </a:r>
          </a:p>
          <a:p>
            <a:pPr marL="0" indent="0">
              <a:buNone/>
            </a:pPr>
            <a:r>
              <a:rPr lang="en-US" altLang="zh-CN" sz="2000" dirty="0"/>
              <a:t>    MOV R1, #1	</a:t>
            </a:r>
          </a:p>
          <a:p>
            <a:pPr marL="0" indent="0">
              <a:buNone/>
            </a:pPr>
            <a:r>
              <a:rPr lang="en-US" altLang="zh-CN" sz="2000" dirty="0"/>
              <a:t>    ...	</a:t>
            </a:r>
          </a:p>
          <a:p>
            <a:pPr marL="0" indent="0">
              <a:buNone/>
            </a:pPr>
            <a:r>
              <a:rPr lang="en-US" altLang="zh-CN" sz="2000" dirty="0"/>
              <a:t>    END		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; </a:t>
            </a:r>
            <a:r>
              <a:rPr lang="zh-CN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伪指令表示代码段结束</a:t>
            </a:r>
            <a:r>
              <a:rPr lang="en-US" altLang="zh-C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5F05-2344-437B-8CEF-F0F94B10CDA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指令格式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594" y="1275511"/>
            <a:ext cx="8672242" cy="517983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Cortex-M4</a:t>
            </a:r>
            <a:r>
              <a:rPr lang="zh-CN" altLang="en-US" sz="2800" dirty="0"/>
              <a:t>指令的助记符格式如下：</a:t>
            </a:r>
            <a:endParaRPr lang="en-US" altLang="zh-CN" sz="2800" dirty="0"/>
          </a:p>
          <a:p>
            <a:pPr marL="0" indent="0" algn="ctr">
              <a:buNone/>
            </a:pPr>
            <a:r>
              <a:rPr lang="en-US" altLang="zh-CN" sz="2000" b="1" dirty="0"/>
              <a:t>&lt;opcode&gt;{&lt;</a:t>
            </a:r>
            <a:r>
              <a:rPr lang="en-US" altLang="zh-CN" sz="2000" b="1" dirty="0" err="1"/>
              <a:t>cond</a:t>
            </a:r>
            <a:r>
              <a:rPr lang="en-US" altLang="zh-CN" sz="2000" b="1" dirty="0"/>
              <a:t>&gt;}{S}&lt;Rd&gt;,&lt;Rn&gt;{,&lt;oprand2&gt;}</a:t>
            </a:r>
          </a:p>
          <a:p>
            <a:pPr lvl="1"/>
            <a:r>
              <a:rPr lang="en-US" altLang="zh-CN" sz="2000" dirty="0"/>
              <a:t>&lt;&gt;</a:t>
            </a:r>
            <a:r>
              <a:rPr lang="zh-CN" altLang="en-US" sz="2000" dirty="0"/>
              <a:t>为必选项，</a:t>
            </a:r>
            <a:r>
              <a:rPr lang="en-US" altLang="zh-CN" sz="2000" dirty="0"/>
              <a:t>{}</a:t>
            </a:r>
            <a:r>
              <a:rPr lang="zh-CN" altLang="en-US" sz="2000" dirty="0"/>
              <a:t>为可选项</a:t>
            </a:r>
            <a:endParaRPr lang="en-US" altLang="zh-CN" sz="2000" dirty="0"/>
          </a:p>
          <a:p>
            <a:pPr lvl="1"/>
            <a:r>
              <a:rPr lang="en-US" altLang="zh-CN" sz="2000" dirty="0"/>
              <a:t>opcode</a:t>
            </a:r>
            <a:r>
              <a:rPr lang="zh-CN" altLang="en-US" sz="2000" dirty="0"/>
              <a:t>：操作码，即指令助记符，如：</a:t>
            </a:r>
            <a:r>
              <a:rPr lang="en-US" altLang="zh-CN" sz="2000" dirty="0"/>
              <a:t>ADD, LDR, STR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cond</a:t>
            </a:r>
            <a:r>
              <a:rPr lang="zh-CN" altLang="en-US" sz="2000" dirty="0"/>
              <a:t>：条件码，描述指令执行的条件，如：</a:t>
            </a:r>
            <a:r>
              <a:rPr lang="en-US" altLang="zh-CN" sz="2000" dirty="0"/>
              <a:t>EQ, LE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lvl="1"/>
            <a:r>
              <a:rPr lang="en-US" altLang="zh-CN" sz="2000" dirty="0"/>
              <a:t>S</a:t>
            </a:r>
            <a:r>
              <a:rPr lang="zh-CN" altLang="en-US" sz="2000" dirty="0"/>
              <a:t>：指令后加</a:t>
            </a:r>
            <a:r>
              <a:rPr lang="en-US" altLang="zh-CN" sz="2000" dirty="0"/>
              <a:t>S</a:t>
            </a:r>
            <a:r>
              <a:rPr lang="zh-CN" altLang="en-US" sz="2000" dirty="0"/>
              <a:t>，指令执行完成后自动更新状态寄存器的条件标志位</a:t>
            </a:r>
            <a:endParaRPr lang="en-US" altLang="zh-CN" sz="2000" dirty="0"/>
          </a:p>
          <a:p>
            <a:pPr lvl="1"/>
            <a:r>
              <a:rPr lang="en-US" altLang="zh-CN" sz="2000" dirty="0"/>
              <a:t>Rd</a:t>
            </a:r>
            <a:r>
              <a:rPr lang="zh-CN" altLang="en-US" sz="2000" dirty="0"/>
              <a:t>：目标寄存器</a:t>
            </a:r>
            <a:endParaRPr lang="en-US" altLang="zh-CN" sz="2000" dirty="0"/>
          </a:p>
          <a:p>
            <a:pPr lvl="1"/>
            <a:r>
              <a:rPr lang="en-US" altLang="zh-CN" sz="2000" dirty="0"/>
              <a:t>Rn</a:t>
            </a:r>
            <a:r>
              <a:rPr lang="zh-CN" altLang="en-US" sz="2000" dirty="0"/>
              <a:t>：第一个操作数寄存器</a:t>
            </a:r>
            <a:endParaRPr lang="en-US" altLang="zh-CN" sz="2000" dirty="0"/>
          </a:p>
          <a:p>
            <a:pPr lvl="1"/>
            <a:r>
              <a:rPr lang="en-US" altLang="zh-CN" sz="2000" dirty="0"/>
              <a:t>operand2</a:t>
            </a:r>
            <a:r>
              <a:rPr lang="zh-CN" altLang="en-US" sz="2000" dirty="0"/>
              <a:t>：第二个操作数，可以是寄存器、立即数等</a:t>
            </a:r>
            <a:endParaRPr lang="en-US" altLang="zh-CN" sz="2000" dirty="0"/>
          </a:p>
          <a:p>
            <a:pPr marL="182880" lvl="1">
              <a:spcBef>
                <a:spcPts val="2400"/>
              </a:spcBef>
            </a:pPr>
            <a:r>
              <a:rPr lang="zh-CN" altLang="en-US" sz="2000" dirty="0"/>
              <a:t>例：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[R1] </a:t>
            </a:r>
            <a:r>
              <a:rPr lang="en-US" altLang="zh-CN" sz="2000" dirty="0"/>
              <a:t>; </a:t>
            </a:r>
            <a:r>
              <a:rPr lang="zh-CN" altLang="en-US" sz="2000" dirty="0"/>
              <a:t>将存储器地址为</a:t>
            </a:r>
            <a:r>
              <a:rPr lang="en-US" altLang="zh-CN" sz="2000" dirty="0"/>
              <a:t>R1</a:t>
            </a:r>
            <a:r>
              <a:rPr lang="zh-CN" altLang="en-US" sz="2000" dirty="0"/>
              <a:t>的字数据加载到寄存器</a:t>
            </a:r>
            <a:r>
              <a:rPr lang="en-US" altLang="zh-CN" sz="2000" dirty="0"/>
              <a:t>R0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1967-AAD6-4312-B5CF-B012113F0CB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92949"/>
            <a:ext cx="8672242" cy="517983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寻址方式是指 </a:t>
            </a:r>
            <a:r>
              <a:rPr lang="en-US" altLang="zh-CN" sz="2800" dirty="0"/>
              <a:t>CPU </a:t>
            </a:r>
            <a:r>
              <a:rPr lang="zh-CN" altLang="en-US" sz="2800" dirty="0"/>
              <a:t>确定操作数所在地址的方法</a:t>
            </a:r>
            <a:endParaRPr lang="en-US" altLang="zh-CN" sz="2800" dirty="0"/>
          </a:p>
          <a:p>
            <a:r>
              <a:rPr lang="zh-CN" altLang="en-US" sz="2800" dirty="0"/>
              <a:t>立即寻址</a:t>
            </a:r>
            <a:endParaRPr lang="en-US" altLang="zh-CN" sz="2800" dirty="0"/>
          </a:p>
          <a:p>
            <a:pPr lvl="1"/>
            <a:r>
              <a:rPr lang="zh-CN" altLang="en-US" sz="2000" dirty="0"/>
              <a:t>也叫做立即数寻址，立即数以</a:t>
            </a:r>
            <a:r>
              <a:rPr lang="en-US" altLang="zh-CN" sz="2000" dirty="0"/>
              <a:t>#</a:t>
            </a:r>
            <a:r>
              <a:rPr lang="zh-CN" altLang="en-US" sz="2000" dirty="0"/>
              <a:t>为前缀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#4           ;R0 ← 4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R0, R0, #0x10     ;R0 ← R0+0x10</a:t>
            </a:r>
            <a:endParaRPr lang="en-US" altLang="zh-CN" sz="2000" dirty="0"/>
          </a:p>
          <a:p>
            <a:pPr marL="182880" lvl="1">
              <a:spcBef>
                <a:spcPts val="1200"/>
              </a:spcBef>
            </a:pPr>
            <a:r>
              <a:rPr lang="zh-CN" altLang="en-US" dirty="0"/>
              <a:t>寄存器寻址</a:t>
            </a:r>
            <a:endParaRPr lang="en-US" altLang="zh-CN" dirty="0"/>
          </a:p>
          <a:p>
            <a:pPr lvl="1"/>
            <a:r>
              <a:rPr lang="zh-CN" altLang="en-US" sz="2000" dirty="0"/>
              <a:t>把寄存器中的数值作为操作数，也称为寄存器直接寻址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/>
              <a:t>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       ; R0 ← R1+R2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005-6032-4675-A017-3AA3C00BD0F2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dirty="0"/>
              <a:t>寄存器偏移寻址</a:t>
            </a:r>
            <a:endParaRPr lang="en-US" altLang="zh-CN" dirty="0"/>
          </a:p>
          <a:p>
            <a:pPr lvl="1"/>
            <a:r>
              <a:rPr lang="zh-CN" altLang="en-US" sz="2000" dirty="0"/>
              <a:t>将第二个操作数，进行移位操作后赋值给第一个操作数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/>
              <a:t>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R1, LSL #2     ;R0 ← R1 &lt;&lt; 2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vl="1">
              <a:spcBef>
                <a:spcPts val="1200"/>
              </a:spcBef>
            </a:pPr>
            <a:r>
              <a:rPr lang="zh-CN" altLang="en-US" dirty="0"/>
              <a:t>寄存器间接寻址</a:t>
            </a:r>
            <a:endParaRPr lang="en-US" altLang="zh-CN" dirty="0"/>
          </a:p>
          <a:p>
            <a:pPr lvl="1"/>
            <a:r>
              <a:rPr lang="zh-CN" altLang="en-US" sz="2000" dirty="0"/>
              <a:t>寄存器中的值作为操作数地址，通过地址从存储器取出操作数，如：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LDRB R0, [R1]    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/>
              </a:rPr>
              <a:t> read byte value from [R1]</a:t>
            </a:r>
          </a:p>
          <a:p>
            <a:pPr marL="274320" lvl="1" indent="0"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"/>
              </a:rPr>
              <a:t>                     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"/>
              </a:rPr>
              <a:t> extending to 32bits on load </a:t>
            </a:r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R0  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STRB R0, [R1]    ;[R1] ← R0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B7AC-2FFB-49EF-A030-4A2F2FE11C3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寻址方式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1">
              <a:spcBef>
                <a:spcPts val="1200"/>
              </a:spcBef>
            </a:pPr>
            <a:r>
              <a:rPr lang="zh-CN" altLang="en-US" dirty="0"/>
              <a:t>基址变址寻址</a:t>
            </a:r>
            <a:endParaRPr lang="en-US" altLang="zh-CN" dirty="0"/>
          </a:p>
          <a:p>
            <a:pPr lvl="1"/>
            <a:r>
              <a:rPr lang="zh-CN" altLang="en-US" sz="2400" dirty="0"/>
              <a:t>将寄存器的值与地址偏移量相加得到地址</a:t>
            </a:r>
            <a:endParaRPr lang="en-US" altLang="zh-CN" sz="2400" dirty="0"/>
          </a:p>
          <a:p>
            <a:pPr lvl="2"/>
            <a:r>
              <a:rPr lang="zh-CN" altLang="en-US" sz="2000" dirty="0"/>
              <a:t>感叹号表示前增量寻址模式</a:t>
            </a:r>
            <a:endParaRPr lang="en-US" altLang="zh-CN" sz="2000" dirty="0"/>
          </a:p>
          <a:p>
            <a:pPr lvl="2"/>
            <a:r>
              <a:rPr lang="en-US" altLang="zh-CN" sz="2000" dirty="0"/>
              <a:t>[R1], #2 </a:t>
            </a:r>
            <a:r>
              <a:rPr lang="zh-CN" altLang="en-US" sz="2000" dirty="0"/>
              <a:t>表示后增量寻址模式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zh-CN" altLang="en-US" sz="2000" dirty="0"/>
              <a:t>如：</a:t>
            </a:r>
            <a:endParaRPr lang="en-US" altLang="zh-CN" sz="2000" dirty="0"/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#2]    ;R0 ← [R1+2]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#2]!   ;R0 ← [R1+2], R1 ← R1+2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[R1], #2    ;R0 ← [R1],R1 ← R1+2</a:t>
            </a:r>
          </a:p>
          <a:p>
            <a:pPr lvl="1"/>
            <a:r>
              <a:rPr lang="pt-BR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LDR R0, [R1, R2]    ;R0 ← [R1+R2]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D0CC3-FDC5-4A8B-B68A-2EE11CEAAE7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82880" lvl="1" algn="l" rtl="0">
              <a:lnSpc>
                <a:spcPct val="90000"/>
              </a:lnSpc>
              <a:spcBef>
                <a:spcPct val="0"/>
              </a:spcBef>
            </a:pPr>
            <a:r>
              <a:rPr lang="zh-CN" altLang="en-US" sz="3200" kern="12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数据处理指令</a:t>
            </a:r>
            <a:endParaRPr lang="en-US" altLang="zh-CN" sz="3200" kern="12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数据传输指令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寄存器与寄存器之间，寄存器与特殊寄存器之间，把立即数加载到寄存器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1" y="2873318"/>
            <a:ext cx="8448675" cy="3399467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0187-5E64-4721-9ED0-B7D1A152FF4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算数运算指令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基本的算数运算指令包括：加法、减法运算，反向减法指令，有符号无符号加减法指令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71" y="3115973"/>
            <a:ext cx="8109458" cy="269015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784A-2F38-4929-8CF6-EE56719D81F8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ym typeface="+mn-ea"/>
              </a:rPr>
              <a:t>冯 </a:t>
            </a:r>
            <a:r>
              <a:rPr lang="en-US" altLang="zh-CN" sz="3200" dirty="0">
                <a:sym typeface="+mn-ea"/>
              </a:rPr>
              <a:t>· </a:t>
            </a:r>
            <a:r>
              <a:rPr lang="zh-CN" altLang="en-US" sz="3200" dirty="0">
                <a:sym typeface="+mn-ea"/>
              </a:rPr>
              <a:t>诺依曼结构 </a:t>
            </a:r>
            <a:r>
              <a:rPr lang="en-US" altLang="zh-CN" sz="3200" dirty="0">
                <a:sym typeface="+mn-ea"/>
              </a:rPr>
              <a:t>V</a:t>
            </a:r>
            <a:r>
              <a:rPr lang="en-US" altLang="zh-CN" sz="3200" dirty="0" err="1">
                <a:sym typeface="+mn-ea"/>
              </a:rPr>
              <a:t>S</a:t>
            </a:r>
            <a:r>
              <a:rPr lang="en-US" altLang="zh-CN" sz="3200" dirty="0">
                <a:sym typeface="+mn-ea"/>
              </a:rPr>
              <a:t> </a:t>
            </a:r>
            <a:r>
              <a:rPr lang="zh-CN" altLang="en-US" sz="3200" dirty="0">
                <a:sym typeface="+mn-ea"/>
              </a:rPr>
              <a:t>哈佛结构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585" y="1177290"/>
            <a:ext cx="8450580" cy="4607560"/>
          </a:xfrm>
        </p:spPr>
        <p:txBody>
          <a:bodyPr>
            <a:normAutofit/>
          </a:bodyPr>
          <a:lstStyle/>
          <a:p>
            <a:r>
              <a:rPr lang="zh-CN" altLang="en-US" dirty="0"/>
              <a:t>冯 </a:t>
            </a:r>
            <a:r>
              <a:rPr lang="en-US" altLang="zh-CN" dirty="0"/>
              <a:t>· </a:t>
            </a:r>
            <a:r>
              <a:rPr lang="zh-CN" altLang="en-US" dirty="0"/>
              <a:t>诺依曼结构</a:t>
            </a:r>
            <a:endParaRPr lang="en-US" altLang="zh-CN" dirty="0"/>
          </a:p>
          <a:p>
            <a:pPr lvl="1"/>
            <a:r>
              <a:rPr lang="zh-CN" altLang="en-US" dirty="0"/>
              <a:t>中央处理器（</a:t>
            </a:r>
            <a:r>
              <a:rPr lang="en-US" altLang="zh-CN" dirty="0"/>
              <a:t>CPU</a:t>
            </a:r>
            <a:r>
              <a:rPr lang="zh-CN" altLang="en-US" dirty="0"/>
              <a:t>）和存储器通过一组总线（包括地址总线和数据总线）连接</a:t>
            </a:r>
            <a:endParaRPr lang="en-US" altLang="zh-CN" dirty="0"/>
          </a:p>
          <a:p>
            <a:pPr lvl="1"/>
            <a:r>
              <a:rPr lang="zh-CN" altLang="en-US" dirty="0"/>
              <a:t>指令和数据</a:t>
            </a:r>
            <a:r>
              <a:rPr lang="zh-CN" altLang="en-US" sz="2800" dirty="0"/>
              <a:t>以同等地位</a:t>
            </a:r>
            <a:r>
              <a:rPr lang="zh-CN" altLang="en-US" dirty="0"/>
              <a:t>存储在同一存储器中</a:t>
            </a:r>
            <a:endParaRPr lang="en-US" altLang="zh-CN" dirty="0"/>
          </a:p>
          <a:p>
            <a:pPr lvl="1"/>
            <a:r>
              <a:rPr lang="zh-CN" altLang="en-US" dirty="0"/>
              <a:t>对指令和数据的访问都是通过这组总线来实现的</a:t>
            </a:r>
            <a:endParaRPr lang="en-US" altLang="zh-CN" dirty="0"/>
          </a:p>
          <a:p>
            <a:pPr lvl="1"/>
            <a:r>
              <a:rPr lang="zh-CN" altLang="en-US" dirty="0"/>
              <a:t>存储器访问通过分时复用的方式进行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A914-B834-43B4-BCBA-0FDE1AE5754F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算数运算指令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乘法指令、乘加指令和除法指令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0" y="2680108"/>
            <a:ext cx="7469640" cy="3608328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038F-BC6F-48C6-8D00-20C3C1A6ABF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逻辑运算指令</a:t>
            </a: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7" y="2469104"/>
            <a:ext cx="8332719" cy="257378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4D4-CFB8-4F0A-B7D5-4E6AECB14885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移位指令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逻辑移位，算术移位，循环移位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51" y="3046390"/>
            <a:ext cx="8155425" cy="25466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35C9-CF4C-4AFB-AF6B-CB3F74A4C9A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比较与测试指令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更改条件标志位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5" y="2650063"/>
            <a:ext cx="8582634" cy="21767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2400-1084-426C-A0D8-6551907FA847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182880" lvl="2">
              <a:spcBef>
                <a:spcPts val="1200"/>
              </a:spcBef>
            </a:pPr>
            <a:r>
              <a:rPr lang="zh-CN" altLang="en-US" sz="2800" dirty="0"/>
              <a:t>位域操作指令</a:t>
            </a:r>
            <a:endParaRPr lang="en-US" altLang="zh-CN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2" y="2317495"/>
            <a:ext cx="8539994" cy="3336171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A669-9A9A-4571-8A5C-E051324CDD2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数据处理指令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200992"/>
            <a:ext cx="8672242" cy="5179836"/>
          </a:xfrm>
        </p:spPr>
        <p:txBody>
          <a:bodyPr>
            <a:normAutofit/>
          </a:bodyPr>
          <a:lstStyle/>
          <a:p>
            <a:pPr marL="182880" lvl="2">
              <a:spcBef>
                <a:spcPts val="1200"/>
              </a:spcBef>
            </a:pPr>
            <a:r>
              <a:rPr lang="zh-CN" altLang="en-US" sz="2800" dirty="0"/>
              <a:t>跳转指令</a:t>
            </a:r>
            <a:endParaRPr lang="en-US" altLang="zh-CN" sz="28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无条件跳转，函数跳转，条件跳转，</a:t>
            </a:r>
            <a:r>
              <a:rPr lang="en-US" altLang="zh-CN" sz="2400" dirty="0"/>
              <a:t>IT-THEN</a:t>
            </a:r>
            <a:r>
              <a:rPr lang="zh-CN" altLang="en-US" sz="2400" dirty="0"/>
              <a:t>指令块，查表跳转等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E2B3-AB6F-419C-81E7-40BBBEE032C5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88" y="2623580"/>
            <a:ext cx="6283354" cy="339212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存储器访问指令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4" y="1479883"/>
            <a:ext cx="8672512" cy="479290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10D5-C7B4-4999-AF29-A9062F44F6F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存储器访问指令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批量加载</a:t>
            </a:r>
            <a:r>
              <a:rPr lang="en-US" altLang="zh-CN" sz="2400" dirty="0"/>
              <a:t>/</a:t>
            </a:r>
            <a:r>
              <a:rPr lang="zh-CN" altLang="en-US" sz="2400" dirty="0"/>
              <a:t>存储数据指令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进栈出栈指令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4" y="2009384"/>
            <a:ext cx="6802715" cy="24243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6" y="5047412"/>
            <a:ext cx="5527588" cy="124982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F2AA9-2236-4F07-A94E-88D344225A1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语言赋值语句对应的汇编程序：</a:t>
            </a:r>
            <a:r>
              <a:rPr lang="en-US" altLang="zh-CN" sz="2400" dirty="0"/>
              <a:t>x=a*</a:t>
            </a:r>
            <a:r>
              <a:rPr lang="en-US" altLang="zh-CN" sz="2400" dirty="0" err="1"/>
              <a:t>b+c</a:t>
            </a:r>
            <a:r>
              <a:rPr lang="en-US" altLang="zh-CN" sz="2400" dirty="0"/>
              <a:t>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55617" y="2865907"/>
            <a:ext cx="8743336" cy="2905719"/>
            <a:chOff x="255617" y="2865907"/>
            <a:chExt cx="8743336" cy="29057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617" y="2865907"/>
              <a:ext cx="8743336" cy="290571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851336" y="4467845"/>
              <a:ext cx="20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,</a:t>
              </a:r>
              <a:endParaRPr lang="zh-CN" altLang="en-US" dirty="0"/>
            </a:p>
          </p:txBody>
        </p:sp>
      </p:grp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7EAA-6E95-4940-8A50-09312D0EEEB4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F03AC-D8D2-420A-810A-DE4FC4ED43F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F749A4-BA12-455F-9EB2-A59EB129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32" y="176189"/>
            <a:ext cx="7872746" cy="65056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冯 </a:t>
            </a:r>
            <a:r>
              <a:rPr lang="en-US" altLang="zh-CN" dirty="0"/>
              <a:t>· </a:t>
            </a:r>
            <a:r>
              <a:rPr lang="zh-CN" altLang="en-US" dirty="0"/>
              <a:t>诺依曼结构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1981200"/>
            <a:ext cx="2209800" cy="3581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953000" y="2743200"/>
            <a:ext cx="2286000" cy="2743200"/>
          </a:xfrm>
          <a:prstGeom prst="rect">
            <a:avLst/>
          </a:prstGeom>
          <a:solidFill>
            <a:srgbClr val="00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7800" y="32766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3581400" y="3200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581400" y="39624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41725" y="27082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717925" y="3470275"/>
            <a:ext cx="690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257800" y="4343400"/>
            <a:ext cx="1600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3716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 r5,r1,r3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7525" y="4384675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715000" y="3276600"/>
            <a:ext cx="641350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200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3657600" y="3276600"/>
            <a:ext cx="1981200" cy="1524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581400" y="4114800"/>
            <a:ext cx="1263015" cy="30480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53000" y="4343400"/>
            <a:ext cx="2209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ADD r5,r1,r3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1F81-5B63-4C4F-88DC-D39DABA3BD5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29744-6433-439A-B440-539DEAD3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5A56C-4A4D-47D7-AF20-2226E4F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497AC-EEC9-4D89-B95A-2033CE93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036F67-E27A-4F2B-976E-D28D87BB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19" y="377640"/>
            <a:ext cx="8216766" cy="61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76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2937" y="1309035"/>
                <a:ext cx="8672242" cy="5179836"/>
              </a:xfrm>
            </p:spPr>
            <p:txBody>
              <a:bodyPr>
                <a:normAutofit/>
              </a:bodyPr>
              <a:lstStyle/>
              <a:p>
                <a:pPr marL="457200" lvl="3">
                  <a:spcBef>
                    <a:spcPts val="1200"/>
                  </a:spcBef>
                </a:pPr>
                <a:r>
                  <a:rPr lang="zh-CN" altLang="en-US" sz="2400" dirty="0"/>
                  <a:t>例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语言逻辑表达式对应的汇编程序：</a:t>
                </a:r>
                <a:endParaRPr lang="en-US" altLang="zh-CN" sz="2400" dirty="0"/>
              </a:p>
              <a:p>
                <a:pPr marL="274320" lvl="3" indent="0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</a:p>
              <a:p>
                <a:pPr marL="457200" lvl="3">
                  <a:spcBef>
                    <a:spcPts val="1200"/>
                  </a:spcBef>
                </a:pPr>
                <a:r>
                  <a:rPr lang="zh-CN" altLang="en-US" sz="2400" dirty="0"/>
                  <a:t>对应的汇编程序：</a:t>
                </a: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  <a:p>
                <a:pPr marL="457200" lvl="3">
                  <a:spcBef>
                    <a:spcPts val="1200"/>
                  </a:spcBef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937" y="1309035"/>
                <a:ext cx="8672242" cy="5179836"/>
              </a:xfrm>
              <a:blipFill>
                <a:blip r:embed="rId2"/>
                <a:stretch>
                  <a:fillRect t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11" y="3068011"/>
            <a:ext cx="8588695" cy="3215344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3DDD-4A41-4189-96D2-FFAB3D7C583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ECE39-0E90-4292-AD5F-14A8A94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07A31-B2D7-4990-ACBB-1ABBCBF1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F7C13-6897-446B-8FCE-227D6B25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386600-18E6-4DFD-8CBB-A654C0D8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090"/>
            <a:ext cx="7266729" cy="63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94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 </a:t>
            </a:r>
            <a:r>
              <a:rPr lang="zh-CN" altLang="en-US"/>
              <a:t>控制流</a:t>
            </a: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879" y="1314370"/>
            <a:ext cx="8672242" cy="4776537"/>
          </a:xfrm>
        </p:spPr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指令的特点：条件执行</a:t>
            </a:r>
            <a:endParaRPr lang="en-US" altLang="zh-CN" dirty="0"/>
          </a:p>
          <a:p>
            <a:r>
              <a:rPr lang="zh-CN" altLang="en-US" dirty="0"/>
              <a:t>所有操作可通过测试</a:t>
            </a:r>
            <a:r>
              <a:rPr lang="en-US" altLang="zh-CN" dirty="0"/>
              <a:t>PSR</a:t>
            </a:r>
            <a:r>
              <a:rPr lang="zh-CN" altLang="en-US" dirty="0"/>
              <a:t>，进行条件执行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EQ, NE, CS, CC, MI, PL, VS, VC, HI, LS, GE, LT, GT, LE</a:t>
            </a:r>
          </a:p>
          <a:p>
            <a:r>
              <a:rPr lang="zh-CN" altLang="en-US" dirty="0"/>
              <a:t>分支操作</a:t>
            </a:r>
            <a:r>
              <a:rPr lang="en-US" altLang="zh-CN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dirty="0">
                <a:latin typeface="Courier" pitchFamily="1" charset="0"/>
              </a:rPr>
              <a:t>BXX #100</a:t>
            </a:r>
          </a:p>
        </p:txBody>
      </p:sp>
      <p:sp>
        <p:nvSpPr>
          <p:cNvPr id="614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BD46C-CD73-4E7D-9944-262C057DC72F}" type="slidenum">
              <a:rPr lang="zh-CN" altLang="en-US" sz="1400"/>
              <a:t>53</a:t>
            </a:fld>
            <a:endParaRPr lang="en-US" altLang="zh-CN" sz="1400"/>
          </a:p>
        </p:txBody>
      </p:sp>
      <p:sp>
        <p:nvSpPr>
          <p:cNvPr id="4" name="左大括号 3"/>
          <p:cNvSpPr/>
          <p:nvPr/>
        </p:nvSpPr>
        <p:spPr>
          <a:xfrm rot="16200000">
            <a:off x="950122" y="4947222"/>
            <a:ext cx="176212" cy="3143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1229" y="5324144"/>
            <a:ext cx="553998" cy="15335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条件码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403A-97D0-4519-AF03-FAA85BCC5DEA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ctr"/>
            <a:r>
              <a:rPr lang="zh-CN" altLang="en-US" dirty="0"/>
              <a:t>条件码</a:t>
            </a:r>
          </a:p>
        </p:txBody>
      </p:sp>
      <p:sp>
        <p:nvSpPr>
          <p:cNvPr id="624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312C1-46A4-481B-B108-037D16AA4420}" type="slidenum">
              <a:rPr lang="zh-CN" altLang="en-US" sz="1400"/>
              <a:t>54</a:t>
            </a:fld>
            <a:endParaRPr lang="en-US" altLang="zh-CN" sz="14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6C749-C9FF-4DCB-B2BA-E0339749546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93256" y="6472810"/>
            <a:ext cx="4745736" cy="365125"/>
          </a:xfrm>
        </p:spPr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1188" y="936625"/>
          <a:ext cx="7561262" cy="554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EQ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结果为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结果不为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有进位或借位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CC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/>
                        <a:t>没进位或借位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MI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小于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PL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大于等于</a:t>
                      </a:r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溢出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VC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无溢出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HI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无符号比较大于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C=1</a:t>
                      </a:r>
                      <a:r>
                        <a:rPr lang="en-US" altLang="zh-CN" sz="2000" baseline="0" dirty="0"/>
                        <a:t> </a:t>
                      </a:r>
                      <a:r>
                        <a:rPr lang="zh-CN" altLang="en-US" sz="2000" baseline="0" dirty="0"/>
                        <a:t>且 </a:t>
                      </a:r>
                      <a:r>
                        <a:rPr lang="en-US" altLang="zh-CN" sz="2000" dirty="0"/>
                        <a:t>Z=0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LS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无符号比较小于等于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C=0, </a:t>
                      </a:r>
                      <a:r>
                        <a:rPr lang="zh-CN" altLang="en-US" sz="2000" dirty="0"/>
                        <a:t>或 </a:t>
                      </a:r>
                      <a:r>
                        <a:rPr lang="en-US" altLang="zh-CN" sz="2000" dirty="0"/>
                        <a:t>Z=1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有符号比较大于等于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N=V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LT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有符号比较小于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 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2000" dirty="0"/>
                        <a:t>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GT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有符号比较大于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Z=0</a:t>
                      </a:r>
                      <a:r>
                        <a:rPr lang="zh-CN" altLang="en-US" sz="2000" dirty="0"/>
                        <a:t>且</a:t>
                      </a:r>
                      <a:r>
                        <a:rPr lang="en-US" altLang="zh-CN" sz="2000" dirty="0"/>
                        <a:t>N=V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LE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有符号比较小于等于</a:t>
                      </a:r>
                    </a:p>
                  </a:txBody>
                  <a:tcPr marL="91445" marR="91445" marT="45704" marB="45704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Z=1</a:t>
                      </a:r>
                      <a:r>
                        <a:rPr lang="zh-CN" altLang="en-US" sz="2000" dirty="0"/>
                        <a:t>或</a:t>
                      </a:r>
                      <a:r>
                        <a:rPr lang="en-US" altLang="zh-CN" sz="2000" dirty="0"/>
                        <a:t>N</a:t>
                      </a:r>
                      <a:r>
                        <a:rPr lang="en-US" altLang="zh-CN" sz="2000" dirty="0"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altLang="zh-CN" sz="2000" dirty="0"/>
                        <a:t>V</a:t>
                      </a:r>
                      <a:endParaRPr lang="zh-CN" altLang="en-US" sz="2000" dirty="0"/>
                    </a:p>
                  </a:txBody>
                  <a:tcPr marL="91445" marR="91445" marT="45704" marB="4570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37" y="1309035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语言条件语句对应的汇编程序：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r>
              <a:rPr lang="en-US" altLang="zh-CN" sz="2400" dirty="0"/>
              <a:t>if (a==1)  b=2;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" y="3343013"/>
            <a:ext cx="8562594" cy="246216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7476-5F56-4A22-95A8-FE8E70AB684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205DF-6064-4444-ABAB-B18A421E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8A8A-8E83-42DE-9198-FD23EC6F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2AA81-F429-4D39-A5BB-BEE6993E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8F6167-AECB-4BAA-BCBB-BB31DB8B0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2" y="122219"/>
            <a:ext cx="8409893" cy="624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329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2937" y="1309035"/>
            <a:ext cx="4856283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4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语言经典条件语句对应的汇编程序：</a:t>
            </a: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r>
              <a:rPr lang="en-US" altLang="zh-CN" sz="2400" dirty="0"/>
              <a:t>if (a&gt;1)  x=2;  else x=b-a;</a:t>
            </a:r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1D7CE-38BC-439A-A208-2D085B26869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BE1BF4-3B3A-49E5-85FE-74901EBCA17F}"/>
              </a:ext>
            </a:extLst>
          </p:cNvPr>
          <p:cNvSpPr txBox="1"/>
          <p:nvPr/>
        </p:nvSpPr>
        <p:spPr>
          <a:xfrm>
            <a:off x="5099110" y="856560"/>
            <a:ext cx="390606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ADR r4,a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r0,[r4]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CMP r0,#1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BLE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fblock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MOV r0,#2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r4,=x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 r0,[r4]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fblock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ADR r4,b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r1,[r4]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SUB r0,r1,r0 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r4,=x 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 r0,[r4]   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6B503-DD23-4570-AB2F-388FE407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A4E50-AD91-4505-B98B-58258EF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5B787-1384-4C00-A721-A5AE7E8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FD2F15-A73E-4F15-986C-162CE535F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7" y="151877"/>
            <a:ext cx="6847111" cy="64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8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764" y="133462"/>
            <a:ext cx="8672242" cy="6624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791069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5</a:t>
            </a:r>
            <a:r>
              <a:rPr lang="zh-CN" altLang="en-US" sz="2400" dirty="0"/>
              <a:t>：</a:t>
            </a:r>
            <a:r>
              <a:rPr lang="en-US" altLang="zh-CN" sz="2400" dirty="0"/>
              <a:t>C</a:t>
            </a:r>
            <a:r>
              <a:rPr lang="zh-CN" altLang="en-US" sz="2400" dirty="0"/>
              <a:t>语言循环语句对应的汇编程序：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r>
              <a:rPr lang="zh-CN" altLang="en-US" sz="2400" dirty="0"/>
              <a:t>对应的汇编程序：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84" y="1406581"/>
            <a:ext cx="1932874" cy="179620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177-7871-4701-BBD9-655BEB2483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CE84C-7CE2-4A1E-812D-38E1835B1452}"/>
              </a:ext>
            </a:extLst>
          </p:cNvPr>
          <p:cNvSpPr txBox="1"/>
          <p:nvPr/>
        </p:nvSpPr>
        <p:spPr>
          <a:xfrm>
            <a:off x="4190181" y="1744263"/>
            <a:ext cx="390225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ADR r4,a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r0,[r4]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ADR r4,b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r1,[r4]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CMP r0,r1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SUBGT r0,r0,r1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SUBLT r1,r1,r0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BNE while 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LDR r4,=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STR r0,[r4]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哈佛结构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027915"/>
            <a:ext cx="8672242" cy="3633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两个独立的存储模块，分别存储数据和指令</a:t>
            </a:r>
            <a:endParaRPr lang="en-US" altLang="zh-CN" sz="2800" dirty="0"/>
          </a:p>
          <a:p>
            <a:r>
              <a:rPr lang="zh-CN" altLang="en-US" sz="2800" dirty="0"/>
              <a:t>两套独立的总线，</a:t>
            </a:r>
            <a:r>
              <a:rPr lang="en-US" altLang="zh-CN" sz="2800" dirty="0">
                <a:sym typeface="+mn-ea"/>
              </a:rPr>
              <a:t>CPU</a:t>
            </a:r>
            <a:r>
              <a:rPr lang="zh-CN" altLang="en-US" sz="2800" dirty="0"/>
              <a:t>分别和两个存储器通信</a:t>
            </a:r>
            <a:endParaRPr lang="en-US" altLang="zh-CN" sz="2800" dirty="0"/>
          </a:p>
          <a:p>
            <a:r>
              <a:rPr lang="zh-CN" altLang="en-US" sz="2800" dirty="0"/>
              <a:t>指令和数据的访问可以并行进行，并且指令和数据可以有不同的带宽</a:t>
            </a:r>
            <a:endParaRPr lang="en-US" altLang="zh-CN" sz="2800" dirty="0"/>
          </a:p>
          <a:p>
            <a:pPr lvl="1"/>
            <a:r>
              <a:rPr lang="zh-CN" altLang="en-US" sz="2450" dirty="0"/>
              <a:t>例：</a:t>
            </a:r>
            <a:r>
              <a:rPr lang="en-US" altLang="zh-CN" sz="2450" dirty="0"/>
              <a:t>Microchip </a:t>
            </a:r>
            <a:r>
              <a:rPr lang="zh-CN" altLang="en-US" sz="2450" dirty="0"/>
              <a:t>公司的 </a:t>
            </a:r>
            <a:r>
              <a:rPr lang="en-US" altLang="zh-CN" sz="2450" dirty="0"/>
              <a:t>PIC16 </a:t>
            </a:r>
            <a:r>
              <a:rPr lang="zh-CN" altLang="en-US" sz="2450" dirty="0"/>
              <a:t>芯片的指令是 </a:t>
            </a:r>
            <a:r>
              <a:rPr lang="en-US" altLang="zh-CN" sz="2450" dirty="0"/>
              <a:t>14 </a:t>
            </a:r>
            <a:r>
              <a:rPr lang="zh-CN" altLang="en-US" sz="2450" dirty="0"/>
              <a:t>位宽度，而数据是 </a:t>
            </a:r>
            <a:r>
              <a:rPr lang="en-US" altLang="zh-CN" sz="2450" dirty="0"/>
              <a:t>8 </a:t>
            </a:r>
            <a:r>
              <a:rPr lang="zh-CN" altLang="en-US" sz="2450" dirty="0"/>
              <a:t>位宽度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77" y="4172475"/>
            <a:ext cx="4430043" cy="210005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E900-7D71-4419-9F90-F19B22D35C03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BD0F6-66DA-4AF7-B10D-7F434672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8F37-D525-4300-9D83-A60CD56D80C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43FA1-2DC7-4BCD-B016-D7985DC0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C96A8C-683F-4D2A-A463-822BD67C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555595-4C4A-4E93-98E8-4875E333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2" y="106210"/>
            <a:ext cx="7983190" cy="65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12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764" y="133462"/>
            <a:ext cx="8672242" cy="66246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汇编程序设计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791069"/>
            <a:ext cx="8672242" cy="5179836"/>
          </a:xfrm>
        </p:spPr>
        <p:txBody>
          <a:bodyPr>
            <a:normAutofit/>
          </a:bodyPr>
          <a:lstStyle/>
          <a:p>
            <a:pPr marL="457200" lvl="3">
              <a:spcBef>
                <a:spcPts val="1200"/>
              </a:spcBef>
            </a:pP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r>
              <a:rPr lang="en-US" altLang="zh-CN" sz="2400" dirty="0"/>
              <a:t>for</a:t>
            </a:r>
            <a:r>
              <a:rPr lang="zh-CN" altLang="en-US" sz="2400" dirty="0"/>
              <a:t>循环语句：转换成</a:t>
            </a:r>
            <a:r>
              <a:rPr lang="en-US" altLang="zh-CN" sz="2400" dirty="0"/>
              <a:t>while</a:t>
            </a:r>
            <a:r>
              <a:rPr lang="zh-CN" altLang="en-US" sz="2400" dirty="0"/>
              <a:t>循环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274320" lvl="3" indent="0">
              <a:spcBef>
                <a:spcPts val="1200"/>
              </a:spcBef>
              <a:buNone/>
            </a:pPr>
            <a:r>
              <a:rPr lang="zh-CN" altLang="en-US" sz="2400" dirty="0"/>
              <a:t>转换为：</a:t>
            </a: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  <a:p>
            <a:pPr marL="457200" lvl="3"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66177-7871-4701-BBD9-655BEB24832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DCE84C-7CE2-4A1E-812D-38E1835B1452}"/>
              </a:ext>
            </a:extLst>
          </p:cNvPr>
          <p:cNvSpPr txBox="1"/>
          <p:nvPr/>
        </p:nvSpPr>
        <p:spPr>
          <a:xfrm>
            <a:off x="898341" y="1453534"/>
            <a:ext cx="63025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=1;i&lt;10;i++) sum=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A7266-1358-4AA3-A5B8-2F0D3D312264}"/>
              </a:ext>
            </a:extLst>
          </p:cNvPr>
          <p:cNvSpPr txBox="1"/>
          <p:nvPr/>
        </p:nvSpPr>
        <p:spPr>
          <a:xfrm>
            <a:off x="898340" y="2637436"/>
            <a:ext cx="630255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while(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&lt;10)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sum=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404533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2.5 </a:t>
            </a:r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 lnSpcReduction="10000"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通过多个功能部件并行工作来缩短指令的运行时间，提高系统的效率和吞吐率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指令执行以分解为多个阶段，各阶段使用硬件部件不同，这样指令执行就可重叠，实现指令并行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延迟：指一条指令从进入流水线到流出流水线所花费的时间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吞吐量：是指单位时间内执行的指令数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流水线技术增加了 </a:t>
            </a:r>
            <a:r>
              <a:rPr lang="en-US" altLang="zh-CN" sz="2800" dirty="0"/>
              <a:t>CPU </a:t>
            </a:r>
            <a:r>
              <a:rPr lang="zh-CN" altLang="en-US" sz="2800" dirty="0"/>
              <a:t>的吞吐量，但并没有减少每条指令的延迟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48A69-852A-4266-B6A4-D9DEEF8C21F2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164" y="105036"/>
            <a:ext cx="8672242" cy="1026534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三级流水线：包括取指、译码、执行三个阶段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BD06-9B0F-4BB3-9F38-6B04B644E790}" type="datetime1">
              <a:rPr lang="zh-CN" altLang="en-US" smtClean="0"/>
              <a:t>2025/3/13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D22682-F5DA-4CD7-83A5-EF08E7879D67}"/>
              </a:ext>
            </a:extLst>
          </p:cNvPr>
          <p:cNvGrpSpPr/>
          <p:nvPr/>
        </p:nvGrpSpPr>
        <p:grpSpPr>
          <a:xfrm>
            <a:off x="501655" y="1040698"/>
            <a:ext cx="8356595" cy="4986411"/>
            <a:chOff x="501655" y="1040698"/>
            <a:chExt cx="8356595" cy="498641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BE8E035-D3AF-4823-957D-3C445DA7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655" y="1097848"/>
              <a:ext cx="8356595" cy="492926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4D2057-9804-41F6-8E83-01A604C85A39}"/>
                </a:ext>
              </a:extLst>
            </p:cNvPr>
            <p:cNvSpPr/>
            <p:nvPr/>
          </p:nvSpPr>
          <p:spPr>
            <a:xfrm>
              <a:off x="1988820" y="1040698"/>
              <a:ext cx="1162813" cy="46857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FD9D56A-053C-4936-9360-E8245FBEDEA5}"/>
                </a:ext>
              </a:extLst>
            </p:cNvPr>
            <p:cNvSpPr/>
            <p:nvPr/>
          </p:nvSpPr>
          <p:spPr>
            <a:xfrm>
              <a:off x="3335779" y="1052128"/>
              <a:ext cx="1441962" cy="46857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5ED5B9-F625-419F-A50E-CDA905028EE9}"/>
                </a:ext>
              </a:extLst>
            </p:cNvPr>
            <p:cNvSpPr/>
            <p:nvPr/>
          </p:nvSpPr>
          <p:spPr>
            <a:xfrm>
              <a:off x="5480550" y="1049525"/>
              <a:ext cx="2268990" cy="46857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016FE3C-7DB1-413B-B94B-1B01D4CE4085}"/>
              </a:ext>
            </a:extLst>
          </p:cNvPr>
          <p:cNvSpPr txBox="1"/>
          <p:nvPr/>
        </p:nvSpPr>
        <p:spPr>
          <a:xfrm>
            <a:off x="2061591" y="6162530"/>
            <a:ext cx="101727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  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9C0342-7624-4B46-83D9-607769EA251D}"/>
              </a:ext>
            </a:extLst>
          </p:cNvPr>
          <p:cNvSpPr txBox="1"/>
          <p:nvPr/>
        </p:nvSpPr>
        <p:spPr>
          <a:xfrm>
            <a:off x="3548125" y="6163546"/>
            <a:ext cx="101727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  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55EC8D-9174-486E-AB33-3A69B98D5B3D}"/>
              </a:ext>
            </a:extLst>
          </p:cNvPr>
          <p:cNvSpPr txBox="1"/>
          <p:nvPr/>
        </p:nvSpPr>
        <p:spPr>
          <a:xfrm>
            <a:off x="6202680" y="6162529"/>
            <a:ext cx="101727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  行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三级流水线：包括取指、译码、执行三个阶段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实现逻辑最简单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52" y="3106637"/>
            <a:ext cx="6396015" cy="248178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BD06-9B0F-4BB3-9F38-6B04B644E790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3415808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流水线技术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879" y="1200992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0"/>
              </a:spcBef>
            </a:pPr>
            <a:r>
              <a:rPr lang="zh-CN" altLang="en-US" sz="2800" dirty="0"/>
              <a:t>五级流水线</a:t>
            </a:r>
            <a:endParaRPr lang="en-US" altLang="zh-CN" sz="2800" dirty="0"/>
          </a:p>
          <a:p>
            <a:pPr marL="731520" lvl="3">
              <a:spcBef>
                <a:spcPts val="0"/>
              </a:spcBef>
            </a:pPr>
            <a:r>
              <a:rPr lang="zh-CN" altLang="en-US" sz="2400" dirty="0"/>
              <a:t>取指、译码、执行、缓冲</a:t>
            </a:r>
            <a:r>
              <a:rPr lang="en-US" altLang="zh-CN" sz="2400" dirty="0"/>
              <a:t>/</a:t>
            </a:r>
            <a:r>
              <a:rPr lang="zh-CN" altLang="en-US" sz="2400" dirty="0"/>
              <a:t>数据、回写五个阶段</a:t>
            </a:r>
            <a:endParaRPr lang="en-US" altLang="zh-CN" sz="2400" dirty="0"/>
          </a:p>
          <a:p>
            <a:pPr marL="731520" lvl="3">
              <a:spcBef>
                <a:spcPts val="0"/>
              </a:spcBef>
            </a:pPr>
            <a:r>
              <a:rPr lang="zh-CN" altLang="en-US" sz="2400" dirty="0"/>
              <a:t>的实现逻辑最经典</a:t>
            </a: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731520" lvl="3">
              <a:spcBef>
                <a:spcPts val="0"/>
              </a:spcBef>
            </a:pPr>
            <a:endParaRPr lang="en-US" altLang="zh-CN" sz="2400" dirty="0"/>
          </a:p>
          <a:p>
            <a:pPr marL="457200" lvl="2">
              <a:spcBef>
                <a:spcPts val="0"/>
              </a:spcBef>
            </a:pPr>
            <a:r>
              <a:rPr lang="zh-CN" altLang="en-US" sz="2800" dirty="0"/>
              <a:t>超流水线超过了通常的</a:t>
            </a:r>
            <a:r>
              <a:rPr lang="en-US" altLang="zh-CN" sz="2800" dirty="0"/>
              <a:t>5</a:t>
            </a:r>
            <a:r>
              <a:rPr lang="zh-CN" altLang="en-US" sz="2800" dirty="0"/>
              <a:t>到</a:t>
            </a:r>
            <a:r>
              <a:rPr lang="en-US" altLang="zh-CN" sz="2800" dirty="0"/>
              <a:t>6</a:t>
            </a:r>
            <a:r>
              <a:rPr lang="zh-CN" altLang="en-US" sz="2800" dirty="0"/>
              <a:t>级，实现逻辑最复杂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6" y="2889800"/>
            <a:ext cx="7978350" cy="26961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C302-CB8E-42D9-BB13-910E906063C9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的三级流水线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462087"/>
            <a:ext cx="5734050" cy="3933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6" y="1140704"/>
            <a:ext cx="7746767" cy="5314643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0353-A4A2-459E-8D84-9890F4EDB07D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Cortex-m4</a:t>
            </a:r>
            <a:r>
              <a:rPr lang="zh-CN" altLang="en-US" sz="3200" dirty="0"/>
              <a:t>的三级流水线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 fontScale="85000" lnSpcReduction="10000"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取指阶段：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取指用来计算下一个预取指令的地址，从指令存储空间取出指令，或者自动加载中断向量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包含一个预取指缓冲区，避免流水线“断流”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译码阶段：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译码对之前取指阶段送入的指令进行解码操作，分解出指令中的操作数和执行码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再由操作数相应的寻址方式生成操作数的地址，产生寄存器值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执行阶段：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用于执行指令，产生</a:t>
            </a:r>
            <a:r>
              <a:rPr lang="en-US" altLang="zh-CN" sz="2400" dirty="0"/>
              <a:t>LSU</a:t>
            </a:r>
            <a:r>
              <a:rPr lang="zh-CN" altLang="en-US" sz="2400" dirty="0"/>
              <a:t>（</a:t>
            </a:r>
            <a:r>
              <a:rPr lang="en-US" altLang="zh-CN" sz="2400" dirty="0"/>
              <a:t>Load/Store Unit</a:t>
            </a:r>
            <a:r>
              <a:rPr lang="zh-CN" altLang="en-US" sz="2400" dirty="0"/>
              <a:t>）地址，回写执行结果</a:t>
            </a:r>
            <a:endParaRPr lang="en-US" altLang="zh-CN" sz="2400" dirty="0"/>
          </a:p>
          <a:p>
            <a:pPr marL="731520" lvl="3">
              <a:spcBef>
                <a:spcPts val="1200"/>
              </a:spcBef>
            </a:pP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D728-0A32-4B43-AA5E-B49E380BCD06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影响流水线性能的因素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数据冲突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指令之间存在</a:t>
            </a:r>
            <a:r>
              <a:rPr lang="zh-CN" altLang="en-US" b="1" dirty="0"/>
              <a:t>数据依赖关系</a:t>
            </a:r>
            <a:r>
              <a:rPr lang="zh-CN" altLang="en-US" dirty="0"/>
              <a:t>，导致后续指令无法在正确的时间获取所需数据，从而引发流水线停顿或错误。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分类：</a:t>
            </a:r>
            <a:endParaRPr lang="en-US" altLang="zh-CN" sz="2400" dirty="0"/>
          </a:p>
          <a:p>
            <a:pPr marL="1005840" lvl="4">
              <a:spcBef>
                <a:spcPts val="1200"/>
              </a:spcBef>
            </a:pPr>
            <a:r>
              <a:rPr lang="en-US" altLang="zh-CN" sz="2000" dirty="0"/>
              <a:t>RAW</a:t>
            </a:r>
            <a:r>
              <a:rPr lang="zh-CN" altLang="en-US" sz="2000" dirty="0"/>
              <a:t>（</a:t>
            </a:r>
            <a:r>
              <a:rPr lang="en-US" altLang="zh-CN" sz="2000" dirty="0"/>
              <a:t>Read After Write</a:t>
            </a:r>
            <a:r>
              <a:rPr lang="zh-CN" altLang="en-US" sz="2000" dirty="0"/>
              <a:t>，写后读）</a:t>
            </a:r>
            <a:endParaRPr lang="en-US" altLang="zh-CN" sz="2000" dirty="0"/>
          </a:p>
          <a:p>
            <a:pPr marL="1005840" lvl="4">
              <a:spcBef>
                <a:spcPts val="1200"/>
              </a:spcBef>
            </a:pPr>
            <a:endParaRPr lang="en-US" altLang="zh-CN" sz="2000" dirty="0"/>
          </a:p>
          <a:p>
            <a:pPr marL="1005840" lvl="4">
              <a:spcBef>
                <a:spcPts val="1200"/>
              </a:spcBef>
            </a:pPr>
            <a:r>
              <a:rPr lang="en-US" altLang="zh-CN" sz="2000" dirty="0"/>
              <a:t>WAR</a:t>
            </a:r>
            <a:r>
              <a:rPr lang="zh-CN" altLang="en-US" sz="2000" dirty="0"/>
              <a:t>（</a:t>
            </a:r>
            <a:r>
              <a:rPr lang="en-US" altLang="zh-CN" sz="2000" dirty="0"/>
              <a:t>Write After Read</a:t>
            </a:r>
            <a:r>
              <a:rPr lang="zh-CN" altLang="en-US" sz="2000" dirty="0"/>
              <a:t>，读后写）</a:t>
            </a:r>
            <a:endParaRPr lang="en-US" altLang="zh-CN" sz="2400" dirty="0"/>
          </a:p>
          <a:p>
            <a:pPr marL="1325880" lvl="5"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在乱序执行（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Out-of-Order Execution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5" indent="0">
              <a:spcBef>
                <a:spcPts val="12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或多发射流水线 中，后续指令可能提前执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5" indent="0">
              <a:spcBef>
                <a:spcPts val="12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行并覆盖寄存器值。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B78-0346-4072-8F23-EB1D932EF84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1887A6-1F86-4B2D-8961-3479AD7A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44" y="2986133"/>
            <a:ext cx="1975888" cy="13385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68BDC4-991E-4F71-AB07-3C92793A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84" y="4768485"/>
            <a:ext cx="1977892" cy="12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98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影响流水线性能的因素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数据冲突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dirty="0"/>
              <a:t>指令之间存在</a:t>
            </a:r>
            <a:r>
              <a:rPr lang="zh-CN" altLang="en-US" b="1" dirty="0"/>
              <a:t>数据依赖关系</a:t>
            </a:r>
            <a:r>
              <a:rPr lang="zh-CN" altLang="en-US" dirty="0"/>
              <a:t>，导致后续指令无法在正确的时间获取所需数据，从而引发流水线停顿或错误。</a:t>
            </a:r>
            <a:endParaRPr lang="en-US" altLang="zh-CN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分类：</a:t>
            </a:r>
            <a:endParaRPr lang="en-US" altLang="zh-CN" sz="2400" dirty="0"/>
          </a:p>
          <a:p>
            <a:pPr marL="1005840" lvl="4">
              <a:spcBef>
                <a:spcPts val="1200"/>
              </a:spcBef>
            </a:pPr>
            <a:r>
              <a:rPr lang="en-US" altLang="zh-CN" sz="2000" dirty="0"/>
              <a:t>RAW</a:t>
            </a:r>
            <a:r>
              <a:rPr lang="zh-CN" altLang="en-US" sz="2000" dirty="0"/>
              <a:t>（</a:t>
            </a:r>
            <a:r>
              <a:rPr lang="en-US" altLang="zh-CN" sz="2000" dirty="0"/>
              <a:t>Read After Write</a:t>
            </a:r>
            <a:r>
              <a:rPr lang="zh-CN" altLang="en-US" sz="2000" dirty="0"/>
              <a:t>，写后读）</a:t>
            </a:r>
            <a:endParaRPr lang="en-US" altLang="zh-CN" sz="2000" dirty="0"/>
          </a:p>
          <a:p>
            <a:pPr marL="1005840" lvl="4">
              <a:spcBef>
                <a:spcPts val="1200"/>
              </a:spcBef>
            </a:pPr>
            <a:r>
              <a:rPr lang="en-US" altLang="zh-CN" sz="2000" dirty="0"/>
              <a:t>WAR</a:t>
            </a:r>
            <a:r>
              <a:rPr lang="zh-CN" altLang="en-US" sz="2000" dirty="0"/>
              <a:t>（</a:t>
            </a:r>
            <a:r>
              <a:rPr lang="en-US" altLang="zh-CN" sz="2000" dirty="0"/>
              <a:t>Write After Read</a:t>
            </a:r>
            <a:r>
              <a:rPr lang="zh-CN" altLang="en-US" sz="2000" dirty="0"/>
              <a:t>，读后写）</a:t>
            </a:r>
            <a:endParaRPr lang="en-US" altLang="zh-CN" sz="2000" dirty="0"/>
          </a:p>
          <a:p>
            <a:pPr marL="1005840" lvl="4">
              <a:spcBef>
                <a:spcPts val="1200"/>
              </a:spcBef>
            </a:pPr>
            <a:r>
              <a:rPr lang="en-US" altLang="zh-CN" sz="2000" dirty="0"/>
              <a:t>WAW</a:t>
            </a:r>
            <a:r>
              <a:rPr lang="zh-CN" altLang="en-US" sz="2000" dirty="0"/>
              <a:t>（</a:t>
            </a:r>
            <a:r>
              <a:rPr lang="en-US" altLang="zh-CN" sz="2000" dirty="0"/>
              <a:t>Write After Write</a:t>
            </a:r>
            <a:r>
              <a:rPr lang="zh-CN" altLang="en-US" sz="2000" dirty="0"/>
              <a:t>，写后写）</a:t>
            </a:r>
            <a:endParaRPr lang="en-US" altLang="zh-CN" sz="2000" dirty="0"/>
          </a:p>
          <a:p>
            <a:pPr marL="1325880" lvl="5"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在乱序执行中，后续指令可能先于前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0" lvl="5" indent="0">
              <a:spcBef>
                <a:spcPts val="120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一条指令完成写回。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8640" lvl="3" indent="0">
              <a:spcBef>
                <a:spcPts val="120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B78-0346-4072-8F23-EB1D932EF84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D71BC2-5B34-48BE-9CE3-D956E37E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095" y="4515948"/>
            <a:ext cx="2048958" cy="1393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CISC &amp; RISC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复杂指令集计算机（</a:t>
            </a:r>
            <a:r>
              <a:rPr lang="en-US" altLang="zh-CN" sz="2800" dirty="0"/>
              <a:t>CISC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依靠增加指令的复杂度，来改善计算性能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指令格式不固定，指令可长可短，操作数可多可少</a:t>
            </a:r>
            <a:endParaRPr lang="en-US" altLang="zh-CN" sz="2400" dirty="0"/>
          </a:p>
          <a:p>
            <a:pPr lvl="1"/>
            <a:r>
              <a:rPr lang="en-US" altLang="zh-CN" sz="2400" dirty="0"/>
              <a:t>CPU</a:t>
            </a:r>
            <a:r>
              <a:rPr lang="zh-CN" altLang="en-US" sz="2400" dirty="0"/>
              <a:t>寻址方式复杂多样</a:t>
            </a:r>
            <a:endParaRPr lang="en-US" altLang="zh-CN" sz="2400" dirty="0"/>
          </a:p>
          <a:p>
            <a:pPr lvl="1"/>
            <a:r>
              <a:rPr lang="zh-CN" altLang="en-US" sz="2400" dirty="0"/>
              <a:t>采用微程序控制</a:t>
            </a:r>
            <a:endParaRPr lang="en-US" altLang="zh-CN" sz="2400" dirty="0"/>
          </a:p>
          <a:p>
            <a:pPr lvl="1"/>
            <a:r>
              <a:rPr lang="zh-CN" altLang="en-US" sz="2400" dirty="0"/>
              <a:t>每条指令执行平均时钟周期数</a:t>
            </a:r>
            <a:r>
              <a:rPr lang="en-US" altLang="zh-CN" sz="2400" dirty="0"/>
              <a:t>CPI</a:t>
            </a:r>
            <a:r>
              <a:rPr lang="zh-CN" altLang="en-US" sz="2400" dirty="0"/>
              <a:t>超过</a:t>
            </a:r>
            <a:r>
              <a:rPr lang="en-US" altLang="zh-CN" sz="2400" dirty="0"/>
              <a:t>5</a:t>
            </a:r>
            <a:r>
              <a:rPr lang="zh-CN" altLang="en-US" sz="2400" dirty="0"/>
              <a:t>个时钟周期</a:t>
            </a:r>
            <a:endParaRPr lang="en-US" altLang="zh-CN" sz="2400" dirty="0"/>
          </a:p>
          <a:p>
            <a:pPr lvl="1"/>
            <a:r>
              <a:rPr lang="zh-CN" altLang="en-US" sz="2400" dirty="0"/>
              <a:t>例：</a:t>
            </a:r>
            <a:r>
              <a:rPr lang="en-US" altLang="zh-CN" sz="2400" dirty="0"/>
              <a:t>X86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14171-74FC-4893-9A1C-77EBA25C843B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影响流水线性能的因素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数据冲突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跳转指令</a:t>
            </a:r>
            <a:endParaRPr lang="en-US" altLang="zh-CN" sz="2800" dirty="0"/>
          </a:p>
          <a:p>
            <a:pPr marL="731520" lvl="3">
              <a:spcBef>
                <a:spcPts val="1200"/>
              </a:spcBef>
            </a:pPr>
            <a:r>
              <a:rPr lang="zh-CN" altLang="en-US" sz="2400" dirty="0"/>
              <a:t>分支指令（如条件跳转、循环）导致后续指令地址不确定。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流水线深度</a:t>
            </a:r>
            <a:endParaRPr lang="en-US" altLang="zh-CN" sz="2800" dirty="0"/>
          </a:p>
          <a:p>
            <a:pPr lvl="2"/>
            <a:r>
              <a:rPr lang="zh-CN" altLang="en-US" b="1" dirty="0"/>
              <a:t>优点</a:t>
            </a:r>
            <a:r>
              <a:rPr lang="zh-CN" altLang="en-US" dirty="0"/>
              <a:t>：级数越多，时钟频率越高（每级逻辑更简单）</a:t>
            </a:r>
          </a:p>
          <a:p>
            <a:pPr lvl="2"/>
            <a:r>
              <a:rPr lang="zh-CN" altLang="en-US" b="1" dirty="0"/>
              <a:t>缺点</a:t>
            </a:r>
            <a:r>
              <a:rPr lang="zh-CN" altLang="en-US" dirty="0"/>
              <a:t>：</a:t>
            </a:r>
          </a:p>
          <a:p>
            <a:pPr lvl="3"/>
            <a:r>
              <a:rPr lang="zh-CN" altLang="en-US" dirty="0"/>
              <a:t>分支误预测代价更高（需冲刷更多级）。</a:t>
            </a:r>
          </a:p>
          <a:p>
            <a:pPr lvl="3"/>
            <a:r>
              <a:rPr lang="zh-CN" altLang="en-US" dirty="0"/>
              <a:t>物理延迟（如电路传播时间）可能成为瓶颈。</a:t>
            </a:r>
          </a:p>
          <a:p>
            <a:pPr lvl="3"/>
            <a:r>
              <a:rPr lang="zh-CN" altLang="en-US" dirty="0"/>
              <a:t>增加资源冲突和功耗。</a:t>
            </a:r>
            <a:endParaRPr lang="en-US" altLang="zh-CN" sz="1600" dirty="0"/>
          </a:p>
          <a:p>
            <a:pPr marL="548640" lvl="3" indent="0">
              <a:spcBef>
                <a:spcPts val="1200"/>
              </a:spcBef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3B78-0346-4072-8F23-EB1D932EF84C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24091035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本章小结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5179836"/>
          </a:xfrm>
        </p:spPr>
        <p:txBody>
          <a:bodyPr>
            <a:normAutofit/>
          </a:bodyPr>
          <a:lstStyle/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冯</a:t>
            </a:r>
            <a:r>
              <a:rPr lang="en-US" altLang="zh-CN" sz="2800" dirty="0"/>
              <a:t>·</a:t>
            </a:r>
            <a:r>
              <a:rPr lang="zh-CN" altLang="en-US" sz="2800" dirty="0"/>
              <a:t>诺依曼结构和哈弗结构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复杂指令集和简单指令集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r>
              <a:rPr lang="en-US" altLang="zh-CN" sz="2800" dirty="0"/>
              <a:t>Cortex-M4</a:t>
            </a:r>
            <a:r>
              <a:rPr lang="zh-CN" altLang="en-US" sz="2800" dirty="0"/>
              <a:t>体系结构及汇编指令</a:t>
            </a:r>
            <a:endParaRPr lang="en-US" altLang="zh-CN" sz="2400" dirty="0"/>
          </a:p>
          <a:p>
            <a:pPr marL="457200" lvl="2">
              <a:spcBef>
                <a:spcPts val="1200"/>
              </a:spcBef>
            </a:pPr>
            <a:r>
              <a:rPr lang="zh-CN" altLang="en-US" sz="2800" dirty="0"/>
              <a:t>流水线技术</a:t>
            </a: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  <a:p>
            <a:pPr marL="457200" lvl="2">
              <a:spcBef>
                <a:spcPts val="1200"/>
              </a:spcBef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3244-066E-497E-B209-3484B1D21BEE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P44 2,6,8,15,17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4D86-108C-4D1C-B82F-55DDDAADCABF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精简指令集计算机（</a:t>
            </a:r>
            <a:r>
              <a:rPr lang="en-US" altLang="zh-CN" sz="3200" dirty="0"/>
              <a:t>RISC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164" y="1255295"/>
            <a:ext cx="8672242" cy="50532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CISC</a:t>
            </a:r>
          </a:p>
          <a:p>
            <a:pPr lvl="1"/>
            <a:r>
              <a:rPr lang="en-US" altLang="zh-CN" sz="2400" dirty="0"/>
              <a:t>CISC</a:t>
            </a:r>
            <a:r>
              <a:rPr lang="zh-CN" altLang="en-US" sz="2400" dirty="0"/>
              <a:t>指令的使用频率不均衡，且相差悬殊，</a:t>
            </a:r>
            <a:r>
              <a:rPr lang="en-US" altLang="zh-CN" sz="2400" dirty="0"/>
              <a:t>20%/80%</a:t>
            </a:r>
            <a:r>
              <a:rPr lang="zh-CN" altLang="en-US" sz="2400" dirty="0"/>
              <a:t>定律</a:t>
            </a:r>
            <a:endParaRPr lang="en-US" altLang="zh-CN" sz="2400" dirty="0"/>
          </a:p>
          <a:p>
            <a:pPr lvl="1"/>
            <a:r>
              <a:rPr lang="en-US" altLang="zh-CN" sz="2400" dirty="0"/>
              <a:t>CISC</a:t>
            </a:r>
            <a:r>
              <a:rPr lang="zh-CN" altLang="en-US" sz="2400" dirty="0"/>
              <a:t>依靠增加指令数目，来改善其性能缺点</a:t>
            </a:r>
            <a:endParaRPr lang="en-US" altLang="zh-CN" sz="2400" dirty="0"/>
          </a:p>
          <a:p>
            <a:r>
              <a:rPr lang="en-US" altLang="zh-CN" sz="2800" dirty="0"/>
              <a:t>RISC</a:t>
            </a:r>
          </a:p>
          <a:p>
            <a:pPr lvl="1"/>
            <a:r>
              <a:rPr lang="en-US" altLang="zh-CN" sz="2400" dirty="0"/>
              <a:t>RISC </a:t>
            </a:r>
            <a:r>
              <a:rPr lang="zh-CN" altLang="en-US" sz="2400" dirty="0"/>
              <a:t>统一了计算机的体系结构</a:t>
            </a:r>
            <a:endParaRPr lang="en-US" altLang="zh-CN" sz="2400" dirty="0"/>
          </a:p>
          <a:p>
            <a:pPr lvl="1"/>
            <a:r>
              <a:rPr lang="zh-CN" altLang="en-US" sz="2400" dirty="0"/>
              <a:t>指令非常少，通常只有几十条</a:t>
            </a:r>
            <a:endParaRPr lang="en-US" altLang="zh-CN" sz="2400" dirty="0"/>
          </a:p>
          <a:p>
            <a:pPr lvl="1"/>
            <a:r>
              <a:rPr lang="zh-CN" altLang="en-US" sz="2400" dirty="0"/>
              <a:t>每条指令长度统一，</a:t>
            </a:r>
            <a:r>
              <a:rPr lang="en-US" altLang="zh-CN" sz="2400" dirty="0"/>
              <a:t>CPU</a:t>
            </a:r>
            <a:r>
              <a:rPr lang="zh-CN" altLang="en-US" sz="2400" dirty="0"/>
              <a:t>寻址方式少</a:t>
            </a:r>
            <a:endParaRPr lang="en-US" altLang="zh-CN" sz="2400" dirty="0"/>
          </a:p>
          <a:p>
            <a:pPr lvl="1"/>
            <a:r>
              <a:rPr lang="zh-CN" altLang="en-US" sz="2400" dirty="0"/>
              <a:t>便于应用流水线技术</a:t>
            </a:r>
            <a:endParaRPr lang="en-US" altLang="zh-CN" sz="2400" dirty="0"/>
          </a:p>
          <a:p>
            <a:pPr lvl="1"/>
            <a:r>
              <a:rPr lang="zh-CN" altLang="en-US" sz="2400" dirty="0"/>
              <a:t>大部分指令是单时钟周期完成</a:t>
            </a:r>
            <a:endParaRPr lang="en-US" altLang="zh-CN" sz="2400" dirty="0"/>
          </a:p>
          <a:p>
            <a:pPr lvl="1"/>
            <a:r>
              <a:rPr lang="zh-CN" altLang="en-US" sz="2400" dirty="0"/>
              <a:t>例：</a:t>
            </a:r>
            <a:r>
              <a:rPr lang="en-US" altLang="zh-CN" sz="2400" dirty="0"/>
              <a:t>ARM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293F-050D-4942-B225-D2794F0B3CD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CISC</a:t>
            </a:r>
            <a:r>
              <a:rPr lang="zh-CN" altLang="en-US" sz="3200" dirty="0"/>
              <a:t>与</a:t>
            </a:r>
            <a:r>
              <a:rPr lang="en-US" altLang="zh-CN" sz="3200" dirty="0"/>
              <a:t>RISC</a:t>
            </a:r>
            <a:r>
              <a:rPr lang="zh-CN" altLang="en-US" sz="3200" dirty="0"/>
              <a:t>比较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19" y="1819011"/>
            <a:ext cx="8605562" cy="2752988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9905-9085-42BD-ACBC-71BF936D6601}" type="datetime1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第二章 微处理器体系结构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VkNDM1OTFiYmQ2YTc1OTc4MTY4YzBkYjgwNzk2OD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610</TotalTime>
  <Words>3774</Words>
  <Application>Microsoft Office PowerPoint</Application>
  <PresentationFormat>全屏显示(4:3)</PresentationFormat>
  <Paragraphs>690</Paragraphs>
  <Slides>72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Courier</vt:lpstr>
      <vt:lpstr>Monotype Sorts</vt:lpstr>
      <vt:lpstr>等线</vt:lpstr>
      <vt:lpstr>方正姚体</vt:lpstr>
      <vt:lpstr>宋体</vt:lpstr>
      <vt:lpstr>微软雅黑</vt:lpstr>
      <vt:lpstr>Arial</vt:lpstr>
      <vt:lpstr>Cambria Math</vt:lpstr>
      <vt:lpstr>Courier New</vt:lpstr>
      <vt:lpstr>Rockwell</vt:lpstr>
      <vt:lpstr>Rockwell Condensed</vt:lpstr>
      <vt:lpstr>Symbol</vt:lpstr>
      <vt:lpstr>Tahoma</vt:lpstr>
      <vt:lpstr>Times New Roman</vt:lpstr>
      <vt:lpstr>Wingdings</vt:lpstr>
      <vt:lpstr>木活字</vt:lpstr>
      <vt:lpstr>第二章 微处理器体系架构</vt:lpstr>
      <vt:lpstr>大纲</vt:lpstr>
      <vt:lpstr>2.1嵌入式微处理器体系结构</vt:lpstr>
      <vt:lpstr>冯 · 诺依曼结构 VS 哈佛结构</vt:lpstr>
      <vt:lpstr>冯 · 诺依曼结构</vt:lpstr>
      <vt:lpstr>哈佛结构</vt:lpstr>
      <vt:lpstr>CISC &amp; RISC</vt:lpstr>
      <vt:lpstr>精简指令集计算机（RISC）</vt:lpstr>
      <vt:lpstr>CISC与RISC比较</vt:lpstr>
      <vt:lpstr>嵌入式微处理器分类</vt:lpstr>
      <vt:lpstr>微控制器与微处理器的区别</vt:lpstr>
      <vt:lpstr>嵌入式微处理器分类</vt:lpstr>
      <vt:lpstr>嵌入式微处理器分类</vt:lpstr>
      <vt:lpstr>嵌入式微处理器分类</vt:lpstr>
      <vt:lpstr>2.2 ARM微处理器体系架构</vt:lpstr>
      <vt:lpstr>ARM产品线路图</vt:lpstr>
      <vt:lpstr>Cortex-M4 系统架构</vt:lpstr>
      <vt:lpstr>Cortex-M4微处理器架构</vt:lpstr>
      <vt:lpstr>Cortex-M4微处理器架构</vt:lpstr>
      <vt:lpstr>Cortex-M4微处理器架构</vt:lpstr>
      <vt:lpstr>Cortex-M4内核流水线 </vt:lpstr>
      <vt:lpstr>Cortex-M4可编程模式</vt:lpstr>
      <vt:lpstr>核心寄存器R0~R15</vt:lpstr>
      <vt:lpstr>特殊寄存器</vt:lpstr>
      <vt:lpstr>程序状态寄存器PSR</vt:lpstr>
      <vt:lpstr>程序状态寄存器PSR</vt:lpstr>
      <vt:lpstr>中断屏蔽寄存器组</vt:lpstr>
      <vt:lpstr>控制寄存器</vt:lpstr>
      <vt:lpstr>Cortex-M4寄存器总结</vt:lpstr>
      <vt:lpstr>2.4 嵌入式汇编语言</vt:lpstr>
      <vt:lpstr>汇编程序的结构</vt:lpstr>
      <vt:lpstr>Cortex M4汇编语言</vt:lpstr>
      <vt:lpstr>汇编程序的结构</vt:lpstr>
      <vt:lpstr>指令格式</vt:lpstr>
      <vt:lpstr>寻址方式</vt:lpstr>
      <vt:lpstr>寻址方式</vt:lpstr>
      <vt:lpstr>寻址方式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数据处理指令</vt:lpstr>
      <vt:lpstr>存储器访问指令</vt:lpstr>
      <vt:lpstr>存储器访问指令</vt:lpstr>
      <vt:lpstr>汇编程序设计</vt:lpstr>
      <vt:lpstr>PowerPoint 演示文稿</vt:lpstr>
      <vt:lpstr>PowerPoint 演示文稿</vt:lpstr>
      <vt:lpstr>汇编程序设计</vt:lpstr>
      <vt:lpstr>PowerPoint 演示文稿</vt:lpstr>
      <vt:lpstr>ARM 控制流</vt:lpstr>
      <vt:lpstr>条件码</vt:lpstr>
      <vt:lpstr>汇编程序设计</vt:lpstr>
      <vt:lpstr>PowerPoint 演示文稿</vt:lpstr>
      <vt:lpstr>汇编程序设计</vt:lpstr>
      <vt:lpstr>PowerPoint 演示文稿</vt:lpstr>
      <vt:lpstr>汇编程序设计</vt:lpstr>
      <vt:lpstr>PowerPoint 演示文稿</vt:lpstr>
      <vt:lpstr>汇编程序设计</vt:lpstr>
      <vt:lpstr>2.5 流水线技术</vt:lpstr>
      <vt:lpstr>三级流水线：包括取指、译码、执行三个阶段</vt:lpstr>
      <vt:lpstr>流水线技术</vt:lpstr>
      <vt:lpstr>流水线技术</vt:lpstr>
      <vt:lpstr>Cortex-m4的三级流水线</vt:lpstr>
      <vt:lpstr>Cortex-m4的三级流水线</vt:lpstr>
      <vt:lpstr>影响流水线性能的因素</vt:lpstr>
      <vt:lpstr>影响流水线性能的因素</vt:lpstr>
      <vt:lpstr>影响流水线性能的因素</vt:lpstr>
      <vt:lpstr>本章小结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124</cp:revision>
  <dcterms:created xsi:type="dcterms:W3CDTF">2021-03-26T07:49:00Z</dcterms:created>
  <dcterms:modified xsi:type="dcterms:W3CDTF">2025-03-13T02:46:14Z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4804187ED76D49EEB210AF564864C97A_13</vt:lpwstr>
  </property>
  <property fmtid="{D5CDD505-2E9C-101B-9397-08002B2CF9AE}" pid="3" name="KSOProductBuildVer">
    <vt:lpwstr>2052-12.1.0.17827</vt:lpwstr>
  </property>
</Properties>
</file>