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02"/>
  </p:notesMasterIdLst>
  <p:sldIdLst>
    <p:sldId id="257" r:id="rId3"/>
    <p:sldId id="258" r:id="rId4"/>
    <p:sldId id="259" r:id="rId5"/>
    <p:sldId id="474" r:id="rId6"/>
    <p:sldId id="475" r:id="rId7"/>
    <p:sldId id="265" r:id="rId8"/>
    <p:sldId id="327" r:id="rId9"/>
    <p:sldId id="266" r:id="rId10"/>
    <p:sldId id="476" r:id="rId11"/>
    <p:sldId id="267" r:id="rId12"/>
    <p:sldId id="328" r:id="rId13"/>
    <p:sldId id="343" r:id="rId14"/>
    <p:sldId id="344" r:id="rId15"/>
    <p:sldId id="345" r:id="rId16"/>
    <p:sldId id="346" r:id="rId17"/>
    <p:sldId id="347" r:id="rId18"/>
    <p:sldId id="348" r:id="rId19"/>
    <p:sldId id="350" r:id="rId20"/>
    <p:sldId id="351" r:id="rId21"/>
    <p:sldId id="326" r:id="rId22"/>
    <p:sldId id="439" r:id="rId23"/>
    <p:sldId id="483" r:id="rId24"/>
    <p:sldId id="440" r:id="rId25"/>
    <p:sldId id="441" r:id="rId26"/>
    <p:sldId id="329" r:id="rId27"/>
    <p:sldId id="442" r:id="rId28"/>
    <p:sldId id="331" r:id="rId29"/>
    <p:sldId id="332" r:id="rId30"/>
    <p:sldId id="333" r:id="rId31"/>
    <p:sldId id="334" r:id="rId32"/>
    <p:sldId id="330" r:id="rId33"/>
    <p:sldId id="341" r:id="rId34"/>
    <p:sldId id="276" r:id="rId35"/>
    <p:sldId id="273" r:id="rId36"/>
    <p:sldId id="280" r:id="rId37"/>
    <p:sldId id="443" r:id="rId38"/>
    <p:sldId id="444" r:id="rId39"/>
    <p:sldId id="277" r:id="rId40"/>
    <p:sldId id="477" r:id="rId41"/>
    <p:sldId id="445" r:id="rId42"/>
    <p:sldId id="478" r:id="rId43"/>
    <p:sldId id="446" r:id="rId44"/>
    <p:sldId id="479" r:id="rId45"/>
    <p:sldId id="279" r:id="rId46"/>
    <p:sldId id="480" r:id="rId47"/>
    <p:sldId id="281" r:id="rId48"/>
    <p:sldId id="447" r:id="rId49"/>
    <p:sldId id="481" r:id="rId50"/>
    <p:sldId id="482" r:id="rId51"/>
    <p:sldId id="284" r:id="rId52"/>
    <p:sldId id="448" r:id="rId53"/>
    <p:sldId id="285" r:id="rId54"/>
    <p:sldId id="286" r:id="rId55"/>
    <p:sldId id="449" r:id="rId56"/>
    <p:sldId id="450" r:id="rId57"/>
    <p:sldId id="367" r:id="rId58"/>
    <p:sldId id="368" r:id="rId59"/>
    <p:sldId id="292" r:id="rId60"/>
    <p:sldId id="370" r:id="rId61"/>
    <p:sldId id="371" r:id="rId62"/>
    <p:sldId id="291" r:id="rId63"/>
    <p:sldId id="451" r:id="rId64"/>
    <p:sldId id="452" r:id="rId65"/>
    <p:sldId id="453" r:id="rId66"/>
    <p:sldId id="454" r:id="rId67"/>
    <p:sldId id="293" r:id="rId68"/>
    <p:sldId id="455" r:id="rId69"/>
    <p:sldId id="294" r:id="rId70"/>
    <p:sldId id="456" r:id="rId71"/>
    <p:sldId id="295" r:id="rId72"/>
    <p:sldId id="457" r:id="rId73"/>
    <p:sldId id="458" r:id="rId74"/>
    <p:sldId id="461" r:id="rId75"/>
    <p:sldId id="325" r:id="rId76"/>
    <p:sldId id="459" r:id="rId77"/>
    <p:sldId id="299" r:id="rId78"/>
    <p:sldId id="460" r:id="rId79"/>
    <p:sldId id="300" r:id="rId80"/>
    <p:sldId id="302" r:id="rId81"/>
    <p:sldId id="301" r:id="rId82"/>
    <p:sldId id="303" r:id="rId83"/>
    <p:sldId id="304" r:id="rId84"/>
    <p:sldId id="462" r:id="rId85"/>
    <p:sldId id="463" r:id="rId86"/>
    <p:sldId id="464" r:id="rId87"/>
    <p:sldId id="465" r:id="rId88"/>
    <p:sldId id="466" r:id="rId89"/>
    <p:sldId id="311" r:id="rId90"/>
    <p:sldId id="467" r:id="rId91"/>
    <p:sldId id="468" r:id="rId92"/>
    <p:sldId id="469" r:id="rId93"/>
    <p:sldId id="315" r:id="rId94"/>
    <p:sldId id="470" r:id="rId95"/>
    <p:sldId id="471" r:id="rId96"/>
    <p:sldId id="484" r:id="rId97"/>
    <p:sldId id="316" r:id="rId98"/>
    <p:sldId id="317" r:id="rId99"/>
    <p:sldId id="472" r:id="rId100"/>
    <p:sldId id="312" r:id="rId101"/>
  </p:sldIdLst>
  <p:sldSz cx="9144000" cy="6858000" type="screen4x3"/>
  <p:notesSz cx="6858000" cy="9144000"/>
  <p:custDataLst>
    <p:tags r:id="rId10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551" autoAdjust="0"/>
  </p:normalViewPr>
  <p:slideViewPr>
    <p:cSldViewPr snapToGrid="0">
      <p:cViewPr varScale="1">
        <p:scale>
          <a:sx n="96" d="100"/>
          <a:sy n="96" d="100"/>
        </p:scale>
        <p:origin x="15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93EC6-DEA0-42DB-A2A5-FB2EEC1CEA0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3E3E-D718-4120-9CA9-138E8BB981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/>
              <a:t>fp: </a:t>
            </a:r>
            <a:r>
              <a:rPr lang="zh-CN" altLang="en-US"/>
              <a:t>栈帧寄存器，</a:t>
            </a:r>
            <a:r>
              <a:rPr lang="en-US" altLang="zh-CN"/>
              <a:t>sp: </a:t>
            </a:r>
            <a:r>
              <a:rPr lang="zh-CN" altLang="en-US"/>
              <a:t>栈指针寄存器，每个函数所使用的栈空间是一个栈帧，所有的栈帧就组成了这个进程完整的栈。而</a:t>
            </a:r>
            <a:r>
              <a:rPr lang="en-US" altLang="zh-CN"/>
              <a:t>fp</a:t>
            </a:r>
            <a:r>
              <a:rPr lang="zh-CN" altLang="en-US"/>
              <a:t>就是栈基址寄存器，指向当前函数栈帧的栈底，</a:t>
            </a:r>
            <a:r>
              <a:rPr lang="en-US" altLang="zh-CN"/>
              <a:t>sp</a:t>
            </a:r>
            <a:r>
              <a:rPr lang="zh-CN" altLang="en-US"/>
              <a:t>则指向当前函数栈帧的栈顶。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fld id="{713F5161-2B8C-4B90-B77B-0BE134531C17}" type="slidenum">
              <a:rPr lang="zh-CN" altLang="en-US" sz="1200" smtClean="0"/>
              <a:t>64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 err="1"/>
              <a:t>fp</a:t>
            </a:r>
            <a:r>
              <a:rPr lang="en-US" altLang="zh-CN" dirty="0"/>
              <a:t>: </a:t>
            </a:r>
            <a:r>
              <a:rPr lang="zh-CN" altLang="en-US" dirty="0"/>
              <a:t>栈帧寄存器，</a:t>
            </a:r>
            <a:r>
              <a:rPr lang="en-US" altLang="zh-CN" dirty="0" err="1"/>
              <a:t>sp</a:t>
            </a:r>
            <a:r>
              <a:rPr lang="en-US" altLang="zh-CN" dirty="0"/>
              <a:t>: </a:t>
            </a:r>
            <a:r>
              <a:rPr lang="zh-CN" altLang="en-US" dirty="0"/>
              <a:t>栈指针寄存器，每个函数所使用的栈空间是一个栈帧，所有的栈帧就组成了这个进程完整的栈。而</a:t>
            </a:r>
            <a:r>
              <a:rPr lang="en-US" altLang="zh-CN" dirty="0" err="1"/>
              <a:t>fp</a:t>
            </a:r>
            <a:r>
              <a:rPr lang="zh-CN" altLang="en-US" dirty="0"/>
              <a:t>就是栈基址寄存器，指向当前函数栈帧的栈底，</a:t>
            </a:r>
            <a:r>
              <a:rPr lang="en-US" altLang="zh-CN" dirty="0" err="1"/>
              <a:t>sp</a:t>
            </a:r>
            <a:r>
              <a:rPr lang="zh-CN" altLang="en-US" dirty="0"/>
              <a:t>则指向当前函数栈帧的栈顶。在</a:t>
            </a:r>
            <a:r>
              <a:rPr lang="en-US" altLang="zh-CN" dirty="0"/>
              <a:t>ARM</a:t>
            </a:r>
            <a:r>
              <a:rPr lang="zh-CN" altLang="en-US" dirty="0"/>
              <a:t>指令中，</a:t>
            </a:r>
            <a:r>
              <a:rPr lang="en-US" altLang="zh-CN" dirty="0"/>
              <a:t>push</a:t>
            </a:r>
            <a:r>
              <a:rPr lang="zh-CN" altLang="en-US" dirty="0"/>
              <a:t>是压栈，</a:t>
            </a:r>
            <a:r>
              <a:rPr lang="en-US" altLang="zh-CN" dirty="0"/>
              <a:t>pop</a:t>
            </a:r>
            <a:r>
              <a:rPr lang="zh-CN" altLang="en-US" dirty="0"/>
              <a:t>是弹出。</a:t>
            </a:r>
            <a:r>
              <a:rPr lang="en-US" altLang="zh-CN" dirty="0"/>
              <a:t>SP</a:t>
            </a:r>
            <a:r>
              <a:rPr lang="zh-CN" altLang="en-US" dirty="0"/>
              <a:t>是指向栈顶最后一个元素所在的位置</a:t>
            </a: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fld id="{713F5161-2B8C-4B90-B77B-0BE134531C17}" type="slidenum">
              <a:rPr lang="zh-CN" altLang="en-US" sz="1200" smtClean="0"/>
              <a:t>65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fld id="{8157BF7E-CCFB-48FD-9827-47E2AE75E2A3}" type="slidenum">
              <a:rPr lang="zh-CN" altLang="en-US" sz="1200" smtClean="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、硬件属性是指，板子上有哪些芯片，这些芯片有哪些特性等等，尤其需要査阅开发板上微处理器的相关官方资料，根据编程目标，确定目标需要哪些硬件设备。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sz="1200" dirty="0"/>
              <a:t>这些一般涉及到初始化原始参数，封装底层硬件驱动操嵌入式</a:t>
            </a:r>
            <a:r>
              <a:rPr lang="en-US" altLang="zh-CN" sz="1200" dirty="0"/>
              <a:t>C</a:t>
            </a:r>
            <a:r>
              <a:rPr lang="zh-CN" altLang="en-US" sz="1200" dirty="0"/>
              <a:t>语言编程作，开放一个或几个函数接口供上层调用，这样最终使用这个模块的时候就直接调用接口函数，不需要再对底层硬件驱动做过多的工作。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每条指令的执行时间不一样，指令的执行时间也不是独立的，另外指令的执行与操作数也有关系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A08A-E41F-4A54-B852-3C7F489ECF8F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D880-BCF9-4CCF-BA95-B39EF9C90BAB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DF1-332A-41F9-9C35-C89B7D832B7B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C780E-C377-4BFA-98DD-CAA223AF87DA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5E4FC-F3AF-46D0-9DE8-ECACC829282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97D10-8394-47DA-BFB4-6F556363E3DE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BB63B-E38B-4999-8F2B-DF9373AB350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23766-C946-4810-9115-CBFFCE05E0BF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51C44-3093-4D4E-828F-D942F0D5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8D8C5-052B-4CE2-AEA7-9B6EF7F33967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2222D-4DA9-4432-BA72-73B2FE2C89D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BBB50-41F7-4BCC-9BC8-BAEE11BE5F8B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A9F5C-75F9-40C3-9378-A16BB702C2E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07B58-C695-4CDB-AA87-A3C8A42AC1D9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A961A-40BB-40F6-BD7E-B782014AF16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FE72-78A2-4C33-A86F-0A7D1349C579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80E0-2958-420B-BBA1-4819E0B5C6A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1EE75-F86F-48B7-8673-A9B86323F8CA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7550A-5D49-4697-A4DB-683F7DDEE2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9" y="220090"/>
            <a:ext cx="8672242" cy="714313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164" y="1043907"/>
            <a:ext cx="8672242" cy="5128293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66C1-6FA0-4347-BF11-895F080F330A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7B12D-1128-4762-9E7A-8D5AFAB16B49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30FB-EE1E-4124-A5F8-FA5694CB369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55A60-037C-43BC-99D0-05D10FAD4689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553B8-4905-41E5-A540-8F129F858DC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D57AD-E9A7-498D-B16B-56865DAFEEEE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13031-7552-4579-B9B7-25EA4A2FB7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036A25-DF5D-42C9-A9BF-C3AD6D77A89E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E155-F2CD-4532-A205-F7763A110DFE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4A7-A2E6-4ACC-8D3C-F8ADD197AFC8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FFB0F0-D1DA-409B-B0DF-6B9666136C34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F4E6-DE95-4BC1-AC9F-7F789365C89D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529B-40E6-4577-B73F-DAEB1913B832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3B61-3919-406F-A25F-6C87BA1508B2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02F2A-DB67-4181-8ECF-B65F53E5810E}" type="datetime1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D59DC42A-A061-425D-9FE1-954AFD739947}" type="datetime1">
              <a:rPr lang="zh-CN" altLang="en-US" smtClean="0"/>
              <a:t>2025/5/14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FADAD8DE-DEB3-4C55-A1C5-CF0D497173B6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4489" y="2370074"/>
            <a:ext cx="5997063" cy="106077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50" dirty="0"/>
              <a:t>第六章 程序设计与分析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189" y="4857374"/>
            <a:ext cx="902720" cy="864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09" y="4902347"/>
            <a:ext cx="835433" cy="8426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250" y="4857378"/>
            <a:ext cx="937844" cy="8632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322" y="4938951"/>
            <a:ext cx="861328" cy="8426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634" y="5011572"/>
            <a:ext cx="693179" cy="72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517" y="4895770"/>
            <a:ext cx="849389" cy="8557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906" y="4889198"/>
            <a:ext cx="853333" cy="853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70" y="934403"/>
            <a:ext cx="8327076" cy="464311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状态图</a:t>
            </a:r>
            <a:r>
              <a:rPr lang="en-US" altLang="zh-CN" sz="2800" dirty="0"/>
              <a:t>( States diagram)</a:t>
            </a:r>
          </a:p>
          <a:p>
            <a:pPr lvl="1"/>
            <a:r>
              <a:rPr lang="zh-CN" altLang="en-US" sz="2000" dirty="0"/>
              <a:t>状态图关注系统某一对象在生命周期内的特性和特性的变化，以及引起特性变化的时间和动作等</a:t>
            </a:r>
            <a:endParaRPr lang="en-US" altLang="zh-CN" sz="2000" dirty="0"/>
          </a:p>
          <a:p>
            <a:pPr lvl="1"/>
            <a:r>
              <a:rPr lang="zh-CN" altLang="en-US" sz="2000" dirty="0"/>
              <a:t>状态（</a:t>
            </a:r>
            <a:r>
              <a:rPr lang="en-US" altLang="zh-CN" sz="2000" dirty="0"/>
              <a:t>state</a:t>
            </a:r>
            <a:r>
              <a:rPr lang="zh-CN" altLang="en-US" sz="2000" dirty="0"/>
              <a:t>）是指在生命周期中某个特性，具有一定的时间稳定性，即会在一段时间内保持相对稳定。</a:t>
            </a:r>
            <a:endParaRPr lang="en-US" altLang="zh-CN" sz="2000" dirty="0"/>
          </a:p>
          <a:p>
            <a:pPr lvl="1"/>
            <a:r>
              <a:rPr lang="zh-CN" altLang="en-US" sz="2000" dirty="0"/>
              <a:t>转移</a:t>
            </a:r>
            <a:r>
              <a:rPr lang="en-US" altLang="zh-CN" sz="2000" dirty="0"/>
              <a:t>( transition)</a:t>
            </a:r>
            <a:r>
              <a:rPr lang="zh-CN" altLang="en-US" sz="2000" dirty="0"/>
              <a:t> 两个状态之间的变迁，表示在指定事件发生后，在特定的条件下，对象执行特定的动作从源状态转移到目标状态</a:t>
            </a:r>
            <a:endParaRPr lang="en-US" altLang="zh-CN" sz="2000" dirty="0"/>
          </a:p>
          <a:p>
            <a:pPr lvl="1"/>
            <a:r>
              <a:rPr lang="zh-CN" altLang="en-US" sz="2000" dirty="0"/>
              <a:t>转移由源状态、目标状态、触发事件、警戒条件和转移动作组成</a:t>
            </a:r>
            <a:endParaRPr lang="en-US" altLang="zh-CN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状态图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4707250"/>
            <a:ext cx="5423217" cy="2028829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70" y="934403"/>
            <a:ext cx="8327076" cy="46431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例：给定一个电话座机，打电话包含哪几种状态？并画出状态图。</a:t>
            </a:r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状态图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015789"/>
            <a:ext cx="6269990" cy="3907808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设计方法</a:t>
            </a:r>
            <a:r>
              <a:rPr lang="en-US" altLang="zh-CN" dirty="0"/>
              <a:t>--</a:t>
            </a:r>
            <a:r>
              <a:rPr lang="zh-CN" altLang="en-US" dirty="0"/>
              <a:t>控制</a:t>
            </a:r>
            <a:r>
              <a:rPr lang="en-US" altLang="zh-CN" dirty="0"/>
              <a:t>/</a:t>
            </a:r>
            <a:r>
              <a:rPr lang="zh-CN" altLang="en-US" dirty="0"/>
              <a:t>数据流图（</a:t>
            </a:r>
            <a:r>
              <a:rPr lang="en-US" altLang="zh-CN" dirty="0"/>
              <a:t>CDFG</a:t>
            </a:r>
            <a:r>
              <a:rPr lang="zh-CN" altLang="en-US" dirty="0"/>
              <a:t>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数据流图（</a:t>
            </a:r>
            <a:r>
              <a:rPr lang="en-US" altLang="zh-CN" dirty="0"/>
              <a:t>Data flow graph, DFG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无条件程序模型，不能表示控制</a:t>
            </a:r>
            <a:endParaRPr lang="en-US" altLang="zh-CN" dirty="0"/>
          </a:p>
          <a:p>
            <a:pPr lvl="1"/>
            <a:r>
              <a:rPr lang="zh-CN" altLang="en-US" dirty="0"/>
              <a:t>基本语句块：</a:t>
            </a:r>
            <a:endParaRPr lang="en-US" altLang="zh-CN" dirty="0"/>
          </a:p>
          <a:p>
            <a:pPr lvl="2"/>
            <a:r>
              <a:rPr lang="zh-CN" altLang="en-US" dirty="0"/>
              <a:t>无条件代码段</a:t>
            </a:r>
            <a:endParaRPr lang="en-US" altLang="zh-CN" dirty="0"/>
          </a:p>
          <a:p>
            <a:pPr lvl="2"/>
            <a:r>
              <a:rPr lang="zh-CN" altLang="en-US" dirty="0"/>
              <a:t>只有一个入口和出口</a:t>
            </a:r>
          </a:p>
          <a:p>
            <a:pPr lvl="2"/>
            <a:r>
              <a:rPr lang="zh-CN" altLang="en-US" dirty="0"/>
              <a:t>可操作的最大顺序语句序列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单赋值形式：一个变量只能在赋值运算符左边出现一次</a:t>
            </a:r>
            <a:endParaRPr lang="en-US" altLang="zh-CN" dirty="0"/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a + b;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c - d;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 = x * y;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b + d;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29760" y="2294510"/>
            <a:ext cx="3657600" cy="39782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a + b;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c - d;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 = x * y;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y1 = b + d;</a:t>
            </a:r>
          </a:p>
          <a:p>
            <a:pPr>
              <a:buFont typeface="Monotype Sorts" pitchFamily="2" charset="2"/>
              <a:buNone/>
            </a:pPr>
            <a:endParaRPr lang="en-US" altLang="zh-CN" dirty="0"/>
          </a:p>
          <a:p>
            <a:pPr>
              <a:buFont typeface="Monotype Sorts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单赋值形式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/>
              <a:t>两类结点</a:t>
            </a:r>
            <a:endParaRPr lang="en-US" altLang="zh-CN" kern="0" dirty="0"/>
          </a:p>
          <a:p>
            <a:pPr lvl="1"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/>
              <a:t>圆形结点：表示操作</a:t>
            </a:r>
            <a:endParaRPr lang="en-US" altLang="zh-CN" kern="0" dirty="0"/>
          </a:p>
          <a:p>
            <a:pPr lvl="1"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/>
              <a:t>方形结点：表示值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a + b;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c - 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 = x * y;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y1 = b + d;</a:t>
            </a:r>
          </a:p>
          <a:p>
            <a:endParaRPr lang="en-US" altLang="zh-CN" dirty="0"/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6808851" y="5585493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DFG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02276" y="1402715"/>
            <a:ext cx="3721100" cy="3810000"/>
            <a:chOff x="4860925" y="2479675"/>
            <a:chExt cx="3721100" cy="3810000"/>
          </a:xfrm>
        </p:grpSpPr>
        <p:sp>
          <p:nvSpPr>
            <p:cNvPr id="29699" name="Oval 5"/>
            <p:cNvSpPr>
              <a:spLocks noChangeArrowheads="1"/>
            </p:cNvSpPr>
            <p:nvPr/>
          </p:nvSpPr>
          <p:spPr bwMode="auto">
            <a:xfrm>
              <a:off x="5486400" y="32766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9700" name="Oval 6"/>
            <p:cNvSpPr>
              <a:spLocks noChangeArrowheads="1"/>
            </p:cNvSpPr>
            <p:nvPr/>
          </p:nvSpPr>
          <p:spPr bwMode="auto">
            <a:xfrm>
              <a:off x="7712075" y="3311525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9701" name="Oval 7"/>
            <p:cNvSpPr>
              <a:spLocks noChangeArrowheads="1"/>
            </p:cNvSpPr>
            <p:nvPr/>
          </p:nvSpPr>
          <p:spPr bwMode="auto">
            <a:xfrm>
              <a:off x="7239000" y="48006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9702" name="Oval 8"/>
            <p:cNvSpPr>
              <a:spLocks noChangeArrowheads="1"/>
            </p:cNvSpPr>
            <p:nvPr/>
          </p:nvSpPr>
          <p:spPr bwMode="auto">
            <a:xfrm>
              <a:off x="6324600" y="48006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9704" name="Text Box 10"/>
            <p:cNvSpPr txBox="1">
              <a:spLocks noChangeArrowheads="1"/>
            </p:cNvSpPr>
            <p:nvPr/>
          </p:nvSpPr>
          <p:spPr bwMode="auto">
            <a:xfrm>
              <a:off x="4860925" y="2479675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05" name="Text Box 11"/>
            <p:cNvSpPr txBox="1">
              <a:spLocks noChangeArrowheads="1"/>
            </p:cNvSpPr>
            <p:nvPr/>
          </p:nvSpPr>
          <p:spPr bwMode="auto">
            <a:xfrm>
              <a:off x="5791200" y="2514600"/>
              <a:ext cx="3365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06" name="Text Box 12"/>
            <p:cNvSpPr txBox="1">
              <a:spLocks noChangeArrowheads="1"/>
            </p:cNvSpPr>
            <p:nvPr/>
          </p:nvSpPr>
          <p:spPr bwMode="auto">
            <a:xfrm>
              <a:off x="7467600" y="2514600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8245475" y="2549525"/>
              <a:ext cx="3365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9708" name="Line 15"/>
            <p:cNvSpPr>
              <a:spLocks noChangeShapeType="1"/>
            </p:cNvSpPr>
            <p:nvPr/>
          </p:nvSpPr>
          <p:spPr bwMode="auto">
            <a:xfrm>
              <a:off x="5105400" y="2971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6"/>
            <p:cNvSpPr>
              <a:spLocks noChangeShapeType="1"/>
            </p:cNvSpPr>
            <p:nvPr/>
          </p:nvSpPr>
          <p:spPr bwMode="auto">
            <a:xfrm flipH="1">
              <a:off x="5867400" y="29718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7"/>
            <p:cNvSpPr>
              <a:spLocks noChangeShapeType="1"/>
            </p:cNvSpPr>
            <p:nvPr/>
          </p:nvSpPr>
          <p:spPr bwMode="auto">
            <a:xfrm>
              <a:off x="5867400" y="38862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9"/>
            <p:cNvSpPr>
              <a:spLocks noChangeShapeType="1"/>
            </p:cNvSpPr>
            <p:nvPr/>
          </p:nvSpPr>
          <p:spPr bwMode="auto">
            <a:xfrm>
              <a:off x="66294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Text Box 20"/>
            <p:cNvSpPr txBox="1">
              <a:spLocks noChangeArrowheads="1"/>
            </p:cNvSpPr>
            <p:nvPr/>
          </p:nvSpPr>
          <p:spPr bwMode="auto">
            <a:xfrm>
              <a:off x="6477000" y="5791200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9713" name="Text Box 21"/>
            <p:cNvSpPr txBox="1">
              <a:spLocks noChangeArrowheads="1"/>
            </p:cNvSpPr>
            <p:nvPr/>
          </p:nvSpPr>
          <p:spPr bwMode="auto">
            <a:xfrm>
              <a:off x="5638800" y="4191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714" name="Line 22"/>
            <p:cNvSpPr>
              <a:spLocks noChangeShapeType="1"/>
            </p:cNvSpPr>
            <p:nvPr/>
          </p:nvSpPr>
          <p:spPr bwMode="auto">
            <a:xfrm>
              <a:off x="7635875" y="2930525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23"/>
            <p:cNvSpPr>
              <a:spLocks noChangeShapeType="1"/>
            </p:cNvSpPr>
            <p:nvPr/>
          </p:nvSpPr>
          <p:spPr bwMode="auto">
            <a:xfrm flipH="1">
              <a:off x="8245475" y="3006725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24"/>
            <p:cNvSpPr>
              <a:spLocks noChangeShapeType="1"/>
            </p:cNvSpPr>
            <p:nvPr/>
          </p:nvSpPr>
          <p:spPr bwMode="auto">
            <a:xfrm flipH="1">
              <a:off x="6858000" y="3921125"/>
              <a:ext cx="1158875" cy="955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Text Box 25"/>
            <p:cNvSpPr txBox="1">
              <a:spLocks noChangeArrowheads="1"/>
            </p:cNvSpPr>
            <p:nvPr/>
          </p:nvSpPr>
          <p:spPr bwMode="auto">
            <a:xfrm>
              <a:off x="7283450" y="38798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9718" name="Line 26"/>
            <p:cNvSpPr>
              <a:spLocks noChangeShapeType="1"/>
            </p:cNvSpPr>
            <p:nvPr/>
          </p:nvSpPr>
          <p:spPr bwMode="auto">
            <a:xfrm>
              <a:off x="5943600" y="2971800"/>
              <a:ext cx="14478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9719" name="AutoShape 27"/>
            <p:cNvCxnSpPr>
              <a:cxnSpLocks noChangeShapeType="1"/>
              <a:stCxn id="29707" idx="2"/>
              <a:endCxn id="29701" idx="6"/>
            </p:cNvCxnSpPr>
            <p:nvPr/>
          </p:nvCxnSpPr>
          <p:spPr bwMode="auto">
            <a:xfrm rot="5400000">
              <a:off x="7081837" y="3773488"/>
              <a:ext cx="2098675" cy="565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0" name="Line 28"/>
            <p:cNvSpPr>
              <a:spLocks noChangeShapeType="1"/>
            </p:cNvSpPr>
            <p:nvPr/>
          </p:nvSpPr>
          <p:spPr bwMode="auto">
            <a:xfrm>
              <a:off x="75438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Text Box 29"/>
            <p:cNvSpPr txBox="1">
              <a:spLocks noChangeArrowheads="1"/>
            </p:cNvSpPr>
            <p:nvPr/>
          </p:nvSpPr>
          <p:spPr bwMode="auto">
            <a:xfrm>
              <a:off x="7375525" y="5832475"/>
              <a:ext cx="4889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y1</a:t>
              </a:r>
            </a:p>
          </p:txBody>
        </p:sp>
      </p:grp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DFG </a:t>
            </a:r>
            <a:r>
              <a:rPr lang="zh-CN" altLang="en-US" dirty="0"/>
              <a:t>和部分序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部分序：</a:t>
            </a:r>
          </a:p>
          <a:p>
            <a:pPr lvl="1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c-d;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x*y</a:t>
            </a:r>
          </a:p>
          <a:p>
            <a:pPr lvl="1"/>
            <a:r>
              <a:rPr lang="zh-CN" altLang="en-US" dirty="0"/>
              <a:t>操作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c-d</a:t>
            </a:r>
            <a:r>
              <a:rPr lang="zh-CN" altLang="en-US" dirty="0"/>
              <a:t>可以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用任何顺序执行</a:t>
            </a:r>
            <a:endParaRPr lang="en-US" altLang="zh-CN" dirty="0"/>
          </a:p>
          <a:p>
            <a:pPr lvl="1"/>
            <a:r>
              <a:rPr lang="zh-CN" altLang="en-US" dirty="0"/>
              <a:t>操作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b+d</a:t>
            </a:r>
            <a:r>
              <a:rPr lang="zh-CN" altLang="en-US" dirty="0"/>
              <a:t>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x*y</a:t>
            </a:r>
            <a:r>
              <a:rPr lang="zh-CN" altLang="en-US" dirty="0"/>
              <a:t>可以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用任何顺序执行</a:t>
            </a:r>
            <a:endParaRPr lang="en-US" altLang="zh-CN" dirty="0"/>
          </a:p>
          <a:p>
            <a:pPr marL="274320" lvl="1" indent="0">
              <a:buNone/>
            </a:pPr>
            <a:endParaRPr lang="zh-CN" altLang="en-US" dirty="0"/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5002276" y="2004093"/>
            <a:ext cx="3721100" cy="3810000"/>
            <a:chOff x="593725" y="1946275"/>
            <a:chExt cx="3721100" cy="3810000"/>
          </a:xfrm>
        </p:grpSpPr>
        <p:sp>
          <p:nvSpPr>
            <p:cNvPr id="30724" name="Oval 5"/>
            <p:cNvSpPr>
              <a:spLocks noChangeArrowheads="1"/>
            </p:cNvSpPr>
            <p:nvPr/>
          </p:nvSpPr>
          <p:spPr bwMode="auto">
            <a:xfrm>
              <a:off x="1219200" y="27432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0725" name="Oval 6"/>
            <p:cNvSpPr>
              <a:spLocks noChangeArrowheads="1"/>
            </p:cNvSpPr>
            <p:nvPr/>
          </p:nvSpPr>
          <p:spPr bwMode="auto">
            <a:xfrm>
              <a:off x="3444875" y="2778125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0726" name="Oval 7"/>
            <p:cNvSpPr>
              <a:spLocks noChangeArrowheads="1"/>
            </p:cNvSpPr>
            <p:nvPr/>
          </p:nvSpPr>
          <p:spPr bwMode="auto">
            <a:xfrm>
              <a:off x="2971800" y="42672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0727" name="Oval 8"/>
            <p:cNvSpPr>
              <a:spLocks noChangeArrowheads="1"/>
            </p:cNvSpPr>
            <p:nvPr/>
          </p:nvSpPr>
          <p:spPr bwMode="auto">
            <a:xfrm>
              <a:off x="2057400" y="42672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0728" name="Text Box 9"/>
            <p:cNvSpPr txBox="1">
              <a:spLocks noChangeArrowheads="1"/>
            </p:cNvSpPr>
            <p:nvPr/>
          </p:nvSpPr>
          <p:spPr bwMode="auto">
            <a:xfrm>
              <a:off x="593725" y="1946275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29" name="Text Box 10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3365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730" name="Text Box 11"/>
            <p:cNvSpPr txBox="1">
              <a:spLocks noChangeArrowheads="1"/>
            </p:cNvSpPr>
            <p:nvPr/>
          </p:nvSpPr>
          <p:spPr bwMode="auto">
            <a:xfrm>
              <a:off x="3200400" y="1981200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0731" name="Text Box 12"/>
            <p:cNvSpPr txBox="1">
              <a:spLocks noChangeArrowheads="1"/>
            </p:cNvSpPr>
            <p:nvPr/>
          </p:nvSpPr>
          <p:spPr bwMode="auto">
            <a:xfrm>
              <a:off x="3978275" y="2016125"/>
              <a:ext cx="3365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732" name="Line 14"/>
            <p:cNvSpPr>
              <a:spLocks noChangeShapeType="1"/>
            </p:cNvSpPr>
            <p:nvPr/>
          </p:nvSpPr>
          <p:spPr bwMode="auto">
            <a:xfrm>
              <a:off x="838200" y="24384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Line 15"/>
            <p:cNvSpPr>
              <a:spLocks noChangeShapeType="1"/>
            </p:cNvSpPr>
            <p:nvPr/>
          </p:nvSpPr>
          <p:spPr bwMode="auto">
            <a:xfrm flipH="1">
              <a:off x="1600200" y="24384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16"/>
            <p:cNvSpPr>
              <a:spLocks noChangeShapeType="1"/>
            </p:cNvSpPr>
            <p:nvPr/>
          </p:nvSpPr>
          <p:spPr bwMode="auto">
            <a:xfrm>
              <a:off x="16002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Line 18"/>
            <p:cNvSpPr>
              <a:spLocks noChangeShapeType="1"/>
            </p:cNvSpPr>
            <p:nvPr/>
          </p:nvSpPr>
          <p:spPr bwMode="auto">
            <a:xfrm>
              <a:off x="2362200" y="4876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Text Box 19"/>
            <p:cNvSpPr txBox="1">
              <a:spLocks noChangeArrowheads="1"/>
            </p:cNvSpPr>
            <p:nvPr/>
          </p:nvSpPr>
          <p:spPr bwMode="auto">
            <a:xfrm>
              <a:off x="2209800" y="5257800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0737" name="Text Box 20"/>
            <p:cNvSpPr txBox="1">
              <a:spLocks noChangeArrowheads="1"/>
            </p:cNvSpPr>
            <p:nvPr/>
          </p:nvSpPr>
          <p:spPr bwMode="auto">
            <a:xfrm>
              <a:off x="1371600" y="3657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738" name="Line 21"/>
            <p:cNvSpPr>
              <a:spLocks noChangeShapeType="1"/>
            </p:cNvSpPr>
            <p:nvPr/>
          </p:nvSpPr>
          <p:spPr bwMode="auto">
            <a:xfrm>
              <a:off x="3368675" y="2397125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Line 22"/>
            <p:cNvSpPr>
              <a:spLocks noChangeShapeType="1"/>
            </p:cNvSpPr>
            <p:nvPr/>
          </p:nvSpPr>
          <p:spPr bwMode="auto">
            <a:xfrm flipH="1">
              <a:off x="3978275" y="2473325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23"/>
            <p:cNvSpPr>
              <a:spLocks noChangeShapeType="1"/>
            </p:cNvSpPr>
            <p:nvPr/>
          </p:nvSpPr>
          <p:spPr bwMode="auto">
            <a:xfrm flipH="1">
              <a:off x="2590800" y="3352800"/>
              <a:ext cx="1143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Text Box 24"/>
            <p:cNvSpPr txBox="1">
              <a:spLocks noChangeArrowheads="1"/>
            </p:cNvSpPr>
            <p:nvPr/>
          </p:nvSpPr>
          <p:spPr bwMode="auto">
            <a:xfrm>
              <a:off x="3027363" y="33115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742" name="Line 25"/>
            <p:cNvSpPr>
              <a:spLocks noChangeShapeType="1"/>
            </p:cNvSpPr>
            <p:nvPr/>
          </p:nvSpPr>
          <p:spPr bwMode="auto">
            <a:xfrm>
              <a:off x="1676400" y="2438400"/>
              <a:ext cx="14478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743" name="AutoShape 26"/>
            <p:cNvCxnSpPr>
              <a:cxnSpLocks noChangeShapeType="1"/>
              <a:stCxn id="30731" idx="2"/>
              <a:endCxn id="30726" idx="6"/>
            </p:cNvCxnSpPr>
            <p:nvPr/>
          </p:nvCxnSpPr>
          <p:spPr bwMode="auto">
            <a:xfrm rot="5400000">
              <a:off x="2814637" y="3240088"/>
              <a:ext cx="2098675" cy="565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4" name="Line 27"/>
            <p:cNvSpPr>
              <a:spLocks noChangeShapeType="1"/>
            </p:cNvSpPr>
            <p:nvPr/>
          </p:nvSpPr>
          <p:spPr bwMode="auto">
            <a:xfrm>
              <a:off x="3276600" y="4876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Text Box 28"/>
            <p:cNvSpPr txBox="1">
              <a:spLocks noChangeArrowheads="1"/>
            </p:cNvSpPr>
            <p:nvPr/>
          </p:nvSpPr>
          <p:spPr bwMode="auto">
            <a:xfrm>
              <a:off x="3108325" y="5299075"/>
              <a:ext cx="4889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y1</a:t>
              </a: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</a:t>
            </a:r>
            <a:r>
              <a:rPr lang="en-US" altLang="zh-CN"/>
              <a:t>/</a:t>
            </a:r>
            <a:r>
              <a:rPr lang="zh-CN" altLang="en-US"/>
              <a:t>数据流图</a:t>
            </a:r>
            <a:r>
              <a:rPr lang="en-US" altLang="zh-CN"/>
              <a:t>(CDFG)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CDFG: </a:t>
            </a:r>
            <a:r>
              <a:rPr lang="zh-CN" altLang="en-US" dirty="0"/>
              <a:t>表示控制与数据的图</a:t>
            </a:r>
          </a:p>
          <a:p>
            <a:r>
              <a:rPr lang="zh-CN" altLang="en-US" dirty="0"/>
              <a:t>用数据流图表示组件，添加控制部分</a:t>
            </a:r>
          </a:p>
          <a:p>
            <a:r>
              <a:rPr lang="en-US" altLang="zh-CN" dirty="0"/>
              <a:t>CDFG</a:t>
            </a:r>
            <a:r>
              <a:rPr lang="zh-CN" altLang="en-US" dirty="0"/>
              <a:t>有两种类型的节点</a:t>
            </a:r>
            <a:endParaRPr lang="en-US" altLang="zh-CN" dirty="0"/>
          </a:p>
          <a:p>
            <a:pPr lvl="1"/>
            <a:r>
              <a:rPr lang="zh-CN" altLang="en-US" dirty="0"/>
              <a:t>判断节点：描述的全部控制类型</a:t>
            </a:r>
            <a:endParaRPr lang="en-US" altLang="zh-CN" dirty="0"/>
          </a:p>
          <a:p>
            <a:pPr lvl="1"/>
            <a:r>
              <a:rPr lang="zh-CN" altLang="en-US" dirty="0"/>
              <a:t>数据流节点：一个完整的表示基本语句块的数据流图</a:t>
            </a:r>
            <a:endParaRPr lang="en-US" altLang="zh-CN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</a:t>
            </a:r>
            <a:r>
              <a:rPr lang="en-US" altLang="zh-CN" dirty="0"/>
              <a:t>/</a:t>
            </a:r>
            <a:r>
              <a:rPr lang="zh-CN" altLang="en-US" dirty="0"/>
              <a:t>判断节点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3323"/>
            <a:ext cx="4699000" cy="173831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数据流节点</a:t>
            </a:r>
            <a:endParaRPr lang="en-US" altLang="zh-CN" dirty="0"/>
          </a:p>
          <a:p>
            <a:pPr lvl="1"/>
            <a:r>
              <a:rPr lang="zh-CN" altLang="en-US" dirty="0"/>
              <a:t>封装一个数据流图</a:t>
            </a:r>
            <a:endParaRPr lang="en-US" altLang="zh-CN" dirty="0"/>
          </a:p>
          <a:p>
            <a:pPr lvl="1"/>
            <a:r>
              <a:rPr lang="zh-CN" altLang="en-US" dirty="0"/>
              <a:t>在节点中完成写操作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7176" y="1951036"/>
            <a:ext cx="24384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 = a + b;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y = c + 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875" y="3026792"/>
            <a:ext cx="46990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905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2155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2205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4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6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8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6pPr>
            <a:lvl7pPr marL="29610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7pPr>
            <a:lvl8pPr marL="34182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8pPr>
            <a:lvl9pPr marL="38754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9pPr>
          </a:lstStyle>
          <a:p>
            <a:pPr>
              <a:buClr>
                <a:srgbClr val="C0000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C0000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描述控制类型</a:t>
            </a: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Monotype Sorts" pitchFamily="2" charset="2"/>
              <a:buNone/>
              <a:defRPr/>
            </a:pPr>
            <a:endParaRPr lang="en-US" kern="0" dirty="0"/>
          </a:p>
          <a:p>
            <a:pPr>
              <a:buFont typeface="Monotype Sorts" pitchFamily="2" charset="2"/>
              <a:buNone/>
              <a:defRPr/>
            </a:pPr>
            <a:endParaRPr lang="en-US" kern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989013" y="4526281"/>
            <a:ext cx="2209800" cy="1676400"/>
            <a:chOff x="1133475" y="4875213"/>
            <a:chExt cx="2209800" cy="1676400"/>
          </a:xfrm>
        </p:grpSpPr>
        <p:sp>
          <p:nvSpPr>
            <p:cNvPr id="32774" name="AutoShape 4"/>
            <p:cNvSpPr>
              <a:spLocks noChangeArrowheads="1"/>
            </p:cNvSpPr>
            <p:nvPr/>
          </p:nvSpPr>
          <p:spPr bwMode="auto">
            <a:xfrm>
              <a:off x="1133475" y="4875213"/>
              <a:ext cx="1676400" cy="1143000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cond</a:t>
              </a:r>
            </a:p>
          </p:txBody>
        </p:sp>
        <p:sp>
          <p:nvSpPr>
            <p:cNvPr id="32775" name="Line 5"/>
            <p:cNvSpPr>
              <a:spLocks noChangeShapeType="1"/>
            </p:cNvSpPr>
            <p:nvPr/>
          </p:nvSpPr>
          <p:spPr bwMode="auto">
            <a:xfrm>
              <a:off x="2809875" y="54086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Line 6"/>
            <p:cNvSpPr>
              <a:spLocks noChangeShapeType="1"/>
            </p:cNvSpPr>
            <p:nvPr/>
          </p:nvSpPr>
          <p:spPr bwMode="auto">
            <a:xfrm>
              <a:off x="1971675" y="60182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Text Box 7"/>
            <p:cNvSpPr txBox="1">
              <a:spLocks noChangeArrowheads="1"/>
            </p:cNvSpPr>
            <p:nvPr/>
          </p:nvSpPr>
          <p:spPr bwMode="auto">
            <a:xfrm>
              <a:off x="2870200" y="4916488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2778" name="Text Box 8"/>
            <p:cNvSpPr txBox="1">
              <a:spLocks noChangeArrowheads="1"/>
            </p:cNvSpPr>
            <p:nvPr/>
          </p:nvSpPr>
          <p:spPr bwMode="auto">
            <a:xfrm>
              <a:off x="1422400" y="5907088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30701" y="4583242"/>
            <a:ext cx="4038600" cy="1406525"/>
            <a:chOff x="4330701" y="4583242"/>
            <a:chExt cx="4038600" cy="1406525"/>
          </a:xfrm>
        </p:grpSpPr>
        <p:sp>
          <p:nvSpPr>
            <p:cNvPr id="32779" name="AutoShape 10"/>
            <p:cNvSpPr>
              <a:spLocks noChangeArrowheads="1"/>
            </p:cNvSpPr>
            <p:nvPr/>
          </p:nvSpPr>
          <p:spPr bwMode="auto">
            <a:xfrm>
              <a:off x="5016501" y="4694367"/>
              <a:ext cx="2667000" cy="838200"/>
            </a:xfrm>
            <a:prstGeom prst="hexagon">
              <a:avLst>
                <a:gd name="adj" fmla="val 79545"/>
                <a:gd name="vf" fmla="val 11547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2780" name="Line 11"/>
            <p:cNvSpPr>
              <a:spLocks noChangeShapeType="1"/>
            </p:cNvSpPr>
            <p:nvPr/>
          </p:nvSpPr>
          <p:spPr bwMode="auto">
            <a:xfrm>
              <a:off x="7683501" y="515156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 flipH="1">
              <a:off x="4330701" y="515156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13"/>
            <p:cNvSpPr>
              <a:spLocks noChangeShapeType="1"/>
            </p:cNvSpPr>
            <p:nvPr/>
          </p:nvSpPr>
          <p:spPr bwMode="auto">
            <a:xfrm flipH="1">
              <a:off x="5168901" y="5532567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4"/>
            <p:cNvSpPr>
              <a:spLocks noChangeShapeType="1"/>
            </p:cNvSpPr>
            <p:nvPr/>
          </p:nvSpPr>
          <p:spPr bwMode="auto">
            <a:xfrm>
              <a:off x="6997701" y="5532567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4467226" y="4583242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4848226" y="5497642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32786" name="Text Box 17"/>
            <p:cNvSpPr txBox="1">
              <a:spLocks noChangeArrowheads="1"/>
            </p:cNvSpPr>
            <p:nvPr/>
          </p:nvSpPr>
          <p:spPr bwMode="auto">
            <a:xfrm>
              <a:off x="7286626" y="5421442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32787" name="Text Box 18"/>
            <p:cNvSpPr txBox="1">
              <a:spLocks noChangeArrowheads="1"/>
            </p:cNvSpPr>
            <p:nvPr/>
          </p:nvSpPr>
          <p:spPr bwMode="auto">
            <a:xfrm>
              <a:off x="7667626" y="4583242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v4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CDFG </a:t>
            </a:r>
            <a:r>
              <a:rPr lang="zh-CN" altLang="en-US" dirty="0"/>
              <a:t>例子</a:t>
            </a:r>
            <a:r>
              <a:rPr lang="en-US" altLang="zh-CN" dirty="0"/>
              <a:t>--switch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(cond1) bb1();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bb2();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bb3();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(test1)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c1: bb4(); break;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c2: bb5(); break;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c3: bb6(); break;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52405" y="422275"/>
            <a:ext cx="4114800" cy="5749925"/>
            <a:chOff x="4648200" y="650875"/>
            <a:chExt cx="4114800" cy="5749925"/>
          </a:xfrm>
        </p:grpSpPr>
        <p:sp>
          <p:nvSpPr>
            <p:cNvPr id="33796" name="AutoShape 5"/>
            <p:cNvSpPr>
              <a:spLocks noChangeArrowheads="1"/>
            </p:cNvSpPr>
            <p:nvPr/>
          </p:nvSpPr>
          <p:spPr bwMode="auto">
            <a:xfrm>
              <a:off x="5867400" y="838200"/>
              <a:ext cx="1447800" cy="685800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cond1</a:t>
              </a:r>
            </a:p>
          </p:txBody>
        </p:sp>
        <p:sp>
          <p:nvSpPr>
            <p:cNvPr id="33797" name="Rectangle 6"/>
            <p:cNvSpPr>
              <a:spLocks noChangeArrowheads="1"/>
            </p:cNvSpPr>
            <p:nvPr/>
          </p:nvSpPr>
          <p:spPr bwMode="auto">
            <a:xfrm>
              <a:off x="7696200" y="8382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bb1()</a:t>
              </a:r>
            </a:p>
          </p:txBody>
        </p:sp>
        <p:sp>
          <p:nvSpPr>
            <p:cNvPr id="33798" name="Rectangle 7"/>
            <p:cNvSpPr>
              <a:spLocks noChangeArrowheads="1"/>
            </p:cNvSpPr>
            <p:nvPr/>
          </p:nvSpPr>
          <p:spPr bwMode="auto">
            <a:xfrm>
              <a:off x="6096000" y="17526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bb2()</a:t>
              </a:r>
            </a:p>
          </p:txBody>
        </p:sp>
        <p:sp>
          <p:nvSpPr>
            <p:cNvPr id="33799" name="Rectangle 8"/>
            <p:cNvSpPr>
              <a:spLocks noChangeArrowheads="1"/>
            </p:cNvSpPr>
            <p:nvPr/>
          </p:nvSpPr>
          <p:spPr bwMode="auto">
            <a:xfrm>
              <a:off x="6096000" y="26670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bb3()</a:t>
              </a:r>
            </a:p>
          </p:txBody>
        </p:sp>
        <p:sp>
          <p:nvSpPr>
            <p:cNvPr id="33800" name="Rectangle 9"/>
            <p:cNvSpPr>
              <a:spLocks noChangeArrowheads="1"/>
            </p:cNvSpPr>
            <p:nvPr/>
          </p:nvSpPr>
          <p:spPr bwMode="auto">
            <a:xfrm>
              <a:off x="4648200" y="44958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bb4()</a:t>
              </a:r>
            </a:p>
          </p:txBody>
        </p:sp>
        <p:sp>
          <p:nvSpPr>
            <p:cNvPr id="33801" name="AutoShape 10"/>
            <p:cNvSpPr>
              <a:spLocks noChangeArrowheads="1"/>
            </p:cNvSpPr>
            <p:nvPr/>
          </p:nvSpPr>
          <p:spPr bwMode="auto">
            <a:xfrm>
              <a:off x="5638800" y="3657600"/>
              <a:ext cx="2057400" cy="609600"/>
            </a:xfrm>
            <a:prstGeom prst="hexagon">
              <a:avLst>
                <a:gd name="adj" fmla="val 84375"/>
                <a:gd name="vf" fmla="val 11547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test1</a:t>
              </a:r>
            </a:p>
          </p:txBody>
        </p:sp>
        <p:sp>
          <p:nvSpPr>
            <p:cNvPr id="33802" name="Rectangle 11"/>
            <p:cNvSpPr>
              <a:spLocks noChangeArrowheads="1"/>
            </p:cNvSpPr>
            <p:nvPr/>
          </p:nvSpPr>
          <p:spPr bwMode="auto">
            <a:xfrm>
              <a:off x="6172200" y="47244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bb5()</a:t>
              </a:r>
            </a:p>
          </p:txBody>
        </p:sp>
        <p:sp>
          <p:nvSpPr>
            <p:cNvPr id="33803" name="Rectangle 12"/>
            <p:cNvSpPr>
              <a:spLocks noChangeArrowheads="1"/>
            </p:cNvSpPr>
            <p:nvPr/>
          </p:nvSpPr>
          <p:spPr bwMode="auto">
            <a:xfrm>
              <a:off x="7772400" y="44958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bb6()</a:t>
              </a:r>
            </a:p>
          </p:txBody>
        </p:sp>
        <p:sp>
          <p:nvSpPr>
            <p:cNvPr id="33804" name="Line 13"/>
            <p:cNvSpPr>
              <a:spLocks noChangeShapeType="1"/>
            </p:cNvSpPr>
            <p:nvPr/>
          </p:nvSpPr>
          <p:spPr bwMode="auto">
            <a:xfrm>
              <a:off x="7315200" y="1143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Text Box 14"/>
            <p:cNvSpPr txBox="1">
              <a:spLocks noChangeArrowheads="1"/>
            </p:cNvSpPr>
            <p:nvPr/>
          </p:nvSpPr>
          <p:spPr bwMode="auto">
            <a:xfrm>
              <a:off x="7299325" y="650875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3806" name="Text Box 15"/>
            <p:cNvSpPr txBox="1">
              <a:spLocks noChangeArrowheads="1"/>
            </p:cNvSpPr>
            <p:nvPr/>
          </p:nvSpPr>
          <p:spPr bwMode="auto">
            <a:xfrm>
              <a:off x="5851525" y="1336675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3807" name="Text Box 16"/>
            <p:cNvSpPr txBox="1">
              <a:spLocks noChangeArrowheads="1"/>
            </p:cNvSpPr>
            <p:nvPr/>
          </p:nvSpPr>
          <p:spPr bwMode="auto">
            <a:xfrm>
              <a:off x="4860925" y="3775075"/>
              <a:ext cx="4714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33808" name="Text Box 17"/>
            <p:cNvSpPr txBox="1">
              <a:spLocks noChangeArrowheads="1"/>
            </p:cNvSpPr>
            <p:nvPr/>
          </p:nvSpPr>
          <p:spPr bwMode="auto">
            <a:xfrm>
              <a:off x="6707188" y="4249738"/>
              <a:ext cx="4714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33809" name="Text Box 18"/>
            <p:cNvSpPr txBox="1">
              <a:spLocks noChangeArrowheads="1"/>
            </p:cNvSpPr>
            <p:nvPr/>
          </p:nvSpPr>
          <p:spPr bwMode="auto">
            <a:xfrm>
              <a:off x="8061325" y="3622675"/>
              <a:ext cx="4714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c3</a:t>
              </a:r>
            </a:p>
          </p:txBody>
        </p:sp>
        <p:sp>
          <p:nvSpPr>
            <p:cNvPr id="33810" name="Line 19"/>
            <p:cNvSpPr>
              <a:spLocks noChangeShapeType="1"/>
            </p:cNvSpPr>
            <p:nvPr/>
          </p:nvSpPr>
          <p:spPr bwMode="auto">
            <a:xfrm>
              <a:off x="6553200" y="152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Line 20"/>
            <p:cNvSpPr>
              <a:spLocks noChangeShapeType="1"/>
            </p:cNvSpPr>
            <p:nvPr/>
          </p:nvSpPr>
          <p:spPr bwMode="auto">
            <a:xfrm>
              <a:off x="6629400" y="2362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3812" name="AutoShape 21"/>
            <p:cNvCxnSpPr>
              <a:cxnSpLocks noChangeShapeType="1"/>
              <a:stCxn id="33797" idx="2"/>
            </p:cNvCxnSpPr>
            <p:nvPr/>
          </p:nvCxnSpPr>
          <p:spPr bwMode="auto">
            <a:xfrm rot="5400000">
              <a:off x="6877050" y="1200150"/>
              <a:ext cx="1066800" cy="1562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3" name="Line 22"/>
            <p:cNvSpPr>
              <a:spLocks noChangeShapeType="1"/>
            </p:cNvSpPr>
            <p:nvPr/>
          </p:nvSpPr>
          <p:spPr bwMode="auto">
            <a:xfrm>
              <a:off x="6629400" y="3276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Line 23"/>
            <p:cNvSpPr>
              <a:spLocks noChangeShapeType="1"/>
            </p:cNvSpPr>
            <p:nvPr/>
          </p:nvSpPr>
          <p:spPr bwMode="auto">
            <a:xfrm flipH="1">
              <a:off x="5029200" y="39624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24"/>
            <p:cNvSpPr>
              <a:spLocks noChangeShapeType="1"/>
            </p:cNvSpPr>
            <p:nvPr/>
          </p:nvSpPr>
          <p:spPr bwMode="auto">
            <a:xfrm>
              <a:off x="7696200" y="3962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25"/>
            <p:cNvSpPr>
              <a:spLocks noChangeShapeType="1"/>
            </p:cNvSpPr>
            <p:nvPr/>
          </p:nvSpPr>
          <p:spPr bwMode="auto">
            <a:xfrm>
              <a:off x="6629400" y="4267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27"/>
            <p:cNvSpPr>
              <a:spLocks noChangeShapeType="1"/>
            </p:cNvSpPr>
            <p:nvPr/>
          </p:nvSpPr>
          <p:spPr bwMode="auto">
            <a:xfrm>
              <a:off x="6629400" y="5334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28"/>
            <p:cNvSpPr>
              <a:spLocks noChangeShapeType="1"/>
            </p:cNvSpPr>
            <p:nvPr/>
          </p:nvSpPr>
          <p:spPr bwMode="auto">
            <a:xfrm flipH="1">
              <a:off x="7223125" y="5105400"/>
              <a:ext cx="1006475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28"/>
            <p:cNvSpPr>
              <a:spLocks noChangeShapeType="1"/>
            </p:cNvSpPr>
            <p:nvPr/>
          </p:nvSpPr>
          <p:spPr bwMode="auto">
            <a:xfrm>
              <a:off x="5214938" y="5105400"/>
              <a:ext cx="99695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Rectangle 11"/>
            <p:cNvSpPr>
              <a:spLocks noChangeArrowheads="1"/>
            </p:cNvSpPr>
            <p:nvPr/>
          </p:nvSpPr>
          <p:spPr bwMode="auto">
            <a:xfrm>
              <a:off x="6211888" y="57912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CDFG--for </a:t>
            </a:r>
            <a:r>
              <a:rPr lang="zh-CN" altLang="en-US" dirty="0"/>
              <a:t>循环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loop_body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dirty="0">
                <a:cs typeface="Courier New" panose="02070309020205020404" pitchFamily="49" charset="0"/>
              </a:rPr>
              <a:t>等价于：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&lt;N) {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loop_body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235879" y="2687320"/>
            <a:ext cx="3810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5943600" y="3200400"/>
            <a:ext cx="1524000" cy="990600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i&lt;N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5791200" y="4648200"/>
            <a:ext cx="1828800" cy="914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loop_body();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i++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6705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6308725" y="4079875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 T</a:t>
            </a:r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>
            <a:off x="74676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7527925" y="31654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F</a:t>
            </a:r>
          </a:p>
        </p:txBody>
      </p:sp>
      <p:cxnSp>
        <p:nvCxnSpPr>
          <p:cNvPr id="35851" name="AutoShape 14"/>
          <p:cNvCxnSpPr>
            <a:cxnSpLocks noChangeShapeType="1"/>
            <a:stCxn id="35846" idx="1"/>
            <a:endCxn id="35845" idx="1"/>
          </p:cNvCxnSpPr>
          <p:nvPr/>
        </p:nvCxnSpPr>
        <p:spPr bwMode="auto">
          <a:xfrm rot="10800000" flipH="1">
            <a:off x="5791200" y="3695700"/>
            <a:ext cx="152400" cy="1409700"/>
          </a:xfrm>
          <a:prstGeom prst="bentConnector3">
            <a:avLst>
              <a:gd name="adj1" fmla="val -1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Rectangle 16"/>
          <p:cNvSpPr>
            <a:spLocks noChangeArrowheads="1"/>
          </p:cNvSpPr>
          <p:nvPr/>
        </p:nvSpPr>
        <p:spPr bwMode="auto">
          <a:xfrm>
            <a:off x="5943600" y="2057400"/>
            <a:ext cx="15240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i=0</a:t>
            </a:r>
          </a:p>
        </p:txBody>
      </p:sp>
      <p:sp>
        <p:nvSpPr>
          <p:cNvPr id="35853" name="Line 17"/>
          <p:cNvSpPr>
            <a:spLocks noChangeShapeType="1"/>
          </p:cNvSpPr>
          <p:nvPr/>
        </p:nvSpPr>
        <p:spPr bwMode="auto">
          <a:xfrm>
            <a:off x="6705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嵌入式程序设计</a:t>
            </a:r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C</a:t>
            </a:r>
            <a:r>
              <a:rPr lang="zh-CN" altLang="en-US" dirty="0"/>
              <a:t>语言编程</a:t>
            </a:r>
            <a:endParaRPr lang="en-US" altLang="zh-CN" dirty="0"/>
          </a:p>
          <a:p>
            <a:r>
              <a:rPr lang="zh-CN" altLang="en-US" dirty="0"/>
              <a:t>编译及优化技术</a:t>
            </a:r>
            <a:endParaRPr lang="en-US" altLang="zh-CN" dirty="0"/>
          </a:p>
          <a:p>
            <a:r>
              <a:rPr lang="zh-CN" altLang="en-US" dirty="0"/>
              <a:t>程序性能分析与优化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嵌入式程序模型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235879" y="1260793"/>
            <a:ext cx="8178800" cy="4972050"/>
          </a:xfrm>
        </p:spPr>
        <p:txBody>
          <a:bodyPr/>
          <a:lstStyle/>
          <a:p>
            <a:r>
              <a:rPr lang="zh-CN" altLang="en-US" dirty="0"/>
              <a:t>有限状态机：响应系统</a:t>
            </a:r>
            <a:endParaRPr lang="en-US" altLang="zh-CN" dirty="0"/>
          </a:p>
          <a:p>
            <a:r>
              <a:rPr lang="zh-CN" altLang="en-US" dirty="0"/>
              <a:t>循环缓冲区：数字信号处理</a:t>
            </a:r>
            <a:endParaRPr lang="en-US" altLang="zh-CN" dirty="0"/>
          </a:p>
          <a:p>
            <a:r>
              <a:rPr lang="zh-CN" altLang="en-US" dirty="0"/>
              <a:t>队列：数字信号处理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有限状态机</a:t>
            </a:r>
            <a:r>
              <a:rPr lang="en-US" altLang="zh-CN" dirty="0"/>
              <a:t>-Finite State Machine, FSM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46" y="1117569"/>
            <a:ext cx="8178800" cy="51552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状态机具有离散动态的系统模型</a:t>
            </a:r>
            <a:endParaRPr lang="en-US" altLang="zh-CN" sz="2800" dirty="0"/>
          </a:p>
          <a:p>
            <a:r>
              <a:rPr lang="zh-CN" altLang="en-US" sz="2800" dirty="0"/>
              <a:t>一种常用的状态机叫做有限状态机，表示状态数目是有限的 </a:t>
            </a:r>
            <a:endParaRPr lang="en-US" altLang="zh-CN" sz="2800" dirty="0"/>
          </a:p>
          <a:p>
            <a:r>
              <a:rPr lang="zh-CN" altLang="en-US" sz="2800" dirty="0"/>
              <a:t>状态机建模适用于对时间驱动的系统，给定不同输入信号，系统根据这些输入信号做出不同响应 </a:t>
            </a:r>
            <a:endParaRPr lang="en-US" altLang="zh-CN" sz="2800" dirty="0"/>
          </a:p>
          <a:p>
            <a:r>
              <a:rPr lang="zh-CN" altLang="en-US" sz="2800" dirty="0"/>
              <a:t>状态来表示系统的内部特性，状态的变化是基于输入的变化</a:t>
            </a:r>
            <a:endParaRPr lang="en-US" altLang="zh-CN" sz="28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有限状态机</a:t>
            </a:r>
            <a:r>
              <a:rPr lang="en-US" altLang="zh-CN" dirty="0"/>
              <a:t>-Finite State Machine, FSM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546" y="1117569"/>
            <a:ext cx="8178800" cy="51552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状态图是对状态机的一种图形表示</a:t>
            </a:r>
            <a:endParaRPr lang="en-US" altLang="zh-CN" sz="2800" dirty="0"/>
          </a:p>
          <a:p>
            <a:r>
              <a:rPr lang="en-US" altLang="zh-CN" sz="2800" dirty="0"/>
              <a:t>MOORE</a:t>
            </a:r>
            <a:r>
              <a:rPr lang="zh-CN" altLang="en-US" sz="2800" dirty="0"/>
              <a:t>机、</a:t>
            </a:r>
            <a:r>
              <a:rPr lang="en-US" altLang="zh-CN" sz="2800" dirty="0"/>
              <a:t>MEALY</a:t>
            </a:r>
            <a:r>
              <a:rPr lang="zh-CN" altLang="en-US" sz="2800" dirty="0"/>
              <a:t>机 </a:t>
            </a:r>
            <a:r>
              <a:rPr lang="en-US" altLang="zh-CN" sz="2800" dirty="0"/>
              <a:t>???</a:t>
            </a:r>
          </a:p>
          <a:p>
            <a:r>
              <a:rPr lang="zh-CN" altLang="en-US" sz="2800" dirty="0"/>
              <a:t>应用</a:t>
            </a:r>
            <a:r>
              <a:rPr lang="en-US" altLang="zh-CN" sz="2800" dirty="0"/>
              <a:t>:</a:t>
            </a:r>
          </a:p>
          <a:p>
            <a:pPr lvl="1"/>
            <a:r>
              <a:rPr lang="zh-CN" altLang="en-US" sz="2400" dirty="0"/>
              <a:t>面向控制的代码</a:t>
            </a:r>
            <a:endParaRPr lang="en-US" altLang="zh-CN" sz="2400" dirty="0"/>
          </a:p>
          <a:p>
            <a:pPr lvl="1"/>
            <a:r>
              <a:rPr lang="zh-CN" altLang="en-US" sz="2400" dirty="0"/>
              <a:t>响应式系统</a:t>
            </a:r>
            <a:endParaRPr lang="en-US" altLang="zh-CN" sz="2400" dirty="0"/>
          </a:p>
          <a:p>
            <a:pPr lvl="1"/>
            <a:r>
              <a:rPr lang="zh-CN" altLang="en-US" sz="2400" dirty="0"/>
              <a:t>非周期性采样作为输入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407988" y="164135"/>
            <a:ext cx="7772400" cy="954332"/>
          </a:xfrm>
        </p:spPr>
        <p:txBody>
          <a:bodyPr/>
          <a:lstStyle/>
          <a:p>
            <a:r>
              <a:rPr lang="zh-CN" altLang="en-US" dirty="0"/>
              <a:t>有限状态机</a:t>
            </a:r>
            <a:r>
              <a:rPr lang="en-US" altLang="zh-CN" dirty="0"/>
              <a:t>——</a:t>
            </a:r>
            <a:r>
              <a:rPr lang="zh-CN" altLang="en-US" sz="3200" dirty="0"/>
              <a:t>座位安全带控制器</a:t>
            </a:r>
            <a:endParaRPr lang="zh-CN" altLang="en-US" dirty="0"/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>
          <a:xfrm>
            <a:off x="419100" y="1316038"/>
            <a:ext cx="8178800" cy="14859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lvl="1"/>
            <a:r>
              <a:rPr lang="zh-CN" altLang="en-US" dirty="0"/>
              <a:t>有人坐到座椅上，在规定时间内若没有系好安全带，就启动蜂鸣器。</a:t>
            </a:r>
          </a:p>
        </p:txBody>
      </p:sp>
      <p:grpSp>
        <p:nvGrpSpPr>
          <p:cNvPr id="9221" name="组合 3"/>
          <p:cNvGrpSpPr/>
          <p:nvPr/>
        </p:nvGrpSpPr>
        <p:grpSpPr bwMode="auto">
          <a:xfrm>
            <a:off x="2852738" y="2820988"/>
            <a:ext cx="6054725" cy="3579812"/>
            <a:chOff x="1003300" y="2956452"/>
            <a:chExt cx="6055215" cy="3579286"/>
          </a:xfrm>
        </p:grpSpPr>
        <p:grpSp>
          <p:nvGrpSpPr>
            <p:cNvPr id="9223" name="组合 26"/>
            <p:cNvGrpSpPr/>
            <p:nvPr/>
          </p:nvGrpSpPr>
          <p:grpSpPr bwMode="auto">
            <a:xfrm>
              <a:off x="1003300" y="2956452"/>
              <a:ext cx="6055215" cy="3579286"/>
              <a:chOff x="1003889" y="2956588"/>
              <a:chExt cx="6055215" cy="3579286"/>
            </a:xfrm>
          </p:grpSpPr>
          <p:sp>
            <p:nvSpPr>
              <p:cNvPr id="9225" name="AutoShape 4"/>
              <p:cNvSpPr>
                <a:spLocks noChangeArrowheads="1"/>
              </p:cNvSpPr>
              <p:nvPr/>
            </p:nvSpPr>
            <p:spPr bwMode="auto">
              <a:xfrm>
                <a:off x="3213689" y="3411674"/>
                <a:ext cx="1219200" cy="609600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idle</a:t>
                </a:r>
              </a:p>
            </p:txBody>
          </p:sp>
          <p:sp>
            <p:nvSpPr>
              <p:cNvPr id="9226" name="AutoShape 5"/>
              <p:cNvSpPr>
                <a:spLocks noChangeArrowheads="1"/>
              </p:cNvSpPr>
              <p:nvPr/>
            </p:nvSpPr>
            <p:spPr bwMode="auto">
              <a:xfrm>
                <a:off x="1003889" y="4707074"/>
                <a:ext cx="1524000" cy="609600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buzzer</a:t>
                </a:r>
              </a:p>
            </p:txBody>
          </p:sp>
          <p:sp>
            <p:nvSpPr>
              <p:cNvPr id="9227" name="AutoShape 6"/>
              <p:cNvSpPr>
                <a:spLocks noChangeArrowheads="1"/>
              </p:cNvSpPr>
              <p:nvPr/>
            </p:nvSpPr>
            <p:spPr bwMode="auto">
              <a:xfrm>
                <a:off x="5423489" y="4707074"/>
                <a:ext cx="1371600" cy="609600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seated</a:t>
                </a:r>
              </a:p>
            </p:txBody>
          </p:sp>
          <p:sp>
            <p:nvSpPr>
              <p:cNvPr id="9228" name="AutoShape 7"/>
              <p:cNvSpPr>
                <a:spLocks noChangeArrowheads="1"/>
              </p:cNvSpPr>
              <p:nvPr/>
            </p:nvSpPr>
            <p:spPr bwMode="auto">
              <a:xfrm>
                <a:off x="3213689" y="6002474"/>
                <a:ext cx="12954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belted</a:t>
                </a:r>
              </a:p>
            </p:txBody>
          </p:sp>
          <p:cxnSp>
            <p:nvCxnSpPr>
              <p:cNvPr id="9229" name="AutoShape 8"/>
              <p:cNvCxnSpPr>
                <a:cxnSpLocks noChangeShapeType="1"/>
                <a:stCxn id="9225" idx="0"/>
                <a:endCxn id="9225" idx="2"/>
              </p:cNvCxnSpPr>
              <p:nvPr/>
            </p:nvCxnSpPr>
            <p:spPr bwMode="auto">
              <a:xfrm rot="5400000" flipV="1">
                <a:off x="3519283" y="3715680"/>
                <a:ext cx="609600" cy="1588"/>
              </a:xfrm>
              <a:prstGeom prst="curvedConnector5">
                <a:avLst>
                  <a:gd name="adj1" fmla="val -37500"/>
                  <a:gd name="adj2" fmla="val 52800014"/>
                  <a:gd name="adj3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0" name="AutoShape 9"/>
              <p:cNvCxnSpPr>
                <a:cxnSpLocks noChangeShapeType="1"/>
                <a:stCxn id="9227" idx="0"/>
                <a:endCxn id="9227" idx="2"/>
              </p:cNvCxnSpPr>
              <p:nvPr/>
            </p:nvCxnSpPr>
            <p:spPr bwMode="auto">
              <a:xfrm rot="5400000" flipV="1">
                <a:off x="5805283" y="5011080"/>
                <a:ext cx="609600" cy="1588"/>
              </a:xfrm>
              <a:prstGeom prst="curvedConnector5">
                <a:avLst>
                  <a:gd name="adj1" fmla="val -37500"/>
                  <a:gd name="adj2" fmla="val 57600014"/>
                  <a:gd name="adj3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31" name="Line 10"/>
              <p:cNvSpPr>
                <a:spLocks noChangeShapeType="1"/>
              </p:cNvSpPr>
              <p:nvPr/>
            </p:nvSpPr>
            <p:spPr bwMode="auto">
              <a:xfrm>
                <a:off x="4432889" y="3716474"/>
                <a:ext cx="12192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2" name="Line 11"/>
              <p:cNvSpPr>
                <a:spLocks noChangeShapeType="1"/>
              </p:cNvSpPr>
              <p:nvPr/>
            </p:nvSpPr>
            <p:spPr bwMode="auto">
              <a:xfrm flipH="1">
                <a:off x="4509089" y="5316674"/>
                <a:ext cx="106680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3" name="Line 12"/>
              <p:cNvSpPr>
                <a:spLocks noChangeShapeType="1"/>
              </p:cNvSpPr>
              <p:nvPr/>
            </p:nvSpPr>
            <p:spPr bwMode="auto">
              <a:xfrm flipV="1">
                <a:off x="4509089" y="5316674"/>
                <a:ext cx="15240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4" name="Line 13"/>
              <p:cNvSpPr>
                <a:spLocks noChangeShapeType="1"/>
              </p:cNvSpPr>
              <p:nvPr/>
            </p:nvSpPr>
            <p:spPr bwMode="auto">
              <a:xfrm flipV="1">
                <a:off x="4171046" y="4059374"/>
                <a:ext cx="0" cy="1905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5" name="Line 14"/>
              <p:cNvSpPr>
                <a:spLocks noChangeShapeType="1"/>
              </p:cNvSpPr>
              <p:nvPr/>
            </p:nvSpPr>
            <p:spPr bwMode="auto">
              <a:xfrm>
                <a:off x="2375489" y="5316674"/>
                <a:ext cx="9906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6" name="Line 15"/>
              <p:cNvSpPr>
                <a:spLocks noChangeShapeType="1"/>
              </p:cNvSpPr>
              <p:nvPr/>
            </p:nvSpPr>
            <p:spPr bwMode="auto">
              <a:xfrm flipH="1">
                <a:off x="2527889" y="5173008"/>
                <a:ext cx="2895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7" name="Line 16"/>
              <p:cNvSpPr>
                <a:spLocks noChangeShapeType="1"/>
              </p:cNvSpPr>
              <p:nvPr/>
            </p:nvSpPr>
            <p:spPr bwMode="auto">
              <a:xfrm flipV="1">
                <a:off x="2223089" y="3792674"/>
                <a:ext cx="9906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8" name="Text Box 17"/>
              <p:cNvSpPr txBox="1">
                <a:spLocks noChangeArrowheads="1"/>
              </p:cNvSpPr>
              <p:nvPr/>
            </p:nvSpPr>
            <p:spPr bwMode="auto">
              <a:xfrm rot="2363251">
                <a:off x="4021311" y="2956588"/>
                <a:ext cx="105830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seat/-</a:t>
                </a:r>
              </a:p>
            </p:txBody>
          </p:sp>
          <p:sp>
            <p:nvSpPr>
              <p:cNvPr id="9239" name="Text Box 18"/>
              <p:cNvSpPr txBox="1">
                <a:spLocks noChangeArrowheads="1"/>
              </p:cNvSpPr>
              <p:nvPr/>
            </p:nvSpPr>
            <p:spPr bwMode="auto">
              <a:xfrm rot="2380167">
                <a:off x="4658401" y="3988175"/>
                <a:ext cx="13837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seat/timer on</a:t>
                </a:r>
                <a:endPara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9240" name="Text Box 19"/>
              <p:cNvSpPr txBox="1">
                <a:spLocks noChangeArrowheads="1"/>
              </p:cNvSpPr>
              <p:nvPr/>
            </p:nvSpPr>
            <p:spPr bwMode="auto">
              <a:xfrm>
                <a:off x="6239649" y="5521009"/>
                <a:ext cx="819455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belt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and no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timer/-</a:t>
                </a:r>
              </a:p>
            </p:txBody>
          </p:sp>
          <p:sp>
            <p:nvSpPr>
              <p:cNvPr id="9241" name="Text Box 20"/>
              <p:cNvSpPr txBox="1">
                <a:spLocks noChangeArrowheads="1"/>
              </p:cNvSpPr>
              <p:nvPr/>
            </p:nvSpPr>
            <p:spPr bwMode="auto">
              <a:xfrm rot="-2042382">
                <a:off x="4519994" y="5849153"/>
                <a:ext cx="16594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belt/timer on</a:t>
                </a:r>
              </a:p>
            </p:txBody>
          </p:sp>
          <p:sp>
            <p:nvSpPr>
              <p:cNvPr id="9242" name="Text Box 21"/>
              <p:cNvSpPr txBox="1">
                <a:spLocks noChangeArrowheads="1"/>
              </p:cNvSpPr>
              <p:nvPr/>
            </p:nvSpPr>
            <p:spPr bwMode="auto">
              <a:xfrm rot="-1880952">
                <a:off x="4640015" y="5357571"/>
                <a:ext cx="6719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belt/-</a:t>
                </a:r>
              </a:p>
            </p:txBody>
          </p:sp>
          <p:sp>
            <p:nvSpPr>
              <p:cNvPr id="9243" name="Text Box 22"/>
              <p:cNvSpPr txBox="1">
                <a:spLocks noChangeArrowheads="1"/>
              </p:cNvSpPr>
              <p:nvPr/>
            </p:nvSpPr>
            <p:spPr bwMode="auto">
              <a:xfrm rot="2568665">
                <a:off x="2030638" y="5477142"/>
                <a:ext cx="112306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belt/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buzzer off</a:t>
                </a:r>
              </a:p>
            </p:txBody>
          </p:sp>
          <p:sp>
            <p:nvSpPr>
              <p:cNvPr id="9244" name="Text Box 23"/>
              <p:cNvSpPr txBox="1">
                <a:spLocks noChangeArrowheads="1"/>
              </p:cNvSpPr>
              <p:nvPr/>
            </p:nvSpPr>
            <p:spPr bwMode="auto">
              <a:xfrm>
                <a:off x="2545876" y="5089863"/>
                <a:ext cx="1640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timer/buzzer on</a:t>
                </a:r>
              </a:p>
            </p:txBody>
          </p:sp>
          <p:sp>
            <p:nvSpPr>
              <p:cNvPr id="9245" name="Text Box 25"/>
              <p:cNvSpPr txBox="1">
                <a:spLocks noChangeArrowheads="1"/>
              </p:cNvSpPr>
              <p:nvPr/>
            </p:nvSpPr>
            <p:spPr bwMode="auto">
              <a:xfrm rot="-5400000">
                <a:off x="3529733" y="4513779"/>
                <a:ext cx="97334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seat/-</a:t>
                </a:r>
              </a:p>
            </p:txBody>
          </p:sp>
          <p:sp>
            <p:nvSpPr>
              <p:cNvPr id="9246" name="Text Box 26"/>
              <p:cNvSpPr txBox="1">
                <a:spLocks noChangeArrowheads="1"/>
              </p:cNvSpPr>
              <p:nvPr/>
            </p:nvSpPr>
            <p:spPr bwMode="auto">
              <a:xfrm rot="-2595672">
                <a:off x="1821648" y="3637442"/>
                <a:ext cx="122520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seat/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buzzer off</a:t>
                </a:r>
              </a:p>
            </p:txBody>
          </p:sp>
        </p:grpSp>
        <p:cxnSp>
          <p:nvCxnSpPr>
            <p:cNvPr id="9224" name="直接箭头连接符 2"/>
            <p:cNvCxnSpPr>
              <a:cxnSpLocks noChangeShapeType="1"/>
            </p:cNvCxnSpPr>
            <p:nvPr/>
          </p:nvCxnSpPr>
          <p:spPr bwMode="auto">
            <a:xfrm>
              <a:off x="3657600" y="3071813"/>
              <a:ext cx="0" cy="3397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8263" y="2959100"/>
            <a:ext cx="3043237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905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2155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2205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4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6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8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6pPr>
            <a:lvl7pPr marL="29610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7pPr>
            <a:lvl8pPr marL="34182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8pPr>
            <a:lvl9pPr marL="38754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9pPr>
          </a:lstStyle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seat: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是否有人坐；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belt: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是否系安全带；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timer: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定长计时器；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蜂鸣器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state: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机器当前状态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语言实现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345521" y="676274"/>
            <a:ext cx="556260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905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2155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2205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4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6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8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6pPr>
            <a:lvl7pPr marL="29610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7pPr>
            <a:lvl8pPr marL="34182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8pPr>
            <a:lvl9pPr marL="38754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IDLE 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SEATED 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BELTED 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BUZZER 3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switch (state)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case IDLE: if (seat) { state = SEATED;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timer_on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case SEATED: if (belt) state = BELTED;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(timer) state = BUZZER;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0963" y="1609725"/>
            <a:ext cx="3348037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905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2155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2205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4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6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8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6pPr>
            <a:lvl7pPr marL="29610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7pPr>
            <a:lvl8pPr marL="34182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8pPr>
            <a:lvl9pPr marL="38754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9pPr>
          </a:lstStyle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seat: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是否有人坐；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belt: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是否系安全带；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timer: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定长计时器；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蜂鸣器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state: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表示机器当前的状态。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46" name="直接连接符 7"/>
          <p:cNvCxnSpPr>
            <a:cxnSpLocks noChangeShapeType="1"/>
          </p:cNvCxnSpPr>
          <p:nvPr/>
        </p:nvCxnSpPr>
        <p:spPr bwMode="auto">
          <a:xfrm>
            <a:off x="3223578" y="1151510"/>
            <a:ext cx="0" cy="5486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4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2" y="220090"/>
            <a:ext cx="2994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循环缓冲区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>
          <a:xfrm>
            <a:off x="304800" y="1116012"/>
            <a:ext cx="8686800" cy="31416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面向流的程序设计</a:t>
            </a:r>
            <a:endParaRPr lang="en-US" altLang="zh-CN" dirty="0"/>
          </a:p>
          <a:p>
            <a:r>
              <a:rPr lang="zh-CN" altLang="en-US" dirty="0"/>
              <a:t>数据流：按规律到达并需要在限定时间内处理</a:t>
            </a:r>
            <a:endParaRPr lang="en-US" altLang="zh-CN" dirty="0"/>
          </a:p>
          <a:p>
            <a:pPr lvl="1"/>
            <a:r>
              <a:rPr lang="en-US" altLang="zh-CN" dirty="0"/>
              <a:t>FIR</a:t>
            </a:r>
            <a:r>
              <a:rPr lang="zh-CN" altLang="en-US" dirty="0"/>
              <a:t>滤波器：面向流处理</a:t>
            </a:r>
            <a:endParaRPr lang="en-US" altLang="zh-CN" dirty="0"/>
          </a:p>
          <a:p>
            <a:pPr lvl="1"/>
            <a:r>
              <a:rPr lang="zh-CN" altLang="en-US" dirty="0"/>
              <a:t>有限脉冲响应（</a:t>
            </a:r>
            <a:r>
              <a:rPr lang="en-US" altLang="zh-CN" dirty="0"/>
              <a:t>FIR</a:t>
            </a:r>
            <a:r>
              <a:rPr lang="zh-CN" altLang="en-US" dirty="0"/>
              <a:t>）滤波器</a:t>
            </a:r>
            <a:endParaRPr lang="en-US" altLang="zh-CN" dirty="0"/>
          </a:p>
          <a:p>
            <a:pPr lvl="1"/>
            <a:r>
              <a:rPr lang="zh-CN" altLang="en-US" dirty="0"/>
              <a:t>乘积求和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11269" name="对象 3"/>
          <p:cNvGraphicFramePr>
            <a:graphicFrameLocks noChangeAspect="1"/>
          </p:cNvGraphicFramePr>
          <p:nvPr/>
        </p:nvGraphicFramePr>
        <p:xfrm>
          <a:off x="2357120" y="3479800"/>
          <a:ext cx="10302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600" imgH="342900" progId="Equation.DSMT4">
                  <p:embed/>
                </p:oleObj>
              </mc:Choice>
              <mc:Fallback>
                <p:oleObj name="Equation" r:id="rId2" imgW="482600" imgH="342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120" y="3479800"/>
                        <a:ext cx="10302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4" descr="u02-01-978012388436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0797"/>
            <a:ext cx="6524625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循环缓冲区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>
          <a:xfrm>
            <a:off x="294386" y="990601"/>
            <a:ext cx="8178800" cy="1854200"/>
          </a:xfrm>
        </p:spPr>
        <p:txBody>
          <a:bodyPr/>
          <a:lstStyle/>
          <a:p>
            <a:r>
              <a:rPr lang="zh-CN" altLang="en-US" dirty="0"/>
              <a:t>循环缓冲区</a:t>
            </a:r>
            <a:endParaRPr lang="en-US" altLang="zh-CN" dirty="0"/>
          </a:p>
          <a:p>
            <a:pPr lvl="1"/>
            <a:r>
              <a:rPr lang="zh-CN" altLang="en-US" dirty="0"/>
              <a:t>固定数目</a:t>
            </a:r>
            <a:endParaRPr lang="en-US" altLang="zh-CN" dirty="0"/>
          </a:p>
          <a:p>
            <a:pPr lvl="1"/>
            <a:r>
              <a:rPr lang="zh-CN" altLang="en-US" dirty="0"/>
              <a:t>处理流数据的一种数据结构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6764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d1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2860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d2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8194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d3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34290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d4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40386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d5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46482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d6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52578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d7</a:t>
            </a:r>
          </a:p>
        </p:txBody>
      </p:sp>
      <p:grpSp>
        <p:nvGrpSpPr>
          <p:cNvPr id="27" name="Group 17"/>
          <p:cNvGrpSpPr/>
          <p:nvPr/>
        </p:nvGrpSpPr>
        <p:grpSpPr bwMode="auto">
          <a:xfrm>
            <a:off x="1600200" y="3881120"/>
            <a:ext cx="2514600" cy="1295400"/>
            <a:chOff x="1008" y="2448"/>
            <a:chExt cx="1584" cy="816"/>
          </a:xfrm>
        </p:grpSpPr>
        <p:sp>
          <p:nvSpPr>
            <p:cNvPr id="12305" name="Line 11"/>
            <p:cNvSpPr>
              <a:spLocks noChangeShapeType="1"/>
            </p:cNvSpPr>
            <p:nvPr/>
          </p:nvSpPr>
          <p:spPr bwMode="auto">
            <a:xfrm>
              <a:off x="1056" y="2736"/>
              <a:ext cx="14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Text Box 12"/>
            <p:cNvSpPr txBox="1">
              <a:spLocks noChangeArrowheads="1"/>
            </p:cNvSpPr>
            <p:nvPr/>
          </p:nvSpPr>
          <p:spPr bwMode="auto">
            <a:xfrm>
              <a:off x="1392" y="2448"/>
              <a:ext cx="5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1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time t</a:t>
              </a:r>
            </a:p>
          </p:txBody>
        </p:sp>
        <p:sp>
          <p:nvSpPr>
            <p:cNvPr id="12307" name="Rectangle 15"/>
            <p:cNvSpPr>
              <a:spLocks noChangeArrowheads="1"/>
            </p:cNvSpPr>
            <p:nvPr/>
          </p:nvSpPr>
          <p:spPr bwMode="auto">
            <a:xfrm>
              <a:off x="1008" y="2784"/>
              <a:ext cx="1584" cy="4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1" name="Group 19"/>
          <p:cNvGrpSpPr/>
          <p:nvPr/>
        </p:nvGrpSpPr>
        <p:grpSpPr bwMode="auto">
          <a:xfrm>
            <a:off x="2209800" y="3881120"/>
            <a:ext cx="2514600" cy="1295400"/>
            <a:chOff x="1392" y="2448"/>
            <a:chExt cx="1584" cy="816"/>
          </a:xfrm>
        </p:grpSpPr>
        <p:sp>
          <p:nvSpPr>
            <p:cNvPr id="12302" name="Line 13"/>
            <p:cNvSpPr>
              <a:spLocks noChangeShapeType="1"/>
            </p:cNvSpPr>
            <p:nvPr/>
          </p:nvSpPr>
          <p:spPr bwMode="auto">
            <a:xfrm>
              <a:off x="1392" y="2736"/>
              <a:ext cx="14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1776" y="2448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1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time t+1</a:t>
              </a:r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1392" y="2784"/>
              <a:ext cx="1584" cy="4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循环缓冲区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133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x1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2895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x2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3657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x3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4419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x4</a:t>
            </a:r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5181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x5</a:t>
            </a:r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5943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x6</a:t>
            </a: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2133600" y="2819400"/>
            <a:ext cx="3048000" cy="838200"/>
            <a:chOff x="1344" y="1824"/>
            <a:chExt cx="1920" cy="528"/>
          </a:xfrm>
        </p:grpSpPr>
        <p:sp>
          <p:nvSpPr>
            <p:cNvPr id="13337" name="AutoShape 10"/>
            <p:cNvSpPr/>
            <p:nvPr/>
          </p:nvSpPr>
          <p:spPr bwMode="auto">
            <a:xfrm rot="-5400000">
              <a:off x="2208" y="960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338" name="Text Box 11"/>
            <p:cNvSpPr txBox="1">
              <a:spLocks noChangeArrowheads="1"/>
            </p:cNvSpPr>
            <p:nvPr/>
          </p:nvSpPr>
          <p:spPr bwMode="auto">
            <a:xfrm>
              <a:off x="2208" y="206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2895600" y="2819400"/>
            <a:ext cx="3048000" cy="838200"/>
            <a:chOff x="2016" y="2592"/>
            <a:chExt cx="1920" cy="528"/>
          </a:xfrm>
        </p:grpSpPr>
        <p:sp>
          <p:nvSpPr>
            <p:cNvPr id="13335" name="AutoShape 12"/>
            <p:cNvSpPr/>
            <p:nvPr/>
          </p:nvSpPr>
          <p:spPr bwMode="auto">
            <a:xfrm rot="-5400000">
              <a:off x="2880" y="1728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336" name="Text Box 13"/>
            <p:cNvSpPr txBox="1">
              <a:spLocks noChangeArrowheads="1"/>
            </p:cNvSpPr>
            <p:nvPr/>
          </p:nvSpPr>
          <p:spPr bwMode="auto">
            <a:xfrm>
              <a:off x="2832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3657600" y="2819400"/>
            <a:ext cx="3048000" cy="838200"/>
            <a:chOff x="3072" y="3216"/>
            <a:chExt cx="1920" cy="528"/>
          </a:xfrm>
        </p:grpSpPr>
        <p:sp>
          <p:nvSpPr>
            <p:cNvPr id="13333" name="AutoShape 14"/>
            <p:cNvSpPr/>
            <p:nvPr/>
          </p:nvSpPr>
          <p:spPr bwMode="auto">
            <a:xfrm rot="-5400000">
              <a:off x="3936" y="2352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334" name="Text Box 15"/>
            <p:cNvSpPr txBox="1">
              <a:spLocks noChangeArrowheads="1"/>
            </p:cNvSpPr>
            <p:nvPr/>
          </p:nvSpPr>
          <p:spPr bwMode="auto">
            <a:xfrm>
              <a:off x="3888" y="345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3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3324" name="Text Box 19"/>
          <p:cNvSpPr txBox="1">
            <a:spLocks noChangeArrowheads="1"/>
          </p:cNvSpPr>
          <p:nvPr/>
        </p:nvSpPr>
        <p:spPr bwMode="auto">
          <a:xfrm>
            <a:off x="3595688" y="1420813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Data stream</a:t>
            </a:r>
          </a:p>
        </p:txBody>
      </p:sp>
      <p:sp>
        <p:nvSpPr>
          <p:cNvPr id="13325" name="Rectangle 20"/>
          <p:cNvSpPr>
            <a:spLocks noChangeArrowheads="1"/>
          </p:cNvSpPr>
          <p:nvPr/>
        </p:nvSpPr>
        <p:spPr bwMode="auto">
          <a:xfrm>
            <a:off x="2895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6" name="Rectangle 21"/>
          <p:cNvSpPr>
            <a:spLocks noChangeArrowheads="1"/>
          </p:cNvSpPr>
          <p:nvPr/>
        </p:nvSpPr>
        <p:spPr bwMode="auto">
          <a:xfrm>
            <a:off x="3657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7" name="Rectangle 22"/>
          <p:cNvSpPr>
            <a:spLocks noChangeArrowheads="1"/>
          </p:cNvSpPr>
          <p:nvPr/>
        </p:nvSpPr>
        <p:spPr bwMode="auto">
          <a:xfrm>
            <a:off x="4419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8" name="Rectangle 23"/>
          <p:cNvSpPr>
            <a:spLocks noChangeArrowheads="1"/>
          </p:cNvSpPr>
          <p:nvPr/>
        </p:nvSpPr>
        <p:spPr bwMode="auto">
          <a:xfrm>
            <a:off x="5181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9" name="Text Box 24"/>
          <p:cNvSpPr txBox="1">
            <a:spLocks noChangeArrowheads="1"/>
          </p:cNvSpPr>
          <p:nvPr/>
        </p:nvSpPr>
        <p:spPr bwMode="auto">
          <a:xfrm>
            <a:off x="3505200" y="5334000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Circular buffer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2895600" y="4343400"/>
            <a:ext cx="7620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3657600" y="4343400"/>
            <a:ext cx="7620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3" grpId="0" animBg="1" autoUpdateAnimBg="0"/>
      <p:bldP spid="1231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循环缓冲区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703388"/>
            <a:ext cx="8178800" cy="1162050"/>
          </a:xfrm>
        </p:spPr>
        <p:txBody>
          <a:bodyPr/>
          <a:lstStyle/>
          <a:p>
            <a:r>
              <a:rPr lang="en-US" altLang="zh-CN"/>
              <a:t>pos:</a:t>
            </a:r>
            <a:r>
              <a:rPr lang="zh-CN" altLang="en-US"/>
              <a:t>当前采样的位置；</a:t>
            </a:r>
            <a:endParaRPr lang="en-US" altLang="zh-CN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438400" y="30480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d1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2438400" y="36576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d2</a:t>
            </a: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438400" y="42672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d3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438400" y="48768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d4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2209800" y="5715000"/>
            <a:ext cx="103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time t1</a:t>
            </a:r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1752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1050925" y="4994275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pos</a:t>
            </a:r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6477000" y="29718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d5</a:t>
            </a:r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6477000" y="35814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d2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d3</a:t>
            </a:r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6477000" y="48006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d4</a:t>
            </a:r>
          </a:p>
        </p:txBody>
      </p:sp>
      <p:sp>
        <p:nvSpPr>
          <p:cNvPr id="10257" name="Text Box 19"/>
          <p:cNvSpPr txBox="1">
            <a:spLocks noChangeArrowheads="1"/>
          </p:cNvSpPr>
          <p:nvPr/>
        </p:nvSpPr>
        <p:spPr bwMode="auto">
          <a:xfrm>
            <a:off x="5943600" y="5638800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time t1+1</a:t>
            </a:r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58674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Text Box 21"/>
          <p:cNvSpPr txBox="1">
            <a:spLocks noChangeArrowheads="1"/>
          </p:cNvSpPr>
          <p:nvPr/>
        </p:nvSpPr>
        <p:spPr bwMode="auto">
          <a:xfrm>
            <a:off x="5165725" y="3165475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pos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nimBg="1"/>
      <p:bldP spid="10254" grpId="0" animBg="1"/>
      <p:bldP spid="10255" grpId="0" animBg="1"/>
      <p:bldP spid="10256" grpId="0" animBg="1"/>
      <p:bldP spid="10257" grpId="0"/>
      <p:bldP spid="102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36600"/>
          </a:xfrm>
        </p:spPr>
        <p:txBody>
          <a:bodyPr/>
          <a:lstStyle/>
          <a:p>
            <a:r>
              <a:rPr lang="zh-CN" altLang="en-US" dirty="0"/>
              <a:t>循环缓冲区</a:t>
            </a:r>
            <a:r>
              <a:rPr lang="en-US" altLang="zh-CN" dirty="0"/>
              <a:t>——C</a:t>
            </a:r>
            <a:r>
              <a:rPr lang="zh-CN" altLang="en-US" dirty="0"/>
              <a:t>语言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" y="1043907"/>
            <a:ext cx="9032240" cy="5128293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CMAX 6 /* filter order */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circ[CMAX]; /* circular buffer */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pos; /* position of current sample */ </a:t>
            </a:r>
          </a:p>
          <a:p>
            <a:pPr>
              <a:buFont typeface="Monotype Sort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circ_init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&lt;CMAX;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/* set values to 0 */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circ[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pos=CMAX-1; /* start at tail so first element at 0 */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嵌入式程序设计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3429104" cy="5248259"/>
          </a:xfrm>
        </p:spPr>
        <p:txBody>
          <a:bodyPr>
            <a:normAutofit/>
          </a:bodyPr>
          <a:lstStyle/>
          <a:p>
            <a:r>
              <a:rPr lang="zh-CN" altLang="en-US" dirty="0"/>
              <a:t>自然语言描述</a:t>
            </a:r>
            <a:endParaRPr lang="en-US" altLang="zh-CN" dirty="0"/>
          </a:p>
          <a:p>
            <a:pPr lvl="1"/>
            <a:r>
              <a:rPr lang="zh-CN" altLang="en-US" dirty="0"/>
              <a:t>直接使用语言文字描述设计过程</a:t>
            </a:r>
            <a:endParaRPr lang="en-US" altLang="zh-CN" dirty="0"/>
          </a:p>
          <a:p>
            <a:pPr lvl="1"/>
            <a:r>
              <a:rPr lang="zh-CN" altLang="en-US" dirty="0"/>
              <a:t>一般会结合其他方法使用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68" y="1191848"/>
            <a:ext cx="5187853" cy="5248259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循环缓冲区</a:t>
            </a:r>
            <a:r>
              <a:rPr lang="en-US" altLang="zh-CN" dirty="0"/>
              <a:t>——C</a:t>
            </a:r>
            <a:r>
              <a:rPr lang="zh-CN" altLang="en-US" dirty="0"/>
              <a:t>语言</a:t>
            </a:r>
            <a:r>
              <a:rPr lang="en-US" altLang="zh-CN" dirty="0"/>
              <a:t> 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1119" y="812800"/>
            <a:ext cx="8837001" cy="575945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circ_update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compute the new head value with wrap around; the pos pointer moves from 0 to CMAX-1 */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pos = ((pos == CMAX-1) ? 0 : (pos+1));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insert the new value at the new head */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circ[pos]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circ_get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ii;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compute the buffer position */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ii = ((pos+1) % CMAX + (i-1)) % CMAX;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circ[ii]; /* return the value */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304546" y="1206183"/>
            <a:ext cx="8178800" cy="4972050"/>
          </a:xfrm>
        </p:spPr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  <a:endParaRPr lang="en-US" altLang="zh-CN" dirty="0"/>
          </a:p>
          <a:p>
            <a:r>
              <a:rPr lang="zh-CN" altLang="en-US" dirty="0"/>
              <a:t>弹性缓冲区</a:t>
            </a:r>
            <a:endParaRPr lang="en-US" altLang="zh-CN" dirty="0"/>
          </a:p>
          <a:p>
            <a:pPr lvl="1"/>
            <a:r>
              <a:rPr lang="zh-CN" altLang="en-US" dirty="0"/>
              <a:t>数据无法预料到达或离开的时间</a:t>
            </a:r>
            <a:endParaRPr lang="en-US" altLang="zh-CN" dirty="0"/>
          </a:p>
          <a:p>
            <a:pPr lvl="1"/>
            <a:r>
              <a:rPr lang="zh-CN" altLang="en-US" dirty="0"/>
              <a:t>构建队列的方法：</a:t>
            </a:r>
            <a:endParaRPr lang="en-US" altLang="zh-CN" dirty="0"/>
          </a:p>
          <a:p>
            <a:pPr lvl="2"/>
            <a:r>
              <a:rPr lang="zh-CN" altLang="en-US" dirty="0"/>
              <a:t>链表</a:t>
            </a:r>
            <a:endParaRPr lang="en-US" altLang="zh-CN" dirty="0"/>
          </a:p>
          <a:p>
            <a:pPr lvl="2"/>
            <a:r>
              <a:rPr lang="zh-CN" altLang="en-US" dirty="0"/>
              <a:t>数组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生产者消费者系统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6360" y="3429000"/>
            <a:ext cx="8739188" cy="17526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p1,p2</a:t>
            </a:r>
            <a:r>
              <a:rPr lang="zh-CN" altLang="en-US" dirty="0"/>
              <a:t>是两个算法处理块</a:t>
            </a:r>
            <a:endParaRPr lang="en-US" altLang="zh-CN" dirty="0"/>
          </a:p>
          <a:p>
            <a:r>
              <a:rPr lang="zh-CN" altLang="en-US" dirty="0"/>
              <a:t>数据从单行缓存区的队列中发送到处理块中</a:t>
            </a:r>
            <a:endParaRPr lang="en-US" altLang="zh-CN" dirty="0"/>
          </a:p>
          <a:p>
            <a:r>
              <a:rPr lang="zh-CN" altLang="en-US" dirty="0"/>
              <a:t>数据</a:t>
            </a:r>
            <a:r>
              <a:rPr lang="en-US" altLang="zh-CN" dirty="0"/>
              <a:t>q12</a:t>
            </a:r>
            <a:r>
              <a:rPr lang="zh-CN" altLang="en-US" dirty="0"/>
              <a:t>是</a:t>
            </a:r>
            <a:r>
              <a:rPr lang="en-US" altLang="zh-CN" dirty="0"/>
              <a:t>p1</a:t>
            </a:r>
            <a:r>
              <a:rPr lang="zh-CN" altLang="en-US" dirty="0"/>
              <a:t>产生的数据，</a:t>
            </a:r>
            <a:r>
              <a:rPr lang="en-US" altLang="zh-CN" dirty="0"/>
              <a:t>p2</a:t>
            </a:r>
            <a:r>
              <a:rPr lang="zh-CN" altLang="en-US" dirty="0"/>
              <a:t>消费的数据</a:t>
            </a:r>
          </a:p>
        </p:txBody>
      </p:sp>
      <p:pic>
        <p:nvPicPr>
          <p:cNvPr id="25604" name="Picture 5" descr="f05-03-9780123884367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9" y="1681480"/>
            <a:ext cx="812958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879" y="220090"/>
            <a:ext cx="8672242" cy="81623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sz="4000" dirty="0"/>
              <a:t>6.2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嵌入式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语言编程</a:t>
            </a:r>
            <a:br>
              <a:rPr lang="zh-CN" altLang="en-US" sz="3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036320"/>
            <a:ext cx="8427037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C</a:t>
            </a:r>
            <a:r>
              <a:rPr lang="zh-CN" altLang="en-US" sz="2800" dirty="0"/>
              <a:t>语言开发的嵌入式程序，其有如下优点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</a:rPr>
              <a:t>表现能力和处理能力极强。</a:t>
            </a:r>
            <a:r>
              <a:rPr lang="zh-CN" altLang="en-US" sz="2400" dirty="0"/>
              <a:t>它具有丰富的运算符和数据类型，便于实现各类复杂的数据结构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</a:rPr>
              <a:t>可读性强，易于调试和维护。</a:t>
            </a:r>
            <a:r>
              <a:rPr lang="zh-CN" altLang="en-US" sz="2400" dirty="0"/>
              <a:t>采用自顶向下的设计方法，层次清晰，便于按模块方式组织程序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</a:rPr>
              <a:t>可移植性强。</a:t>
            </a:r>
            <a:r>
              <a:rPr lang="zh-CN" altLang="en-US" sz="2400" dirty="0"/>
              <a:t>具有非处理器特定代码的特点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</a:rPr>
              <a:t>运算速度快，编译效率高。</a:t>
            </a:r>
            <a:r>
              <a:rPr lang="zh-CN" altLang="en-US" sz="2400" dirty="0"/>
              <a:t>具有功能丰富的库函数，而且可以直接实现对系统硬件的控制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916" y="1005840"/>
            <a:ext cx="8524172" cy="51893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/>
              <a:t>嵌入式程序开发是硬件实现与软件编程相结合的开发过程。其开发的过程包括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了解开发板上的硬件属性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考察</a:t>
            </a:r>
            <a:r>
              <a:rPr lang="en-US" altLang="zh-CN" sz="2400" dirty="0"/>
              <a:t>I/O</a:t>
            </a:r>
            <a:r>
              <a:rPr lang="zh-CN" altLang="en-US" sz="2400" dirty="0"/>
              <a:t>等外设的连线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采用模块化编程的思想。将整个系统分解成许多小模块，针对每个小模块进行编程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设计程序流程框架，根据流程框架整合各个模块形成完整系统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整合模块进行编译，若无问题，编译后生成的</a:t>
            </a:r>
            <a:r>
              <a:rPr lang="en-US" altLang="zh-CN" sz="2400" dirty="0"/>
              <a:t>hex</a:t>
            </a:r>
            <a:r>
              <a:rPr lang="zh-CN" altLang="en-US" sz="2400" dirty="0"/>
              <a:t>文件，下载到开发板中调试，排查其软硬件的问题</a:t>
            </a:r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</a:t>
            </a:r>
            <a:r>
              <a:rPr lang="en-US" altLang="zh-CN" dirty="0"/>
              <a:t>C</a:t>
            </a:r>
            <a:r>
              <a:rPr lang="zh-CN" altLang="en-US" dirty="0"/>
              <a:t>语言编程方法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623" y="1412240"/>
            <a:ext cx="8825326" cy="50088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嵌入式</a:t>
            </a:r>
            <a:r>
              <a:rPr lang="en-US" altLang="zh-CN" sz="2800" dirty="0"/>
              <a:t>C</a:t>
            </a:r>
            <a:r>
              <a:rPr lang="zh-CN" altLang="en-US" sz="2800" dirty="0"/>
              <a:t>语言编程通常具有三个方面的结构化元素</a:t>
            </a:r>
            <a:endParaRPr lang="en-US" altLang="zh-CN" sz="2800" dirty="0"/>
          </a:p>
          <a:p>
            <a:pPr lvl="1"/>
            <a:r>
              <a:rPr lang="zh-CN" altLang="en-US" sz="2400" dirty="0"/>
              <a:t>预处理声明、定义和 </a:t>
            </a:r>
            <a:r>
              <a:rPr lang="en-US" altLang="zh-CN" sz="2400" dirty="0"/>
              <a:t>include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lvl="1"/>
            <a:r>
              <a:rPr lang="zh-CN" altLang="en-US" sz="2400" dirty="0"/>
              <a:t>主函数</a:t>
            </a:r>
            <a:endParaRPr lang="en-US" altLang="zh-CN" sz="2400" dirty="0"/>
          </a:p>
          <a:p>
            <a:pPr marL="54864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While(TURE)</a:t>
            </a:r>
          </a:p>
          <a:p>
            <a:pPr marL="54864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pPr marL="54864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zh-CN" altLang="en-US" sz="2400" dirty="0"/>
              <a:t>函数、异常和中断服务函数</a:t>
            </a:r>
            <a:endParaRPr lang="en-US" altLang="zh-CN" sz="2400" dirty="0"/>
          </a:p>
          <a:p>
            <a:pPr lvl="2"/>
            <a:r>
              <a:rPr lang="zh-CN" altLang="en-US" sz="2000" dirty="0"/>
              <a:t>外设的访问通常基于忙等、中断、</a:t>
            </a:r>
            <a:r>
              <a:rPr lang="en-US" altLang="zh-CN" sz="2000" dirty="0"/>
              <a:t>DMA</a:t>
            </a:r>
            <a:r>
              <a:rPr lang="zh-CN" altLang="en-US" sz="2000" dirty="0"/>
              <a:t>的访问</a:t>
            </a:r>
            <a:endParaRPr lang="en-US" altLang="zh-CN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</a:t>
            </a:r>
            <a:r>
              <a:rPr lang="en-US" altLang="zh-CN" dirty="0"/>
              <a:t>C</a:t>
            </a:r>
            <a:r>
              <a:rPr lang="zh-CN" altLang="en-US" dirty="0"/>
              <a:t>语言中的元素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37" y="1412240"/>
            <a:ext cx="8825326" cy="476504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用于包含文件的 </a:t>
            </a:r>
            <a:r>
              <a:rPr lang="en-US" altLang="zh-CN" sz="2800" dirty="0"/>
              <a:t>include</a:t>
            </a:r>
            <a:r>
              <a:rPr lang="zh-CN" altLang="en-US" sz="2800" dirty="0"/>
              <a:t>语句：</a:t>
            </a:r>
            <a:r>
              <a:rPr lang="en-US" altLang="zh-CN" sz="2800" dirty="0"/>
              <a:t>include</a:t>
            </a:r>
            <a:r>
              <a:rPr lang="zh-CN" altLang="en-US" sz="2800" dirty="0"/>
              <a:t>是一个用于包含某个文件内容的预处理语句，将给定文件的代码导入（粘贴）到当前文件中</a:t>
            </a:r>
            <a:endParaRPr lang="en-US" altLang="zh-CN" sz="2800" dirty="0"/>
          </a:p>
          <a:p>
            <a:pPr lvl="1"/>
            <a:r>
              <a:rPr lang="zh-CN" altLang="en-US" dirty="0"/>
              <a:t>系统定义：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dirty="0"/>
          </a:p>
          <a:p>
            <a:pPr lvl="1"/>
            <a:r>
              <a:rPr lang="zh-CN" altLang="en-US" dirty="0"/>
              <a:t>用户定义：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“filename”</a:t>
            </a:r>
            <a:endParaRPr lang="en-US" altLang="zh-CN" dirty="0"/>
          </a:p>
          <a:p>
            <a:pPr lvl="1"/>
            <a:r>
              <a:rPr lang="zh-CN" altLang="en-US" dirty="0"/>
              <a:t>以头文件</a:t>
            </a:r>
            <a:r>
              <a:rPr lang="en-US" altLang="zh-CN" dirty="0"/>
              <a:t>(.h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的形式</a:t>
            </a:r>
            <a:endParaRPr lang="en-US" altLang="zh-CN" dirty="0"/>
          </a:p>
          <a:p>
            <a:pPr lvl="1"/>
            <a:r>
              <a:rPr lang="zh-CN" altLang="en-US" dirty="0"/>
              <a:t>可为后期的调试带来便利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883286"/>
            <a:ext cx="8825326" cy="407447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sz="2800" dirty="0"/>
              <a:t>预处理语句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给编译器传达指示，提高程序的可读性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预处理语句 </a:t>
            </a:r>
            <a:r>
              <a:rPr lang="en-US" altLang="zh-CN" sz="2400" dirty="0"/>
              <a:t>#define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 预处理全局变量</a:t>
            </a:r>
            <a:endParaRPr lang="en-US" altLang="zh-CN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GPLOH-MODER   *(unsigned int*(GPIOH_BASE+0x00)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 预处理常量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TRUE 	1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altLang="en-US" sz="15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39" y="4364161"/>
            <a:ext cx="5795010" cy="209118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226" y="1097280"/>
            <a:ext cx="8463557" cy="530352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sz="2600" dirty="0"/>
              <a:t>条件编译语句：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600" dirty="0"/>
              <a:t>#ifdef </a:t>
            </a:r>
            <a:r>
              <a:rPr lang="zh-CN" altLang="en-US" sz="2600" dirty="0"/>
              <a:t>说明当满足某条件时对一组语句编译，条件不满足时编译另一组语句的功能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/>
              <a:t>采用条件编译指令，可以减少被编译的语句，从而减少目标代码的长度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/>
              <a:t>在一个文件中，给出芯片不同系列的代码，使用不同编译器，</a:t>
            </a:r>
            <a:r>
              <a:rPr lang="en-US" altLang="zh-CN" sz="2600" dirty="0"/>
              <a:t>…</a:t>
            </a:r>
          </a:p>
          <a:p>
            <a:pPr marL="274320" lvl="1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#ifdef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标识符 </a:t>
            </a:r>
          </a:p>
          <a:p>
            <a:pPr marL="274320" lvl="1" indent="0">
              <a:buNone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程序段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#else </a:t>
            </a:r>
          </a:p>
          <a:p>
            <a:pPr marL="274320" lvl="1" indent="0">
              <a:buNone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程序段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-US" altLang="zh-CN" sz="5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indent="-342900">
              <a:buFont typeface="Wingdings" panose="05000000000000000000" pitchFamily="2" charset="2"/>
              <a:buChar char="n"/>
            </a:pPr>
            <a:r>
              <a:rPr lang="zh-CN" altLang="en-US" sz="2200" dirty="0"/>
              <a:t>它的作用是当“标识符”已经被定义</a:t>
            </a:r>
            <a:r>
              <a:rPr lang="en-US" altLang="zh-CN" sz="2200" dirty="0"/>
              <a:t>(</a:t>
            </a:r>
            <a:r>
              <a:rPr lang="zh-CN" altLang="en-US" sz="2200" dirty="0"/>
              <a:t>一般是用</a:t>
            </a:r>
            <a:r>
              <a:rPr lang="en-US" altLang="zh-CN" sz="2200" dirty="0"/>
              <a:t>#define</a:t>
            </a:r>
            <a:r>
              <a:rPr lang="zh-CN" altLang="en-US" sz="2200" dirty="0"/>
              <a:t>定义</a:t>
            </a:r>
            <a:r>
              <a:rPr lang="en-US" altLang="zh-CN" sz="2200" dirty="0"/>
              <a:t>)</a:t>
            </a:r>
            <a:r>
              <a:rPr lang="zh-CN" altLang="en-US" sz="2200" dirty="0"/>
              <a:t>，则对</a:t>
            </a:r>
            <a:r>
              <a:rPr lang="en-US" altLang="zh-CN" sz="2200" dirty="0"/>
              <a:t>#ifdef </a:t>
            </a:r>
            <a:r>
              <a:rPr lang="zh-CN" altLang="en-US" sz="2200" dirty="0"/>
              <a:t>下的程序段进行编译，否则编译</a:t>
            </a:r>
            <a:r>
              <a:rPr lang="en-US" altLang="zh-CN" sz="2200" dirty="0"/>
              <a:t>#else</a:t>
            </a:r>
            <a:r>
              <a:rPr lang="zh-CN" altLang="en-US" sz="2200" dirty="0"/>
              <a:t>下的程序段</a:t>
            </a:r>
            <a:endParaRPr lang="en-US" altLang="zh-CN" sz="17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9" y="934403"/>
            <a:ext cx="8362950" cy="426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3" y="5739385"/>
            <a:ext cx="1924050" cy="533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1510" y="5317816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--</a:t>
            </a:r>
            <a:r>
              <a:rPr lang="zh-CN" altLang="en-US" dirty="0"/>
              <a:t>形式化描述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45545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通过严谨的数学语言、逻辑和公式描述</a:t>
            </a:r>
            <a:endParaRPr lang="en-US" altLang="zh-CN" sz="2800" dirty="0"/>
          </a:p>
          <a:p>
            <a:r>
              <a:rPr lang="zh-CN" altLang="en-US" sz="2800" dirty="0"/>
              <a:t>对开发工程师的知识背景要求严格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" y="2471988"/>
            <a:ext cx="8672242" cy="395631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226" y="1198881"/>
            <a:ext cx="8463557" cy="494517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CN" sz="2800" dirty="0"/>
              <a:t>import, extern, export</a:t>
            </a:r>
            <a:r>
              <a:rPr lang="zh-CN" altLang="en-US" sz="2800" dirty="0"/>
              <a:t>声明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语言混合编程中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2000" dirty="0"/>
              <a:t> </a:t>
            </a:r>
            <a:r>
              <a:rPr lang="en-US" altLang="zh-CN" sz="2000" dirty="0"/>
              <a:t>extern</a:t>
            </a:r>
            <a:r>
              <a:rPr lang="zh-CN" altLang="en-US" sz="2000" dirty="0"/>
              <a:t>，</a:t>
            </a:r>
            <a:r>
              <a:rPr lang="en-US" altLang="zh-CN" sz="2000" dirty="0"/>
              <a:t>import</a:t>
            </a:r>
            <a:r>
              <a:rPr lang="zh-CN" altLang="en-US" sz="2000" dirty="0"/>
              <a:t>表明</a:t>
            </a:r>
            <a:r>
              <a:rPr lang="zh-CN" altLang="en-US" sz="2000" dirty="0">
                <a:solidFill>
                  <a:srgbClr val="0070C0"/>
                </a:solidFill>
              </a:rPr>
              <a:t>变量</a:t>
            </a:r>
            <a:r>
              <a:rPr lang="zh-CN" altLang="en-US" sz="2000" dirty="0"/>
              <a:t>或者</a:t>
            </a:r>
            <a:r>
              <a:rPr lang="zh-CN" altLang="en-US" sz="2000" dirty="0">
                <a:solidFill>
                  <a:srgbClr val="0070C0"/>
                </a:solidFill>
              </a:rPr>
              <a:t>函数</a:t>
            </a:r>
            <a:r>
              <a:rPr lang="zh-CN" altLang="en-US" sz="2000" dirty="0"/>
              <a:t>是定义在其他文件中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CN" sz="2000" dirty="0"/>
              <a:t> </a:t>
            </a:r>
            <a:r>
              <a:rPr lang="zh-CN" altLang="en-US" sz="2000" dirty="0"/>
              <a:t>表示本程序用到变量提供给其他模块调用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常用在多个源文件编译的程序中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在一个文件中定义全局变量，而在另一文件中用 </a:t>
            </a:r>
            <a:r>
              <a:rPr lang="en-US" altLang="zh-CN" sz="2400" dirty="0"/>
              <a:t>extern</a:t>
            </a:r>
            <a:r>
              <a:rPr lang="zh-CN" altLang="en-US" sz="2400" dirty="0"/>
              <a:t>对全局变量引用。编译器知道是在别处定义的外部变量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通过</a:t>
            </a:r>
            <a:r>
              <a:rPr lang="en-US" altLang="zh-CN" sz="2400" dirty="0"/>
              <a:t>extern</a:t>
            </a:r>
            <a:r>
              <a:rPr lang="zh-CN" altLang="en-US" sz="2400" dirty="0"/>
              <a:t>定义外部函数，其中</a:t>
            </a:r>
            <a:r>
              <a:rPr lang="en-US" altLang="zh-CN" sz="2400" dirty="0"/>
              <a:t>extern</a:t>
            </a:r>
            <a:r>
              <a:rPr lang="zh-CN" altLang="en-US" sz="2400" dirty="0"/>
              <a:t>可以省略，若函数不能被其他文件引用，在函数定义前加</a:t>
            </a:r>
            <a:r>
              <a:rPr lang="en-US" altLang="zh-CN" sz="2400" dirty="0"/>
              <a:t>static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在程序连接时从其他文件中找此外部变量</a:t>
            </a:r>
            <a:endParaRPr lang="en-US" altLang="zh-CN" sz="2400" dirty="0"/>
          </a:p>
          <a:p>
            <a:pPr marL="274320" lvl="1" indent="0">
              <a:buNone/>
            </a:pPr>
            <a:r>
              <a:rPr lang="en-US" altLang="zh-CN" sz="1800" dirty="0"/>
              <a:t>     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int value1;</a:t>
            </a:r>
          </a:p>
          <a:p>
            <a:pPr marL="27432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extern int p(void); 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226" y="1198881"/>
            <a:ext cx="8463557" cy="7143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CN" sz="2800" dirty="0"/>
              <a:t>import, extern, export</a:t>
            </a:r>
            <a:r>
              <a:rPr lang="zh-CN" altLang="en-US" sz="2800" dirty="0"/>
              <a:t>声明</a:t>
            </a:r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" y="2306382"/>
            <a:ext cx="7429500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226" y="1026160"/>
            <a:ext cx="8463557" cy="537464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altLang="zh-CN" sz="2400" dirty="0"/>
              <a:t>typedef </a:t>
            </a:r>
            <a:r>
              <a:rPr lang="zh-CN" altLang="en-US" sz="2400" dirty="0"/>
              <a:t>类型别名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000" dirty="0"/>
              <a:t> </a:t>
            </a:r>
            <a:r>
              <a:rPr lang="zh-CN" altLang="en-US" sz="2000" dirty="0"/>
              <a:t>定义一种类型的别名，用 </a:t>
            </a:r>
            <a:r>
              <a:rPr lang="en-US" altLang="zh-CN" sz="2000" dirty="0"/>
              <a:t>typedef </a:t>
            </a:r>
            <a:r>
              <a:rPr lang="zh-CN" altLang="en-US" sz="2000" dirty="0"/>
              <a:t>来定义与平台无关的类型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000" dirty="0"/>
              <a:t> </a:t>
            </a:r>
            <a:r>
              <a:rPr lang="zh-CN" altLang="en-US" sz="2000" dirty="0"/>
              <a:t>提高可移植性。当跨平台时，只要改 </a:t>
            </a:r>
            <a:r>
              <a:rPr lang="en-US" altLang="zh-CN" sz="2000" dirty="0"/>
              <a:t>typedef </a:t>
            </a:r>
            <a:r>
              <a:rPr lang="zh-CN" altLang="en-US" sz="2000" dirty="0"/>
              <a:t>本身就行，不用对其他源码做任何修改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例，定义一个叫</a:t>
            </a:r>
            <a:r>
              <a:rPr lang="en-US" altLang="zh-CN" sz="2000" dirty="0"/>
              <a:t>REAL </a:t>
            </a:r>
            <a:r>
              <a:rPr lang="zh-CN" altLang="en-US" sz="2000" dirty="0"/>
              <a:t>的浮点类型，表示最高精度的类型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在支持双精度的目标平台一上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long double REAL;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在不支持 </a:t>
            </a:r>
            <a:r>
              <a:rPr lang="en-US" altLang="zh-CN" sz="2000" dirty="0"/>
              <a:t>long double </a:t>
            </a:r>
            <a:r>
              <a:rPr lang="zh-CN" altLang="en-US" sz="2000" dirty="0"/>
              <a:t>的目标平台二上，改为：</a:t>
            </a:r>
          </a:p>
          <a:p>
            <a:pPr marL="27432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typedef double REAL;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在连 </a:t>
            </a:r>
            <a:r>
              <a:rPr lang="en-US" altLang="zh-CN" sz="2000" dirty="0"/>
              <a:t>double </a:t>
            </a:r>
            <a:r>
              <a:rPr lang="zh-CN" altLang="en-US" sz="2000" dirty="0"/>
              <a:t>都不支持的目标平台三上，改为：</a:t>
            </a:r>
          </a:p>
          <a:p>
            <a:pPr marL="27432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typedef float REAL;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typedef </a:t>
            </a:r>
            <a:r>
              <a:rPr lang="zh-CN" altLang="en-US" sz="2000" dirty="0"/>
              <a:t>定义一种类型的新别名，在结构体、枚举类型中非常常见</a:t>
            </a:r>
            <a:endParaRPr lang="en-US" altLang="zh-CN" sz="2000" dirty="0"/>
          </a:p>
          <a:p>
            <a:pPr marL="274320" lvl="1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226" y="1026160"/>
            <a:ext cx="8463557" cy="714313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altLang="zh-CN" sz="2400" dirty="0"/>
              <a:t>typedef </a:t>
            </a:r>
            <a:r>
              <a:rPr lang="zh-CN" altLang="en-US" sz="2400" dirty="0"/>
              <a:t>类型别名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" y="1715073"/>
            <a:ext cx="7158355" cy="489397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838" y="1087120"/>
            <a:ext cx="8832562" cy="5185665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sz="2800" dirty="0"/>
              <a:t>结构体：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600" dirty="0"/>
              <a:t>结构体是由具有相同或不同类型的数据项构成的数据集合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600" dirty="0"/>
              <a:t>结构体可以被声明为变量、指针或数组等，以实现较复杂的数据结构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600" dirty="0"/>
              <a:t>结构体指针作为函数的参数，可提高程序的可扩展性。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900" dirty="0"/>
              <a:t>例，串口，它的初始化由几个属性決定，若不使用结构体，一般的方法如下：</a:t>
            </a:r>
            <a:endParaRPr lang="en-US" altLang="zh-CN" sz="1900" dirty="0"/>
          </a:p>
          <a:p>
            <a:pPr marL="0" indent="0">
              <a:buNone/>
            </a:pP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USART_Init(u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usart, u32 Baudrate, 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u16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wordlengh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u16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stopbites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parity, u8 mode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900" dirty="0"/>
              <a:t>将串口有关的参数组合到一个结构体里面</a:t>
            </a:r>
            <a:endParaRPr lang="en-US" altLang="zh-CN" sz="1900" dirty="0"/>
          </a:p>
          <a:p>
            <a:pPr marL="0" lvl="1" indent="0">
              <a:spcBef>
                <a:spcPts val="1200"/>
              </a:spcBef>
              <a:buNone/>
            </a:pP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USART_Init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usart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USART_InitTypeDef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uart_initdef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838" y="1087121"/>
            <a:ext cx="8832562" cy="7143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sz="2800" dirty="0"/>
              <a:t>结构体：</a:t>
            </a:r>
            <a:endParaRPr lang="en-US" altLang="zh-CN" sz="28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20" y="1343293"/>
            <a:ext cx="5072380" cy="442758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838" y="1036320"/>
            <a:ext cx="8613443" cy="49644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zh-CN" altLang="en-US" sz="2800" dirty="0"/>
              <a:t>位运算操作</a:t>
            </a:r>
            <a:endParaRPr lang="en-US" altLang="zh-CN" sz="2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在嵌入式系统编程中，位运算比其他运算更常用</a:t>
            </a:r>
            <a:endParaRPr lang="en-US" altLang="zh-CN" sz="2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嵌入式系统涉及到很多有关硬件寄存器的操作</a:t>
            </a:r>
            <a:endParaRPr lang="en-US" altLang="zh-CN" sz="2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硬件寄存器由若干位组成，对配置、读写等属性控制</a:t>
            </a:r>
            <a:endParaRPr lang="en-US" altLang="zh-CN" sz="2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语言没有专门对指定位操作的语法，在进行位操作的时候，需要对指令进行简单的组合来完成此功能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838" y="1036320"/>
            <a:ext cx="8613443" cy="496443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zh-CN" altLang="en-US" sz="2800" dirty="0"/>
              <a:t>位运算操作</a:t>
            </a:r>
            <a:endParaRPr lang="en-US" altLang="zh-CN" sz="2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语言位运算操作符有</a:t>
            </a:r>
            <a:r>
              <a:rPr lang="en-US" altLang="zh-CN" sz="2400" dirty="0"/>
              <a:t>6</a:t>
            </a:r>
            <a:r>
              <a:rPr lang="zh-CN" altLang="en-US" sz="2400" dirty="0"/>
              <a:t>个：</a:t>
            </a:r>
            <a:r>
              <a:rPr lang="en-US" altLang="zh-CN" sz="2400" dirty="0"/>
              <a:t>&amp;,  |,  ~,  ^,  &lt;&lt;,  &gt;&gt;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判断 寄存器</a:t>
            </a:r>
            <a:r>
              <a:rPr lang="en-US" altLang="zh-CN" sz="2000" dirty="0"/>
              <a:t>x </a:t>
            </a:r>
            <a:r>
              <a:rPr lang="zh-CN" altLang="en-US" sz="2000" dirty="0"/>
              <a:t>第 </a:t>
            </a:r>
            <a:r>
              <a:rPr lang="en-US" altLang="zh-CN" sz="2000" dirty="0"/>
              <a:t>n </a:t>
            </a:r>
            <a:r>
              <a:rPr lang="zh-CN" altLang="en-US" sz="2000" dirty="0"/>
              <a:t>位是否为</a:t>
            </a:r>
            <a:r>
              <a:rPr lang="en-US" altLang="zh-CN" sz="2000" dirty="0"/>
              <a:t>1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&amp; (1 &lt;&lt; n)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对于单个或多个位置 </a:t>
            </a:r>
            <a:r>
              <a:rPr lang="en-US" altLang="zh-CN" sz="2000" dirty="0"/>
              <a:t>0 </a:t>
            </a:r>
            <a:r>
              <a:rPr lang="zh-CN" altLang="en-US" sz="2000" dirty="0"/>
              <a:t>或置 </a:t>
            </a:r>
            <a:r>
              <a:rPr lang="en-US" altLang="zh-CN" sz="2000" dirty="0"/>
              <a:t>1 </a:t>
            </a:r>
            <a:r>
              <a:rPr lang="zh-CN" altLang="en-US" sz="2000" dirty="0"/>
              <a:t>的操作</a:t>
            </a:r>
            <a:endParaRPr lang="en-US" altLang="zh-CN" sz="2000" dirty="0"/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GPIOH_MODER&amp; =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(0x03 &lt;&lt; (2*10)); 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GPIOH_MODER |= (01 &lt;&lt; 2*10);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获取寄存器 </a:t>
            </a:r>
            <a:r>
              <a:rPr lang="en-US" altLang="zh-CN" sz="2000" dirty="0"/>
              <a:t>x </a:t>
            </a:r>
            <a:r>
              <a:rPr lang="zh-CN" altLang="en-US" sz="2000" dirty="0"/>
              <a:t>的第 </a:t>
            </a:r>
            <a:r>
              <a:rPr lang="en-US" altLang="zh-CN" sz="2000" dirty="0"/>
              <a:t>3∼7 </a:t>
            </a:r>
            <a:r>
              <a:rPr lang="zh-CN" altLang="en-US" sz="2000" dirty="0"/>
              <a:t>位的值</a:t>
            </a:r>
            <a:endParaRPr lang="en-US" altLang="zh-CN" sz="2000" dirty="0"/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(x &amp; (0x1f &lt;&lt; 3)) &gt;&gt; 3;</a:t>
            </a:r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838" y="1036320"/>
            <a:ext cx="8613443" cy="496443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zh-CN" altLang="en-US" sz="2800" dirty="0"/>
              <a:t>位运算操作</a:t>
            </a:r>
            <a:endParaRPr lang="en-US" altLang="zh-CN" sz="2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语言位运算操作符有</a:t>
            </a:r>
            <a:r>
              <a:rPr lang="en-US" altLang="zh-CN" sz="2400" dirty="0"/>
              <a:t>6</a:t>
            </a:r>
            <a:r>
              <a:rPr lang="zh-CN" altLang="en-US" sz="2400" dirty="0"/>
              <a:t>个：</a:t>
            </a:r>
            <a:r>
              <a:rPr lang="en-US" altLang="zh-CN" sz="2400" dirty="0"/>
              <a:t>&amp;,  |,  ~,  ^,  &lt;&lt;,  &gt;&gt;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给寄存器 </a:t>
            </a:r>
            <a:r>
              <a:rPr lang="en-US" altLang="zh-CN" sz="2000" dirty="0"/>
              <a:t>a </a:t>
            </a:r>
            <a:r>
              <a:rPr lang="zh-CN" altLang="en-US" sz="2000" dirty="0"/>
              <a:t>的 </a:t>
            </a:r>
            <a:r>
              <a:rPr lang="en-US" altLang="zh-CN" sz="2000" dirty="0"/>
              <a:t>bit3∼bit7 </a:t>
            </a:r>
            <a:r>
              <a:rPr lang="zh-CN" altLang="en-US" sz="2000" dirty="0"/>
              <a:t>赋值 </a:t>
            </a:r>
            <a:r>
              <a:rPr lang="en-US" altLang="zh-CN" sz="2000" dirty="0"/>
              <a:t>0xc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(a &amp; (</a:t>
            </a:r>
            <a:r>
              <a:rPr lang="zh-CN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 &lt;&lt; 3)))| (0xc &lt;&lt; 3);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给寄存器 </a:t>
            </a:r>
            <a:r>
              <a:rPr lang="en-US" altLang="zh-CN" sz="2000" dirty="0"/>
              <a:t>a </a:t>
            </a:r>
            <a:r>
              <a:rPr lang="zh-CN" altLang="en-US" sz="2000" dirty="0"/>
              <a:t>的 </a:t>
            </a:r>
            <a:r>
              <a:rPr lang="en-US" altLang="zh-CN" sz="2000" dirty="0"/>
              <a:t>bit3 ∼ bit7 </a:t>
            </a:r>
            <a:r>
              <a:rPr lang="zh-CN" altLang="en-US" sz="2000" dirty="0"/>
              <a:t>加上 </a:t>
            </a:r>
            <a:r>
              <a:rPr lang="en-US" altLang="zh-CN" sz="2000" dirty="0"/>
              <a:t>0xd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 &amp; (0x1f &lt;&lt; 3)) &gt;&gt; 3;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0xd;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&amp; (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 &lt;&lt; 3));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a |=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3;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838" y="1036320"/>
            <a:ext cx="8613443" cy="49644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zh-CN" altLang="en-US" sz="2800" dirty="0"/>
              <a:t>位运算操作</a:t>
            </a:r>
            <a:endParaRPr lang="en-US" altLang="zh-CN" sz="2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语言位运算操作符有</a:t>
            </a:r>
            <a:r>
              <a:rPr lang="en-US" altLang="zh-CN" sz="2400" dirty="0"/>
              <a:t>6</a:t>
            </a:r>
            <a:r>
              <a:rPr lang="zh-CN" altLang="en-US" sz="2400" dirty="0"/>
              <a:t>个：</a:t>
            </a:r>
            <a:r>
              <a:rPr lang="en-US" altLang="zh-CN" sz="2400" dirty="0"/>
              <a:t>&amp;,  |,  ~,  ^,  &lt;&lt;,  &gt;&gt;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给寄存器 </a:t>
            </a:r>
            <a:r>
              <a:rPr lang="en-US" altLang="zh-CN" sz="2000" dirty="0"/>
              <a:t>a </a:t>
            </a:r>
            <a:r>
              <a:rPr lang="zh-CN" altLang="en-US" sz="2000" dirty="0"/>
              <a:t>的 </a:t>
            </a:r>
            <a:r>
              <a:rPr lang="en-US" altLang="zh-CN" sz="2000" dirty="0"/>
              <a:t>bit3 ∼ bit7 </a:t>
            </a:r>
            <a:r>
              <a:rPr lang="zh-CN" altLang="en-US" sz="2000" dirty="0"/>
              <a:t>赋值 </a:t>
            </a:r>
            <a:r>
              <a:rPr lang="en-US" altLang="zh-CN" sz="2000" dirty="0"/>
              <a:t>4 </a:t>
            </a:r>
            <a:r>
              <a:rPr lang="zh-CN" altLang="en-US" sz="2000" dirty="0"/>
              <a:t>和 </a:t>
            </a:r>
            <a:r>
              <a:rPr lang="en-US" altLang="zh-CN" sz="2000" dirty="0"/>
              <a:t>bit8 ∼ bit12 </a:t>
            </a:r>
            <a:r>
              <a:rPr lang="zh-CN" altLang="en-US" sz="2000" dirty="0"/>
              <a:t>赋值 </a:t>
            </a:r>
            <a:r>
              <a:rPr lang="en-US" altLang="zh-CN" sz="2000" dirty="0"/>
              <a:t>7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(a &amp; (</a:t>
            </a:r>
            <a:r>
              <a:rPr lang="zh-CN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0x1f &lt;&lt; 3)) | (4 &lt;&lt; 3);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(a &amp; (</a:t>
            </a:r>
            <a:r>
              <a:rPr lang="zh-CN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0x1f &lt;&lt; 8)) | (7 &lt;&lt; 8)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--</a:t>
            </a:r>
            <a:r>
              <a:rPr lang="zh-CN" altLang="en-US" dirty="0"/>
              <a:t>伪代码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297" y="1042375"/>
            <a:ext cx="2919396" cy="517825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伪代码是一种常用的描述程序设计方法</a:t>
            </a:r>
            <a:endParaRPr lang="en-US" altLang="zh-CN" sz="2800" dirty="0"/>
          </a:p>
          <a:p>
            <a:r>
              <a:rPr lang="zh-CN" altLang="en-US" sz="2800" dirty="0"/>
              <a:t>能够较为清晰地描述思路</a:t>
            </a:r>
            <a:endParaRPr lang="en-US" altLang="zh-CN" sz="2800" dirty="0"/>
          </a:p>
          <a:p>
            <a:r>
              <a:rPr lang="zh-CN" altLang="en-US" sz="2800" dirty="0"/>
              <a:t>通常使用伪代码设计核心部分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68" y="1202228"/>
            <a:ext cx="5925035" cy="5178251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/>
            </a:br>
            <a:r>
              <a:rPr lang="en-US" altLang="zh-CN"/>
              <a:t>6.3 </a:t>
            </a:r>
            <a:r>
              <a:rPr lang="zh-CN" altLang="en-US"/>
              <a:t>编译及优化技术</a:t>
            </a:r>
            <a:br>
              <a:rPr lang="zh-CN" altLang="en-US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5140372" cy="5128293"/>
          </a:xfrm>
        </p:spPr>
        <p:txBody>
          <a:bodyPr>
            <a:normAutofit/>
          </a:bodyPr>
          <a:lstStyle/>
          <a:p>
            <a:r>
              <a:rPr lang="zh-CN" altLang="en-US" dirty="0"/>
              <a:t>编译是将一种语言转换成另一种语言的过程</a:t>
            </a:r>
            <a:endParaRPr lang="en-US" altLang="zh-CN" dirty="0"/>
          </a:p>
          <a:p>
            <a:r>
              <a:rPr lang="zh-CN" altLang="en-US" dirty="0"/>
              <a:t>翻译和优化两个阶段</a:t>
            </a:r>
            <a:endParaRPr lang="en-US" altLang="zh-CN" dirty="0"/>
          </a:p>
          <a:p>
            <a:pPr lvl="1"/>
            <a:r>
              <a:rPr lang="zh-CN" altLang="en-US" dirty="0"/>
              <a:t>翻译即将高级语言解释为机器识别的语言</a:t>
            </a:r>
            <a:endParaRPr lang="en-US" altLang="zh-CN" dirty="0"/>
          </a:p>
          <a:p>
            <a:pPr lvl="1"/>
            <a:r>
              <a:rPr lang="zh-CN" altLang="en-US" dirty="0"/>
              <a:t>优化是指将机器识别的语言进行修改以提升其执行性能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45" y="1043907"/>
            <a:ext cx="2571750" cy="424815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翻译过程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39" y="1039447"/>
            <a:ext cx="5022516" cy="512829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代码翻译：</a:t>
            </a:r>
            <a:endParaRPr lang="en-US" altLang="zh-CN" dirty="0"/>
          </a:p>
          <a:p>
            <a:pPr lvl="1"/>
            <a:r>
              <a:rPr lang="zh-CN" altLang="en-US" dirty="0"/>
              <a:t>词法分析：将字符流分组为一个词（</a:t>
            </a:r>
            <a:r>
              <a:rPr lang="en-US" altLang="zh-CN" dirty="0"/>
              <a:t>token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语法分析：根据语法规则形成语法树</a:t>
            </a:r>
            <a:endParaRPr lang="en-US" altLang="zh-CN" dirty="0"/>
          </a:p>
          <a:p>
            <a:pPr lvl="1"/>
            <a:r>
              <a:rPr lang="zh-CN" altLang="en-US" dirty="0"/>
              <a:t>语义分析：确保组成部分有意义</a:t>
            </a:r>
            <a:endParaRPr lang="en-US" altLang="zh-CN" dirty="0"/>
          </a:p>
          <a:p>
            <a:pPr lvl="1"/>
            <a:r>
              <a:rPr lang="zh-CN" altLang="en-US" dirty="0"/>
              <a:t>中间代码：显式中间抽象表示</a:t>
            </a:r>
            <a:endParaRPr lang="en-US" altLang="zh-CN" dirty="0"/>
          </a:p>
          <a:p>
            <a:pPr lvl="1"/>
            <a:r>
              <a:rPr lang="zh-CN" altLang="en-US" dirty="0"/>
              <a:t>符号表的生成：记录使用的标识符及其各种属性信息的一个数据结构</a:t>
            </a:r>
            <a:endParaRPr lang="en-US" altLang="zh-CN" dirty="0"/>
          </a:p>
          <a:p>
            <a:pPr lvl="1"/>
            <a:r>
              <a:rPr lang="zh-CN" altLang="en-US" dirty="0"/>
              <a:t>代码生成：生成目标代码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31" y="871537"/>
            <a:ext cx="3838575" cy="51149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代码优化过程改进中间代码，产生执行速度更快的机器代码</a:t>
            </a:r>
            <a:endParaRPr lang="en-US" altLang="zh-CN" dirty="0"/>
          </a:p>
          <a:p>
            <a:r>
              <a:rPr lang="zh-CN" altLang="en-US" dirty="0"/>
              <a:t>优化阶段包括机器无关及机器有关的优化 </a:t>
            </a:r>
            <a:endParaRPr lang="en-US" altLang="zh-CN" dirty="0"/>
          </a:p>
          <a:p>
            <a:pPr lvl="1"/>
            <a:r>
              <a:rPr lang="zh-CN" altLang="en-US" dirty="0"/>
              <a:t>机器无关的优化涉及程序的逻辑结构、数据表示以及变量计算等方面</a:t>
            </a:r>
            <a:endParaRPr lang="en-US" altLang="zh-CN" dirty="0"/>
          </a:p>
          <a:p>
            <a:pPr lvl="1"/>
            <a:r>
              <a:rPr lang="zh-CN" altLang="en-US" dirty="0"/>
              <a:t>机器有关的优化设计指令集优化，</a:t>
            </a:r>
            <a:r>
              <a:rPr lang="en-US" altLang="zh-CN" dirty="0"/>
              <a:t>CPU</a:t>
            </a:r>
            <a:r>
              <a:rPr lang="zh-CN" altLang="en-US" dirty="0"/>
              <a:t>的流水线以及高速缓存相关的优化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编译的翻译过程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源程序翻译过程包括词法分析、语法分析和语义分析</a:t>
            </a:r>
            <a:endParaRPr lang="en-US" altLang="zh-CN" sz="2800" dirty="0"/>
          </a:p>
          <a:p>
            <a:r>
              <a:rPr lang="zh-CN" altLang="en-US" sz="2800" dirty="0"/>
              <a:t>词法分析中，表达式扫描后的空格被删除。经过词法分析，几组分类的记号被生成，这些分组的字符将被存储到一个字符表中</a:t>
            </a:r>
            <a:endParaRPr lang="en-US" altLang="zh-CN" sz="2800" dirty="0"/>
          </a:p>
          <a:p>
            <a:r>
              <a:rPr lang="zh-CN" altLang="en-US" sz="2800" dirty="0"/>
              <a:t>语法分析中，各个记号被进一步分组，根据语法规则产生记号之间的依赖，形成语法树</a:t>
            </a:r>
            <a:endParaRPr lang="en-US" altLang="zh-CN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编译的翻译过程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497236" cy="512829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100" dirty="0"/>
              <a:t>例：表达式</a:t>
            </a:r>
            <a:r>
              <a:rPr lang="en-US" altLang="zh-CN" sz="5100" dirty="0"/>
              <a:t>x</a:t>
            </a:r>
            <a:r>
              <a:rPr lang="pt-BR" altLang="zh-CN" sz="5100" dirty="0"/>
              <a:t>=4*a+5*(b-c</a:t>
            </a:r>
            <a:r>
              <a:rPr lang="en-US" altLang="zh-CN" sz="5100" dirty="0"/>
              <a:t>)</a:t>
            </a:r>
            <a:r>
              <a:rPr lang="zh-CN" altLang="en-US" sz="5100" dirty="0"/>
              <a:t>经过词法分析，得到的单词和记号有：</a:t>
            </a:r>
            <a:endParaRPr lang="en-US" altLang="zh-CN" sz="51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标识符：</a:t>
            </a:r>
            <a:r>
              <a:rPr lang="en-US" altLang="zh-CN" sz="4400" dirty="0"/>
              <a:t>x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赋值符号：</a:t>
            </a:r>
            <a:r>
              <a:rPr lang="en-US" altLang="zh-CN" sz="4400" dirty="0"/>
              <a:t>=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数字：</a:t>
            </a:r>
            <a:r>
              <a:rPr lang="en-US" altLang="zh-CN" sz="4400" dirty="0"/>
              <a:t>4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乘号操作符：* </a:t>
            </a:r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标识符：</a:t>
            </a:r>
            <a:r>
              <a:rPr lang="en-US" altLang="zh-CN" sz="4400" dirty="0"/>
              <a:t>a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加法操作符：</a:t>
            </a:r>
            <a:r>
              <a:rPr lang="en-US" altLang="zh-CN" sz="4400" dirty="0"/>
              <a:t>+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数字：</a:t>
            </a:r>
            <a:r>
              <a:rPr lang="en-US" altLang="zh-CN" sz="4400" dirty="0"/>
              <a:t>5 </a:t>
            </a:r>
            <a:endParaRPr lang="zh-CN" altLang="en-US" sz="4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矩形 6"/>
          <p:cNvSpPr/>
          <p:nvPr/>
        </p:nvSpPr>
        <p:spPr>
          <a:xfrm>
            <a:off x="3891280" y="2058718"/>
            <a:ext cx="3584194" cy="309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乘法操作符：*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标识符：（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减法操作符：−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标识符：）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编译的翻译过程（续）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表达式</a:t>
            </a:r>
            <a:r>
              <a:rPr lang="en-US" altLang="zh-CN" sz="2800" dirty="0"/>
              <a:t>x</a:t>
            </a:r>
            <a:r>
              <a:rPr lang="pt-BR" altLang="zh-CN" sz="2800" dirty="0"/>
              <a:t>=4*a+5*(b-c</a:t>
            </a:r>
            <a:r>
              <a:rPr lang="en-US" altLang="zh-CN" sz="2800" dirty="0"/>
              <a:t>)</a:t>
            </a:r>
            <a:r>
              <a:rPr lang="zh-CN" altLang="en-US" sz="2800" dirty="0"/>
              <a:t>经过语法分析，得到语法树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2" y="1855503"/>
            <a:ext cx="6657975" cy="371475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编译的翻译过程（续）</a:t>
            </a:r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212725" y="1117569"/>
            <a:ext cx="3683000" cy="49720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表达式</a:t>
            </a:r>
            <a:r>
              <a:rPr lang="en-US" altLang="zh-CN" dirty="0"/>
              <a:t>x</a:t>
            </a:r>
            <a:r>
              <a:rPr lang="pt-BR" altLang="zh-CN" dirty="0"/>
              <a:t>=4*a+5*(b-c</a:t>
            </a:r>
            <a:r>
              <a:rPr lang="en-US" altLang="zh-CN" dirty="0"/>
              <a:t>)</a:t>
            </a:r>
            <a:r>
              <a:rPr lang="zh-CN" altLang="en-US" dirty="0"/>
              <a:t>代码生成，采用的数据流模型</a:t>
            </a:r>
            <a:endParaRPr lang="en-US" altLang="zh-CN" dirty="0"/>
          </a:p>
          <a:p>
            <a:r>
              <a:rPr lang="zh-CN" altLang="en-US" dirty="0"/>
              <a:t>若是</a:t>
            </a:r>
            <a:r>
              <a:rPr lang="en-US" altLang="zh-CN" dirty="0"/>
              <a:t>ARM</a:t>
            </a:r>
            <a:r>
              <a:rPr lang="zh-CN" altLang="en-US" dirty="0"/>
              <a:t>翻译</a:t>
            </a:r>
            <a:endParaRPr lang="en-US" altLang="zh-CN" dirty="0"/>
          </a:p>
          <a:p>
            <a:pPr lvl="1"/>
            <a:r>
              <a:rPr lang="zh-CN" altLang="en-US" dirty="0"/>
              <a:t>寄存器选择</a:t>
            </a:r>
            <a:endParaRPr lang="en-US" altLang="zh-CN" dirty="0"/>
          </a:p>
          <a:p>
            <a:pPr lvl="1"/>
            <a:r>
              <a:rPr lang="zh-CN" altLang="en-US" dirty="0"/>
              <a:t>变量放入寄存器</a:t>
            </a:r>
            <a:endParaRPr lang="en-US" altLang="zh-CN" dirty="0"/>
          </a:p>
          <a:p>
            <a:pPr lvl="1"/>
            <a:r>
              <a:rPr lang="zh-CN" altLang="en-US" dirty="0"/>
              <a:t>存放中间结果的寄存器</a:t>
            </a:r>
            <a:endParaRPr lang="en-US" altLang="zh-CN" dirty="0"/>
          </a:p>
        </p:txBody>
      </p:sp>
      <p:sp>
        <p:nvSpPr>
          <p:cNvPr id="57349" name="Oval 8"/>
          <p:cNvSpPr>
            <a:spLocks noChangeArrowheads="1"/>
          </p:cNvSpPr>
          <p:nvPr/>
        </p:nvSpPr>
        <p:spPr bwMode="auto">
          <a:xfrm>
            <a:off x="4800600" y="2438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*</a:t>
            </a:r>
          </a:p>
        </p:txBody>
      </p:sp>
      <p:sp>
        <p:nvSpPr>
          <p:cNvPr id="57350" name="Oval 9"/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-</a:t>
            </a:r>
          </a:p>
        </p:txBody>
      </p:sp>
      <p:sp>
        <p:nvSpPr>
          <p:cNvPr id="57351" name="Oval 10"/>
          <p:cNvSpPr>
            <a:spLocks noChangeArrowheads="1"/>
          </p:cNvSpPr>
          <p:nvPr/>
        </p:nvSpPr>
        <p:spPr bwMode="auto">
          <a:xfrm>
            <a:off x="6248400" y="3505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*</a:t>
            </a:r>
          </a:p>
        </p:txBody>
      </p:sp>
      <p:sp>
        <p:nvSpPr>
          <p:cNvPr id="57352" name="Oval 11"/>
          <p:cNvSpPr>
            <a:spLocks noChangeArrowheads="1"/>
          </p:cNvSpPr>
          <p:nvPr/>
        </p:nvSpPr>
        <p:spPr bwMode="auto">
          <a:xfrm>
            <a:off x="5715000" y="4572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+</a:t>
            </a:r>
          </a:p>
        </p:txBody>
      </p:sp>
      <p:sp>
        <p:nvSpPr>
          <p:cNvPr id="57353" name="Line 12"/>
          <p:cNvSpPr>
            <a:spLocks noChangeShapeType="1"/>
          </p:cNvSpPr>
          <p:nvPr/>
        </p:nvSpPr>
        <p:spPr bwMode="auto">
          <a:xfrm>
            <a:off x="4724400" y="2286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13"/>
          <p:cNvSpPr>
            <a:spLocks noChangeShapeType="1"/>
          </p:cNvSpPr>
          <p:nvPr/>
        </p:nvSpPr>
        <p:spPr bwMode="auto">
          <a:xfrm flipH="1">
            <a:off x="5257800" y="228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4"/>
          <p:cNvSpPr>
            <a:spLocks noChangeShapeType="1"/>
          </p:cNvSpPr>
          <p:nvPr/>
        </p:nvSpPr>
        <p:spPr bwMode="auto">
          <a:xfrm>
            <a:off x="7086600" y="2362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Line 15"/>
          <p:cNvSpPr>
            <a:spLocks noChangeShapeType="1"/>
          </p:cNvSpPr>
          <p:nvPr/>
        </p:nvSpPr>
        <p:spPr bwMode="auto">
          <a:xfrm flipH="1">
            <a:off x="7543800" y="2362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Line 16"/>
          <p:cNvSpPr>
            <a:spLocks noChangeShapeType="1"/>
          </p:cNvSpPr>
          <p:nvPr/>
        </p:nvSpPr>
        <p:spPr bwMode="auto">
          <a:xfrm>
            <a:off x="5105400" y="29718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Line 17"/>
          <p:cNvSpPr>
            <a:spLocks noChangeShapeType="1"/>
          </p:cNvSpPr>
          <p:nvPr/>
        </p:nvSpPr>
        <p:spPr bwMode="auto">
          <a:xfrm flipH="1">
            <a:off x="594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Line 18"/>
          <p:cNvSpPr>
            <a:spLocks noChangeShapeType="1"/>
          </p:cNvSpPr>
          <p:nvPr/>
        </p:nvSpPr>
        <p:spPr bwMode="auto">
          <a:xfrm flipH="1">
            <a:off x="6705600" y="2971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Line 19"/>
          <p:cNvSpPr>
            <a:spLocks noChangeShapeType="1"/>
          </p:cNvSpPr>
          <p:nvPr/>
        </p:nvSpPr>
        <p:spPr bwMode="auto">
          <a:xfrm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1" name="Line 20"/>
          <p:cNvSpPr>
            <a:spLocks noChangeShapeType="1"/>
          </p:cNvSpPr>
          <p:nvPr/>
        </p:nvSpPr>
        <p:spPr bwMode="auto">
          <a:xfrm flipH="1">
            <a:off x="61722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Text Box 21"/>
          <p:cNvSpPr txBox="1">
            <a:spLocks noChangeArrowheads="1"/>
          </p:cNvSpPr>
          <p:nvPr/>
        </p:nvSpPr>
        <p:spPr bwMode="auto">
          <a:xfrm>
            <a:off x="4419600" y="1828800"/>
            <a:ext cx="338554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4</a:t>
            </a:r>
          </a:p>
        </p:txBody>
      </p:sp>
      <p:sp>
        <p:nvSpPr>
          <p:cNvPr id="57363" name="Text Box 22"/>
          <p:cNvSpPr txBox="1">
            <a:spLocks noChangeArrowheads="1"/>
          </p:cNvSpPr>
          <p:nvPr/>
        </p:nvSpPr>
        <p:spPr bwMode="auto">
          <a:xfrm>
            <a:off x="5165725" y="1793875"/>
            <a:ext cx="320922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</a:t>
            </a:r>
          </a:p>
        </p:txBody>
      </p:sp>
      <p:sp>
        <p:nvSpPr>
          <p:cNvPr id="57364" name="Text Box 23"/>
          <p:cNvSpPr txBox="1">
            <a:spLocks noChangeArrowheads="1"/>
          </p:cNvSpPr>
          <p:nvPr/>
        </p:nvSpPr>
        <p:spPr bwMode="auto">
          <a:xfrm>
            <a:off x="6842125" y="1870075"/>
            <a:ext cx="338554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b</a:t>
            </a:r>
          </a:p>
        </p:txBody>
      </p:sp>
      <p:sp>
        <p:nvSpPr>
          <p:cNvPr id="57365" name="Text Box 24"/>
          <p:cNvSpPr txBox="1">
            <a:spLocks noChangeArrowheads="1"/>
          </p:cNvSpPr>
          <p:nvPr/>
        </p:nvSpPr>
        <p:spPr bwMode="auto">
          <a:xfrm>
            <a:off x="7527925" y="1870075"/>
            <a:ext cx="320922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c</a:t>
            </a:r>
          </a:p>
        </p:txBody>
      </p:sp>
      <p:sp>
        <p:nvSpPr>
          <p:cNvPr id="57366" name="Text Box 25"/>
          <p:cNvSpPr txBox="1">
            <a:spLocks noChangeArrowheads="1"/>
          </p:cNvSpPr>
          <p:nvPr/>
        </p:nvSpPr>
        <p:spPr bwMode="auto">
          <a:xfrm>
            <a:off x="5775325" y="2860675"/>
            <a:ext cx="33655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/>
              <a:t>5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编译的翻译过程（续）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2743200" y="2259013"/>
            <a:ext cx="1143000" cy="7127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981200" y="3325813"/>
            <a:ext cx="1143000" cy="7127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/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371600" y="4392613"/>
            <a:ext cx="1143000" cy="7127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</a:t>
            </a:r>
            <a:endParaRPr lang="en-US" altLang="zh-CN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457200" y="2259013"/>
            <a:ext cx="1143000" cy="7127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673600" y="1811275"/>
            <a:ext cx="4013200" cy="1465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82905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2155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2205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4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6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8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6pPr>
            <a:lvl7pPr marL="29610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7pPr>
            <a:lvl8pPr marL="34182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8pPr>
            <a:lvl9pPr marL="38754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sz="1600" kern="0" dirty="0"/>
              <a:t>ADR r4,a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1600" kern="0" dirty="0"/>
              <a:t>LDR</a:t>
            </a:r>
            <a:r>
              <a:rPr lang="en-US" sz="1600" kern="0" dirty="0"/>
              <a:t> r2,[r4]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kern="0" dirty="0"/>
              <a:t>MOV r1,#4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kern="0" dirty="0"/>
              <a:t>MUL r3,r1,r2</a:t>
            </a:r>
            <a:endParaRPr lang="en-US" sz="2000" kern="0" dirty="0"/>
          </a:p>
        </p:txBody>
      </p:sp>
      <p:sp>
        <p:nvSpPr>
          <p:cNvPr id="58377" name="Text Box 5"/>
          <p:cNvSpPr txBox="1">
            <a:spLocks noChangeArrowheads="1"/>
          </p:cNvSpPr>
          <p:nvPr/>
        </p:nvSpPr>
        <p:spPr bwMode="auto">
          <a:xfrm>
            <a:off x="2346325" y="5603875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DFG</a:t>
            </a:r>
          </a:p>
        </p:txBody>
      </p:sp>
      <p:sp>
        <p:nvSpPr>
          <p:cNvPr id="58378" name="Oval 6"/>
          <p:cNvSpPr>
            <a:spLocks noChangeArrowheads="1"/>
          </p:cNvSpPr>
          <p:nvPr/>
        </p:nvSpPr>
        <p:spPr bwMode="auto">
          <a:xfrm>
            <a:off x="990600" y="2341563"/>
            <a:ext cx="533400" cy="5540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*</a:t>
            </a:r>
          </a:p>
        </p:txBody>
      </p:sp>
      <p:sp>
        <p:nvSpPr>
          <p:cNvPr id="58379" name="Oval 7"/>
          <p:cNvSpPr>
            <a:spLocks noChangeArrowheads="1"/>
          </p:cNvSpPr>
          <p:nvPr/>
        </p:nvSpPr>
        <p:spPr bwMode="auto">
          <a:xfrm>
            <a:off x="3276600" y="2341563"/>
            <a:ext cx="533400" cy="5540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-</a:t>
            </a:r>
          </a:p>
        </p:txBody>
      </p:sp>
      <p:sp>
        <p:nvSpPr>
          <p:cNvPr id="58380" name="Oval 8"/>
          <p:cNvSpPr>
            <a:spLocks noChangeArrowheads="1"/>
          </p:cNvSpPr>
          <p:nvPr/>
        </p:nvSpPr>
        <p:spPr bwMode="auto">
          <a:xfrm>
            <a:off x="2438400" y="3408363"/>
            <a:ext cx="533400" cy="5540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*</a:t>
            </a:r>
          </a:p>
        </p:txBody>
      </p:sp>
      <p:sp>
        <p:nvSpPr>
          <p:cNvPr id="58381" name="Oval 9"/>
          <p:cNvSpPr>
            <a:spLocks noChangeArrowheads="1"/>
          </p:cNvSpPr>
          <p:nvPr/>
        </p:nvSpPr>
        <p:spPr bwMode="auto">
          <a:xfrm>
            <a:off x="1905000" y="4475163"/>
            <a:ext cx="533400" cy="5540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+</a:t>
            </a:r>
          </a:p>
        </p:txBody>
      </p:sp>
      <p:sp>
        <p:nvSpPr>
          <p:cNvPr id="58382" name="Line 10"/>
          <p:cNvSpPr>
            <a:spLocks noChangeShapeType="1"/>
          </p:cNvSpPr>
          <p:nvPr/>
        </p:nvSpPr>
        <p:spPr bwMode="auto">
          <a:xfrm>
            <a:off x="914400" y="2200275"/>
            <a:ext cx="1524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Line 11"/>
          <p:cNvSpPr>
            <a:spLocks noChangeShapeType="1"/>
          </p:cNvSpPr>
          <p:nvPr/>
        </p:nvSpPr>
        <p:spPr bwMode="auto">
          <a:xfrm flipH="1">
            <a:off x="1447800" y="2203450"/>
            <a:ext cx="7620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4" name="Line 12"/>
          <p:cNvSpPr>
            <a:spLocks noChangeShapeType="1"/>
          </p:cNvSpPr>
          <p:nvPr/>
        </p:nvSpPr>
        <p:spPr bwMode="auto">
          <a:xfrm>
            <a:off x="3276600" y="2279650"/>
            <a:ext cx="7620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5" name="Line 13"/>
          <p:cNvSpPr>
            <a:spLocks noChangeShapeType="1"/>
          </p:cNvSpPr>
          <p:nvPr/>
        </p:nvSpPr>
        <p:spPr bwMode="auto">
          <a:xfrm flipH="1">
            <a:off x="3733800" y="2279650"/>
            <a:ext cx="7620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6" name="Line 14"/>
          <p:cNvSpPr>
            <a:spLocks noChangeShapeType="1"/>
          </p:cNvSpPr>
          <p:nvPr/>
        </p:nvSpPr>
        <p:spPr bwMode="auto">
          <a:xfrm>
            <a:off x="1295400" y="2833688"/>
            <a:ext cx="762000" cy="166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7" name="Line 15"/>
          <p:cNvSpPr>
            <a:spLocks noChangeShapeType="1"/>
          </p:cNvSpPr>
          <p:nvPr/>
        </p:nvSpPr>
        <p:spPr bwMode="auto">
          <a:xfrm flipH="1">
            <a:off x="2133600" y="5014913"/>
            <a:ext cx="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8" name="Line 16"/>
          <p:cNvSpPr>
            <a:spLocks noChangeShapeType="1"/>
          </p:cNvSpPr>
          <p:nvPr/>
        </p:nvSpPr>
        <p:spPr bwMode="auto">
          <a:xfrm flipH="1">
            <a:off x="2895600" y="2871788"/>
            <a:ext cx="609600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9" name="Line 17"/>
          <p:cNvSpPr>
            <a:spLocks noChangeShapeType="1"/>
          </p:cNvSpPr>
          <p:nvPr/>
        </p:nvSpPr>
        <p:spPr bwMode="auto">
          <a:xfrm>
            <a:off x="2209800" y="3189288"/>
            <a:ext cx="304800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Line 18"/>
          <p:cNvSpPr>
            <a:spLocks noChangeShapeType="1"/>
          </p:cNvSpPr>
          <p:nvPr/>
        </p:nvSpPr>
        <p:spPr bwMode="auto">
          <a:xfrm flipH="1">
            <a:off x="2362200" y="3941763"/>
            <a:ext cx="30480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1" name="Text Box 19"/>
          <p:cNvSpPr txBox="1">
            <a:spLocks noChangeArrowheads="1"/>
          </p:cNvSpPr>
          <p:nvPr/>
        </p:nvSpPr>
        <p:spPr bwMode="auto">
          <a:xfrm>
            <a:off x="609600" y="17526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4</a:t>
            </a:r>
          </a:p>
        </p:txBody>
      </p:sp>
      <p:sp>
        <p:nvSpPr>
          <p:cNvPr id="58392" name="Text Box 20"/>
          <p:cNvSpPr txBox="1">
            <a:spLocks noChangeArrowheads="1"/>
          </p:cNvSpPr>
          <p:nvPr/>
        </p:nvSpPr>
        <p:spPr bwMode="auto">
          <a:xfrm>
            <a:off x="1355725" y="1717675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</a:t>
            </a:r>
          </a:p>
        </p:txBody>
      </p:sp>
      <p:sp>
        <p:nvSpPr>
          <p:cNvPr id="58393" name="Text Box 21"/>
          <p:cNvSpPr txBox="1">
            <a:spLocks noChangeArrowheads="1"/>
          </p:cNvSpPr>
          <p:nvPr/>
        </p:nvSpPr>
        <p:spPr bwMode="auto">
          <a:xfrm>
            <a:off x="3032125" y="17938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b</a:t>
            </a:r>
          </a:p>
        </p:txBody>
      </p:sp>
      <p:sp>
        <p:nvSpPr>
          <p:cNvPr id="58394" name="Text Box 22"/>
          <p:cNvSpPr txBox="1">
            <a:spLocks noChangeArrowheads="1"/>
          </p:cNvSpPr>
          <p:nvPr/>
        </p:nvSpPr>
        <p:spPr bwMode="auto">
          <a:xfrm>
            <a:off x="3717925" y="1793875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c</a:t>
            </a:r>
          </a:p>
        </p:txBody>
      </p:sp>
      <p:sp>
        <p:nvSpPr>
          <p:cNvPr id="58395" name="Text Box 23"/>
          <p:cNvSpPr txBox="1">
            <a:spLocks noChangeArrowheads="1"/>
          </p:cNvSpPr>
          <p:nvPr/>
        </p:nvSpPr>
        <p:spPr bwMode="auto">
          <a:xfrm>
            <a:off x="19653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/>
              <a:t>5</a:t>
            </a:r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4673600" y="3276600"/>
            <a:ext cx="4013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ADR r4,c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LDR r5,[r4]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ADR r4,b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LDR r1,[r4]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SUB r1,r1,r5</a:t>
            </a:r>
            <a:endParaRPr kumimoji="1" lang="en-US" altLang="zh-CN" sz="20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4673600" y="4803775"/>
            <a:ext cx="4013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MUL r2,r1,#5</a:t>
            </a:r>
            <a:endParaRPr kumimoji="1" lang="en-US" altLang="zh-CN" sz="20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673600" y="5108575"/>
            <a:ext cx="4013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ADD r1,r2,r3</a:t>
            </a:r>
            <a:endParaRPr kumimoji="1" lang="en-US" altLang="zh-CN" sz="20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8399" name="Text Box 36"/>
          <p:cNvSpPr txBox="1">
            <a:spLocks noChangeArrowheads="1"/>
          </p:cNvSpPr>
          <p:nvPr/>
        </p:nvSpPr>
        <p:spPr bwMode="auto">
          <a:xfrm>
            <a:off x="5241925" y="56038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code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71864" y="1009055"/>
            <a:ext cx="5452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=4*a+5*(b-c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29" grpId="0" animBg="1" autoUpdateAnimBg="0"/>
      <p:bldP spid="30" grpId="0" animBg="1" autoUpdateAnimBg="0"/>
      <p:bldP spid="31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控制结构的翻译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控制语句除了有表达式，还存在大量的控制流程</a:t>
            </a:r>
            <a:endParaRPr lang="en-US" altLang="zh-CN" sz="3000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if</a:t>
            </a:r>
            <a:r>
              <a:rPr lang="zh-CN" altLang="en-US" dirty="0"/>
              <a:t>语句中包含布尔表达式。</a:t>
            </a:r>
            <a:endParaRPr lang="en-US" altLang="zh-CN" dirty="0"/>
          </a:p>
          <a:p>
            <a:r>
              <a:rPr lang="zh-CN" altLang="en-US" sz="3000" dirty="0"/>
              <a:t>控制流本身翻译成中间代码也是必不可缺的。</a:t>
            </a:r>
            <a:endParaRPr lang="en-US" altLang="zh-CN" sz="3000" dirty="0"/>
          </a:p>
          <a:p>
            <a:r>
              <a:rPr lang="zh-CN" altLang="en-US" sz="3000" dirty="0"/>
              <a:t>通过</a:t>
            </a:r>
            <a:r>
              <a:rPr lang="en-US" altLang="zh-CN" sz="3000" dirty="0"/>
              <a:t>CDFG</a:t>
            </a:r>
            <a:r>
              <a:rPr lang="zh-CN" altLang="en-US" sz="3000" dirty="0"/>
              <a:t>图表示控制结构并进行翻译</a:t>
            </a:r>
            <a:endParaRPr lang="en-US" altLang="zh-CN" sz="3000" dirty="0"/>
          </a:p>
          <a:p>
            <a:pPr lvl="1"/>
            <a:r>
              <a:rPr lang="zh-CN" altLang="en-US" sz="2600" dirty="0"/>
              <a:t>遍历条件表达式。根据数据流图方式生成该表达式中变量加载等信息的代码</a:t>
            </a:r>
          </a:p>
          <a:p>
            <a:pPr lvl="1"/>
            <a:r>
              <a:rPr lang="zh-CN" altLang="en-US" sz="2600" dirty="0"/>
              <a:t>测试判定表达式。编译器会为判定表达式创建能够在分支中测试的条件代码和标记</a:t>
            </a:r>
          </a:p>
          <a:p>
            <a:pPr lvl="1"/>
            <a:r>
              <a:rPr lang="zh-CN" altLang="en-US" sz="2600" dirty="0"/>
              <a:t>在各个分支指令中运用表达式翻译方法生成相应代码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通过遍历，得到汇编代码</a:t>
            </a:r>
            <a:endParaRPr lang="en-US" altLang="zh-CN" sz="26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控制代码的生成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885950"/>
            <a:ext cx="40132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905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2155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2205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4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6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8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6pPr>
            <a:lvl7pPr marL="29610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7pPr>
            <a:lvl8pPr marL="34182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8pPr>
            <a:lvl9pPr marL="38754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(a &gt; b)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x = a;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x = b;</a:t>
            </a:r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4191000" y="2743200"/>
            <a:ext cx="1981200" cy="609600"/>
          </a:xfrm>
          <a:prstGeom prst="hexagon">
            <a:avLst>
              <a:gd name="adj" fmla="val 81250"/>
              <a:gd name="vf" fmla="val 11547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a&gt;b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7010400" y="2743200"/>
            <a:ext cx="10668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x=a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648200" y="3962400"/>
            <a:ext cx="10668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x=b</a:t>
            </a:r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>
            <a:off x="6172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5181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18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0427" name="AutoShape 11"/>
          <p:cNvCxnSpPr>
            <a:cxnSpLocks noChangeShapeType="1"/>
            <a:stCxn id="60422" idx="2"/>
          </p:cNvCxnSpPr>
          <p:nvPr/>
        </p:nvCxnSpPr>
        <p:spPr bwMode="auto">
          <a:xfrm rot="5400000">
            <a:off x="5486400" y="3124200"/>
            <a:ext cx="1828800" cy="2286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8" name="文本框 1"/>
          <p:cNvSpPr txBox="1">
            <a:spLocks noChangeArrowheads="1"/>
          </p:cNvSpPr>
          <p:nvPr/>
        </p:nvSpPr>
        <p:spPr bwMode="auto">
          <a:xfrm>
            <a:off x="6134100" y="258603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181600" y="3352800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048314"/>
            <a:ext cx="8672242" cy="384805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结构图</a:t>
            </a:r>
            <a:endParaRPr lang="en-US" altLang="zh-CN" sz="2800" dirty="0"/>
          </a:p>
          <a:p>
            <a:pPr lvl="1"/>
            <a:r>
              <a:rPr lang="zh-CN" altLang="en-US" sz="2400" dirty="0"/>
              <a:t>结构图</a:t>
            </a:r>
            <a:r>
              <a:rPr lang="en-US" altLang="zh-CN" sz="2400" dirty="0"/>
              <a:t>( structure chart)</a:t>
            </a:r>
            <a:r>
              <a:rPr lang="zh-CN" altLang="en-US" sz="2400" dirty="0"/>
              <a:t>是一种自顶向下的模块化设计工具</a:t>
            </a:r>
            <a:endParaRPr lang="en-US" altLang="zh-CN" sz="2400" dirty="0"/>
          </a:p>
          <a:p>
            <a:pPr lvl="1"/>
            <a:r>
              <a:rPr lang="zh-CN" altLang="en-US" sz="2400" dirty="0"/>
              <a:t>系统由不同模块和线组成，用小方块表示模块，线表示模块之间的关系。</a:t>
            </a:r>
            <a:endParaRPr lang="en-US" altLang="zh-CN" sz="2400" dirty="0"/>
          </a:p>
          <a:p>
            <a:pPr lvl="1"/>
            <a:r>
              <a:rPr lang="zh-CN" altLang="en-US" sz="2400" dirty="0"/>
              <a:t>结构图用于高层设计或体系结构设计</a:t>
            </a:r>
            <a:endParaRPr lang="en-US" altLang="zh-CN" sz="2400" dirty="0"/>
          </a:p>
          <a:p>
            <a:pPr lvl="1"/>
            <a:r>
              <a:rPr lang="zh-CN" altLang="en-US" sz="2400" dirty="0"/>
              <a:t>帮助程序员划分大型软件，递归地将问题分解成可以理解的小问题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结构图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控制代码的生成（续）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28600" y="3352800"/>
            <a:ext cx="2514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352800" y="2209800"/>
            <a:ext cx="1752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r"/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28600" y="2209800"/>
            <a:ext cx="2514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5486400" y="1295400"/>
            <a:ext cx="3101975" cy="228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82905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2155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2205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4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60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8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6pPr>
            <a:lvl7pPr marL="29610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7pPr>
            <a:lvl8pPr marL="34182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8pPr>
            <a:lvl9pPr marL="3875405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ADR r5,a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LDR r1,[r5]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ADR r5,b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LDR r2,[r5]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CMP r1,r2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BLE l3  ;&lt;=</a:t>
            </a:r>
            <a:endParaRPr lang="en-US" kern="0" dirty="0"/>
          </a:p>
        </p:txBody>
      </p:sp>
      <p:sp>
        <p:nvSpPr>
          <p:cNvPr id="61448" name="AutoShape 5"/>
          <p:cNvSpPr>
            <a:spLocks noChangeArrowheads="1"/>
          </p:cNvSpPr>
          <p:nvPr/>
        </p:nvSpPr>
        <p:spPr bwMode="auto">
          <a:xfrm>
            <a:off x="685800" y="2438400"/>
            <a:ext cx="1981200" cy="609600"/>
          </a:xfrm>
          <a:prstGeom prst="hexagon">
            <a:avLst>
              <a:gd name="adj" fmla="val 81250"/>
              <a:gd name="vf" fmla="val 11547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a&gt;b</a:t>
            </a:r>
          </a:p>
        </p:txBody>
      </p:sp>
      <p:sp>
        <p:nvSpPr>
          <p:cNvPr id="61449" name="Rectangle 6"/>
          <p:cNvSpPr>
            <a:spLocks noChangeArrowheads="1"/>
          </p:cNvSpPr>
          <p:nvPr/>
        </p:nvSpPr>
        <p:spPr bwMode="auto">
          <a:xfrm>
            <a:off x="3505200" y="2438400"/>
            <a:ext cx="10668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x=a</a:t>
            </a:r>
          </a:p>
        </p:txBody>
      </p:sp>
      <p:sp>
        <p:nvSpPr>
          <p:cNvPr id="61450" name="Rectangle 7"/>
          <p:cNvSpPr>
            <a:spLocks noChangeArrowheads="1"/>
          </p:cNvSpPr>
          <p:nvPr/>
        </p:nvSpPr>
        <p:spPr bwMode="auto">
          <a:xfrm>
            <a:off x="1143000" y="3657600"/>
            <a:ext cx="10668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x=b</a:t>
            </a:r>
          </a:p>
        </p:txBody>
      </p:sp>
      <p:sp>
        <p:nvSpPr>
          <p:cNvPr id="61451" name="Line 8"/>
          <p:cNvSpPr>
            <a:spLocks noChangeShapeType="1"/>
          </p:cNvSpPr>
          <p:nvPr/>
        </p:nvSpPr>
        <p:spPr bwMode="auto">
          <a:xfrm>
            <a:off x="2667000" y="274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Line 9"/>
          <p:cNvSpPr>
            <a:spLocks noChangeShapeType="1"/>
          </p:cNvSpPr>
          <p:nvPr/>
        </p:nvSpPr>
        <p:spPr bwMode="auto">
          <a:xfrm>
            <a:off x="16764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Line 10"/>
          <p:cNvSpPr>
            <a:spLocks noChangeShapeType="1"/>
          </p:cNvSpPr>
          <p:nvPr/>
        </p:nvSpPr>
        <p:spPr bwMode="auto">
          <a:xfrm>
            <a:off x="16764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1454" name="AutoShape 11"/>
          <p:cNvCxnSpPr>
            <a:cxnSpLocks noChangeShapeType="1"/>
            <a:stCxn id="61449" idx="2"/>
          </p:cNvCxnSpPr>
          <p:nvPr/>
        </p:nvCxnSpPr>
        <p:spPr bwMode="auto">
          <a:xfrm rot="5400000">
            <a:off x="1981200" y="2819400"/>
            <a:ext cx="1828800" cy="2286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486400" y="3581400"/>
            <a:ext cx="3101975" cy="1058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	ADR r5,x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	STR r1,[r5]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	B </a:t>
            </a:r>
            <a:r>
              <a:rPr kumimoji="1" lang="en-US" altLang="zh-CN" sz="1800" dirty="0" err="1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stmtent</a:t>
            </a:r>
            <a:endParaRPr kumimoji="1" lang="en-US" altLang="zh-CN" sz="28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486399" y="4639690"/>
            <a:ext cx="3101975" cy="1058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l3	ADR r5,x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	STR r2,[r5]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 err="1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stmtent</a:t>
            </a: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 ...</a:t>
            </a:r>
            <a:endParaRPr kumimoji="1" lang="en-US" altLang="zh-CN" sz="28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1457" name="文本框 17"/>
          <p:cNvSpPr txBox="1">
            <a:spLocks noChangeArrowheads="1"/>
          </p:cNvSpPr>
          <p:nvPr/>
        </p:nvSpPr>
        <p:spPr bwMode="auto">
          <a:xfrm>
            <a:off x="2819400" y="229235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16" grpId="0" animBg="1" autoUpdateAnimBg="0"/>
      <p:bldP spid="17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过程的翻译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每次过程调用，将建立过程参数并执行调用，之后还要返回到原来代码位置。</a:t>
            </a:r>
            <a:endParaRPr lang="en-US" altLang="zh-CN" dirty="0"/>
          </a:p>
          <a:p>
            <a:r>
              <a:rPr lang="zh-CN" altLang="en-US" dirty="0"/>
              <a:t>过程调用包括保存现场、运行过程及恢复现场，使用过程栈</a:t>
            </a:r>
            <a:endParaRPr lang="en-US" altLang="zh-CN" dirty="0"/>
          </a:p>
          <a:p>
            <a:pPr lvl="1"/>
            <a:r>
              <a:rPr lang="zh-CN" altLang="en-US" dirty="0"/>
              <a:t>过程栈从高位地址到低位地址建立</a:t>
            </a:r>
            <a:endParaRPr lang="en-US" altLang="zh-CN" dirty="0"/>
          </a:p>
          <a:p>
            <a:pPr lvl="1"/>
            <a:r>
              <a:rPr lang="zh-CN" altLang="en-US" dirty="0"/>
              <a:t>栈指针</a:t>
            </a:r>
            <a:r>
              <a:rPr lang="en-US" altLang="zh-CN" dirty="0"/>
              <a:t>(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  <a:r>
              <a:rPr lang="zh-CN" altLang="en-US" dirty="0"/>
              <a:t>定义了当前栈帧在内存中的结束地址</a:t>
            </a:r>
            <a:endParaRPr lang="en-US" altLang="zh-CN" dirty="0"/>
          </a:p>
          <a:p>
            <a:pPr lvl="1"/>
            <a:r>
              <a:rPr lang="zh-CN" altLang="en-US" dirty="0"/>
              <a:t>帧指针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</a:t>
            </a:r>
            <a:r>
              <a:rPr lang="zh-CN" altLang="en-US" dirty="0"/>
              <a:t>定义了当前栈帧在内存中的起始地址</a:t>
            </a:r>
            <a:endParaRPr lang="en-US" altLang="zh-CN" dirty="0"/>
          </a:p>
          <a:p>
            <a:pPr lvl="1"/>
            <a:r>
              <a:rPr lang="zh-CN" altLang="en-US" dirty="0"/>
              <a:t>过程通过栈指针将相关数据保存在栈中，运行过程结束后，从栈中取出数据恢复原代码的环境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过程翻译</a:t>
            </a: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>
          <a:xfrm>
            <a:off x="406400" y="1562100"/>
            <a:ext cx="8178800" cy="4972050"/>
          </a:xfrm>
        </p:spPr>
        <p:txBody>
          <a:bodyPr/>
          <a:lstStyle/>
          <a:p>
            <a:r>
              <a:rPr lang="zh-CN" altLang="en-US"/>
              <a:t>需要代码做</a:t>
            </a:r>
            <a:endParaRPr lang="en-US" altLang="zh-CN"/>
          </a:p>
          <a:p>
            <a:pPr lvl="1"/>
            <a:r>
              <a:rPr lang="zh-CN" altLang="en-US"/>
              <a:t>调用和返回</a:t>
            </a:r>
            <a:endParaRPr lang="en-US" altLang="zh-CN"/>
          </a:p>
          <a:p>
            <a:pPr lvl="1"/>
            <a:r>
              <a:rPr lang="zh-CN" altLang="en-US"/>
              <a:t>传递参数和返回结果</a:t>
            </a:r>
            <a:endParaRPr lang="en-US" altLang="zh-CN"/>
          </a:p>
          <a:p>
            <a:r>
              <a:rPr lang="zh-CN" altLang="en-US"/>
              <a:t>参数和结果被返回到堆栈中</a:t>
            </a:r>
            <a:endParaRPr lang="en-US" altLang="zh-CN"/>
          </a:p>
          <a:p>
            <a:pPr lvl="1"/>
            <a:r>
              <a:rPr lang="zh-CN" altLang="en-US"/>
              <a:t>对</a:t>
            </a:r>
            <a:r>
              <a:rPr lang="en-US" altLang="zh-CN"/>
              <a:t>ARM</a:t>
            </a:r>
          </a:p>
          <a:p>
            <a:pPr lvl="2"/>
            <a:r>
              <a:rPr lang="en-US" altLang="zh-CN"/>
              <a:t>R0-R3</a:t>
            </a:r>
            <a:r>
              <a:rPr lang="zh-CN" altLang="en-US"/>
              <a:t>用来传递程序的前</a:t>
            </a:r>
            <a:r>
              <a:rPr lang="en-US" altLang="zh-CN"/>
              <a:t>4</a:t>
            </a:r>
            <a:r>
              <a:rPr lang="zh-CN" altLang="en-US"/>
              <a:t>个参数</a:t>
            </a:r>
            <a:endParaRPr lang="en-US" altLang="zh-CN"/>
          </a:p>
          <a:p>
            <a:pPr lvl="2"/>
            <a:r>
              <a:rPr lang="en-US" altLang="zh-CN"/>
              <a:t>R0 </a:t>
            </a:r>
            <a:r>
              <a:rPr lang="zh-CN" altLang="en-US"/>
              <a:t>用来保存返回值。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</a:t>
            </a:r>
            <a:r>
              <a:rPr lang="zh-CN" altLang="en-US"/>
              <a:t>的过程链接</a:t>
            </a: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>
          <a:xfrm>
            <a:off x="228600" y="1595438"/>
            <a:ext cx="8534400" cy="4972050"/>
          </a:xfrm>
        </p:spPr>
        <p:txBody>
          <a:bodyPr/>
          <a:lstStyle/>
          <a:p>
            <a:r>
              <a:rPr lang="en-US" altLang="zh-CN" dirty="0"/>
              <a:t>APCS</a:t>
            </a:r>
            <a:r>
              <a:rPr lang="zh-CN" altLang="en-US" dirty="0"/>
              <a:t>（</a:t>
            </a:r>
            <a:r>
              <a:rPr lang="en-US" altLang="zh-CN" dirty="0"/>
              <a:t>ARM</a:t>
            </a:r>
            <a:r>
              <a:rPr lang="zh-CN" altLang="en-US" dirty="0"/>
              <a:t>过程调用标准）</a:t>
            </a:r>
            <a:endParaRPr lang="en-US" altLang="zh-CN" dirty="0"/>
          </a:p>
          <a:p>
            <a:pPr lvl="1"/>
            <a:r>
              <a:rPr lang="en-US" altLang="zh-CN" dirty="0"/>
              <a:t>r0-r3</a:t>
            </a:r>
            <a:r>
              <a:rPr lang="zh-CN" altLang="en-US" dirty="0"/>
              <a:t>传递参数给过程，额外的参数放到栈中</a:t>
            </a:r>
            <a:endParaRPr lang="en-US" altLang="zh-CN" dirty="0"/>
          </a:p>
          <a:p>
            <a:pPr lvl="1"/>
            <a:r>
              <a:rPr lang="en-US" altLang="zh-CN" dirty="0"/>
              <a:t>r0 </a:t>
            </a:r>
            <a:r>
              <a:rPr lang="zh-CN" altLang="en-US" dirty="0"/>
              <a:t>保持返回的值</a:t>
            </a:r>
            <a:endParaRPr lang="en-US" altLang="zh-CN" dirty="0"/>
          </a:p>
          <a:p>
            <a:pPr lvl="1"/>
            <a:r>
              <a:rPr lang="en-US" altLang="zh-CN" dirty="0"/>
              <a:t>r4-r7</a:t>
            </a:r>
            <a:r>
              <a:rPr lang="zh-CN" altLang="en-US" dirty="0"/>
              <a:t>保留局部变量的值</a:t>
            </a:r>
            <a:endParaRPr lang="en-US" altLang="zh-CN" dirty="0"/>
          </a:p>
          <a:p>
            <a:pPr lvl="1"/>
            <a:r>
              <a:rPr lang="en-US" altLang="zh-CN" dirty="0"/>
              <a:t>r11</a:t>
            </a:r>
            <a:r>
              <a:rPr lang="zh-CN" altLang="en-US" dirty="0"/>
              <a:t>是帧指针</a:t>
            </a:r>
            <a:r>
              <a:rPr lang="en-US" altLang="zh-CN" dirty="0" err="1"/>
              <a:t>fp</a:t>
            </a:r>
            <a:r>
              <a:rPr lang="zh-CN" altLang="en-US" dirty="0"/>
              <a:t>，指向栈底，</a:t>
            </a:r>
            <a:r>
              <a:rPr lang="en-US" altLang="zh-CN" dirty="0"/>
              <a:t>r13</a:t>
            </a:r>
            <a:r>
              <a:rPr lang="zh-CN" altLang="en-US" dirty="0"/>
              <a:t>是栈指针</a:t>
            </a:r>
            <a:r>
              <a:rPr lang="en-US" altLang="zh-CN" dirty="0" err="1"/>
              <a:t>sp</a:t>
            </a:r>
            <a:endParaRPr lang="en-US" altLang="zh-CN" dirty="0"/>
          </a:p>
          <a:p>
            <a:pPr lvl="1"/>
            <a:r>
              <a:rPr lang="en-US" altLang="zh-CN" dirty="0"/>
              <a:t>r14</a:t>
            </a:r>
            <a:r>
              <a:rPr lang="zh-CN" altLang="en-US" dirty="0"/>
              <a:t>保留返回地址</a:t>
            </a:r>
            <a:endParaRPr lang="en-US" altLang="zh-CN" dirty="0"/>
          </a:p>
          <a:p>
            <a:pPr lvl="1"/>
            <a:r>
              <a:rPr lang="en-US" altLang="zh-CN" dirty="0"/>
              <a:t>r10</a:t>
            </a:r>
            <a:r>
              <a:rPr lang="zh-CN" altLang="en-US" dirty="0"/>
              <a:t>是指示栈界限的寄存器，以判断栈是否溢出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过程翻译</a:t>
            </a:r>
          </a:p>
        </p:txBody>
      </p:sp>
      <p:sp>
        <p:nvSpPr>
          <p:cNvPr id="5427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836420" y="1074420"/>
            <a:ext cx="4076700" cy="47091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fun (int i)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int a = 2;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 a * i;}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(void)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{int i = 25;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fun(i);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 0;}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过程翻译</a:t>
            </a:r>
          </a:p>
        </p:txBody>
      </p:sp>
      <p:sp>
        <p:nvSpPr>
          <p:cNvPr id="5427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943130" y="967136"/>
            <a:ext cx="4076700" cy="556349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; fun function &lt; fun &gt;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{ fp }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 FP, SP, # 0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 R0, [ FP, #− 16 ]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R3, # 2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 R3, [ FP, #−8 ]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LDR R3, [ FP, #−8 ]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LDR R2, [ FP, #− 16 ]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MUL R3,R2, R3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R0, R3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SUB SP, FP, # 0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POP {FP}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BX LR </a:t>
            </a:r>
          </a:p>
        </p:txBody>
      </p:sp>
      <p:sp>
        <p:nvSpPr>
          <p:cNvPr id="5" name="Content Placeholder 2"/>
          <p:cNvSpPr txBox="1">
            <a:spLocks noChangeArrowheads="1"/>
          </p:cNvSpPr>
          <p:nvPr/>
        </p:nvSpPr>
        <p:spPr>
          <a:xfrm>
            <a:off x="5187021" y="822960"/>
            <a:ext cx="3721100" cy="574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; main function &lt;main &gt;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PUSH { FP, LR}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 FP, SP, #4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SUB SP, SP, #8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MOV R3, # 25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 R3, [ FP, #−8 ]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LDR R0, [ FP, #−8 ]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BL 822c &lt; fun &gt;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MOV R3, # 0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MOV R0, R3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SUB SP, FP, #4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POP {FP, PC}</a:t>
            </a:r>
          </a:p>
        </p:txBody>
      </p:sp>
      <p:sp>
        <p:nvSpPr>
          <p:cNvPr id="2" name="矩形 1"/>
          <p:cNvSpPr/>
          <p:nvPr/>
        </p:nvSpPr>
        <p:spPr>
          <a:xfrm>
            <a:off x="-88399" y="1415534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822c</a:t>
            </a:r>
            <a:endParaRPr lang="zh-CN" altLang="en-US" sz="22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019830" y="934403"/>
            <a:ext cx="0" cy="541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编译过程中的代码优化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30960"/>
            <a:ext cx="8672242" cy="484124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机器无关的优化，主要是软件方面的优化，修改源程序从而提高代码的性能</a:t>
            </a:r>
            <a:endParaRPr lang="en-US" altLang="zh-CN" sz="2800" dirty="0"/>
          </a:p>
          <a:p>
            <a:r>
              <a:rPr lang="zh-CN" altLang="en-US" sz="2800" dirty="0"/>
              <a:t>机器相关的优化，如指令集的选择，寄存器的分配，高速缓存优化，流水线的优化等</a:t>
            </a:r>
            <a:endParaRPr lang="en-US" altLang="zh-CN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指令的选择与调度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530609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对语法树生成的指令代码进行优化</a:t>
            </a:r>
            <a:endParaRPr lang="en-US" altLang="zh-CN" dirty="0"/>
          </a:p>
          <a:p>
            <a:pPr lvl="1"/>
            <a:r>
              <a:rPr lang="zh-CN" altLang="en-US" dirty="0"/>
              <a:t>效率更高的指令替换中间代码生成指令</a:t>
            </a:r>
            <a:endParaRPr lang="en-US" altLang="zh-CN" dirty="0"/>
          </a:p>
          <a:p>
            <a:pPr lvl="1"/>
            <a:r>
              <a:rPr lang="zh-CN" altLang="en-US" dirty="0"/>
              <a:t>指令重排来改变流水线的性能。</a:t>
            </a:r>
            <a:endParaRPr lang="en-US" altLang="zh-CN" dirty="0"/>
          </a:p>
          <a:p>
            <a:r>
              <a:rPr lang="zh-CN" altLang="en-US" dirty="0"/>
              <a:t>指令集的丰富程度决定了可选指令的范围，要求指令集的一致性和完整性 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指令调度</a:t>
            </a:r>
            <a:r>
              <a:rPr lang="zh-CN" altLang="en-US" dirty="0"/>
              <a:t>就是选择指令的过程</a:t>
            </a:r>
            <a:endParaRPr lang="en-US" altLang="zh-CN" dirty="0"/>
          </a:p>
          <a:p>
            <a:pPr lvl="1"/>
            <a:r>
              <a:rPr lang="zh-CN" altLang="en-US" sz="3100" dirty="0"/>
              <a:t>本地调度是不能跨基本块边界移动</a:t>
            </a:r>
            <a:endParaRPr lang="en-US" altLang="zh-CN" sz="3100" dirty="0"/>
          </a:p>
          <a:p>
            <a:pPr lvl="1"/>
            <a:r>
              <a:rPr lang="zh-CN" altLang="en-US" sz="3100" dirty="0"/>
              <a:t>全局调度则可跨越基本块的指令调度</a:t>
            </a:r>
            <a:endParaRPr lang="en-US" altLang="zh-CN" sz="3100" dirty="0"/>
          </a:p>
          <a:p>
            <a:pPr lvl="1"/>
            <a:r>
              <a:rPr lang="zh-CN" altLang="en-US" sz="3100" dirty="0"/>
              <a:t>模块调度对内循环不同迭代次数来消除流水线气泡的技术</a:t>
            </a:r>
            <a:endParaRPr lang="en-US" altLang="zh-CN" sz="3100" dirty="0"/>
          </a:p>
          <a:p>
            <a:pPr lvl="1"/>
            <a:r>
              <a:rPr lang="zh-CN" altLang="en-US" sz="3100" dirty="0"/>
              <a:t>跟踪调度跟踪最常执行的控制流路径实现优化</a:t>
            </a:r>
            <a:endParaRPr lang="en-US" altLang="zh-CN" sz="3100" dirty="0"/>
          </a:p>
          <a:p>
            <a:pPr lvl="2"/>
            <a:r>
              <a:rPr lang="zh-CN" altLang="en-US" sz="2600" dirty="0"/>
              <a:t>超级块调度则是跟踪调度的一种简化版本</a:t>
            </a:r>
            <a:endParaRPr lang="en-US" altLang="zh-CN" sz="2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039447"/>
            <a:ext cx="8672242" cy="5128293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的寄存器是有限的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若无可用寄存器，需借助内存完成计算</a:t>
            </a:r>
            <a:endParaRPr lang="en-US" altLang="zh-CN" dirty="0"/>
          </a:p>
          <a:p>
            <a:r>
              <a:rPr lang="zh-CN" altLang="en-US" dirty="0"/>
              <a:t>最优的寄存器分配方案是一个</a:t>
            </a:r>
            <a:r>
              <a:rPr lang="en-US" altLang="zh-CN" dirty="0"/>
              <a:t>NP</a:t>
            </a:r>
            <a:r>
              <a:rPr lang="zh-CN" altLang="en-US" dirty="0"/>
              <a:t>完全问题 </a:t>
            </a:r>
            <a:endParaRPr lang="en-US" altLang="zh-CN" dirty="0"/>
          </a:p>
          <a:p>
            <a:pPr lvl="1"/>
            <a:r>
              <a:rPr lang="zh-CN" altLang="en-US" dirty="0"/>
              <a:t>某些寄存器有特殊用途或者其使用必须遵循一定约束</a:t>
            </a:r>
            <a:endParaRPr lang="en-US" altLang="zh-CN" dirty="0"/>
          </a:p>
          <a:p>
            <a:pPr lvl="1"/>
            <a:r>
              <a:rPr lang="zh-CN" altLang="en-US" dirty="0"/>
              <a:t>寄存器数目是有限的，这又增加了问题的复杂度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计算次序的选择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963453"/>
          </a:xfrm>
        </p:spPr>
        <p:txBody>
          <a:bodyPr>
            <a:normAutofit/>
          </a:bodyPr>
          <a:lstStyle/>
          <a:p>
            <a:r>
              <a:rPr lang="zh-CN" altLang="en-US" dirty="0"/>
              <a:t>计算执行的次序也会影响目标代码的效率</a:t>
            </a:r>
            <a:endParaRPr lang="en-US" altLang="zh-CN" dirty="0"/>
          </a:p>
          <a:p>
            <a:pPr lvl="1"/>
            <a:r>
              <a:rPr lang="zh-CN" altLang="en-US" dirty="0"/>
              <a:t>计算次序的选择所影响的是寄存器分配问题</a:t>
            </a:r>
            <a:endParaRPr lang="en-US" altLang="zh-CN" dirty="0"/>
          </a:p>
          <a:p>
            <a:pPr lvl="1"/>
            <a:r>
              <a:rPr lang="zh-CN" altLang="en-US" dirty="0"/>
              <a:t>计算次序是更上层的改进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685800" y="3259680"/>
            <a:ext cx="2829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y=d + 2;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z=c + 3;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</a:t>
            </a: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需要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个寄存器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52416" y="3259680"/>
            <a:ext cx="2615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y=d + 2;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z=c + 3;</a:t>
            </a: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需要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个寄存器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00" y="3293091"/>
            <a:ext cx="3817235" cy="316225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结构图</a:t>
            </a:r>
            <a:endParaRPr lang="en-US" altLang="zh-CN" sz="2800" dirty="0"/>
          </a:p>
          <a:p>
            <a:pPr lvl="1"/>
            <a:r>
              <a:rPr lang="zh-CN" altLang="en-US" sz="2400" dirty="0"/>
              <a:t>树状结构图</a:t>
            </a:r>
            <a:endParaRPr lang="en-US" altLang="zh-CN" sz="2400" dirty="0"/>
          </a:p>
          <a:p>
            <a:pPr lvl="1"/>
            <a:r>
              <a:rPr lang="zh-CN" altLang="en-US" sz="2400" dirty="0"/>
              <a:t>非树状结构图</a:t>
            </a:r>
            <a:endParaRPr lang="en-US" altLang="zh-CN" sz="2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结构图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19" y="934403"/>
            <a:ext cx="7669350" cy="22164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94" y="3357347"/>
            <a:ext cx="3817235" cy="3280563"/>
          </a:xfrm>
          <a:prstGeom prst="rect">
            <a:avLst/>
          </a:prstGeom>
        </p:spPr>
      </p:pic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窥孔优化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窥孔优化是一种局部优化方法，通过检査目标指令的短序列（称为窥孔），用更小更短的指令序列代替这些指令以提高目标程序的性能</a:t>
            </a:r>
            <a:endParaRPr lang="en-US" altLang="zh-CN" sz="2800" dirty="0"/>
          </a:p>
          <a:p>
            <a:r>
              <a:rPr lang="zh-CN" altLang="en-US" sz="2800" dirty="0"/>
              <a:t>窥孔优化的特征是每次改进可能又为进一步的改进带来机会，且由于占用内存较小而执行速度很快</a:t>
            </a:r>
            <a:endParaRPr lang="en-US" altLang="zh-CN" sz="2800" dirty="0"/>
          </a:p>
          <a:p>
            <a:r>
              <a:rPr lang="zh-CN" altLang="en-US" sz="2800" dirty="0"/>
              <a:t>窥孔优化常用方法包括冗余加载和保存、删除死代码、控制流优化、强度削弱以及机器语言的使用</a:t>
            </a:r>
            <a:endParaRPr lang="en-US" altLang="zh-CN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窥孔优化常用方法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714313"/>
          </a:xfrm>
        </p:spPr>
        <p:txBody>
          <a:bodyPr/>
          <a:lstStyle/>
          <a:p>
            <a:r>
              <a:rPr lang="zh-CN" altLang="en-US" dirty="0"/>
              <a:t>冗余加载和保存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965200" y="17869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r4 , a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r0 , [r4]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r0 , [r4]</a:t>
            </a:r>
            <a:endParaRPr lang="zh-CN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91164" y="2880249"/>
            <a:ext cx="8672242" cy="71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删除死代码 </a:t>
            </a:r>
          </a:p>
        </p:txBody>
      </p:sp>
      <p:sp>
        <p:nvSpPr>
          <p:cNvPr id="8" name="矩形 7"/>
          <p:cNvSpPr/>
          <p:nvPr/>
        </p:nvSpPr>
        <p:spPr>
          <a:xfrm>
            <a:off x="965200" y="364767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define DEBUG 0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(DEBUG)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dbg(p1) ;</a:t>
            </a:r>
            <a:endParaRPr lang="zh-CN" altLang="en-US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28218" y="2914778"/>
            <a:ext cx="1692275" cy="3603625"/>
            <a:chOff x="6172200" y="2209800"/>
            <a:chExt cx="1692275" cy="3603625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172200" y="2590800"/>
              <a:ext cx="1371600" cy="990600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6858000" y="3581400"/>
              <a:ext cx="1587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68580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172200" y="3962400"/>
              <a:ext cx="1295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/>
                <a:t>dbg(p1);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6781800" y="4495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" name="AutoShape 10"/>
            <p:cNvCxnSpPr>
              <a:cxnSpLocks noChangeShapeType="1"/>
              <a:stCxn id="10" idx="3"/>
            </p:cNvCxnSpPr>
            <p:nvPr/>
          </p:nvCxnSpPr>
          <p:spPr bwMode="auto">
            <a:xfrm flipH="1">
              <a:off x="6781800" y="3086100"/>
              <a:ext cx="762000" cy="2727325"/>
            </a:xfrm>
            <a:prstGeom prst="bentConnector4">
              <a:avLst>
                <a:gd name="adj1" fmla="val -30000"/>
                <a:gd name="adj2" fmla="val 59079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384925" y="34702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9pPr>
            </a:lstStyle>
            <a:p>
              <a:r>
                <a:rPr lang="en-US" altLang="zh-CN"/>
                <a:t>1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7527925" y="25558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9pPr>
            </a:lstStyle>
            <a:p>
              <a:r>
                <a:rPr lang="en-US" altLang="zh-CN"/>
                <a:t>0</a:t>
              </a:r>
            </a:p>
          </p:txBody>
        </p:sp>
        <p:grpSp>
          <p:nvGrpSpPr>
            <p:cNvPr id="18" name="Group 15"/>
            <p:cNvGrpSpPr/>
            <p:nvPr/>
          </p:nvGrpSpPr>
          <p:grpSpPr bwMode="auto">
            <a:xfrm>
              <a:off x="6477000" y="3810000"/>
              <a:ext cx="762000" cy="914400"/>
              <a:chOff x="4080" y="2400"/>
              <a:chExt cx="480" cy="576"/>
            </a:xfrm>
          </p:grpSpPr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 flipV="1">
                <a:off x="4080" y="2400"/>
                <a:ext cx="432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 flipH="1" flipV="1">
                <a:off x="4128" y="2400"/>
                <a:ext cx="432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 bwMode="auto">
            <a:xfrm>
              <a:off x="6324600" y="2514600"/>
              <a:ext cx="1066800" cy="1295400"/>
              <a:chOff x="3984" y="1584"/>
              <a:chExt cx="672" cy="816"/>
            </a:xfrm>
            <a:solidFill>
              <a:srgbClr val="FFCC00"/>
            </a:solidFill>
          </p:grpSpPr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 flipV="1">
                <a:off x="3984" y="1632"/>
                <a:ext cx="672" cy="768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H="1" flipV="1">
                <a:off x="3984" y="1584"/>
                <a:ext cx="672" cy="768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 flipV="1">
            <a:off x="1085688" y="2601626"/>
            <a:ext cx="2247818" cy="313151"/>
          </a:xfrm>
          <a:prstGeom prst="line">
            <a:avLst/>
          </a:prstGeom>
          <a:solidFill>
            <a:srgbClr val="FFCC00"/>
          </a:solidFill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>
            <a:off x="1085689" y="2647984"/>
            <a:ext cx="2247817" cy="203499"/>
          </a:xfrm>
          <a:prstGeom prst="line">
            <a:avLst/>
          </a:prstGeom>
          <a:solidFill>
            <a:srgbClr val="FFCC00"/>
          </a:solidFill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窥孔优化常用方法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24" name="内容占位符 2"/>
          <p:cNvSpPr txBox="1"/>
          <p:nvPr/>
        </p:nvSpPr>
        <p:spPr>
          <a:xfrm>
            <a:off x="159084" y="1016237"/>
            <a:ext cx="8672242" cy="71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控制流优化 </a:t>
            </a:r>
          </a:p>
        </p:txBody>
      </p:sp>
      <p:sp>
        <p:nvSpPr>
          <p:cNvPr id="27" name="矩形 26"/>
          <p:cNvSpPr/>
          <p:nvPr/>
        </p:nvSpPr>
        <p:spPr>
          <a:xfrm>
            <a:off x="436880" y="1812384"/>
            <a:ext cx="2976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a &lt; b )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L1 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 :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L2 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 :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a + b ;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140960" y="1921917"/>
            <a:ext cx="3159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a &lt; b )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L1 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 :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a + b 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 : </a:t>
            </a:r>
            <a:endParaRPr lang="zh-CN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箭头: 右 28"/>
          <p:cNvSpPr/>
          <p:nvPr/>
        </p:nvSpPr>
        <p:spPr>
          <a:xfrm>
            <a:off x="3891280" y="2634098"/>
            <a:ext cx="965200" cy="47486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/>
          <p:cNvSpPr txBox="1"/>
          <p:nvPr/>
        </p:nvSpPr>
        <p:spPr>
          <a:xfrm>
            <a:off x="159084" y="4228641"/>
            <a:ext cx="8672242" cy="898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强度削弱：目标机器上用时间开销小的等价操作代替时间开销大的操作</a:t>
            </a:r>
          </a:p>
        </p:txBody>
      </p:sp>
      <p:sp>
        <p:nvSpPr>
          <p:cNvPr id="31" name="矩形 30"/>
          <p:cNvSpPr/>
          <p:nvPr/>
        </p:nvSpPr>
        <p:spPr>
          <a:xfrm>
            <a:off x="842898" y="5330786"/>
            <a:ext cx="143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∗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63124" y="5330786"/>
            <a:ext cx="1933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≪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箭头: 右 32"/>
          <p:cNvSpPr/>
          <p:nvPr/>
        </p:nvSpPr>
        <p:spPr>
          <a:xfrm>
            <a:off x="2740320" y="5341081"/>
            <a:ext cx="965200" cy="47486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窥孔优化常用方法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24" name="内容占位符 2"/>
          <p:cNvSpPr txBox="1"/>
          <p:nvPr/>
        </p:nvSpPr>
        <p:spPr>
          <a:xfrm>
            <a:off x="159084" y="1188957"/>
            <a:ext cx="8672242" cy="2732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机器语言的使用</a:t>
            </a:r>
            <a:endParaRPr lang="en-US" altLang="zh-CN" dirty="0"/>
          </a:p>
          <a:p>
            <a:pPr lvl="1"/>
            <a:r>
              <a:rPr lang="zh-CN" altLang="en-US" dirty="0"/>
              <a:t>内嵌的汇编代码，是很典型机器语言的使用</a:t>
            </a:r>
            <a:endParaRPr lang="en-US" altLang="zh-CN" dirty="0"/>
          </a:p>
          <a:p>
            <a:pPr lvl="2"/>
            <a:r>
              <a:rPr lang="zh-CN" altLang="en-US" dirty="0"/>
              <a:t>有些场合纯 </a:t>
            </a:r>
            <a:r>
              <a:rPr lang="en-US" altLang="zh-CN" dirty="0"/>
              <a:t>C </a:t>
            </a:r>
            <a:r>
              <a:rPr lang="zh-CN" altLang="en-US" dirty="0"/>
              <a:t>语言无法实现</a:t>
            </a:r>
            <a:endParaRPr lang="en-US" altLang="zh-CN" dirty="0"/>
          </a:p>
          <a:p>
            <a:pPr lvl="3"/>
            <a:r>
              <a:rPr lang="zh-CN" altLang="en-US" sz="2400" dirty="0"/>
              <a:t>例如，协处理器指令、软中断指令、特殊定制指令</a:t>
            </a:r>
            <a:endParaRPr lang="en-US" altLang="zh-CN" sz="2400" dirty="0"/>
          </a:p>
          <a:p>
            <a:pPr lvl="2"/>
            <a:r>
              <a:rPr lang="zh-CN" altLang="en-US" dirty="0"/>
              <a:t>提高效率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6.4 </a:t>
            </a:r>
            <a:r>
              <a:rPr lang="zh-CN" altLang="en-US" dirty="0"/>
              <a:t>程序性能分析与优化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程序的性能：执行时间、功耗和尺寸</a:t>
            </a:r>
            <a:endParaRPr lang="en-US" altLang="zh-CN" dirty="0"/>
          </a:p>
          <a:p>
            <a:r>
              <a:rPr lang="zh-CN" altLang="en-US" dirty="0"/>
              <a:t>程序执行时间 </a:t>
            </a:r>
            <a:endParaRPr lang="en-US" altLang="zh-CN" dirty="0"/>
          </a:p>
          <a:p>
            <a:pPr lvl="1"/>
            <a:r>
              <a:rPr lang="zh-CN" altLang="en-US" dirty="0"/>
              <a:t>程序的执行时间是最重要的嵌入式系统性能评价指标，尤其是对时间关键的实时嵌入式系统。</a:t>
            </a:r>
            <a:endParaRPr lang="en-US" altLang="zh-CN" dirty="0"/>
          </a:p>
          <a:p>
            <a:r>
              <a:rPr lang="zh-CN" altLang="en-US" dirty="0"/>
              <a:t>软件分析方法</a:t>
            </a:r>
            <a:endParaRPr lang="en-US" altLang="zh-CN" dirty="0"/>
          </a:p>
          <a:p>
            <a:pPr lvl="1"/>
            <a:r>
              <a:rPr lang="zh-CN" altLang="en-US" dirty="0"/>
              <a:t>软件分析的方法通常采用插桩技术，在程序关键代码处插入一段能采集当前程序执行性能的代码。</a:t>
            </a:r>
            <a:endParaRPr lang="en-US" altLang="zh-CN" dirty="0"/>
          </a:p>
          <a:p>
            <a:pPr lvl="1"/>
            <a:r>
              <a:rPr lang="zh-CN" altLang="en-US" dirty="0"/>
              <a:t>当程序执行时，可实际测量出程序的性能信息</a:t>
            </a:r>
            <a:endParaRPr lang="en-US" altLang="zh-CN" dirty="0"/>
          </a:p>
          <a:p>
            <a:pPr lvl="1"/>
            <a:r>
              <a:rPr lang="zh-CN" altLang="en-US" dirty="0"/>
              <a:t>问题：在源程序中插入一段代码尽管不影响源程序的执行结果，但这使得测试环境不够真实，同时在数据导入和导出时会产生额外的开销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程序执行时间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硬件分析方式</a:t>
            </a:r>
            <a:endParaRPr lang="en-US" altLang="zh-CN" dirty="0"/>
          </a:p>
          <a:p>
            <a:pPr lvl="1"/>
            <a:r>
              <a:rPr lang="zh-CN" altLang="en-US" dirty="0"/>
              <a:t>在总线上的计时器监控程序运行时的总线信息，采样或者实时检测的方式，测量程序的真实执行时间</a:t>
            </a:r>
            <a:endParaRPr lang="en-US" altLang="zh-CN" dirty="0"/>
          </a:p>
          <a:p>
            <a:pPr lvl="1"/>
            <a:r>
              <a:rPr lang="zh-CN" altLang="en-US" dirty="0"/>
              <a:t>采用硬件测量的方式在速度上是有优势的</a:t>
            </a:r>
            <a:endParaRPr lang="en-US" altLang="zh-CN" dirty="0"/>
          </a:p>
          <a:p>
            <a:pPr lvl="1"/>
            <a:r>
              <a:rPr lang="zh-CN" altLang="en-US" dirty="0"/>
              <a:t>问题：</a:t>
            </a:r>
            <a:endParaRPr lang="en-US" altLang="zh-CN" dirty="0"/>
          </a:p>
          <a:p>
            <a:pPr lvl="2"/>
            <a:r>
              <a:rPr lang="zh-CN" altLang="en-US" dirty="0"/>
              <a:t>通用性差，程序在不同的硬件环境中执行可能得到差别较大的执行时间</a:t>
            </a:r>
            <a:endParaRPr lang="en-US" altLang="zh-CN" dirty="0"/>
          </a:p>
          <a:p>
            <a:pPr lvl="2"/>
            <a:r>
              <a:rPr lang="zh-CN" altLang="en-US" dirty="0"/>
              <a:t>数据完备性和准确性无法得到保证</a:t>
            </a:r>
            <a:endParaRPr lang="en-US" altLang="zh-CN" dirty="0"/>
          </a:p>
          <a:p>
            <a:pPr lvl="2"/>
            <a:r>
              <a:rPr lang="zh-CN" altLang="en-US" dirty="0"/>
              <a:t>会造成系统长时间的负载，导致资源的浪费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程序执行时间</a:t>
            </a:r>
            <a:r>
              <a:rPr lang="en-US" altLang="zh-CN" dirty="0"/>
              <a:t>--</a:t>
            </a:r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动态分析方法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000" dirty="0"/>
              <a:t>静态分析方法指在不通过程序执行的情况下，静态分析程序的结构和语句，获得程序执行时间的方法</a:t>
            </a:r>
            <a:r>
              <a:rPr lang="en-US" altLang="zh-CN" sz="3000" dirty="0"/>
              <a:t> </a:t>
            </a:r>
            <a:endParaRPr lang="zh-CN" altLang="en-US" sz="3000" dirty="0"/>
          </a:p>
          <a:p>
            <a:pPr lvl="1"/>
            <a:r>
              <a:rPr lang="zh-CN" altLang="en-US" dirty="0"/>
              <a:t>平均执行时间</a:t>
            </a:r>
            <a:r>
              <a:rPr lang="en-US" altLang="zh-CN" dirty="0"/>
              <a:t>( Average Case Execution </a:t>
            </a:r>
            <a:r>
              <a:rPr lang="en-US" altLang="zh-CN" dirty="0" err="1"/>
              <a:t>Time,ACET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典型数据期望的典型执行时间</a:t>
            </a:r>
          </a:p>
          <a:p>
            <a:pPr lvl="1"/>
            <a:r>
              <a:rPr lang="zh-CN" altLang="en-US" dirty="0"/>
              <a:t>最坏执行时间</a:t>
            </a:r>
            <a:r>
              <a:rPr lang="en-US" altLang="zh-CN" dirty="0"/>
              <a:t>(Worst Case Execution Time, WCET)</a:t>
            </a:r>
          </a:p>
          <a:p>
            <a:pPr lvl="2"/>
            <a:r>
              <a:rPr lang="zh-CN" altLang="en-US" dirty="0"/>
              <a:t>程序花费在任何输入序列中的最长运行时间</a:t>
            </a:r>
          </a:p>
          <a:p>
            <a:pPr lvl="2"/>
            <a:r>
              <a:rPr lang="zh-CN" altLang="en-US" dirty="0"/>
              <a:t>对有时限要求的系统是非常重要的</a:t>
            </a:r>
            <a:endParaRPr lang="en-US" altLang="zh-CN" dirty="0"/>
          </a:p>
          <a:p>
            <a:pPr lvl="1"/>
            <a:r>
              <a:rPr lang="zh-CN" altLang="en-US" dirty="0"/>
              <a:t>最好执行时间</a:t>
            </a:r>
            <a:r>
              <a:rPr lang="en-US" altLang="zh-CN" dirty="0"/>
              <a:t>(Best Case Execution Time, BCET)</a:t>
            </a:r>
          </a:p>
          <a:p>
            <a:pPr lvl="2"/>
            <a:r>
              <a:rPr lang="zh-CN" altLang="en-US" dirty="0"/>
              <a:t>程序花费在任何输入序列中的最短运行时间</a:t>
            </a:r>
          </a:p>
          <a:p>
            <a:pPr lvl="2"/>
            <a:r>
              <a:rPr lang="zh-CN" altLang="en-US" dirty="0"/>
              <a:t>测量多速率实时系统时非常重要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程序执行时间</a:t>
            </a:r>
            <a:r>
              <a:rPr lang="en-US" altLang="zh-CN" dirty="0"/>
              <a:t>--</a:t>
            </a:r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动态分析方法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动态分析方法是收集程序运行时的性能信息，以找到具有性能优化潜力的热点代码</a:t>
            </a:r>
            <a:endParaRPr lang="en-US" altLang="zh-CN" sz="2800" dirty="0"/>
          </a:p>
          <a:p>
            <a:r>
              <a:rPr lang="zh-CN" altLang="en-US" sz="2800" dirty="0"/>
              <a:t>动态分析需要大量运行时的信息以确保数据的准确性</a:t>
            </a:r>
            <a:endParaRPr lang="en-US" altLang="zh-CN" sz="2800" dirty="0"/>
          </a:p>
          <a:p>
            <a:r>
              <a:rPr lang="zh-CN" altLang="en-US" sz="2800" dirty="0"/>
              <a:t>在一定的阈值内，同时需要额外的测量开销，最常用的动态分析方法是软件测试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代码级分析方法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代码级分析方法就是针对源程序结构本身的性能分析方法，是编译器最常用的优化技术</a:t>
            </a:r>
            <a:endParaRPr lang="en-US" altLang="zh-CN" sz="2800" dirty="0"/>
          </a:p>
          <a:p>
            <a:r>
              <a:rPr lang="zh-CN" altLang="en-US" sz="2800" dirty="0"/>
              <a:t>通过对程序本身的控制结构、数据流等关系进行分析，分析程序本身的执行路径，通过程序路径的指令周期来共同计算程序的执行时间</a:t>
            </a:r>
            <a:endParaRPr lang="en-US" altLang="zh-CN" sz="2800" dirty="0"/>
          </a:p>
          <a:p>
            <a:r>
              <a:rPr lang="zh-CN" altLang="en-US" sz="2800" dirty="0"/>
              <a:t>程序路径分析使用整数线性规划</a:t>
            </a:r>
            <a:r>
              <a:rPr lang="en-US" altLang="zh-CN" sz="2800" dirty="0"/>
              <a:t>(ILP)</a:t>
            </a:r>
            <a:r>
              <a:rPr lang="zh-CN" altLang="en-US" sz="2800" dirty="0"/>
              <a:t>的方法来隐式的解决路径问题，使用一个约束条件集合描述程序的结构及其行为的某些方面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代码级分析方法（续）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033747"/>
            <a:ext cx="8672242" cy="632493"/>
          </a:xfrm>
        </p:spPr>
        <p:txBody>
          <a:bodyPr/>
          <a:lstStyle/>
          <a:p>
            <a:r>
              <a:rPr lang="zh-CN" altLang="en-US" dirty="0"/>
              <a:t>枚举法用于简单具有有限确定执行路径的方法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嵌入式系统设计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386080" y="1765584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a&lt;b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测试条件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en-US" altLang="zh-CN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if (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    /*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测试条件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2*/</a:t>
            </a:r>
            <a:r>
              <a:rPr lang="en-US" altLang="zh-CN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1;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2;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}else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if (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  /*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测试条件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3;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4;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4212787"/>
            <a:ext cx="6880606" cy="258120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973435"/>
            <a:ext cx="6128392" cy="5569605"/>
          </a:xfrm>
        </p:spPr>
        <p:txBody>
          <a:bodyPr>
            <a:normAutofit/>
          </a:bodyPr>
          <a:lstStyle/>
          <a:p>
            <a:r>
              <a:rPr lang="zh-CN" altLang="en-US" dirty="0"/>
              <a:t>流程图</a:t>
            </a:r>
            <a:r>
              <a:rPr lang="en-US" altLang="zh-CN" dirty="0"/>
              <a:t>( flow chart)</a:t>
            </a:r>
          </a:p>
          <a:p>
            <a:pPr lvl="1"/>
            <a:r>
              <a:rPr lang="zh-CN" altLang="en-US" sz="2200" dirty="0"/>
              <a:t>流程图是描述一个程序的工作流程或过程</a:t>
            </a:r>
            <a:endParaRPr lang="en-US" altLang="zh-CN" sz="2200" dirty="0"/>
          </a:p>
          <a:p>
            <a:pPr lvl="1"/>
            <a:r>
              <a:rPr lang="zh-CN" altLang="en-US" sz="2200" dirty="0"/>
              <a:t>使用方框表示步骤、菱形表示判断、带箭头的线表示执行流程</a:t>
            </a:r>
            <a:endParaRPr lang="en-US" altLang="zh-CN" sz="2200" dirty="0"/>
          </a:p>
          <a:p>
            <a:pPr lvl="1"/>
            <a:r>
              <a:rPr lang="zh-CN" altLang="en-US" sz="2200" dirty="0"/>
              <a:t>流程图表示对给定问题的解决方案</a:t>
            </a:r>
            <a:endParaRPr lang="en-US" altLang="zh-CN" sz="2200" dirty="0"/>
          </a:p>
          <a:p>
            <a:pPr lvl="1"/>
            <a:r>
              <a:rPr lang="zh-CN" altLang="en-US" sz="2200" dirty="0"/>
              <a:t>常用于分析、设计、记录或者管理的流程中</a:t>
            </a:r>
            <a:endParaRPr lang="en-US" altLang="zh-CN" sz="2200" dirty="0"/>
          </a:p>
          <a:p>
            <a:pPr lvl="1"/>
            <a:r>
              <a:rPr lang="zh-CN" altLang="en-US" sz="2200" dirty="0"/>
              <a:t>例：</a:t>
            </a:r>
            <a:endParaRPr lang="en-US" altLang="zh-CN" sz="2200" dirty="0"/>
          </a:p>
          <a:p>
            <a:pPr marL="274320" lvl="1" indent="0">
              <a:buNone/>
            </a:pPr>
            <a:r>
              <a:rPr lang="en-US" altLang="zh-CN" sz="2200" dirty="0"/>
              <a:t>   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for( A ; B ; C)</a:t>
            </a:r>
          </a:p>
          <a:p>
            <a:pPr marL="27432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流程图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01" y="934403"/>
            <a:ext cx="2466975" cy="5467350"/>
          </a:xfrm>
          <a:prstGeom prst="rect">
            <a:avLst/>
          </a:prstGeom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代码级分析方法（续）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4362116" cy="5128293"/>
          </a:xfrm>
        </p:spPr>
        <p:txBody>
          <a:bodyPr>
            <a:normAutofit fontScale="92500"/>
          </a:bodyPr>
          <a:lstStyle/>
          <a:p>
            <a:r>
              <a:rPr lang="zh-CN" altLang="en-US" sz="3000" dirty="0"/>
              <a:t>控制</a:t>
            </a:r>
            <a:r>
              <a:rPr lang="en-US" altLang="zh-CN" sz="3000" dirty="0"/>
              <a:t>/</a:t>
            </a:r>
            <a:r>
              <a:rPr lang="zh-CN" altLang="en-US" sz="3000" dirty="0"/>
              <a:t>数据流图</a:t>
            </a:r>
            <a:r>
              <a:rPr lang="en-US" altLang="zh-CN" sz="3000" dirty="0"/>
              <a:t>(CDFG)</a:t>
            </a:r>
            <a:r>
              <a:rPr lang="zh-CN" altLang="en-US" sz="3000" dirty="0"/>
              <a:t>：循环结构程序路径的确定</a:t>
            </a:r>
            <a:endParaRPr lang="en-US" altLang="zh-CN" sz="3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000" dirty="0"/>
              <a:t>循环初始模块执行一次</a:t>
            </a:r>
            <a:endParaRPr lang="en-US" altLang="zh-CN" sz="3000" dirty="0"/>
          </a:p>
          <a:p>
            <a:r>
              <a:rPr lang="zh-CN" altLang="en-US" sz="3000" dirty="0"/>
              <a:t>判断执行了</a:t>
            </a:r>
            <a:r>
              <a:rPr lang="en-US" altLang="zh-CN" sz="3000" dirty="0"/>
              <a:t>N+1</a:t>
            </a:r>
            <a:r>
              <a:rPr lang="zh-CN" altLang="en-US" sz="3000" dirty="0"/>
              <a:t>次</a:t>
            </a:r>
            <a:endParaRPr lang="en-US" altLang="zh-CN" sz="3000" dirty="0"/>
          </a:p>
          <a:p>
            <a:r>
              <a:rPr lang="zh-CN" altLang="en-US" sz="3000" dirty="0"/>
              <a:t>循环体和循环变量各执行了</a:t>
            </a:r>
            <a:r>
              <a:rPr lang="en-US" altLang="zh-CN" sz="3000" dirty="0"/>
              <a:t>N</a:t>
            </a:r>
            <a:r>
              <a:rPr lang="zh-CN" altLang="en-US" sz="3000" dirty="0"/>
              <a:t>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235879" y="22728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(i=0; i&lt;N;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{a[i]= b[i]*c[i]; 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64" y="1130401"/>
            <a:ext cx="4104640" cy="459719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程序执行时间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指令的执行时间</a:t>
            </a:r>
            <a:endParaRPr lang="en-US" altLang="zh-CN" sz="2800" dirty="0"/>
          </a:p>
          <a:p>
            <a:pPr lvl="1"/>
            <a:r>
              <a:rPr lang="zh-CN" altLang="en-US" dirty="0"/>
              <a:t>CPU厂商通常提供了某些操作指令的CPU周期数表</a:t>
            </a:r>
            <a:endParaRPr lang="en-US" altLang="zh-CN" dirty="0"/>
          </a:p>
          <a:p>
            <a:r>
              <a:rPr lang="zh-CN" altLang="en-US" sz="2800" dirty="0"/>
              <a:t>高速缓存的影响</a:t>
            </a:r>
            <a:endParaRPr lang="en-US" altLang="zh-CN" sz="2800" dirty="0"/>
          </a:p>
          <a:p>
            <a:r>
              <a:rPr lang="zh-CN" altLang="en-US" sz="2800" dirty="0"/>
              <a:t>流水线技术对执行时间的影响</a:t>
            </a:r>
            <a:endParaRPr lang="en-US" altLang="zh-CN" sz="2800" dirty="0"/>
          </a:p>
          <a:p>
            <a:r>
              <a:rPr lang="zh-CN" altLang="en-US" sz="2800" dirty="0"/>
              <a:t>执行时间的分析有很多方法，关键是分析程序的哪个部分比较耗时，优化就从这里开始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82733"/>
          </a:xfrm>
        </p:spPr>
        <p:txBody>
          <a:bodyPr>
            <a:normAutofit/>
          </a:bodyPr>
          <a:lstStyle/>
          <a:p>
            <a:r>
              <a:rPr lang="zh-CN" altLang="en-US" dirty="0"/>
              <a:t>循环优化</a:t>
            </a:r>
            <a:endParaRPr lang="en-US" altLang="zh-CN" dirty="0"/>
          </a:p>
          <a:p>
            <a:pPr lvl="1"/>
            <a:r>
              <a:rPr lang="zh-CN" altLang="en-US" dirty="0"/>
              <a:t>代码移出 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2" name="矩形 11"/>
          <p:cNvSpPr/>
          <p:nvPr/>
        </p:nvSpPr>
        <p:spPr>
          <a:xfrm>
            <a:off x="685800" y="2326640"/>
            <a:ext cx="492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 i&lt;length(m);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for(j;j&lt;length(n);j++)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a[i][j]=b[i][j]	;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5800" y="433379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ml=length(m); 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nl=length(n); 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 i&lt;m1;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for(j;j&lt;n1);j++)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a[i][j]=b[i][j]; 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箭头: 下 13"/>
          <p:cNvSpPr/>
          <p:nvPr/>
        </p:nvSpPr>
        <p:spPr>
          <a:xfrm>
            <a:off x="2204720" y="3616960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82733"/>
          </a:xfrm>
        </p:spPr>
        <p:txBody>
          <a:bodyPr>
            <a:normAutofit/>
          </a:bodyPr>
          <a:lstStyle/>
          <a:p>
            <a:r>
              <a:rPr lang="zh-CN" altLang="en-US" dirty="0"/>
              <a:t>循环优化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  <a:endParaRPr lang="en-US" altLang="zh-CN" dirty="0"/>
          </a:p>
          <a:p>
            <a:pPr lvl="1"/>
            <a:r>
              <a:rPr lang="zh-CN" altLang="en-US" dirty="0"/>
              <a:t>归纳变量共享和强度削减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416560" y="2202892"/>
            <a:ext cx="6898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ml=length(m);nl=length(n); 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 i&lt;m1;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for(j;j&lt;n1);j++)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c=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ml+j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; 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);}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箭头: 下 13"/>
          <p:cNvSpPr/>
          <p:nvPr/>
        </p:nvSpPr>
        <p:spPr>
          <a:xfrm>
            <a:off x="2987040" y="3913502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68960" y="4703125"/>
            <a:ext cx="6898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ml=length(m);nl=length(n); c=0; 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 i&lt;m1;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for(j;j&lt;n1);j++)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); 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82733"/>
          </a:xfrm>
        </p:spPr>
        <p:txBody>
          <a:bodyPr>
            <a:normAutofit/>
          </a:bodyPr>
          <a:lstStyle/>
          <a:p>
            <a:r>
              <a:rPr lang="zh-CN" altLang="en-US" dirty="0"/>
              <a:t>循环优化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  <a:endParaRPr lang="en-US" altLang="zh-CN" dirty="0"/>
          </a:p>
          <a:p>
            <a:pPr lvl="1"/>
            <a:r>
              <a:rPr lang="zh-CN" altLang="en-US" dirty="0"/>
              <a:t>循环展开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396240" y="2413922"/>
            <a:ext cx="6898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(i;i&lt;limit;i++ 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x=x+a[i]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箭头: 下 13"/>
          <p:cNvSpPr/>
          <p:nvPr/>
        </p:nvSpPr>
        <p:spPr>
          <a:xfrm>
            <a:off x="2092960" y="3334910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5879" y="4073573"/>
            <a:ext cx="6898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for(i;i&lt;limit−1;i+= 2)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x=x+a[i]+a[i+1];}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82733"/>
          </a:xfrm>
        </p:spPr>
        <p:txBody>
          <a:bodyPr>
            <a:normAutofit/>
          </a:bodyPr>
          <a:lstStyle/>
          <a:p>
            <a:r>
              <a:rPr lang="zh-CN" altLang="en-US" dirty="0"/>
              <a:t>循环优化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  <a:endParaRPr lang="en-US" altLang="zh-CN" dirty="0"/>
          </a:p>
          <a:p>
            <a:pPr lvl="1"/>
            <a:r>
              <a:rPr lang="zh-CN" altLang="en-US" dirty="0"/>
              <a:t>循环合并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396240" y="2413922"/>
            <a:ext cx="6898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(i;i&lt;limit;i++ 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a[i]=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pt-BR" altLang="zh-CN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(i;i&lt;limit;i++ 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c[i]=d[i];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箭头: 下 13"/>
          <p:cNvSpPr/>
          <p:nvPr/>
        </p:nvSpPr>
        <p:spPr>
          <a:xfrm>
            <a:off x="1996440" y="3983582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6240" y="4875262"/>
            <a:ext cx="689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(i;i&lt;limit;i++ 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a[i]=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pt-BR" altLang="zh-CN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c[i]=d[i];}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8"/>
            <a:ext cx="8672242" cy="782176"/>
          </a:xfrm>
        </p:spPr>
        <p:txBody>
          <a:bodyPr>
            <a:normAutofit/>
          </a:bodyPr>
          <a:lstStyle/>
          <a:p>
            <a:r>
              <a:rPr lang="zh-CN" altLang="en-US" dirty="0"/>
              <a:t>算法与数据结构的优化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4" name="箭头: 下 13"/>
          <p:cNvSpPr/>
          <p:nvPr/>
        </p:nvSpPr>
        <p:spPr>
          <a:xfrm>
            <a:off x="2606320" y="3898580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1164" y="1826084"/>
            <a:ext cx="65109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 (int n) /*</a:t>
            </a:r>
            <a:r>
              <a:rPr lang="zh-CN" altLang="en-US" sz="2400" b="1" dirty="0"/>
              <a:t>求斐波那契数列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{if (n==1||n==2)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;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fun(n−1)+fun(n−2); 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582" y="5105632"/>
            <a:ext cx="8963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static int tab[]={1,1,2,3,5,8,13,21,34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*/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};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 fun (int i)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 return tab[i] ; }</a:t>
            </a:r>
            <a:endParaRPr lang="zh-CN" altLang="en-US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0834" y="4644737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计算小型斐波那契数列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003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过程调用的优化</a:t>
            </a:r>
            <a:endParaRPr lang="en-US" altLang="zh-CN" sz="2800" dirty="0"/>
          </a:p>
          <a:p>
            <a:pPr lvl="1"/>
            <a:r>
              <a:rPr lang="zh-CN" altLang="en-US" sz="2400" dirty="0"/>
              <a:t>某些过程调用可以采用内联函数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235879" y="2059571"/>
            <a:ext cx="8963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static int tab[]={1,1,2,3,5,8,13,21,34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*/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};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 fun (int i)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 return tab[i] ; }</a:t>
            </a:r>
            <a:endParaRPr lang="zh-CN" altLang="en-US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235879" y="3168757"/>
            <a:ext cx="8672242" cy="69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表达式简化</a:t>
            </a:r>
            <a:endParaRPr lang="en-US" altLang="zh-CN" sz="2000" dirty="0"/>
          </a:p>
        </p:txBody>
      </p:sp>
      <p:sp>
        <p:nvSpPr>
          <p:cNvPr id="8" name="矩形 7"/>
          <p:cNvSpPr/>
          <p:nvPr/>
        </p:nvSpPr>
        <p:spPr>
          <a:xfrm>
            <a:off x="685800" y="3734632"/>
            <a:ext cx="6097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 + a*c;             a*(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3352800" y="3664667"/>
            <a:ext cx="924560" cy="39741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/>
          <p:cNvSpPr txBox="1"/>
          <p:nvPr/>
        </p:nvSpPr>
        <p:spPr>
          <a:xfrm>
            <a:off x="291164" y="4147796"/>
            <a:ext cx="8672242" cy="69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删除死代码</a:t>
            </a:r>
            <a:endParaRPr lang="en-US" altLang="zh-CN" sz="2000" dirty="0"/>
          </a:p>
        </p:txBody>
      </p:sp>
      <p:sp>
        <p:nvSpPr>
          <p:cNvPr id="12" name="矩形 11"/>
          <p:cNvSpPr/>
          <p:nvPr/>
        </p:nvSpPr>
        <p:spPr>
          <a:xfrm>
            <a:off x="685800" y="469891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flag=1;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flag 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zh-CN" altLang="pt-BR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分 支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zh-CN" altLang="pt-BR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分 支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>
            <a:off x="4333240" y="2715480"/>
            <a:ext cx="924560" cy="39741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53138" y="2684548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tab[i] ;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与机器相关的性能优化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42093"/>
          </a:xfrm>
        </p:spPr>
        <p:txBody>
          <a:bodyPr>
            <a:normAutofit/>
          </a:bodyPr>
          <a:lstStyle/>
          <a:p>
            <a:r>
              <a:rPr lang="zh-CN" altLang="en-US" dirty="0"/>
              <a:t>寄存器调度</a:t>
            </a:r>
            <a:endParaRPr lang="en-US" altLang="zh-CN" dirty="0"/>
          </a:p>
          <a:p>
            <a:pPr lvl="1"/>
            <a:r>
              <a:rPr lang="zh-CN" altLang="en-US" dirty="0"/>
              <a:t>生命周期图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396240" y="270973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w=a*b;  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;  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 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z=a/b ; 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9" y="1237108"/>
            <a:ext cx="4899397" cy="33813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35879" y="4651396"/>
            <a:ext cx="869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每个变量的生命周期为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∼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∼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∼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个寄存器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与机器相关的性能优化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42093"/>
          </a:xfrm>
        </p:spPr>
        <p:txBody>
          <a:bodyPr>
            <a:normAutofit/>
          </a:bodyPr>
          <a:lstStyle/>
          <a:p>
            <a:r>
              <a:rPr lang="zh-CN" altLang="en-US" dirty="0"/>
              <a:t>寄存器调度</a:t>
            </a:r>
            <a:endParaRPr lang="en-US" altLang="zh-CN" dirty="0"/>
          </a:p>
          <a:p>
            <a:pPr lvl="1"/>
            <a:r>
              <a:rPr lang="zh-CN" altLang="en-US" dirty="0"/>
              <a:t>生命周期图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365760" y="2318913"/>
            <a:ext cx="355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w=a*b;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x=a/b;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;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;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1047" y="4690173"/>
            <a:ext cx="8692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个寄存器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45" y="1178560"/>
            <a:ext cx="5067095" cy="3552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流程图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6" y="934403"/>
            <a:ext cx="7061454" cy="5674764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与机器相关的性能优化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2065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高速缓存（</a:t>
            </a:r>
            <a:r>
              <a:rPr lang="en-US" altLang="zh-CN" dirty="0"/>
              <a:t>Cache</a:t>
            </a:r>
            <a:r>
              <a:rPr lang="zh-CN" altLang="en-US" dirty="0"/>
              <a:t>）优化</a:t>
            </a:r>
            <a:endParaRPr lang="en-US" altLang="zh-CN" dirty="0"/>
          </a:p>
          <a:p>
            <a:pPr lvl="1"/>
            <a:r>
              <a:rPr lang="zh-CN" altLang="en-US" dirty="0"/>
              <a:t>将数据和指令存储在高速缓存中，直接访问高速缓存，获得数据和指令，提升了性能</a:t>
            </a:r>
            <a:endParaRPr lang="en-US" altLang="zh-CN" dirty="0"/>
          </a:p>
          <a:p>
            <a:pPr lvl="1"/>
            <a:r>
              <a:rPr lang="zh-CN" altLang="en-US" dirty="0"/>
              <a:t>命中率越高，性能越好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22960" y="3108960"/>
            <a:ext cx="6380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(i;i&lt;m;i++)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(j;j&lt;n;j++ 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a[i][j]=b[i][j];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291164" y="4309289"/>
            <a:ext cx="8672242" cy="206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假设：</a:t>
            </a:r>
            <a:endParaRPr lang="en-US" altLang="zh-CN" sz="2400" dirty="0"/>
          </a:p>
          <a:p>
            <a:pPr lvl="1"/>
            <a:r>
              <a:rPr lang="zh-CN" altLang="en-US" sz="2400" dirty="0"/>
              <a:t>数组 </a:t>
            </a:r>
            <a:r>
              <a:rPr lang="en-US" altLang="zh-CN" sz="2400" dirty="0"/>
              <a:t>a </a:t>
            </a:r>
            <a:r>
              <a:rPr lang="zh-CN" altLang="en-US" sz="2400" dirty="0"/>
              <a:t>与 </a:t>
            </a:r>
            <a:r>
              <a:rPr lang="en-US" altLang="zh-CN" sz="2400" dirty="0"/>
              <a:t>b </a:t>
            </a:r>
            <a:r>
              <a:rPr lang="zh-CN" altLang="en-US" sz="2400" dirty="0"/>
              <a:t>是</a:t>
            </a:r>
            <a:r>
              <a:rPr lang="en-US" altLang="zh-CN" sz="2400" dirty="0"/>
              <a:t>m = 10 </a:t>
            </a:r>
            <a:r>
              <a:rPr lang="zh-CN" altLang="en-US" sz="2400" dirty="0"/>
              <a:t>、</a:t>
            </a:r>
            <a:r>
              <a:rPr lang="en-US" altLang="zh-CN" sz="2400" dirty="0"/>
              <a:t>n = 4 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m</a:t>
            </a:r>
            <a:r>
              <a:rPr lang="en-US" altLang="zh-CN" sz="2400" dirty="0" err="1">
                <a:sym typeface="Symbol" panose="05050102010706020507" pitchFamily="18" charset="2"/>
              </a:rPr>
              <a:t>n</a:t>
            </a:r>
            <a:r>
              <a:rPr lang="zh-CN" altLang="en-US" sz="2400" dirty="0"/>
              <a:t>二维数组，且存储字符，即每个数组元素占一个存储单元</a:t>
            </a:r>
            <a:endParaRPr lang="en-US" altLang="zh-CN" sz="2400" dirty="0"/>
          </a:p>
          <a:p>
            <a:pPr lvl="1"/>
            <a:r>
              <a:rPr lang="zh-CN" altLang="en-US" sz="2400" dirty="0"/>
              <a:t>存储地址是</a:t>
            </a:r>
            <a:r>
              <a:rPr lang="en-US" altLang="zh-CN" sz="2400" dirty="0"/>
              <a:t>16</a:t>
            </a:r>
            <a:r>
              <a:rPr lang="zh-CN" altLang="en-US" sz="2400" dirty="0"/>
              <a:t>位，数组</a:t>
            </a:r>
            <a:r>
              <a:rPr lang="en-US" altLang="zh-CN" sz="2400" dirty="0"/>
              <a:t>a</a:t>
            </a:r>
            <a:r>
              <a:rPr lang="zh-CN" altLang="en-US" sz="2400" dirty="0"/>
              <a:t>起始地址</a:t>
            </a:r>
            <a:r>
              <a:rPr lang="en-US" altLang="zh-CN" sz="2400" dirty="0"/>
              <a:t>1024</a:t>
            </a:r>
            <a:r>
              <a:rPr lang="zh-CN" altLang="en-US" sz="2400" dirty="0"/>
              <a:t>；</a:t>
            </a:r>
            <a:r>
              <a:rPr lang="en-US" altLang="zh-CN" sz="2400" dirty="0"/>
              <a:t>b</a:t>
            </a:r>
            <a:r>
              <a:rPr lang="zh-CN" altLang="en-US" sz="2400" dirty="0"/>
              <a:t>的起始地址</a:t>
            </a:r>
            <a:r>
              <a:rPr lang="en-US" altLang="zh-CN" sz="2400" dirty="0"/>
              <a:t>4099</a:t>
            </a:r>
          </a:p>
          <a:p>
            <a:pPr lvl="1"/>
            <a:r>
              <a:rPr lang="zh-CN" altLang="en-US" sz="2400" dirty="0"/>
              <a:t>高速缓存： </a:t>
            </a:r>
            <a:r>
              <a:rPr lang="en-US" altLang="zh-CN" sz="2400" dirty="0"/>
              <a:t>8 </a:t>
            </a:r>
            <a:r>
              <a:rPr lang="zh-CN" altLang="en-US" sz="2400" dirty="0"/>
              <a:t>行，每行</a:t>
            </a:r>
            <a:r>
              <a:rPr lang="en-US" altLang="zh-CN" sz="2400" dirty="0"/>
              <a:t>4</a:t>
            </a:r>
            <a:r>
              <a:rPr lang="zh-CN" altLang="en-US" sz="2400" dirty="0"/>
              <a:t>字节（每块 </a:t>
            </a:r>
            <a:r>
              <a:rPr lang="en-US" altLang="zh-CN" sz="2400" dirty="0"/>
              <a:t>4 </a:t>
            </a:r>
            <a:r>
              <a:rPr lang="zh-CN" altLang="en-US" sz="2400" dirty="0"/>
              <a:t>字节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cache </a:t>
            </a:r>
            <a:r>
              <a:rPr lang="zh-CN" altLang="en-US" sz="2400" dirty="0"/>
              <a:t>位</a:t>
            </a:r>
            <a:r>
              <a:rPr lang="en-US" altLang="zh-CN" sz="2400" dirty="0"/>
              <a:t>32</a:t>
            </a:r>
            <a:r>
              <a:rPr lang="zh-CN" altLang="en-US" sz="2400" dirty="0"/>
              <a:t>字节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与机器相关的性能优化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87633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高速缓存优化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起始地址</a:t>
            </a:r>
            <a:r>
              <a:rPr lang="en-US" altLang="zh-CN" dirty="0"/>
              <a:t>4100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494638"/>
            <a:ext cx="5740400" cy="41432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15360" y="1371600"/>
            <a:ext cx="389128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23920" y="987603"/>
            <a:ext cx="398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15                                5   4              2 1 0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7030720" y="1371600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831840" y="1371600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80840" y="2007384"/>
            <a:ext cx="78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03719" y="2007384"/>
            <a:ext cx="112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87720" y="2007384"/>
            <a:ext cx="78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92998" y="1399991"/>
            <a:ext cx="112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5939" y="2774732"/>
            <a:ext cx="82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ox400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18658" y="4796472"/>
            <a:ext cx="93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ox1003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/>
            </a:br>
            <a:r>
              <a:rPr lang="zh-CN" altLang="en-US"/>
              <a:t>程序功耗分析与优化</a:t>
            </a:r>
            <a:br>
              <a:rPr lang="zh-CN" altLang="en-US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功耗是嵌入式系统性能的另一个重要指标，是基于电池供电的最重要性能指标之一。</a:t>
            </a:r>
            <a:endParaRPr lang="en-US" altLang="zh-CN" sz="3000" dirty="0"/>
          </a:p>
          <a:p>
            <a:r>
              <a:rPr lang="zh-CN" altLang="en-US" sz="3000" dirty="0"/>
              <a:t>功耗的优化</a:t>
            </a:r>
            <a:endParaRPr lang="en-US" altLang="zh-CN" sz="3000" dirty="0"/>
          </a:p>
          <a:p>
            <a:pPr lvl="1"/>
            <a:r>
              <a:rPr lang="zh-CN" altLang="en-US" sz="2600" dirty="0"/>
              <a:t>时钟控制、使用功耗敏感的处理器、低电压以及无用电路子部件的关闭</a:t>
            </a:r>
            <a:endParaRPr lang="en-US" altLang="zh-CN" sz="2600" dirty="0"/>
          </a:p>
          <a:p>
            <a:r>
              <a:rPr lang="zh-CN" altLang="en-US" sz="3000" dirty="0"/>
              <a:t>软件控制功耗</a:t>
            </a:r>
            <a:endParaRPr lang="en-US" altLang="zh-CN" sz="3000" dirty="0"/>
          </a:p>
          <a:p>
            <a:pPr lvl="1"/>
            <a:r>
              <a:rPr lang="zh-CN" altLang="en-US" sz="2600" dirty="0"/>
              <a:t>对系统设置不同的模式，如空闲时的休眠状态、运行时的运行状态等。</a:t>
            </a:r>
            <a:endParaRPr lang="en-US" altLang="zh-CN" sz="2600" dirty="0"/>
          </a:p>
          <a:p>
            <a:pPr lvl="1"/>
            <a:r>
              <a:rPr lang="zh-CN" altLang="en-US" sz="2600" dirty="0"/>
              <a:t>改变处理器的时钟频率</a:t>
            </a:r>
            <a:endParaRPr lang="en-US" altLang="zh-CN" sz="2600" dirty="0"/>
          </a:p>
          <a:p>
            <a:pPr lvl="1"/>
            <a:r>
              <a:rPr lang="zh-CN" altLang="en-US" sz="2600" dirty="0"/>
              <a:t>采用动态功耗管理的策略降低非关键任务的功耗</a:t>
            </a:r>
            <a:endParaRPr lang="en-US" altLang="zh-CN" sz="26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功耗的测量与评估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通过循环体测量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26" y="2428240"/>
            <a:ext cx="5695894" cy="3351101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功耗的测量与评估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946839"/>
            <a:ext cx="8672242" cy="5128293"/>
          </a:xfrm>
        </p:spPr>
        <p:txBody>
          <a:bodyPr/>
          <a:lstStyle/>
          <a:p>
            <a:r>
              <a:rPr lang="zh-CN" altLang="en-US" sz="2800" dirty="0"/>
              <a:t>从指令级的角度对程序的功耗进行评估</a:t>
            </a:r>
            <a:endParaRPr lang="en-US" altLang="zh-CN" sz="2800" dirty="0"/>
          </a:p>
          <a:p>
            <a:pPr lvl="1"/>
            <a:r>
              <a:rPr lang="zh-CN" altLang="en-US" sz="2400" dirty="0"/>
              <a:t>测量包含几个给定指令或指令序列的多个实例组成一个无限循环，测量评价电流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74" y="2501494"/>
            <a:ext cx="6356032" cy="391569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程序功耗优化原则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尽可能减少处理器和外设的工作时间</a:t>
            </a:r>
            <a:endParaRPr lang="en-US" altLang="zh-CN" dirty="0"/>
          </a:p>
          <a:p>
            <a:pPr lvl="1"/>
            <a:r>
              <a:rPr lang="zh-CN" altLang="en-US" dirty="0"/>
              <a:t>其功耗在系统中占据了绝大部分</a:t>
            </a:r>
            <a:endParaRPr lang="en-US" altLang="zh-CN" dirty="0"/>
          </a:p>
          <a:p>
            <a:pPr lvl="1"/>
            <a:r>
              <a:rPr lang="zh-CN" altLang="en-US" dirty="0"/>
              <a:t>短时峰值频率工作，长时深度空闲状态比长时低频率工作、短时空闲状态节能效率要高得多</a:t>
            </a:r>
            <a:endParaRPr lang="en-US" altLang="zh-CN" dirty="0"/>
          </a:p>
          <a:p>
            <a:r>
              <a:rPr lang="zh-CN" altLang="en-US" dirty="0"/>
              <a:t>编译器</a:t>
            </a:r>
            <a:endParaRPr lang="en-US" altLang="zh-CN" dirty="0"/>
          </a:p>
          <a:p>
            <a:pPr lvl="1"/>
            <a:r>
              <a:rPr lang="zh-CN" altLang="en-US" dirty="0"/>
              <a:t>指令变换、重排、循环优化等相似的优化方式来优化功耗</a:t>
            </a:r>
            <a:endParaRPr lang="en-US" altLang="zh-CN" dirty="0"/>
          </a:p>
          <a:p>
            <a:r>
              <a:rPr lang="zh-CN" altLang="en-US" dirty="0"/>
              <a:t>内存传输</a:t>
            </a:r>
            <a:endParaRPr lang="en-US" altLang="zh-CN" dirty="0"/>
          </a:p>
          <a:p>
            <a:pPr lvl="1"/>
            <a:r>
              <a:rPr lang="zh-CN" altLang="en-US" dirty="0"/>
              <a:t>寄存器访问功耗最低，高速缓存次之，内存最大</a:t>
            </a:r>
            <a:endParaRPr lang="en-US" altLang="zh-CN" dirty="0"/>
          </a:p>
          <a:p>
            <a:pPr lvl="1"/>
            <a:r>
              <a:rPr lang="zh-CN" altLang="en-US" dirty="0"/>
              <a:t>优化高速缓存的性能，命中率尽可能高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/>
            </a:br>
            <a:r>
              <a:rPr lang="zh-CN" altLang="en-US"/>
              <a:t>程序功耗分析与优化</a:t>
            </a:r>
            <a:br>
              <a:rPr lang="zh-CN" altLang="en-US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硬件相关的功耗优化</a:t>
            </a:r>
            <a:endParaRPr lang="en-US" altLang="zh-CN" dirty="0"/>
          </a:p>
          <a:p>
            <a:pPr lvl="1"/>
            <a:r>
              <a:rPr lang="zh-CN" altLang="en-US" dirty="0"/>
              <a:t>有效使用寄存器</a:t>
            </a:r>
          </a:p>
          <a:p>
            <a:pPr lvl="1"/>
            <a:r>
              <a:rPr lang="zh-CN" altLang="en-US" dirty="0"/>
              <a:t>分析高速缓存的行为来避免或减少缓存冲突</a:t>
            </a:r>
          </a:p>
          <a:p>
            <a:pPr lvl="1"/>
            <a:r>
              <a:rPr lang="zh-CN" altLang="en-US" dirty="0"/>
              <a:t>存储模式中采用页模式访问</a:t>
            </a:r>
            <a:endParaRPr lang="en-US" altLang="zh-CN" dirty="0"/>
          </a:p>
          <a:p>
            <a:r>
              <a:rPr lang="zh-CN" altLang="en-US" dirty="0"/>
              <a:t>轮询机制优化</a:t>
            </a:r>
            <a:endParaRPr lang="en-US" altLang="zh-CN" dirty="0"/>
          </a:p>
          <a:p>
            <a:pPr lvl="1"/>
            <a:r>
              <a:rPr lang="zh-CN" altLang="en-US" dirty="0"/>
              <a:t>外设的访问使用中断的方式替代</a:t>
            </a:r>
            <a:endParaRPr lang="en-US" altLang="zh-CN" dirty="0"/>
          </a:p>
          <a:p>
            <a:pPr lvl="1"/>
            <a:r>
              <a:rPr lang="zh-CN" altLang="en-US" dirty="0"/>
              <a:t>客户服务器协作模型中，将客户端不停地査询服务，改为服务器主动推服务给客户端，这是一种很有用的机制，能大大降低功耗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程序尺寸分析与优化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程序尺寸是指编译后生成的二进制代码的大小 </a:t>
            </a:r>
          </a:p>
          <a:p>
            <a:r>
              <a:rPr lang="zh-CN" altLang="en-US" sz="2800" dirty="0"/>
              <a:t>优化程序尺寸通常从两方面来考虑：指令和数据</a:t>
            </a:r>
            <a:endParaRPr lang="en-US" altLang="zh-CN" sz="2800" dirty="0"/>
          </a:p>
          <a:p>
            <a:pPr lvl="1"/>
            <a:r>
              <a:rPr lang="zh-CN" altLang="en-US" dirty="0"/>
              <a:t>指令正确高效的调度，是缩小代码尺寸的基本措施</a:t>
            </a:r>
          </a:p>
          <a:p>
            <a:r>
              <a:rPr lang="zh-CN" altLang="en-US" dirty="0"/>
              <a:t>代码尺寸优化方法</a:t>
            </a:r>
            <a:r>
              <a:rPr lang="en-US" altLang="zh-CN" dirty="0"/>
              <a:t>--</a:t>
            </a:r>
            <a:r>
              <a:rPr lang="zh-CN" altLang="en-US" dirty="0"/>
              <a:t>模板匹配</a:t>
            </a:r>
            <a:endParaRPr lang="en-US" altLang="zh-CN" dirty="0"/>
          </a:p>
          <a:p>
            <a:pPr lvl="1"/>
            <a:r>
              <a:rPr lang="zh-CN" altLang="en-US" dirty="0"/>
              <a:t>模板匹配是指令集映射的核心</a:t>
            </a:r>
            <a:endParaRPr lang="en-US" altLang="zh-CN" dirty="0"/>
          </a:p>
          <a:p>
            <a:pPr lvl="1"/>
            <a:r>
              <a:rPr lang="zh-CN" altLang="en-US" dirty="0"/>
              <a:t>对于一个给定的指令序列，通过模板匹配将该序列进行最优的覆盖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程序尺寸分析与优化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91164" y="934403"/>
            <a:ext cx="8672242" cy="630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方法</a:t>
            </a:r>
            <a:r>
              <a:rPr lang="en-US" altLang="zh-CN" sz="2800" dirty="0"/>
              <a:t>--</a:t>
            </a:r>
            <a:r>
              <a:rPr lang="zh-CN" altLang="en-US" sz="2800" dirty="0"/>
              <a:t>模板匹配</a:t>
            </a:r>
            <a:endParaRPr lang="en-US" altLang="zh-CN" sz="280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85903"/>
            <a:ext cx="7154989" cy="527209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小结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嵌入式程序的设计方法</a:t>
            </a:r>
            <a:endParaRPr lang="en-US" altLang="zh-CN" dirty="0"/>
          </a:p>
          <a:p>
            <a:r>
              <a:rPr lang="zh-CN" altLang="en-US" dirty="0"/>
              <a:t>程序模型</a:t>
            </a:r>
            <a:endParaRPr lang="en-US" altLang="zh-CN" dirty="0"/>
          </a:p>
          <a:p>
            <a:r>
              <a:rPr lang="zh-CN" altLang="en-US" dirty="0"/>
              <a:t>汇编语言和</a:t>
            </a:r>
            <a:r>
              <a:rPr lang="en-US" altLang="zh-CN" dirty="0"/>
              <a:t>C</a:t>
            </a:r>
            <a:r>
              <a:rPr lang="zh-CN" altLang="en-US" dirty="0"/>
              <a:t>语言编程技术</a:t>
            </a:r>
            <a:endParaRPr lang="en-US" altLang="zh-CN" dirty="0"/>
          </a:p>
          <a:p>
            <a:r>
              <a:rPr lang="zh-CN" altLang="en-US" dirty="0"/>
              <a:t>编译及优化技术</a:t>
            </a:r>
            <a:endParaRPr lang="en-US" altLang="zh-CN" dirty="0"/>
          </a:p>
          <a:p>
            <a:r>
              <a:rPr lang="zh-CN" altLang="en-US" dirty="0"/>
              <a:t>嵌入式软件的性能分析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VkNDM1OTFiYmQ2YTc1OTc4MTY4YzBkYjgwNzk2OD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40</TotalTime>
  <Words>6999</Words>
  <Application>Microsoft Office PowerPoint</Application>
  <PresentationFormat>全屏显示(4:3)</PresentationFormat>
  <Paragraphs>1160</Paragraphs>
  <Slides>99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3" baseType="lpstr">
      <vt:lpstr>Monotype Sorts</vt:lpstr>
      <vt:lpstr>等线</vt:lpstr>
      <vt:lpstr>华文宋体</vt:lpstr>
      <vt:lpstr>微软雅黑</vt:lpstr>
      <vt:lpstr>Arial</vt:lpstr>
      <vt:lpstr>Courier New</vt:lpstr>
      <vt:lpstr>Rockwell</vt:lpstr>
      <vt:lpstr>Rockwell Condensed</vt:lpstr>
      <vt:lpstr>Symbol</vt:lpstr>
      <vt:lpstr>Times New Roman</vt:lpstr>
      <vt:lpstr>Wingdings</vt:lpstr>
      <vt:lpstr>木活字</vt:lpstr>
      <vt:lpstr>自定义设计方案</vt:lpstr>
      <vt:lpstr>Equation</vt:lpstr>
      <vt:lpstr>第六章 程序设计与分析</vt:lpstr>
      <vt:lpstr>大纲</vt:lpstr>
      <vt:lpstr>6.1 嵌入式程序设计</vt:lpstr>
      <vt:lpstr>设计方法--形式化描述</vt:lpstr>
      <vt:lpstr>设计方法--伪代码</vt:lpstr>
      <vt:lpstr>设计方法—结构图</vt:lpstr>
      <vt:lpstr>设计方法—结构图</vt:lpstr>
      <vt:lpstr>设计方法—流程图</vt:lpstr>
      <vt:lpstr>设计方法—流程图</vt:lpstr>
      <vt:lpstr>设计方法—状态图</vt:lpstr>
      <vt:lpstr>设计方法—状态图</vt:lpstr>
      <vt:lpstr>设计方法--控制/数据流图（CDFG）</vt:lpstr>
      <vt:lpstr>数据流图</vt:lpstr>
      <vt:lpstr>数据流图</vt:lpstr>
      <vt:lpstr>DFG 和部分序</vt:lpstr>
      <vt:lpstr>控制/数据流图(CDFG)</vt:lpstr>
      <vt:lpstr>数据流/判断节点</vt:lpstr>
      <vt:lpstr>CDFG 例子--switch</vt:lpstr>
      <vt:lpstr>CDFG--for 循环</vt:lpstr>
      <vt:lpstr>嵌入式程序模型</vt:lpstr>
      <vt:lpstr>有限状态机-Finite State Machine, FSM</vt:lpstr>
      <vt:lpstr>有限状态机-Finite State Machine, FSM</vt:lpstr>
      <vt:lpstr>有限状态机——座位安全带控制器</vt:lpstr>
      <vt:lpstr>C语言实现</vt:lpstr>
      <vt:lpstr>循环缓冲区</vt:lpstr>
      <vt:lpstr>循环缓冲区</vt:lpstr>
      <vt:lpstr>循环缓冲区</vt:lpstr>
      <vt:lpstr>循环缓冲区</vt:lpstr>
      <vt:lpstr>循环缓冲区——C语言</vt:lpstr>
      <vt:lpstr>循环缓冲区——C语言 </vt:lpstr>
      <vt:lpstr>队列</vt:lpstr>
      <vt:lpstr>生产者消费者系统</vt:lpstr>
      <vt:lpstr> 6.2 嵌入式C语言编程 </vt:lpstr>
      <vt:lpstr>嵌入式C语言编程方法</vt:lpstr>
      <vt:lpstr>嵌入式C语言中的元素</vt:lpstr>
      <vt:lpstr>预处理声明、定义和 include语句</vt:lpstr>
      <vt:lpstr>预处理声明、定义和 include语句</vt:lpstr>
      <vt:lpstr>预处理声明、定义和 include语句</vt:lpstr>
      <vt:lpstr>条件编译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 6.3 编译及优化技术 </vt:lpstr>
      <vt:lpstr> 翻译过程 </vt:lpstr>
      <vt:lpstr>代码优化</vt:lpstr>
      <vt:lpstr>编译的翻译过程</vt:lpstr>
      <vt:lpstr>编译的翻译过程</vt:lpstr>
      <vt:lpstr>编译的翻译过程（续）</vt:lpstr>
      <vt:lpstr>编译的翻译过程（续）</vt:lpstr>
      <vt:lpstr>编译的翻译过程（续）</vt:lpstr>
      <vt:lpstr>控制结构的翻译</vt:lpstr>
      <vt:lpstr>控制代码的生成</vt:lpstr>
      <vt:lpstr>控制代码的生成（续）</vt:lpstr>
      <vt:lpstr>过程的翻译</vt:lpstr>
      <vt:lpstr>过程翻译</vt:lpstr>
      <vt:lpstr>ARM的过程链接</vt:lpstr>
      <vt:lpstr>过程翻译</vt:lpstr>
      <vt:lpstr>过程翻译</vt:lpstr>
      <vt:lpstr>编译过程中的代码优化</vt:lpstr>
      <vt:lpstr>指令的选择与调度</vt:lpstr>
      <vt:lpstr>寄存器分配</vt:lpstr>
      <vt:lpstr>计算次序的选择</vt:lpstr>
      <vt:lpstr>窥孔优化</vt:lpstr>
      <vt:lpstr>窥孔优化常用方法</vt:lpstr>
      <vt:lpstr>窥孔优化常用方法</vt:lpstr>
      <vt:lpstr>窥孔优化常用方法</vt:lpstr>
      <vt:lpstr> 6.4 程序性能分析与优化 </vt:lpstr>
      <vt:lpstr> 程序执行时间  </vt:lpstr>
      <vt:lpstr> 程序执行时间--静态/动态分析方法 </vt:lpstr>
      <vt:lpstr> 程序执行时间--静态/动态分析方法(续） </vt:lpstr>
      <vt:lpstr>代码级分析方法</vt:lpstr>
      <vt:lpstr> 代码级分析方法（续） </vt:lpstr>
      <vt:lpstr> 代码级分析方法（续） </vt:lpstr>
      <vt:lpstr>程序执行时间</vt:lpstr>
      <vt:lpstr> 性能优化--与机器无关的性能优化 </vt:lpstr>
      <vt:lpstr> 性能优化--与机器无关的性能优化 </vt:lpstr>
      <vt:lpstr> 性能优化--与机器无关的性能优化 </vt:lpstr>
      <vt:lpstr> 性能优化--与机器无关的性能优化 </vt:lpstr>
      <vt:lpstr> 性能优化--与机器无关的性能优化 </vt:lpstr>
      <vt:lpstr> 性能优化--与机器无关的性能优化 </vt:lpstr>
      <vt:lpstr> 与机器相关的性能优化 </vt:lpstr>
      <vt:lpstr> 与机器相关的性能优化 </vt:lpstr>
      <vt:lpstr> 与机器相关的性能优化 </vt:lpstr>
      <vt:lpstr> 与机器相关的性能优化 </vt:lpstr>
      <vt:lpstr> 程序功耗分析与优化 </vt:lpstr>
      <vt:lpstr>功耗的测量与评估</vt:lpstr>
      <vt:lpstr>功耗的测量与评估</vt:lpstr>
      <vt:lpstr> 程序功耗优化原则 </vt:lpstr>
      <vt:lpstr> 程序功耗分析与优化 </vt:lpstr>
      <vt:lpstr> 程序尺寸分析与优化 </vt:lpstr>
      <vt:lpstr> 程序尺寸分析与优化 </vt:lpstr>
      <vt:lpstr> 小结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嵌入式系统概论</dc:title>
  <dc:creator>guojian</dc:creator>
  <cp:lastModifiedBy>iiii yyyy</cp:lastModifiedBy>
  <cp:revision>428</cp:revision>
  <dcterms:created xsi:type="dcterms:W3CDTF">2021-08-22T08:54:00Z</dcterms:created>
  <dcterms:modified xsi:type="dcterms:W3CDTF">2025-05-14T00:41:11Z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A09A931EB59E4512AACB0251DF334332_13</vt:lpwstr>
  </property>
</Properties>
</file>