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3"/>
  </p:notesMasterIdLst>
  <p:sldIdLst>
    <p:sldId id="256" r:id="rId2"/>
    <p:sldId id="257" r:id="rId3"/>
    <p:sldId id="261" r:id="rId4"/>
    <p:sldId id="472" r:id="rId5"/>
    <p:sldId id="298" r:id="rId6"/>
    <p:sldId id="299" r:id="rId7"/>
    <p:sldId id="262" r:id="rId8"/>
    <p:sldId id="473" r:id="rId9"/>
    <p:sldId id="263" r:id="rId10"/>
    <p:sldId id="474" r:id="rId11"/>
    <p:sldId id="300" r:id="rId12"/>
    <p:sldId id="301" r:id="rId13"/>
    <p:sldId id="302" r:id="rId14"/>
    <p:sldId id="345" r:id="rId15"/>
    <p:sldId id="346" r:id="rId16"/>
    <p:sldId id="348" r:id="rId17"/>
    <p:sldId id="448" r:id="rId18"/>
    <p:sldId id="303" r:id="rId19"/>
    <p:sldId id="304" r:id="rId20"/>
    <p:sldId id="305" r:id="rId21"/>
    <p:sldId id="449" r:id="rId22"/>
    <p:sldId id="450" r:id="rId23"/>
    <p:sldId id="451" r:id="rId24"/>
    <p:sldId id="452" r:id="rId25"/>
    <p:sldId id="453" r:id="rId26"/>
    <p:sldId id="269" r:id="rId27"/>
    <p:sldId id="454" r:id="rId28"/>
    <p:sldId id="455" r:id="rId29"/>
    <p:sldId id="456" r:id="rId30"/>
    <p:sldId id="457" r:id="rId31"/>
    <p:sldId id="458" r:id="rId32"/>
    <p:sldId id="275" r:id="rId33"/>
    <p:sldId id="459" r:id="rId34"/>
    <p:sldId id="385" r:id="rId35"/>
    <p:sldId id="386" r:id="rId36"/>
    <p:sldId id="387" r:id="rId37"/>
    <p:sldId id="276" r:id="rId38"/>
    <p:sldId id="460" r:id="rId39"/>
    <p:sldId id="396" r:id="rId40"/>
    <p:sldId id="461" r:id="rId41"/>
    <p:sldId id="462" r:id="rId42"/>
    <p:sldId id="463" r:id="rId43"/>
    <p:sldId id="464" r:id="rId44"/>
    <p:sldId id="465" r:id="rId45"/>
    <p:sldId id="466" r:id="rId46"/>
    <p:sldId id="467" r:id="rId47"/>
    <p:sldId id="295" r:id="rId48"/>
    <p:sldId id="468" r:id="rId49"/>
    <p:sldId id="469" r:id="rId50"/>
    <p:sldId id="470" r:id="rId51"/>
    <p:sldId id="471"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1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E4083-8D61-44EB-A9C0-A90155F5767C}" type="datetimeFigureOut">
              <a:rPr lang="zh-CN" altLang="en-US" smtClean="0"/>
              <a:t>2025/6/4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87EB2-B194-4CA3-A808-BA69A70A973A}" type="slidenum">
              <a:rPr lang="zh-CN" altLang="en-US" smtClean="0"/>
              <a:t>‹#›</a:t>
            </a:fld>
            <a:endParaRPr lang="zh-CN" altLang="en-US"/>
          </a:p>
        </p:txBody>
      </p:sp>
    </p:spTree>
    <p:extLst>
      <p:ext uri="{BB962C8B-B14F-4D97-AF65-F5344CB8AC3E}">
        <p14:creationId xmlns:p14="http://schemas.microsoft.com/office/powerpoint/2010/main" val="294183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AE937C5-DF64-465A-81E0-CBB7C5D91C3F}" type="datetime1">
              <a:rPr lang="zh-CN" altLang="en-US" smtClean="0"/>
              <a:t>2025/6/4</a:t>
            </a:fld>
            <a:endParaRPr lang="zh-CN" altLang="en-US"/>
          </a:p>
        </p:txBody>
      </p:sp>
      <p:sp>
        <p:nvSpPr>
          <p:cNvPr id="5" name="Footer Placeholder 4"/>
          <p:cNvSpPr>
            <a:spLocks noGrp="1"/>
          </p:cNvSpPr>
          <p:nvPr>
            <p:ph type="ftr" sz="quarter" idx="11"/>
          </p:nvPr>
        </p:nvSpPr>
        <p:spPr>
          <a:xfrm>
            <a:off x="812805" y="6272785"/>
            <a:ext cx="4745736" cy="365125"/>
          </a:xfrm>
        </p:spPr>
        <p:txBody>
          <a:bodyPr/>
          <a:lstStyle/>
          <a:p>
            <a:r>
              <a:rPr lang="zh-CN" altLang="en-US"/>
              <a:t>嵌入式系统设计</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755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6EB0E83-EAB2-44A8-AFD8-51DE85407E7C}" type="datetime1">
              <a:rPr lang="zh-CN" altLang="en-US" smtClean="0"/>
              <a:t>2025/6/4</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1439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525F830-2C4C-4CCD-923A-ACD2BC436D10}" type="datetime1">
              <a:rPr lang="zh-CN" altLang="en-US" smtClean="0"/>
              <a:t>2025/6/4</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54918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885950"/>
            <a:ext cx="8178800" cy="4171950"/>
          </a:xfrm>
        </p:spPr>
        <p:txBody>
          <a:bodyPr/>
          <a:lstStyle/>
          <a:p>
            <a:pPr lvl="0"/>
            <a:endParaRPr lang="zh-CN" altLang="en-US" noProof="0">
              <a:sym typeface="Tahoma" panose="020B0604030504040204" pitchFamily="34" charset="0"/>
            </a:endParaRPr>
          </a:p>
        </p:txBody>
      </p:sp>
      <p:sp>
        <p:nvSpPr>
          <p:cNvPr id="4" name="Rectangle 4">
            <a:extLst>
              <a:ext uri="{FF2B5EF4-FFF2-40B4-BE49-F238E27FC236}">
                <a16:creationId xmlns:a16="http://schemas.microsoft.com/office/drawing/2014/main" id="{6A08166C-E46C-45DA-BA71-1BED5160C630}"/>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r>
              <a:rPr lang="en-US"/>
              <a:t>© 2000 Morgan Kaufman</a:t>
            </a:r>
          </a:p>
        </p:txBody>
      </p:sp>
      <p:sp>
        <p:nvSpPr>
          <p:cNvPr id="5" name="Rectangle 5">
            <a:extLst>
              <a:ext uri="{FF2B5EF4-FFF2-40B4-BE49-F238E27FC236}">
                <a16:creationId xmlns:a16="http://schemas.microsoft.com/office/drawing/2014/main" id="{7509B5C4-601A-419B-8F05-94E63C7FB09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r>
              <a:rPr lang="en-US" altLang="zh-CN" dirty="0"/>
              <a:t>Overheads </a:t>
            </a:r>
            <a:r>
              <a:rPr lang="en-US" altLang="zh-CN"/>
              <a:t>for </a:t>
            </a:r>
            <a:r>
              <a:rPr lang="en-US" altLang="zh-CN" i="1"/>
              <a:t>Computers as Components</a:t>
            </a:r>
            <a:endParaRPr lang="en-US" altLang="zh-CN" dirty="0"/>
          </a:p>
        </p:txBody>
      </p:sp>
      <p:sp>
        <p:nvSpPr>
          <p:cNvPr id="6" name="Rectangle 6">
            <a:extLst>
              <a:ext uri="{FF2B5EF4-FFF2-40B4-BE49-F238E27FC236}">
                <a16:creationId xmlns:a16="http://schemas.microsoft.com/office/drawing/2014/main" id="{E5023B12-924B-4292-BBF2-EC696A4EFF6C}"/>
              </a:ext>
            </a:extLst>
          </p:cNvPr>
          <p:cNvSpPr>
            <a:spLocks noGrp="1" noChangeArrowheads="1"/>
          </p:cNvSpPr>
          <p:nvPr>
            <p:ph type="sldNum" sz="quarter" idx="12"/>
          </p:nvPr>
        </p:nvSpPr>
        <p:spPr/>
        <p:txBody>
          <a:bodyPr/>
          <a:lstStyle>
            <a:lvl1pPr>
              <a:defRPr/>
            </a:lvl1pPr>
          </a:lstStyle>
          <a:p>
            <a:pPr>
              <a:defRPr/>
            </a:pPr>
            <a:fld id="{B2541D89-7B70-4C90-BB92-754C53BACAF4}" type="slidenum">
              <a:rPr lang="zh-CN" altLang="en-US"/>
              <a:pPr>
                <a:defRPr/>
              </a:pPr>
              <a:t>‹#›</a:t>
            </a:fld>
            <a:endParaRPr lang="en-US" altLang="zh-CN"/>
          </a:p>
        </p:txBody>
      </p:sp>
    </p:spTree>
    <p:extLst>
      <p:ext uri="{BB962C8B-B14F-4D97-AF65-F5344CB8AC3E}">
        <p14:creationId xmlns:p14="http://schemas.microsoft.com/office/powerpoint/2010/main" val="170972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91164" y="282501"/>
            <a:ext cx="8672242" cy="1026534"/>
          </a:xfr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291164" y="1395663"/>
            <a:ext cx="8672242" cy="4776537"/>
          </a:xfrm>
        </p:spPr>
        <p:txBody>
          <a:bodyPr/>
          <a:lstStyle>
            <a:lvl1pPr>
              <a:lnSpc>
                <a:spcPct val="120000"/>
              </a:lnSpc>
              <a:defRPr sz="3200">
                <a:latin typeface="微软雅黑" panose="020B0503020204020204" pitchFamily="34" charset="-122"/>
                <a:ea typeface="微软雅黑" panose="020B0503020204020204" pitchFamily="34" charset="-122"/>
              </a:defRPr>
            </a:lvl1pPr>
            <a:lvl2pPr>
              <a:lnSpc>
                <a:spcPct val="120000"/>
              </a:lnSpc>
              <a:defRPr sz="2800">
                <a:latin typeface="微软雅黑" panose="020B0503020204020204" pitchFamily="34" charset="-122"/>
                <a:ea typeface="微软雅黑" panose="020B0503020204020204" pitchFamily="34" charset="-122"/>
              </a:defRPr>
            </a:lvl2pPr>
            <a:lvl3pPr>
              <a:lnSpc>
                <a:spcPct val="120000"/>
              </a:lnSpc>
              <a:defRPr sz="2400">
                <a:latin typeface="微软雅黑" panose="020B0503020204020204" pitchFamily="34" charset="-122"/>
                <a:ea typeface="微软雅黑" panose="020B0503020204020204" pitchFamily="34" charset="-122"/>
              </a:defRPr>
            </a:lvl3pPr>
            <a:lvl4pPr>
              <a:lnSpc>
                <a:spcPct val="120000"/>
              </a:lnSpc>
              <a:defRPr sz="2000">
                <a:latin typeface="微软雅黑" panose="020B0503020204020204" pitchFamily="34" charset="-122"/>
                <a:ea typeface="微软雅黑" panose="020B0503020204020204" pitchFamily="34" charset="-122"/>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7" name="Date Placeholder 6"/>
          <p:cNvSpPr>
            <a:spLocks noGrp="1"/>
          </p:cNvSpPr>
          <p:nvPr>
            <p:ph type="dt" sz="half" idx="10"/>
          </p:nvPr>
        </p:nvSpPr>
        <p:spPr/>
        <p:txBody>
          <a:bodyPr/>
          <a:lstStyle/>
          <a:p>
            <a:fld id="{F3628014-742E-499A-A01B-8E2C8B8528B7}" type="datetime1">
              <a:rPr lang="zh-CN" altLang="en-US" smtClean="0"/>
              <a:t>2025/6/4</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23105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286E2EB0-C417-4A25-A749-9D67B3E1E8B0}" type="datetime1">
              <a:rPr lang="zh-CN" altLang="en-US" smtClean="0"/>
              <a:t>2025/6/4</a:t>
            </a:fld>
            <a:endParaRPr lang="zh-CN" alt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zh-CN" altLang="en-US"/>
              <a:t>嵌入式系统设计</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9311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98901E9-8241-4A71-945B-FF57789EFE68}" type="datetime1">
              <a:rPr lang="zh-CN" altLang="en-US" smtClean="0"/>
              <a:t>2025/6/4</a:t>
            </a:fld>
            <a:endParaRPr lang="zh-CN" altLang="en-US"/>
          </a:p>
        </p:txBody>
      </p:sp>
      <p:sp>
        <p:nvSpPr>
          <p:cNvPr id="6" name="Footer Placeholder 5"/>
          <p:cNvSpPr>
            <a:spLocks noGrp="1"/>
          </p:cNvSpPr>
          <p:nvPr>
            <p:ph type="ftr" sz="quarter" idx="11"/>
          </p:nvPr>
        </p:nvSpPr>
        <p:spPr/>
        <p:txBody>
          <a:bodyPr/>
          <a:lstStyle/>
          <a:p>
            <a:r>
              <a:rPr lang="zh-CN" altLang="en-US"/>
              <a:t>嵌入式系统设计</a:t>
            </a:r>
          </a:p>
        </p:txBody>
      </p:sp>
      <p:sp>
        <p:nvSpPr>
          <p:cNvPr id="7" name="Slide Number Placeholder 6"/>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7422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3445015-65FC-40F4-97AC-DEC35F7DC9CE}" type="datetime1">
              <a:rPr lang="zh-CN" altLang="en-US" smtClean="0"/>
              <a:t>2025/6/4</a:t>
            </a:fld>
            <a:endParaRPr lang="zh-CN" altLang="en-US"/>
          </a:p>
        </p:txBody>
      </p:sp>
      <p:sp>
        <p:nvSpPr>
          <p:cNvPr id="8" name="Footer Placeholder 7"/>
          <p:cNvSpPr>
            <a:spLocks noGrp="1"/>
          </p:cNvSpPr>
          <p:nvPr>
            <p:ph type="ftr" sz="quarter" idx="11"/>
          </p:nvPr>
        </p:nvSpPr>
        <p:spPr/>
        <p:txBody>
          <a:bodyPr/>
          <a:lstStyle/>
          <a:p>
            <a:r>
              <a:rPr lang="zh-CN" altLang="en-US"/>
              <a:t>嵌入式系统设计</a:t>
            </a:r>
          </a:p>
        </p:txBody>
      </p:sp>
      <p:sp>
        <p:nvSpPr>
          <p:cNvPr id="9" name="Slide Number Placeholder 8"/>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45067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6390EF5-A1C2-4F4C-9158-2AABC2390BC6}" type="datetime1">
              <a:rPr lang="zh-CN" altLang="en-US" smtClean="0"/>
              <a:t>2025/6/4</a:t>
            </a:fld>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zh-CN" altLang="en-US"/>
              <a:t>嵌入式系统设计</a:t>
            </a:r>
          </a:p>
        </p:txBody>
      </p:sp>
      <p:sp>
        <p:nvSpPr>
          <p:cNvPr id="5" name="Slide Number Placeholder 4"/>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420076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D111-D60F-4239-BCEA-820206252922}" type="datetime1">
              <a:rPr lang="zh-CN" altLang="en-US" smtClean="0"/>
              <a:t>2025/6/4</a:t>
            </a:fld>
            <a:endParaRPr lang="zh-CN" altLang="en-US"/>
          </a:p>
        </p:txBody>
      </p:sp>
      <p:sp>
        <p:nvSpPr>
          <p:cNvPr id="3" name="Footer Placeholder 2"/>
          <p:cNvSpPr>
            <a:spLocks noGrp="1"/>
          </p:cNvSpPr>
          <p:nvPr>
            <p:ph type="ftr" sz="quarter" idx="11"/>
          </p:nvPr>
        </p:nvSpPr>
        <p:spPr/>
        <p:txBody>
          <a:bodyPr/>
          <a:lstStyle/>
          <a:p>
            <a:r>
              <a:rPr lang="zh-CN" altLang="en-US"/>
              <a:t>嵌入式系统设计</a:t>
            </a:r>
          </a:p>
        </p:txBody>
      </p:sp>
      <p:sp>
        <p:nvSpPr>
          <p:cNvPr id="4" name="Slide Number Placeholder 3"/>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308329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A22D628-E514-4B2C-952B-C649C64A5CA7}" type="datetime1">
              <a:rPr lang="zh-CN" altLang="en-US" smtClean="0"/>
              <a:t>2025/6/4</a:t>
            </a:fld>
            <a:endParaRPr lang="zh-CN" altLang="en-US"/>
          </a:p>
        </p:txBody>
      </p:sp>
      <p:sp>
        <p:nvSpPr>
          <p:cNvPr id="10" name="Footer Placeholder 9"/>
          <p:cNvSpPr>
            <a:spLocks noGrp="1"/>
          </p:cNvSpPr>
          <p:nvPr>
            <p:ph type="ftr" sz="quarter" idx="11"/>
          </p:nvPr>
        </p:nvSpPr>
        <p:spPr/>
        <p:txBody>
          <a:bodyPr/>
          <a:lstStyle/>
          <a:p>
            <a:r>
              <a:rPr lang="zh-CN" altLang="en-US"/>
              <a:t>嵌入式系统设计</a:t>
            </a:r>
          </a:p>
        </p:txBody>
      </p:sp>
      <p:sp>
        <p:nvSpPr>
          <p:cNvPr id="11" name="Slide Number Placeholder 10"/>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291830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33622C15-9F18-4185-90FE-930827C9E38C}" type="datetime1">
              <a:rPr lang="zh-CN" altLang="en-US" smtClean="0"/>
              <a:t>2025/6/4</a:t>
            </a:fld>
            <a:endParaRPr lang="zh-CN" altLang="en-US"/>
          </a:p>
        </p:txBody>
      </p:sp>
      <p:sp>
        <p:nvSpPr>
          <p:cNvPr id="10" name="Slide Number Placeholder 9"/>
          <p:cNvSpPr>
            <a:spLocks noGrp="1"/>
          </p:cNvSpPr>
          <p:nvPr>
            <p:ph type="sldNum" sz="quarter" idx="12"/>
          </p:nvPr>
        </p:nvSpPr>
        <p:spPr/>
        <p:txBody>
          <a:body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28769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FE5F11F5-F499-43AD-AC06-6E7DE97D2C87}" type="datetime1">
              <a:rPr lang="zh-CN" altLang="en-US" smtClean="0"/>
              <a:t>2025/6/4</a:t>
            </a:fld>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zh-CN" altLang="en-US"/>
              <a:t>嵌入式系统设计</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2BE3B3C-08EA-47AD-A385-10D430A3A58B}" type="slidenum">
              <a:rPr lang="zh-CN" altLang="en-US" smtClean="0"/>
              <a:t>‹#›</a:t>
            </a:fld>
            <a:endParaRPr lang="zh-CN" altLang="en-US"/>
          </a:p>
        </p:txBody>
      </p:sp>
    </p:spTree>
    <p:extLst>
      <p:ext uri="{BB962C8B-B14F-4D97-AF65-F5344CB8AC3E}">
        <p14:creationId xmlns:p14="http://schemas.microsoft.com/office/powerpoint/2010/main" val="165334611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dt="0"/>
  <p:txStyles>
    <p:titleStyle>
      <a:lvl1pPr algn="l" defTabSz="914400" rtl="0" eaLnBrk="1" latinLnBrk="0" hangingPunct="1">
        <a:lnSpc>
          <a:spcPct val="90000"/>
        </a:lnSpc>
        <a:spcBef>
          <a:spcPct val="0"/>
        </a:spcBef>
        <a:buNone/>
        <a:defRPr sz="4200" b="0"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318" y="2017099"/>
            <a:ext cx="7996084" cy="1414360"/>
          </a:xfrm>
        </p:spPr>
        <p:txBody>
          <a:bodyPr>
            <a:normAutofit/>
          </a:bodyPr>
          <a:lstStyle/>
          <a:p>
            <a:pPr algn="ctr"/>
            <a:r>
              <a:rPr lang="zh-CN" altLang="en-US" sz="5400" dirty="0"/>
              <a:t>第八章 实时操作系统</a:t>
            </a:r>
          </a:p>
        </p:txBody>
      </p:sp>
      <p:pic>
        <p:nvPicPr>
          <p:cNvPr id="4" name="图片 3"/>
          <p:cNvPicPr>
            <a:picLocks noChangeAspect="1"/>
          </p:cNvPicPr>
          <p:nvPr/>
        </p:nvPicPr>
        <p:blipFill>
          <a:blip r:embed="rId2"/>
          <a:stretch>
            <a:fillRect/>
          </a:stretch>
        </p:blipFill>
        <p:spPr>
          <a:xfrm>
            <a:off x="1773579" y="5333499"/>
            <a:ext cx="1203627" cy="1152564"/>
          </a:xfrm>
          <a:prstGeom prst="rect">
            <a:avLst/>
          </a:prstGeom>
        </p:spPr>
      </p:pic>
      <p:pic>
        <p:nvPicPr>
          <p:cNvPr id="5" name="图片 4"/>
          <p:cNvPicPr>
            <a:picLocks noChangeAspect="1"/>
          </p:cNvPicPr>
          <p:nvPr/>
        </p:nvPicPr>
        <p:blipFill>
          <a:blip r:embed="rId3"/>
          <a:stretch>
            <a:fillRect/>
          </a:stretch>
        </p:blipFill>
        <p:spPr>
          <a:xfrm>
            <a:off x="650337" y="5403286"/>
            <a:ext cx="1113910" cy="1123471"/>
          </a:xfrm>
          <a:prstGeom prst="rect">
            <a:avLst/>
          </a:prstGeom>
        </p:spPr>
      </p:pic>
      <p:pic>
        <p:nvPicPr>
          <p:cNvPr id="6" name="图片 5"/>
          <p:cNvPicPr>
            <a:picLocks noChangeAspect="1"/>
          </p:cNvPicPr>
          <p:nvPr/>
        </p:nvPicPr>
        <p:blipFill>
          <a:blip r:embed="rId4"/>
          <a:stretch>
            <a:fillRect/>
          </a:stretch>
        </p:blipFill>
        <p:spPr>
          <a:xfrm>
            <a:off x="4065305" y="5389527"/>
            <a:ext cx="1250458" cy="1150990"/>
          </a:xfrm>
          <a:prstGeom prst="rect">
            <a:avLst/>
          </a:prstGeom>
        </p:spPr>
      </p:pic>
      <p:pic>
        <p:nvPicPr>
          <p:cNvPr id="7" name="图片 6"/>
          <p:cNvPicPr>
            <a:picLocks noChangeAspect="1"/>
          </p:cNvPicPr>
          <p:nvPr/>
        </p:nvPicPr>
        <p:blipFill>
          <a:blip r:embed="rId5"/>
          <a:stretch>
            <a:fillRect/>
          </a:stretch>
        </p:blipFill>
        <p:spPr>
          <a:xfrm>
            <a:off x="3010131" y="5403286"/>
            <a:ext cx="1148437" cy="1123471"/>
          </a:xfrm>
          <a:prstGeom prst="rect">
            <a:avLst/>
          </a:prstGeom>
        </p:spPr>
      </p:pic>
      <p:pic>
        <p:nvPicPr>
          <p:cNvPr id="8" name="图片 7"/>
          <p:cNvPicPr>
            <a:picLocks noChangeAspect="1"/>
          </p:cNvPicPr>
          <p:nvPr/>
        </p:nvPicPr>
        <p:blipFill>
          <a:blip r:embed="rId6"/>
          <a:stretch>
            <a:fillRect/>
          </a:stretch>
        </p:blipFill>
        <p:spPr>
          <a:xfrm>
            <a:off x="5291142" y="5513818"/>
            <a:ext cx="924238" cy="964133"/>
          </a:xfrm>
          <a:prstGeom prst="rect">
            <a:avLst/>
          </a:prstGeom>
        </p:spPr>
      </p:pic>
      <p:pic>
        <p:nvPicPr>
          <p:cNvPr id="9" name="图片 8"/>
          <p:cNvPicPr>
            <a:picLocks noChangeAspect="1"/>
          </p:cNvPicPr>
          <p:nvPr/>
        </p:nvPicPr>
        <p:blipFill>
          <a:blip r:embed="rId7"/>
          <a:stretch>
            <a:fillRect/>
          </a:stretch>
        </p:blipFill>
        <p:spPr>
          <a:xfrm>
            <a:off x="6215380" y="5348286"/>
            <a:ext cx="1132519" cy="1141002"/>
          </a:xfrm>
          <a:prstGeom prst="rect">
            <a:avLst/>
          </a:prstGeom>
        </p:spPr>
      </p:pic>
      <p:pic>
        <p:nvPicPr>
          <p:cNvPr id="10" name="图片 9"/>
          <p:cNvPicPr>
            <a:picLocks noChangeAspect="1"/>
          </p:cNvPicPr>
          <p:nvPr/>
        </p:nvPicPr>
        <p:blipFill>
          <a:blip r:embed="rId8"/>
          <a:stretch>
            <a:fillRect/>
          </a:stretch>
        </p:blipFill>
        <p:spPr>
          <a:xfrm>
            <a:off x="7347899" y="5359399"/>
            <a:ext cx="1137777" cy="1137777"/>
          </a:xfrm>
          <a:prstGeom prst="rect">
            <a:avLst/>
          </a:prstGeom>
        </p:spPr>
      </p:pic>
    </p:spTree>
    <p:extLst>
      <p:ext uri="{BB962C8B-B14F-4D97-AF65-F5344CB8AC3E}">
        <p14:creationId xmlns:p14="http://schemas.microsoft.com/office/powerpoint/2010/main" val="144753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实时操作系统性能的衡量指标（续）</a:t>
            </a:r>
          </a:p>
        </p:txBody>
      </p:sp>
      <p:sp>
        <p:nvSpPr>
          <p:cNvPr id="8" name="内容占位符 7">
            <a:extLst>
              <a:ext uri="{FF2B5EF4-FFF2-40B4-BE49-F238E27FC236}">
                <a16:creationId xmlns:a16="http://schemas.microsoft.com/office/drawing/2014/main" id="{768D9D6E-81AA-4271-9617-7F09F5AC56CF}"/>
              </a:ext>
            </a:extLst>
          </p:cNvPr>
          <p:cNvSpPr>
            <a:spLocks noGrp="1"/>
          </p:cNvSpPr>
          <p:nvPr>
            <p:ph idx="1"/>
          </p:nvPr>
        </p:nvSpPr>
        <p:spPr>
          <a:xfrm>
            <a:off x="291164" y="1395663"/>
            <a:ext cx="8672242" cy="4954337"/>
          </a:xfrm>
        </p:spPr>
        <p:txBody>
          <a:bodyPr>
            <a:normAutofit fontScale="92500" lnSpcReduction="10000"/>
          </a:bodyPr>
          <a:lstStyle/>
          <a:p>
            <a:r>
              <a:rPr lang="en-US" altLang="zh-CN" sz="3000" dirty="0" err="1"/>
              <a:t>Rhealstone</a:t>
            </a:r>
            <a:r>
              <a:rPr lang="en-US" altLang="zh-CN" sz="3000" dirty="0"/>
              <a:t> </a:t>
            </a:r>
            <a:r>
              <a:rPr lang="zh-CN" altLang="en-US" sz="3000" dirty="0"/>
              <a:t>基准</a:t>
            </a:r>
            <a:endParaRPr lang="en-US" altLang="zh-CN" sz="2800" dirty="0"/>
          </a:p>
          <a:p>
            <a:pPr lvl="1"/>
            <a:r>
              <a:rPr lang="en-US" altLang="zh-CN" sz="2600" dirty="0"/>
              <a:t>……</a:t>
            </a:r>
          </a:p>
          <a:p>
            <a:pPr lvl="1"/>
            <a:r>
              <a:rPr lang="zh-CN" altLang="en-US" sz="2600" dirty="0"/>
              <a:t>信号量混洗</a:t>
            </a:r>
            <a:r>
              <a:rPr lang="en-US" altLang="zh-CN" sz="2600" dirty="0"/>
              <a:t>(</a:t>
            </a:r>
            <a:r>
              <a:rPr lang="en-US" altLang="zh-CN" sz="2600" dirty="0" err="1"/>
              <a:t>shuffing</a:t>
            </a:r>
            <a:r>
              <a:rPr lang="en-US" altLang="zh-CN" sz="2600" dirty="0"/>
              <a:t>)</a:t>
            </a:r>
            <a:r>
              <a:rPr lang="zh-CN" altLang="en-US" sz="2600" dirty="0"/>
              <a:t>时间：从一个任务释放信号量到另一个等待该信号量的任务被激活的时间延迟</a:t>
            </a:r>
            <a:endParaRPr lang="en-US" altLang="zh-CN" sz="2600" dirty="0"/>
          </a:p>
          <a:p>
            <a:pPr lvl="1"/>
            <a:r>
              <a:rPr lang="zh-CN" altLang="en-US" sz="2600" dirty="0"/>
              <a:t>死锁移除时间：系统解开处于死锁状态的多个任务所需花费的时间</a:t>
            </a:r>
            <a:endParaRPr lang="en-US" altLang="zh-CN" sz="2600" dirty="0"/>
          </a:p>
          <a:p>
            <a:pPr lvl="1"/>
            <a:r>
              <a:rPr lang="zh-CN" altLang="en-US" sz="2600" dirty="0"/>
              <a:t>数据包吞吐时间：任务通过调用系统服务，把数据传送到另一个任务的时间，通常用每秒传送字节数计算</a:t>
            </a:r>
            <a:endParaRPr lang="en-US" altLang="zh-CN" sz="2600" dirty="0"/>
          </a:p>
          <a:p>
            <a:r>
              <a:rPr lang="en-US" altLang="zh-CN" sz="3000" dirty="0" err="1"/>
              <a:t>Rhealstone</a:t>
            </a:r>
            <a:r>
              <a:rPr lang="en-US" altLang="zh-CN" sz="3000" dirty="0"/>
              <a:t> </a:t>
            </a:r>
            <a:r>
              <a:rPr lang="zh-CN" altLang="en-US" sz="3000" dirty="0"/>
              <a:t>基准测量的是平均时间，而不是最坏值；其结论是加权平均值，没有给出确定权值的依据</a:t>
            </a:r>
          </a:p>
        </p:txBody>
      </p:sp>
      <p:sp>
        <p:nvSpPr>
          <p:cNvPr id="3" name="页脚占位符 2">
            <a:extLst>
              <a:ext uri="{FF2B5EF4-FFF2-40B4-BE49-F238E27FC236}">
                <a16:creationId xmlns:a16="http://schemas.microsoft.com/office/drawing/2014/main" id="{6982ED80-07BF-4C1F-BA36-6BB665B2EAE7}"/>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2694FB06-155A-4E14-A753-A4709A8AFB5E}"/>
              </a:ext>
            </a:extLst>
          </p:cNvPr>
          <p:cNvSpPr>
            <a:spLocks noGrp="1"/>
          </p:cNvSpPr>
          <p:nvPr>
            <p:ph type="sldNum" sz="quarter" idx="12"/>
          </p:nvPr>
        </p:nvSpPr>
        <p:spPr/>
        <p:txBody>
          <a:bodyPr/>
          <a:lstStyle/>
          <a:p>
            <a:fld id="{D2BE3B3C-08EA-47AD-A385-10D430A3A58B}" type="slidenum">
              <a:rPr lang="zh-CN" altLang="en-US" smtClean="0"/>
              <a:pPr/>
              <a:t>10</a:t>
            </a:fld>
            <a:endParaRPr lang="zh-CN" altLang="en-US"/>
          </a:p>
        </p:txBody>
      </p:sp>
    </p:spTree>
    <p:extLst>
      <p:ext uri="{BB962C8B-B14F-4D97-AF65-F5344CB8AC3E}">
        <p14:creationId xmlns:p14="http://schemas.microsoft.com/office/powerpoint/2010/main" val="321946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51987-8F9B-4663-8929-2CFB407680C0}"/>
              </a:ext>
            </a:extLst>
          </p:cNvPr>
          <p:cNvSpPr>
            <a:spLocks noGrp="1"/>
          </p:cNvSpPr>
          <p:nvPr>
            <p:ph type="title"/>
          </p:nvPr>
        </p:nvSpPr>
        <p:spPr/>
        <p:txBody>
          <a:bodyPr/>
          <a:lstStyle/>
          <a:p>
            <a:r>
              <a:rPr lang="zh-CN" altLang="en-US" dirty="0"/>
              <a:t>实时操作系统的分类</a:t>
            </a:r>
          </a:p>
        </p:txBody>
      </p:sp>
      <p:sp>
        <p:nvSpPr>
          <p:cNvPr id="3" name="内容占位符 2">
            <a:extLst>
              <a:ext uri="{FF2B5EF4-FFF2-40B4-BE49-F238E27FC236}">
                <a16:creationId xmlns:a16="http://schemas.microsoft.com/office/drawing/2014/main" id="{E353357B-1C49-46EA-B8AB-D3EB1B591F47}"/>
              </a:ext>
            </a:extLst>
          </p:cNvPr>
          <p:cNvSpPr>
            <a:spLocks noGrp="1"/>
          </p:cNvSpPr>
          <p:nvPr>
            <p:ph idx="1"/>
          </p:nvPr>
        </p:nvSpPr>
        <p:spPr/>
        <p:txBody>
          <a:bodyPr>
            <a:normAutofit fontScale="92500" lnSpcReduction="10000"/>
          </a:bodyPr>
          <a:lstStyle/>
          <a:p>
            <a:r>
              <a:rPr lang="zh-CN" altLang="en-US" dirty="0"/>
              <a:t>硬实时操作系统</a:t>
            </a:r>
            <a:endParaRPr lang="en-US" altLang="zh-CN" dirty="0"/>
          </a:p>
          <a:p>
            <a:pPr lvl="1"/>
            <a:r>
              <a:rPr lang="zh-CN" altLang="en-US" dirty="0"/>
              <a:t>刚性的时限要求</a:t>
            </a:r>
            <a:endParaRPr lang="en-US" altLang="zh-CN" dirty="0"/>
          </a:p>
          <a:p>
            <a:pPr lvl="1"/>
            <a:r>
              <a:rPr lang="zh-CN" altLang="en-US" dirty="0"/>
              <a:t>任务超过截止时间会导致灾难性的后果，系统收益为负无穷</a:t>
            </a:r>
            <a:endParaRPr lang="en-US" altLang="zh-CN" dirty="0"/>
          </a:p>
          <a:p>
            <a:pPr lvl="1"/>
            <a:r>
              <a:rPr lang="zh-CN" altLang="en-US" dirty="0"/>
              <a:t>例：导弹控制系统、自动驾驶系统</a:t>
            </a:r>
            <a:endParaRPr lang="en-US" altLang="zh-CN" dirty="0"/>
          </a:p>
          <a:p>
            <a:r>
              <a:rPr lang="zh-CN" altLang="en-US" dirty="0"/>
              <a:t>软实时操作系统</a:t>
            </a:r>
            <a:endParaRPr lang="en-US" altLang="zh-CN" dirty="0"/>
          </a:p>
          <a:p>
            <a:pPr lvl="1"/>
            <a:r>
              <a:rPr lang="zh-CN" altLang="en-US" dirty="0"/>
              <a:t>任务超过截止时间可能会降低系统的吞吐量</a:t>
            </a:r>
            <a:endParaRPr lang="en-US" altLang="zh-CN" dirty="0"/>
          </a:p>
          <a:p>
            <a:pPr lvl="1"/>
            <a:r>
              <a:rPr lang="zh-CN" altLang="en-US" dirty="0"/>
              <a:t>系统的收益也可能为正</a:t>
            </a:r>
            <a:endParaRPr lang="en-US" altLang="zh-CN" dirty="0"/>
          </a:p>
          <a:p>
            <a:pPr lvl="1"/>
            <a:r>
              <a:rPr lang="zh-CN" altLang="en-US" dirty="0"/>
              <a:t>例：</a:t>
            </a:r>
            <a:r>
              <a:rPr lang="en-US" altLang="zh-CN" dirty="0"/>
              <a:t>IPTV</a:t>
            </a:r>
            <a:endParaRPr lang="zh-CN" altLang="en-US" dirty="0"/>
          </a:p>
        </p:txBody>
      </p:sp>
      <p:sp>
        <p:nvSpPr>
          <p:cNvPr id="4" name="页脚占位符 3">
            <a:extLst>
              <a:ext uri="{FF2B5EF4-FFF2-40B4-BE49-F238E27FC236}">
                <a16:creationId xmlns:a16="http://schemas.microsoft.com/office/drawing/2014/main" id="{FE7A90D0-FFD3-420A-BA1B-150BE615CCC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0F688665-AC29-4726-A533-774723F90174}"/>
              </a:ext>
            </a:extLst>
          </p:cNvPr>
          <p:cNvSpPr>
            <a:spLocks noGrp="1"/>
          </p:cNvSpPr>
          <p:nvPr>
            <p:ph type="sldNum" sz="quarter" idx="12"/>
          </p:nvPr>
        </p:nvSpPr>
        <p:spPr/>
        <p:txBody>
          <a:bodyPr/>
          <a:lstStyle/>
          <a:p>
            <a:fld id="{D2BE3B3C-08EA-47AD-A385-10D430A3A58B}" type="slidenum">
              <a:rPr lang="zh-CN" altLang="en-US" smtClean="0"/>
              <a:t>11</a:t>
            </a:fld>
            <a:endParaRPr lang="zh-CN" altLang="en-US"/>
          </a:p>
        </p:txBody>
      </p:sp>
    </p:spTree>
    <p:extLst>
      <p:ext uri="{BB962C8B-B14F-4D97-AF65-F5344CB8AC3E}">
        <p14:creationId xmlns:p14="http://schemas.microsoft.com/office/powerpoint/2010/main" val="61905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92F01-480C-4F96-B62B-CF8AD9B836C9}"/>
              </a:ext>
            </a:extLst>
          </p:cNvPr>
          <p:cNvSpPr>
            <a:spLocks noGrp="1"/>
          </p:cNvSpPr>
          <p:nvPr>
            <p:ph type="title"/>
          </p:nvPr>
        </p:nvSpPr>
        <p:spPr/>
        <p:txBody>
          <a:bodyPr/>
          <a:lstStyle/>
          <a:p>
            <a:r>
              <a:rPr lang="en-US" altLang="zh-CN"/>
              <a:t>POSIX</a:t>
            </a:r>
            <a:r>
              <a:rPr lang="zh-CN" altLang="en-US" dirty="0"/>
              <a:t>标准</a:t>
            </a:r>
          </a:p>
        </p:txBody>
      </p:sp>
      <p:sp>
        <p:nvSpPr>
          <p:cNvPr id="3" name="内容占位符 2">
            <a:extLst>
              <a:ext uri="{FF2B5EF4-FFF2-40B4-BE49-F238E27FC236}">
                <a16:creationId xmlns:a16="http://schemas.microsoft.com/office/drawing/2014/main" id="{66520CC7-FFB9-4270-B143-4A54F4FF44C1}"/>
              </a:ext>
            </a:extLst>
          </p:cNvPr>
          <p:cNvSpPr>
            <a:spLocks noGrp="1"/>
          </p:cNvSpPr>
          <p:nvPr>
            <p:ph idx="1"/>
          </p:nvPr>
        </p:nvSpPr>
        <p:spPr/>
        <p:txBody>
          <a:bodyPr>
            <a:normAutofit fontScale="85000" lnSpcReduction="10000"/>
          </a:bodyPr>
          <a:lstStyle/>
          <a:p>
            <a:r>
              <a:rPr lang="en-US" altLang="zh-CN"/>
              <a:t>POSIX </a:t>
            </a:r>
            <a:r>
              <a:rPr lang="zh-CN" altLang="en-US" dirty="0"/>
              <a:t>标准保证</a:t>
            </a:r>
            <a:r>
              <a:rPr lang="zh-CN" altLang="en-US"/>
              <a:t>支持 </a:t>
            </a:r>
            <a:r>
              <a:rPr lang="en-US" altLang="zh-CN"/>
              <a:t>POSIX </a:t>
            </a:r>
            <a:r>
              <a:rPr lang="zh-CN" altLang="en-US" dirty="0"/>
              <a:t>兼容</a:t>
            </a:r>
            <a:r>
              <a:rPr lang="en-US" altLang="zh-CN" dirty="0"/>
              <a:t>OS</a:t>
            </a:r>
            <a:r>
              <a:rPr lang="zh-CN" altLang="en-US" dirty="0"/>
              <a:t>的程序可以应用在任何</a:t>
            </a:r>
            <a:r>
              <a:rPr lang="zh-CN" altLang="en-US"/>
              <a:t>一个</a:t>
            </a:r>
            <a:r>
              <a:rPr lang="en-US" altLang="zh-CN"/>
              <a:t>POSIX </a:t>
            </a:r>
            <a:r>
              <a:rPr lang="zh-CN" altLang="en-US" dirty="0"/>
              <a:t>操作系统上，无须修改便可编译执行</a:t>
            </a:r>
            <a:endParaRPr lang="en-US" altLang="zh-CN" dirty="0"/>
          </a:p>
          <a:p>
            <a:r>
              <a:rPr lang="en-US" altLang="zh-CN"/>
              <a:t>POSIX </a:t>
            </a:r>
            <a:r>
              <a:rPr lang="zh-CN" altLang="en-US" dirty="0"/>
              <a:t>具有跨平台开发的特性</a:t>
            </a:r>
            <a:endParaRPr lang="en-US" altLang="zh-CN" dirty="0"/>
          </a:p>
          <a:p>
            <a:r>
              <a:rPr lang="en-US" altLang="zh-CN" dirty="0"/>
              <a:t> </a:t>
            </a:r>
            <a:r>
              <a:rPr lang="zh-CN" altLang="en-US" dirty="0"/>
              <a:t>例：</a:t>
            </a:r>
            <a:r>
              <a:rPr lang="en-US" altLang="zh-CN" dirty="0"/>
              <a:t>Linux </a:t>
            </a:r>
            <a:r>
              <a:rPr lang="zh-CN" altLang="en-US" dirty="0"/>
              <a:t>进程创建函数 </a:t>
            </a:r>
            <a:r>
              <a:rPr lang="en-US" altLang="zh-CN" dirty="0"/>
              <a:t>Fork()</a:t>
            </a:r>
            <a:r>
              <a:rPr lang="zh-CN" altLang="en-US" dirty="0"/>
              <a:t>，</a:t>
            </a:r>
            <a:r>
              <a:rPr lang="en-US" altLang="zh-CN" dirty="0"/>
              <a:t>Windows</a:t>
            </a:r>
            <a:r>
              <a:rPr lang="zh-CN" altLang="en-US" dirty="0"/>
              <a:t>进程创建</a:t>
            </a:r>
            <a:r>
              <a:rPr lang="zh-CN" altLang="en-US"/>
              <a:t>函数 </a:t>
            </a:r>
            <a:r>
              <a:rPr lang="en-US" altLang="zh-CN"/>
              <a:t>CreatProcess</a:t>
            </a:r>
            <a:r>
              <a:rPr lang="en-US" altLang="zh-CN" dirty="0"/>
              <a:t>()</a:t>
            </a:r>
            <a:r>
              <a:rPr lang="zh-CN" altLang="en-US" dirty="0"/>
              <a:t>，</a:t>
            </a:r>
            <a:r>
              <a:rPr lang="zh-CN" altLang="en-US"/>
              <a:t>根据 </a:t>
            </a:r>
            <a:r>
              <a:rPr lang="en-US" altLang="zh-CN"/>
              <a:t>POSIX </a:t>
            </a:r>
            <a:r>
              <a:rPr lang="zh-CN" altLang="en-US" dirty="0"/>
              <a:t>标准</a:t>
            </a:r>
            <a:endParaRPr lang="en-US" altLang="zh-CN" dirty="0"/>
          </a:p>
          <a:p>
            <a:pPr lvl="1"/>
            <a:r>
              <a:rPr lang="zh-CN" altLang="en-US" dirty="0"/>
              <a:t>将 </a:t>
            </a:r>
            <a:r>
              <a:rPr lang="en-US" altLang="zh-CN" dirty="0"/>
              <a:t>Linux </a:t>
            </a:r>
            <a:r>
              <a:rPr lang="zh-CN" altLang="en-US" dirty="0"/>
              <a:t>平台下 </a:t>
            </a:r>
            <a:r>
              <a:rPr lang="en-US" altLang="zh-CN" dirty="0"/>
              <a:t>Fork </a:t>
            </a:r>
            <a:r>
              <a:rPr lang="zh-CN" altLang="en-US" dirty="0"/>
              <a:t>函数封装</a:t>
            </a:r>
            <a:r>
              <a:rPr lang="zh-CN" altLang="en-US"/>
              <a:t>成 </a:t>
            </a:r>
            <a:r>
              <a:rPr lang="en-US" altLang="zh-CN"/>
              <a:t>POSIX</a:t>
            </a:r>
            <a:r>
              <a:rPr lang="en-US" altLang="zh-CN" dirty="0" err="1"/>
              <a:t>_Fork</a:t>
            </a:r>
            <a:r>
              <a:rPr lang="en-US" altLang="zh-CN" dirty="0"/>
              <a:t>()</a:t>
            </a:r>
          </a:p>
          <a:p>
            <a:pPr lvl="1"/>
            <a:r>
              <a:rPr lang="zh-CN" altLang="en-US" dirty="0"/>
              <a:t>将 </a:t>
            </a:r>
            <a:r>
              <a:rPr lang="en-US" altLang="zh-CN" dirty="0"/>
              <a:t>Windows </a:t>
            </a:r>
            <a:r>
              <a:rPr lang="zh-CN" altLang="en-US" dirty="0"/>
              <a:t>平台</a:t>
            </a:r>
            <a:r>
              <a:rPr lang="zh-CN" altLang="en-US"/>
              <a:t>下 </a:t>
            </a:r>
            <a:r>
              <a:rPr lang="en-US" altLang="zh-CN"/>
              <a:t>CreatProcess </a:t>
            </a:r>
            <a:r>
              <a:rPr lang="zh-CN" altLang="en-US" dirty="0"/>
              <a:t>封装</a:t>
            </a:r>
            <a:r>
              <a:rPr lang="zh-CN" altLang="en-US"/>
              <a:t>成 </a:t>
            </a:r>
            <a:r>
              <a:rPr lang="en-US" altLang="zh-CN"/>
              <a:t>POSIX</a:t>
            </a:r>
            <a:r>
              <a:rPr lang="en-US" altLang="zh-CN" dirty="0" err="1"/>
              <a:t>_Fork</a:t>
            </a:r>
            <a:r>
              <a:rPr lang="en-US" altLang="zh-CN" dirty="0"/>
              <a:t>()</a:t>
            </a:r>
          </a:p>
          <a:p>
            <a:pPr lvl="1"/>
            <a:r>
              <a:rPr lang="zh-CN" altLang="en-US" dirty="0"/>
              <a:t>然后在头文件中进行声明，程序在源代码级就可移植</a:t>
            </a:r>
          </a:p>
        </p:txBody>
      </p:sp>
      <p:sp>
        <p:nvSpPr>
          <p:cNvPr id="4" name="页脚占位符 3">
            <a:extLst>
              <a:ext uri="{FF2B5EF4-FFF2-40B4-BE49-F238E27FC236}">
                <a16:creationId xmlns:a16="http://schemas.microsoft.com/office/drawing/2014/main" id="{179CFCD6-23DD-4CFA-A1B8-4242D246F4DF}"/>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9BCD022-30A0-43FA-9614-E447E87BBC65}"/>
              </a:ext>
            </a:extLst>
          </p:cNvPr>
          <p:cNvSpPr>
            <a:spLocks noGrp="1"/>
          </p:cNvSpPr>
          <p:nvPr>
            <p:ph type="sldNum" sz="quarter" idx="12"/>
          </p:nvPr>
        </p:nvSpPr>
        <p:spPr/>
        <p:txBody>
          <a:bodyPr/>
          <a:lstStyle/>
          <a:p>
            <a:fld id="{D2BE3B3C-08EA-47AD-A385-10D430A3A58B}" type="slidenum">
              <a:rPr lang="zh-CN" altLang="en-US" smtClean="0"/>
              <a:t>12</a:t>
            </a:fld>
            <a:endParaRPr lang="zh-CN" altLang="en-US"/>
          </a:p>
        </p:txBody>
      </p:sp>
    </p:spTree>
    <p:extLst>
      <p:ext uri="{BB962C8B-B14F-4D97-AF65-F5344CB8AC3E}">
        <p14:creationId xmlns:p14="http://schemas.microsoft.com/office/powerpoint/2010/main" val="3541313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EB28E-3C91-4C37-BFA5-2682ABA0B7F6}"/>
              </a:ext>
            </a:extLst>
          </p:cNvPr>
          <p:cNvSpPr>
            <a:spLocks noGrp="1"/>
          </p:cNvSpPr>
          <p:nvPr>
            <p:ph type="title"/>
          </p:nvPr>
        </p:nvSpPr>
        <p:spPr/>
        <p:txBody>
          <a:bodyPr/>
          <a:lstStyle/>
          <a:p>
            <a:r>
              <a:rPr lang="zh-CN" altLang="en-US" dirty="0"/>
              <a:t>经典的实时操作系统</a:t>
            </a:r>
          </a:p>
        </p:txBody>
      </p:sp>
      <p:sp>
        <p:nvSpPr>
          <p:cNvPr id="3" name="内容占位符 2">
            <a:extLst>
              <a:ext uri="{FF2B5EF4-FFF2-40B4-BE49-F238E27FC236}">
                <a16:creationId xmlns:a16="http://schemas.microsoft.com/office/drawing/2014/main" id="{9AC3C65F-4AA2-4326-941B-D1137E7813D9}"/>
              </a:ext>
            </a:extLst>
          </p:cNvPr>
          <p:cNvSpPr>
            <a:spLocks noGrp="1"/>
          </p:cNvSpPr>
          <p:nvPr>
            <p:ph idx="1"/>
          </p:nvPr>
        </p:nvSpPr>
        <p:spPr/>
        <p:txBody>
          <a:bodyPr/>
          <a:lstStyle/>
          <a:p>
            <a:r>
              <a:rPr lang="zh-CN" altLang="en-US" dirty="0"/>
              <a:t>经典实时</a:t>
            </a:r>
            <a:r>
              <a:rPr lang="en-US" altLang="zh-CN" dirty="0"/>
              <a:t>OS</a:t>
            </a:r>
          </a:p>
          <a:p>
            <a:pPr lvl="1"/>
            <a:r>
              <a:rPr lang="en-US" altLang="zh-CN" dirty="0"/>
              <a:t>LynxOS </a:t>
            </a:r>
            <a:r>
              <a:rPr lang="zh-CN" altLang="en-US" dirty="0"/>
              <a:t>系统，</a:t>
            </a:r>
            <a:r>
              <a:rPr lang="en-US" altLang="zh-CN" dirty="0"/>
              <a:t> </a:t>
            </a:r>
            <a:r>
              <a:rPr lang="en-US" altLang="zh-CN" dirty="0" err="1"/>
              <a:t>pSOS</a:t>
            </a:r>
            <a:r>
              <a:rPr lang="en-US" altLang="zh-CN" dirty="0"/>
              <a:t> </a:t>
            </a:r>
            <a:r>
              <a:rPr lang="zh-CN" altLang="en-US" dirty="0"/>
              <a:t>系统，</a:t>
            </a:r>
            <a:r>
              <a:rPr lang="en-US" altLang="zh-CN" dirty="0"/>
              <a:t> QNX/Neutrino </a:t>
            </a:r>
            <a:r>
              <a:rPr lang="zh-CN" altLang="en-US" dirty="0"/>
              <a:t>系统，</a:t>
            </a:r>
            <a:r>
              <a:rPr lang="en-US" altLang="zh-CN" dirty="0"/>
              <a:t> VRTX </a:t>
            </a:r>
            <a:r>
              <a:rPr lang="zh-CN" altLang="en-US" dirty="0"/>
              <a:t>系统 ，</a:t>
            </a:r>
            <a:r>
              <a:rPr lang="en-US" altLang="zh-CN" dirty="0"/>
              <a:t> VxWorks </a:t>
            </a:r>
            <a:r>
              <a:rPr lang="zh-CN" altLang="en-US" dirty="0"/>
              <a:t>系统，</a:t>
            </a:r>
            <a:r>
              <a:rPr lang="en-US" altLang="zh-CN" i="1" dirty="0"/>
              <a:t> µ</a:t>
            </a:r>
            <a:r>
              <a:rPr lang="en-US" altLang="zh-CN" dirty="0"/>
              <a:t>C/OS </a:t>
            </a:r>
            <a:r>
              <a:rPr lang="zh-CN" altLang="en-US" dirty="0"/>
              <a:t>系统</a:t>
            </a:r>
            <a:endParaRPr lang="en-US" altLang="zh-CN" dirty="0"/>
          </a:p>
          <a:p>
            <a:r>
              <a:rPr lang="zh-CN" altLang="en-US" dirty="0"/>
              <a:t>国产实时</a:t>
            </a:r>
            <a:r>
              <a:rPr lang="en-US" altLang="zh-CN" dirty="0"/>
              <a:t>OS</a:t>
            </a:r>
          </a:p>
          <a:p>
            <a:pPr lvl="1"/>
            <a:r>
              <a:rPr lang="en-US" altLang="zh-CN" dirty="0" err="1"/>
              <a:t>ReWorks</a:t>
            </a:r>
            <a:r>
              <a:rPr lang="en-US" altLang="zh-CN" dirty="0"/>
              <a:t>, </a:t>
            </a:r>
            <a:r>
              <a:rPr lang="en-US" altLang="zh-CN" dirty="0" err="1"/>
              <a:t>Sylix</a:t>
            </a:r>
            <a:r>
              <a:rPr lang="en-US" altLang="zh-CN" dirty="0"/>
              <a:t>, Harmony, </a:t>
            </a:r>
            <a:r>
              <a:rPr lang="en-US" altLang="zh-CN" dirty="0" err="1"/>
              <a:t>AliOS</a:t>
            </a:r>
            <a:r>
              <a:rPr lang="en-US" altLang="zh-CN" dirty="0"/>
              <a:t>, RT-Thread, </a:t>
            </a:r>
            <a:r>
              <a:rPr lang="zh-CN" altLang="en-US" dirty="0"/>
              <a:t>天脉</a:t>
            </a:r>
            <a:r>
              <a:rPr lang="en-US" altLang="zh-CN" dirty="0"/>
              <a:t>……</a:t>
            </a:r>
            <a:endParaRPr lang="zh-CN" altLang="en-US" dirty="0"/>
          </a:p>
        </p:txBody>
      </p:sp>
      <p:sp>
        <p:nvSpPr>
          <p:cNvPr id="4" name="页脚占位符 3">
            <a:extLst>
              <a:ext uri="{FF2B5EF4-FFF2-40B4-BE49-F238E27FC236}">
                <a16:creationId xmlns:a16="http://schemas.microsoft.com/office/drawing/2014/main" id="{76C5E4B8-1A68-4060-AA96-81DC7DDB44DD}"/>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442AB5F9-75F5-4FC2-B322-DA5EA7687803}"/>
              </a:ext>
            </a:extLst>
          </p:cNvPr>
          <p:cNvSpPr>
            <a:spLocks noGrp="1"/>
          </p:cNvSpPr>
          <p:nvPr>
            <p:ph type="sldNum" sz="quarter" idx="12"/>
          </p:nvPr>
        </p:nvSpPr>
        <p:spPr/>
        <p:txBody>
          <a:bodyPr/>
          <a:lstStyle/>
          <a:p>
            <a:fld id="{D2BE3B3C-08EA-47AD-A385-10D430A3A58B}" type="slidenum">
              <a:rPr lang="zh-CN" altLang="en-US" smtClean="0"/>
              <a:t>13</a:t>
            </a:fld>
            <a:endParaRPr lang="zh-CN" altLang="en-US"/>
          </a:p>
        </p:txBody>
      </p:sp>
    </p:spTree>
    <p:extLst>
      <p:ext uri="{BB962C8B-B14F-4D97-AF65-F5344CB8AC3E}">
        <p14:creationId xmlns:p14="http://schemas.microsoft.com/office/powerpoint/2010/main" val="190662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89282DB-5037-4E6D-AD99-3FEBAC34719E}"/>
              </a:ext>
            </a:extLst>
          </p:cNvPr>
          <p:cNvSpPr>
            <a:spLocks noGrp="1" noChangeArrowheads="1"/>
          </p:cNvSpPr>
          <p:nvPr>
            <p:ph type="title"/>
          </p:nvPr>
        </p:nvSpPr>
        <p:spPr>
          <a:xfrm>
            <a:off x="457200" y="314960"/>
            <a:ext cx="8229600" cy="796925"/>
          </a:xfrm>
        </p:spPr>
        <p:txBody>
          <a:bodyPr>
            <a:normAutofit/>
          </a:bodyPr>
          <a:lstStyle/>
          <a:p>
            <a:r>
              <a:rPr lang="en-US" altLang="zh-CN" sz="3600" b="1" dirty="0"/>
              <a:t>VxWorks</a:t>
            </a:r>
            <a:endParaRPr lang="zh-CN" altLang="en-US" sz="3600" b="1" dirty="0"/>
          </a:p>
        </p:txBody>
      </p:sp>
      <p:sp>
        <p:nvSpPr>
          <p:cNvPr id="26627" name="Rectangle 3">
            <a:extLst>
              <a:ext uri="{FF2B5EF4-FFF2-40B4-BE49-F238E27FC236}">
                <a16:creationId xmlns:a16="http://schemas.microsoft.com/office/drawing/2014/main" id="{33B36DE2-2E8E-4213-A7B7-65BA41A3EC72}"/>
              </a:ext>
            </a:extLst>
          </p:cNvPr>
          <p:cNvSpPr>
            <a:spLocks noGrp="1" noChangeArrowheads="1"/>
          </p:cNvSpPr>
          <p:nvPr>
            <p:ph type="body" idx="1"/>
          </p:nvPr>
        </p:nvSpPr>
        <p:spPr>
          <a:xfrm>
            <a:off x="298450" y="1188720"/>
            <a:ext cx="8601710" cy="5097780"/>
          </a:xfrm>
        </p:spPr>
        <p:txBody>
          <a:bodyPr>
            <a:normAutofit/>
          </a:bodyPr>
          <a:lstStyle/>
          <a:p>
            <a:pPr lvl="1">
              <a:spcBef>
                <a:spcPts val="600"/>
              </a:spcBef>
              <a:spcAft>
                <a:spcPts val="0"/>
              </a:spcAft>
            </a:pPr>
            <a:r>
              <a:rPr lang="zh-CN" altLang="en-US" sz="2400" dirty="0"/>
              <a:t>美国</a:t>
            </a:r>
            <a:r>
              <a:rPr lang="en-US" altLang="zh-CN" sz="2400" dirty="0" err="1"/>
              <a:t>WindRiver</a:t>
            </a:r>
            <a:r>
              <a:rPr lang="en-US" altLang="zh-CN" sz="2400" dirty="0"/>
              <a:t> System</a:t>
            </a:r>
            <a:r>
              <a:rPr lang="zh-CN" altLang="en-US" sz="2400" dirty="0"/>
              <a:t>公司开发的嵌入式实时操作系统</a:t>
            </a:r>
            <a:endParaRPr lang="en-US" altLang="zh-CN" sz="2400" dirty="0"/>
          </a:p>
          <a:p>
            <a:pPr lvl="1">
              <a:spcBef>
                <a:spcPts val="600"/>
              </a:spcBef>
              <a:spcAft>
                <a:spcPts val="0"/>
              </a:spcAft>
            </a:pPr>
            <a:r>
              <a:rPr lang="zh-CN" altLang="en-US" sz="2400" dirty="0"/>
              <a:t>基于微内核的体系结构</a:t>
            </a:r>
            <a:endParaRPr lang="en-US" altLang="zh-CN" sz="2400" dirty="0"/>
          </a:p>
          <a:p>
            <a:pPr lvl="1">
              <a:spcBef>
                <a:spcPts val="600"/>
              </a:spcBef>
              <a:spcAft>
                <a:spcPts val="0"/>
              </a:spcAft>
            </a:pPr>
            <a:r>
              <a:rPr lang="zh-CN" altLang="en-US" sz="2400" dirty="0"/>
              <a:t>支持裁剪和配置</a:t>
            </a:r>
            <a:endParaRPr lang="en-US" altLang="zh-CN" sz="2400" dirty="0"/>
          </a:p>
          <a:p>
            <a:pPr lvl="1">
              <a:spcBef>
                <a:spcPts val="600"/>
              </a:spcBef>
              <a:spcAft>
                <a:spcPts val="0"/>
              </a:spcAft>
            </a:pPr>
            <a:r>
              <a:rPr lang="zh-CN" altLang="en-US" sz="2400" dirty="0"/>
              <a:t>采用</a:t>
            </a:r>
            <a:r>
              <a:rPr lang="en-US" altLang="zh-CN" sz="2400" dirty="0"/>
              <a:t>GNU</a:t>
            </a:r>
            <a:r>
              <a:rPr lang="zh-CN" altLang="en-US" sz="2400" dirty="0"/>
              <a:t>类型的编译和调试器，专有的</a:t>
            </a:r>
            <a:r>
              <a:rPr lang="en-US" altLang="zh-CN" sz="2400" dirty="0"/>
              <a:t>API</a:t>
            </a:r>
            <a:r>
              <a:rPr lang="zh-CN" altLang="en-US" sz="2400" dirty="0"/>
              <a:t>函数</a:t>
            </a:r>
            <a:endParaRPr lang="en-US" altLang="zh-CN" sz="2400" dirty="0"/>
          </a:p>
          <a:p>
            <a:pPr lvl="1">
              <a:spcBef>
                <a:spcPts val="600"/>
              </a:spcBef>
              <a:spcAft>
                <a:spcPts val="0"/>
              </a:spcAft>
            </a:pPr>
            <a:r>
              <a:rPr lang="zh-CN" altLang="en-US" sz="2400" dirty="0"/>
              <a:t>包含有实时微内核</a:t>
            </a:r>
            <a:r>
              <a:rPr lang="en-US" altLang="zh-CN" sz="2400" dirty="0"/>
              <a:t>Wind</a:t>
            </a:r>
            <a:r>
              <a:rPr lang="zh-CN" altLang="en-US" sz="2400" dirty="0"/>
              <a:t>、</a:t>
            </a:r>
            <a:r>
              <a:rPr lang="en-US" altLang="zh-CN" sz="2400" dirty="0"/>
              <a:t>I/O</a:t>
            </a:r>
            <a:r>
              <a:rPr lang="zh-CN" altLang="en-US" sz="2400" dirty="0"/>
              <a:t>处理系统、文件系统、网络处理模块、虚拟内存模块</a:t>
            </a:r>
            <a:r>
              <a:rPr lang="en-US" altLang="zh-CN" sz="2400" dirty="0" err="1"/>
              <a:t>VxVMI</a:t>
            </a:r>
            <a:r>
              <a:rPr lang="zh-CN" altLang="en-US" sz="2400" dirty="0"/>
              <a:t>、板级支持包</a:t>
            </a:r>
            <a:r>
              <a:rPr lang="en-US" altLang="zh-CN" sz="2400" dirty="0"/>
              <a:t>BSP</a:t>
            </a:r>
            <a:r>
              <a:rPr lang="zh-CN" altLang="en-US" sz="2400" dirty="0"/>
              <a:t>等功能模块</a:t>
            </a:r>
            <a:endParaRPr lang="en-US" altLang="zh-CN" sz="2400" dirty="0"/>
          </a:p>
          <a:p>
            <a:pPr lvl="1">
              <a:spcBef>
                <a:spcPts val="600"/>
              </a:spcBef>
              <a:spcAft>
                <a:spcPts val="0"/>
              </a:spcAft>
            </a:pPr>
            <a:r>
              <a:rPr lang="zh-CN" altLang="en-US" sz="2400" dirty="0"/>
              <a:t>支持</a:t>
            </a:r>
            <a:r>
              <a:rPr lang="en-US" altLang="zh-CN" sz="2400" dirty="0"/>
              <a:t>x86</a:t>
            </a:r>
            <a:r>
              <a:rPr lang="zh-CN" altLang="en-US" sz="2400" dirty="0"/>
              <a:t>、</a:t>
            </a:r>
            <a:r>
              <a:rPr lang="en-US" altLang="zh-CN" sz="2400" dirty="0"/>
              <a:t>Motorola MC68xxx</a:t>
            </a:r>
            <a:r>
              <a:rPr lang="zh-CN" altLang="en-US" sz="2400" dirty="0"/>
              <a:t>、</a:t>
            </a:r>
            <a:r>
              <a:rPr lang="en-US" altLang="zh-CN" sz="2400" dirty="0" err="1"/>
              <a:t>Coldfire</a:t>
            </a:r>
            <a:r>
              <a:rPr lang="zh-CN" altLang="en-US" sz="2400" dirty="0"/>
              <a:t>、</a:t>
            </a:r>
            <a:r>
              <a:rPr lang="en-US" altLang="zh-CN" sz="2400" dirty="0"/>
              <a:t>PowerPC</a:t>
            </a:r>
            <a:r>
              <a:rPr lang="zh-CN" altLang="en-US" sz="2400" dirty="0"/>
              <a:t>、</a:t>
            </a:r>
            <a:r>
              <a:rPr lang="en-US" altLang="zh-CN" sz="2400" dirty="0"/>
              <a:t>MIPS</a:t>
            </a:r>
            <a:r>
              <a:rPr lang="zh-CN" altLang="en-US" sz="2400" dirty="0"/>
              <a:t>、</a:t>
            </a:r>
            <a:r>
              <a:rPr lang="en-US" altLang="zh-CN" sz="2400" dirty="0"/>
              <a:t>ARM</a:t>
            </a:r>
            <a:r>
              <a:rPr lang="zh-CN" altLang="en-US" sz="2400" dirty="0"/>
              <a:t>、</a:t>
            </a:r>
            <a:r>
              <a:rPr lang="en-US" altLang="zh-CN" sz="2400" dirty="0"/>
              <a:t>i960</a:t>
            </a:r>
            <a:r>
              <a:rPr lang="zh-CN" altLang="en-US" sz="2400" dirty="0"/>
              <a:t>等主流的</a:t>
            </a:r>
            <a:r>
              <a:rPr lang="en-US" altLang="zh-CN" sz="2400" dirty="0"/>
              <a:t>32</a:t>
            </a:r>
            <a:r>
              <a:rPr lang="zh-CN" altLang="en-US" sz="2400" dirty="0"/>
              <a:t>位、</a:t>
            </a:r>
            <a:r>
              <a:rPr lang="en-US" altLang="zh-CN" sz="2400" dirty="0"/>
              <a:t>64</a:t>
            </a:r>
            <a:r>
              <a:rPr lang="zh-CN" altLang="en-US" sz="2400" dirty="0"/>
              <a:t>位处理器</a:t>
            </a:r>
            <a:endParaRPr lang="en-US" altLang="zh-CN" sz="2400" dirty="0"/>
          </a:p>
          <a:p>
            <a:pPr lvl="1">
              <a:spcBef>
                <a:spcPts val="600"/>
              </a:spcBef>
              <a:spcAft>
                <a:spcPts val="0"/>
              </a:spcAft>
            </a:pPr>
            <a:r>
              <a:rPr lang="zh-CN" altLang="en-US" sz="2400" dirty="0"/>
              <a:t>嵌入式系统领域中使用最广泛、市场占有率最高的商业系统之一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74B8D2E-D17D-431A-9127-0BAB64D5D31F}"/>
              </a:ext>
            </a:extLst>
          </p:cNvPr>
          <p:cNvSpPr>
            <a:spLocks noGrp="1"/>
          </p:cNvSpPr>
          <p:nvPr>
            <p:ph type="title"/>
          </p:nvPr>
        </p:nvSpPr>
        <p:spPr/>
        <p:txBody>
          <a:bodyPr>
            <a:normAutofit/>
          </a:bodyPr>
          <a:lstStyle/>
          <a:p>
            <a:r>
              <a:rPr lang="zh-CN" altLang="en-US" dirty="0"/>
              <a:t>嵌入式</a:t>
            </a:r>
            <a:r>
              <a:rPr lang="en-US" altLang="zh-CN" dirty="0"/>
              <a:t>Linux</a:t>
            </a:r>
            <a:endParaRPr lang="zh-CN" altLang="en-US" dirty="0"/>
          </a:p>
        </p:txBody>
      </p:sp>
      <p:sp>
        <p:nvSpPr>
          <p:cNvPr id="27650" name="Rectangle 3">
            <a:extLst>
              <a:ext uri="{FF2B5EF4-FFF2-40B4-BE49-F238E27FC236}">
                <a16:creationId xmlns:a16="http://schemas.microsoft.com/office/drawing/2014/main" id="{492A49E3-1928-4BB4-AE35-0E51BA7F209F}"/>
              </a:ext>
            </a:extLst>
          </p:cNvPr>
          <p:cNvSpPr>
            <a:spLocks noGrp="1" noChangeArrowheads="1"/>
          </p:cNvSpPr>
          <p:nvPr>
            <p:ph type="body" idx="1"/>
          </p:nvPr>
        </p:nvSpPr>
        <p:spPr>
          <a:xfrm>
            <a:off x="291164" y="1158241"/>
            <a:ext cx="8672242" cy="5222240"/>
          </a:xfrm>
        </p:spPr>
        <p:txBody>
          <a:bodyPr>
            <a:normAutofit fontScale="92500"/>
          </a:bodyPr>
          <a:lstStyle/>
          <a:p>
            <a:pPr>
              <a:lnSpc>
                <a:spcPct val="140000"/>
              </a:lnSpc>
              <a:spcBef>
                <a:spcPts val="600"/>
              </a:spcBef>
            </a:pPr>
            <a:r>
              <a:rPr lang="zh-CN" altLang="en-US" sz="2400" dirty="0"/>
              <a:t>常见嵌入式</a:t>
            </a:r>
            <a:r>
              <a:rPr lang="en-US" altLang="zh-CN" sz="2400" dirty="0"/>
              <a:t>Linux</a:t>
            </a:r>
            <a:r>
              <a:rPr lang="zh-CN" altLang="en-US" sz="2400" dirty="0"/>
              <a:t>有</a:t>
            </a:r>
            <a:r>
              <a:rPr lang="en-US" altLang="zh-CN" sz="2400" dirty="0" err="1"/>
              <a:t>μClinux</a:t>
            </a:r>
            <a:r>
              <a:rPr lang="zh-CN" altLang="en-US" sz="2400" dirty="0"/>
              <a:t>、</a:t>
            </a:r>
            <a:r>
              <a:rPr lang="en-US" altLang="zh-CN" sz="2400" dirty="0"/>
              <a:t>RT-Linux</a:t>
            </a:r>
            <a:r>
              <a:rPr lang="zh-CN" altLang="en-US" sz="2400" dirty="0"/>
              <a:t>、</a:t>
            </a:r>
            <a:r>
              <a:rPr lang="en-US" altLang="zh-CN" sz="2400" dirty="0" err="1"/>
              <a:t>Embedix</a:t>
            </a:r>
            <a:r>
              <a:rPr lang="zh-CN" altLang="en-US" sz="2400" dirty="0"/>
              <a:t>和</a:t>
            </a:r>
            <a:r>
              <a:rPr lang="en-US" altLang="zh-CN" sz="2400" dirty="0"/>
              <a:t>  RedHat Linux</a:t>
            </a:r>
            <a:r>
              <a:rPr lang="zh-CN" altLang="en-US" sz="2400" dirty="0"/>
              <a:t>等</a:t>
            </a:r>
          </a:p>
          <a:p>
            <a:pPr>
              <a:lnSpc>
                <a:spcPct val="140000"/>
              </a:lnSpc>
              <a:spcBef>
                <a:spcPts val="600"/>
              </a:spcBef>
            </a:pPr>
            <a:r>
              <a:rPr lang="zh-CN" altLang="en-US" sz="2400" dirty="0"/>
              <a:t>嵌入式</a:t>
            </a:r>
            <a:r>
              <a:rPr lang="en-US" altLang="zh-CN" sz="2400" dirty="0"/>
              <a:t>Linux</a:t>
            </a:r>
            <a:r>
              <a:rPr lang="zh-CN" altLang="en-US" sz="2400" dirty="0"/>
              <a:t>是开源的操作系统</a:t>
            </a:r>
            <a:endParaRPr lang="en-US" altLang="zh-CN" sz="2400" dirty="0"/>
          </a:p>
          <a:p>
            <a:pPr>
              <a:lnSpc>
                <a:spcPct val="140000"/>
              </a:lnSpc>
              <a:spcBef>
                <a:spcPts val="600"/>
              </a:spcBef>
            </a:pPr>
            <a:r>
              <a:rPr lang="zh-CN" altLang="en-US" sz="2400" dirty="0"/>
              <a:t>具有高性能、可裁剪的内核</a:t>
            </a:r>
          </a:p>
          <a:p>
            <a:pPr>
              <a:lnSpc>
                <a:spcPct val="140000"/>
              </a:lnSpc>
              <a:spcBef>
                <a:spcPts val="600"/>
              </a:spcBef>
            </a:pPr>
            <a:r>
              <a:rPr lang="zh-CN" altLang="en-US" sz="2400" dirty="0"/>
              <a:t>具有完善的网络通信和文件管理机制，支持所有标准的</a:t>
            </a:r>
            <a:r>
              <a:rPr lang="en-US" altLang="zh-CN" sz="2400" dirty="0"/>
              <a:t>Internet</a:t>
            </a:r>
            <a:r>
              <a:rPr lang="zh-CN" altLang="en-US" sz="2400" dirty="0"/>
              <a:t>网络协议</a:t>
            </a:r>
            <a:endParaRPr lang="en-US" altLang="zh-CN" sz="2400" dirty="0"/>
          </a:p>
          <a:p>
            <a:pPr>
              <a:lnSpc>
                <a:spcPct val="140000"/>
              </a:lnSpc>
              <a:spcBef>
                <a:spcPts val="600"/>
              </a:spcBef>
            </a:pPr>
            <a:r>
              <a:rPr lang="zh-CN" altLang="en-US" sz="2400" dirty="0"/>
              <a:t>支持</a:t>
            </a:r>
            <a:r>
              <a:rPr lang="en-US" altLang="zh-CN" sz="2400" dirty="0"/>
              <a:t>ext2</a:t>
            </a:r>
            <a:r>
              <a:rPr lang="zh-CN" altLang="en-US" sz="2400" dirty="0"/>
              <a:t>，</a:t>
            </a:r>
            <a:r>
              <a:rPr lang="en-US" altLang="zh-CN" sz="2400" dirty="0"/>
              <a:t>fat16, fat32, </a:t>
            </a:r>
            <a:r>
              <a:rPr lang="en-US" altLang="zh-CN" sz="2400" dirty="0" err="1"/>
              <a:t>romfs</a:t>
            </a:r>
            <a:r>
              <a:rPr lang="zh-CN" altLang="en-US" sz="2400" dirty="0"/>
              <a:t>等文件系统</a:t>
            </a:r>
          </a:p>
          <a:p>
            <a:pPr>
              <a:lnSpc>
                <a:spcPct val="140000"/>
              </a:lnSpc>
              <a:spcBef>
                <a:spcPts val="600"/>
              </a:spcBef>
            </a:pPr>
            <a:r>
              <a:rPr lang="zh-CN" altLang="en-US" sz="2400" dirty="0"/>
              <a:t>可提供完整的工具链，利用</a:t>
            </a:r>
            <a:r>
              <a:rPr lang="en-US" altLang="zh-CN" sz="2400" dirty="0"/>
              <a:t>GNU</a:t>
            </a:r>
            <a:r>
              <a:rPr lang="zh-CN" altLang="en-US" sz="2400" dirty="0"/>
              <a:t>的</a:t>
            </a:r>
            <a:r>
              <a:rPr lang="en-US" altLang="zh-CN" sz="2400" dirty="0" err="1"/>
              <a:t>gcc</a:t>
            </a:r>
            <a:r>
              <a:rPr lang="zh-CN" altLang="en-US" sz="2400" dirty="0"/>
              <a:t>做编译器，用</a:t>
            </a:r>
            <a:r>
              <a:rPr lang="en-US" altLang="zh-CN" sz="2400" dirty="0" err="1"/>
              <a:t>gdb</a:t>
            </a:r>
            <a:r>
              <a:rPr lang="en-US" altLang="zh-CN" sz="2400" dirty="0"/>
              <a:t>, </a:t>
            </a:r>
            <a:r>
              <a:rPr lang="en-US" altLang="zh-CN" sz="2400" dirty="0" err="1"/>
              <a:t>kgdb</a:t>
            </a:r>
            <a:r>
              <a:rPr lang="en-US" altLang="zh-CN" sz="2400" dirty="0"/>
              <a:t>, </a:t>
            </a:r>
            <a:r>
              <a:rPr lang="en-US" altLang="zh-CN" sz="2400" dirty="0" err="1"/>
              <a:t>xgdb</a:t>
            </a:r>
            <a:r>
              <a:rPr lang="zh-CN" altLang="en-US" sz="2400" dirty="0"/>
              <a:t>做调试工具</a:t>
            </a:r>
          </a:p>
          <a:p>
            <a:pPr>
              <a:lnSpc>
                <a:spcPct val="140000"/>
              </a:lnSpc>
              <a:spcBef>
                <a:spcPts val="600"/>
              </a:spcBef>
            </a:pPr>
            <a:r>
              <a:rPr lang="zh-CN" altLang="en-US" sz="2400" dirty="0"/>
              <a:t>支持</a:t>
            </a:r>
            <a:r>
              <a:rPr lang="en-US" altLang="zh-CN" sz="2400" dirty="0"/>
              <a:t>x86</a:t>
            </a:r>
            <a:r>
              <a:rPr lang="zh-CN" altLang="en-US" sz="2400" dirty="0"/>
              <a:t>、</a:t>
            </a:r>
            <a:r>
              <a:rPr lang="en-US" altLang="zh-CN" sz="2400" dirty="0"/>
              <a:t>ARM</a:t>
            </a:r>
            <a:r>
              <a:rPr lang="zh-CN" altLang="en-US" sz="2400" dirty="0"/>
              <a:t>、</a:t>
            </a:r>
            <a:r>
              <a:rPr lang="en-US" altLang="zh-CN" sz="2400" dirty="0"/>
              <a:t>MIPS</a:t>
            </a:r>
            <a:r>
              <a:rPr lang="zh-CN" altLang="en-US" sz="2400" dirty="0"/>
              <a:t>、</a:t>
            </a:r>
            <a:r>
              <a:rPr lang="en-US" altLang="zh-CN" sz="2400" dirty="0"/>
              <a:t>Alpha</a:t>
            </a:r>
            <a:r>
              <a:rPr lang="zh-CN" altLang="en-US" sz="2400" dirty="0"/>
              <a:t>、</a:t>
            </a:r>
            <a:r>
              <a:rPr lang="en-US" altLang="zh-CN" sz="2400" dirty="0"/>
              <a:t>PowerPC</a:t>
            </a:r>
            <a:r>
              <a:rPr lang="zh-CN" altLang="en-US" sz="2400" dirty="0"/>
              <a:t>等多种体系结构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F94D6C-43A1-4802-9E0A-D49AC4506486}"/>
              </a:ext>
            </a:extLst>
          </p:cNvPr>
          <p:cNvSpPr>
            <a:spLocks noGrp="1"/>
          </p:cNvSpPr>
          <p:nvPr>
            <p:ph type="title"/>
          </p:nvPr>
        </p:nvSpPr>
        <p:spPr/>
        <p:txBody>
          <a:bodyPr>
            <a:normAutofit/>
          </a:bodyPr>
          <a:lstStyle/>
          <a:p>
            <a:r>
              <a:rPr lang="zh-CN" altLang="en-US" dirty="0">
                <a:sym typeface="Symbol" panose="05050102010706020507" pitchFamily="18" charset="2"/>
              </a:rPr>
              <a:t></a:t>
            </a:r>
            <a:r>
              <a:rPr lang="en-US" altLang="zh-CN" dirty="0"/>
              <a:t>C/OS-II</a:t>
            </a:r>
            <a:endParaRPr lang="zh-CN" altLang="en-US" dirty="0"/>
          </a:p>
        </p:txBody>
      </p:sp>
      <p:sp>
        <p:nvSpPr>
          <p:cNvPr id="29698" name="Rectangle 3">
            <a:extLst>
              <a:ext uri="{FF2B5EF4-FFF2-40B4-BE49-F238E27FC236}">
                <a16:creationId xmlns:a16="http://schemas.microsoft.com/office/drawing/2014/main" id="{154414C7-722C-46EE-BD54-38EFC0197ABD}"/>
              </a:ext>
            </a:extLst>
          </p:cNvPr>
          <p:cNvSpPr>
            <a:spLocks noGrp="1" noChangeArrowheads="1"/>
          </p:cNvSpPr>
          <p:nvPr>
            <p:ph type="body" idx="1"/>
          </p:nvPr>
        </p:nvSpPr>
        <p:spPr>
          <a:xfrm>
            <a:off x="291164" y="1168401"/>
            <a:ext cx="8672242" cy="5334000"/>
          </a:xfrm>
        </p:spPr>
        <p:txBody>
          <a:bodyPr>
            <a:normAutofit fontScale="92500"/>
          </a:bodyPr>
          <a:lstStyle/>
          <a:p>
            <a:pPr>
              <a:lnSpc>
                <a:spcPct val="130000"/>
              </a:lnSpc>
              <a:spcBef>
                <a:spcPts val="600"/>
              </a:spcBef>
            </a:pPr>
            <a:r>
              <a:rPr lang="zh-CN" altLang="en-US" sz="2400" dirty="0"/>
              <a:t>免费、开源、结构小巧、基于可抢占优先级调度的实时操作系统</a:t>
            </a:r>
            <a:endParaRPr lang="en-US" altLang="zh-CN" sz="2400" dirty="0"/>
          </a:p>
          <a:p>
            <a:pPr>
              <a:lnSpc>
                <a:spcPct val="130000"/>
              </a:lnSpc>
              <a:spcBef>
                <a:spcPts val="600"/>
              </a:spcBef>
            </a:pPr>
            <a:r>
              <a:rPr lang="zh-CN" altLang="en-US" sz="2400" dirty="0"/>
              <a:t>其内核提供任务调度与管理、时间管理、任务间同步与通信、内存管理和中断服务等功能</a:t>
            </a:r>
            <a:endParaRPr lang="zh-CN" altLang="en-US" sz="2400" dirty="0">
              <a:sym typeface="Symbol" panose="05050102010706020507" pitchFamily="18" charset="2"/>
            </a:endParaRPr>
          </a:p>
          <a:p>
            <a:pPr>
              <a:lnSpc>
                <a:spcPct val="130000"/>
              </a:lnSpc>
              <a:spcBef>
                <a:spcPts val="600"/>
              </a:spcBef>
            </a:pPr>
            <a:r>
              <a:rPr lang="zh-CN" altLang="en-US" sz="2400" dirty="0"/>
              <a:t>内核在</a:t>
            </a:r>
            <a:r>
              <a:rPr lang="en-US" altLang="zh-CN" sz="2400" dirty="0"/>
              <a:t>2KB </a:t>
            </a:r>
            <a:r>
              <a:rPr lang="zh-CN" altLang="en-US" sz="2400" dirty="0"/>
              <a:t>～</a:t>
            </a:r>
            <a:r>
              <a:rPr lang="en-US" altLang="zh-CN" sz="2400" dirty="0"/>
              <a:t>10KB</a:t>
            </a:r>
            <a:r>
              <a:rPr lang="zh-CN" altLang="en-US" sz="2400" dirty="0"/>
              <a:t>数量级</a:t>
            </a:r>
            <a:endParaRPr lang="en-US" altLang="zh-CN" sz="2400" dirty="0"/>
          </a:p>
          <a:p>
            <a:pPr>
              <a:lnSpc>
                <a:spcPct val="130000"/>
              </a:lnSpc>
              <a:spcBef>
                <a:spcPts val="600"/>
              </a:spcBef>
            </a:pPr>
            <a:r>
              <a:rPr lang="zh-CN" altLang="en-US" sz="2400" dirty="0"/>
              <a:t>执行效率高、占用空间小、实时性能优良和可扩展性强，主要面向中小型嵌入式系统</a:t>
            </a:r>
            <a:endParaRPr lang="en-US" altLang="zh-CN" sz="2400" dirty="0"/>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具有良好的可移植性</a:t>
            </a:r>
            <a:endParaRPr lang="en-US" altLang="zh-CN" sz="2400" dirty="0">
              <a:sym typeface="Symbol" panose="05050102010706020507" pitchFamily="18" charset="2"/>
            </a:endParaRPr>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的稳定性和实用性已被数百个商业级的应用所验证</a:t>
            </a:r>
            <a:endParaRPr lang="zh-CN" altLang="en-US" sz="2400" dirty="0">
              <a:sym typeface="Symbol" panose="05050102010706020507" pitchFamily="18" charset="2"/>
            </a:endParaRPr>
          </a:p>
          <a:p>
            <a:pPr>
              <a:lnSpc>
                <a:spcPct val="130000"/>
              </a:lnSpc>
              <a:spcBef>
                <a:spcPts val="600"/>
              </a:spcBef>
            </a:pPr>
            <a:r>
              <a:rPr lang="zh-CN" altLang="en-US" sz="2400" dirty="0">
                <a:sym typeface="Symbol" panose="05050102010706020507" pitchFamily="18" charset="2"/>
              </a:rPr>
              <a:t></a:t>
            </a:r>
            <a:r>
              <a:rPr lang="en-US" altLang="zh-CN" sz="2400" dirty="0"/>
              <a:t>C/OS-II</a:t>
            </a:r>
            <a:r>
              <a:rPr lang="zh-CN" altLang="en-US" sz="2400" dirty="0"/>
              <a:t>支持</a:t>
            </a:r>
            <a:r>
              <a:rPr lang="en-US" altLang="zh-CN" sz="2400" dirty="0"/>
              <a:t>ARM</a:t>
            </a:r>
            <a:r>
              <a:rPr lang="zh-CN" altLang="en-US" sz="2400" dirty="0"/>
              <a:t>、</a:t>
            </a:r>
            <a:r>
              <a:rPr lang="en-US" altLang="zh-CN" sz="2400" dirty="0"/>
              <a:t>PowerPC</a:t>
            </a:r>
            <a:r>
              <a:rPr lang="zh-CN" altLang="en-US" sz="2400" dirty="0"/>
              <a:t>、</a:t>
            </a:r>
            <a:r>
              <a:rPr lang="en-US" altLang="zh-CN" sz="2400" dirty="0"/>
              <a:t>MIPS</a:t>
            </a:r>
            <a:r>
              <a:rPr lang="zh-CN" altLang="en-US" sz="2400" dirty="0"/>
              <a:t>和</a:t>
            </a:r>
            <a:r>
              <a:rPr lang="en-US" altLang="zh-CN" sz="2400" dirty="0"/>
              <a:t>x86</a:t>
            </a:r>
            <a:r>
              <a:rPr lang="zh-CN" altLang="en-US" sz="2400" dirty="0"/>
              <a:t>等多种体系结构</a:t>
            </a:r>
            <a:endParaRPr lang="en-US" altLang="zh-CN" sz="2400" dirty="0"/>
          </a:p>
          <a:p>
            <a:pPr>
              <a:lnSpc>
                <a:spcPct val="130000"/>
              </a:lnSpc>
              <a:spcBef>
                <a:spcPts val="600"/>
              </a:spcBef>
            </a:pPr>
            <a:r>
              <a:rPr lang="zh-CN" altLang="en-US" sz="2400" dirty="0">
                <a:sym typeface="Symbol" panose="05050102010706020507" pitchFamily="18" charset="2"/>
              </a:rPr>
              <a:t>目前的版本</a:t>
            </a:r>
            <a:r>
              <a:rPr lang="en-US" altLang="zh-CN" sz="2400" dirty="0"/>
              <a:t>C/OS-III</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7D7C294-49BF-40CF-A9A0-A490584F3042}"/>
              </a:ext>
            </a:extLst>
          </p:cNvPr>
          <p:cNvSpPr>
            <a:spLocks noGrp="1"/>
          </p:cNvSpPr>
          <p:nvPr>
            <p:ph type="title"/>
          </p:nvPr>
        </p:nvSpPr>
        <p:spPr>
          <a:xfrm>
            <a:off x="291164" y="282501"/>
            <a:ext cx="8672242" cy="865579"/>
          </a:xfrm>
        </p:spPr>
        <p:txBody>
          <a:bodyPr>
            <a:normAutofit/>
          </a:bodyPr>
          <a:lstStyle/>
          <a:p>
            <a:r>
              <a:rPr lang="en-US" altLang="zh-CN" sz="4000" dirty="0" err="1"/>
              <a:t>Minix</a:t>
            </a:r>
            <a:r>
              <a:rPr lang="en-US" altLang="zh-CN" sz="4000" dirty="0"/>
              <a:t> </a:t>
            </a:r>
            <a:r>
              <a:rPr lang="zh-CN" altLang="en-US" sz="4000" dirty="0"/>
              <a:t>微内核</a:t>
            </a:r>
          </a:p>
        </p:txBody>
      </p:sp>
      <p:sp>
        <p:nvSpPr>
          <p:cNvPr id="30723" name="内容占位符 2">
            <a:extLst>
              <a:ext uri="{FF2B5EF4-FFF2-40B4-BE49-F238E27FC236}">
                <a16:creationId xmlns:a16="http://schemas.microsoft.com/office/drawing/2014/main" id="{A07AC3FD-428C-471C-8E28-2E2A3F3EFF61}"/>
              </a:ext>
            </a:extLst>
          </p:cNvPr>
          <p:cNvSpPr>
            <a:spLocks noGrp="1"/>
          </p:cNvSpPr>
          <p:nvPr>
            <p:ph idx="1"/>
          </p:nvPr>
        </p:nvSpPr>
        <p:spPr>
          <a:xfrm>
            <a:off x="291164" y="1224407"/>
            <a:ext cx="8178800" cy="4972050"/>
          </a:xfrm>
        </p:spPr>
        <p:txBody>
          <a:bodyPr>
            <a:normAutofit/>
          </a:bodyPr>
          <a:lstStyle/>
          <a:p>
            <a:r>
              <a:rPr lang="en-US" altLang="zh-CN" sz="2800" dirty="0" err="1"/>
              <a:t>Minix</a:t>
            </a:r>
            <a:r>
              <a:rPr lang="zh-CN" altLang="en-US" sz="2800" dirty="0"/>
              <a:t>的名称取自英语</a:t>
            </a:r>
            <a:r>
              <a:rPr lang="en-US" altLang="zh-CN" sz="2800" dirty="0"/>
              <a:t>Mini UNIX</a:t>
            </a:r>
          </a:p>
          <a:p>
            <a:r>
              <a:rPr lang="en-US" altLang="zh-CN" sz="2800" dirty="0" err="1"/>
              <a:t>Minix</a:t>
            </a:r>
            <a:r>
              <a:rPr lang="en-US" altLang="zh-CN" sz="2800" dirty="0"/>
              <a:t> 3</a:t>
            </a:r>
            <a:r>
              <a:rPr lang="zh-CN" altLang="en-US" sz="2800" dirty="0"/>
              <a:t>，是一个免费、开源的操作系统</a:t>
            </a:r>
            <a:endParaRPr lang="en-US" altLang="zh-CN" sz="2800" dirty="0"/>
          </a:p>
          <a:p>
            <a:r>
              <a:rPr lang="zh-CN" altLang="en-US" sz="2800" dirty="0"/>
              <a:t>设计目标是实现高可靠性、灵活性及安全性</a:t>
            </a:r>
            <a:endParaRPr lang="en-US" altLang="zh-CN" sz="2800" dirty="0"/>
          </a:p>
          <a:p>
            <a:r>
              <a:rPr lang="zh-CN" altLang="en-US" sz="2800" dirty="0"/>
              <a:t>微内核</a:t>
            </a:r>
            <a:endParaRPr lang="en-US" altLang="zh-CN" sz="2800" dirty="0"/>
          </a:p>
          <a:p>
            <a:pPr lvl="1"/>
            <a:r>
              <a:rPr lang="zh-CN" altLang="en-US" sz="2400" dirty="0"/>
              <a:t>核心模式下运作的微核心</a:t>
            </a:r>
            <a:endParaRPr lang="en-US" altLang="zh-CN" sz="2400" dirty="0"/>
          </a:p>
          <a:p>
            <a:pPr lvl="1"/>
            <a:r>
              <a:rPr lang="zh-CN" altLang="en-US" sz="2400" dirty="0"/>
              <a:t>在用户模式下作为一系列独立、受保护的进程运行的其余所有操作系统组件</a:t>
            </a:r>
          </a:p>
        </p:txBody>
      </p:sp>
      <p:sp>
        <p:nvSpPr>
          <p:cNvPr id="30724" name="灯片编号占位符 3">
            <a:extLst>
              <a:ext uri="{FF2B5EF4-FFF2-40B4-BE49-F238E27FC236}">
                <a16:creationId xmlns:a16="http://schemas.microsoft.com/office/drawing/2014/main" id="{7C7CB339-048A-4E9B-8AF1-92CE6756D18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1pPr>
            <a:lvl2pPr marL="742950" indent="-28575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2pPr>
            <a:lvl3pPr marL="11430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3pPr>
            <a:lvl4pPr marL="16002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4pPr>
            <a:lvl5pPr marL="2057400" indent="-228600">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5pPr>
            <a:lvl6pPr marL="25146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6pPr>
            <a:lvl7pPr marL="29718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7pPr>
            <a:lvl8pPr marL="34290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8pPr>
            <a:lvl9pPr marL="3886200" indent="-228600" eaLnBrk="0" fontAlgn="base" hangingPunct="0">
              <a:spcBef>
                <a:spcPct val="0"/>
              </a:spcBef>
              <a:spcAft>
                <a:spcPct val="0"/>
              </a:spcAft>
              <a:defRPr sz="2400">
                <a:solidFill>
                  <a:srgbClr val="000000"/>
                </a:solidFill>
                <a:latin typeface="Times New Roman" panose="02020603050405020304" pitchFamily="18" charset="0"/>
                <a:ea typeface="华文宋体" panose="02010600040101010101" pitchFamily="2" charset="-122"/>
                <a:sym typeface="Times New Roman" panose="02020603050405020304" pitchFamily="18" charset="0"/>
              </a:defRPr>
            </a:lvl9pPr>
          </a:lstStyle>
          <a:p>
            <a:fld id="{1C789F84-2BDF-4148-9E89-810E85A9D0C3}" type="slidenum">
              <a:rPr lang="en-US" altLang="zh-CN" sz="1400" smtClean="0">
                <a:solidFill>
                  <a:srgbClr val="5E574E"/>
                </a:solidFill>
                <a:latin typeface="Arial" panose="020B0604020202020204" pitchFamily="34" charset="0"/>
                <a:ea typeface="MS PGothic" panose="020B0600070205080204" pitchFamily="34" charset="-128"/>
                <a:sym typeface="Arial" panose="020B0604020202020204" pitchFamily="34" charset="0"/>
              </a:rPr>
              <a:pPr/>
              <a:t>17</a:t>
            </a:fld>
            <a:endParaRPr lang="en-US" altLang="zh-CN" sz="1400">
              <a:solidFill>
                <a:srgbClr val="5E574E"/>
              </a:solidFill>
              <a:latin typeface="Arial" panose="020B0604020202020204" pitchFamily="34" charset="0"/>
              <a:ea typeface="MS PGothic" panose="020B0600070205080204" pitchFamily="34" charset="-128"/>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E916C-C50E-44D2-B8EF-77D51D7F7808}"/>
              </a:ext>
            </a:extLst>
          </p:cNvPr>
          <p:cNvSpPr>
            <a:spLocks noGrp="1"/>
          </p:cNvSpPr>
          <p:nvPr>
            <p:ph type="title"/>
          </p:nvPr>
        </p:nvSpPr>
        <p:spPr/>
        <p:txBody>
          <a:bodyPr/>
          <a:lstStyle/>
          <a:p>
            <a:r>
              <a:rPr lang="en-US" altLang="zh-CN" dirty="0"/>
              <a:t>8.2 </a:t>
            </a:r>
            <a:r>
              <a:rPr lang="zh-CN" altLang="en-US" dirty="0"/>
              <a:t>进程与任务</a:t>
            </a:r>
          </a:p>
        </p:txBody>
      </p:sp>
      <p:sp>
        <p:nvSpPr>
          <p:cNvPr id="3" name="内容占位符 2">
            <a:extLst>
              <a:ext uri="{FF2B5EF4-FFF2-40B4-BE49-F238E27FC236}">
                <a16:creationId xmlns:a16="http://schemas.microsoft.com/office/drawing/2014/main" id="{573D5586-EFB8-4839-99CC-DE1B281B7FDE}"/>
              </a:ext>
            </a:extLst>
          </p:cNvPr>
          <p:cNvSpPr>
            <a:spLocks noGrp="1"/>
          </p:cNvSpPr>
          <p:nvPr>
            <p:ph idx="1"/>
          </p:nvPr>
        </p:nvSpPr>
        <p:spPr>
          <a:xfrm>
            <a:off x="291164" y="1395663"/>
            <a:ext cx="8598836" cy="5076257"/>
          </a:xfrm>
        </p:spPr>
        <p:txBody>
          <a:bodyPr>
            <a:normAutofit fontScale="77500" lnSpcReduction="20000"/>
          </a:bodyPr>
          <a:lstStyle/>
          <a:p>
            <a:r>
              <a:rPr lang="zh-CN" altLang="en-US" dirty="0"/>
              <a:t>进程</a:t>
            </a:r>
            <a:endParaRPr lang="en-US" altLang="zh-CN" dirty="0"/>
          </a:p>
          <a:p>
            <a:pPr lvl="1"/>
            <a:r>
              <a:rPr lang="zh-CN" altLang="en-US" dirty="0"/>
              <a:t>进程定义了一个执行的程序，</a:t>
            </a:r>
            <a:r>
              <a:rPr lang="en-US" altLang="zh-CN" dirty="0"/>
              <a:t>OS </a:t>
            </a:r>
            <a:r>
              <a:rPr lang="zh-CN" altLang="en-US" dirty="0"/>
              <a:t>控制其状态</a:t>
            </a:r>
          </a:p>
          <a:p>
            <a:pPr lvl="1"/>
            <a:r>
              <a:rPr lang="zh-CN" altLang="en-US" dirty="0"/>
              <a:t>进程的状态包括就绪、运行、阻塞或者完成；</a:t>
            </a:r>
            <a:endParaRPr lang="en-US" altLang="zh-CN" dirty="0"/>
          </a:p>
          <a:p>
            <a:pPr lvl="1"/>
            <a:r>
              <a:rPr lang="zh-CN" altLang="en-US" dirty="0"/>
              <a:t>进程结构是进程</a:t>
            </a:r>
            <a:r>
              <a:rPr lang="zh-CN" altLang="en-US"/>
              <a:t>控制块</a:t>
            </a:r>
            <a:r>
              <a:rPr lang="en-US" altLang="zh-CN"/>
              <a:t>PCB</a:t>
            </a:r>
            <a:endParaRPr lang="zh-CN" altLang="en-US" dirty="0"/>
          </a:p>
          <a:p>
            <a:pPr lvl="1"/>
            <a:r>
              <a:rPr lang="zh-CN" altLang="en-US" dirty="0"/>
              <a:t>进程被</a:t>
            </a:r>
            <a:r>
              <a:rPr lang="en-US" altLang="zh-CN" dirty="0"/>
              <a:t>OS</a:t>
            </a:r>
            <a:r>
              <a:rPr lang="zh-CN" altLang="en-US" dirty="0"/>
              <a:t>调度而运行，操作系统根据进程的请求（系统调用）来</a:t>
            </a:r>
            <a:r>
              <a:rPr lang="zh-CN" altLang="en-US"/>
              <a:t>提供 </a:t>
            </a:r>
            <a:r>
              <a:rPr lang="en-US" altLang="zh-CN"/>
              <a:t>CPU </a:t>
            </a:r>
            <a:r>
              <a:rPr lang="zh-CN" altLang="en-US" dirty="0"/>
              <a:t>的控制权</a:t>
            </a:r>
            <a:endParaRPr lang="en-US" altLang="zh-CN" dirty="0"/>
          </a:p>
          <a:p>
            <a:r>
              <a:rPr lang="zh-CN" altLang="en-US" dirty="0"/>
              <a:t>线程</a:t>
            </a:r>
            <a:endParaRPr lang="en-US" altLang="zh-CN" dirty="0"/>
          </a:p>
          <a:p>
            <a:pPr lvl="1"/>
            <a:r>
              <a:rPr lang="zh-CN" altLang="en-US" dirty="0"/>
              <a:t>线程是由可执行的程序组成，它也有状态  </a:t>
            </a:r>
          </a:p>
          <a:p>
            <a:pPr lvl="1"/>
            <a:r>
              <a:rPr lang="zh-CN" altLang="en-US" dirty="0"/>
              <a:t>线程的状态包括就绪、运行、阻塞或者完成</a:t>
            </a:r>
            <a:endParaRPr lang="en-US" altLang="zh-CN" dirty="0"/>
          </a:p>
          <a:p>
            <a:pPr lvl="1"/>
            <a:r>
              <a:rPr lang="zh-CN" altLang="en-US" dirty="0"/>
              <a:t>线程结构包括数据、对象和进程资源的一部分和线程堆栈 </a:t>
            </a:r>
          </a:p>
          <a:p>
            <a:pPr lvl="1"/>
            <a:r>
              <a:rPr lang="zh-CN" altLang="en-US" dirty="0"/>
              <a:t>线程是一个轻量级的实体，是进程中执行运算的最小单位，亦即执行调度的基本单位</a:t>
            </a:r>
            <a:endParaRPr lang="en-US" altLang="zh-CN" dirty="0"/>
          </a:p>
        </p:txBody>
      </p:sp>
      <p:sp>
        <p:nvSpPr>
          <p:cNvPr id="4" name="页脚占位符 3">
            <a:extLst>
              <a:ext uri="{FF2B5EF4-FFF2-40B4-BE49-F238E27FC236}">
                <a16:creationId xmlns:a16="http://schemas.microsoft.com/office/drawing/2014/main" id="{10B1FE5F-3A2F-454F-B01D-36E6DF7F235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F551E2D-FCCA-49EE-B95B-8DFBA0DB414A}"/>
              </a:ext>
            </a:extLst>
          </p:cNvPr>
          <p:cNvSpPr>
            <a:spLocks noGrp="1"/>
          </p:cNvSpPr>
          <p:nvPr>
            <p:ph type="sldNum" sz="quarter" idx="12"/>
          </p:nvPr>
        </p:nvSpPr>
        <p:spPr/>
        <p:txBody>
          <a:bodyPr/>
          <a:lstStyle/>
          <a:p>
            <a:fld id="{D2BE3B3C-08EA-47AD-A385-10D430A3A58B}" type="slidenum">
              <a:rPr lang="zh-CN" altLang="en-US" smtClean="0"/>
              <a:t>18</a:t>
            </a:fld>
            <a:endParaRPr lang="zh-CN" altLang="en-US"/>
          </a:p>
        </p:txBody>
      </p:sp>
    </p:spTree>
    <p:extLst>
      <p:ext uri="{BB962C8B-B14F-4D97-AF65-F5344CB8AC3E}">
        <p14:creationId xmlns:p14="http://schemas.microsoft.com/office/powerpoint/2010/main" val="399900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3E916C-C50E-44D2-B8EF-77D51D7F7808}"/>
              </a:ext>
            </a:extLst>
          </p:cNvPr>
          <p:cNvSpPr>
            <a:spLocks noGrp="1"/>
          </p:cNvSpPr>
          <p:nvPr>
            <p:ph type="title"/>
          </p:nvPr>
        </p:nvSpPr>
        <p:spPr/>
        <p:txBody>
          <a:bodyPr/>
          <a:lstStyle/>
          <a:p>
            <a:r>
              <a:rPr lang="zh-CN" altLang="en-US" dirty="0"/>
              <a:t>进程与线程的关系</a:t>
            </a:r>
          </a:p>
        </p:txBody>
      </p:sp>
      <p:sp>
        <p:nvSpPr>
          <p:cNvPr id="5" name="灯片编号占位符 4">
            <a:extLst>
              <a:ext uri="{FF2B5EF4-FFF2-40B4-BE49-F238E27FC236}">
                <a16:creationId xmlns:a16="http://schemas.microsoft.com/office/drawing/2014/main" id="{EF551E2D-FCCA-49EE-B95B-8DFBA0DB414A}"/>
              </a:ext>
            </a:extLst>
          </p:cNvPr>
          <p:cNvSpPr>
            <a:spLocks noGrp="1"/>
          </p:cNvSpPr>
          <p:nvPr>
            <p:ph type="sldNum" sz="quarter" idx="12"/>
          </p:nvPr>
        </p:nvSpPr>
        <p:spPr/>
        <p:txBody>
          <a:bodyPr/>
          <a:lstStyle/>
          <a:p>
            <a:fld id="{D2BE3B3C-08EA-47AD-A385-10D430A3A58B}" type="slidenum">
              <a:rPr lang="zh-CN" altLang="en-US" smtClean="0"/>
              <a:t>19</a:t>
            </a:fld>
            <a:endParaRPr lang="zh-CN" altLang="en-US"/>
          </a:p>
        </p:txBody>
      </p:sp>
      <p:pic>
        <p:nvPicPr>
          <p:cNvPr id="6" name="Picture 1" descr="4_01.pdf">
            <a:extLst>
              <a:ext uri="{FF2B5EF4-FFF2-40B4-BE49-F238E27FC236}">
                <a16:creationId xmlns:a16="http://schemas.microsoft.com/office/drawing/2014/main" id="{392DA5D1-479A-42EE-BE8E-856AFD2ADC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37259"/>
            <a:ext cx="77343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58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4" name="内容占位符 3"/>
          <p:cNvSpPr>
            <a:spLocks noGrp="1"/>
          </p:cNvSpPr>
          <p:nvPr>
            <p:ph idx="1"/>
          </p:nvPr>
        </p:nvSpPr>
        <p:spPr/>
        <p:txBody>
          <a:bodyPr/>
          <a:lstStyle/>
          <a:p>
            <a:r>
              <a:rPr lang="zh-CN" altLang="en-US" dirty="0"/>
              <a:t>实时操作系统概述</a:t>
            </a:r>
            <a:endParaRPr lang="en-US" altLang="zh-CN" dirty="0"/>
          </a:p>
          <a:p>
            <a:r>
              <a:rPr lang="zh-CN" altLang="en-US" dirty="0"/>
              <a:t>进程与任务</a:t>
            </a:r>
            <a:endParaRPr lang="en-US" altLang="zh-CN" dirty="0"/>
          </a:p>
          <a:p>
            <a:r>
              <a:rPr lang="zh-CN" altLang="en-US" dirty="0"/>
              <a:t>实时调度</a:t>
            </a:r>
            <a:endParaRPr lang="en-US" altLang="zh-CN" dirty="0"/>
          </a:p>
          <a:p>
            <a:r>
              <a:rPr lang="zh-CN" altLang="en-US" dirty="0"/>
              <a:t>常用的调度算法</a:t>
            </a:r>
            <a:endParaRPr lang="en-US" altLang="zh-CN" dirty="0"/>
          </a:p>
          <a:p>
            <a:r>
              <a:rPr lang="zh-CN" altLang="en-US" dirty="0"/>
              <a:t>进程间通信机制</a:t>
            </a:r>
          </a:p>
        </p:txBody>
      </p:sp>
      <p:sp>
        <p:nvSpPr>
          <p:cNvPr id="3" name="页脚占位符 2">
            <a:extLst>
              <a:ext uri="{FF2B5EF4-FFF2-40B4-BE49-F238E27FC236}">
                <a16:creationId xmlns:a16="http://schemas.microsoft.com/office/drawing/2014/main" id="{54B1561F-23DE-4459-99FE-A71CFADF69B3}"/>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7B2F6E9E-38F7-4873-8BDE-1C8BFC179E60}"/>
              </a:ext>
            </a:extLst>
          </p:cNvPr>
          <p:cNvSpPr>
            <a:spLocks noGrp="1"/>
          </p:cNvSpPr>
          <p:nvPr>
            <p:ph type="sldNum" sz="quarter" idx="12"/>
          </p:nvPr>
        </p:nvSpPr>
        <p:spPr/>
        <p:txBody>
          <a:bodyPr/>
          <a:lstStyle/>
          <a:p>
            <a:fld id="{D2BE3B3C-08EA-47AD-A385-10D430A3A58B}" type="slidenum">
              <a:rPr lang="zh-CN" altLang="en-US" smtClean="0"/>
              <a:t>2</a:t>
            </a:fld>
            <a:endParaRPr lang="zh-CN" altLang="en-US"/>
          </a:p>
        </p:txBody>
      </p:sp>
    </p:spTree>
    <p:extLst>
      <p:ext uri="{BB962C8B-B14F-4D97-AF65-F5344CB8AC3E}">
        <p14:creationId xmlns:p14="http://schemas.microsoft.com/office/powerpoint/2010/main" val="2226358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EB48E-1969-4355-8293-24B3A88C5365}"/>
              </a:ext>
            </a:extLst>
          </p:cNvPr>
          <p:cNvSpPr>
            <a:spLocks noGrp="1"/>
          </p:cNvSpPr>
          <p:nvPr>
            <p:ph type="title"/>
          </p:nvPr>
        </p:nvSpPr>
        <p:spPr/>
        <p:txBody>
          <a:bodyPr/>
          <a:lstStyle/>
          <a:p>
            <a:r>
              <a:rPr lang="zh-CN" altLang="en-US" dirty="0"/>
              <a:t>任务</a:t>
            </a:r>
          </a:p>
        </p:txBody>
      </p:sp>
      <p:sp>
        <p:nvSpPr>
          <p:cNvPr id="3" name="内容占位符 2">
            <a:extLst>
              <a:ext uri="{FF2B5EF4-FFF2-40B4-BE49-F238E27FC236}">
                <a16:creationId xmlns:a16="http://schemas.microsoft.com/office/drawing/2014/main" id="{AE589FF6-162E-4E2C-9BE3-0981E72B2FBB}"/>
              </a:ext>
            </a:extLst>
          </p:cNvPr>
          <p:cNvSpPr>
            <a:spLocks noGrp="1"/>
          </p:cNvSpPr>
          <p:nvPr>
            <p:ph idx="1"/>
          </p:nvPr>
        </p:nvSpPr>
        <p:spPr/>
        <p:txBody>
          <a:bodyPr>
            <a:normAutofit fontScale="92500" lnSpcReduction="10000"/>
          </a:bodyPr>
          <a:lstStyle/>
          <a:p>
            <a:r>
              <a:rPr lang="zh-CN" altLang="en-US" sz="2800" dirty="0"/>
              <a:t>在 </a:t>
            </a:r>
            <a:r>
              <a:rPr lang="en-US" altLang="zh-CN" sz="2800" dirty="0"/>
              <a:t>CPU </a:t>
            </a:r>
            <a:r>
              <a:rPr lang="zh-CN" altLang="en-US" sz="2800" dirty="0"/>
              <a:t>上运行的运算单元，它由操作系内核对其进行状态控制</a:t>
            </a:r>
            <a:endParaRPr lang="en-US" altLang="zh-CN" sz="2800" dirty="0"/>
          </a:p>
          <a:p>
            <a:r>
              <a:rPr lang="zh-CN" altLang="en-US" sz="2800" dirty="0"/>
              <a:t>操作系统调度机制使任务在 </a:t>
            </a:r>
            <a:r>
              <a:rPr lang="en-US" altLang="zh-CN" sz="2800" dirty="0"/>
              <a:t>CPU </a:t>
            </a:r>
            <a:r>
              <a:rPr lang="zh-CN" altLang="en-US" sz="2800" dirty="0"/>
              <a:t>上运行</a:t>
            </a:r>
            <a:endParaRPr lang="en-US" altLang="zh-CN" sz="2800" dirty="0"/>
          </a:p>
          <a:p>
            <a:r>
              <a:rPr lang="zh-CN" altLang="en-US" sz="2800" dirty="0"/>
              <a:t>任务通过任务控制块</a:t>
            </a:r>
            <a:r>
              <a:rPr lang="en-US" altLang="zh-CN" sz="2800" dirty="0"/>
              <a:t>TCB</a:t>
            </a:r>
            <a:r>
              <a:rPr lang="zh-CN" altLang="en-US" sz="2800" dirty="0"/>
              <a:t>定义</a:t>
            </a:r>
            <a:endParaRPr lang="en-US" altLang="zh-CN" sz="2800" dirty="0"/>
          </a:p>
          <a:p>
            <a:pPr lvl="1">
              <a:spcBef>
                <a:spcPts val="1200"/>
              </a:spcBef>
            </a:pPr>
            <a:r>
              <a:rPr lang="zh-CN" altLang="en-US" sz="2400" dirty="0"/>
              <a:t>在任务创建过程中定义的主要参数有任务优先级、栈空间的大小和任务名</a:t>
            </a:r>
            <a:endParaRPr lang="en-US" altLang="zh-CN" sz="2400" dirty="0"/>
          </a:p>
          <a:p>
            <a:pPr lvl="1">
              <a:spcBef>
                <a:spcPts val="1200"/>
              </a:spcBef>
            </a:pPr>
            <a:r>
              <a:rPr lang="zh-CN" altLang="en-US" sz="2400" dirty="0"/>
              <a:t>任务具有独立的优先级和栈空间，</a:t>
            </a:r>
            <a:r>
              <a:rPr lang="en-US" altLang="zh-CN" sz="2400" dirty="0"/>
              <a:t>CPU</a:t>
            </a:r>
            <a:r>
              <a:rPr lang="zh-CN" altLang="en-US" sz="2400" dirty="0"/>
              <a:t>上下文也是存放在栈空间中</a:t>
            </a:r>
            <a:endParaRPr lang="en-US" altLang="zh-CN" sz="2400" dirty="0"/>
          </a:p>
          <a:p>
            <a:r>
              <a:rPr lang="zh-CN" altLang="en-US" sz="2800" dirty="0"/>
              <a:t>实时任务：具有严格时间约束的任务</a:t>
            </a:r>
            <a:endParaRPr lang="en-US" altLang="zh-CN" sz="2800" dirty="0"/>
          </a:p>
          <a:p>
            <a:endParaRPr lang="zh-CN" altLang="en-US" dirty="0"/>
          </a:p>
        </p:txBody>
      </p:sp>
      <p:sp>
        <p:nvSpPr>
          <p:cNvPr id="4" name="页脚占位符 3">
            <a:extLst>
              <a:ext uri="{FF2B5EF4-FFF2-40B4-BE49-F238E27FC236}">
                <a16:creationId xmlns:a16="http://schemas.microsoft.com/office/drawing/2014/main" id="{8F558135-0492-4594-B88F-5BC14ADADA0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6F6829DB-0C39-43C3-B080-B4E1C1B2FCCB}"/>
              </a:ext>
            </a:extLst>
          </p:cNvPr>
          <p:cNvSpPr>
            <a:spLocks noGrp="1"/>
          </p:cNvSpPr>
          <p:nvPr>
            <p:ph type="sldNum" sz="quarter" idx="12"/>
          </p:nvPr>
        </p:nvSpPr>
        <p:spPr/>
        <p:txBody>
          <a:bodyPr/>
          <a:lstStyle/>
          <a:p>
            <a:fld id="{D2BE3B3C-08EA-47AD-A385-10D430A3A58B}" type="slidenum">
              <a:rPr lang="zh-CN" altLang="en-US" smtClean="0"/>
              <a:t>20</a:t>
            </a:fld>
            <a:endParaRPr lang="zh-CN" altLang="en-US"/>
          </a:p>
        </p:txBody>
      </p:sp>
    </p:spTree>
    <p:extLst>
      <p:ext uri="{BB962C8B-B14F-4D97-AF65-F5344CB8AC3E}">
        <p14:creationId xmlns:p14="http://schemas.microsoft.com/office/powerpoint/2010/main" val="2680504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824B96-F69B-4599-BB86-29CD2FBF9E5F}"/>
              </a:ext>
            </a:extLst>
          </p:cNvPr>
          <p:cNvSpPr>
            <a:spLocks noGrp="1"/>
          </p:cNvSpPr>
          <p:nvPr>
            <p:ph type="title"/>
          </p:nvPr>
        </p:nvSpPr>
        <p:spPr/>
        <p:txBody>
          <a:bodyPr>
            <a:normAutofit/>
          </a:bodyPr>
          <a:lstStyle/>
          <a:p>
            <a:r>
              <a:rPr lang="zh-CN" altLang="en-US" sz="4000" dirty="0"/>
              <a:t>实时任务的分类</a:t>
            </a:r>
          </a:p>
        </p:txBody>
      </p:sp>
      <p:sp>
        <p:nvSpPr>
          <p:cNvPr id="3" name="内容占位符 2">
            <a:extLst>
              <a:ext uri="{FF2B5EF4-FFF2-40B4-BE49-F238E27FC236}">
                <a16:creationId xmlns:a16="http://schemas.microsoft.com/office/drawing/2014/main" id="{D2C04451-797C-4B87-840E-866BD8DD56CC}"/>
              </a:ext>
            </a:extLst>
          </p:cNvPr>
          <p:cNvSpPr>
            <a:spLocks noGrp="1"/>
          </p:cNvSpPr>
          <p:nvPr>
            <p:ph idx="1"/>
          </p:nvPr>
        </p:nvSpPr>
        <p:spPr/>
        <p:txBody>
          <a:bodyPr/>
          <a:lstStyle/>
          <a:p>
            <a:r>
              <a:rPr lang="en-US" altLang="zh-CN" b="1" dirty="0"/>
              <a:t> </a:t>
            </a:r>
            <a:r>
              <a:rPr lang="zh-CN" altLang="en-US" dirty="0"/>
              <a:t>按派发和到达时间规律分类 </a:t>
            </a:r>
            <a:endParaRPr lang="en-US" altLang="zh-CN" dirty="0"/>
          </a:p>
          <a:p>
            <a:pPr lvl="1"/>
            <a:r>
              <a:rPr lang="zh-CN" altLang="en-US" dirty="0"/>
              <a:t>周期性任务</a:t>
            </a:r>
            <a:endParaRPr lang="en-US" altLang="zh-CN" dirty="0"/>
          </a:p>
          <a:p>
            <a:pPr lvl="1"/>
            <a:r>
              <a:rPr lang="zh-CN" altLang="en-US" dirty="0"/>
              <a:t>非周期性任务</a:t>
            </a:r>
            <a:endParaRPr lang="en-US" altLang="zh-CN" dirty="0"/>
          </a:p>
          <a:p>
            <a:pPr lvl="1"/>
            <a:r>
              <a:rPr lang="zh-CN" altLang="en-US" dirty="0"/>
              <a:t>偶发性任务</a:t>
            </a:r>
            <a:endParaRPr lang="en-US" altLang="zh-CN" dirty="0"/>
          </a:p>
          <a:p>
            <a:r>
              <a:rPr lang="zh-CN" altLang="en-US" dirty="0"/>
              <a:t>按任务时间约束分类 </a:t>
            </a:r>
            <a:endParaRPr lang="en-US" altLang="zh-CN" dirty="0"/>
          </a:p>
          <a:p>
            <a:pPr lvl="1"/>
            <a:r>
              <a:rPr lang="zh-CN" altLang="en-US" dirty="0"/>
              <a:t>关键性任务</a:t>
            </a:r>
            <a:endParaRPr lang="en-US" altLang="zh-CN" dirty="0"/>
          </a:p>
          <a:p>
            <a:pPr lvl="1"/>
            <a:r>
              <a:rPr lang="zh-CN" altLang="en-US" dirty="0"/>
              <a:t>非关键性任务</a:t>
            </a:r>
          </a:p>
        </p:txBody>
      </p:sp>
      <p:sp>
        <p:nvSpPr>
          <p:cNvPr id="4" name="页脚占位符 3">
            <a:extLst>
              <a:ext uri="{FF2B5EF4-FFF2-40B4-BE49-F238E27FC236}">
                <a16:creationId xmlns:a16="http://schemas.microsoft.com/office/drawing/2014/main" id="{7ADA7A7E-E68F-46B4-B51F-A68D7C5C8884}"/>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B02B7DD3-6FDC-4F64-BD56-26FB3CD50FE3}"/>
              </a:ext>
            </a:extLst>
          </p:cNvPr>
          <p:cNvSpPr>
            <a:spLocks noGrp="1"/>
          </p:cNvSpPr>
          <p:nvPr>
            <p:ph type="sldNum" sz="quarter" idx="12"/>
          </p:nvPr>
        </p:nvSpPr>
        <p:spPr/>
        <p:txBody>
          <a:bodyPr/>
          <a:lstStyle/>
          <a:p>
            <a:fld id="{D2BE3B3C-08EA-47AD-A385-10D430A3A58B}" type="slidenum">
              <a:rPr lang="zh-CN" altLang="en-US" smtClean="0"/>
              <a:t>21</a:t>
            </a:fld>
            <a:endParaRPr lang="zh-CN" altLang="en-US"/>
          </a:p>
        </p:txBody>
      </p:sp>
    </p:spTree>
    <p:extLst>
      <p:ext uri="{BB962C8B-B14F-4D97-AF65-F5344CB8AC3E}">
        <p14:creationId xmlns:p14="http://schemas.microsoft.com/office/powerpoint/2010/main" val="1216492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00FED-045B-4F9C-B3A0-7A25C8339059}"/>
              </a:ext>
            </a:extLst>
          </p:cNvPr>
          <p:cNvSpPr>
            <a:spLocks noGrp="1"/>
          </p:cNvSpPr>
          <p:nvPr>
            <p:ph type="title"/>
          </p:nvPr>
        </p:nvSpPr>
        <p:spPr/>
        <p:txBody>
          <a:bodyPr>
            <a:normAutofit/>
          </a:bodyPr>
          <a:lstStyle/>
          <a:p>
            <a:r>
              <a:rPr lang="zh-CN" altLang="en-US" sz="4000" dirty="0"/>
              <a:t>任务模型</a:t>
            </a:r>
          </a:p>
        </p:txBody>
      </p:sp>
      <p:sp>
        <p:nvSpPr>
          <p:cNvPr id="3" name="内容占位符 2">
            <a:extLst>
              <a:ext uri="{FF2B5EF4-FFF2-40B4-BE49-F238E27FC236}">
                <a16:creationId xmlns:a16="http://schemas.microsoft.com/office/drawing/2014/main" id="{22AE9D9A-D0D2-4E90-B976-50EB0E193BB3}"/>
              </a:ext>
            </a:extLst>
          </p:cNvPr>
          <p:cNvSpPr>
            <a:spLocks noGrp="1"/>
          </p:cNvSpPr>
          <p:nvPr>
            <p:ph idx="1"/>
          </p:nvPr>
        </p:nvSpPr>
        <p:spPr>
          <a:xfrm>
            <a:off x="291164" y="1171639"/>
            <a:ext cx="8672242" cy="4105211"/>
          </a:xfrm>
        </p:spPr>
        <p:txBody>
          <a:bodyPr>
            <a:normAutofit lnSpcReduction="10000"/>
          </a:bodyPr>
          <a:lstStyle/>
          <a:p>
            <a:r>
              <a:rPr lang="zh-CN" altLang="en-US" sz="2800" dirty="0"/>
              <a:t>实时任务模型可以表示为 </a:t>
            </a:r>
            <a:r>
              <a:rPr lang="en-US" altLang="zh-CN" sz="2800" i="1" dirty="0"/>
              <a:t>τ </a:t>
            </a:r>
            <a:r>
              <a:rPr lang="en-US" altLang="zh-CN" sz="2800" dirty="0"/>
              <a:t>(</a:t>
            </a:r>
            <a:r>
              <a:rPr lang="en-US" altLang="zh-CN" sz="2800" i="1" dirty="0"/>
              <a:t>T, C, a, d, B </a:t>
            </a:r>
            <a:r>
              <a:rPr lang="en-US" altLang="zh-CN" sz="2800" dirty="0"/>
              <a:t>)</a:t>
            </a:r>
          </a:p>
          <a:p>
            <a:pPr lvl="1"/>
            <a:r>
              <a:rPr lang="en-US" altLang="zh-CN" sz="2400" dirty="0"/>
              <a:t>T </a:t>
            </a:r>
            <a:r>
              <a:rPr lang="zh-CN" altLang="en-US" sz="2400" dirty="0"/>
              <a:t>为任务周期</a:t>
            </a:r>
            <a:endParaRPr lang="en-US" altLang="zh-CN" sz="2400" dirty="0"/>
          </a:p>
          <a:p>
            <a:pPr lvl="1"/>
            <a:r>
              <a:rPr lang="en-US" altLang="zh-CN" sz="2400" dirty="0"/>
              <a:t>C </a:t>
            </a:r>
            <a:r>
              <a:rPr lang="zh-CN" altLang="en-US" sz="2400" dirty="0"/>
              <a:t>为任务实例在每个周期的执行时间，</a:t>
            </a:r>
            <a:r>
              <a:rPr lang="en-US" altLang="zh-CN" sz="2400" dirty="0"/>
              <a:t>C </a:t>
            </a:r>
            <a:r>
              <a:rPr lang="zh-CN" altLang="en-US" sz="2400" dirty="0"/>
              <a:t>是任务的任意实例在最坏情况下的执行时间</a:t>
            </a:r>
            <a:endParaRPr lang="en-US" altLang="zh-CN" sz="2400" dirty="0"/>
          </a:p>
          <a:p>
            <a:pPr lvl="1"/>
            <a:r>
              <a:rPr lang="en-US" altLang="zh-CN" sz="2400" dirty="0"/>
              <a:t>a </a:t>
            </a:r>
            <a:r>
              <a:rPr lang="zh-CN" altLang="en-US" sz="2400" dirty="0"/>
              <a:t>为任务实例派发的绝对时间</a:t>
            </a:r>
            <a:endParaRPr lang="en-US" altLang="zh-CN" sz="2400" dirty="0"/>
          </a:p>
          <a:p>
            <a:pPr lvl="1"/>
            <a:r>
              <a:rPr lang="en-US" altLang="zh-CN" sz="2400" dirty="0"/>
              <a:t>d </a:t>
            </a:r>
            <a:r>
              <a:rPr lang="zh-CN" altLang="en-US" sz="2400" dirty="0"/>
              <a:t>为任务实例的绝对截止时间</a:t>
            </a:r>
            <a:endParaRPr lang="en-US" altLang="zh-CN" sz="2400" dirty="0"/>
          </a:p>
          <a:p>
            <a:pPr lvl="1"/>
            <a:r>
              <a:rPr lang="en-US" altLang="zh-CN" sz="2400" dirty="0"/>
              <a:t>B </a:t>
            </a:r>
            <a:r>
              <a:rPr lang="zh-CN" altLang="en-US" sz="2400" dirty="0"/>
              <a:t>为任务的优先级别</a:t>
            </a:r>
            <a:endParaRPr lang="en-US" altLang="zh-CN" sz="2400" dirty="0"/>
          </a:p>
          <a:p>
            <a:r>
              <a:rPr lang="en-US" altLang="zh-CN" sz="2800" i="1" dirty="0">
                <a:latin typeface="Times New Roman" panose="02020603050405020304" pitchFamily="18" charset="0"/>
                <a:cs typeface="Times New Roman" panose="02020603050405020304" pitchFamily="18" charset="0"/>
              </a:rPr>
              <a:t>a </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C </a:t>
            </a:r>
            <a:r>
              <a:rPr lang="en-US" altLang="zh-CN" sz="2800" dirty="0">
                <a:latin typeface="Times New Roman" panose="02020603050405020304" pitchFamily="18" charset="0"/>
                <a:cs typeface="Times New Roman" panose="02020603050405020304" pitchFamily="18" charset="0"/>
              </a:rPr>
              <a:t>&lt; </a:t>
            </a:r>
            <a:r>
              <a:rPr lang="en-US" altLang="zh-CN" sz="2800" i="1" dirty="0">
                <a:latin typeface="Times New Roman" panose="02020603050405020304" pitchFamily="18" charset="0"/>
                <a:cs typeface="Times New Roman" panose="02020603050405020304" pitchFamily="18" charset="0"/>
              </a:rPr>
              <a:t>d</a:t>
            </a:r>
          </a:p>
        </p:txBody>
      </p:sp>
      <p:sp>
        <p:nvSpPr>
          <p:cNvPr id="5" name="灯片编号占位符 4">
            <a:extLst>
              <a:ext uri="{FF2B5EF4-FFF2-40B4-BE49-F238E27FC236}">
                <a16:creationId xmlns:a16="http://schemas.microsoft.com/office/drawing/2014/main" id="{D4DDD546-233C-4187-A292-493D909FAE18}"/>
              </a:ext>
            </a:extLst>
          </p:cNvPr>
          <p:cNvSpPr>
            <a:spLocks noGrp="1"/>
          </p:cNvSpPr>
          <p:nvPr>
            <p:ph type="sldNum" sz="quarter" idx="12"/>
          </p:nvPr>
        </p:nvSpPr>
        <p:spPr/>
        <p:txBody>
          <a:bodyPr/>
          <a:lstStyle/>
          <a:p>
            <a:fld id="{D2BE3B3C-08EA-47AD-A385-10D430A3A58B}" type="slidenum">
              <a:rPr lang="zh-CN" altLang="en-US" smtClean="0"/>
              <a:t>22</a:t>
            </a:fld>
            <a:endParaRPr lang="zh-CN" altLang="en-US"/>
          </a:p>
        </p:txBody>
      </p:sp>
      <p:pic>
        <p:nvPicPr>
          <p:cNvPr id="6" name="图片 5">
            <a:extLst>
              <a:ext uri="{FF2B5EF4-FFF2-40B4-BE49-F238E27FC236}">
                <a16:creationId xmlns:a16="http://schemas.microsoft.com/office/drawing/2014/main" id="{4BAA5523-5361-4FC2-8074-F69BD8B8FDB1}"/>
              </a:ext>
            </a:extLst>
          </p:cNvPr>
          <p:cNvPicPr>
            <a:picLocks noChangeAspect="1"/>
          </p:cNvPicPr>
          <p:nvPr/>
        </p:nvPicPr>
        <p:blipFill>
          <a:blip r:embed="rId2"/>
          <a:stretch>
            <a:fillRect/>
          </a:stretch>
        </p:blipFill>
        <p:spPr>
          <a:xfrm>
            <a:off x="428625" y="5276850"/>
            <a:ext cx="8286750" cy="1581150"/>
          </a:xfrm>
          <a:prstGeom prst="rect">
            <a:avLst/>
          </a:prstGeom>
        </p:spPr>
      </p:pic>
    </p:spTree>
    <p:extLst>
      <p:ext uri="{BB962C8B-B14F-4D97-AF65-F5344CB8AC3E}">
        <p14:creationId xmlns:p14="http://schemas.microsoft.com/office/powerpoint/2010/main" val="197854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C7FE9-EBB6-4420-AC15-3DEAC91F9E46}"/>
              </a:ext>
            </a:extLst>
          </p:cNvPr>
          <p:cNvSpPr>
            <a:spLocks noGrp="1"/>
          </p:cNvSpPr>
          <p:nvPr>
            <p:ph type="title"/>
          </p:nvPr>
        </p:nvSpPr>
        <p:spPr/>
        <p:txBody>
          <a:bodyPr/>
          <a:lstStyle/>
          <a:p>
            <a:r>
              <a:rPr lang="zh-CN" altLang="en-US" dirty="0"/>
              <a:t>任务利用率</a:t>
            </a:r>
          </a:p>
        </p:txBody>
      </p:sp>
      <p:sp>
        <p:nvSpPr>
          <p:cNvPr id="3" name="内容占位符 2">
            <a:extLst>
              <a:ext uri="{FF2B5EF4-FFF2-40B4-BE49-F238E27FC236}">
                <a16:creationId xmlns:a16="http://schemas.microsoft.com/office/drawing/2014/main" id="{58250DD7-5057-49E0-9763-388496F7A2D9}"/>
              </a:ext>
            </a:extLst>
          </p:cNvPr>
          <p:cNvSpPr>
            <a:spLocks noGrp="1"/>
          </p:cNvSpPr>
          <p:nvPr>
            <p:ph idx="1"/>
          </p:nvPr>
        </p:nvSpPr>
        <p:spPr>
          <a:xfrm>
            <a:off x="443564" y="4147828"/>
            <a:ext cx="8672242" cy="754443"/>
          </a:xfrm>
        </p:spPr>
        <p:txBody>
          <a:bodyPr>
            <a:normAutofit/>
          </a:bodyPr>
          <a:lstStyle/>
          <a:p>
            <a:r>
              <a:rPr lang="zh-CN" altLang="en-US" sz="2800" dirty="0"/>
              <a:t>系统总利用率是系统所有实时任务的利用率之和</a:t>
            </a:r>
            <a:endParaRPr lang="en-US" altLang="zh-CN" sz="2800" dirty="0"/>
          </a:p>
        </p:txBody>
      </p:sp>
      <p:sp>
        <p:nvSpPr>
          <p:cNvPr id="4" name="页脚占位符 3">
            <a:extLst>
              <a:ext uri="{FF2B5EF4-FFF2-40B4-BE49-F238E27FC236}">
                <a16:creationId xmlns:a16="http://schemas.microsoft.com/office/drawing/2014/main" id="{AA97C411-31D2-42DE-B5B2-9D4DB78DC908}"/>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8FB885E-725A-4A92-845E-11ADF7D57614}"/>
              </a:ext>
            </a:extLst>
          </p:cNvPr>
          <p:cNvSpPr>
            <a:spLocks noGrp="1"/>
          </p:cNvSpPr>
          <p:nvPr>
            <p:ph type="sldNum" sz="quarter" idx="12"/>
          </p:nvPr>
        </p:nvSpPr>
        <p:spPr/>
        <p:txBody>
          <a:bodyPr/>
          <a:lstStyle/>
          <a:p>
            <a:fld id="{D2BE3B3C-08EA-47AD-A385-10D430A3A58B}" type="slidenum">
              <a:rPr lang="zh-CN" altLang="en-US" smtClean="0"/>
              <a:t>23</a:t>
            </a:fld>
            <a:endParaRPr lang="zh-CN" altLang="en-US"/>
          </a:p>
        </p:txBody>
      </p:sp>
      <p:pic>
        <p:nvPicPr>
          <p:cNvPr id="6" name="图片 5">
            <a:extLst>
              <a:ext uri="{FF2B5EF4-FFF2-40B4-BE49-F238E27FC236}">
                <a16:creationId xmlns:a16="http://schemas.microsoft.com/office/drawing/2014/main" id="{FC809D17-CC6B-4E12-9D39-66A364C4EB6F}"/>
              </a:ext>
            </a:extLst>
          </p:cNvPr>
          <p:cNvPicPr>
            <a:picLocks noChangeAspect="1"/>
          </p:cNvPicPr>
          <p:nvPr/>
        </p:nvPicPr>
        <p:blipFill>
          <a:blip r:embed="rId2"/>
          <a:stretch>
            <a:fillRect/>
          </a:stretch>
        </p:blipFill>
        <p:spPr>
          <a:xfrm>
            <a:off x="3196272" y="3160698"/>
            <a:ext cx="1247775" cy="895350"/>
          </a:xfrm>
          <a:prstGeom prst="rect">
            <a:avLst/>
          </a:prstGeom>
        </p:spPr>
      </p:pic>
      <p:sp>
        <p:nvSpPr>
          <p:cNvPr id="7" name="内容占位符 2">
            <a:extLst>
              <a:ext uri="{FF2B5EF4-FFF2-40B4-BE49-F238E27FC236}">
                <a16:creationId xmlns:a16="http://schemas.microsoft.com/office/drawing/2014/main" id="{896FD6E4-1705-4F08-8A50-2747DB3673C5}"/>
              </a:ext>
            </a:extLst>
          </p:cNvPr>
          <p:cNvSpPr txBox="1">
            <a:spLocks/>
          </p:cNvSpPr>
          <p:nvPr/>
        </p:nvSpPr>
        <p:spPr>
          <a:xfrm>
            <a:off x="443564" y="1548064"/>
            <a:ext cx="8672242" cy="167840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任务利用率是衡量一个任务实例在其任务周期内的有效执行时间的比例</a:t>
            </a:r>
            <a:endParaRPr lang="en-US" altLang="zh-CN" sz="2800" dirty="0"/>
          </a:p>
          <a:p>
            <a:pPr lvl="1"/>
            <a:r>
              <a:rPr lang="zh-CN" altLang="en-US" sz="2400" dirty="0"/>
              <a:t> </a:t>
            </a:r>
            <a:r>
              <a:rPr lang="en-US" altLang="zh-CN" sz="2400" i="1" dirty="0">
                <a:latin typeface="Times New Roman" panose="02020603050405020304" pitchFamily="18" charset="0"/>
                <a:cs typeface="Times New Roman" panose="02020603050405020304" pitchFamily="18" charset="0"/>
              </a:rPr>
              <a:t>u </a:t>
            </a:r>
            <a:r>
              <a:rPr lang="zh-CN" altLang="en-US" sz="2400" dirty="0"/>
              <a:t>为任务利用率，任务每周期执行时间与任务周期的比值</a:t>
            </a:r>
          </a:p>
        </p:txBody>
      </p:sp>
      <p:pic>
        <p:nvPicPr>
          <p:cNvPr id="10" name="图片 9">
            <a:extLst>
              <a:ext uri="{FF2B5EF4-FFF2-40B4-BE49-F238E27FC236}">
                <a16:creationId xmlns:a16="http://schemas.microsoft.com/office/drawing/2014/main" id="{9E0F0AA8-CA9D-4BF6-B3E4-1B1D4D9C9A37}"/>
              </a:ext>
            </a:extLst>
          </p:cNvPr>
          <p:cNvPicPr>
            <a:picLocks noChangeAspect="1"/>
          </p:cNvPicPr>
          <p:nvPr/>
        </p:nvPicPr>
        <p:blipFill>
          <a:blip r:embed="rId3"/>
          <a:stretch>
            <a:fillRect/>
          </a:stretch>
        </p:blipFill>
        <p:spPr>
          <a:xfrm>
            <a:off x="3197557" y="4839103"/>
            <a:ext cx="1743075" cy="933450"/>
          </a:xfrm>
          <a:prstGeom prst="rect">
            <a:avLst/>
          </a:prstGeom>
        </p:spPr>
      </p:pic>
    </p:spTree>
    <p:extLst>
      <p:ext uri="{BB962C8B-B14F-4D97-AF65-F5344CB8AC3E}">
        <p14:creationId xmlns:p14="http://schemas.microsoft.com/office/powerpoint/2010/main" val="348850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48A4E-B5B9-4C54-ACAA-6A375FEB62B6}"/>
              </a:ext>
            </a:extLst>
          </p:cNvPr>
          <p:cNvSpPr>
            <a:spLocks noGrp="1"/>
          </p:cNvSpPr>
          <p:nvPr>
            <p:ph type="title"/>
          </p:nvPr>
        </p:nvSpPr>
        <p:spPr/>
        <p:txBody>
          <a:bodyPr>
            <a:normAutofit/>
          </a:bodyPr>
          <a:lstStyle/>
          <a:p>
            <a:r>
              <a:rPr lang="zh-CN" altLang="en-US" sz="4000" dirty="0"/>
              <a:t>实时任务管理</a:t>
            </a:r>
          </a:p>
        </p:txBody>
      </p:sp>
      <p:sp>
        <p:nvSpPr>
          <p:cNvPr id="3" name="内容占位符 2">
            <a:extLst>
              <a:ext uri="{FF2B5EF4-FFF2-40B4-BE49-F238E27FC236}">
                <a16:creationId xmlns:a16="http://schemas.microsoft.com/office/drawing/2014/main" id="{C9CA38A2-B028-4153-B64F-6B7B6A42084B}"/>
              </a:ext>
            </a:extLst>
          </p:cNvPr>
          <p:cNvSpPr>
            <a:spLocks noGrp="1"/>
          </p:cNvSpPr>
          <p:nvPr>
            <p:ph idx="1"/>
          </p:nvPr>
        </p:nvSpPr>
        <p:spPr/>
        <p:txBody>
          <a:bodyPr/>
          <a:lstStyle/>
          <a:p>
            <a:r>
              <a:rPr lang="zh-CN" altLang="en-US" dirty="0"/>
              <a:t>任务控制块</a:t>
            </a:r>
            <a:r>
              <a:rPr lang="en-US" altLang="zh-CN" dirty="0"/>
              <a:t>TCB</a:t>
            </a:r>
            <a:r>
              <a:rPr lang="zh-CN" altLang="en-US" dirty="0"/>
              <a:t>，存储任务信息的数据结构，用于系统对任务进行控制和管理</a:t>
            </a:r>
          </a:p>
        </p:txBody>
      </p:sp>
      <p:sp>
        <p:nvSpPr>
          <p:cNvPr id="4" name="页脚占位符 3">
            <a:extLst>
              <a:ext uri="{FF2B5EF4-FFF2-40B4-BE49-F238E27FC236}">
                <a16:creationId xmlns:a16="http://schemas.microsoft.com/office/drawing/2014/main" id="{0B44BCD5-A095-4AC8-A351-57F32DBAF66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2332125E-F184-4666-B302-F2AEDF7C153B}"/>
              </a:ext>
            </a:extLst>
          </p:cNvPr>
          <p:cNvSpPr>
            <a:spLocks noGrp="1"/>
          </p:cNvSpPr>
          <p:nvPr>
            <p:ph type="sldNum" sz="quarter" idx="12"/>
          </p:nvPr>
        </p:nvSpPr>
        <p:spPr/>
        <p:txBody>
          <a:bodyPr/>
          <a:lstStyle/>
          <a:p>
            <a:fld id="{D2BE3B3C-08EA-47AD-A385-10D430A3A58B}" type="slidenum">
              <a:rPr lang="zh-CN" altLang="en-US" smtClean="0"/>
              <a:t>24</a:t>
            </a:fld>
            <a:endParaRPr lang="zh-CN" altLang="en-US"/>
          </a:p>
        </p:txBody>
      </p:sp>
      <p:pic>
        <p:nvPicPr>
          <p:cNvPr id="6" name="图片 5">
            <a:extLst>
              <a:ext uri="{FF2B5EF4-FFF2-40B4-BE49-F238E27FC236}">
                <a16:creationId xmlns:a16="http://schemas.microsoft.com/office/drawing/2014/main" id="{E006BA6B-8775-4DB0-9343-BB4C9A1DB713}"/>
              </a:ext>
            </a:extLst>
          </p:cNvPr>
          <p:cNvPicPr>
            <a:picLocks noChangeAspect="1"/>
          </p:cNvPicPr>
          <p:nvPr/>
        </p:nvPicPr>
        <p:blipFill>
          <a:blip r:embed="rId2"/>
          <a:stretch>
            <a:fillRect/>
          </a:stretch>
        </p:blipFill>
        <p:spPr>
          <a:xfrm>
            <a:off x="1620202" y="2569147"/>
            <a:ext cx="5476875" cy="3886200"/>
          </a:xfrm>
          <a:prstGeom prst="rect">
            <a:avLst/>
          </a:prstGeom>
        </p:spPr>
      </p:pic>
    </p:spTree>
    <p:extLst>
      <p:ext uri="{BB962C8B-B14F-4D97-AF65-F5344CB8AC3E}">
        <p14:creationId xmlns:p14="http://schemas.microsoft.com/office/powerpoint/2010/main" val="244272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1C250B-C002-4A20-AA49-637ABB66FEFF}"/>
              </a:ext>
            </a:extLst>
          </p:cNvPr>
          <p:cNvSpPr>
            <a:spLocks noGrp="1"/>
          </p:cNvSpPr>
          <p:nvPr>
            <p:ph type="title"/>
          </p:nvPr>
        </p:nvSpPr>
        <p:spPr/>
        <p:txBody>
          <a:bodyPr>
            <a:normAutofit/>
          </a:bodyPr>
          <a:lstStyle/>
          <a:p>
            <a:r>
              <a:rPr lang="zh-CN" altLang="en-US" sz="4000" dirty="0"/>
              <a:t>任务的状态</a:t>
            </a:r>
          </a:p>
        </p:txBody>
      </p:sp>
      <p:sp>
        <p:nvSpPr>
          <p:cNvPr id="3" name="内容占位符 2">
            <a:extLst>
              <a:ext uri="{FF2B5EF4-FFF2-40B4-BE49-F238E27FC236}">
                <a16:creationId xmlns:a16="http://schemas.microsoft.com/office/drawing/2014/main" id="{105569F6-CBC1-4802-86D5-0DC2AFECBA79}"/>
              </a:ext>
            </a:extLst>
          </p:cNvPr>
          <p:cNvSpPr>
            <a:spLocks noGrp="1"/>
          </p:cNvSpPr>
          <p:nvPr>
            <p:ph idx="1"/>
          </p:nvPr>
        </p:nvSpPr>
        <p:spPr>
          <a:xfrm>
            <a:off x="291164" y="1395663"/>
            <a:ext cx="8672242" cy="2033337"/>
          </a:xfrm>
        </p:spPr>
        <p:txBody>
          <a:bodyPr/>
          <a:lstStyle/>
          <a:p>
            <a:r>
              <a:rPr lang="zh-CN" altLang="en-US" dirty="0"/>
              <a:t>任务的状态</a:t>
            </a:r>
            <a:endParaRPr lang="en-US" altLang="zh-CN" dirty="0"/>
          </a:p>
          <a:p>
            <a:pPr lvl="1"/>
            <a:r>
              <a:rPr lang="zh-CN" altLang="en-US" dirty="0"/>
              <a:t>休眠、就绪、运行、挂起</a:t>
            </a:r>
            <a:endParaRPr lang="en-US" altLang="zh-CN" dirty="0"/>
          </a:p>
          <a:p>
            <a:r>
              <a:rPr lang="zh-CN" altLang="en-US" dirty="0"/>
              <a:t>状态之间的转换</a:t>
            </a:r>
            <a:endParaRPr lang="en-US" altLang="zh-CN" dirty="0"/>
          </a:p>
          <a:p>
            <a:pPr lvl="1"/>
            <a:endParaRPr lang="zh-CN" altLang="en-US" dirty="0"/>
          </a:p>
        </p:txBody>
      </p:sp>
      <p:sp>
        <p:nvSpPr>
          <p:cNvPr id="4" name="页脚占位符 3">
            <a:extLst>
              <a:ext uri="{FF2B5EF4-FFF2-40B4-BE49-F238E27FC236}">
                <a16:creationId xmlns:a16="http://schemas.microsoft.com/office/drawing/2014/main" id="{75E36FF6-50A1-4DE1-8698-286469E06900}"/>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35E730B-CD4C-4C88-B3A0-1F50B3A66CCC}"/>
              </a:ext>
            </a:extLst>
          </p:cNvPr>
          <p:cNvSpPr>
            <a:spLocks noGrp="1"/>
          </p:cNvSpPr>
          <p:nvPr>
            <p:ph type="sldNum" sz="quarter" idx="12"/>
          </p:nvPr>
        </p:nvSpPr>
        <p:spPr/>
        <p:txBody>
          <a:bodyPr/>
          <a:lstStyle/>
          <a:p>
            <a:fld id="{D2BE3B3C-08EA-47AD-A385-10D430A3A58B}" type="slidenum">
              <a:rPr lang="zh-CN" altLang="en-US" smtClean="0"/>
              <a:t>25</a:t>
            </a:fld>
            <a:endParaRPr lang="zh-CN" altLang="en-US"/>
          </a:p>
        </p:txBody>
      </p:sp>
      <p:pic>
        <p:nvPicPr>
          <p:cNvPr id="6" name="图片 5">
            <a:extLst>
              <a:ext uri="{FF2B5EF4-FFF2-40B4-BE49-F238E27FC236}">
                <a16:creationId xmlns:a16="http://schemas.microsoft.com/office/drawing/2014/main" id="{78B83321-A554-4F44-B5E8-AC926C6CC047}"/>
              </a:ext>
            </a:extLst>
          </p:cNvPr>
          <p:cNvPicPr>
            <a:picLocks noChangeAspect="1"/>
          </p:cNvPicPr>
          <p:nvPr/>
        </p:nvPicPr>
        <p:blipFill>
          <a:blip r:embed="rId2"/>
          <a:stretch>
            <a:fillRect/>
          </a:stretch>
        </p:blipFill>
        <p:spPr>
          <a:xfrm>
            <a:off x="1419860" y="3737562"/>
            <a:ext cx="5113020" cy="2717785"/>
          </a:xfrm>
          <a:prstGeom prst="rect">
            <a:avLst/>
          </a:prstGeom>
        </p:spPr>
      </p:pic>
    </p:spTree>
    <p:extLst>
      <p:ext uri="{BB962C8B-B14F-4D97-AF65-F5344CB8AC3E}">
        <p14:creationId xmlns:p14="http://schemas.microsoft.com/office/powerpoint/2010/main" val="3296096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a:t>8.3 </a:t>
            </a:r>
            <a:r>
              <a:rPr lang="zh-CN" altLang="en-US" dirty="0"/>
              <a:t>实时调度</a:t>
            </a:r>
          </a:p>
        </p:txBody>
      </p:sp>
      <p:sp>
        <p:nvSpPr>
          <p:cNvPr id="2" name="页脚占位符 1">
            <a:extLst>
              <a:ext uri="{FF2B5EF4-FFF2-40B4-BE49-F238E27FC236}">
                <a16:creationId xmlns:a16="http://schemas.microsoft.com/office/drawing/2014/main" id="{333A8ABE-BA53-4749-8682-684974B6E4EA}"/>
              </a:ext>
            </a:extLst>
          </p:cNvPr>
          <p:cNvSpPr>
            <a:spLocks noGrp="1"/>
          </p:cNvSpPr>
          <p:nvPr>
            <p:ph type="ftr" sz="quarter" idx="11"/>
          </p:nvPr>
        </p:nvSpPr>
        <p:spPr/>
        <p:txBody>
          <a:bodyPr/>
          <a:lstStyle/>
          <a:p>
            <a:r>
              <a:rPr lang="zh-CN" altLang="en-US" dirty="0"/>
              <a:t>嵌入式系统设计</a:t>
            </a:r>
          </a:p>
        </p:txBody>
      </p:sp>
      <p:sp>
        <p:nvSpPr>
          <p:cNvPr id="4" name="灯片编号占位符 3">
            <a:extLst>
              <a:ext uri="{FF2B5EF4-FFF2-40B4-BE49-F238E27FC236}">
                <a16:creationId xmlns:a16="http://schemas.microsoft.com/office/drawing/2014/main" id="{37054070-4B81-45E3-B90E-AEC662901794}"/>
              </a:ext>
            </a:extLst>
          </p:cNvPr>
          <p:cNvSpPr>
            <a:spLocks noGrp="1"/>
          </p:cNvSpPr>
          <p:nvPr>
            <p:ph type="sldNum" sz="quarter" idx="12"/>
          </p:nvPr>
        </p:nvSpPr>
        <p:spPr/>
        <p:txBody>
          <a:bodyPr/>
          <a:lstStyle/>
          <a:p>
            <a:fld id="{D2BE3B3C-08EA-47AD-A385-10D430A3A58B}" type="slidenum">
              <a:rPr lang="zh-CN" altLang="en-US" smtClean="0"/>
              <a:pPr/>
              <a:t>26</a:t>
            </a:fld>
            <a:endParaRPr lang="zh-CN" altLang="en-US"/>
          </a:p>
        </p:txBody>
      </p:sp>
      <p:sp>
        <p:nvSpPr>
          <p:cNvPr id="14" name="内容占位符 13">
            <a:extLst>
              <a:ext uri="{FF2B5EF4-FFF2-40B4-BE49-F238E27FC236}">
                <a16:creationId xmlns:a16="http://schemas.microsoft.com/office/drawing/2014/main" id="{982F2D76-2657-4211-A187-B3514DFAB668}"/>
              </a:ext>
            </a:extLst>
          </p:cNvPr>
          <p:cNvSpPr>
            <a:spLocks noGrp="1"/>
          </p:cNvSpPr>
          <p:nvPr>
            <p:ph idx="1"/>
          </p:nvPr>
        </p:nvSpPr>
        <p:spPr/>
        <p:txBody>
          <a:bodyPr>
            <a:normAutofit fontScale="92500" lnSpcReduction="10000"/>
          </a:bodyPr>
          <a:lstStyle/>
          <a:p>
            <a:r>
              <a:rPr lang="zh-CN" altLang="en-US" dirty="0"/>
              <a:t>实时调度就是内核决定在什么时间执行哪个任务，并保证所有任务或者所有关键性任务在规定时间内完成执行</a:t>
            </a:r>
            <a:endParaRPr lang="en-US" altLang="zh-CN" dirty="0"/>
          </a:p>
          <a:p>
            <a:r>
              <a:rPr lang="zh-CN" altLang="en-US" dirty="0"/>
              <a:t>调度点</a:t>
            </a:r>
            <a:endParaRPr lang="en-US" altLang="zh-CN" dirty="0"/>
          </a:p>
          <a:p>
            <a:pPr lvl="1"/>
            <a:r>
              <a:rPr lang="zh-CN" altLang="en-US" dirty="0"/>
              <a:t>一个任务从休眠状态切换到就绪状态（创建任务时）</a:t>
            </a:r>
            <a:endParaRPr lang="en-US" altLang="zh-CN" dirty="0"/>
          </a:p>
          <a:p>
            <a:pPr lvl="1"/>
            <a:r>
              <a:rPr lang="zh-CN" altLang="en-US" dirty="0"/>
              <a:t>一个进程从运行态切换到挂起态时（任务挂起时）</a:t>
            </a:r>
          </a:p>
          <a:p>
            <a:pPr lvl="1"/>
            <a:r>
              <a:rPr lang="zh-CN" altLang="en-US" dirty="0"/>
              <a:t>一个进程从运行态切换到就绪态时（时间片到或抢占时）</a:t>
            </a:r>
          </a:p>
          <a:p>
            <a:pPr lvl="1"/>
            <a:r>
              <a:rPr lang="zh-CN" altLang="en-US" dirty="0"/>
              <a:t>一个进程从挂起态切换到就绪态时（获得数据时）</a:t>
            </a:r>
          </a:p>
          <a:p>
            <a:pPr lvl="1"/>
            <a:r>
              <a:rPr lang="zh-CN" altLang="en-US" dirty="0"/>
              <a:t>一个进程运行完成时，（任务结束时）</a:t>
            </a:r>
          </a:p>
        </p:txBody>
      </p:sp>
    </p:spTree>
    <p:extLst>
      <p:ext uri="{BB962C8B-B14F-4D97-AF65-F5344CB8AC3E}">
        <p14:creationId xmlns:p14="http://schemas.microsoft.com/office/powerpoint/2010/main" val="2919006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E9161-26A0-4487-9A4C-22BF7192BED4}"/>
              </a:ext>
            </a:extLst>
          </p:cNvPr>
          <p:cNvSpPr>
            <a:spLocks noGrp="1"/>
          </p:cNvSpPr>
          <p:nvPr>
            <p:ph type="title"/>
          </p:nvPr>
        </p:nvSpPr>
        <p:spPr/>
        <p:txBody>
          <a:bodyPr/>
          <a:lstStyle/>
          <a:p>
            <a:r>
              <a:rPr lang="zh-CN" altLang="en-US" dirty="0"/>
              <a:t>实时调度策略</a:t>
            </a:r>
          </a:p>
        </p:txBody>
      </p:sp>
      <p:sp>
        <p:nvSpPr>
          <p:cNvPr id="3" name="内容占位符 2">
            <a:extLst>
              <a:ext uri="{FF2B5EF4-FFF2-40B4-BE49-F238E27FC236}">
                <a16:creationId xmlns:a16="http://schemas.microsoft.com/office/drawing/2014/main" id="{2D2F8399-F972-4D7A-8585-CBCA0203E0FC}"/>
              </a:ext>
            </a:extLst>
          </p:cNvPr>
          <p:cNvSpPr>
            <a:spLocks noGrp="1"/>
          </p:cNvSpPr>
          <p:nvPr>
            <p:ph idx="1"/>
          </p:nvPr>
        </p:nvSpPr>
        <p:spPr/>
        <p:txBody>
          <a:bodyPr/>
          <a:lstStyle/>
          <a:p>
            <a:r>
              <a:rPr lang="zh-CN" altLang="en-US" sz="2800" dirty="0"/>
              <a:t>非抢占式调度</a:t>
            </a:r>
            <a:endParaRPr lang="en-US" altLang="zh-CN" sz="2800" dirty="0"/>
          </a:p>
          <a:p>
            <a:pPr lvl="1"/>
            <a:r>
              <a:rPr lang="zh-CN" altLang="en-US" sz="2400" dirty="0"/>
              <a:t>在任务创建时、挂起时、结束时，即只能在调度点（</a:t>
            </a:r>
            <a:r>
              <a:rPr lang="en-US" altLang="zh-CN" sz="2400" dirty="0"/>
              <a:t>1</a:t>
            </a:r>
            <a:r>
              <a:rPr lang="zh-CN" altLang="en-US" sz="2400" dirty="0"/>
              <a:t>）、（</a:t>
            </a:r>
            <a:r>
              <a:rPr lang="en-US" altLang="zh-CN" sz="2400" dirty="0"/>
              <a:t>2</a:t>
            </a:r>
            <a:r>
              <a:rPr lang="zh-CN" altLang="en-US" sz="2400" dirty="0"/>
              <a:t>）和（</a:t>
            </a:r>
            <a:r>
              <a:rPr lang="en-US" altLang="zh-CN" sz="2400" dirty="0"/>
              <a:t>5</a:t>
            </a:r>
            <a:r>
              <a:rPr lang="zh-CN" altLang="en-US" sz="2400" dirty="0"/>
              <a:t>）时调度</a:t>
            </a:r>
            <a:endParaRPr lang="en-US" altLang="zh-CN" sz="2400" dirty="0"/>
          </a:p>
          <a:p>
            <a:pPr lvl="1"/>
            <a:r>
              <a:rPr lang="zh-CN" altLang="en-US" sz="2400" dirty="0"/>
              <a:t>先来先服务调度策略</a:t>
            </a:r>
            <a:endParaRPr lang="en-US" altLang="zh-CN" sz="2400" dirty="0"/>
          </a:p>
          <a:p>
            <a:r>
              <a:rPr lang="zh-CN" altLang="en-US" sz="2800" dirty="0"/>
              <a:t>抢占式调度</a:t>
            </a:r>
            <a:endParaRPr lang="en-US" altLang="zh-CN" sz="2800" dirty="0"/>
          </a:p>
          <a:p>
            <a:pPr lvl="1"/>
            <a:r>
              <a:rPr lang="zh-CN" altLang="en-US" sz="2400" dirty="0"/>
              <a:t>在</a:t>
            </a:r>
            <a:r>
              <a:rPr lang="en-US" altLang="zh-CN" sz="2400" dirty="0"/>
              <a:t>5</a:t>
            </a:r>
            <a:r>
              <a:rPr lang="zh-CN" altLang="en-US" sz="2400" dirty="0"/>
              <a:t>个调度点都可以调度</a:t>
            </a:r>
            <a:endParaRPr lang="en-US" altLang="zh-CN" sz="2400" dirty="0"/>
          </a:p>
          <a:p>
            <a:pPr lvl="1"/>
            <a:r>
              <a:rPr lang="zh-CN" altLang="en-US" sz="2400" dirty="0"/>
              <a:t>抢占的原则：时间片和优先级</a:t>
            </a:r>
            <a:endParaRPr lang="zh-CN" altLang="en-US" dirty="0"/>
          </a:p>
        </p:txBody>
      </p:sp>
      <p:sp>
        <p:nvSpPr>
          <p:cNvPr id="4" name="页脚占位符 3">
            <a:extLst>
              <a:ext uri="{FF2B5EF4-FFF2-40B4-BE49-F238E27FC236}">
                <a16:creationId xmlns:a16="http://schemas.microsoft.com/office/drawing/2014/main" id="{07869703-4FCD-4DF0-92F1-7BCA6F00183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4E50841F-E846-4838-83F5-AFB69037D9F2}"/>
              </a:ext>
            </a:extLst>
          </p:cNvPr>
          <p:cNvSpPr>
            <a:spLocks noGrp="1"/>
          </p:cNvSpPr>
          <p:nvPr>
            <p:ph type="sldNum" sz="quarter" idx="12"/>
          </p:nvPr>
        </p:nvSpPr>
        <p:spPr/>
        <p:txBody>
          <a:bodyPr/>
          <a:lstStyle/>
          <a:p>
            <a:fld id="{D2BE3B3C-08EA-47AD-A385-10D430A3A58B}" type="slidenum">
              <a:rPr lang="zh-CN" altLang="en-US" smtClean="0"/>
              <a:t>27</a:t>
            </a:fld>
            <a:endParaRPr lang="zh-CN" altLang="en-US"/>
          </a:p>
        </p:txBody>
      </p:sp>
    </p:spTree>
    <p:extLst>
      <p:ext uri="{BB962C8B-B14F-4D97-AF65-F5344CB8AC3E}">
        <p14:creationId xmlns:p14="http://schemas.microsoft.com/office/powerpoint/2010/main" val="138472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D8EF8-5344-4FFD-A063-F0973F0DA103}"/>
              </a:ext>
            </a:extLst>
          </p:cNvPr>
          <p:cNvSpPr>
            <a:spLocks noGrp="1"/>
          </p:cNvSpPr>
          <p:nvPr>
            <p:ph type="title"/>
          </p:nvPr>
        </p:nvSpPr>
        <p:spPr/>
        <p:txBody>
          <a:bodyPr>
            <a:normAutofit/>
          </a:bodyPr>
          <a:lstStyle/>
          <a:p>
            <a:r>
              <a:rPr lang="zh-CN" altLang="en-US" sz="4000" dirty="0"/>
              <a:t>可调度性判定</a:t>
            </a:r>
          </a:p>
        </p:txBody>
      </p:sp>
      <p:sp>
        <p:nvSpPr>
          <p:cNvPr id="3" name="内容占位符 2">
            <a:extLst>
              <a:ext uri="{FF2B5EF4-FFF2-40B4-BE49-F238E27FC236}">
                <a16:creationId xmlns:a16="http://schemas.microsoft.com/office/drawing/2014/main" id="{558E28C2-D350-4985-AB96-EECCB43D6540}"/>
              </a:ext>
            </a:extLst>
          </p:cNvPr>
          <p:cNvSpPr>
            <a:spLocks noGrp="1"/>
          </p:cNvSpPr>
          <p:nvPr>
            <p:ph idx="1"/>
          </p:nvPr>
        </p:nvSpPr>
        <p:spPr/>
        <p:txBody>
          <a:bodyPr>
            <a:normAutofit/>
          </a:bodyPr>
          <a:lstStyle/>
          <a:p>
            <a:r>
              <a:rPr lang="zh-CN" altLang="en-US" sz="2800" dirty="0"/>
              <a:t>判断实时系统是否满足实时性要求，即对系统中所有任务在时限条件下可调度执行的判定</a:t>
            </a:r>
            <a:endParaRPr lang="en-US" altLang="zh-CN" sz="2800" dirty="0"/>
          </a:p>
          <a:p>
            <a:r>
              <a:rPr lang="zh-CN" altLang="en-US" sz="2800" dirty="0"/>
              <a:t>一组任务的可调度性</a:t>
            </a:r>
            <a:endParaRPr lang="en-US" altLang="zh-CN" sz="2800" dirty="0"/>
          </a:p>
          <a:p>
            <a:pPr lvl="1"/>
            <a:r>
              <a:rPr lang="zh-CN" altLang="en-US" sz="2400" dirty="0"/>
              <a:t>任务集 </a:t>
            </a:r>
            <a:r>
              <a:rPr lang="en-US" altLang="zh-CN" sz="2400" dirty="0"/>
              <a:t>τ </a:t>
            </a:r>
            <a:r>
              <a:rPr lang="zh-CN" altLang="en-US" sz="2400" dirty="0"/>
              <a:t>和调度算法 </a:t>
            </a:r>
            <a:r>
              <a:rPr lang="en-US" altLang="zh-CN" sz="2400" dirty="0"/>
              <a:t>A</a:t>
            </a:r>
            <a:r>
              <a:rPr lang="zh-CN" altLang="en-US" sz="2400" dirty="0"/>
              <a:t>，有无穷多个基于 </a:t>
            </a:r>
            <a:r>
              <a:rPr lang="en-US" altLang="zh-CN" sz="2400" dirty="0"/>
              <a:t>τ </a:t>
            </a:r>
            <a:r>
              <a:rPr lang="zh-CN" altLang="en-US" sz="2400" dirty="0"/>
              <a:t>的任务实例可以被 </a:t>
            </a:r>
            <a:r>
              <a:rPr lang="en-US" altLang="zh-CN" sz="2400" dirty="0"/>
              <a:t>A </a:t>
            </a:r>
            <a:r>
              <a:rPr lang="zh-CN" altLang="en-US" sz="2400" dirty="0"/>
              <a:t>调度，即任务的任何实例都可在其截止时间之前完成执行，则称任务集 </a:t>
            </a:r>
            <a:r>
              <a:rPr lang="en-US" altLang="zh-CN" sz="2400" dirty="0"/>
              <a:t>τ </a:t>
            </a:r>
            <a:r>
              <a:rPr lang="zh-CN" altLang="en-US" sz="2400" dirty="0"/>
              <a:t>可以被调度算法 </a:t>
            </a:r>
            <a:r>
              <a:rPr lang="en-US" altLang="zh-CN" sz="2400" dirty="0"/>
              <a:t>A</a:t>
            </a:r>
            <a:r>
              <a:rPr lang="zh-CN" altLang="en-US" sz="2400" dirty="0"/>
              <a:t>调度，任务集 </a:t>
            </a:r>
            <a:r>
              <a:rPr lang="en-US" altLang="zh-CN" sz="2400" dirty="0"/>
              <a:t>τ</a:t>
            </a:r>
            <a:r>
              <a:rPr lang="zh-CN" altLang="en-US" sz="2400" dirty="0"/>
              <a:t>是可调度的</a:t>
            </a:r>
            <a:endParaRPr lang="en-US" altLang="zh-CN" sz="2400" dirty="0"/>
          </a:p>
          <a:p>
            <a:r>
              <a:rPr lang="zh-CN" altLang="en-US" sz="2800" dirty="0"/>
              <a:t>可调度性判定原则有两种：响应时间原则和资源利用率界限原则</a:t>
            </a:r>
          </a:p>
        </p:txBody>
      </p:sp>
      <p:sp>
        <p:nvSpPr>
          <p:cNvPr id="4" name="页脚占位符 3">
            <a:extLst>
              <a:ext uri="{FF2B5EF4-FFF2-40B4-BE49-F238E27FC236}">
                <a16:creationId xmlns:a16="http://schemas.microsoft.com/office/drawing/2014/main" id="{7568393F-5188-4C11-A02A-711119F8C7AB}"/>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E95C38D0-1BD3-4A1D-A5E4-87F48BABB0A7}"/>
              </a:ext>
            </a:extLst>
          </p:cNvPr>
          <p:cNvSpPr>
            <a:spLocks noGrp="1"/>
          </p:cNvSpPr>
          <p:nvPr>
            <p:ph type="sldNum" sz="quarter" idx="12"/>
          </p:nvPr>
        </p:nvSpPr>
        <p:spPr/>
        <p:txBody>
          <a:bodyPr/>
          <a:lstStyle/>
          <a:p>
            <a:fld id="{D2BE3B3C-08EA-47AD-A385-10D430A3A58B}" type="slidenum">
              <a:rPr lang="zh-CN" altLang="en-US" smtClean="0"/>
              <a:t>28</a:t>
            </a:fld>
            <a:endParaRPr lang="zh-CN" altLang="en-US"/>
          </a:p>
        </p:txBody>
      </p:sp>
    </p:spTree>
    <p:extLst>
      <p:ext uri="{BB962C8B-B14F-4D97-AF65-F5344CB8AC3E}">
        <p14:creationId xmlns:p14="http://schemas.microsoft.com/office/powerpoint/2010/main" val="3440435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F40BA-46FE-4FEF-850D-E5AF1AA05C2B}"/>
              </a:ext>
            </a:extLst>
          </p:cNvPr>
          <p:cNvSpPr>
            <a:spLocks noGrp="1"/>
          </p:cNvSpPr>
          <p:nvPr>
            <p:ph type="title"/>
          </p:nvPr>
        </p:nvSpPr>
        <p:spPr/>
        <p:txBody>
          <a:bodyPr/>
          <a:lstStyle/>
          <a:p>
            <a:r>
              <a:rPr lang="zh-CN" altLang="en-US" dirty="0"/>
              <a:t>响应时间原则</a:t>
            </a:r>
          </a:p>
        </p:txBody>
      </p:sp>
      <p:sp>
        <p:nvSpPr>
          <p:cNvPr id="3" name="内容占位符 2">
            <a:extLst>
              <a:ext uri="{FF2B5EF4-FFF2-40B4-BE49-F238E27FC236}">
                <a16:creationId xmlns:a16="http://schemas.microsoft.com/office/drawing/2014/main" id="{E85C76D3-2AF1-47EA-A5AD-3773C5275370}"/>
              </a:ext>
            </a:extLst>
          </p:cNvPr>
          <p:cNvSpPr>
            <a:spLocks noGrp="1"/>
          </p:cNvSpPr>
          <p:nvPr>
            <p:ph idx="1"/>
          </p:nvPr>
        </p:nvSpPr>
        <p:spPr/>
        <p:txBody>
          <a:bodyPr>
            <a:normAutofit fontScale="85000" lnSpcReduction="10000"/>
          </a:bodyPr>
          <a:lstStyle/>
          <a:p>
            <a:r>
              <a:rPr lang="zh-CN" altLang="en-US" dirty="0"/>
              <a:t>响应时间</a:t>
            </a:r>
            <a:r>
              <a:rPr lang="en-US" altLang="zh-CN" i="1" dirty="0">
                <a:latin typeface="Times New Roman" panose="02020603050405020304" pitchFamily="18" charset="0"/>
                <a:cs typeface="Times New Roman" panose="02020603050405020304" pitchFamily="18" charset="0"/>
              </a:rPr>
              <a:t>R</a:t>
            </a:r>
            <a:r>
              <a:rPr lang="zh-CN" altLang="en-US" dirty="0"/>
              <a:t>是指该实例从派发到完成执行的时间间隔</a:t>
            </a:r>
            <a:endParaRPr lang="en-US" altLang="zh-CN" dirty="0"/>
          </a:p>
          <a:p>
            <a:r>
              <a:rPr lang="zh-CN" altLang="en-US" dirty="0"/>
              <a:t>一个任务最坏响应时间是其释放所有任务实例的响应时间的最大值</a:t>
            </a:r>
            <a:endParaRPr lang="en-US" altLang="zh-CN" dirty="0"/>
          </a:p>
          <a:p>
            <a:r>
              <a:rPr lang="zh-CN" altLang="en-US" dirty="0"/>
              <a:t>对于每个任务实例，满足关系</a:t>
            </a:r>
            <a:endParaRPr lang="en-US" altLang="zh-CN" dirty="0"/>
          </a:p>
          <a:p>
            <a:pPr marL="0" indent="0" algn="ctr">
              <a:buNone/>
            </a:pP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 </a:t>
            </a:r>
            <a:r>
              <a:rPr lang="en-US" altLang="zh-CN" dirty="0"/>
              <a:t>+ </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i</a:t>
            </a:r>
            <a:r>
              <a:rPr lang="en-US" altLang="zh-CN" i="1" baseline="-25000" dirty="0"/>
              <a:t> </a:t>
            </a:r>
            <a:r>
              <a:rPr lang="en-US" altLang="zh-CN" dirty="0"/>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i</a:t>
            </a:r>
          </a:p>
          <a:p>
            <a:r>
              <a:rPr lang="zh-CN" altLang="en-US" dirty="0"/>
              <a:t>若对于任务集 </a:t>
            </a:r>
            <a:r>
              <a:rPr lang="en-US" altLang="zh-CN" i="1" dirty="0"/>
              <a:t>τ </a:t>
            </a:r>
            <a:r>
              <a:rPr lang="zh-CN" altLang="en-US" dirty="0"/>
              <a:t>的所有任务 </a:t>
            </a:r>
            <a:r>
              <a:rPr lang="en-US" altLang="zh-CN" i="1" dirty="0" err="1"/>
              <a:t>τ</a:t>
            </a:r>
            <a:r>
              <a:rPr lang="en-US" altLang="zh-CN" i="1" baseline="-25000" dirty="0" err="1"/>
              <a:t>i</a:t>
            </a:r>
            <a:r>
              <a:rPr lang="en-US" altLang="zh-CN" i="1" dirty="0"/>
              <a:t> </a:t>
            </a:r>
            <a:r>
              <a:rPr lang="zh-CN" altLang="en-US" dirty="0"/>
              <a:t>都满足其截止时间为其最坏响应时间的上限，即</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i </a:t>
            </a:r>
            <a:r>
              <a:rPr lang="en-US" altLang="zh-CN" dirty="0"/>
              <a:t>+ </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i</a:t>
            </a:r>
            <a:r>
              <a:rPr lang="en-US" altLang="zh-CN" i="1" dirty="0">
                <a:latin typeface="Times New Roman" panose="02020603050405020304" pitchFamily="18" charset="0"/>
                <a:cs typeface="Times New Roman" panose="02020603050405020304" pitchFamily="18" charset="0"/>
              </a:rPr>
              <a:t> </a:t>
            </a:r>
            <a:r>
              <a:rPr lang="zh-CN" altLang="en-US" dirty="0"/>
              <a:t>⩽ </a:t>
            </a:r>
            <a:r>
              <a:rPr lang="en-US" altLang="zh-CN" i="1" dirty="0">
                <a:latin typeface="Times New Roman" panose="02020603050405020304" pitchFamily="18" charset="0"/>
                <a:cs typeface="Times New Roman" panose="02020603050405020304" pitchFamily="18" charset="0"/>
              </a:rPr>
              <a:t>d</a:t>
            </a:r>
            <a:r>
              <a:rPr lang="en-US" altLang="zh-CN" i="1" baseline="-25000" dirty="0">
                <a:latin typeface="Times New Roman" panose="02020603050405020304" pitchFamily="18" charset="0"/>
                <a:cs typeface="Times New Roman" panose="02020603050405020304" pitchFamily="18" charset="0"/>
              </a:rPr>
              <a:t>i</a:t>
            </a:r>
            <a:r>
              <a:rPr lang="zh-CN" altLang="en-US" dirty="0"/>
              <a:t>，则该系统是可调度的。 </a:t>
            </a:r>
          </a:p>
        </p:txBody>
      </p:sp>
      <p:sp>
        <p:nvSpPr>
          <p:cNvPr id="4" name="页脚占位符 3">
            <a:extLst>
              <a:ext uri="{FF2B5EF4-FFF2-40B4-BE49-F238E27FC236}">
                <a16:creationId xmlns:a16="http://schemas.microsoft.com/office/drawing/2014/main" id="{5D0C1726-3D04-49D8-ACB2-7EB861871DB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5C01819-EAD2-4466-BA45-1C74BBDA68E4}"/>
              </a:ext>
            </a:extLst>
          </p:cNvPr>
          <p:cNvSpPr>
            <a:spLocks noGrp="1"/>
          </p:cNvSpPr>
          <p:nvPr>
            <p:ph type="sldNum" sz="quarter" idx="12"/>
          </p:nvPr>
        </p:nvSpPr>
        <p:spPr/>
        <p:txBody>
          <a:bodyPr/>
          <a:lstStyle/>
          <a:p>
            <a:fld id="{D2BE3B3C-08EA-47AD-A385-10D430A3A58B}" type="slidenum">
              <a:rPr lang="zh-CN" altLang="en-US" smtClean="0"/>
              <a:t>29</a:t>
            </a:fld>
            <a:endParaRPr lang="zh-CN" altLang="en-US"/>
          </a:p>
        </p:txBody>
      </p:sp>
    </p:spTree>
    <p:extLst>
      <p:ext uri="{BB962C8B-B14F-4D97-AF65-F5344CB8AC3E}">
        <p14:creationId xmlns:p14="http://schemas.microsoft.com/office/powerpoint/2010/main" val="1778810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6.1</a:t>
            </a:r>
            <a:r>
              <a:rPr lang="zh-CN" altLang="en-US"/>
              <a:t>实时操作系统概述</a:t>
            </a:r>
            <a:endParaRPr lang="zh-CN" altLang="en-US" dirty="0"/>
          </a:p>
        </p:txBody>
      </p:sp>
      <p:sp>
        <p:nvSpPr>
          <p:cNvPr id="4" name="内容占位符 3">
            <a:extLst>
              <a:ext uri="{FF2B5EF4-FFF2-40B4-BE49-F238E27FC236}">
                <a16:creationId xmlns:a16="http://schemas.microsoft.com/office/drawing/2014/main" id="{59EC88CD-AF83-43C3-9A65-BEAB02821F1F}"/>
              </a:ext>
            </a:extLst>
          </p:cNvPr>
          <p:cNvSpPr>
            <a:spLocks noGrp="1"/>
          </p:cNvSpPr>
          <p:nvPr>
            <p:ph idx="1"/>
          </p:nvPr>
        </p:nvSpPr>
        <p:spPr/>
        <p:txBody>
          <a:bodyPr>
            <a:normAutofit fontScale="92500" lnSpcReduction="10000"/>
          </a:bodyPr>
          <a:lstStyle/>
          <a:p>
            <a:pPr>
              <a:lnSpc>
                <a:spcPct val="110000"/>
              </a:lnSpc>
            </a:pPr>
            <a:r>
              <a:rPr lang="zh-CN" altLang="en-US" dirty="0"/>
              <a:t>嵌入式软件的特点</a:t>
            </a:r>
            <a:endParaRPr lang="zh-CN" altLang="en-US" b="1" dirty="0"/>
          </a:p>
          <a:p>
            <a:pPr lvl="1">
              <a:lnSpc>
                <a:spcPct val="110000"/>
              </a:lnSpc>
              <a:spcBef>
                <a:spcPts val="1200"/>
              </a:spcBef>
              <a:buSzPct val="60000"/>
              <a:buFont typeface="Wingdings" panose="05000000000000000000" pitchFamily="2" charset="2"/>
              <a:buChar char="u"/>
            </a:pPr>
            <a:r>
              <a:rPr lang="zh-CN" altLang="en-US" dirty="0"/>
              <a:t>规模较小：几</a:t>
            </a:r>
            <a:r>
              <a:rPr lang="en-US" altLang="zh-CN" dirty="0"/>
              <a:t>MB</a:t>
            </a:r>
            <a:r>
              <a:rPr lang="zh-CN" altLang="en-US" dirty="0"/>
              <a:t>以内</a:t>
            </a:r>
            <a:r>
              <a:rPr lang="zh-CN" altLang="en-US" sz="2000" dirty="0"/>
              <a:t>。</a:t>
            </a:r>
            <a:endParaRPr lang="en-US" altLang="zh-CN" sz="2000" dirty="0"/>
          </a:p>
          <a:p>
            <a:pPr lvl="1">
              <a:lnSpc>
                <a:spcPct val="110000"/>
              </a:lnSpc>
              <a:spcBef>
                <a:spcPts val="1200"/>
              </a:spcBef>
              <a:buSzPct val="60000"/>
              <a:buFont typeface="Wingdings" panose="05000000000000000000" pitchFamily="2" charset="2"/>
              <a:buChar char="u"/>
            </a:pPr>
            <a:r>
              <a:rPr lang="zh-CN" altLang="en-US" dirty="0"/>
              <a:t>开发难度大：硬件资源有限，时间和空间的限制，涉及到底层软件，运行环境和开发环境受限</a:t>
            </a:r>
            <a:endParaRPr lang="en-US" altLang="zh-CN" dirty="0"/>
          </a:p>
          <a:p>
            <a:pPr lvl="1">
              <a:lnSpc>
                <a:spcPct val="110000"/>
              </a:lnSpc>
              <a:spcBef>
                <a:spcPts val="1200"/>
              </a:spcBef>
              <a:buSzPct val="60000"/>
              <a:buFont typeface="Wingdings" panose="05000000000000000000" pitchFamily="2" charset="2"/>
              <a:buChar char="u"/>
            </a:pPr>
            <a:r>
              <a:rPr lang="zh-CN" altLang="en-US" dirty="0"/>
              <a:t>高实时性和可靠性要求：</a:t>
            </a:r>
            <a:endParaRPr lang="en-US" altLang="zh-CN" dirty="0"/>
          </a:p>
          <a:p>
            <a:pPr lvl="2">
              <a:lnSpc>
                <a:spcPct val="110000"/>
              </a:lnSpc>
              <a:spcBef>
                <a:spcPts val="1200"/>
              </a:spcBef>
              <a:buSzPct val="60000"/>
            </a:pPr>
            <a:r>
              <a:rPr lang="zh-CN" altLang="en-US" dirty="0"/>
              <a:t>确定的、可重复的、可预测的；</a:t>
            </a:r>
            <a:endParaRPr lang="en-US" altLang="zh-CN" dirty="0"/>
          </a:p>
          <a:p>
            <a:pPr lvl="2">
              <a:lnSpc>
                <a:spcPct val="110000"/>
              </a:lnSpc>
              <a:spcBef>
                <a:spcPts val="1200"/>
              </a:spcBef>
              <a:buSzPct val="60000"/>
            </a:pPr>
            <a:r>
              <a:rPr lang="zh-CN" altLang="en-US" dirty="0"/>
              <a:t>事件的处理要在限定的时间期限之前完成，否则就有可能引起系统的崩溃。例如航天控制、核电站、工业机器人</a:t>
            </a:r>
            <a:endParaRPr lang="en-US" altLang="zh-CN" dirty="0"/>
          </a:p>
          <a:p>
            <a:pPr lvl="1">
              <a:lnSpc>
                <a:spcPct val="110000"/>
              </a:lnSpc>
              <a:spcBef>
                <a:spcPts val="1200"/>
              </a:spcBef>
              <a:buSzPct val="60000"/>
              <a:buFont typeface="Wingdings" panose="05000000000000000000" pitchFamily="2" charset="2"/>
              <a:buChar char="u"/>
            </a:pPr>
            <a:r>
              <a:rPr lang="zh-CN" altLang="en-US" dirty="0"/>
              <a:t>软件固化存储</a:t>
            </a:r>
          </a:p>
        </p:txBody>
      </p:sp>
      <p:sp>
        <p:nvSpPr>
          <p:cNvPr id="7" name="页脚占位符 6">
            <a:extLst>
              <a:ext uri="{FF2B5EF4-FFF2-40B4-BE49-F238E27FC236}">
                <a16:creationId xmlns:a16="http://schemas.microsoft.com/office/drawing/2014/main" id="{FB5BBF13-1639-46DC-BE1E-F503C8FB2F33}"/>
              </a:ext>
            </a:extLst>
          </p:cNvPr>
          <p:cNvSpPr>
            <a:spLocks noGrp="1"/>
          </p:cNvSpPr>
          <p:nvPr>
            <p:ph type="ftr" sz="quarter" idx="11"/>
          </p:nvPr>
        </p:nvSpPr>
        <p:spPr/>
        <p:txBody>
          <a:bodyPr/>
          <a:lstStyle/>
          <a:p>
            <a:r>
              <a:rPr lang="zh-CN" altLang="en-US"/>
              <a:t>嵌入式系统设计</a:t>
            </a:r>
          </a:p>
        </p:txBody>
      </p:sp>
      <p:sp>
        <p:nvSpPr>
          <p:cNvPr id="8" name="灯片编号占位符 7">
            <a:extLst>
              <a:ext uri="{FF2B5EF4-FFF2-40B4-BE49-F238E27FC236}">
                <a16:creationId xmlns:a16="http://schemas.microsoft.com/office/drawing/2014/main" id="{C78124D9-8E7C-45E8-9C08-1E203B3B06C7}"/>
              </a:ext>
            </a:extLst>
          </p:cNvPr>
          <p:cNvSpPr>
            <a:spLocks noGrp="1"/>
          </p:cNvSpPr>
          <p:nvPr>
            <p:ph type="sldNum" sz="quarter" idx="12"/>
          </p:nvPr>
        </p:nvSpPr>
        <p:spPr/>
        <p:txBody>
          <a:bodyPr/>
          <a:lstStyle/>
          <a:p>
            <a:fld id="{D2BE3B3C-08EA-47AD-A385-10D430A3A58B}" type="slidenum">
              <a:rPr lang="zh-CN" altLang="en-US" smtClean="0"/>
              <a:t>3</a:t>
            </a:fld>
            <a:endParaRPr lang="zh-CN" altLang="en-US"/>
          </a:p>
        </p:txBody>
      </p:sp>
    </p:spTree>
    <p:extLst>
      <p:ext uri="{BB962C8B-B14F-4D97-AF65-F5344CB8AC3E}">
        <p14:creationId xmlns:p14="http://schemas.microsoft.com/office/powerpoint/2010/main" val="641263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C4C00-AD5D-4DC5-94A7-EA209F1B5E84}"/>
              </a:ext>
            </a:extLst>
          </p:cNvPr>
          <p:cNvSpPr>
            <a:spLocks noGrp="1"/>
          </p:cNvSpPr>
          <p:nvPr>
            <p:ph type="title"/>
          </p:nvPr>
        </p:nvSpPr>
        <p:spPr/>
        <p:txBody>
          <a:bodyPr/>
          <a:lstStyle/>
          <a:p>
            <a:r>
              <a:rPr lang="zh-CN" altLang="en-US" dirty="0"/>
              <a:t>资源利用率界限原则</a:t>
            </a:r>
          </a:p>
        </p:txBody>
      </p:sp>
      <p:sp>
        <p:nvSpPr>
          <p:cNvPr id="3" name="内容占位符 2">
            <a:extLst>
              <a:ext uri="{FF2B5EF4-FFF2-40B4-BE49-F238E27FC236}">
                <a16:creationId xmlns:a16="http://schemas.microsoft.com/office/drawing/2014/main" id="{A88CB52D-9C9F-496E-BFD9-31DFC5AAA9D5}"/>
              </a:ext>
            </a:extLst>
          </p:cNvPr>
          <p:cNvSpPr>
            <a:spLocks noGrp="1"/>
          </p:cNvSpPr>
          <p:nvPr>
            <p:ph idx="1"/>
          </p:nvPr>
        </p:nvSpPr>
        <p:spPr>
          <a:xfrm>
            <a:off x="291164" y="1395663"/>
            <a:ext cx="8672242" cy="1357697"/>
          </a:xfrm>
        </p:spPr>
        <p:txBody>
          <a:bodyPr>
            <a:normAutofit/>
          </a:bodyPr>
          <a:lstStyle/>
          <a:p>
            <a:r>
              <a:rPr lang="zh-CN" altLang="en-US" sz="2800" dirty="0"/>
              <a:t>若一个系统的资源利用率为非负实数 </a:t>
            </a:r>
            <a:r>
              <a:rPr lang="en-US" altLang="zh-CN" sz="2800" dirty="0"/>
              <a:t>UB</a:t>
            </a:r>
            <a:r>
              <a:rPr lang="zh-CN" altLang="en-US" sz="2800" dirty="0"/>
              <a:t>，若对于任务集 </a:t>
            </a:r>
            <a:r>
              <a:rPr lang="en-US" altLang="zh-CN" sz="2800" i="1" dirty="0"/>
              <a:t>τ </a:t>
            </a:r>
            <a:r>
              <a:rPr lang="zh-CN" altLang="en-US" sz="2800" dirty="0"/>
              <a:t>中所有任务资源利用率之和满足不等式</a:t>
            </a:r>
          </a:p>
        </p:txBody>
      </p:sp>
      <p:sp>
        <p:nvSpPr>
          <p:cNvPr id="4" name="页脚占位符 3">
            <a:extLst>
              <a:ext uri="{FF2B5EF4-FFF2-40B4-BE49-F238E27FC236}">
                <a16:creationId xmlns:a16="http://schemas.microsoft.com/office/drawing/2014/main" id="{8993BA7D-7451-4BC8-81F4-3E3C83F09133}"/>
              </a:ext>
            </a:extLst>
          </p:cNvPr>
          <p:cNvSpPr>
            <a:spLocks noGrp="1"/>
          </p:cNvSpPr>
          <p:nvPr>
            <p:ph type="ftr" sz="quarter" idx="11"/>
          </p:nvPr>
        </p:nvSpPr>
        <p:spPr/>
        <p:txBody>
          <a:bodyPr/>
          <a:lstStyle/>
          <a:p>
            <a:r>
              <a:rPr lang="zh-CN" altLang="en-US" dirty="0"/>
              <a:t>嵌入式系统设计</a:t>
            </a:r>
          </a:p>
        </p:txBody>
      </p:sp>
      <p:sp>
        <p:nvSpPr>
          <p:cNvPr id="5" name="灯片编号占位符 4">
            <a:extLst>
              <a:ext uri="{FF2B5EF4-FFF2-40B4-BE49-F238E27FC236}">
                <a16:creationId xmlns:a16="http://schemas.microsoft.com/office/drawing/2014/main" id="{41DFA56A-F95E-4074-8C84-F6A96478E5B2}"/>
              </a:ext>
            </a:extLst>
          </p:cNvPr>
          <p:cNvSpPr>
            <a:spLocks noGrp="1"/>
          </p:cNvSpPr>
          <p:nvPr>
            <p:ph type="sldNum" sz="quarter" idx="12"/>
          </p:nvPr>
        </p:nvSpPr>
        <p:spPr/>
        <p:txBody>
          <a:bodyPr/>
          <a:lstStyle/>
          <a:p>
            <a:fld id="{D2BE3B3C-08EA-47AD-A385-10D430A3A58B}" type="slidenum">
              <a:rPr lang="zh-CN" altLang="en-US" smtClean="0"/>
              <a:t>30</a:t>
            </a:fld>
            <a:endParaRPr lang="zh-CN" altLang="en-US"/>
          </a:p>
        </p:txBody>
      </p:sp>
      <p:pic>
        <p:nvPicPr>
          <p:cNvPr id="6" name="图片 5">
            <a:extLst>
              <a:ext uri="{FF2B5EF4-FFF2-40B4-BE49-F238E27FC236}">
                <a16:creationId xmlns:a16="http://schemas.microsoft.com/office/drawing/2014/main" id="{849A3875-F725-44C4-8DF3-44822D4C4E3E}"/>
              </a:ext>
            </a:extLst>
          </p:cNvPr>
          <p:cNvPicPr>
            <a:picLocks noChangeAspect="1"/>
          </p:cNvPicPr>
          <p:nvPr/>
        </p:nvPicPr>
        <p:blipFill>
          <a:blip r:embed="rId2"/>
          <a:stretch>
            <a:fillRect/>
          </a:stretch>
        </p:blipFill>
        <p:spPr>
          <a:xfrm>
            <a:off x="2588935" y="2424029"/>
            <a:ext cx="2038350" cy="1019175"/>
          </a:xfrm>
          <a:prstGeom prst="rect">
            <a:avLst/>
          </a:prstGeom>
        </p:spPr>
      </p:pic>
      <p:sp>
        <p:nvSpPr>
          <p:cNvPr id="7" name="内容占位符 2">
            <a:extLst>
              <a:ext uri="{FF2B5EF4-FFF2-40B4-BE49-F238E27FC236}">
                <a16:creationId xmlns:a16="http://schemas.microsoft.com/office/drawing/2014/main" id="{A4A600C9-47E4-4BC4-9B1A-642791665E23}"/>
              </a:ext>
            </a:extLst>
          </p:cNvPr>
          <p:cNvSpPr txBox="1">
            <a:spLocks/>
          </p:cNvSpPr>
          <p:nvPr/>
        </p:nvSpPr>
        <p:spPr>
          <a:xfrm>
            <a:off x="291164" y="3342911"/>
            <a:ext cx="8672242" cy="3078209"/>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r>
              <a:rPr lang="zh-CN" altLang="en-US" sz="2800" dirty="0"/>
              <a:t>则该系统是可调度的</a:t>
            </a:r>
            <a:endParaRPr lang="en-US" altLang="zh-CN" sz="2800" dirty="0"/>
          </a:p>
          <a:p>
            <a:r>
              <a:rPr lang="zh-CN" altLang="en-US" sz="2800" dirty="0"/>
              <a:t>调度算法的评估</a:t>
            </a:r>
            <a:endParaRPr lang="en-US" altLang="zh-CN" sz="2800" dirty="0"/>
          </a:p>
          <a:p>
            <a:pPr lvl="1"/>
            <a:r>
              <a:rPr lang="zh-CN" altLang="en-US" sz="2400" dirty="0"/>
              <a:t>资源利用率越高的调度算法性能就越好</a:t>
            </a:r>
            <a:endParaRPr lang="en-US" altLang="zh-CN" sz="2400" dirty="0"/>
          </a:p>
          <a:p>
            <a:pPr lvl="1"/>
            <a:r>
              <a:rPr lang="zh-CN" altLang="en-US" sz="2400" dirty="0"/>
              <a:t>接受率越高的调度算法性能越好</a:t>
            </a:r>
            <a:endParaRPr lang="en-US" altLang="zh-CN" sz="2400" dirty="0"/>
          </a:p>
          <a:p>
            <a:pPr lvl="2"/>
            <a:r>
              <a:rPr lang="zh-CN" altLang="en-US" dirty="0"/>
              <a:t>能够被调度的任务集与产生任务集总数的比值称为接受率</a:t>
            </a:r>
            <a:endParaRPr lang="zh-CN" altLang="en-US" sz="2000" dirty="0"/>
          </a:p>
        </p:txBody>
      </p:sp>
    </p:spTree>
    <p:extLst>
      <p:ext uri="{BB962C8B-B14F-4D97-AF65-F5344CB8AC3E}">
        <p14:creationId xmlns:p14="http://schemas.microsoft.com/office/powerpoint/2010/main" val="3761177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B74F-0122-4480-B81D-07512162F8B8}"/>
              </a:ext>
            </a:extLst>
          </p:cNvPr>
          <p:cNvSpPr>
            <a:spLocks noGrp="1"/>
          </p:cNvSpPr>
          <p:nvPr>
            <p:ph type="title"/>
          </p:nvPr>
        </p:nvSpPr>
        <p:spPr/>
        <p:txBody>
          <a:bodyPr/>
          <a:lstStyle/>
          <a:p>
            <a:r>
              <a:rPr lang="en-US" altLang="zh-CN" dirty="0"/>
              <a:t>8.4</a:t>
            </a:r>
            <a:r>
              <a:rPr lang="zh-CN" altLang="en-US" dirty="0"/>
              <a:t>常用的调度算法</a:t>
            </a:r>
          </a:p>
        </p:txBody>
      </p:sp>
      <p:sp>
        <p:nvSpPr>
          <p:cNvPr id="3" name="内容占位符 2">
            <a:extLst>
              <a:ext uri="{FF2B5EF4-FFF2-40B4-BE49-F238E27FC236}">
                <a16:creationId xmlns:a16="http://schemas.microsoft.com/office/drawing/2014/main" id="{8538FF01-B2F9-4862-A0DF-7A81B8CF642C}"/>
              </a:ext>
            </a:extLst>
          </p:cNvPr>
          <p:cNvSpPr>
            <a:spLocks noGrp="1"/>
          </p:cNvSpPr>
          <p:nvPr>
            <p:ph idx="1"/>
          </p:nvPr>
        </p:nvSpPr>
        <p:spPr/>
        <p:txBody>
          <a:bodyPr>
            <a:normAutofit fontScale="92500" lnSpcReduction="10000"/>
          </a:bodyPr>
          <a:lstStyle/>
          <a:p>
            <a:r>
              <a:rPr lang="zh-CN" altLang="en-US" dirty="0"/>
              <a:t>按照系统分类</a:t>
            </a:r>
            <a:endParaRPr lang="en-US" altLang="zh-CN" dirty="0"/>
          </a:p>
          <a:p>
            <a:pPr lvl="1"/>
            <a:r>
              <a:rPr lang="zh-CN" altLang="en-US" dirty="0"/>
              <a:t>单核实时调度、多核实时调度和分布式实时调度</a:t>
            </a:r>
            <a:endParaRPr lang="en-US" altLang="zh-CN" dirty="0"/>
          </a:p>
          <a:p>
            <a:r>
              <a:rPr lang="zh-CN" altLang="en-US" dirty="0"/>
              <a:t>按照调度表和可调度性分析分类</a:t>
            </a:r>
            <a:endParaRPr lang="en-US" altLang="zh-CN" dirty="0"/>
          </a:p>
          <a:p>
            <a:pPr lvl="1"/>
            <a:r>
              <a:rPr lang="zh-CN" altLang="en-US" dirty="0"/>
              <a:t>静态（离线）实时调度和动态（在线）实时调度</a:t>
            </a:r>
            <a:endParaRPr lang="en-US" altLang="zh-CN" dirty="0"/>
          </a:p>
          <a:p>
            <a:r>
              <a:rPr lang="zh-CN" altLang="en-US" dirty="0"/>
              <a:t>按照系统任务运行策略分类</a:t>
            </a:r>
            <a:endParaRPr lang="en-US" altLang="zh-CN" dirty="0"/>
          </a:p>
          <a:p>
            <a:pPr lvl="1"/>
            <a:r>
              <a:rPr lang="zh-CN" altLang="en-US" dirty="0"/>
              <a:t>抢占式调度和非抢占式调度</a:t>
            </a:r>
            <a:endParaRPr lang="en-US" altLang="zh-CN" dirty="0"/>
          </a:p>
          <a:p>
            <a:r>
              <a:rPr lang="zh-CN" altLang="en-US" dirty="0"/>
              <a:t>按照实时性要求分类</a:t>
            </a:r>
            <a:endParaRPr lang="en-US" altLang="zh-CN" dirty="0"/>
          </a:p>
          <a:p>
            <a:pPr lvl="1"/>
            <a:r>
              <a:rPr lang="zh-CN" altLang="en-US" dirty="0"/>
              <a:t>硬实时调度和软实时调度</a:t>
            </a:r>
          </a:p>
        </p:txBody>
      </p:sp>
      <p:sp>
        <p:nvSpPr>
          <p:cNvPr id="4" name="页脚占位符 3">
            <a:extLst>
              <a:ext uri="{FF2B5EF4-FFF2-40B4-BE49-F238E27FC236}">
                <a16:creationId xmlns:a16="http://schemas.microsoft.com/office/drawing/2014/main" id="{038B25FC-4C04-4086-A247-F5E69148B8A1}"/>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829E6379-0215-4699-92DF-BF258CD59A90}"/>
              </a:ext>
            </a:extLst>
          </p:cNvPr>
          <p:cNvSpPr>
            <a:spLocks noGrp="1"/>
          </p:cNvSpPr>
          <p:nvPr>
            <p:ph type="sldNum" sz="quarter" idx="12"/>
          </p:nvPr>
        </p:nvSpPr>
        <p:spPr/>
        <p:txBody>
          <a:bodyPr/>
          <a:lstStyle/>
          <a:p>
            <a:fld id="{D2BE3B3C-08EA-47AD-A385-10D430A3A58B}" type="slidenum">
              <a:rPr lang="zh-CN" altLang="en-US" smtClean="0"/>
              <a:t>31</a:t>
            </a:fld>
            <a:endParaRPr lang="zh-CN" altLang="en-US"/>
          </a:p>
        </p:txBody>
      </p:sp>
    </p:spTree>
    <p:extLst>
      <p:ext uri="{BB962C8B-B14F-4D97-AF65-F5344CB8AC3E}">
        <p14:creationId xmlns:p14="http://schemas.microsoft.com/office/powerpoint/2010/main" val="2251260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zh-CN" altLang="en-US" dirty="0"/>
              <a:t>单调速率调度算法</a:t>
            </a:r>
            <a:r>
              <a:rPr lang="en-US" altLang="zh-CN" dirty="0"/>
              <a:t>RMS</a:t>
            </a:r>
            <a:endParaRPr lang="zh-CN" altLang="en-US" dirty="0"/>
          </a:p>
        </p:txBody>
      </p:sp>
      <p:sp>
        <p:nvSpPr>
          <p:cNvPr id="3" name="内容占位符 2"/>
          <p:cNvSpPr>
            <a:spLocks noGrp="1"/>
          </p:cNvSpPr>
          <p:nvPr>
            <p:ph idx="1"/>
          </p:nvPr>
        </p:nvSpPr>
        <p:spPr>
          <a:xfrm>
            <a:off x="291164" y="1309035"/>
            <a:ext cx="8672242" cy="4963750"/>
          </a:xfrm>
        </p:spPr>
        <p:txBody>
          <a:bodyPr>
            <a:normAutofit/>
          </a:bodyPr>
          <a:lstStyle/>
          <a:p>
            <a:pPr>
              <a:lnSpc>
                <a:spcPct val="80000"/>
              </a:lnSpc>
            </a:pPr>
            <a:r>
              <a:rPr lang="zh-CN" altLang="en-US" sz="2800" dirty="0"/>
              <a:t>静态优先级调度算法</a:t>
            </a:r>
          </a:p>
          <a:p>
            <a:pPr>
              <a:lnSpc>
                <a:spcPct val="80000"/>
              </a:lnSpc>
            </a:pPr>
            <a:r>
              <a:rPr lang="en-US" altLang="zh-CN" sz="2800" dirty="0"/>
              <a:t>RMS</a:t>
            </a:r>
            <a:r>
              <a:rPr lang="zh-CN" altLang="en-US" sz="2800" dirty="0"/>
              <a:t>算法假设：</a:t>
            </a:r>
            <a:endParaRPr lang="en-US" altLang="zh-CN" sz="2800" dirty="0"/>
          </a:p>
          <a:p>
            <a:pPr lvl="1">
              <a:lnSpc>
                <a:spcPct val="80000"/>
              </a:lnSpc>
              <a:spcBef>
                <a:spcPts val="1200"/>
              </a:spcBef>
            </a:pPr>
            <a:r>
              <a:rPr lang="zh-CN" altLang="en-US" sz="2600" dirty="0"/>
              <a:t>所有的任务都是单核上的周期性任务</a:t>
            </a:r>
            <a:endParaRPr lang="en-US" altLang="zh-CN" sz="2600" dirty="0"/>
          </a:p>
          <a:p>
            <a:pPr lvl="1">
              <a:lnSpc>
                <a:spcPct val="80000"/>
              </a:lnSpc>
              <a:spcBef>
                <a:spcPts val="1200"/>
              </a:spcBef>
            </a:pPr>
            <a:r>
              <a:rPr lang="zh-CN" altLang="en-US" sz="2600" dirty="0"/>
              <a:t>任务的截止时间等于它的周期</a:t>
            </a:r>
            <a:endParaRPr lang="en-US" altLang="zh-CN" sz="2600" dirty="0"/>
          </a:p>
          <a:p>
            <a:pPr lvl="1">
              <a:lnSpc>
                <a:spcPct val="80000"/>
              </a:lnSpc>
              <a:spcBef>
                <a:spcPts val="1200"/>
              </a:spcBef>
            </a:pPr>
            <a:r>
              <a:rPr lang="zh-CN" altLang="en-US" sz="2600" dirty="0"/>
              <a:t>任务在每个周期内的执行时间是一个常量</a:t>
            </a:r>
            <a:endParaRPr lang="en-US" altLang="zh-CN" sz="2600" dirty="0"/>
          </a:p>
          <a:p>
            <a:pPr lvl="1">
              <a:lnSpc>
                <a:spcPct val="80000"/>
              </a:lnSpc>
              <a:spcBef>
                <a:spcPts val="1200"/>
              </a:spcBef>
            </a:pPr>
            <a:r>
              <a:rPr lang="zh-CN" altLang="en-US" sz="2600" dirty="0"/>
              <a:t>忽略上下文切换的时间</a:t>
            </a:r>
          </a:p>
          <a:p>
            <a:pPr lvl="1">
              <a:lnSpc>
                <a:spcPct val="80000"/>
              </a:lnSpc>
              <a:spcBef>
                <a:spcPts val="1200"/>
              </a:spcBef>
            </a:pPr>
            <a:r>
              <a:rPr lang="zh-CN" altLang="en-US" sz="2600" dirty="0"/>
              <a:t>任务之间不存在任何软硬件资源共享</a:t>
            </a:r>
          </a:p>
          <a:p>
            <a:pPr lvl="1">
              <a:lnSpc>
                <a:spcPct val="80000"/>
              </a:lnSpc>
              <a:spcBef>
                <a:spcPts val="1200"/>
              </a:spcBef>
            </a:pPr>
            <a:r>
              <a:rPr lang="zh-CN" altLang="en-US" sz="2600" dirty="0"/>
              <a:t>最高优先级的任务总能抢占其他低优先级任务的执行</a:t>
            </a:r>
            <a:endParaRPr lang="en-US" altLang="zh-CN" sz="2600" dirty="0"/>
          </a:p>
          <a:p>
            <a:pPr>
              <a:lnSpc>
                <a:spcPct val="80000"/>
              </a:lnSpc>
            </a:pPr>
            <a:r>
              <a:rPr lang="zh-CN" altLang="en-US" sz="2800" dirty="0"/>
              <a:t>优先级的设定：任务的周期越短，优先级越高</a:t>
            </a:r>
            <a:endParaRPr lang="en-US" altLang="zh-CN" sz="2800" dirty="0"/>
          </a:p>
        </p:txBody>
      </p:sp>
      <p:sp>
        <p:nvSpPr>
          <p:cNvPr id="2" name="页脚占位符 1">
            <a:extLst>
              <a:ext uri="{FF2B5EF4-FFF2-40B4-BE49-F238E27FC236}">
                <a16:creationId xmlns:a16="http://schemas.microsoft.com/office/drawing/2014/main" id="{60E4473B-3B48-4E15-8CA4-0542EF3C720C}"/>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7D0C6586-A75B-4D1B-A0E5-5A42AFBDF608}"/>
              </a:ext>
            </a:extLst>
          </p:cNvPr>
          <p:cNvSpPr>
            <a:spLocks noGrp="1"/>
          </p:cNvSpPr>
          <p:nvPr>
            <p:ph type="sldNum" sz="quarter" idx="12"/>
          </p:nvPr>
        </p:nvSpPr>
        <p:spPr/>
        <p:txBody>
          <a:bodyPr/>
          <a:lstStyle/>
          <a:p>
            <a:fld id="{D2BE3B3C-08EA-47AD-A385-10D430A3A58B}" type="slidenum">
              <a:rPr lang="zh-CN" altLang="en-US" smtClean="0"/>
              <a:pPr/>
              <a:t>32</a:t>
            </a:fld>
            <a:endParaRPr lang="zh-CN" altLang="en-US"/>
          </a:p>
        </p:txBody>
      </p:sp>
    </p:spTree>
    <p:extLst>
      <p:ext uri="{BB962C8B-B14F-4D97-AF65-F5344CB8AC3E}">
        <p14:creationId xmlns:p14="http://schemas.microsoft.com/office/powerpoint/2010/main" val="1301324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488D8-3E35-4B01-9F22-AA720532F5FB}"/>
              </a:ext>
            </a:extLst>
          </p:cNvPr>
          <p:cNvSpPr>
            <a:spLocks noGrp="1"/>
          </p:cNvSpPr>
          <p:nvPr>
            <p:ph type="title"/>
          </p:nvPr>
        </p:nvSpPr>
        <p:spPr>
          <a:xfrm>
            <a:off x="235879" y="134311"/>
            <a:ext cx="8672242" cy="693160"/>
          </a:xfrm>
        </p:spPr>
        <p:txBody>
          <a:bodyPr/>
          <a:lstStyle/>
          <a:p>
            <a:r>
              <a:rPr lang="en-US" altLang="zh-CN" dirty="0"/>
              <a:t>RMS</a:t>
            </a:r>
            <a:r>
              <a:rPr lang="zh-CN" altLang="en-US" dirty="0"/>
              <a:t>（续）</a:t>
            </a:r>
          </a:p>
        </p:txBody>
      </p:sp>
      <p:sp>
        <p:nvSpPr>
          <p:cNvPr id="3" name="内容占位符 2">
            <a:extLst>
              <a:ext uri="{FF2B5EF4-FFF2-40B4-BE49-F238E27FC236}">
                <a16:creationId xmlns:a16="http://schemas.microsoft.com/office/drawing/2014/main" id="{55B25666-00C9-443B-A25F-CC8C716EAB56}"/>
              </a:ext>
            </a:extLst>
          </p:cNvPr>
          <p:cNvSpPr>
            <a:spLocks noGrp="1"/>
          </p:cNvSpPr>
          <p:nvPr>
            <p:ph idx="1"/>
          </p:nvPr>
        </p:nvSpPr>
        <p:spPr>
          <a:xfrm>
            <a:off x="235879" y="903298"/>
            <a:ext cx="8672242" cy="1285279"/>
          </a:xfrm>
        </p:spPr>
        <p:txBody>
          <a:bodyPr>
            <a:normAutofit/>
          </a:bodyPr>
          <a:lstStyle/>
          <a:p>
            <a:r>
              <a:rPr lang="zh-CN" altLang="en-US" sz="2800" dirty="0"/>
              <a:t>任务集 </a:t>
            </a:r>
            <a:r>
              <a:rPr lang="en-US" altLang="zh-CN" sz="2800" i="1" dirty="0"/>
              <a:t>τ </a:t>
            </a:r>
            <a:r>
              <a:rPr lang="en-US" altLang="zh-CN" sz="2800" dirty="0"/>
              <a:t>= {</a:t>
            </a:r>
            <a:r>
              <a:rPr lang="en-US" altLang="zh-CN" sz="2800" i="1" dirty="0"/>
              <a:t>τ</a:t>
            </a:r>
            <a:r>
              <a:rPr lang="en-US" altLang="zh-CN" sz="2800" baseline="-25000" dirty="0"/>
              <a:t>1</a:t>
            </a:r>
            <a:r>
              <a:rPr lang="en-US" altLang="zh-CN" sz="2800" i="1" dirty="0"/>
              <a:t>, τ</a:t>
            </a:r>
            <a:r>
              <a:rPr lang="en-US" altLang="zh-CN" sz="2800" baseline="-25000" dirty="0"/>
              <a:t>2</a:t>
            </a:r>
            <a:r>
              <a:rPr lang="en-US" altLang="zh-CN" sz="2800" i="1" dirty="0"/>
              <a:t>, · · · , </a:t>
            </a:r>
            <a:r>
              <a:rPr lang="en-US" altLang="zh-CN" sz="2800" i="1" dirty="0" err="1"/>
              <a:t>τ</a:t>
            </a:r>
            <a:r>
              <a:rPr lang="en-US" altLang="zh-CN" sz="2800" i="1" baseline="-25000" dirty="0" err="1"/>
              <a:t>n</a:t>
            </a:r>
            <a:r>
              <a:rPr lang="en-US" altLang="zh-CN" sz="2800" i="1" dirty="0"/>
              <a:t> </a:t>
            </a:r>
            <a:r>
              <a:rPr lang="en-US" altLang="zh-CN" sz="2800" dirty="0"/>
              <a:t>}</a:t>
            </a:r>
            <a:r>
              <a:rPr lang="zh-CN" altLang="en-US" sz="2800" dirty="0"/>
              <a:t>，</a:t>
            </a:r>
            <a:r>
              <a:rPr lang="zh-CN" altLang="en-US" sz="2800" dirty="0">
                <a:sym typeface="Symbol" panose="05050102010706020507" pitchFamily="18" charset="2"/>
              </a:rPr>
              <a:t></a:t>
            </a:r>
            <a:r>
              <a:rPr lang="zh-CN" altLang="en-US" sz="2800" dirty="0"/>
              <a:t> </a:t>
            </a:r>
            <a:r>
              <a:rPr lang="en-US" altLang="zh-CN" sz="2800" i="1" dirty="0" err="1"/>
              <a:t>τ</a:t>
            </a:r>
            <a:r>
              <a:rPr lang="en-US" altLang="zh-CN" sz="2800" i="1" baseline="-25000" dirty="0" err="1"/>
              <a:t>i</a:t>
            </a:r>
            <a:r>
              <a:rPr lang="zh-CN" altLang="en-US" sz="2800" dirty="0"/>
              <a:t>，其最坏执行时间和任务周期为 </a:t>
            </a:r>
            <a:r>
              <a:rPr lang="en-US" altLang="zh-CN" sz="2800" i="1" dirty="0"/>
              <a:t>C</a:t>
            </a:r>
            <a:r>
              <a:rPr lang="en-US" altLang="zh-CN" sz="2800" i="1" baseline="-25000" dirty="0"/>
              <a:t>i</a:t>
            </a:r>
            <a:r>
              <a:rPr lang="en-US" altLang="zh-CN" sz="2800" i="1" dirty="0"/>
              <a:t> </a:t>
            </a:r>
            <a:r>
              <a:rPr lang="zh-CN" altLang="en-US" sz="2800" dirty="0"/>
              <a:t>和 </a:t>
            </a:r>
            <a:r>
              <a:rPr lang="en-US" altLang="zh-CN" sz="2800" i="1" dirty="0" err="1"/>
              <a:t>T</a:t>
            </a:r>
            <a:r>
              <a:rPr lang="en-US" altLang="zh-CN" sz="2800" i="1" baseline="-25000" dirty="0" err="1"/>
              <a:t>i</a:t>
            </a:r>
            <a:r>
              <a:rPr lang="zh-CN" altLang="en-US" sz="2800" dirty="0"/>
              <a:t>， </a:t>
            </a:r>
            <a:r>
              <a:rPr lang="en-US" altLang="zh-CN" sz="2800" dirty="0"/>
              <a:t>RMS </a:t>
            </a:r>
            <a:r>
              <a:rPr lang="zh-CN" altLang="en-US" sz="2800" dirty="0"/>
              <a:t>算法调度的充分条件为</a:t>
            </a:r>
          </a:p>
        </p:txBody>
      </p:sp>
      <p:sp>
        <p:nvSpPr>
          <p:cNvPr id="5" name="灯片编号占位符 4">
            <a:extLst>
              <a:ext uri="{FF2B5EF4-FFF2-40B4-BE49-F238E27FC236}">
                <a16:creationId xmlns:a16="http://schemas.microsoft.com/office/drawing/2014/main" id="{76AD1585-482F-4261-8CEA-0B8DABADF23B}"/>
              </a:ext>
            </a:extLst>
          </p:cNvPr>
          <p:cNvSpPr>
            <a:spLocks noGrp="1"/>
          </p:cNvSpPr>
          <p:nvPr>
            <p:ph type="sldNum" sz="quarter" idx="12"/>
          </p:nvPr>
        </p:nvSpPr>
        <p:spPr/>
        <p:txBody>
          <a:bodyPr/>
          <a:lstStyle/>
          <a:p>
            <a:fld id="{D2BE3B3C-08EA-47AD-A385-10D430A3A58B}" type="slidenum">
              <a:rPr lang="zh-CN" altLang="en-US" smtClean="0"/>
              <a:t>33</a:t>
            </a:fld>
            <a:endParaRPr lang="zh-CN" altLang="en-US"/>
          </a:p>
        </p:txBody>
      </p:sp>
      <p:pic>
        <p:nvPicPr>
          <p:cNvPr id="6" name="图片 5">
            <a:extLst>
              <a:ext uri="{FF2B5EF4-FFF2-40B4-BE49-F238E27FC236}">
                <a16:creationId xmlns:a16="http://schemas.microsoft.com/office/drawing/2014/main" id="{D71D3EDF-059D-4E4C-85B6-FF003846B72A}"/>
              </a:ext>
            </a:extLst>
          </p:cNvPr>
          <p:cNvPicPr>
            <a:picLocks noChangeAspect="1"/>
          </p:cNvPicPr>
          <p:nvPr/>
        </p:nvPicPr>
        <p:blipFill>
          <a:blip r:embed="rId2"/>
          <a:stretch>
            <a:fillRect/>
          </a:stretch>
        </p:blipFill>
        <p:spPr>
          <a:xfrm>
            <a:off x="1868805" y="1924530"/>
            <a:ext cx="3638550" cy="1028700"/>
          </a:xfrm>
          <a:prstGeom prst="rect">
            <a:avLst/>
          </a:prstGeom>
        </p:spPr>
      </p:pic>
      <p:sp>
        <p:nvSpPr>
          <p:cNvPr id="7" name="内容占位符 2">
            <a:extLst>
              <a:ext uri="{FF2B5EF4-FFF2-40B4-BE49-F238E27FC236}">
                <a16:creationId xmlns:a16="http://schemas.microsoft.com/office/drawing/2014/main" id="{7B928A7F-CCEB-430F-B0D2-A823D171DC98}"/>
              </a:ext>
            </a:extLst>
          </p:cNvPr>
          <p:cNvSpPr txBox="1">
            <a:spLocks/>
          </p:cNvSpPr>
          <p:nvPr/>
        </p:nvSpPr>
        <p:spPr>
          <a:xfrm>
            <a:off x="235879" y="2887924"/>
            <a:ext cx="8672242" cy="10287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例：一个任务集 </a:t>
            </a:r>
            <a:r>
              <a:rPr lang="en-US" altLang="zh-CN" sz="2800" dirty="0"/>
              <a:t>τ </a:t>
            </a:r>
            <a:r>
              <a:rPr lang="zh-CN" altLang="en-US" sz="2800" dirty="0"/>
              <a:t>有两个实时任务 </a:t>
            </a:r>
            <a:r>
              <a:rPr lang="en-US" altLang="zh-CN" sz="2800" dirty="0"/>
              <a:t>τ</a:t>
            </a:r>
            <a:r>
              <a:rPr lang="en-US" altLang="zh-CN" sz="2800" baseline="-25000" dirty="0"/>
              <a:t>1</a:t>
            </a:r>
            <a:r>
              <a:rPr lang="en-US" altLang="zh-CN" sz="2800" dirty="0"/>
              <a:t>(50, 20, 50)</a:t>
            </a:r>
            <a:r>
              <a:rPr lang="zh-CN" altLang="en-US" sz="2800" dirty="0"/>
              <a:t>、</a:t>
            </a:r>
            <a:r>
              <a:rPr lang="en-US" altLang="zh-CN" sz="2800" dirty="0"/>
              <a:t>τ</a:t>
            </a:r>
            <a:r>
              <a:rPr lang="en-US" altLang="zh-CN" sz="2800" baseline="-25000" dirty="0"/>
              <a:t>2</a:t>
            </a:r>
            <a:r>
              <a:rPr lang="en-US" altLang="zh-CN" sz="2800" dirty="0"/>
              <a:t>(100, 38, 100)</a:t>
            </a:r>
            <a:r>
              <a:rPr lang="zh-CN" altLang="en-US" sz="2800" dirty="0"/>
              <a:t>，其系统总利用率为</a:t>
            </a:r>
            <a:r>
              <a:rPr lang="en-US" altLang="zh-CN" sz="2800" dirty="0"/>
              <a:t> </a:t>
            </a:r>
            <a:endParaRPr lang="zh-CN" altLang="en-US" sz="2800" dirty="0"/>
          </a:p>
        </p:txBody>
      </p:sp>
      <p:pic>
        <p:nvPicPr>
          <p:cNvPr id="8" name="图片 7">
            <a:extLst>
              <a:ext uri="{FF2B5EF4-FFF2-40B4-BE49-F238E27FC236}">
                <a16:creationId xmlns:a16="http://schemas.microsoft.com/office/drawing/2014/main" id="{5BC2E7BC-3DBD-44F1-8CAB-29B6BEC6E142}"/>
              </a:ext>
            </a:extLst>
          </p:cNvPr>
          <p:cNvPicPr>
            <a:picLocks noChangeAspect="1"/>
          </p:cNvPicPr>
          <p:nvPr/>
        </p:nvPicPr>
        <p:blipFill>
          <a:blip r:embed="rId3"/>
          <a:stretch>
            <a:fillRect/>
          </a:stretch>
        </p:blipFill>
        <p:spPr>
          <a:xfrm>
            <a:off x="1392555" y="3871092"/>
            <a:ext cx="4591050" cy="1076325"/>
          </a:xfrm>
          <a:prstGeom prst="rect">
            <a:avLst/>
          </a:prstGeom>
        </p:spPr>
      </p:pic>
      <p:pic>
        <p:nvPicPr>
          <p:cNvPr id="9" name="图片 8">
            <a:extLst>
              <a:ext uri="{FF2B5EF4-FFF2-40B4-BE49-F238E27FC236}">
                <a16:creationId xmlns:a16="http://schemas.microsoft.com/office/drawing/2014/main" id="{CC5103AC-0E02-46B4-A001-0F6712337E56}"/>
              </a:ext>
            </a:extLst>
          </p:cNvPr>
          <p:cNvPicPr>
            <a:picLocks noChangeAspect="1"/>
          </p:cNvPicPr>
          <p:nvPr/>
        </p:nvPicPr>
        <p:blipFill>
          <a:blip r:embed="rId4"/>
          <a:stretch>
            <a:fillRect/>
          </a:stretch>
        </p:blipFill>
        <p:spPr>
          <a:xfrm>
            <a:off x="1504355" y="4947417"/>
            <a:ext cx="3752850" cy="666750"/>
          </a:xfrm>
          <a:prstGeom prst="rect">
            <a:avLst/>
          </a:prstGeom>
        </p:spPr>
      </p:pic>
      <p:sp>
        <p:nvSpPr>
          <p:cNvPr id="10" name="内容占位符 2">
            <a:extLst>
              <a:ext uri="{FF2B5EF4-FFF2-40B4-BE49-F238E27FC236}">
                <a16:creationId xmlns:a16="http://schemas.microsoft.com/office/drawing/2014/main" id="{A477A678-95C7-4DE0-9AFB-CFF9C8C15E08}"/>
              </a:ext>
            </a:extLst>
          </p:cNvPr>
          <p:cNvSpPr txBox="1">
            <a:spLocks/>
          </p:cNvSpPr>
          <p:nvPr/>
        </p:nvSpPr>
        <p:spPr>
          <a:xfrm>
            <a:off x="291164" y="5660165"/>
            <a:ext cx="8672242" cy="636089"/>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由于</a:t>
            </a:r>
            <a:r>
              <a:rPr lang="en-US" altLang="zh-CN" sz="2800" i="1" dirty="0">
                <a:latin typeface="Times New Roman" panose="02020603050405020304" pitchFamily="18" charset="0"/>
                <a:cs typeface="Times New Roman" panose="02020603050405020304" pitchFamily="18" charset="0"/>
              </a:rPr>
              <a:t>U</a:t>
            </a:r>
            <a:r>
              <a:rPr lang="en-US" altLang="zh-CN" sz="2800" dirty="0"/>
              <a:t>&lt;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ym typeface="Symbol" panose="05050102010706020507" pitchFamily="18" charset="2"/>
              </a:rPr>
              <a:t>(2)</a:t>
            </a:r>
            <a:r>
              <a:rPr lang="zh-CN" altLang="en-US" sz="2800" dirty="0">
                <a:sym typeface="Symbol" panose="05050102010706020507" pitchFamily="18" charset="2"/>
              </a:rPr>
              <a:t>，因此是可调度的</a:t>
            </a:r>
            <a:endParaRPr lang="zh-CN" altLang="en-US" sz="2800" dirty="0"/>
          </a:p>
        </p:txBody>
      </p:sp>
    </p:spTree>
    <p:extLst>
      <p:ext uri="{BB962C8B-B14F-4D97-AF65-F5344CB8AC3E}">
        <p14:creationId xmlns:p14="http://schemas.microsoft.com/office/powerpoint/2010/main" val="280216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4344E46-400E-4E15-9927-84F82727FD53}"/>
              </a:ext>
            </a:extLst>
          </p:cNvPr>
          <p:cNvSpPr>
            <a:spLocks noGrp="1" noChangeArrowheads="1"/>
          </p:cNvSpPr>
          <p:nvPr>
            <p:ph type="title"/>
          </p:nvPr>
        </p:nvSpPr>
        <p:spPr>
          <a:xfrm>
            <a:off x="457200" y="136525"/>
            <a:ext cx="8229600" cy="706438"/>
          </a:xfrm>
        </p:spPr>
        <p:txBody>
          <a:bodyPr/>
          <a:lstStyle/>
          <a:p>
            <a:r>
              <a:rPr lang="en-US" altLang="zh-CN" dirty="0"/>
              <a:t>RMS</a:t>
            </a:r>
            <a:r>
              <a:rPr lang="zh-CN" altLang="en-US" dirty="0"/>
              <a:t>（续）</a:t>
            </a:r>
          </a:p>
        </p:txBody>
      </p:sp>
      <p:sp>
        <p:nvSpPr>
          <p:cNvPr id="69635" name="内容占位符 2">
            <a:extLst>
              <a:ext uri="{FF2B5EF4-FFF2-40B4-BE49-F238E27FC236}">
                <a16:creationId xmlns:a16="http://schemas.microsoft.com/office/drawing/2014/main" id="{7BA3B8D4-96B4-4A27-A4BC-8B987F6F4CC6}"/>
              </a:ext>
            </a:extLst>
          </p:cNvPr>
          <p:cNvSpPr>
            <a:spLocks noGrp="1" noChangeArrowheads="1"/>
          </p:cNvSpPr>
          <p:nvPr>
            <p:ph idx="1"/>
          </p:nvPr>
        </p:nvSpPr>
        <p:spPr>
          <a:xfrm>
            <a:off x="304800" y="981075"/>
            <a:ext cx="8382000" cy="5502275"/>
          </a:xfrm>
        </p:spPr>
        <p:txBody>
          <a:bodyPr>
            <a:normAutofit fontScale="92500" lnSpcReduction="10000"/>
          </a:bodyPr>
          <a:lstStyle/>
          <a:p>
            <a:r>
              <a:rPr lang="zh-CN" altLang="en-US" sz="2800" dirty="0"/>
              <a:t>策略：</a:t>
            </a:r>
            <a:endParaRPr lang="en-US" altLang="zh-CN" sz="2800" dirty="0"/>
          </a:p>
          <a:p>
            <a:pPr lvl="1"/>
            <a:r>
              <a:rPr lang="zh-CN" altLang="en-US" sz="2400" dirty="0"/>
              <a:t>从就绪队列中选取优先级最高的进程执行。</a:t>
            </a:r>
            <a:endParaRPr lang="en-US" altLang="zh-CN" sz="2400" dirty="0"/>
          </a:p>
          <a:p>
            <a:r>
              <a:rPr lang="zh-CN" altLang="en-US" sz="2800" dirty="0"/>
              <a:t>优先级的定义</a:t>
            </a:r>
            <a:endParaRPr lang="en-US" altLang="zh-CN" sz="2800" dirty="0"/>
          </a:p>
          <a:p>
            <a:pPr lvl="1"/>
            <a:r>
              <a:rPr lang="zh-CN" altLang="en-US" sz="2400" dirty="0"/>
              <a:t>最短周期的进程获得最高优先级</a:t>
            </a:r>
            <a:endParaRPr lang="en-US" altLang="zh-CN" sz="2400" dirty="0"/>
          </a:p>
          <a:p>
            <a:r>
              <a:rPr lang="zh-CN" altLang="en-US" sz="2800" dirty="0"/>
              <a:t>例：一组任务：</a:t>
            </a:r>
            <a:endParaRPr lang="en-US" altLang="zh-CN" sz="28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1(4,1,4)</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2(6,2,6)</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3(12,3,12)</a:t>
            </a:r>
            <a:endParaRPr lang="en-US" altLang="zh-CN" sz="2400" dirty="0"/>
          </a:p>
          <a:p>
            <a:pPr lvl="1"/>
            <a:r>
              <a:rPr lang="zh-CN" altLang="en-US" sz="2400" dirty="0"/>
              <a:t>优先级：</a:t>
            </a:r>
            <a:r>
              <a:rPr lang="zh-CN" altLang="en-US" sz="2400" dirty="0">
                <a:sym typeface="Symbol" panose="05050102010706020507" pitchFamily="18" charset="2"/>
              </a:rPr>
              <a:t> </a:t>
            </a:r>
            <a:r>
              <a:rPr lang="en-US" altLang="zh-CN" sz="2400" dirty="0"/>
              <a:t>1</a:t>
            </a:r>
            <a:r>
              <a:rPr lang="zh-CN" altLang="en-US" sz="2400" dirty="0"/>
              <a:t>最高，</a:t>
            </a:r>
            <a:r>
              <a:rPr lang="zh-CN" altLang="en-US" sz="2400" dirty="0">
                <a:sym typeface="Symbol" panose="05050102010706020507" pitchFamily="18" charset="2"/>
              </a:rPr>
              <a:t> </a:t>
            </a:r>
            <a:r>
              <a:rPr lang="en-US" altLang="zh-CN" sz="2400" dirty="0"/>
              <a:t>2</a:t>
            </a:r>
            <a:r>
              <a:rPr lang="zh-CN" altLang="en-US" sz="2400" dirty="0"/>
              <a:t>次之，</a:t>
            </a:r>
            <a:r>
              <a:rPr lang="zh-CN" altLang="en-US" sz="2400" dirty="0">
                <a:sym typeface="Symbol" panose="05050102010706020507" pitchFamily="18" charset="2"/>
              </a:rPr>
              <a:t> </a:t>
            </a:r>
            <a:r>
              <a:rPr lang="en-US" altLang="zh-CN" sz="2400" dirty="0">
                <a:sym typeface="Symbol" panose="05050102010706020507" pitchFamily="18" charset="2"/>
              </a:rPr>
              <a:t>3</a:t>
            </a:r>
            <a:r>
              <a:rPr lang="zh-CN" altLang="en-US" sz="2400" dirty="0"/>
              <a:t>最低</a:t>
            </a:r>
            <a:endParaRPr lang="en-US" altLang="zh-CN" sz="2400" dirty="0"/>
          </a:p>
          <a:p>
            <a:pPr lvl="1"/>
            <a:r>
              <a:rPr lang="zh-CN" altLang="en-US" sz="2400" dirty="0"/>
              <a:t>周期长度（超周期）：所有进程周期长度的最小公倍数</a:t>
            </a:r>
            <a:endParaRPr lang="en-US" altLang="zh-CN" sz="2400" dirty="0"/>
          </a:p>
          <a:p>
            <a:pPr lvl="2"/>
            <a:r>
              <a:rPr lang="zh-CN" altLang="en-US" dirty="0"/>
              <a:t>本例是</a:t>
            </a:r>
            <a:r>
              <a:rPr lang="en-US" altLang="zh-CN" dirty="0"/>
              <a:t>12</a:t>
            </a:r>
            <a:r>
              <a:rPr lang="zh-CN" altLang="en-US" dirty="0"/>
              <a:t>；</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A38F7D20-1BC4-4E23-8DBC-CBB7473F2A77}"/>
              </a:ext>
            </a:extLst>
          </p:cNvPr>
          <p:cNvSpPr>
            <a:spLocks noGrp="1" noChangeArrowheads="1"/>
          </p:cNvSpPr>
          <p:nvPr>
            <p:ph type="title"/>
          </p:nvPr>
        </p:nvSpPr>
        <p:spPr/>
        <p:txBody>
          <a:bodyPr/>
          <a:lstStyle/>
          <a:p>
            <a:r>
              <a:rPr lang="zh-CN" altLang="en-US"/>
              <a:t>例（续）</a:t>
            </a:r>
          </a:p>
        </p:txBody>
      </p:sp>
      <p:sp>
        <p:nvSpPr>
          <p:cNvPr id="70660" name="矩形 4">
            <a:extLst>
              <a:ext uri="{FF2B5EF4-FFF2-40B4-BE49-F238E27FC236}">
                <a16:creationId xmlns:a16="http://schemas.microsoft.com/office/drawing/2014/main" id="{5DFC5B19-C8CA-40A8-9349-57D5017E3BDE}"/>
              </a:ext>
            </a:extLst>
          </p:cNvPr>
          <p:cNvSpPr>
            <a:spLocks noChangeArrowheads="1"/>
          </p:cNvSpPr>
          <p:nvPr/>
        </p:nvSpPr>
        <p:spPr bwMode="auto">
          <a:xfrm>
            <a:off x="331805" y="4539315"/>
            <a:ext cx="711041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800"/>
              </a:spcBef>
              <a:buClr>
                <a:schemeClr val="tx1"/>
              </a:buClr>
              <a:buSzPct val="65000"/>
              <a:buFont typeface="Wingdings" panose="05000000000000000000" pitchFamily="2" charset="2"/>
              <a:buChar char="l"/>
              <a:defRPr sz="3200">
                <a:solidFill>
                  <a:schemeClr val="tx1"/>
                </a:solidFill>
                <a:latin typeface="Tahoma" panose="020B0604030504040204" pitchFamily="34" charset="0"/>
                <a:ea typeface="Heiti SC Light"/>
                <a:cs typeface="Heiti SC Light"/>
                <a:sym typeface="Tahoma" panose="020B0604030504040204" pitchFamily="34" charset="0"/>
              </a:defRPr>
            </a:lvl1pPr>
            <a:lvl2pPr marL="800100" indent="-342900">
              <a:spcBef>
                <a:spcPts val="700"/>
              </a:spcBef>
              <a:buClr>
                <a:schemeClr val="tx1"/>
              </a:buClr>
              <a:buSzPct val="65000"/>
              <a:buFont typeface="Wingdings" panose="05000000000000000000" pitchFamily="2" charset="2"/>
              <a:buChar char="l"/>
              <a:defRPr sz="2800">
                <a:solidFill>
                  <a:schemeClr val="tx1"/>
                </a:solidFill>
                <a:latin typeface="Tahoma" panose="020B0604030504040204" pitchFamily="34" charset="0"/>
                <a:ea typeface="Heiti SC Light"/>
                <a:cs typeface="Heiti SC Light"/>
                <a:sym typeface="Tahoma" panose="020B0604030504040204" pitchFamily="34" charset="0"/>
              </a:defRPr>
            </a:lvl2pPr>
            <a:lvl3pPr marL="1143000" indent="-228600">
              <a:spcBef>
                <a:spcPts val="600"/>
              </a:spcBef>
              <a:buClr>
                <a:schemeClr val="tx1"/>
              </a:buClr>
              <a:buSzPct val="65000"/>
              <a:buFont typeface="Wingdings" panose="05000000000000000000" pitchFamily="2" charset="2"/>
              <a:buChar char="l"/>
              <a:defRPr sz="2400">
                <a:solidFill>
                  <a:schemeClr val="tx1"/>
                </a:solidFill>
                <a:latin typeface="Tahoma" panose="020B0604030504040204" pitchFamily="34" charset="0"/>
                <a:ea typeface="Heiti SC Light"/>
                <a:cs typeface="Heiti SC Light"/>
                <a:sym typeface="Tahoma" panose="020B0604030504040204" pitchFamily="34" charset="0"/>
              </a:defRPr>
            </a:lvl3pPr>
            <a:lvl4pPr marL="1600200" indent="-228600">
              <a:spcBef>
                <a:spcPts val="500"/>
              </a:spcBef>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4pPr>
            <a:lvl5pPr marL="2057400" indent="-228600">
              <a:spcBef>
                <a:spcPts val="500"/>
              </a:spcBef>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5pPr>
            <a:lvl6pPr marL="25146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6pPr>
            <a:lvl7pPr marL="29718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7pPr>
            <a:lvl8pPr marL="34290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8pPr>
            <a:lvl9pPr marL="3886200" indent="-228600" eaLnBrk="0" fontAlgn="base" hangingPunct="0">
              <a:spcBef>
                <a:spcPts val="500"/>
              </a:spcBef>
              <a:spcAft>
                <a:spcPct val="0"/>
              </a:spcAft>
              <a:buClr>
                <a:schemeClr val="tx1"/>
              </a:buClr>
              <a:buSzPct val="65000"/>
              <a:buFont typeface="Wingdings" panose="05000000000000000000" pitchFamily="2" charset="2"/>
              <a:buChar char="l"/>
              <a:defRPr sz="2000">
                <a:solidFill>
                  <a:schemeClr val="tx1"/>
                </a:solidFill>
                <a:latin typeface="Tahoma" panose="020B0604030504040204" pitchFamily="34" charset="0"/>
                <a:ea typeface="Heiti SC Light"/>
                <a:cs typeface="Heiti SC Light"/>
                <a:sym typeface="Tahoma" panose="020B0604030504040204" pitchFamily="34" charset="0"/>
              </a:defRPr>
            </a:lvl9pPr>
          </a:lstStyle>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1(4,1,4)</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2(6,2,6)</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任务</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3(12,3,12)</a:t>
            </a:r>
          </a:p>
          <a:p>
            <a:pPr>
              <a:spcBef>
                <a:spcPct val="0"/>
              </a:spcBef>
              <a:buClr>
                <a:schemeClr val="accent2"/>
              </a:buClr>
              <a:buSzPct val="60000"/>
              <a:buFont typeface="Wingdings" panose="05000000000000000000" pitchFamily="2" charset="2"/>
              <a:buChar char="n"/>
            </a:pPr>
            <a:r>
              <a:rPr lang="zh-CN" altLang="en-US" sz="2800" dirty="0">
                <a:ea typeface="宋体" panose="02010600030101010101" pitchFamily="2" charset="-122"/>
                <a:sym typeface="Times New Roman" panose="02020603050405020304" pitchFamily="18" charset="0"/>
              </a:rPr>
              <a:t>优先级： </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1</a:t>
            </a:r>
            <a:r>
              <a:rPr lang="zh-CN" altLang="en-US" sz="2800" dirty="0">
                <a:ea typeface="宋体" panose="02010600030101010101" pitchFamily="2" charset="-122"/>
                <a:sym typeface="Times New Roman" panose="02020603050405020304" pitchFamily="18" charset="0"/>
              </a:rPr>
              <a:t>最高， </a:t>
            </a:r>
            <a:r>
              <a:rPr lang="zh-CN" altLang="en-US" sz="2800" dirty="0">
                <a:sym typeface="Symbol" panose="05050102010706020507" pitchFamily="18" charset="2"/>
              </a:rPr>
              <a:t></a:t>
            </a:r>
            <a:r>
              <a:rPr lang="en-US" altLang="zh-CN" sz="2800" dirty="0">
                <a:ea typeface="宋体" panose="02010600030101010101" pitchFamily="2" charset="-122"/>
                <a:sym typeface="Times New Roman" panose="02020603050405020304" pitchFamily="18" charset="0"/>
              </a:rPr>
              <a:t>2</a:t>
            </a:r>
            <a:r>
              <a:rPr lang="zh-CN" altLang="en-US" sz="2800" dirty="0">
                <a:ea typeface="宋体" panose="02010600030101010101" pitchFamily="2" charset="-122"/>
                <a:sym typeface="Times New Roman" panose="02020603050405020304" pitchFamily="18" charset="0"/>
              </a:rPr>
              <a:t>次之，</a:t>
            </a:r>
            <a:r>
              <a:rPr lang="zh-CN" altLang="en-US" sz="2800" dirty="0">
                <a:sym typeface="Symbol" panose="05050102010706020507" pitchFamily="18" charset="2"/>
              </a:rPr>
              <a:t> </a:t>
            </a:r>
            <a:r>
              <a:rPr lang="en-US" altLang="zh-CN" sz="2800" dirty="0">
                <a:ea typeface="宋体" panose="02010600030101010101" pitchFamily="2" charset="-122"/>
                <a:sym typeface="Times New Roman" panose="02020603050405020304" pitchFamily="18" charset="0"/>
              </a:rPr>
              <a:t>3</a:t>
            </a:r>
            <a:r>
              <a:rPr lang="zh-CN" altLang="en-US" sz="2800" dirty="0">
                <a:ea typeface="宋体" panose="02010600030101010101" pitchFamily="2" charset="-122"/>
                <a:sym typeface="Times New Roman" panose="02020603050405020304" pitchFamily="18" charset="0"/>
              </a:rPr>
              <a:t>最低</a:t>
            </a:r>
            <a:endParaRPr lang="en-US" altLang="zh-CN" sz="2800" dirty="0">
              <a:ea typeface="宋体" panose="02010600030101010101" pitchFamily="2" charset="-122"/>
              <a:sym typeface="Times New Roman" panose="02020603050405020304" pitchFamily="18" charset="0"/>
            </a:endParaRPr>
          </a:p>
        </p:txBody>
      </p:sp>
      <p:pic>
        <p:nvPicPr>
          <p:cNvPr id="3" name="图片 2">
            <a:extLst>
              <a:ext uri="{FF2B5EF4-FFF2-40B4-BE49-F238E27FC236}">
                <a16:creationId xmlns:a16="http://schemas.microsoft.com/office/drawing/2014/main" id="{5B11A226-0C40-4D0D-AF3A-1FF2D5FEF473}"/>
              </a:ext>
            </a:extLst>
          </p:cNvPr>
          <p:cNvPicPr>
            <a:picLocks noChangeAspect="1"/>
          </p:cNvPicPr>
          <p:nvPr/>
        </p:nvPicPr>
        <p:blipFill>
          <a:blip r:embed="rId2"/>
          <a:stretch>
            <a:fillRect/>
          </a:stretch>
        </p:blipFill>
        <p:spPr>
          <a:xfrm>
            <a:off x="1100137" y="1309035"/>
            <a:ext cx="6943725" cy="3009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8A0AA825-9E2F-4612-B19B-DFDF0D8946D2}"/>
              </a:ext>
            </a:extLst>
          </p:cNvPr>
          <p:cNvSpPr>
            <a:spLocks noGrp="1" noChangeArrowheads="1"/>
          </p:cNvSpPr>
          <p:nvPr>
            <p:ph type="title"/>
          </p:nvPr>
        </p:nvSpPr>
        <p:spPr/>
        <p:txBody>
          <a:bodyPr/>
          <a:lstStyle/>
          <a:p>
            <a:r>
              <a:rPr lang="en-US" altLang="zh-CN" dirty="0"/>
              <a:t>RMS</a:t>
            </a:r>
            <a:r>
              <a:rPr lang="zh-CN" altLang="en-US" dirty="0"/>
              <a:t>（续）</a:t>
            </a:r>
          </a:p>
        </p:txBody>
      </p:sp>
      <p:sp>
        <p:nvSpPr>
          <p:cNvPr id="71683" name="内容占位符 2">
            <a:extLst>
              <a:ext uri="{FF2B5EF4-FFF2-40B4-BE49-F238E27FC236}">
                <a16:creationId xmlns:a16="http://schemas.microsoft.com/office/drawing/2014/main" id="{602D0CD0-1D81-4A53-99F0-2F4B7106D84E}"/>
              </a:ext>
            </a:extLst>
          </p:cNvPr>
          <p:cNvSpPr>
            <a:spLocks noGrp="1" noChangeArrowheads="1"/>
          </p:cNvSpPr>
          <p:nvPr>
            <p:ph idx="1"/>
          </p:nvPr>
        </p:nvSpPr>
        <p:spPr/>
        <p:txBody>
          <a:bodyPr>
            <a:normAutofit/>
          </a:bodyPr>
          <a:lstStyle/>
          <a:p>
            <a:r>
              <a:rPr lang="zh-CN" altLang="en-US" sz="2800" dirty="0"/>
              <a:t>例：一组任务：</a:t>
            </a:r>
            <a:endParaRPr lang="en-US" altLang="zh-CN" sz="28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1(4,2,4)</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2(6,3,6)</a:t>
            </a:r>
            <a:endParaRPr lang="en-US" altLang="zh-CN" sz="2400" dirty="0"/>
          </a:p>
          <a:p>
            <a:pPr lvl="1"/>
            <a:r>
              <a:rPr lang="zh-CN" altLang="en-US" sz="2400" dirty="0"/>
              <a:t>任务</a:t>
            </a:r>
            <a:r>
              <a:rPr lang="zh-CN" altLang="en-US" sz="2400" dirty="0">
                <a:sym typeface="Symbol" panose="05050102010706020507" pitchFamily="18" charset="2"/>
              </a:rPr>
              <a:t></a:t>
            </a:r>
            <a:r>
              <a:rPr lang="en-US" altLang="zh-CN" sz="2400" dirty="0">
                <a:sym typeface="Symbol" panose="05050102010706020507" pitchFamily="18" charset="2"/>
              </a:rPr>
              <a:t>3(12,3,12)</a:t>
            </a:r>
            <a:endParaRPr lang="en-US" altLang="zh-CN" sz="2800" dirty="0"/>
          </a:p>
          <a:p>
            <a:pPr lvl="1"/>
            <a:r>
              <a:rPr lang="zh-CN" altLang="en-US" sz="2400" dirty="0"/>
              <a:t>优先级：</a:t>
            </a:r>
            <a:r>
              <a:rPr lang="zh-CN" altLang="en-US" sz="2400" dirty="0">
                <a:sym typeface="Symbol" panose="05050102010706020507" pitchFamily="18" charset="2"/>
              </a:rPr>
              <a:t> </a:t>
            </a:r>
            <a:r>
              <a:rPr lang="en-US" altLang="zh-CN" sz="2400" dirty="0"/>
              <a:t>1</a:t>
            </a:r>
            <a:r>
              <a:rPr lang="zh-CN" altLang="en-US" sz="2400" dirty="0"/>
              <a:t>最高，</a:t>
            </a:r>
            <a:r>
              <a:rPr lang="zh-CN" altLang="en-US" sz="2400" dirty="0">
                <a:sym typeface="Symbol" panose="05050102010706020507" pitchFamily="18" charset="2"/>
              </a:rPr>
              <a:t> </a:t>
            </a:r>
            <a:r>
              <a:rPr lang="en-US" altLang="zh-CN" sz="2400" dirty="0"/>
              <a:t>2</a:t>
            </a:r>
            <a:r>
              <a:rPr lang="zh-CN" altLang="en-US" sz="2400" dirty="0"/>
              <a:t>次之，</a:t>
            </a:r>
            <a:r>
              <a:rPr lang="zh-CN" altLang="en-US" sz="2400" dirty="0">
                <a:sym typeface="Symbol" panose="05050102010706020507" pitchFamily="18" charset="2"/>
              </a:rPr>
              <a:t> </a:t>
            </a:r>
            <a:r>
              <a:rPr lang="en-US" altLang="zh-CN" sz="2400" dirty="0"/>
              <a:t>3</a:t>
            </a:r>
            <a:r>
              <a:rPr lang="zh-CN" altLang="en-US" sz="2400" dirty="0"/>
              <a:t>最低</a:t>
            </a:r>
            <a:endParaRPr lang="en-US" altLang="zh-CN" sz="2400" dirty="0"/>
          </a:p>
          <a:p>
            <a:r>
              <a:rPr lang="zh-CN" altLang="en-US" sz="2800" dirty="0"/>
              <a:t>不可调度</a:t>
            </a:r>
            <a:endParaRPr lang="en-US" altLang="zh-CN" sz="2800" dirty="0"/>
          </a:p>
          <a:p>
            <a:pPr lvl="1"/>
            <a:r>
              <a:rPr lang="en-US" altLang="zh-CN" sz="2400" dirty="0"/>
              <a:t>U=2/4+3/6+3/12=1.25&gt;=3(2</a:t>
            </a:r>
            <a:r>
              <a:rPr lang="en-US" altLang="zh-CN" sz="2400" baseline="30000" dirty="0"/>
              <a:t>1/3</a:t>
            </a:r>
            <a:r>
              <a:rPr lang="en-US" altLang="zh-CN" sz="2400" dirty="0"/>
              <a:t>-1)</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35879" y="220090"/>
            <a:ext cx="8672242" cy="758231"/>
          </a:xfrm>
        </p:spPr>
        <p:txBody>
          <a:bodyPr>
            <a:normAutofit/>
          </a:bodyPr>
          <a:lstStyle/>
          <a:p>
            <a:r>
              <a:rPr lang="zh-CN" altLang="en-US" sz="4000" dirty="0"/>
              <a:t>最早截止时间优先调度算法</a:t>
            </a:r>
            <a:r>
              <a:rPr lang="en-US" altLang="zh-CN" sz="4000" dirty="0"/>
              <a:t>(EDF)</a:t>
            </a:r>
            <a:endParaRPr lang="zh-CN" altLang="en-US" sz="4000" dirty="0"/>
          </a:p>
        </p:txBody>
      </p:sp>
      <p:sp>
        <p:nvSpPr>
          <p:cNvPr id="2" name="页脚占位符 1">
            <a:extLst>
              <a:ext uri="{FF2B5EF4-FFF2-40B4-BE49-F238E27FC236}">
                <a16:creationId xmlns:a16="http://schemas.microsoft.com/office/drawing/2014/main" id="{DFED4188-86EB-4538-A6F8-7462B18DCCFF}"/>
              </a:ext>
            </a:extLst>
          </p:cNvPr>
          <p:cNvSpPr>
            <a:spLocks noGrp="1"/>
          </p:cNvSpPr>
          <p:nvPr>
            <p:ph type="ftr" sz="quarter" idx="11"/>
          </p:nvPr>
        </p:nvSpPr>
        <p:spPr/>
        <p:txBody>
          <a:bodyPr/>
          <a:lstStyle/>
          <a:p>
            <a:r>
              <a:rPr lang="zh-CN" altLang="en-US"/>
              <a:t>嵌入式系统设计</a:t>
            </a:r>
          </a:p>
        </p:txBody>
      </p:sp>
      <p:sp>
        <p:nvSpPr>
          <p:cNvPr id="3" name="灯片编号占位符 2">
            <a:extLst>
              <a:ext uri="{FF2B5EF4-FFF2-40B4-BE49-F238E27FC236}">
                <a16:creationId xmlns:a16="http://schemas.microsoft.com/office/drawing/2014/main" id="{E0F9087B-31A6-4043-897F-E4033DE37E38}"/>
              </a:ext>
            </a:extLst>
          </p:cNvPr>
          <p:cNvSpPr>
            <a:spLocks noGrp="1"/>
          </p:cNvSpPr>
          <p:nvPr>
            <p:ph type="sldNum" sz="quarter" idx="12"/>
          </p:nvPr>
        </p:nvSpPr>
        <p:spPr/>
        <p:txBody>
          <a:bodyPr/>
          <a:lstStyle/>
          <a:p>
            <a:fld id="{D2BE3B3C-08EA-47AD-A385-10D430A3A58B}" type="slidenum">
              <a:rPr lang="zh-CN" altLang="en-US" smtClean="0"/>
              <a:pPr/>
              <a:t>37</a:t>
            </a:fld>
            <a:endParaRPr lang="zh-CN" altLang="en-US"/>
          </a:p>
        </p:txBody>
      </p:sp>
      <p:sp>
        <p:nvSpPr>
          <p:cNvPr id="12" name="内容占位符 11">
            <a:extLst>
              <a:ext uri="{FF2B5EF4-FFF2-40B4-BE49-F238E27FC236}">
                <a16:creationId xmlns:a16="http://schemas.microsoft.com/office/drawing/2014/main" id="{30AACE17-4FC9-4B46-BFD1-44CC21E1FFE5}"/>
              </a:ext>
            </a:extLst>
          </p:cNvPr>
          <p:cNvSpPr>
            <a:spLocks noGrp="1"/>
          </p:cNvSpPr>
          <p:nvPr>
            <p:ph idx="1"/>
          </p:nvPr>
        </p:nvSpPr>
        <p:spPr>
          <a:xfrm>
            <a:off x="291164" y="1309035"/>
            <a:ext cx="8672242" cy="1129365"/>
          </a:xfrm>
        </p:spPr>
        <p:txBody>
          <a:bodyPr>
            <a:normAutofit/>
          </a:bodyPr>
          <a:lstStyle/>
          <a:p>
            <a:r>
              <a:rPr lang="zh-CN" altLang="en-US" sz="2800" dirty="0"/>
              <a:t>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 · · · , </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n</a:t>
            </a:r>
            <a:r>
              <a:rPr lang="en-US" altLang="zh-CN" sz="2800" dirty="0"/>
              <a:t>}</a:t>
            </a:r>
            <a:r>
              <a:rPr lang="zh-CN" altLang="en-US" sz="2800" dirty="0"/>
              <a:t>，</a:t>
            </a:r>
            <a:r>
              <a:rPr lang="zh-CN" altLang="en-US" sz="2800" dirty="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，其最坏执行时间和任务周期为 </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 </a:t>
            </a:r>
            <a:r>
              <a:rPr lang="zh-CN" altLang="en-US" sz="2800" dirty="0"/>
              <a:t>和 </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a:t>
            </a:r>
            <a:r>
              <a:rPr lang="en-US" altLang="zh-CN" sz="2800" dirty="0"/>
              <a:t>EDF </a:t>
            </a:r>
            <a:r>
              <a:rPr lang="zh-CN" altLang="en-US" sz="2800" dirty="0"/>
              <a:t>可调度的充分条件</a:t>
            </a:r>
          </a:p>
        </p:txBody>
      </p:sp>
      <p:pic>
        <p:nvPicPr>
          <p:cNvPr id="13" name="图片 12">
            <a:extLst>
              <a:ext uri="{FF2B5EF4-FFF2-40B4-BE49-F238E27FC236}">
                <a16:creationId xmlns:a16="http://schemas.microsoft.com/office/drawing/2014/main" id="{3601CFBF-9FCC-4ACE-8DE9-6209735E82AA}"/>
              </a:ext>
            </a:extLst>
          </p:cNvPr>
          <p:cNvPicPr>
            <a:picLocks noChangeAspect="1"/>
          </p:cNvPicPr>
          <p:nvPr/>
        </p:nvPicPr>
        <p:blipFill>
          <a:blip r:embed="rId2"/>
          <a:stretch>
            <a:fillRect/>
          </a:stretch>
        </p:blipFill>
        <p:spPr>
          <a:xfrm>
            <a:off x="2933700" y="2540000"/>
            <a:ext cx="1638300" cy="1047750"/>
          </a:xfrm>
          <a:prstGeom prst="rect">
            <a:avLst/>
          </a:prstGeom>
        </p:spPr>
      </p:pic>
      <p:sp>
        <p:nvSpPr>
          <p:cNvPr id="14" name="内容占位符 11">
            <a:extLst>
              <a:ext uri="{FF2B5EF4-FFF2-40B4-BE49-F238E27FC236}">
                <a16:creationId xmlns:a16="http://schemas.microsoft.com/office/drawing/2014/main" id="{425A4493-3B0C-4DFE-A42D-10DDC4D26ADA}"/>
              </a:ext>
            </a:extLst>
          </p:cNvPr>
          <p:cNvSpPr txBox="1">
            <a:spLocks/>
          </p:cNvSpPr>
          <p:nvPr/>
        </p:nvSpPr>
        <p:spPr>
          <a:xfrm>
            <a:off x="148924" y="3557270"/>
            <a:ext cx="8672242" cy="11293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例：一个任务集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a:t>
            </a:r>
            <a:r>
              <a:rPr lang="zh-CN" altLang="en-US" sz="2800" dirty="0"/>
              <a:t>有两个实时任务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(50, 25, 50)</a:t>
            </a:r>
            <a:r>
              <a:rPr lang="zh-CN" altLang="en-US" sz="2800" dirty="0"/>
              <a:t>、</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(80, 35, 80)</a:t>
            </a:r>
            <a:r>
              <a:rPr lang="zh-CN" altLang="en-US" sz="2800" dirty="0"/>
              <a:t>，系统的利用率为</a:t>
            </a:r>
          </a:p>
        </p:txBody>
      </p:sp>
      <p:pic>
        <p:nvPicPr>
          <p:cNvPr id="16" name="图片 15">
            <a:extLst>
              <a:ext uri="{FF2B5EF4-FFF2-40B4-BE49-F238E27FC236}">
                <a16:creationId xmlns:a16="http://schemas.microsoft.com/office/drawing/2014/main" id="{B6A71556-F289-49A7-9118-FC705E8F1847}"/>
              </a:ext>
            </a:extLst>
          </p:cNvPr>
          <p:cNvPicPr>
            <a:picLocks noChangeAspect="1"/>
          </p:cNvPicPr>
          <p:nvPr/>
        </p:nvPicPr>
        <p:blipFill>
          <a:blip r:embed="rId3"/>
          <a:stretch>
            <a:fillRect/>
          </a:stretch>
        </p:blipFill>
        <p:spPr>
          <a:xfrm>
            <a:off x="2240661" y="4706620"/>
            <a:ext cx="3190875" cy="771525"/>
          </a:xfrm>
          <a:prstGeom prst="rect">
            <a:avLst/>
          </a:prstGeom>
        </p:spPr>
      </p:pic>
      <p:sp>
        <p:nvSpPr>
          <p:cNvPr id="17" name="内容占位符 11">
            <a:extLst>
              <a:ext uri="{FF2B5EF4-FFF2-40B4-BE49-F238E27FC236}">
                <a16:creationId xmlns:a16="http://schemas.microsoft.com/office/drawing/2014/main" id="{ECD36D8A-CDBC-4B02-866E-D4B7C824BFBB}"/>
              </a:ext>
            </a:extLst>
          </p:cNvPr>
          <p:cNvSpPr txBox="1">
            <a:spLocks/>
          </p:cNvSpPr>
          <p:nvPr/>
        </p:nvSpPr>
        <p:spPr>
          <a:xfrm>
            <a:off x="148924" y="5498130"/>
            <a:ext cx="8672242" cy="112936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这组任务是可调度的</a:t>
            </a:r>
          </a:p>
        </p:txBody>
      </p:sp>
    </p:spTree>
    <p:extLst>
      <p:ext uri="{BB962C8B-B14F-4D97-AF65-F5344CB8AC3E}">
        <p14:creationId xmlns:p14="http://schemas.microsoft.com/office/powerpoint/2010/main" val="2473657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46C5F-4EA1-4C1E-B593-5DFF0D7CC1C4}"/>
              </a:ext>
            </a:extLst>
          </p:cNvPr>
          <p:cNvSpPr>
            <a:spLocks noGrp="1"/>
          </p:cNvSpPr>
          <p:nvPr>
            <p:ph type="title"/>
          </p:nvPr>
        </p:nvSpPr>
        <p:spPr/>
        <p:txBody>
          <a:bodyPr/>
          <a:lstStyle/>
          <a:p>
            <a:r>
              <a:rPr lang="en-US" altLang="zh-CN" dirty="0"/>
              <a:t>EDF</a:t>
            </a:r>
            <a:r>
              <a:rPr lang="zh-CN" altLang="en-US" dirty="0"/>
              <a:t>（续）</a:t>
            </a:r>
          </a:p>
        </p:txBody>
      </p:sp>
      <p:sp>
        <p:nvSpPr>
          <p:cNvPr id="3" name="内容占位符 2">
            <a:extLst>
              <a:ext uri="{FF2B5EF4-FFF2-40B4-BE49-F238E27FC236}">
                <a16:creationId xmlns:a16="http://schemas.microsoft.com/office/drawing/2014/main" id="{262F4E82-382C-4137-AA97-1B3C1427CCFC}"/>
              </a:ext>
            </a:extLst>
          </p:cNvPr>
          <p:cNvSpPr>
            <a:spLocks noGrp="1"/>
          </p:cNvSpPr>
          <p:nvPr>
            <p:ph idx="1"/>
          </p:nvPr>
        </p:nvSpPr>
        <p:spPr>
          <a:xfrm>
            <a:off x="291164" y="1219201"/>
            <a:ext cx="8672242" cy="5053584"/>
          </a:xfrm>
        </p:spPr>
        <p:txBody>
          <a:bodyPr>
            <a:normAutofit fontScale="92500" lnSpcReduction="10000"/>
          </a:bodyPr>
          <a:lstStyle/>
          <a:p>
            <a:pPr>
              <a:lnSpc>
                <a:spcPct val="80000"/>
              </a:lnSpc>
            </a:pPr>
            <a:r>
              <a:rPr lang="zh-CN" altLang="en-US" dirty="0"/>
              <a:t>动态优先级调度算法</a:t>
            </a:r>
          </a:p>
          <a:p>
            <a:pPr lvl="1">
              <a:lnSpc>
                <a:spcPct val="130000"/>
              </a:lnSpc>
              <a:spcBef>
                <a:spcPts val="600"/>
              </a:spcBef>
              <a:spcAft>
                <a:spcPts val="0"/>
              </a:spcAft>
            </a:pPr>
            <a:r>
              <a:rPr lang="en-US" altLang="zh-CN" dirty="0"/>
              <a:t>EDF</a:t>
            </a:r>
            <a:r>
              <a:rPr lang="zh-CN" altLang="en-US" dirty="0"/>
              <a:t>算法的基本思路是：根据任务的截止时间来确定其优先级，截止时间越近的任务，优先级分配的越高</a:t>
            </a:r>
          </a:p>
          <a:p>
            <a:pPr lvl="1">
              <a:lnSpc>
                <a:spcPct val="130000"/>
              </a:lnSpc>
              <a:spcBef>
                <a:spcPts val="600"/>
              </a:spcBef>
              <a:spcAft>
                <a:spcPts val="0"/>
              </a:spcAft>
            </a:pPr>
            <a:r>
              <a:rPr lang="en-US" altLang="zh-CN" dirty="0"/>
              <a:t>EDF</a:t>
            </a:r>
            <a:r>
              <a:rPr lang="zh-CN" altLang="en-US" dirty="0"/>
              <a:t>算法可调度上限为</a:t>
            </a:r>
            <a:r>
              <a:rPr lang="en-US" altLang="zh-CN" dirty="0"/>
              <a:t>100</a:t>
            </a:r>
            <a:r>
              <a:rPr lang="zh-CN" altLang="en-US" dirty="0"/>
              <a:t>％，但可能会错过一个截止时限</a:t>
            </a:r>
            <a:endParaRPr lang="en-US" altLang="zh-CN" dirty="0"/>
          </a:p>
          <a:p>
            <a:pPr lvl="1">
              <a:lnSpc>
                <a:spcPct val="130000"/>
              </a:lnSpc>
              <a:spcBef>
                <a:spcPts val="600"/>
              </a:spcBef>
              <a:spcAft>
                <a:spcPts val="0"/>
              </a:spcAft>
            </a:pPr>
            <a:r>
              <a:rPr lang="zh-CN" altLang="en-US" dirty="0"/>
              <a:t>其花费很大，在实践中很少使用</a:t>
            </a:r>
            <a:endParaRPr lang="en-US" altLang="zh-CN" dirty="0"/>
          </a:p>
          <a:p>
            <a:r>
              <a:rPr lang="en-US" altLang="zh-CN" dirty="0"/>
              <a:t>EDF</a:t>
            </a:r>
            <a:r>
              <a:rPr lang="zh-CN" altLang="en-US" dirty="0"/>
              <a:t>实现</a:t>
            </a:r>
            <a:endParaRPr lang="en-US" altLang="zh-CN" dirty="0"/>
          </a:p>
          <a:p>
            <a:pPr lvl="1"/>
            <a:r>
              <a:rPr lang="zh-CN" altLang="en-US" dirty="0"/>
              <a:t>每个计时器中断完成</a:t>
            </a:r>
            <a:endParaRPr lang="en-US" altLang="zh-CN" dirty="0"/>
          </a:p>
          <a:p>
            <a:pPr lvl="2"/>
            <a:r>
              <a:rPr lang="zh-CN" altLang="en-US" dirty="0"/>
              <a:t>计算每个任务的截止时间</a:t>
            </a:r>
            <a:endParaRPr lang="en-US" altLang="zh-CN" dirty="0"/>
          </a:p>
          <a:p>
            <a:pPr lvl="2"/>
            <a:r>
              <a:rPr lang="zh-CN" altLang="en-US" dirty="0"/>
              <a:t>选择最近截止时间的任务执行</a:t>
            </a:r>
          </a:p>
        </p:txBody>
      </p:sp>
      <p:sp>
        <p:nvSpPr>
          <p:cNvPr id="4" name="页脚占位符 3">
            <a:extLst>
              <a:ext uri="{FF2B5EF4-FFF2-40B4-BE49-F238E27FC236}">
                <a16:creationId xmlns:a16="http://schemas.microsoft.com/office/drawing/2014/main" id="{3BF3D445-A03A-44EA-A12B-2DFB3189151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6F4D5798-AD7C-44D6-B6A4-7E9A92801BB1}"/>
              </a:ext>
            </a:extLst>
          </p:cNvPr>
          <p:cNvSpPr>
            <a:spLocks noGrp="1"/>
          </p:cNvSpPr>
          <p:nvPr>
            <p:ph type="sldNum" sz="quarter" idx="12"/>
          </p:nvPr>
        </p:nvSpPr>
        <p:spPr/>
        <p:txBody>
          <a:bodyPr/>
          <a:lstStyle/>
          <a:p>
            <a:fld id="{D2BE3B3C-08EA-47AD-A385-10D430A3A58B}" type="slidenum">
              <a:rPr lang="zh-CN" altLang="en-US" smtClean="0"/>
              <a:t>38</a:t>
            </a:fld>
            <a:endParaRPr lang="zh-CN" altLang="en-US"/>
          </a:p>
        </p:txBody>
      </p:sp>
    </p:spTree>
    <p:extLst>
      <p:ext uri="{BB962C8B-B14F-4D97-AF65-F5344CB8AC3E}">
        <p14:creationId xmlns:p14="http://schemas.microsoft.com/office/powerpoint/2010/main" val="1119148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41" name="Group 89">
            <a:extLst>
              <a:ext uri="{FF2B5EF4-FFF2-40B4-BE49-F238E27FC236}">
                <a16:creationId xmlns:a16="http://schemas.microsoft.com/office/drawing/2014/main" id="{56EA0E5F-EA86-4A2E-8C14-0DB6C2A294E9}"/>
              </a:ext>
            </a:extLst>
          </p:cNvPr>
          <p:cNvGraphicFramePr>
            <a:graphicFrameLocks noGrp="1"/>
          </p:cNvGraphicFramePr>
          <p:nvPr>
            <p:ph idx="1"/>
            <p:extLst>
              <p:ext uri="{D42A27DB-BD31-4B8C-83A1-F6EECF244321}">
                <p14:modId xmlns:p14="http://schemas.microsoft.com/office/powerpoint/2010/main" val="3520706265"/>
              </p:ext>
            </p:extLst>
          </p:nvPr>
        </p:nvGraphicFramePr>
        <p:xfrm>
          <a:off x="5831840" y="259080"/>
          <a:ext cx="3048000" cy="187326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7736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TASK</a:t>
                      </a:r>
                    </a:p>
                  </a:txBody>
                  <a:tcPr marL="18000" marR="18000" marT="17978" marB="1797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Time</a:t>
                      </a:r>
                    </a:p>
                  </a:txBody>
                  <a:tcPr marL="18000" marR="18000" marT="17978" marB="1797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period</a:t>
                      </a:r>
                      <a:endPar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18000" marR="18000" marT="17978" marB="1797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242" name="Text Box 90">
            <a:extLst>
              <a:ext uri="{FF2B5EF4-FFF2-40B4-BE49-F238E27FC236}">
                <a16:creationId xmlns:a16="http://schemas.microsoft.com/office/drawing/2014/main" id="{6394B915-D680-4D8E-B010-62AF147CA793}"/>
              </a:ext>
            </a:extLst>
          </p:cNvPr>
          <p:cNvSpPr txBox="1">
            <a:spLocks noChangeArrowheads="1"/>
          </p:cNvSpPr>
          <p:nvPr/>
        </p:nvSpPr>
        <p:spPr bwMode="auto">
          <a:xfrm>
            <a:off x="269240" y="117475"/>
            <a:ext cx="55626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800"/>
              </a:spcBef>
              <a:buClr>
                <a:srgbClr val="FFCC00"/>
              </a:buClr>
              <a:buSzPct val="100000"/>
              <a:buFont typeface="Monotype Sorts" pitchFamily="2" charset="2"/>
              <a:buChar char="z"/>
              <a:defRPr sz="3200">
                <a:solidFill>
                  <a:schemeClr val="tx1"/>
                </a:solidFill>
                <a:latin typeface="Tahoma" panose="020B0604030504040204" pitchFamily="34" charset="0"/>
                <a:ea typeface="Heiti SC Light"/>
                <a:cs typeface="Heiti SC Light"/>
                <a:sym typeface="Tahoma" panose="020B0604030504040204" pitchFamily="34" charset="0"/>
              </a:defRPr>
            </a:lvl1pPr>
            <a:lvl2pPr marL="742950" indent="-285750">
              <a:spcBef>
                <a:spcPts val="700"/>
              </a:spcBef>
              <a:buClr>
                <a:srgbClr val="FFCC00"/>
              </a:buClr>
              <a:buSzPct val="100000"/>
              <a:buFont typeface="Monotype Sorts" pitchFamily="2" charset="2"/>
              <a:buChar char="y"/>
              <a:defRPr sz="2800">
                <a:solidFill>
                  <a:schemeClr val="tx1"/>
                </a:solidFill>
                <a:latin typeface="Tahoma" panose="020B0604030504040204" pitchFamily="34" charset="0"/>
                <a:ea typeface="Heiti SC Light"/>
                <a:cs typeface="Heiti SC Light"/>
                <a:sym typeface="Tahoma" panose="020B0604030504040204" pitchFamily="34" charset="0"/>
              </a:defRPr>
            </a:lvl2pPr>
            <a:lvl3pPr marL="1143000" indent="-228600">
              <a:spcBef>
                <a:spcPts val="600"/>
              </a:spcBef>
              <a:buClr>
                <a:srgbClr val="FFCC00"/>
              </a:buClr>
              <a:buSzPct val="100000"/>
              <a:buFont typeface="Monotype Sorts" pitchFamily="2" charset="2"/>
              <a:buChar char="x"/>
              <a:defRPr sz="2400">
                <a:solidFill>
                  <a:schemeClr val="tx1"/>
                </a:solidFill>
                <a:latin typeface="Tahoma" panose="020B0604030504040204" pitchFamily="34" charset="0"/>
                <a:ea typeface="Heiti SC Light"/>
                <a:cs typeface="Heiti SC Light"/>
                <a:sym typeface="Tahoma" panose="020B0604030504040204" pitchFamily="34" charset="0"/>
              </a:defRPr>
            </a:lvl3pPr>
            <a:lvl4pPr marL="1600200" indent="-228600">
              <a:spcBef>
                <a:spcPts val="500"/>
              </a:spcBef>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4pPr>
            <a:lvl5pPr marL="2057400" indent="-228600">
              <a:spcBef>
                <a:spcPts val="500"/>
              </a:spcBef>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5pPr>
            <a:lvl6pPr marL="25146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6pPr>
            <a:lvl7pPr marL="29718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7pPr>
            <a:lvl8pPr marL="34290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8pPr>
            <a:lvl9pPr marL="3886200" indent="-228600" eaLnBrk="0" fontAlgn="base" hangingPunct="0">
              <a:spcBef>
                <a:spcPts val="500"/>
              </a:spcBef>
              <a:spcAft>
                <a:spcPct val="0"/>
              </a:spcAft>
              <a:buClr>
                <a:srgbClr val="FFCC00"/>
              </a:buClr>
              <a:buSzPct val="100000"/>
              <a:buFont typeface="Tahoma" panose="020B0604030504040204" pitchFamily="34" charset="0"/>
              <a:buChar char="–"/>
              <a:defRPr sz="2000">
                <a:solidFill>
                  <a:schemeClr val="tx1"/>
                </a:solidFill>
                <a:latin typeface="Tahoma" panose="020B0604030504040204" pitchFamily="34" charset="0"/>
                <a:ea typeface="Heiti SC Light"/>
                <a:cs typeface="Heiti SC Light"/>
                <a:sym typeface="Tahoma" panose="020B0604030504040204" pitchFamily="34" charset="0"/>
              </a:defRPr>
            </a:lvl9pPr>
          </a:lstStyle>
          <a:p>
            <a:pPr eaLnBrk="1" hangingPunct="1">
              <a:spcBef>
                <a:spcPct val="0"/>
              </a:spcBef>
              <a:buClrTx/>
              <a:buSzTx/>
              <a:buFontTx/>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Time  RP       deadline </a:t>
            </a:r>
          </a:p>
          <a:p>
            <a:pPr>
              <a:spcBef>
                <a:spcPct val="0"/>
              </a:spcBef>
              <a:buClrTx/>
              <a:buSzTx/>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0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3)=3,d(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1)=3</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1)=2,d(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3)=5</a:t>
            </a:r>
          </a:p>
          <a:p>
            <a:pPr>
              <a:spcBef>
                <a:spcPct val="0"/>
              </a:spcBef>
              <a:buClrTx/>
              <a:buSzTx/>
              <a:buFontTx/>
              <a:buAutoNum type="arabicPlain"/>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     </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1      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2)=4,d(</a:t>
            </a:r>
            <a:r>
              <a:rPr kumimoji="1" lang="en-US" altLang="zh-CN" sz="2400" dirty="0">
                <a:ea typeface="宋体" panose="02010600030101010101" pitchFamily="2" charset="-122"/>
                <a:sym typeface="Symbol" panose="05050102010706020507" pitchFamily="18" charset="2"/>
              </a:rPr>
              <a:t></a:t>
            </a: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3)=4</a:t>
            </a:r>
          </a:p>
          <a:p>
            <a:pPr marL="0" indent="0" eaLnBrk="1" hangingPunct="1">
              <a:spcBef>
                <a:spcPct val="0"/>
              </a:spcBef>
              <a:buClrTx/>
              <a:buSzTx/>
              <a:buFont typeface="Monotype Sorts" pitchFamily="2" charset="2"/>
              <a:buNone/>
              <a:defRPr/>
            </a:pPr>
            <a:r>
              <a:rPr lang="en-US" altLang="zh-CN" sz="2400" dirty="0">
                <a:latin typeface="Times New Roman" panose="02020603050405020304" pitchFamily="18" charset="0"/>
                <a:ea typeface="宋体" panose="02010600030101010101" pitchFamily="2" charset="-122"/>
                <a:sym typeface="Times New Roman" panose="02020603050405020304" pitchFamily="18" charset="0"/>
              </a:rPr>
              <a:t>……</a:t>
            </a:r>
          </a:p>
        </p:txBody>
      </p:sp>
      <p:sp>
        <p:nvSpPr>
          <p:cNvPr id="5" name="文本框 4">
            <a:extLst>
              <a:ext uri="{FF2B5EF4-FFF2-40B4-BE49-F238E27FC236}">
                <a16:creationId xmlns:a16="http://schemas.microsoft.com/office/drawing/2014/main" id="{0E8348B7-7CF5-40DF-9EA8-013A629C503A}"/>
              </a:ext>
            </a:extLst>
          </p:cNvPr>
          <p:cNvSpPr txBox="1"/>
          <p:nvPr/>
        </p:nvSpPr>
        <p:spPr>
          <a:xfrm>
            <a:off x="5552440" y="4571880"/>
            <a:ext cx="3606800" cy="1815882"/>
          </a:xfrm>
          <a:prstGeom prst="rect">
            <a:avLst/>
          </a:prstGeom>
          <a:noFill/>
        </p:spPr>
        <p:txBody>
          <a:bodyPr wrap="square" rtlCol="0">
            <a:spAutoFit/>
          </a:bodyPr>
          <a:lstStyle/>
          <a:p>
            <a:pPr marL="285750" indent="-285750">
              <a:buClr>
                <a:schemeClr val="accent2"/>
              </a:buClr>
              <a:buSzPct val="6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超周期：</a:t>
            </a:r>
            <a:r>
              <a:rPr lang="en-US" altLang="zh-CN" sz="2800" dirty="0">
                <a:latin typeface="微软雅黑" panose="020B0503020204020204" pitchFamily="34" charset="-122"/>
                <a:ea typeface="微软雅黑" panose="020B0503020204020204" pitchFamily="34" charset="-122"/>
              </a:rPr>
              <a:t>60</a:t>
            </a:r>
          </a:p>
          <a:p>
            <a:pPr marL="285750" indent="-285750">
              <a:buClr>
                <a:schemeClr val="accent2"/>
              </a:buClr>
              <a:buSzPct val="60000"/>
              <a:buFont typeface="Wingdings" panose="05000000000000000000" pitchFamily="2" charset="2"/>
              <a:buChar char="n"/>
            </a:pPr>
            <a:r>
              <a:rPr lang="en-US" altLang="zh-CN" sz="2800" dirty="0">
                <a:latin typeface="微软雅黑" panose="020B0503020204020204" pitchFamily="34" charset="-122"/>
                <a:ea typeface="微软雅黑" panose="020B0503020204020204" pitchFamily="34" charset="-122"/>
              </a:rPr>
              <a:t>U=1/3+1/4+2/5</a:t>
            </a:r>
          </a:p>
          <a:p>
            <a:pPr>
              <a:buClr>
                <a:schemeClr val="accent2"/>
              </a:buClr>
              <a:buSzPct val="60000"/>
            </a:pPr>
            <a:r>
              <a:rPr lang="en-US" altLang="zh-CN" sz="2800" dirty="0">
                <a:latin typeface="微软雅黑" panose="020B0503020204020204" pitchFamily="34" charset="-122"/>
                <a:ea typeface="微软雅黑" panose="020B0503020204020204" pitchFamily="34" charset="-122"/>
              </a:rPr>
              <a:t>      =0.98&lt;1</a:t>
            </a:r>
          </a:p>
          <a:p>
            <a:pPr marL="285750" indent="-285750">
              <a:buClr>
                <a:schemeClr val="accent2"/>
              </a:buClr>
              <a:buSzPct val="60000"/>
              <a:buFont typeface="Wingdings" panose="05000000000000000000" pitchFamily="2" charset="2"/>
              <a:buChar char="n"/>
            </a:pPr>
            <a:r>
              <a:rPr lang="zh-CN" altLang="en-US" sz="2800" dirty="0">
                <a:latin typeface="微软雅黑" panose="020B0503020204020204" pitchFamily="34" charset="-122"/>
                <a:ea typeface="微软雅黑" panose="020B0503020204020204" pitchFamily="34" charset="-122"/>
              </a:rPr>
              <a:t>可调度的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242">
                                            <p:txEl>
                                              <p:pRg st="0" end="0"/>
                                            </p:txEl>
                                          </p:spTgt>
                                        </p:tgtEl>
                                        <p:attrNameLst>
                                          <p:attrName>style.visibility</p:attrName>
                                        </p:attrNameLst>
                                      </p:cBhvr>
                                      <p:to>
                                        <p:strVal val="visible"/>
                                      </p:to>
                                    </p:set>
                                    <p:anim calcmode="lin" valueType="num">
                                      <p:cBhvr additive="base">
                                        <p:cTn id="13" dur="500" fill="hold"/>
                                        <p:tgtEl>
                                          <p:spTgt spid="4924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9242">
                                            <p:txEl>
                                              <p:pRg st="1" end="1"/>
                                            </p:txEl>
                                          </p:spTgt>
                                        </p:tgtEl>
                                        <p:attrNameLst>
                                          <p:attrName>style.visibility</p:attrName>
                                        </p:attrNameLst>
                                      </p:cBhvr>
                                      <p:to>
                                        <p:strVal val="visible"/>
                                      </p:to>
                                    </p:set>
                                    <p:animEffect transition="in" filter="blinds(horizontal)">
                                      <p:cBhvr>
                                        <p:cTn id="19" dur="500"/>
                                        <p:tgtEl>
                                          <p:spTgt spid="4924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9242">
                                            <p:txEl>
                                              <p:pRg st="2" end="2"/>
                                            </p:txEl>
                                          </p:spTgt>
                                        </p:tgtEl>
                                        <p:attrNameLst>
                                          <p:attrName>style.visibility</p:attrName>
                                        </p:attrNameLst>
                                      </p:cBhvr>
                                      <p:to>
                                        <p:strVal val="visible"/>
                                      </p:to>
                                    </p:set>
                                    <p:animEffect transition="in" filter="blinds(horizontal)">
                                      <p:cBhvr>
                                        <p:cTn id="24" dur="500"/>
                                        <p:tgtEl>
                                          <p:spTgt spid="4924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9242">
                                            <p:txEl>
                                              <p:pRg st="3" end="3"/>
                                            </p:txEl>
                                          </p:spTgt>
                                        </p:tgtEl>
                                        <p:attrNameLst>
                                          <p:attrName>style.visibility</p:attrName>
                                        </p:attrNameLst>
                                      </p:cBhvr>
                                      <p:to>
                                        <p:strVal val="visible"/>
                                      </p:to>
                                    </p:set>
                                    <p:animEffect transition="in" filter="blinds(horizontal)">
                                      <p:cBhvr>
                                        <p:cTn id="29" dur="500"/>
                                        <p:tgtEl>
                                          <p:spTgt spid="4924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9242">
                                            <p:txEl>
                                              <p:pRg st="4" end="4"/>
                                            </p:txEl>
                                          </p:spTgt>
                                        </p:tgtEl>
                                        <p:attrNameLst>
                                          <p:attrName>style.visibility</p:attrName>
                                        </p:attrNameLst>
                                      </p:cBhvr>
                                      <p:to>
                                        <p:strVal val="visible"/>
                                      </p:to>
                                    </p:set>
                                    <p:animEffect transition="in" filter="blinds(horizontal)">
                                      <p:cBhvr>
                                        <p:cTn id="34" dur="500"/>
                                        <p:tgtEl>
                                          <p:spTgt spid="4924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9242">
                                            <p:txEl>
                                              <p:pRg st="5" end="5"/>
                                            </p:txEl>
                                          </p:spTgt>
                                        </p:tgtEl>
                                        <p:attrNameLst>
                                          <p:attrName>style.visibility</p:attrName>
                                        </p:attrNameLst>
                                      </p:cBhvr>
                                      <p:to>
                                        <p:strVal val="visible"/>
                                      </p:to>
                                    </p:set>
                                    <p:animEffect transition="in" filter="blinds(horizontal)">
                                      <p:cBhvr>
                                        <p:cTn id="39" dur="500"/>
                                        <p:tgtEl>
                                          <p:spTgt spid="4924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9242">
                                            <p:txEl>
                                              <p:pRg st="6" end="6"/>
                                            </p:txEl>
                                          </p:spTgt>
                                        </p:tgtEl>
                                        <p:attrNameLst>
                                          <p:attrName>style.visibility</p:attrName>
                                        </p:attrNameLst>
                                      </p:cBhvr>
                                      <p:to>
                                        <p:strVal val="visible"/>
                                      </p:to>
                                    </p:set>
                                    <p:animEffect transition="in" filter="blinds(horizontal)">
                                      <p:cBhvr>
                                        <p:cTn id="44" dur="500"/>
                                        <p:tgtEl>
                                          <p:spTgt spid="4924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9242">
                                            <p:txEl>
                                              <p:pRg st="7" end="7"/>
                                            </p:txEl>
                                          </p:spTgt>
                                        </p:tgtEl>
                                        <p:attrNameLst>
                                          <p:attrName>style.visibility</p:attrName>
                                        </p:attrNameLst>
                                      </p:cBhvr>
                                      <p:to>
                                        <p:strVal val="visible"/>
                                      </p:to>
                                    </p:set>
                                    <p:animEffect transition="in" filter="blinds(horizontal)">
                                      <p:cBhvr>
                                        <p:cTn id="49" dur="500"/>
                                        <p:tgtEl>
                                          <p:spTgt spid="4924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9242">
                                            <p:txEl>
                                              <p:pRg st="8" end="8"/>
                                            </p:txEl>
                                          </p:spTgt>
                                        </p:tgtEl>
                                        <p:attrNameLst>
                                          <p:attrName>style.visibility</p:attrName>
                                        </p:attrNameLst>
                                      </p:cBhvr>
                                      <p:to>
                                        <p:strVal val="visible"/>
                                      </p:to>
                                    </p:set>
                                    <p:animEffect transition="in" filter="blinds(horizontal)">
                                      <p:cBhvr>
                                        <p:cTn id="54" dur="500"/>
                                        <p:tgtEl>
                                          <p:spTgt spid="4924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49242">
                                            <p:txEl>
                                              <p:pRg st="9" end="9"/>
                                            </p:txEl>
                                          </p:spTgt>
                                        </p:tgtEl>
                                        <p:attrNameLst>
                                          <p:attrName>style.visibility</p:attrName>
                                        </p:attrNameLst>
                                      </p:cBhvr>
                                      <p:to>
                                        <p:strVal val="visible"/>
                                      </p:to>
                                    </p:set>
                                    <p:animEffect transition="in" filter="blinds(horizontal)">
                                      <p:cBhvr>
                                        <p:cTn id="59" dur="500"/>
                                        <p:tgtEl>
                                          <p:spTgt spid="4924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49242">
                                            <p:txEl>
                                              <p:pRg st="10" end="10"/>
                                            </p:txEl>
                                          </p:spTgt>
                                        </p:tgtEl>
                                        <p:attrNameLst>
                                          <p:attrName>style.visibility</p:attrName>
                                        </p:attrNameLst>
                                      </p:cBhvr>
                                      <p:to>
                                        <p:strVal val="visible"/>
                                      </p:to>
                                    </p:set>
                                    <p:animEffect transition="in" filter="blinds(horizontal)">
                                      <p:cBhvr>
                                        <p:cTn id="64" dur="500"/>
                                        <p:tgtEl>
                                          <p:spTgt spid="49242">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242">
                                            <p:txEl>
                                              <p:pRg st="11" end="11"/>
                                            </p:txEl>
                                          </p:spTgt>
                                        </p:tgtEl>
                                        <p:attrNameLst>
                                          <p:attrName>style.visibility</p:attrName>
                                        </p:attrNameLst>
                                      </p:cBhvr>
                                      <p:to>
                                        <p:strVal val="visible"/>
                                      </p:to>
                                    </p:set>
                                    <p:animEffect transition="in" filter="blinds(horizontal)">
                                      <p:cBhvr>
                                        <p:cTn id="69" dur="500"/>
                                        <p:tgtEl>
                                          <p:spTgt spid="49242">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49242">
                                            <p:txEl>
                                              <p:pRg st="12" end="12"/>
                                            </p:txEl>
                                          </p:spTgt>
                                        </p:tgtEl>
                                        <p:attrNameLst>
                                          <p:attrName>style.visibility</p:attrName>
                                        </p:attrNameLst>
                                      </p:cBhvr>
                                      <p:to>
                                        <p:strVal val="visible"/>
                                      </p:to>
                                    </p:set>
                                    <p:animEffect transition="in" filter="blinds(horizontal)">
                                      <p:cBhvr>
                                        <p:cTn id="74" dur="500"/>
                                        <p:tgtEl>
                                          <p:spTgt spid="49242">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49242">
                                            <p:txEl>
                                              <p:pRg st="13" end="13"/>
                                            </p:txEl>
                                          </p:spTgt>
                                        </p:tgtEl>
                                        <p:attrNameLst>
                                          <p:attrName>style.visibility</p:attrName>
                                        </p:attrNameLst>
                                      </p:cBhvr>
                                      <p:to>
                                        <p:strVal val="visible"/>
                                      </p:to>
                                    </p:set>
                                    <p:animEffect transition="in" filter="blinds(horizontal)">
                                      <p:cBhvr>
                                        <p:cTn id="79" dur="500"/>
                                        <p:tgtEl>
                                          <p:spTgt spid="49242">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49242">
                                            <p:txEl>
                                              <p:pRg st="14" end="14"/>
                                            </p:txEl>
                                          </p:spTgt>
                                        </p:tgtEl>
                                        <p:attrNameLst>
                                          <p:attrName>style.visibility</p:attrName>
                                        </p:attrNameLst>
                                      </p:cBhvr>
                                      <p:to>
                                        <p:strVal val="visible"/>
                                      </p:to>
                                    </p:set>
                                    <p:animEffect transition="in" filter="blinds(horizontal)">
                                      <p:cBhvr>
                                        <p:cTn id="84" dur="500"/>
                                        <p:tgtEl>
                                          <p:spTgt spid="49242">
                                            <p:txEl>
                                              <p:pRg st="14" end="1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49242">
                                            <p:txEl>
                                              <p:pRg st="15" end="15"/>
                                            </p:txEl>
                                          </p:spTgt>
                                        </p:tgtEl>
                                        <p:attrNameLst>
                                          <p:attrName>style.visibility</p:attrName>
                                        </p:attrNameLst>
                                      </p:cBhvr>
                                      <p:to>
                                        <p:strVal val="visible"/>
                                      </p:to>
                                    </p:set>
                                    <p:animEffect transition="in" filter="blinds(horizontal)">
                                      <p:cBhvr>
                                        <p:cTn id="89" dur="500"/>
                                        <p:tgtEl>
                                          <p:spTgt spid="49242">
                                            <p:txEl>
                                              <p:pRg st="15" end="15"/>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49242">
                                            <p:txEl>
                                              <p:pRg st="16" end="16"/>
                                            </p:txEl>
                                          </p:spTgt>
                                        </p:tgtEl>
                                        <p:attrNameLst>
                                          <p:attrName>style.visibility</p:attrName>
                                        </p:attrNameLst>
                                      </p:cBhvr>
                                      <p:to>
                                        <p:strVal val="visible"/>
                                      </p:to>
                                    </p:set>
                                    <p:animEffect transition="in" filter="blinds(horizontal)">
                                      <p:cBhvr>
                                        <p:cTn id="94" dur="500"/>
                                        <p:tgtEl>
                                          <p:spTgt spid="49242">
                                            <p:txEl>
                                              <p:pRg st="16" end="1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49242">
                                            <p:txEl>
                                              <p:pRg st="17" end="17"/>
                                            </p:txEl>
                                          </p:spTgt>
                                        </p:tgtEl>
                                        <p:attrNameLst>
                                          <p:attrName>style.visibility</p:attrName>
                                        </p:attrNameLst>
                                      </p:cBhvr>
                                      <p:to>
                                        <p:strVal val="visible"/>
                                      </p:to>
                                    </p:set>
                                    <p:animEffect transition="in" filter="blinds(horizontal)">
                                      <p:cBhvr>
                                        <p:cTn id="99" dur="500"/>
                                        <p:tgtEl>
                                          <p:spTgt spid="4924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a:t>
            </a:r>
          </a:p>
        </p:txBody>
      </p:sp>
      <p:sp>
        <p:nvSpPr>
          <p:cNvPr id="4" name="内容占位符 3">
            <a:extLst>
              <a:ext uri="{FF2B5EF4-FFF2-40B4-BE49-F238E27FC236}">
                <a16:creationId xmlns:a16="http://schemas.microsoft.com/office/drawing/2014/main" id="{59EC88CD-AF83-43C3-9A65-BEAB02821F1F}"/>
              </a:ext>
            </a:extLst>
          </p:cNvPr>
          <p:cNvSpPr>
            <a:spLocks noGrp="1"/>
          </p:cNvSpPr>
          <p:nvPr>
            <p:ph idx="1"/>
          </p:nvPr>
        </p:nvSpPr>
        <p:spPr/>
        <p:txBody>
          <a:bodyPr>
            <a:normAutofit/>
          </a:bodyPr>
          <a:lstStyle/>
          <a:p>
            <a:r>
              <a:rPr lang="zh-CN" altLang="en-US" sz="2800" dirty="0"/>
              <a:t>实时系统程序执行的正确性：逻辑结果的正确性和运行时间的约束性</a:t>
            </a:r>
            <a:endParaRPr lang="en-US" altLang="zh-CN" sz="2800" dirty="0"/>
          </a:p>
          <a:p>
            <a:r>
              <a:rPr lang="zh-CN" altLang="en-US" sz="2800" dirty="0"/>
              <a:t>实时操作系统是一种既能提供有效机制和服务来保证系统的实时性调度和资源管理，也能保证时间和资源的可预测性以及可计算性的操作系统</a:t>
            </a:r>
            <a:endParaRPr lang="en-US" altLang="zh-CN" sz="2800" dirty="0"/>
          </a:p>
          <a:p>
            <a:pPr lvl="1"/>
            <a:r>
              <a:rPr lang="zh-CN" altLang="en-US" sz="2400" dirty="0"/>
              <a:t>可预测性、可确定性、可计算性</a:t>
            </a:r>
          </a:p>
        </p:txBody>
      </p:sp>
      <p:sp>
        <p:nvSpPr>
          <p:cNvPr id="7" name="页脚占位符 6">
            <a:extLst>
              <a:ext uri="{FF2B5EF4-FFF2-40B4-BE49-F238E27FC236}">
                <a16:creationId xmlns:a16="http://schemas.microsoft.com/office/drawing/2014/main" id="{FB5BBF13-1639-46DC-BE1E-F503C8FB2F33}"/>
              </a:ext>
            </a:extLst>
          </p:cNvPr>
          <p:cNvSpPr>
            <a:spLocks noGrp="1"/>
          </p:cNvSpPr>
          <p:nvPr>
            <p:ph type="ftr" sz="quarter" idx="11"/>
          </p:nvPr>
        </p:nvSpPr>
        <p:spPr/>
        <p:txBody>
          <a:bodyPr/>
          <a:lstStyle/>
          <a:p>
            <a:r>
              <a:rPr lang="zh-CN" altLang="en-US"/>
              <a:t>嵌入式系统设计</a:t>
            </a:r>
          </a:p>
        </p:txBody>
      </p:sp>
      <p:sp>
        <p:nvSpPr>
          <p:cNvPr id="8" name="灯片编号占位符 7">
            <a:extLst>
              <a:ext uri="{FF2B5EF4-FFF2-40B4-BE49-F238E27FC236}">
                <a16:creationId xmlns:a16="http://schemas.microsoft.com/office/drawing/2014/main" id="{C78124D9-8E7C-45E8-9C08-1E203B3B06C7}"/>
              </a:ext>
            </a:extLst>
          </p:cNvPr>
          <p:cNvSpPr>
            <a:spLocks noGrp="1"/>
          </p:cNvSpPr>
          <p:nvPr>
            <p:ph type="sldNum" sz="quarter" idx="12"/>
          </p:nvPr>
        </p:nvSpPr>
        <p:spPr/>
        <p:txBody>
          <a:bodyPr/>
          <a:lstStyle/>
          <a:p>
            <a:fld id="{D2BE3B3C-08EA-47AD-A385-10D430A3A58B}" type="slidenum">
              <a:rPr lang="zh-CN" altLang="en-US" smtClean="0"/>
              <a:t>4</a:t>
            </a:fld>
            <a:endParaRPr lang="zh-CN" altLang="en-US"/>
          </a:p>
        </p:txBody>
      </p:sp>
    </p:spTree>
    <p:extLst>
      <p:ext uri="{BB962C8B-B14F-4D97-AF65-F5344CB8AC3E}">
        <p14:creationId xmlns:p14="http://schemas.microsoft.com/office/powerpoint/2010/main" val="2568898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2F3005D1-6E27-4390-8A1D-9D3403E64267}"/>
              </a:ext>
            </a:extLst>
          </p:cNvPr>
          <p:cNvSpPr>
            <a:spLocks noGrp="1" noChangeArrowheads="1"/>
          </p:cNvSpPr>
          <p:nvPr>
            <p:ph type="title"/>
          </p:nvPr>
        </p:nvSpPr>
        <p:spPr/>
        <p:txBody>
          <a:bodyPr/>
          <a:lstStyle/>
          <a:p>
            <a:r>
              <a:rPr lang="en-US" altLang="zh-CN"/>
              <a:t>RMS</a:t>
            </a:r>
            <a:r>
              <a:rPr lang="zh-CN" altLang="en-US"/>
              <a:t>与</a:t>
            </a:r>
            <a:r>
              <a:rPr lang="en-US" altLang="zh-CN"/>
              <a:t>EDF</a:t>
            </a:r>
            <a:r>
              <a:rPr lang="zh-CN" altLang="en-US"/>
              <a:t>的比较</a:t>
            </a:r>
          </a:p>
        </p:txBody>
      </p:sp>
      <p:sp>
        <p:nvSpPr>
          <p:cNvPr id="76803" name="内容占位符 4">
            <a:extLst>
              <a:ext uri="{FF2B5EF4-FFF2-40B4-BE49-F238E27FC236}">
                <a16:creationId xmlns:a16="http://schemas.microsoft.com/office/drawing/2014/main" id="{9F9E3E70-185F-4A0C-9028-2F7FCC0F98BB}"/>
              </a:ext>
            </a:extLst>
          </p:cNvPr>
          <p:cNvSpPr>
            <a:spLocks noGrp="1" noChangeArrowheads="1"/>
          </p:cNvSpPr>
          <p:nvPr>
            <p:ph idx="1"/>
          </p:nvPr>
        </p:nvSpPr>
        <p:spPr>
          <a:xfrm>
            <a:off x="355600" y="1066800"/>
            <a:ext cx="8432800" cy="4972050"/>
          </a:xfrm>
        </p:spPr>
        <p:txBody>
          <a:bodyPr/>
          <a:lstStyle/>
          <a:p>
            <a:r>
              <a:rPr lang="en-US" altLang="zh-CN" dirty="0"/>
              <a:t>EDF</a:t>
            </a:r>
            <a:r>
              <a:rPr lang="zh-CN" altLang="en-US" dirty="0"/>
              <a:t>可以调度但</a:t>
            </a:r>
            <a:r>
              <a:rPr lang="en-US" altLang="zh-CN" dirty="0"/>
              <a:t>RMS</a:t>
            </a:r>
            <a:r>
              <a:rPr lang="zh-CN" altLang="en-US" dirty="0"/>
              <a:t>不能调度</a:t>
            </a:r>
            <a:endParaRPr lang="en-US" altLang="zh-CN" dirty="0"/>
          </a:p>
          <a:p>
            <a:r>
              <a:rPr lang="zh-CN" altLang="en-US" dirty="0"/>
              <a:t>超周期：</a:t>
            </a:r>
            <a:r>
              <a:rPr lang="en-US" altLang="zh-CN" dirty="0"/>
              <a:t>12</a:t>
            </a:r>
            <a:endParaRPr lang="zh-CN" altLang="en-US" dirty="0"/>
          </a:p>
        </p:txBody>
      </p:sp>
      <p:pic>
        <p:nvPicPr>
          <p:cNvPr id="76805" name="图片 62">
            <a:extLst>
              <a:ext uri="{FF2B5EF4-FFF2-40B4-BE49-F238E27FC236}">
                <a16:creationId xmlns:a16="http://schemas.microsoft.com/office/drawing/2014/main" id="{6015336A-B4C4-437F-91ED-9B38125AC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3975100"/>
            <a:ext cx="9144001"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4" name="Group 89">
            <a:extLst>
              <a:ext uri="{FF2B5EF4-FFF2-40B4-BE49-F238E27FC236}">
                <a16:creationId xmlns:a16="http://schemas.microsoft.com/office/drawing/2014/main" id="{50625FC0-DD2C-46C3-939F-26F0AA26927F}"/>
              </a:ext>
            </a:extLst>
          </p:cNvPr>
          <p:cNvGraphicFramePr>
            <a:graphicFrameLocks/>
          </p:cNvGraphicFramePr>
          <p:nvPr>
            <p:extLst>
              <p:ext uri="{D42A27DB-BD31-4B8C-83A1-F6EECF244321}">
                <p14:modId xmlns:p14="http://schemas.microsoft.com/office/powerpoint/2010/main" val="3123845302"/>
              </p:ext>
            </p:extLst>
          </p:nvPr>
        </p:nvGraphicFramePr>
        <p:xfrm>
          <a:off x="5486400" y="1695450"/>
          <a:ext cx="3048000" cy="1873262"/>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7736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TASK</a:t>
                      </a:r>
                    </a:p>
                  </a:txBody>
                  <a:tcPr marL="18000" marR="18000" marT="17978" marB="17978"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Time</a:t>
                      </a:r>
                    </a:p>
                  </a:txBody>
                  <a:tcPr marL="18000" marR="18000" marT="17978" marB="17978"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period</a:t>
                      </a:r>
                      <a:endParaRPr kumimoji="1" lang="en-US" altLang="zh-CN" sz="20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18000" marR="18000" marT="17978" marB="17978"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P1</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P2</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4</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630">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P3</a:t>
                      </a:r>
                      <a:endPar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L="90000" marR="90000" marT="35957" marB="35957"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1</a:t>
                      </a:r>
                    </a:p>
                  </a:txBody>
                  <a:tcPr marL="90000" marR="90000" marT="35957" marB="35957"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Font typeface="Monotype Sorts"/>
                        <a:defRPr kumimoji="1" sz="2800">
                          <a:solidFill>
                            <a:schemeClr val="tx1"/>
                          </a:solidFill>
                          <a:latin typeface="Tahoma" panose="020B0604030504040204" pitchFamily="34" charset="0"/>
                        </a:defRPr>
                      </a:lvl1pPr>
                      <a:lvl2pPr marL="742950" indent="-285750">
                        <a:spcBef>
                          <a:spcPct val="20000"/>
                        </a:spcBef>
                        <a:buClr>
                          <a:schemeClr val="accent2"/>
                        </a:buClr>
                        <a:buFont typeface="Monotype Sorts"/>
                        <a:defRPr kumimoji="1" sz="2400">
                          <a:solidFill>
                            <a:schemeClr val="tx1"/>
                          </a:solidFill>
                          <a:latin typeface="Tahoma" panose="020B0604030504040204" pitchFamily="34" charset="0"/>
                        </a:defRPr>
                      </a:lvl2pPr>
                      <a:lvl3pPr marL="1143000" indent="-228600">
                        <a:spcBef>
                          <a:spcPct val="20000"/>
                        </a:spcBef>
                        <a:buClr>
                          <a:schemeClr val="accent2"/>
                        </a:buClr>
                        <a:buFont typeface="Monotype Sorts"/>
                        <a:defRPr kumimoji="1" sz="2000">
                          <a:solidFill>
                            <a:schemeClr val="tx1"/>
                          </a:solidFill>
                          <a:latin typeface="Tahoma" panose="020B0604030504040204" pitchFamily="34" charset="0"/>
                        </a:defRPr>
                      </a:lvl3pPr>
                      <a:lvl4pPr marL="1600200" indent="-228600">
                        <a:spcBef>
                          <a:spcPct val="20000"/>
                        </a:spcBef>
                        <a:buClr>
                          <a:schemeClr val="accent2"/>
                        </a:buClr>
                        <a:defRPr kumimoji="1">
                          <a:solidFill>
                            <a:schemeClr val="tx1"/>
                          </a:solidFill>
                          <a:latin typeface="Tahoma" panose="020B0604030504040204" pitchFamily="34" charset="0"/>
                        </a:defRPr>
                      </a:lvl4pPr>
                      <a:lvl5pPr marL="2057400" indent="-228600">
                        <a:spcBef>
                          <a:spcPct val="20000"/>
                        </a:spcBef>
                        <a:buClr>
                          <a:schemeClr val="accent2"/>
                        </a:buCl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2"/>
                        </a:buClr>
                        <a:defRPr kumimoji="1">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Monotype Sorts"/>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a:t>
                      </a:r>
                    </a:p>
                  </a:txBody>
                  <a:tcPr marL="90000" marR="90000" marT="35957" marB="35957"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9BFB69-43D4-46EE-9E66-7725D5C3E289}"/>
              </a:ext>
            </a:extLst>
          </p:cNvPr>
          <p:cNvSpPr>
            <a:spLocks noGrp="1"/>
          </p:cNvSpPr>
          <p:nvPr>
            <p:ph type="title"/>
          </p:nvPr>
        </p:nvSpPr>
        <p:spPr/>
        <p:txBody>
          <a:bodyPr>
            <a:normAutofit/>
          </a:bodyPr>
          <a:lstStyle/>
          <a:p>
            <a:r>
              <a:rPr lang="zh-CN" altLang="en-US" sz="4000" dirty="0"/>
              <a:t>最低松弛度优先调度算法（</a:t>
            </a:r>
            <a:r>
              <a:rPr lang="en-US" altLang="zh-CN" sz="4000" dirty="0"/>
              <a:t>LLF</a:t>
            </a:r>
            <a:r>
              <a:rPr lang="zh-CN" altLang="en-US" sz="4000" dirty="0"/>
              <a:t>）</a:t>
            </a:r>
          </a:p>
        </p:txBody>
      </p:sp>
      <p:sp>
        <p:nvSpPr>
          <p:cNvPr id="3" name="内容占位符 2">
            <a:extLst>
              <a:ext uri="{FF2B5EF4-FFF2-40B4-BE49-F238E27FC236}">
                <a16:creationId xmlns:a16="http://schemas.microsoft.com/office/drawing/2014/main" id="{791FAE0F-62D6-44B4-B5A4-02F6532FFF12}"/>
              </a:ext>
            </a:extLst>
          </p:cNvPr>
          <p:cNvSpPr>
            <a:spLocks noGrp="1"/>
          </p:cNvSpPr>
          <p:nvPr>
            <p:ph idx="1"/>
          </p:nvPr>
        </p:nvSpPr>
        <p:spPr/>
        <p:txBody>
          <a:bodyPr>
            <a:normAutofit fontScale="85000" lnSpcReduction="20000"/>
          </a:bodyPr>
          <a:lstStyle/>
          <a:p>
            <a:r>
              <a:rPr lang="zh-CN" altLang="en-US" dirty="0"/>
              <a:t>动态抢占调度算法</a:t>
            </a:r>
            <a:endParaRPr lang="en-US" altLang="zh-CN" dirty="0"/>
          </a:p>
          <a:p>
            <a:r>
              <a:rPr lang="zh-CN" altLang="en-US" dirty="0"/>
              <a:t>基本原理：根据任务的紧急程度（松弛度）来动态地分配优先级。</a:t>
            </a:r>
            <a:endParaRPr lang="en-US" altLang="zh-CN" dirty="0"/>
          </a:p>
          <a:p>
            <a:r>
              <a:rPr lang="zh-CN" altLang="en-US" dirty="0"/>
              <a:t>松弛度是描述任务紧急程度的专有名词，其计算公式为 </a:t>
            </a:r>
            <a:endParaRPr lang="en-US" altLang="zh-CN" dirty="0"/>
          </a:p>
          <a:p>
            <a:pPr marL="0" indent="0" algn="ctr">
              <a:buNone/>
            </a:pPr>
            <a:r>
              <a:rPr lang="en-US" altLang="zh-CN" i="1" dirty="0">
                <a:latin typeface="Times New Roman" panose="02020603050405020304" pitchFamily="18" charset="0"/>
                <a:cs typeface="Times New Roman" panose="02020603050405020304" pitchFamily="18" charset="0"/>
              </a:rPr>
              <a:t>L</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d</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CL</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ct</a:t>
            </a:r>
            <a:endParaRPr lang="en-US" altLang="zh-CN" i="1" dirty="0">
              <a:latin typeface="Times New Roman" panose="02020603050405020304" pitchFamily="18" charset="0"/>
              <a:cs typeface="Times New Roman" panose="02020603050405020304" pitchFamily="18" charset="0"/>
            </a:endParaRPr>
          </a:p>
          <a:p>
            <a:r>
              <a:rPr lang="en-US" altLang="zh-CN" i="1" dirty="0">
                <a:latin typeface="Times New Roman" panose="02020603050405020304" pitchFamily="18" charset="0"/>
                <a:cs typeface="Times New Roman" panose="02020603050405020304" pitchFamily="18" charset="0"/>
              </a:rPr>
              <a:t>L</a:t>
            </a:r>
            <a:r>
              <a:rPr lang="en-US" altLang="zh-CN" dirty="0"/>
              <a:t> </a:t>
            </a:r>
            <a:r>
              <a:rPr lang="zh-CN" altLang="en-US" dirty="0"/>
              <a:t>为松弛度，</a:t>
            </a:r>
            <a:r>
              <a:rPr lang="en-US" altLang="zh-CN" i="1" dirty="0">
                <a:latin typeface="Times New Roman" panose="02020603050405020304" pitchFamily="18" charset="0"/>
                <a:cs typeface="Times New Roman" panose="02020603050405020304" pitchFamily="18" charset="0"/>
              </a:rPr>
              <a:t>d </a:t>
            </a:r>
            <a:r>
              <a:rPr lang="zh-CN" altLang="en-US" dirty="0"/>
              <a:t>为截止时间，</a:t>
            </a:r>
            <a:r>
              <a:rPr lang="en-US" altLang="zh-CN" i="1" dirty="0">
                <a:latin typeface="Times New Roman" panose="02020603050405020304" pitchFamily="18" charset="0"/>
                <a:cs typeface="Times New Roman" panose="02020603050405020304" pitchFamily="18" charset="0"/>
              </a:rPr>
              <a:t>CL</a:t>
            </a:r>
            <a:r>
              <a:rPr lang="en-US" altLang="zh-CN" dirty="0"/>
              <a:t> </a:t>
            </a:r>
            <a:r>
              <a:rPr lang="zh-CN" altLang="en-US" dirty="0"/>
              <a:t>为任务剩余执行时间，</a:t>
            </a:r>
            <a:r>
              <a:rPr lang="en-US" altLang="zh-CN" i="1" dirty="0" err="1">
                <a:latin typeface="Times New Roman" panose="02020603050405020304" pitchFamily="18" charset="0"/>
                <a:cs typeface="Times New Roman" panose="02020603050405020304" pitchFamily="18" charset="0"/>
              </a:rPr>
              <a:t>ct</a:t>
            </a:r>
            <a:r>
              <a:rPr lang="en-US" altLang="zh-CN" dirty="0"/>
              <a:t> </a:t>
            </a:r>
            <a:r>
              <a:rPr lang="zh-CN" altLang="en-US" dirty="0"/>
              <a:t>为当前时间</a:t>
            </a:r>
            <a:endParaRPr lang="en-US" altLang="zh-CN" dirty="0"/>
          </a:p>
          <a:p>
            <a:r>
              <a:rPr lang="zh-CN" altLang="en-US" dirty="0"/>
              <a:t>任务的松弛度越低，代表该任务越紧急，越应该优先调度</a:t>
            </a:r>
            <a:endParaRPr lang="en-US" altLang="zh-CN" dirty="0"/>
          </a:p>
        </p:txBody>
      </p:sp>
      <p:sp>
        <p:nvSpPr>
          <p:cNvPr id="4" name="页脚占位符 3">
            <a:extLst>
              <a:ext uri="{FF2B5EF4-FFF2-40B4-BE49-F238E27FC236}">
                <a16:creationId xmlns:a16="http://schemas.microsoft.com/office/drawing/2014/main" id="{158F28EE-DFDE-434D-AE34-6631D640AF7F}"/>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C30A9FAF-248A-4A3E-89B1-8D7B88D71367}"/>
              </a:ext>
            </a:extLst>
          </p:cNvPr>
          <p:cNvSpPr>
            <a:spLocks noGrp="1"/>
          </p:cNvSpPr>
          <p:nvPr>
            <p:ph type="sldNum" sz="quarter" idx="12"/>
          </p:nvPr>
        </p:nvSpPr>
        <p:spPr/>
        <p:txBody>
          <a:bodyPr/>
          <a:lstStyle/>
          <a:p>
            <a:fld id="{D2BE3B3C-08EA-47AD-A385-10D430A3A58B}" type="slidenum">
              <a:rPr lang="zh-CN" altLang="en-US" smtClean="0"/>
              <a:t>41</a:t>
            </a:fld>
            <a:endParaRPr lang="zh-CN" altLang="en-US"/>
          </a:p>
        </p:txBody>
      </p:sp>
    </p:spTree>
    <p:extLst>
      <p:ext uri="{BB962C8B-B14F-4D97-AF65-F5344CB8AC3E}">
        <p14:creationId xmlns:p14="http://schemas.microsoft.com/office/powerpoint/2010/main" val="1651193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CFB4F-ED69-4BA1-9069-EF6393EAF377}"/>
              </a:ext>
            </a:extLst>
          </p:cNvPr>
          <p:cNvSpPr>
            <a:spLocks noGrp="1"/>
          </p:cNvSpPr>
          <p:nvPr>
            <p:ph type="title"/>
          </p:nvPr>
        </p:nvSpPr>
        <p:spPr/>
        <p:txBody>
          <a:bodyPr/>
          <a:lstStyle/>
          <a:p>
            <a:r>
              <a:rPr lang="en-US" altLang="zh-CN" dirty="0"/>
              <a:t>LLF</a:t>
            </a:r>
            <a:r>
              <a:rPr lang="zh-CN" altLang="en-US" dirty="0"/>
              <a:t>（续）</a:t>
            </a:r>
          </a:p>
        </p:txBody>
      </p:sp>
      <p:sp>
        <p:nvSpPr>
          <p:cNvPr id="3" name="内容占位符 2">
            <a:extLst>
              <a:ext uri="{FF2B5EF4-FFF2-40B4-BE49-F238E27FC236}">
                <a16:creationId xmlns:a16="http://schemas.microsoft.com/office/drawing/2014/main" id="{2B9CE0AC-78B9-4147-8D07-53196428BD2F}"/>
              </a:ext>
            </a:extLst>
          </p:cNvPr>
          <p:cNvSpPr>
            <a:spLocks noGrp="1"/>
          </p:cNvSpPr>
          <p:nvPr>
            <p:ph idx="1"/>
          </p:nvPr>
        </p:nvSpPr>
        <p:spPr>
          <a:xfrm>
            <a:off x="291164" y="1395663"/>
            <a:ext cx="8672242" cy="1134177"/>
          </a:xfrm>
        </p:spPr>
        <p:txBody>
          <a:bodyPr>
            <a:normAutofit/>
          </a:bodyPr>
          <a:lstStyle/>
          <a:p>
            <a:r>
              <a:rPr lang="zh-CN" altLang="en-US" sz="2800" dirty="0"/>
              <a:t>任务集 </a:t>
            </a:r>
            <a:r>
              <a:rPr lang="en-US" altLang="zh-CN" sz="2800" i="1" dirty="0">
                <a:latin typeface="Times New Roman" panose="02020603050405020304" pitchFamily="18" charset="0"/>
                <a:cs typeface="Times New Roman" panose="02020603050405020304" pitchFamily="18" charset="0"/>
              </a:rPr>
              <a:t>τ</a:t>
            </a:r>
            <a:r>
              <a:rPr lang="en-US" altLang="zh-CN" sz="2800" i="1" dirty="0"/>
              <a:t> </a:t>
            </a:r>
            <a:r>
              <a:rPr lang="en-US" altLang="zh-CN" sz="2800" dirty="0"/>
              <a:t>= </a:t>
            </a:r>
            <a:r>
              <a:rPr lang="en-US" altLang="zh-CN" sz="2800" i="1" dirty="0"/>
              <a:t>{</a:t>
            </a:r>
            <a:r>
              <a:rPr lang="en-US" altLang="zh-CN" sz="2800" i="1" dirty="0">
                <a:latin typeface="Times New Roman" panose="02020603050405020304" pitchFamily="18" charset="0"/>
                <a:cs typeface="Times New Roman" panose="02020603050405020304" pitchFamily="18" charset="0"/>
              </a:rPr>
              <a:t>τ</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 τ</a:t>
            </a:r>
            <a:r>
              <a:rPr lang="en-US" altLang="zh-CN" sz="2800" baseline="-25000" dirty="0">
                <a:latin typeface="Times New Roman" panose="02020603050405020304" pitchFamily="18" charset="0"/>
                <a:cs typeface="Times New Roman" panose="02020603050405020304" pitchFamily="18" charset="0"/>
              </a:rPr>
              <a:t>2</a:t>
            </a:r>
            <a:r>
              <a:rPr lang="en-US" altLang="zh-CN" sz="2800" i="1" dirty="0">
                <a:latin typeface="Times New Roman" panose="02020603050405020304" pitchFamily="18" charset="0"/>
                <a:cs typeface="Times New Roman" panose="02020603050405020304" pitchFamily="18" charset="0"/>
              </a:rPr>
              <a:t>, · · · , </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n</a:t>
            </a:r>
            <a:r>
              <a:rPr lang="en-US" altLang="zh-CN" sz="2800" i="1" dirty="0"/>
              <a:t>}</a:t>
            </a:r>
            <a:r>
              <a:rPr lang="zh-CN" altLang="en-US" sz="2800" dirty="0"/>
              <a:t>，</a:t>
            </a:r>
            <a:r>
              <a:rPr lang="zh-CN" altLang="en-US" sz="2800" dirty="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rPr>
              <a:t>τ</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，其最坏执行时间和任务周期为 </a:t>
            </a:r>
            <a:r>
              <a:rPr lang="en-US" altLang="zh-CN" sz="2800" i="1" dirty="0">
                <a:latin typeface="Times New Roman" panose="02020603050405020304" pitchFamily="18" charset="0"/>
                <a:cs typeface="Times New Roman" panose="02020603050405020304" pitchFamily="18" charset="0"/>
              </a:rPr>
              <a:t>C</a:t>
            </a:r>
            <a:r>
              <a:rPr lang="en-US" altLang="zh-CN" sz="2800" i="1" baseline="-25000" dirty="0">
                <a:latin typeface="Times New Roman" panose="02020603050405020304" pitchFamily="18" charset="0"/>
                <a:cs typeface="Times New Roman" panose="02020603050405020304" pitchFamily="18" charset="0"/>
              </a:rPr>
              <a:t>i</a:t>
            </a:r>
            <a:r>
              <a:rPr lang="en-US" altLang="zh-CN" sz="2800" i="1" dirty="0">
                <a:latin typeface="Times New Roman" panose="02020603050405020304" pitchFamily="18" charset="0"/>
                <a:cs typeface="Times New Roman" panose="02020603050405020304" pitchFamily="18" charset="0"/>
              </a:rPr>
              <a:t> </a:t>
            </a:r>
            <a:r>
              <a:rPr lang="zh-CN" altLang="en-US" sz="2800" dirty="0"/>
              <a:t>和 </a:t>
            </a:r>
            <a:r>
              <a:rPr lang="en-US" altLang="zh-CN" sz="2800" i="1" dirty="0" err="1">
                <a:latin typeface="Times New Roman" panose="02020603050405020304" pitchFamily="18" charset="0"/>
                <a:cs typeface="Times New Roman" panose="02020603050405020304" pitchFamily="18" charset="0"/>
              </a:rPr>
              <a:t>T</a:t>
            </a:r>
            <a:r>
              <a:rPr lang="en-US" altLang="zh-CN" sz="2800" i="1" baseline="-25000" dirty="0" err="1">
                <a:latin typeface="Times New Roman" panose="02020603050405020304" pitchFamily="18" charset="0"/>
                <a:cs typeface="Times New Roman" panose="02020603050405020304" pitchFamily="18" charset="0"/>
              </a:rPr>
              <a:t>i</a:t>
            </a:r>
            <a:r>
              <a:rPr lang="zh-CN" altLang="en-US" sz="2800" dirty="0"/>
              <a:t>，</a:t>
            </a:r>
            <a:r>
              <a:rPr lang="en-US" altLang="zh-CN" sz="2800" dirty="0"/>
              <a:t>LLF </a:t>
            </a:r>
            <a:r>
              <a:rPr lang="zh-CN" altLang="en-US" sz="2800" dirty="0"/>
              <a:t>算法调度的充分条件</a:t>
            </a:r>
          </a:p>
        </p:txBody>
      </p:sp>
      <p:sp>
        <p:nvSpPr>
          <p:cNvPr id="4" name="页脚占位符 3">
            <a:extLst>
              <a:ext uri="{FF2B5EF4-FFF2-40B4-BE49-F238E27FC236}">
                <a16:creationId xmlns:a16="http://schemas.microsoft.com/office/drawing/2014/main" id="{BA7EF268-D2B5-4146-9656-17DB63735AF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0365F9F-1526-4C8F-99B8-A54D6E79521C}"/>
              </a:ext>
            </a:extLst>
          </p:cNvPr>
          <p:cNvSpPr>
            <a:spLocks noGrp="1"/>
          </p:cNvSpPr>
          <p:nvPr>
            <p:ph type="sldNum" sz="quarter" idx="12"/>
          </p:nvPr>
        </p:nvSpPr>
        <p:spPr/>
        <p:txBody>
          <a:bodyPr/>
          <a:lstStyle/>
          <a:p>
            <a:fld id="{D2BE3B3C-08EA-47AD-A385-10D430A3A58B}" type="slidenum">
              <a:rPr lang="zh-CN" altLang="en-US" smtClean="0"/>
              <a:t>42</a:t>
            </a:fld>
            <a:endParaRPr lang="zh-CN" altLang="en-US"/>
          </a:p>
        </p:txBody>
      </p:sp>
      <p:pic>
        <p:nvPicPr>
          <p:cNvPr id="6" name="图片 5">
            <a:extLst>
              <a:ext uri="{FF2B5EF4-FFF2-40B4-BE49-F238E27FC236}">
                <a16:creationId xmlns:a16="http://schemas.microsoft.com/office/drawing/2014/main" id="{69402CA2-0955-463D-AF92-60D6A7C9E5E1}"/>
              </a:ext>
            </a:extLst>
          </p:cNvPr>
          <p:cNvPicPr>
            <a:picLocks noChangeAspect="1"/>
          </p:cNvPicPr>
          <p:nvPr/>
        </p:nvPicPr>
        <p:blipFill>
          <a:blip r:embed="rId2"/>
          <a:stretch>
            <a:fillRect/>
          </a:stretch>
        </p:blipFill>
        <p:spPr>
          <a:xfrm>
            <a:off x="2930842" y="2616468"/>
            <a:ext cx="1819275" cy="923925"/>
          </a:xfrm>
          <a:prstGeom prst="rect">
            <a:avLst/>
          </a:prstGeom>
        </p:spPr>
      </p:pic>
      <p:sp>
        <p:nvSpPr>
          <p:cNvPr id="7" name="内容占位符 2">
            <a:extLst>
              <a:ext uri="{FF2B5EF4-FFF2-40B4-BE49-F238E27FC236}">
                <a16:creationId xmlns:a16="http://schemas.microsoft.com/office/drawing/2014/main" id="{631B8D23-A43D-41F7-B0B9-59D0C8082B90}"/>
              </a:ext>
            </a:extLst>
          </p:cNvPr>
          <p:cNvSpPr txBox="1">
            <a:spLocks/>
          </p:cNvSpPr>
          <p:nvPr/>
        </p:nvSpPr>
        <p:spPr>
          <a:xfrm>
            <a:off x="291164" y="3649640"/>
            <a:ext cx="8672242" cy="2623145"/>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1200"/>
              </a:spcBef>
              <a:buClr>
                <a:schemeClr val="accent1">
                  <a:lumMod val="75000"/>
                </a:schemeClr>
              </a:buClr>
              <a:buSzPct val="85000"/>
              <a:buFont typeface="Wingdings" pitchFamily="2" charset="2"/>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73152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005840" indent="-182880" algn="l" defTabSz="914400" rtl="0" eaLnBrk="1" latinLnBrk="0" hangingPunct="1">
              <a:lnSpc>
                <a:spcPct val="120000"/>
              </a:lnSpc>
              <a:spcBef>
                <a:spcPts val="400"/>
              </a:spcBef>
              <a:spcAft>
                <a:spcPts val="200"/>
              </a:spcAft>
              <a:buClr>
                <a:schemeClr val="accent1">
                  <a:lumMod val="75000"/>
                </a:schemeClr>
              </a:buClr>
              <a:buSzPct val="85000"/>
              <a:buFont typeface="Wingdings"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zh-CN" altLang="en-US" sz="2800" dirty="0"/>
              <a:t>例：任务集 </a:t>
            </a:r>
            <a:r>
              <a:rPr lang="en-US" altLang="zh-CN" sz="2800" i="1" dirty="0">
                <a:latin typeface="Times New Roman" panose="02020603050405020304" pitchFamily="18" charset="0"/>
                <a:cs typeface="Times New Roman" panose="02020603050405020304" pitchFamily="18" charset="0"/>
              </a:rPr>
              <a:t>τ</a:t>
            </a:r>
            <a:r>
              <a:rPr lang="en-US" altLang="zh-CN" sz="2800" dirty="0"/>
              <a:t> </a:t>
            </a:r>
            <a:r>
              <a:rPr lang="zh-CN" altLang="en-US" sz="2800" dirty="0"/>
              <a:t>有两个实时任务 </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1</a:t>
            </a:r>
            <a:r>
              <a:rPr lang="en-US" altLang="zh-CN" sz="2800" dirty="0"/>
              <a:t>(20, 10, 20)</a:t>
            </a:r>
            <a:r>
              <a:rPr lang="zh-CN" altLang="en-US" sz="2800" dirty="0"/>
              <a:t>、</a:t>
            </a:r>
            <a:r>
              <a:rPr lang="en-US" altLang="zh-CN" sz="2800" i="1" dirty="0">
                <a:latin typeface="Times New Roman" panose="02020603050405020304" pitchFamily="18" charset="0"/>
                <a:cs typeface="Times New Roman" panose="02020603050405020304" pitchFamily="18" charset="0"/>
              </a:rPr>
              <a:t>τ</a:t>
            </a:r>
            <a:r>
              <a:rPr lang="en-US" altLang="zh-CN" sz="2800" i="1" baseline="-25000" dirty="0">
                <a:latin typeface="Times New Roman" panose="02020603050405020304" pitchFamily="18" charset="0"/>
                <a:cs typeface="Times New Roman" panose="02020603050405020304" pitchFamily="18" charset="0"/>
              </a:rPr>
              <a:t>2</a:t>
            </a:r>
            <a:r>
              <a:rPr lang="en-US" altLang="zh-CN" sz="2800" dirty="0"/>
              <a:t>(50, 25, 50)</a:t>
            </a:r>
            <a:r>
              <a:rPr lang="zh-CN" altLang="en-US" sz="2800" dirty="0"/>
              <a:t>，其系统利用率为</a:t>
            </a:r>
            <a:endParaRPr lang="en-US" altLang="zh-CN" sz="2800" dirty="0"/>
          </a:p>
          <a:p>
            <a:pPr marL="0" indent="0">
              <a:buNone/>
            </a:pPr>
            <a:r>
              <a:rPr lang="en-US" altLang="zh-CN" sz="2800" dirty="0"/>
              <a:t>         U=10/20+25/50=1</a:t>
            </a:r>
            <a:r>
              <a:rPr lang="en-US" altLang="zh-CN" sz="2800" dirty="0">
                <a:sym typeface="Symbol" panose="05050102010706020507" pitchFamily="18" charset="2"/>
              </a:rPr>
              <a:t>1.0</a:t>
            </a:r>
          </a:p>
          <a:p>
            <a:pPr marL="0" indent="0">
              <a:buNone/>
            </a:pPr>
            <a:r>
              <a:rPr lang="zh-CN" altLang="en-US" sz="2800" dirty="0">
                <a:sym typeface="Symbol" panose="05050102010706020507" pitchFamily="18" charset="2"/>
              </a:rPr>
              <a:t>因此，</a:t>
            </a:r>
            <a:r>
              <a:rPr lang="en-US" altLang="zh-CN" sz="2800" dirty="0">
                <a:sym typeface="Symbol" panose="05050102010706020507" pitchFamily="18" charset="2"/>
              </a:rPr>
              <a:t>LLF</a:t>
            </a:r>
            <a:r>
              <a:rPr lang="zh-CN" altLang="en-US" sz="2800" dirty="0">
                <a:sym typeface="Symbol" panose="05050102010706020507" pitchFamily="18" charset="2"/>
              </a:rPr>
              <a:t>算法是可调度的</a:t>
            </a:r>
            <a:endParaRPr lang="zh-CN" altLang="en-US" sz="2800" dirty="0"/>
          </a:p>
        </p:txBody>
      </p:sp>
    </p:spTree>
    <p:extLst>
      <p:ext uri="{BB962C8B-B14F-4D97-AF65-F5344CB8AC3E}">
        <p14:creationId xmlns:p14="http://schemas.microsoft.com/office/powerpoint/2010/main" val="12165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FB43E0-2F63-47B8-A377-CAE8978488E2}"/>
              </a:ext>
            </a:extLst>
          </p:cNvPr>
          <p:cNvSpPr>
            <a:spLocks noGrp="1"/>
          </p:cNvSpPr>
          <p:nvPr>
            <p:ph type="title"/>
          </p:nvPr>
        </p:nvSpPr>
        <p:spPr>
          <a:xfrm>
            <a:off x="101346" y="137454"/>
            <a:ext cx="8991520" cy="658314"/>
          </a:xfrm>
        </p:spPr>
        <p:txBody>
          <a:bodyPr>
            <a:normAutofit/>
          </a:bodyPr>
          <a:lstStyle/>
          <a:p>
            <a:r>
              <a:rPr lang="en-US" altLang="zh-CN" sz="3600" dirty="0"/>
              <a:t>LLF</a:t>
            </a:r>
            <a:r>
              <a:rPr lang="zh-CN" altLang="en-US" sz="3600" dirty="0"/>
              <a:t>（续）： </a:t>
            </a:r>
            <a:r>
              <a:rPr lang="en-US" altLang="zh-CN" sz="3600" i="1" dirty="0">
                <a:latin typeface="Times New Roman" panose="02020603050405020304" pitchFamily="18" charset="0"/>
                <a:cs typeface="Times New Roman" panose="02020603050405020304" pitchFamily="18" charset="0"/>
              </a:rPr>
              <a:t>τ</a:t>
            </a:r>
            <a:r>
              <a:rPr lang="en-US" altLang="zh-CN" sz="3600" i="1" baseline="-25000" dirty="0">
                <a:latin typeface="Times New Roman" panose="02020603050405020304" pitchFamily="18" charset="0"/>
                <a:cs typeface="Times New Roman" panose="02020603050405020304" pitchFamily="18" charset="0"/>
              </a:rPr>
              <a:t>1</a:t>
            </a:r>
            <a:r>
              <a:rPr lang="en-US" altLang="zh-CN" sz="3600" dirty="0"/>
              <a:t>(20, 10, 20)</a:t>
            </a:r>
            <a:r>
              <a:rPr lang="zh-CN" altLang="en-US" sz="3600" dirty="0"/>
              <a:t>、</a:t>
            </a:r>
            <a:r>
              <a:rPr lang="en-US" altLang="zh-CN" sz="3600" i="1" dirty="0">
                <a:latin typeface="Times New Roman" panose="02020603050405020304" pitchFamily="18" charset="0"/>
                <a:cs typeface="Times New Roman" panose="02020603050405020304" pitchFamily="18" charset="0"/>
              </a:rPr>
              <a:t>τ</a:t>
            </a:r>
            <a:r>
              <a:rPr lang="en-US" altLang="zh-CN" sz="3600" i="1" baseline="-25000" dirty="0">
                <a:latin typeface="Times New Roman" panose="02020603050405020304" pitchFamily="18" charset="0"/>
                <a:cs typeface="Times New Roman" panose="02020603050405020304" pitchFamily="18" charset="0"/>
              </a:rPr>
              <a:t>2</a:t>
            </a:r>
            <a:r>
              <a:rPr lang="en-US" altLang="zh-CN" sz="3600" dirty="0"/>
              <a:t>(50, 25, 50)</a:t>
            </a:r>
            <a:endParaRPr lang="zh-CN" altLang="en-US" sz="3600" dirty="0"/>
          </a:p>
        </p:txBody>
      </p:sp>
      <p:sp>
        <p:nvSpPr>
          <p:cNvPr id="3" name="内容占位符 2">
            <a:extLst>
              <a:ext uri="{FF2B5EF4-FFF2-40B4-BE49-F238E27FC236}">
                <a16:creationId xmlns:a16="http://schemas.microsoft.com/office/drawing/2014/main" id="{C24ED778-1C4F-4327-9610-D10ECF239F96}"/>
              </a:ext>
            </a:extLst>
          </p:cNvPr>
          <p:cNvSpPr>
            <a:spLocks noGrp="1"/>
          </p:cNvSpPr>
          <p:nvPr>
            <p:ph idx="1"/>
          </p:nvPr>
        </p:nvSpPr>
        <p:spPr>
          <a:xfrm>
            <a:off x="51134" y="783461"/>
            <a:ext cx="8672242" cy="4776537"/>
          </a:xfrm>
        </p:spPr>
        <p:txBody>
          <a:bodyPr>
            <a:normAutofit/>
          </a:bodyPr>
          <a:lstStyle/>
          <a:p>
            <a:pPr>
              <a:spcBef>
                <a:spcPts val="0"/>
              </a:spcBef>
            </a:pPr>
            <a:r>
              <a:rPr lang="zh-CN" altLang="en-US" sz="2200" dirty="0"/>
              <a:t>在时刻</a:t>
            </a:r>
            <a:r>
              <a:rPr lang="en-US" altLang="zh-CN" sz="2200" dirty="0"/>
              <a:t>0</a:t>
            </a:r>
            <a:r>
              <a:rPr lang="zh-CN" altLang="en-US" sz="2200" dirty="0"/>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=20-10-0=10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=50-25-0=25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20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=40-10-20=10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=50-15-20=15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30</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40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=60-10-40=10</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=50-5-40=5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45</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sym typeface="Symbol" panose="05050102010706020507" pitchFamily="18" charset="2"/>
              </a:rPr>
              <a:t>在时刻</a:t>
            </a:r>
            <a:r>
              <a:rPr lang="en-US" altLang="zh-CN" sz="2200" dirty="0">
                <a:sym typeface="Symbol" panose="05050102010706020507" pitchFamily="18" charset="2"/>
              </a:rPr>
              <a:t>50</a:t>
            </a:r>
            <a:r>
              <a:rPr lang="zh-CN" altLang="en-US" sz="2200" dirty="0">
                <a:sym typeface="Symbol" panose="05050102010706020507" pitchFamily="18" charset="2"/>
              </a:rPr>
              <a:t>：</a:t>
            </a:r>
            <a:r>
              <a:rPr lang="en-US" altLang="zh-CN" sz="2200" dirty="0"/>
              <a:t>L</a:t>
            </a:r>
            <a:r>
              <a:rPr lang="en-US" altLang="zh-CN" sz="2200" baseline="-25000" dirty="0">
                <a:sym typeface="Symbol" panose="05050102010706020507" pitchFamily="18" charset="2"/>
              </a:rPr>
              <a:t>1</a:t>
            </a:r>
            <a:r>
              <a:rPr lang="en-US" altLang="zh-CN" sz="2200" dirty="0">
                <a:sym typeface="Symbol" panose="05050102010706020507" pitchFamily="18" charset="2"/>
              </a:rPr>
              <a:t>=60-5-50=5</a:t>
            </a:r>
            <a:r>
              <a:rPr lang="zh-CN" altLang="en-US" sz="2200" dirty="0">
                <a:sym typeface="Symbol" panose="05050102010706020507" pitchFamily="18" charset="2"/>
              </a:rPr>
              <a:t>； </a:t>
            </a:r>
            <a:r>
              <a:rPr lang="en-US" altLang="zh-CN" sz="2200" dirty="0"/>
              <a:t>L</a:t>
            </a:r>
            <a:r>
              <a:rPr lang="en-US" altLang="zh-CN" sz="2200" baseline="-25000" dirty="0">
                <a:sym typeface="Symbol" panose="05050102010706020507" pitchFamily="18" charset="2"/>
              </a:rPr>
              <a:t>2</a:t>
            </a:r>
            <a:r>
              <a:rPr lang="en-US" altLang="zh-CN" sz="2200" dirty="0">
                <a:sym typeface="Symbol" panose="05050102010706020507" pitchFamily="18" charset="2"/>
              </a:rPr>
              <a:t>=100-25-50=25</a:t>
            </a:r>
            <a:r>
              <a:rPr lang="zh-CN" altLang="en-US" sz="2200" dirty="0">
                <a:sym typeface="Symbol" panose="05050102010706020507" pitchFamily="18" charset="2"/>
              </a:rPr>
              <a:t>，</a:t>
            </a:r>
            <a:r>
              <a:rPr lang="en-US" altLang="zh-CN" sz="2200" dirty="0">
                <a:sym typeface="Symbol" panose="05050102010706020507" pitchFamily="18" charset="2"/>
              </a:rPr>
              <a:t></a:t>
            </a:r>
            <a:r>
              <a:rPr lang="en-US" altLang="zh-CN" sz="2200" baseline="-25000" dirty="0">
                <a:sym typeface="Symbol" panose="05050102010706020507" pitchFamily="18" charset="2"/>
              </a:rPr>
              <a:t>1</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zh-CN" altLang="en-US" sz="2200" dirty="0"/>
              <a:t>在时刻</a:t>
            </a:r>
            <a:r>
              <a:rPr lang="en-US" altLang="zh-CN" sz="2200" dirty="0"/>
              <a:t>55</a:t>
            </a:r>
            <a:r>
              <a:rPr lang="zh-CN" altLang="en-US" sz="2200" dirty="0"/>
              <a:t>，只有</a:t>
            </a:r>
            <a:r>
              <a:rPr lang="en-US" altLang="zh-CN" sz="2200" dirty="0">
                <a:sym typeface="Symbol" panose="05050102010706020507" pitchFamily="18" charset="2"/>
              </a:rPr>
              <a:t></a:t>
            </a:r>
            <a:r>
              <a:rPr lang="en-US" altLang="zh-CN" sz="2200" baseline="-25000" dirty="0">
                <a:sym typeface="Symbol" panose="05050102010706020507" pitchFamily="18" charset="2"/>
              </a:rPr>
              <a:t>2</a:t>
            </a:r>
            <a:r>
              <a:rPr lang="zh-CN" altLang="en-US" sz="2200" dirty="0">
                <a:sym typeface="Symbol" panose="05050102010706020507" pitchFamily="18" charset="2"/>
              </a:rPr>
              <a:t>，</a:t>
            </a:r>
            <a:r>
              <a:rPr lang="en-US" altLang="zh-CN" sz="2200" dirty="0">
                <a:sym typeface="Symbol" panose="05050102010706020507" pitchFamily="18" charset="2"/>
              </a:rPr>
              <a:t> </a:t>
            </a:r>
            <a:r>
              <a:rPr lang="en-US" altLang="zh-CN" sz="2200" baseline="-25000" dirty="0">
                <a:sym typeface="Symbol" panose="05050102010706020507" pitchFamily="18" charset="2"/>
              </a:rPr>
              <a:t>2</a:t>
            </a:r>
            <a:r>
              <a:rPr lang="zh-CN" altLang="en-US" sz="2200" dirty="0">
                <a:sym typeface="Symbol" panose="05050102010706020507" pitchFamily="18" charset="2"/>
              </a:rPr>
              <a:t>执行</a:t>
            </a:r>
            <a:endParaRPr lang="en-US" altLang="zh-CN" sz="2200" dirty="0">
              <a:sym typeface="Symbol" panose="05050102010706020507" pitchFamily="18" charset="2"/>
            </a:endParaRPr>
          </a:p>
          <a:p>
            <a:pPr>
              <a:spcBef>
                <a:spcPts val="0"/>
              </a:spcBef>
            </a:pPr>
            <a:r>
              <a:rPr lang="en-US" altLang="zh-CN" sz="2200" dirty="0">
                <a:sym typeface="Symbol" panose="05050102010706020507" pitchFamily="18" charset="2"/>
              </a:rPr>
              <a:t>……</a:t>
            </a:r>
          </a:p>
          <a:p>
            <a:pPr lvl="1"/>
            <a:endParaRPr lang="zh-CN" altLang="en-US" dirty="0"/>
          </a:p>
        </p:txBody>
      </p:sp>
      <p:sp>
        <p:nvSpPr>
          <p:cNvPr id="5" name="灯片编号占位符 4">
            <a:extLst>
              <a:ext uri="{FF2B5EF4-FFF2-40B4-BE49-F238E27FC236}">
                <a16:creationId xmlns:a16="http://schemas.microsoft.com/office/drawing/2014/main" id="{4F7E4FE3-C230-46C7-860F-ED013C43AF2D}"/>
              </a:ext>
            </a:extLst>
          </p:cNvPr>
          <p:cNvSpPr>
            <a:spLocks noGrp="1"/>
          </p:cNvSpPr>
          <p:nvPr>
            <p:ph type="sldNum" sz="quarter" idx="12"/>
          </p:nvPr>
        </p:nvSpPr>
        <p:spPr/>
        <p:txBody>
          <a:bodyPr/>
          <a:lstStyle/>
          <a:p>
            <a:fld id="{D2BE3B3C-08EA-47AD-A385-10D430A3A58B}" type="slidenum">
              <a:rPr lang="zh-CN" altLang="en-US" smtClean="0"/>
              <a:t>43</a:t>
            </a:fld>
            <a:endParaRPr lang="zh-CN" altLang="en-US"/>
          </a:p>
        </p:txBody>
      </p:sp>
      <p:pic>
        <p:nvPicPr>
          <p:cNvPr id="7" name="图片 6">
            <a:extLst>
              <a:ext uri="{FF2B5EF4-FFF2-40B4-BE49-F238E27FC236}">
                <a16:creationId xmlns:a16="http://schemas.microsoft.com/office/drawing/2014/main" id="{95781B80-4442-4FE6-8846-AD6F05296464}"/>
              </a:ext>
            </a:extLst>
          </p:cNvPr>
          <p:cNvPicPr>
            <a:picLocks noChangeAspect="1"/>
          </p:cNvPicPr>
          <p:nvPr/>
        </p:nvPicPr>
        <p:blipFill>
          <a:blip r:embed="rId2"/>
          <a:stretch>
            <a:fillRect/>
          </a:stretch>
        </p:blipFill>
        <p:spPr>
          <a:xfrm>
            <a:off x="710866" y="3990975"/>
            <a:ext cx="8382000" cy="2867025"/>
          </a:xfrm>
          <a:prstGeom prst="rect">
            <a:avLst/>
          </a:prstGeom>
        </p:spPr>
      </p:pic>
    </p:spTree>
    <p:extLst>
      <p:ext uri="{BB962C8B-B14F-4D97-AF65-F5344CB8AC3E}">
        <p14:creationId xmlns:p14="http://schemas.microsoft.com/office/powerpoint/2010/main" val="2007073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p:txBody>
          <a:bodyPr>
            <a:normAutofit fontScale="85000" lnSpcReduction="20000"/>
          </a:bodyPr>
          <a:lstStyle/>
          <a:p>
            <a:r>
              <a:rPr lang="zh-CN" altLang="en-US" dirty="0"/>
              <a:t>需求约束函数（</a:t>
            </a:r>
            <a:r>
              <a:rPr lang="en-US" altLang="zh-CN" dirty="0"/>
              <a:t>DBF</a:t>
            </a:r>
            <a:r>
              <a:rPr lang="zh-CN" altLang="en-US" dirty="0"/>
              <a:t>）</a:t>
            </a:r>
            <a:endParaRPr lang="en-US" altLang="zh-CN" dirty="0"/>
          </a:p>
          <a:p>
            <a:pPr lvl="1"/>
            <a:r>
              <a:rPr lang="zh-CN" altLang="en-US" dirty="0"/>
              <a:t>任务在一定时间内可能产生的最大执行时间需求</a:t>
            </a:r>
            <a:endParaRPr lang="en-US" altLang="zh-CN" dirty="0"/>
          </a:p>
          <a:p>
            <a:pPr lvl="1"/>
            <a:r>
              <a:rPr lang="zh-CN" altLang="en-US" dirty="0"/>
              <a:t>例，任务 </a:t>
            </a:r>
            <a:r>
              <a:rPr lang="en-US" altLang="zh-CN" dirty="0"/>
              <a:t>τ</a:t>
            </a:r>
            <a:r>
              <a:rPr lang="zh-CN" altLang="en-US" dirty="0"/>
              <a:t>，</a:t>
            </a:r>
            <a:r>
              <a:rPr lang="en-US" altLang="zh-CN" dirty="0"/>
              <a:t>DBF(t</a:t>
            </a:r>
            <a:r>
              <a:rPr lang="en-US" altLang="zh-CN" baseline="-25000" dirty="0"/>
              <a:t>1</a:t>
            </a:r>
            <a:r>
              <a:rPr lang="en-US" altLang="zh-CN" dirty="0"/>
              <a:t>, t</a:t>
            </a:r>
            <a:r>
              <a:rPr lang="en-US" altLang="zh-CN" baseline="-25000" dirty="0"/>
              <a:t>2</a:t>
            </a:r>
            <a:r>
              <a:rPr lang="en-US" altLang="zh-CN" dirty="0"/>
              <a:t>) </a:t>
            </a:r>
            <a:r>
              <a:rPr lang="zh-CN" altLang="en-US" dirty="0"/>
              <a:t>表示在 </a:t>
            </a:r>
            <a:r>
              <a:rPr lang="en-US" altLang="zh-CN" dirty="0"/>
              <a:t>[t</a:t>
            </a:r>
            <a:r>
              <a:rPr lang="en-US" altLang="zh-CN" baseline="-25000" dirty="0"/>
              <a:t>1</a:t>
            </a:r>
            <a:r>
              <a:rPr lang="en-US" altLang="zh-CN" dirty="0"/>
              <a:t>, t</a:t>
            </a:r>
            <a:r>
              <a:rPr lang="en-US" altLang="zh-CN" baseline="-25000" dirty="0"/>
              <a:t>2</a:t>
            </a:r>
            <a:r>
              <a:rPr lang="en-US" altLang="zh-CN" dirty="0"/>
              <a:t>) </a:t>
            </a:r>
            <a:r>
              <a:rPr lang="zh-CN" altLang="en-US" dirty="0"/>
              <a:t>时间段内，处理器至少提供</a:t>
            </a:r>
            <a:r>
              <a:rPr lang="en-US" altLang="zh-CN" dirty="0"/>
              <a:t>DBF(t</a:t>
            </a:r>
            <a:r>
              <a:rPr lang="en-US" altLang="zh-CN" baseline="-25000" dirty="0"/>
              <a:t>1</a:t>
            </a:r>
            <a:r>
              <a:rPr lang="en-US" altLang="zh-CN" dirty="0"/>
              <a:t>, t</a:t>
            </a:r>
            <a:r>
              <a:rPr lang="en-US" altLang="zh-CN" baseline="-25000" dirty="0"/>
              <a:t>2</a:t>
            </a:r>
            <a:r>
              <a:rPr lang="en-US" altLang="zh-CN" dirty="0"/>
              <a:t>) </a:t>
            </a:r>
            <a:r>
              <a:rPr lang="zh-CN" altLang="en-US" dirty="0"/>
              <a:t>个时间单位的计算资源来执行任务 </a:t>
            </a:r>
            <a:r>
              <a:rPr lang="en-US" altLang="zh-CN" dirty="0"/>
              <a:t>τ</a:t>
            </a:r>
            <a:r>
              <a:rPr lang="zh-CN" altLang="en-US" dirty="0"/>
              <a:t>，否则 </a:t>
            </a:r>
            <a:r>
              <a:rPr lang="en-US" altLang="zh-CN" dirty="0"/>
              <a:t>τ </a:t>
            </a:r>
            <a:r>
              <a:rPr lang="zh-CN" altLang="en-US" dirty="0"/>
              <a:t>有错失截止日期的风险 </a:t>
            </a:r>
            <a:endParaRPr lang="en-US" altLang="zh-CN" dirty="0"/>
          </a:p>
          <a:p>
            <a:r>
              <a:rPr lang="zh-CN" altLang="en-US" dirty="0"/>
              <a:t>供给约束函数（</a:t>
            </a:r>
            <a:r>
              <a:rPr lang="en-US" altLang="zh-CN" dirty="0"/>
              <a:t>SBF</a:t>
            </a:r>
            <a:r>
              <a:rPr lang="zh-CN" altLang="en-US" dirty="0"/>
              <a:t>）</a:t>
            </a:r>
            <a:endParaRPr lang="en-US" altLang="zh-CN" dirty="0"/>
          </a:p>
          <a:p>
            <a:pPr lvl="1"/>
            <a:r>
              <a:rPr lang="zh-CN" altLang="en-US" dirty="0"/>
              <a:t>处理器在一定时间内提供最大的计算资源</a:t>
            </a:r>
            <a:endParaRPr lang="en-US" altLang="zh-CN" dirty="0"/>
          </a:p>
          <a:p>
            <a:pPr lvl="1"/>
            <a:r>
              <a:rPr lang="zh-CN" altLang="en-US" dirty="0"/>
              <a:t>例，</a:t>
            </a:r>
            <a:r>
              <a:rPr lang="en-US" altLang="zh-CN" dirty="0"/>
              <a:t>SBF(t</a:t>
            </a:r>
            <a:r>
              <a:rPr lang="en-US" altLang="zh-CN" baseline="-25000" dirty="0"/>
              <a:t>1</a:t>
            </a:r>
            <a:r>
              <a:rPr lang="en-US" altLang="zh-CN" dirty="0"/>
              <a:t>, t</a:t>
            </a:r>
            <a:r>
              <a:rPr lang="en-US" altLang="zh-CN" baseline="-25000" dirty="0"/>
              <a:t>2</a:t>
            </a:r>
            <a:r>
              <a:rPr lang="en-US" altLang="zh-CN" dirty="0"/>
              <a:t>) </a:t>
            </a:r>
            <a:r>
              <a:rPr lang="zh-CN" altLang="en-US" dirty="0"/>
              <a:t>表示在 </a:t>
            </a:r>
            <a:r>
              <a:rPr lang="en-US" altLang="zh-CN" dirty="0"/>
              <a:t>[t</a:t>
            </a:r>
            <a:r>
              <a:rPr lang="en-US" altLang="zh-CN" baseline="-25000" dirty="0"/>
              <a:t>1</a:t>
            </a:r>
            <a:r>
              <a:rPr lang="en-US" altLang="zh-CN" dirty="0"/>
              <a:t>, t</a:t>
            </a:r>
            <a:r>
              <a:rPr lang="en-US" altLang="zh-CN" baseline="-25000" dirty="0"/>
              <a:t>2</a:t>
            </a:r>
            <a:r>
              <a:rPr lang="en-US" altLang="zh-CN" dirty="0"/>
              <a:t>) </a:t>
            </a:r>
            <a:r>
              <a:rPr lang="zh-CN" altLang="en-US" dirty="0"/>
              <a:t>时间段内，处理器至多提供 </a:t>
            </a:r>
            <a:r>
              <a:rPr lang="en-US" altLang="zh-CN" dirty="0"/>
              <a:t>SBF(t</a:t>
            </a:r>
            <a:r>
              <a:rPr lang="en-US" altLang="zh-CN" baseline="-25000" dirty="0"/>
              <a:t>1</a:t>
            </a:r>
            <a:r>
              <a:rPr lang="en-US" altLang="zh-CN" dirty="0"/>
              <a:t>, t</a:t>
            </a:r>
            <a:r>
              <a:rPr lang="en-US" altLang="zh-CN" baseline="-25000" dirty="0"/>
              <a:t>2</a:t>
            </a:r>
            <a:r>
              <a:rPr lang="en-US" altLang="zh-CN" dirty="0"/>
              <a:t>) </a:t>
            </a:r>
            <a:r>
              <a:rPr lang="zh-CN" altLang="en-US" dirty="0"/>
              <a:t>个时间单位的计算资源</a:t>
            </a:r>
            <a:endParaRPr lang="en-US" altLang="zh-CN" dirty="0"/>
          </a:p>
          <a:p>
            <a:r>
              <a:rPr lang="zh-CN" altLang="en-US" dirty="0"/>
              <a:t>要求：</a:t>
            </a:r>
            <a:r>
              <a:rPr lang="en-US" altLang="zh-CN" dirty="0"/>
              <a:t>SBF(t</a:t>
            </a:r>
            <a:r>
              <a:rPr lang="en-US" altLang="zh-CN" baseline="-25000" dirty="0"/>
              <a:t>1</a:t>
            </a:r>
            <a:r>
              <a:rPr lang="en-US" altLang="zh-CN" dirty="0"/>
              <a:t>, t</a:t>
            </a:r>
            <a:r>
              <a:rPr lang="en-US" altLang="zh-CN" baseline="-25000" dirty="0"/>
              <a:t>2</a:t>
            </a:r>
            <a:r>
              <a:rPr lang="en-US" altLang="zh-CN" dirty="0"/>
              <a:t>) ⩾ DBF(t</a:t>
            </a:r>
            <a:r>
              <a:rPr lang="en-US" altLang="zh-CN" baseline="-25000" dirty="0"/>
              <a:t>1</a:t>
            </a:r>
            <a:r>
              <a:rPr lang="en-US" altLang="zh-CN" dirty="0"/>
              <a:t>, t</a:t>
            </a:r>
            <a:r>
              <a:rPr lang="en-US" altLang="zh-CN" baseline="-25000" dirty="0"/>
              <a:t>2</a:t>
            </a:r>
            <a:r>
              <a:rPr lang="en-US" altLang="zh-CN" dirty="0"/>
              <a:t>)</a:t>
            </a:r>
            <a:endParaRPr lang="zh-CN" altLang="en-US" dirty="0"/>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44</a:t>
            </a:fld>
            <a:endParaRPr lang="zh-CN" altLang="en-US"/>
          </a:p>
        </p:txBody>
      </p:sp>
    </p:spTree>
    <p:extLst>
      <p:ext uri="{BB962C8B-B14F-4D97-AF65-F5344CB8AC3E}">
        <p14:creationId xmlns:p14="http://schemas.microsoft.com/office/powerpoint/2010/main" val="696198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响应时间分析方法（续）</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a:xfrm>
            <a:off x="291164" y="1395663"/>
            <a:ext cx="8672242" cy="1753937"/>
          </a:xfrm>
        </p:spPr>
        <p:txBody>
          <a:bodyPr>
            <a:normAutofit/>
          </a:bodyPr>
          <a:lstStyle/>
          <a:p>
            <a:r>
              <a:rPr lang="zh-CN" altLang="en-US" sz="2800" dirty="0"/>
              <a:t>在固定优先级调度，任务集 </a:t>
            </a:r>
            <a:r>
              <a:rPr lang="en-US" altLang="zh-CN" sz="2800" dirty="0"/>
              <a:t>τ = {τ</a:t>
            </a:r>
            <a:r>
              <a:rPr lang="en-US" altLang="zh-CN" sz="2800" baseline="-25000" dirty="0"/>
              <a:t>1</a:t>
            </a:r>
            <a:r>
              <a:rPr lang="en-US" altLang="zh-CN" sz="2800" dirty="0"/>
              <a:t>, τ</a:t>
            </a:r>
            <a:r>
              <a:rPr lang="en-US" altLang="zh-CN" sz="2800" baseline="-25000" dirty="0"/>
              <a:t>2</a:t>
            </a:r>
            <a:r>
              <a:rPr lang="en-US" altLang="zh-CN" sz="2800" dirty="0"/>
              <a:t>, · · · , </a:t>
            </a:r>
            <a:r>
              <a:rPr lang="en-US" altLang="zh-CN" sz="2800" dirty="0" err="1"/>
              <a:t>τ</a:t>
            </a:r>
            <a:r>
              <a:rPr lang="en-US" altLang="zh-CN" sz="2800" baseline="-25000" dirty="0" err="1"/>
              <a:t>n</a:t>
            </a:r>
            <a:r>
              <a:rPr lang="en-US" altLang="zh-CN" sz="2800" dirty="0"/>
              <a:t>}</a:t>
            </a:r>
            <a:r>
              <a:rPr lang="zh-CN" altLang="en-US" sz="2800" dirty="0"/>
              <a:t>，对于任务 </a:t>
            </a:r>
            <a:r>
              <a:rPr lang="en-US" altLang="zh-CN" sz="2800" dirty="0" err="1"/>
              <a:t>τ</a:t>
            </a:r>
            <a:r>
              <a:rPr lang="en-US" altLang="zh-CN" sz="2800" baseline="-25000" dirty="0" err="1"/>
              <a:t>i</a:t>
            </a:r>
            <a:r>
              <a:rPr lang="zh-CN" altLang="en-US" sz="2800" dirty="0"/>
              <a:t>，令 </a:t>
            </a:r>
            <a:r>
              <a:rPr lang="en-US" altLang="zh-CN" sz="2800" dirty="0"/>
              <a:t>hp(</a:t>
            </a:r>
            <a:r>
              <a:rPr lang="en-US" altLang="zh-CN" sz="2800" dirty="0" err="1"/>
              <a:t>i</a:t>
            </a:r>
            <a:r>
              <a:rPr lang="en-US" altLang="zh-CN" sz="2800" dirty="0"/>
              <a:t>) </a:t>
            </a:r>
            <a:r>
              <a:rPr lang="zh-CN" altLang="en-US" sz="2800" dirty="0"/>
              <a:t>为优先级大于 </a:t>
            </a:r>
            <a:r>
              <a:rPr lang="en-US" altLang="zh-CN" sz="2800" dirty="0" err="1"/>
              <a:t>τ</a:t>
            </a:r>
            <a:r>
              <a:rPr lang="en-US" altLang="zh-CN" sz="2800" baseline="-25000" dirty="0" err="1"/>
              <a:t>i</a:t>
            </a:r>
            <a:r>
              <a:rPr lang="en-US" altLang="zh-CN" sz="2800" dirty="0"/>
              <a:t> </a:t>
            </a:r>
            <a:r>
              <a:rPr lang="zh-CN" altLang="en-US" sz="2800" dirty="0"/>
              <a:t>的任务集合，则其响应时间满足下式：</a:t>
            </a:r>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45</a:t>
            </a:fld>
            <a:endParaRPr lang="zh-CN" altLang="en-US"/>
          </a:p>
        </p:txBody>
      </p:sp>
      <p:pic>
        <p:nvPicPr>
          <p:cNvPr id="6" name="图片 5">
            <a:extLst>
              <a:ext uri="{FF2B5EF4-FFF2-40B4-BE49-F238E27FC236}">
                <a16:creationId xmlns:a16="http://schemas.microsoft.com/office/drawing/2014/main" id="{1891CFAF-85E7-4470-95EE-3C1008ED7960}"/>
              </a:ext>
            </a:extLst>
          </p:cNvPr>
          <p:cNvPicPr>
            <a:picLocks noChangeAspect="1"/>
          </p:cNvPicPr>
          <p:nvPr/>
        </p:nvPicPr>
        <p:blipFill>
          <a:blip r:embed="rId2"/>
          <a:stretch>
            <a:fillRect/>
          </a:stretch>
        </p:blipFill>
        <p:spPr>
          <a:xfrm>
            <a:off x="2540952" y="3152457"/>
            <a:ext cx="3533775" cy="1152525"/>
          </a:xfrm>
          <a:prstGeom prst="rect">
            <a:avLst/>
          </a:prstGeom>
        </p:spPr>
      </p:pic>
      <p:sp>
        <p:nvSpPr>
          <p:cNvPr id="7" name="矩形 6">
            <a:extLst>
              <a:ext uri="{FF2B5EF4-FFF2-40B4-BE49-F238E27FC236}">
                <a16:creationId xmlns:a16="http://schemas.microsoft.com/office/drawing/2014/main" id="{FBEC4E98-AADE-4475-B038-5D9F8578C2E5}"/>
              </a:ext>
            </a:extLst>
          </p:cNvPr>
          <p:cNvSpPr/>
          <p:nvPr/>
        </p:nvSpPr>
        <p:spPr>
          <a:xfrm>
            <a:off x="291164" y="4655738"/>
            <a:ext cx="8334676" cy="1082669"/>
          </a:xfrm>
          <a:prstGeom prst="rect">
            <a:avLst/>
          </a:prstGeom>
        </p:spPr>
        <p:txBody>
          <a:bodyPr wrap="square">
            <a:spAutoFit/>
          </a:bodyPr>
          <a:lstStyle/>
          <a:p>
            <a:pPr marL="182880" indent="-182880" defTabSz="914400">
              <a:lnSpc>
                <a:spcPct val="120000"/>
              </a:lnSpc>
              <a:spcBef>
                <a:spcPts val="1200"/>
              </a:spcBef>
              <a:buClr>
                <a:schemeClr val="accent1">
                  <a:lumMod val="75000"/>
                </a:schemeClr>
              </a:buClr>
              <a:buSzPct val="85000"/>
              <a:buFont typeface="Wingdings" pitchFamily="2" charset="2"/>
              <a:buChar char="§"/>
            </a:pPr>
            <a:r>
              <a:rPr lang="zh-CN" altLang="en-US" sz="2800" dirty="0">
                <a:latin typeface="微软雅黑" panose="020B0503020204020204" pitchFamily="34" charset="-122"/>
                <a:ea typeface="微软雅黑" panose="020B0503020204020204" pitchFamily="34" charset="-122"/>
              </a:rPr>
              <a:t>递归公式，任务</a:t>
            </a:r>
            <a:r>
              <a:rPr lang="en-US" altLang="zh-CN" sz="2800" dirty="0" err="1"/>
              <a:t>τ</a:t>
            </a:r>
            <a:r>
              <a:rPr lang="en-US" altLang="zh-CN" sz="2800" baseline="-25000" dirty="0" err="1"/>
              <a:t>i</a:t>
            </a:r>
            <a:r>
              <a:rPr lang="zh-CN" altLang="en-US" sz="2800" dirty="0">
                <a:latin typeface="微软雅黑" panose="020B0503020204020204" pitchFamily="34" charset="-122"/>
                <a:ea typeface="微软雅黑" panose="020B0503020204020204" pitchFamily="34" charset="-122"/>
              </a:rPr>
              <a:t>在执行期间内被高优先级任务抢占的最长时间加上任务</a:t>
            </a:r>
            <a:r>
              <a:rPr lang="en-US" altLang="zh-CN" sz="2800" dirty="0" err="1"/>
              <a:t>τ</a:t>
            </a:r>
            <a:r>
              <a:rPr lang="en-US" altLang="zh-CN" sz="2800" baseline="-25000" dirty="0" err="1"/>
              <a:t>i</a:t>
            </a:r>
            <a:r>
              <a:rPr lang="zh-CN" altLang="en-US" sz="2800" dirty="0">
                <a:latin typeface="微软雅黑" panose="020B0503020204020204" pitchFamily="34" charset="-122"/>
                <a:ea typeface="微软雅黑" panose="020B0503020204020204" pitchFamily="34" charset="-122"/>
              </a:rPr>
              <a:t>本身的最坏执行时间 </a:t>
            </a:r>
          </a:p>
        </p:txBody>
      </p:sp>
    </p:spTree>
    <p:extLst>
      <p:ext uri="{BB962C8B-B14F-4D97-AF65-F5344CB8AC3E}">
        <p14:creationId xmlns:p14="http://schemas.microsoft.com/office/powerpoint/2010/main" val="2933615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8B0B9B-B8AE-4E42-893D-ACC649B25FCA}"/>
              </a:ext>
            </a:extLst>
          </p:cNvPr>
          <p:cNvSpPr>
            <a:spLocks noGrp="1"/>
          </p:cNvSpPr>
          <p:nvPr>
            <p:ph type="title"/>
          </p:nvPr>
        </p:nvSpPr>
        <p:spPr/>
        <p:txBody>
          <a:bodyPr/>
          <a:lstStyle/>
          <a:p>
            <a:r>
              <a:rPr lang="zh-CN" altLang="en-US" dirty="0"/>
              <a:t>响应时间分析方法（续）</a:t>
            </a:r>
          </a:p>
        </p:txBody>
      </p:sp>
      <p:sp>
        <p:nvSpPr>
          <p:cNvPr id="3" name="内容占位符 2">
            <a:extLst>
              <a:ext uri="{FF2B5EF4-FFF2-40B4-BE49-F238E27FC236}">
                <a16:creationId xmlns:a16="http://schemas.microsoft.com/office/drawing/2014/main" id="{3BB9D4E0-F88E-46E7-B96A-6DC70E1C98E5}"/>
              </a:ext>
            </a:extLst>
          </p:cNvPr>
          <p:cNvSpPr>
            <a:spLocks noGrp="1"/>
          </p:cNvSpPr>
          <p:nvPr>
            <p:ph idx="1"/>
          </p:nvPr>
        </p:nvSpPr>
        <p:spPr/>
        <p:txBody>
          <a:bodyPr>
            <a:normAutofit/>
          </a:bodyPr>
          <a:lstStyle/>
          <a:p>
            <a:r>
              <a:rPr lang="en-US" altLang="zh-CN" dirty="0"/>
              <a:t> </a:t>
            </a:r>
            <a:r>
              <a:rPr lang="zh-CN" altLang="en-US" dirty="0"/>
              <a:t>例，任务集有 </a:t>
            </a:r>
            <a:r>
              <a:rPr lang="en-US" altLang="zh-CN" dirty="0"/>
              <a:t>3 </a:t>
            </a:r>
            <a:r>
              <a:rPr lang="zh-CN" altLang="en-US" dirty="0"/>
              <a:t>个实时任务 </a:t>
            </a:r>
            <a:r>
              <a:rPr lang="en-US" altLang="zh-CN" dirty="0"/>
              <a:t>τ</a:t>
            </a:r>
            <a:r>
              <a:rPr lang="en-US" altLang="zh-CN" baseline="-25000" dirty="0"/>
              <a:t>1</a:t>
            </a:r>
            <a:r>
              <a:rPr lang="en-US" altLang="zh-CN" dirty="0"/>
              <a:t>(1, 10, 10, 1)</a:t>
            </a:r>
            <a:r>
              <a:rPr lang="zh-CN" altLang="en-US" dirty="0"/>
              <a:t>、</a:t>
            </a:r>
            <a:r>
              <a:rPr lang="en-US" altLang="zh-CN" dirty="0"/>
              <a:t>τ</a:t>
            </a:r>
            <a:r>
              <a:rPr lang="en-US" altLang="zh-CN" baseline="-25000" dirty="0"/>
              <a:t>2</a:t>
            </a:r>
            <a:r>
              <a:rPr lang="en-US" altLang="zh-CN" dirty="0"/>
              <a:t>(2, 12, 12, 2)</a:t>
            </a:r>
            <a:r>
              <a:rPr lang="zh-CN" altLang="en-US" dirty="0"/>
              <a:t>、</a:t>
            </a:r>
            <a:r>
              <a:rPr lang="en-US" altLang="zh-CN" dirty="0"/>
              <a:t>τ</a:t>
            </a:r>
            <a:r>
              <a:rPr lang="en-US" altLang="zh-CN" baseline="-25000" dirty="0"/>
              <a:t>3</a:t>
            </a:r>
            <a:r>
              <a:rPr lang="en-US" altLang="zh-CN" dirty="0"/>
              <a:t>(8, 30, 30, 3)</a:t>
            </a:r>
            <a:r>
              <a:rPr lang="zh-CN" altLang="en-US" dirty="0"/>
              <a:t>，对于 </a:t>
            </a:r>
            <a:r>
              <a:rPr lang="en-US" altLang="zh-CN" dirty="0"/>
              <a:t>τ</a:t>
            </a:r>
            <a:r>
              <a:rPr lang="en-US" altLang="zh-CN" baseline="-25000" dirty="0"/>
              <a:t>3</a:t>
            </a:r>
            <a:r>
              <a:rPr lang="zh-CN" altLang="en-US" dirty="0"/>
              <a:t>，其响应时间计算公式为：</a:t>
            </a:r>
            <a:endParaRPr lang="en-US" altLang="zh-CN" dirty="0"/>
          </a:p>
          <a:p>
            <a:pPr marL="0" indent="0">
              <a:buNone/>
            </a:pPr>
            <a:r>
              <a:rPr lang="en-US" altLang="zh-CN" dirty="0"/>
              <a:t>	R</a:t>
            </a:r>
            <a:r>
              <a:rPr lang="en-US" altLang="zh-CN" baseline="-25000" dirty="0"/>
              <a:t>3</a:t>
            </a:r>
            <a:r>
              <a:rPr lang="en-US" altLang="zh-CN" dirty="0"/>
              <a:t>=8+</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*C</a:t>
            </a:r>
            <a:r>
              <a:rPr lang="en-US" altLang="zh-CN" baseline="-25000" dirty="0">
                <a:sym typeface="Symbol" panose="05050102010706020507" pitchFamily="18" charset="2"/>
              </a:rPr>
              <a:t>1</a:t>
            </a:r>
            <a:r>
              <a:rPr lang="en-US" altLang="zh-CN" dirty="0">
                <a:sym typeface="Symbol" panose="05050102010706020507" pitchFamily="18" charset="2"/>
              </a:rPr>
              <a:t>+ R</a:t>
            </a:r>
            <a:r>
              <a:rPr lang="en-US" altLang="zh-CN" baseline="-25000" dirty="0">
                <a:sym typeface="Symbol" panose="05050102010706020507" pitchFamily="18" charset="2"/>
              </a:rPr>
              <a:t>3</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*C</a:t>
            </a:r>
            <a:r>
              <a:rPr lang="en-US" altLang="zh-CN" baseline="-25000" dirty="0">
                <a:sym typeface="Symbol" panose="05050102010706020507" pitchFamily="18" charset="2"/>
              </a:rPr>
              <a:t>2</a:t>
            </a:r>
          </a:p>
          <a:p>
            <a:pPr marL="0" indent="0">
              <a:buNone/>
            </a:pPr>
            <a:r>
              <a:rPr lang="en-US" altLang="zh-CN" dirty="0">
                <a:sym typeface="Symbol" panose="05050102010706020507" pitchFamily="18" charset="2"/>
              </a:rPr>
              <a:t>	     =8</a:t>
            </a:r>
            <a:r>
              <a:rPr lang="en-US" altLang="zh-CN" dirty="0"/>
              <a:t> +</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/10*1+ R</a:t>
            </a:r>
            <a:r>
              <a:rPr lang="en-US" altLang="zh-CN" baseline="-25000" dirty="0">
                <a:sym typeface="Symbol" panose="05050102010706020507" pitchFamily="18" charset="2"/>
              </a:rPr>
              <a:t>3</a:t>
            </a:r>
            <a:r>
              <a:rPr lang="en-US" altLang="zh-CN" dirty="0">
                <a:sym typeface="Symbol" panose="05050102010706020507" pitchFamily="18" charset="2"/>
              </a:rPr>
              <a:t>/12*2</a:t>
            </a:r>
          </a:p>
          <a:p>
            <a:pPr marL="0" indent="0">
              <a:buNone/>
            </a:pPr>
            <a:r>
              <a:rPr lang="zh-CN" altLang="en-US" dirty="0">
                <a:sym typeface="Symbol" panose="05050102010706020507" pitchFamily="18" charset="2"/>
              </a:rPr>
              <a:t>求解，</a:t>
            </a:r>
            <a:r>
              <a:rPr lang="en-US" altLang="zh-CN" dirty="0">
                <a:sym typeface="Symbol" panose="05050102010706020507" pitchFamily="18" charset="2"/>
              </a:rPr>
              <a:t>R</a:t>
            </a:r>
            <a:r>
              <a:rPr lang="en-US" altLang="zh-CN" baseline="-25000" dirty="0">
                <a:sym typeface="Symbol" panose="05050102010706020507" pitchFamily="18" charset="2"/>
              </a:rPr>
              <a:t>3</a:t>
            </a:r>
            <a:r>
              <a:rPr lang="en-US" altLang="zh-CN" dirty="0">
                <a:sym typeface="Symbol" panose="05050102010706020507" pitchFamily="18" charset="2"/>
              </a:rPr>
              <a:t>=14</a:t>
            </a:r>
          </a:p>
        </p:txBody>
      </p:sp>
      <p:sp>
        <p:nvSpPr>
          <p:cNvPr id="4" name="页脚占位符 3">
            <a:extLst>
              <a:ext uri="{FF2B5EF4-FFF2-40B4-BE49-F238E27FC236}">
                <a16:creationId xmlns:a16="http://schemas.microsoft.com/office/drawing/2014/main" id="{4BABC5AE-B065-4C7C-915E-3B534D5984A6}"/>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DC18FC09-623E-4426-BBE9-86C99B529EF8}"/>
              </a:ext>
            </a:extLst>
          </p:cNvPr>
          <p:cNvSpPr>
            <a:spLocks noGrp="1"/>
          </p:cNvSpPr>
          <p:nvPr>
            <p:ph type="sldNum" sz="quarter" idx="12"/>
          </p:nvPr>
        </p:nvSpPr>
        <p:spPr/>
        <p:txBody>
          <a:bodyPr/>
          <a:lstStyle/>
          <a:p>
            <a:fld id="{D2BE3B3C-08EA-47AD-A385-10D430A3A58B}" type="slidenum">
              <a:rPr lang="zh-CN" altLang="en-US" smtClean="0"/>
              <a:t>46</a:t>
            </a:fld>
            <a:endParaRPr lang="zh-CN" altLang="en-US"/>
          </a:p>
        </p:txBody>
      </p:sp>
    </p:spTree>
    <p:extLst>
      <p:ext uri="{BB962C8B-B14F-4D97-AF65-F5344CB8AC3E}">
        <p14:creationId xmlns:p14="http://schemas.microsoft.com/office/powerpoint/2010/main" val="452538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noChangeArrowheads="1"/>
          </p:cNvSpPr>
          <p:nvPr>
            <p:ph type="title"/>
          </p:nvPr>
        </p:nvSpPr>
        <p:spPr/>
        <p:txBody>
          <a:bodyPr/>
          <a:lstStyle/>
          <a:p>
            <a:r>
              <a:rPr lang="en-US" altLang="zh-CN"/>
              <a:t>8.5 </a:t>
            </a:r>
            <a:r>
              <a:rPr lang="zh-CN" altLang="en-US"/>
              <a:t>进程间通信机制</a:t>
            </a:r>
            <a:endParaRPr lang="zh-CN" altLang="en-US" dirty="0"/>
          </a:p>
        </p:txBody>
      </p:sp>
      <p:sp>
        <p:nvSpPr>
          <p:cNvPr id="6146" name="内容占位符 2"/>
          <p:cNvSpPr>
            <a:spLocks noGrp="1" noChangeArrowheads="1"/>
          </p:cNvSpPr>
          <p:nvPr>
            <p:ph idx="1"/>
          </p:nvPr>
        </p:nvSpPr>
        <p:spPr>
          <a:xfrm>
            <a:off x="291164" y="1185866"/>
            <a:ext cx="8672242" cy="4781617"/>
          </a:xfrm>
        </p:spPr>
        <p:txBody>
          <a:bodyPr>
            <a:normAutofit/>
          </a:bodyPr>
          <a:lstStyle/>
          <a:p>
            <a:r>
              <a:rPr lang="zh-CN" altLang="en-US" sz="2800" dirty="0"/>
              <a:t>共享内存，进程之间可直接访问的共享空间，不同进程通过对其的读写操作实现信息交换</a:t>
            </a:r>
            <a:endParaRPr lang="en-US" altLang="zh-CN" sz="2800" dirty="0"/>
          </a:p>
          <a:p>
            <a:r>
              <a:rPr lang="zh-CN" altLang="en-US" sz="2800" dirty="0"/>
              <a:t>资源竞争</a:t>
            </a:r>
            <a:endParaRPr lang="en-US" altLang="zh-CN" sz="2800" dirty="0"/>
          </a:p>
          <a:p>
            <a:pPr lvl="1"/>
            <a:r>
              <a:rPr lang="zh-CN" altLang="en-US" sz="2400" dirty="0"/>
              <a:t>解决方法：互斥访问</a:t>
            </a:r>
          </a:p>
        </p:txBody>
      </p:sp>
      <p:sp>
        <p:nvSpPr>
          <p:cNvPr id="6147" name="灯片编号占位符 3"/>
          <p:cNvSpPr>
            <a:spLocks noGrp="1" noChangeArrowheads="1"/>
          </p:cNvSpPr>
          <p:nvPr>
            <p:ph type="sldNum" sz="quarter" idx="10"/>
          </p:nvPr>
        </p:nvSpPr>
        <p:spPr/>
        <p:txBody>
          <a:bodyPr/>
          <a:lstStyle>
            <a:lvl1pPr>
              <a:defRPr sz="1600">
                <a:solidFill>
                  <a:schemeClr val="tx1"/>
                </a:solidFill>
                <a:latin typeface="Arial" panose="020B0604020202020204" pitchFamily="34" charset="0"/>
                <a:ea typeface="宋体" panose="02010600030101010101" pitchFamily="2" charset="-122"/>
              </a:defRPr>
            </a:lvl1pPr>
            <a:lvl2pPr>
              <a:defRPr sz="1600">
                <a:solidFill>
                  <a:schemeClr val="tx1"/>
                </a:solidFill>
                <a:latin typeface="Arial" panose="020B0604020202020204" pitchFamily="34" charset="0"/>
                <a:ea typeface="宋体" panose="02010600030101010101" pitchFamily="2" charset="-122"/>
              </a:defRPr>
            </a:lvl2pPr>
            <a:lvl3pPr>
              <a:defRPr sz="1600">
                <a:solidFill>
                  <a:schemeClr val="tx1"/>
                </a:solidFill>
                <a:latin typeface="Arial" panose="020B0604020202020204" pitchFamily="34" charset="0"/>
                <a:ea typeface="宋体" panose="02010600030101010101" pitchFamily="2" charset="-122"/>
              </a:defRPr>
            </a:lvl3pPr>
            <a:lvl4pPr>
              <a:defRPr sz="1600">
                <a:solidFill>
                  <a:schemeClr val="tx1"/>
                </a:solidFill>
                <a:latin typeface="Arial" panose="020B0604020202020204" pitchFamily="34" charset="0"/>
                <a:ea typeface="宋体" panose="02010600030101010101" pitchFamily="2" charset="-122"/>
              </a:defRPr>
            </a:lvl4pPr>
            <a:lvl5pPr>
              <a:defRPr sz="16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1600">
                <a:solidFill>
                  <a:schemeClr val="tx1"/>
                </a:solidFill>
                <a:latin typeface="Arial" panose="020B0604020202020204" pitchFamily="34" charset="0"/>
                <a:ea typeface="宋体" panose="02010600030101010101" pitchFamily="2" charset="-122"/>
              </a:defRPr>
            </a:lvl9pPr>
          </a:lstStyle>
          <a:p>
            <a:fld id="{96DAB1BE-539C-4EBB-8BF4-2E50FB7E264B}" type="slidenum">
              <a:rPr lang="zh-CN" altLang="en-US" smtClean="0"/>
              <a:pPr/>
              <a:t>47</a:t>
            </a:fld>
            <a:endParaRPr lang="zh-CN" altLang="en-US"/>
          </a:p>
        </p:txBody>
      </p:sp>
      <p:sp>
        <p:nvSpPr>
          <p:cNvPr id="2" name="页脚占位符 1">
            <a:extLst>
              <a:ext uri="{FF2B5EF4-FFF2-40B4-BE49-F238E27FC236}">
                <a16:creationId xmlns:a16="http://schemas.microsoft.com/office/drawing/2014/main" id="{B599D513-1E97-4B5E-996D-61C791D3EFF4}"/>
              </a:ext>
            </a:extLst>
          </p:cNvPr>
          <p:cNvSpPr>
            <a:spLocks noGrp="1"/>
          </p:cNvSpPr>
          <p:nvPr>
            <p:ph type="ftr" sz="quarter" idx="11"/>
          </p:nvPr>
        </p:nvSpPr>
        <p:spPr/>
        <p:txBody>
          <a:bodyPr/>
          <a:lstStyle/>
          <a:p>
            <a:r>
              <a:rPr lang="zh-CN" altLang="en-US"/>
              <a:t>嵌入式系统设计</a:t>
            </a:r>
          </a:p>
        </p:txBody>
      </p:sp>
      <p:pic>
        <p:nvPicPr>
          <p:cNvPr id="7" name="图片 6">
            <a:extLst>
              <a:ext uri="{FF2B5EF4-FFF2-40B4-BE49-F238E27FC236}">
                <a16:creationId xmlns:a16="http://schemas.microsoft.com/office/drawing/2014/main" id="{205A3C5C-DA8A-460B-BC66-B1746BB631BB}"/>
              </a:ext>
            </a:extLst>
          </p:cNvPr>
          <p:cNvPicPr>
            <a:picLocks noChangeAspect="1"/>
          </p:cNvPicPr>
          <p:nvPr/>
        </p:nvPicPr>
        <p:blipFill>
          <a:blip r:embed="rId2"/>
          <a:stretch>
            <a:fillRect/>
          </a:stretch>
        </p:blipFill>
        <p:spPr>
          <a:xfrm>
            <a:off x="341757" y="3429000"/>
            <a:ext cx="8105775" cy="2771775"/>
          </a:xfrm>
          <a:prstGeom prst="rect">
            <a:avLst/>
          </a:prstGeom>
        </p:spPr>
      </p:pic>
    </p:spTree>
    <p:extLst>
      <p:ext uri="{BB962C8B-B14F-4D97-AF65-F5344CB8AC3E}">
        <p14:creationId xmlns:p14="http://schemas.microsoft.com/office/powerpoint/2010/main" val="700696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630F1-96BA-4566-9665-54E2645ACF6F}"/>
              </a:ext>
            </a:extLst>
          </p:cNvPr>
          <p:cNvSpPr>
            <a:spLocks noGrp="1"/>
          </p:cNvSpPr>
          <p:nvPr>
            <p:ph type="title"/>
          </p:nvPr>
        </p:nvSpPr>
        <p:spPr/>
        <p:txBody>
          <a:bodyPr/>
          <a:lstStyle/>
          <a:p>
            <a:r>
              <a:rPr lang="zh-CN" altLang="en-US" dirty="0"/>
              <a:t>消息传递</a:t>
            </a:r>
          </a:p>
        </p:txBody>
      </p:sp>
      <p:sp>
        <p:nvSpPr>
          <p:cNvPr id="3" name="内容占位符 2">
            <a:extLst>
              <a:ext uri="{FF2B5EF4-FFF2-40B4-BE49-F238E27FC236}">
                <a16:creationId xmlns:a16="http://schemas.microsoft.com/office/drawing/2014/main" id="{6C0B3D5F-E47D-49B9-811E-AAB6ABE32456}"/>
              </a:ext>
            </a:extLst>
          </p:cNvPr>
          <p:cNvSpPr>
            <a:spLocks noGrp="1"/>
          </p:cNvSpPr>
          <p:nvPr>
            <p:ph idx="1"/>
          </p:nvPr>
        </p:nvSpPr>
        <p:spPr/>
        <p:txBody>
          <a:bodyPr>
            <a:normAutofit/>
          </a:bodyPr>
          <a:lstStyle/>
          <a:p>
            <a:r>
              <a:rPr lang="zh-CN" altLang="en-US" dirty="0"/>
              <a:t>消息传递方式是共享内存通信方式的补充</a:t>
            </a:r>
            <a:endParaRPr lang="en-US" altLang="zh-CN" dirty="0"/>
          </a:p>
          <a:p>
            <a:r>
              <a:rPr lang="zh-CN" altLang="en-US" dirty="0"/>
              <a:t>每个通信实体都有自己的发送</a:t>
            </a:r>
            <a:r>
              <a:rPr lang="en-US" altLang="zh-CN" dirty="0"/>
              <a:t>/</a:t>
            </a:r>
            <a:r>
              <a:rPr lang="zh-CN" altLang="en-US" dirty="0"/>
              <a:t>接收单元，消息存储在发送和接收方的端点</a:t>
            </a:r>
            <a:endParaRPr lang="en-US" altLang="zh-CN" dirty="0"/>
          </a:p>
          <a:p>
            <a:pPr lvl="1"/>
            <a:r>
              <a:rPr lang="zh-CN" altLang="en-US" dirty="0"/>
              <a:t>发送和接收操作</a:t>
            </a:r>
            <a:endParaRPr lang="en-US" altLang="zh-CN" dirty="0"/>
          </a:p>
          <a:p>
            <a:pPr lvl="1"/>
            <a:r>
              <a:rPr lang="zh-CN" altLang="en-US" dirty="0"/>
              <a:t>消息邮箱是系统预留的公共内存，作为“邮箱”，由统一的调度器来控制任务的数据和信息的传递</a:t>
            </a:r>
            <a:endParaRPr lang="en-US" altLang="zh-CN" dirty="0"/>
          </a:p>
          <a:p>
            <a:pPr lvl="1"/>
            <a:r>
              <a:rPr lang="zh-CN" altLang="en-US" dirty="0"/>
              <a:t>消息队列可以看作多个消息邮箱排列而成</a:t>
            </a:r>
            <a:endParaRPr lang="en-US" altLang="zh-CN" dirty="0"/>
          </a:p>
          <a:p>
            <a:pPr lvl="1"/>
            <a:endParaRPr lang="zh-CN" altLang="en-US" dirty="0"/>
          </a:p>
        </p:txBody>
      </p:sp>
      <p:sp>
        <p:nvSpPr>
          <p:cNvPr id="4" name="页脚占位符 3">
            <a:extLst>
              <a:ext uri="{FF2B5EF4-FFF2-40B4-BE49-F238E27FC236}">
                <a16:creationId xmlns:a16="http://schemas.microsoft.com/office/drawing/2014/main" id="{03734389-C813-4FDB-AD68-CBC44B609B42}"/>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1463C2BF-3D21-43B4-B825-F2E1B25340B5}"/>
              </a:ext>
            </a:extLst>
          </p:cNvPr>
          <p:cNvSpPr>
            <a:spLocks noGrp="1"/>
          </p:cNvSpPr>
          <p:nvPr>
            <p:ph type="sldNum" sz="quarter" idx="12"/>
          </p:nvPr>
        </p:nvSpPr>
        <p:spPr/>
        <p:txBody>
          <a:bodyPr/>
          <a:lstStyle/>
          <a:p>
            <a:fld id="{D2BE3B3C-08EA-47AD-A385-10D430A3A58B}" type="slidenum">
              <a:rPr lang="zh-CN" altLang="en-US" smtClean="0"/>
              <a:t>48</a:t>
            </a:fld>
            <a:endParaRPr lang="zh-CN" altLang="en-US"/>
          </a:p>
        </p:txBody>
      </p:sp>
    </p:spTree>
    <p:extLst>
      <p:ext uri="{BB962C8B-B14F-4D97-AF65-F5344CB8AC3E}">
        <p14:creationId xmlns:p14="http://schemas.microsoft.com/office/powerpoint/2010/main" val="3040409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B22A0-DECE-4125-9169-170F773CA40C}"/>
              </a:ext>
            </a:extLst>
          </p:cNvPr>
          <p:cNvSpPr>
            <a:spLocks noGrp="1"/>
          </p:cNvSpPr>
          <p:nvPr>
            <p:ph type="title"/>
          </p:nvPr>
        </p:nvSpPr>
        <p:spPr/>
        <p:txBody>
          <a:bodyPr/>
          <a:lstStyle/>
          <a:p>
            <a:r>
              <a:rPr lang="zh-CN" altLang="en-US" dirty="0"/>
              <a:t>进程同步互斥</a:t>
            </a:r>
          </a:p>
        </p:txBody>
      </p:sp>
      <p:sp>
        <p:nvSpPr>
          <p:cNvPr id="3" name="内容占位符 2">
            <a:extLst>
              <a:ext uri="{FF2B5EF4-FFF2-40B4-BE49-F238E27FC236}">
                <a16:creationId xmlns:a16="http://schemas.microsoft.com/office/drawing/2014/main" id="{AF84D7DD-2D20-4F1E-B78D-FFD3C764B4C3}"/>
              </a:ext>
            </a:extLst>
          </p:cNvPr>
          <p:cNvSpPr>
            <a:spLocks noGrp="1"/>
          </p:cNvSpPr>
          <p:nvPr>
            <p:ph idx="1"/>
          </p:nvPr>
        </p:nvSpPr>
        <p:spPr/>
        <p:txBody>
          <a:bodyPr>
            <a:normAutofit/>
          </a:bodyPr>
          <a:lstStyle/>
          <a:p>
            <a:r>
              <a:rPr lang="zh-CN" altLang="en-US" sz="2800" dirty="0"/>
              <a:t>进程同步的目的是保证相互合作、相互制约的进程之间按照特定的时间、顺序、条件执行</a:t>
            </a:r>
            <a:endParaRPr lang="en-US" altLang="zh-CN" sz="2800" dirty="0"/>
          </a:p>
          <a:p>
            <a:pPr lvl="1"/>
            <a:r>
              <a:rPr lang="zh-CN" altLang="en-US" sz="2400" dirty="0"/>
              <a:t>信号量同步</a:t>
            </a:r>
            <a:endParaRPr lang="en-US" altLang="zh-CN" sz="2400" dirty="0"/>
          </a:p>
          <a:p>
            <a:pPr lvl="1"/>
            <a:r>
              <a:rPr lang="zh-CN" altLang="en-US" sz="2400" dirty="0"/>
              <a:t>事件同步是基于同步的进程之间、进程与中断服务程序之间、进程与操作系统资源之间的通信机制，是实时操作系统的重要标志之一</a:t>
            </a:r>
            <a:endParaRPr lang="en-US" altLang="zh-CN" sz="2400" dirty="0"/>
          </a:p>
          <a:p>
            <a:r>
              <a:rPr lang="zh-CN" altLang="en-US" sz="2800" dirty="0"/>
              <a:t>进程互斥是为完成同一个或者多个任务的不同进程之间，也存在着间接的制约关系</a:t>
            </a:r>
            <a:endParaRPr lang="en-US" altLang="zh-CN" sz="2800" dirty="0"/>
          </a:p>
          <a:p>
            <a:pPr lvl="1"/>
            <a:r>
              <a:rPr lang="zh-CN" altLang="en-US" sz="2400" dirty="0"/>
              <a:t>临界资源的访问</a:t>
            </a:r>
          </a:p>
        </p:txBody>
      </p:sp>
      <p:sp>
        <p:nvSpPr>
          <p:cNvPr id="4" name="页脚占位符 3">
            <a:extLst>
              <a:ext uri="{FF2B5EF4-FFF2-40B4-BE49-F238E27FC236}">
                <a16:creationId xmlns:a16="http://schemas.microsoft.com/office/drawing/2014/main" id="{E93376B8-9D9C-4CA3-8E8D-5709F5E68848}"/>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94B8407D-4DFB-427D-8C67-81EC0CC40612}"/>
              </a:ext>
            </a:extLst>
          </p:cNvPr>
          <p:cNvSpPr>
            <a:spLocks noGrp="1"/>
          </p:cNvSpPr>
          <p:nvPr>
            <p:ph type="sldNum" sz="quarter" idx="12"/>
          </p:nvPr>
        </p:nvSpPr>
        <p:spPr/>
        <p:txBody>
          <a:bodyPr/>
          <a:lstStyle/>
          <a:p>
            <a:fld id="{D2BE3B3C-08EA-47AD-A385-10D430A3A58B}" type="slidenum">
              <a:rPr lang="zh-CN" altLang="en-US" smtClean="0"/>
              <a:t>49</a:t>
            </a:fld>
            <a:endParaRPr lang="zh-CN" altLang="en-US"/>
          </a:p>
        </p:txBody>
      </p:sp>
    </p:spTree>
    <p:extLst>
      <p:ext uri="{BB962C8B-B14F-4D97-AF65-F5344CB8AC3E}">
        <p14:creationId xmlns:p14="http://schemas.microsoft.com/office/powerpoint/2010/main" val="76612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80C8C-B919-464C-AA55-6C49DBDF1FB3}"/>
              </a:ext>
            </a:extLst>
          </p:cNvPr>
          <p:cNvSpPr>
            <a:spLocks noGrp="1"/>
          </p:cNvSpPr>
          <p:nvPr>
            <p:ph type="title"/>
          </p:nvPr>
        </p:nvSpPr>
        <p:spPr/>
        <p:txBody>
          <a:bodyPr>
            <a:normAutofit/>
          </a:bodyPr>
          <a:lstStyle/>
          <a:p>
            <a:r>
              <a:rPr lang="zh-CN" altLang="en-US" dirty="0"/>
              <a:t>通用</a:t>
            </a:r>
            <a:r>
              <a:rPr lang="en-US" altLang="zh-CN" dirty="0"/>
              <a:t>OS</a:t>
            </a:r>
            <a:r>
              <a:rPr lang="zh-CN" altLang="en-US" dirty="0"/>
              <a:t>与实时</a:t>
            </a:r>
            <a:r>
              <a:rPr lang="en-US" altLang="zh-CN" dirty="0"/>
              <a:t>OS</a:t>
            </a:r>
            <a:r>
              <a:rPr lang="zh-CN" altLang="en-US" dirty="0"/>
              <a:t>的区别</a:t>
            </a:r>
          </a:p>
        </p:txBody>
      </p:sp>
      <p:sp>
        <p:nvSpPr>
          <p:cNvPr id="3" name="内容占位符 2">
            <a:extLst>
              <a:ext uri="{FF2B5EF4-FFF2-40B4-BE49-F238E27FC236}">
                <a16:creationId xmlns:a16="http://schemas.microsoft.com/office/drawing/2014/main" id="{80880872-6F16-40E8-BB36-6A738D692C00}"/>
              </a:ext>
            </a:extLst>
          </p:cNvPr>
          <p:cNvSpPr>
            <a:spLocks noGrp="1"/>
          </p:cNvSpPr>
          <p:nvPr>
            <p:ph idx="1"/>
          </p:nvPr>
        </p:nvSpPr>
        <p:spPr/>
        <p:txBody>
          <a:bodyPr>
            <a:normAutofit/>
          </a:bodyPr>
          <a:lstStyle/>
          <a:p>
            <a:r>
              <a:rPr lang="zh-CN" altLang="en-US" dirty="0"/>
              <a:t>任务调度</a:t>
            </a:r>
            <a:endParaRPr lang="en-US" altLang="zh-CN" dirty="0"/>
          </a:p>
          <a:p>
            <a:pPr lvl="1"/>
            <a:r>
              <a:rPr lang="zh-CN" altLang="en-US" dirty="0"/>
              <a:t>通用</a:t>
            </a:r>
            <a:r>
              <a:rPr lang="en-US" altLang="zh-CN" dirty="0"/>
              <a:t>OS</a:t>
            </a:r>
            <a:r>
              <a:rPr lang="zh-CN" altLang="en-US" dirty="0"/>
              <a:t>：基于优先级的抢先式调度策略，对于优先级相同的进程则采用时间片轮询调度方式</a:t>
            </a:r>
            <a:endParaRPr lang="en-US" altLang="zh-CN" dirty="0"/>
          </a:p>
          <a:p>
            <a:pPr lvl="1"/>
            <a:r>
              <a:rPr lang="zh-CN" altLang="en-US" dirty="0"/>
              <a:t>实时</a:t>
            </a:r>
            <a:r>
              <a:rPr lang="en-US" altLang="zh-CN" dirty="0"/>
              <a:t>OS</a:t>
            </a:r>
            <a:r>
              <a:rPr lang="zh-CN" altLang="en-US" dirty="0"/>
              <a:t>：静态表驱动方式和固定优先级抢先式</a:t>
            </a:r>
            <a:endParaRPr lang="en-US" altLang="zh-CN" dirty="0"/>
          </a:p>
          <a:p>
            <a:r>
              <a:rPr lang="zh-CN" altLang="en-US" dirty="0"/>
              <a:t>内存管理</a:t>
            </a:r>
            <a:endParaRPr lang="en-US" altLang="zh-CN" dirty="0"/>
          </a:p>
          <a:p>
            <a:pPr lvl="1"/>
            <a:r>
              <a:rPr lang="zh-CN" altLang="en-US" dirty="0"/>
              <a:t>通用</a:t>
            </a:r>
            <a:r>
              <a:rPr lang="en-US" altLang="zh-CN" dirty="0"/>
              <a:t>OS</a:t>
            </a:r>
            <a:r>
              <a:rPr lang="zh-CN" altLang="en-US" dirty="0"/>
              <a:t>：资源充足且实时性要求不高，引入虚拟存储器管理机制，但增加了系统开销</a:t>
            </a:r>
            <a:endParaRPr lang="en-US" altLang="zh-CN" dirty="0"/>
          </a:p>
          <a:p>
            <a:pPr lvl="1"/>
            <a:r>
              <a:rPr lang="zh-CN" altLang="en-US" dirty="0"/>
              <a:t>实时</a:t>
            </a:r>
            <a:r>
              <a:rPr lang="en-US" altLang="zh-CN" dirty="0"/>
              <a:t>OS</a:t>
            </a:r>
            <a:r>
              <a:rPr lang="zh-CN" altLang="en-US" dirty="0"/>
              <a:t>：一般不采用</a:t>
            </a:r>
            <a:endParaRPr lang="en-US" altLang="zh-CN" dirty="0"/>
          </a:p>
        </p:txBody>
      </p:sp>
      <p:sp>
        <p:nvSpPr>
          <p:cNvPr id="4" name="页脚占位符 3">
            <a:extLst>
              <a:ext uri="{FF2B5EF4-FFF2-40B4-BE49-F238E27FC236}">
                <a16:creationId xmlns:a16="http://schemas.microsoft.com/office/drawing/2014/main" id="{E3F79861-082C-4A21-AA9E-6A673C5FE98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379DB7B-B707-4815-985D-A1EC374E6BCF}"/>
              </a:ext>
            </a:extLst>
          </p:cNvPr>
          <p:cNvSpPr>
            <a:spLocks noGrp="1"/>
          </p:cNvSpPr>
          <p:nvPr>
            <p:ph type="sldNum" sz="quarter" idx="12"/>
          </p:nvPr>
        </p:nvSpPr>
        <p:spPr/>
        <p:txBody>
          <a:bodyPr/>
          <a:lstStyle/>
          <a:p>
            <a:fld id="{D2BE3B3C-08EA-47AD-A385-10D430A3A58B}" type="slidenum">
              <a:rPr lang="zh-CN" altLang="en-US" smtClean="0"/>
              <a:t>5</a:t>
            </a:fld>
            <a:endParaRPr lang="zh-CN" altLang="en-US"/>
          </a:p>
        </p:txBody>
      </p:sp>
    </p:spTree>
    <p:extLst>
      <p:ext uri="{BB962C8B-B14F-4D97-AF65-F5344CB8AC3E}">
        <p14:creationId xmlns:p14="http://schemas.microsoft.com/office/powerpoint/2010/main" val="1572194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A7D41-63C4-4480-AC52-8467629A3902}"/>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F12B4DCB-F9AC-4A45-A757-8E38A241E80E}"/>
              </a:ext>
            </a:extLst>
          </p:cNvPr>
          <p:cNvSpPr>
            <a:spLocks noGrp="1"/>
          </p:cNvSpPr>
          <p:nvPr>
            <p:ph idx="1"/>
          </p:nvPr>
        </p:nvSpPr>
        <p:spPr/>
        <p:txBody>
          <a:bodyPr/>
          <a:lstStyle/>
          <a:p>
            <a:r>
              <a:rPr lang="zh-CN" altLang="en-US" dirty="0"/>
              <a:t>任务</a:t>
            </a:r>
            <a:endParaRPr lang="en-US" altLang="zh-CN" dirty="0"/>
          </a:p>
          <a:p>
            <a:r>
              <a:rPr lang="zh-CN" altLang="en-US" dirty="0"/>
              <a:t>实时调度</a:t>
            </a:r>
            <a:endParaRPr lang="en-US" altLang="zh-CN" dirty="0"/>
          </a:p>
          <a:p>
            <a:r>
              <a:rPr lang="zh-CN" altLang="en-US" dirty="0"/>
              <a:t>经典调度算法</a:t>
            </a:r>
            <a:endParaRPr lang="en-US" altLang="zh-CN" dirty="0"/>
          </a:p>
          <a:p>
            <a:r>
              <a:rPr lang="zh-CN" altLang="en-US" dirty="0"/>
              <a:t>进程间通信</a:t>
            </a:r>
          </a:p>
        </p:txBody>
      </p:sp>
      <p:sp>
        <p:nvSpPr>
          <p:cNvPr id="4" name="页脚占位符 3">
            <a:extLst>
              <a:ext uri="{FF2B5EF4-FFF2-40B4-BE49-F238E27FC236}">
                <a16:creationId xmlns:a16="http://schemas.microsoft.com/office/drawing/2014/main" id="{FC6185F8-D4B8-4EC3-823F-8A2258088A02}"/>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54F7372C-AC07-4F6E-85E1-3701B8C68461}"/>
              </a:ext>
            </a:extLst>
          </p:cNvPr>
          <p:cNvSpPr>
            <a:spLocks noGrp="1"/>
          </p:cNvSpPr>
          <p:nvPr>
            <p:ph type="sldNum" sz="quarter" idx="12"/>
          </p:nvPr>
        </p:nvSpPr>
        <p:spPr/>
        <p:txBody>
          <a:bodyPr/>
          <a:lstStyle/>
          <a:p>
            <a:fld id="{D2BE3B3C-08EA-47AD-A385-10D430A3A58B}" type="slidenum">
              <a:rPr lang="zh-CN" altLang="en-US" smtClean="0"/>
              <a:t>50</a:t>
            </a:fld>
            <a:endParaRPr lang="zh-CN" altLang="en-US"/>
          </a:p>
        </p:txBody>
      </p:sp>
    </p:spTree>
    <p:extLst>
      <p:ext uri="{BB962C8B-B14F-4D97-AF65-F5344CB8AC3E}">
        <p14:creationId xmlns:p14="http://schemas.microsoft.com/office/powerpoint/2010/main" val="225005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3AA44-A43F-4285-BEA3-CA25C129B35C}"/>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67ABA90B-F868-427E-B666-60207EB468F2}"/>
              </a:ext>
            </a:extLst>
          </p:cNvPr>
          <p:cNvSpPr>
            <a:spLocks noGrp="1"/>
          </p:cNvSpPr>
          <p:nvPr>
            <p:ph idx="1"/>
          </p:nvPr>
        </p:nvSpPr>
        <p:spPr/>
        <p:txBody>
          <a:bodyPr/>
          <a:lstStyle/>
          <a:p>
            <a:r>
              <a:rPr lang="en-US" altLang="zh-CN" dirty="0"/>
              <a:t>P243</a:t>
            </a:r>
          </a:p>
        </p:txBody>
      </p:sp>
      <p:sp>
        <p:nvSpPr>
          <p:cNvPr id="4" name="页脚占位符 3">
            <a:extLst>
              <a:ext uri="{FF2B5EF4-FFF2-40B4-BE49-F238E27FC236}">
                <a16:creationId xmlns:a16="http://schemas.microsoft.com/office/drawing/2014/main" id="{CA2194AB-3622-4D87-B152-6088DA4E3645}"/>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B1F0ED61-EEEF-4C6C-AB82-4E9F75209E8C}"/>
              </a:ext>
            </a:extLst>
          </p:cNvPr>
          <p:cNvSpPr>
            <a:spLocks noGrp="1"/>
          </p:cNvSpPr>
          <p:nvPr>
            <p:ph type="sldNum" sz="quarter" idx="12"/>
          </p:nvPr>
        </p:nvSpPr>
        <p:spPr/>
        <p:txBody>
          <a:bodyPr/>
          <a:lstStyle/>
          <a:p>
            <a:fld id="{D2BE3B3C-08EA-47AD-A385-10D430A3A58B}" type="slidenum">
              <a:rPr lang="zh-CN" altLang="en-US" smtClean="0"/>
              <a:t>51</a:t>
            </a:fld>
            <a:endParaRPr lang="zh-CN" altLang="en-US"/>
          </a:p>
        </p:txBody>
      </p:sp>
    </p:spTree>
    <p:extLst>
      <p:ext uri="{BB962C8B-B14F-4D97-AF65-F5344CB8AC3E}">
        <p14:creationId xmlns:p14="http://schemas.microsoft.com/office/powerpoint/2010/main" val="220769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80C8C-B919-464C-AA55-6C49DBDF1FB3}"/>
              </a:ext>
            </a:extLst>
          </p:cNvPr>
          <p:cNvSpPr>
            <a:spLocks noGrp="1"/>
          </p:cNvSpPr>
          <p:nvPr>
            <p:ph type="title"/>
          </p:nvPr>
        </p:nvSpPr>
        <p:spPr/>
        <p:txBody>
          <a:bodyPr>
            <a:normAutofit/>
          </a:bodyPr>
          <a:lstStyle/>
          <a:p>
            <a:r>
              <a:rPr lang="zh-CN" altLang="en-US" dirty="0"/>
              <a:t>通用与实时操作系统的区别（续）</a:t>
            </a:r>
          </a:p>
        </p:txBody>
      </p:sp>
      <p:sp>
        <p:nvSpPr>
          <p:cNvPr id="3" name="内容占位符 2">
            <a:extLst>
              <a:ext uri="{FF2B5EF4-FFF2-40B4-BE49-F238E27FC236}">
                <a16:creationId xmlns:a16="http://schemas.microsoft.com/office/drawing/2014/main" id="{80880872-6F16-40E8-BB36-6A738D692C00}"/>
              </a:ext>
            </a:extLst>
          </p:cNvPr>
          <p:cNvSpPr>
            <a:spLocks noGrp="1"/>
          </p:cNvSpPr>
          <p:nvPr>
            <p:ph idx="1"/>
          </p:nvPr>
        </p:nvSpPr>
        <p:spPr/>
        <p:txBody>
          <a:bodyPr>
            <a:normAutofit/>
          </a:bodyPr>
          <a:lstStyle/>
          <a:p>
            <a:r>
              <a:rPr lang="zh-CN" altLang="en-US" dirty="0"/>
              <a:t>中断处理</a:t>
            </a:r>
            <a:endParaRPr lang="en-US" altLang="zh-CN" dirty="0"/>
          </a:p>
          <a:p>
            <a:pPr lvl="1"/>
            <a:r>
              <a:rPr lang="zh-CN" altLang="en-US" dirty="0"/>
              <a:t>通用</a:t>
            </a:r>
            <a:r>
              <a:rPr lang="en-US" altLang="zh-CN" dirty="0"/>
              <a:t>OS</a:t>
            </a:r>
            <a:r>
              <a:rPr lang="zh-CN" altLang="en-US" dirty="0"/>
              <a:t>：中断处理程序始终高于其他用户进程被响应</a:t>
            </a:r>
            <a:endParaRPr lang="en-US" altLang="zh-CN" dirty="0"/>
          </a:p>
          <a:p>
            <a:pPr lvl="1"/>
            <a:r>
              <a:rPr lang="zh-CN" altLang="en-US" dirty="0"/>
              <a:t>实时</a:t>
            </a:r>
            <a:r>
              <a:rPr lang="en-US" altLang="zh-CN" dirty="0"/>
              <a:t>OS</a:t>
            </a:r>
            <a:r>
              <a:rPr lang="zh-CN" altLang="en-US" dirty="0"/>
              <a:t>：尽可能地屏蔽中断以保证系统的响应时间</a:t>
            </a:r>
            <a:endParaRPr lang="en-US" altLang="zh-CN" dirty="0"/>
          </a:p>
          <a:p>
            <a:r>
              <a:rPr lang="zh-CN" altLang="en-US" dirty="0"/>
              <a:t>系统管理</a:t>
            </a:r>
            <a:endParaRPr lang="en-US" altLang="zh-CN" dirty="0"/>
          </a:p>
          <a:p>
            <a:pPr lvl="1"/>
            <a:r>
              <a:rPr lang="zh-CN" altLang="en-US" dirty="0"/>
              <a:t>通用</a:t>
            </a:r>
            <a:r>
              <a:rPr lang="en-US" altLang="zh-CN" dirty="0"/>
              <a:t>OS</a:t>
            </a:r>
            <a:r>
              <a:rPr lang="zh-CN" altLang="en-US" dirty="0"/>
              <a:t>：对系统调用、内存管理等开销通常不会设定时间上界</a:t>
            </a:r>
            <a:endParaRPr lang="en-US" altLang="zh-CN" dirty="0"/>
          </a:p>
          <a:p>
            <a:pPr lvl="1"/>
            <a:r>
              <a:rPr lang="zh-CN" altLang="en-US" dirty="0"/>
              <a:t>实时</a:t>
            </a:r>
            <a:r>
              <a:rPr lang="en-US" altLang="zh-CN" dirty="0"/>
              <a:t>OS</a:t>
            </a:r>
            <a:r>
              <a:rPr lang="zh-CN" altLang="en-US" dirty="0"/>
              <a:t>：会设置时间上界</a:t>
            </a:r>
          </a:p>
        </p:txBody>
      </p:sp>
      <p:sp>
        <p:nvSpPr>
          <p:cNvPr id="4" name="页脚占位符 3">
            <a:extLst>
              <a:ext uri="{FF2B5EF4-FFF2-40B4-BE49-F238E27FC236}">
                <a16:creationId xmlns:a16="http://schemas.microsoft.com/office/drawing/2014/main" id="{E3F79861-082C-4A21-AA9E-6A673C5FE987}"/>
              </a:ext>
            </a:extLst>
          </p:cNvPr>
          <p:cNvSpPr>
            <a:spLocks noGrp="1"/>
          </p:cNvSpPr>
          <p:nvPr>
            <p:ph type="ftr" sz="quarter" idx="11"/>
          </p:nvPr>
        </p:nvSpPr>
        <p:spPr/>
        <p:txBody>
          <a:bodyPr/>
          <a:lstStyle/>
          <a:p>
            <a:r>
              <a:rPr lang="zh-CN" altLang="en-US"/>
              <a:t>嵌入式系统设计</a:t>
            </a:r>
          </a:p>
        </p:txBody>
      </p:sp>
      <p:sp>
        <p:nvSpPr>
          <p:cNvPr id="5" name="灯片编号占位符 4">
            <a:extLst>
              <a:ext uri="{FF2B5EF4-FFF2-40B4-BE49-F238E27FC236}">
                <a16:creationId xmlns:a16="http://schemas.microsoft.com/office/drawing/2014/main" id="{3379DB7B-B707-4815-985D-A1EC374E6BCF}"/>
              </a:ext>
            </a:extLst>
          </p:cNvPr>
          <p:cNvSpPr>
            <a:spLocks noGrp="1"/>
          </p:cNvSpPr>
          <p:nvPr>
            <p:ph type="sldNum" sz="quarter" idx="12"/>
          </p:nvPr>
        </p:nvSpPr>
        <p:spPr/>
        <p:txBody>
          <a:bodyPr/>
          <a:lstStyle/>
          <a:p>
            <a:fld id="{D2BE3B3C-08EA-47AD-A385-10D430A3A58B}" type="slidenum">
              <a:rPr lang="zh-CN" altLang="en-US" smtClean="0"/>
              <a:t>6</a:t>
            </a:fld>
            <a:endParaRPr lang="zh-CN" altLang="en-US"/>
          </a:p>
        </p:txBody>
      </p:sp>
    </p:spTree>
    <p:extLst>
      <p:ext uri="{BB962C8B-B14F-4D97-AF65-F5344CB8AC3E}">
        <p14:creationId xmlns:p14="http://schemas.microsoft.com/office/powerpoint/2010/main" val="15591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实时操作系统的特点</a:t>
            </a:r>
          </a:p>
        </p:txBody>
      </p:sp>
      <p:sp>
        <p:nvSpPr>
          <p:cNvPr id="7" name="内容占位符 2"/>
          <p:cNvSpPr>
            <a:spLocks noGrp="1"/>
          </p:cNvSpPr>
          <p:nvPr>
            <p:ph idx="1"/>
          </p:nvPr>
        </p:nvSpPr>
        <p:spPr>
          <a:xfrm>
            <a:off x="291164" y="1309035"/>
            <a:ext cx="8672242" cy="4863165"/>
          </a:xfrm>
        </p:spPr>
        <p:txBody>
          <a:bodyPr>
            <a:normAutofit fontScale="85000" lnSpcReduction="20000"/>
          </a:bodyPr>
          <a:lstStyle/>
          <a:p>
            <a:r>
              <a:rPr lang="zh-CN" altLang="en-US" dirty="0"/>
              <a:t>实时性</a:t>
            </a:r>
            <a:endParaRPr lang="en-US" altLang="zh-CN" dirty="0"/>
          </a:p>
          <a:p>
            <a:pPr lvl="1"/>
            <a:r>
              <a:rPr lang="zh-CN" altLang="en-US" dirty="0"/>
              <a:t>在预定或规定的时间内完成对外部事件的响应和处理</a:t>
            </a:r>
            <a:endParaRPr lang="en-US" altLang="zh-CN" dirty="0"/>
          </a:p>
          <a:p>
            <a:r>
              <a:rPr lang="zh-CN" altLang="en-US" dirty="0"/>
              <a:t>可靠性</a:t>
            </a:r>
            <a:endParaRPr lang="en-US" altLang="zh-CN" dirty="0"/>
          </a:p>
          <a:p>
            <a:pPr lvl="1"/>
            <a:r>
              <a:rPr lang="zh-CN" altLang="en-US" dirty="0"/>
              <a:t>能够正确、实时地执行，并将产生故障的概率降到可以控制范围之内</a:t>
            </a:r>
            <a:endParaRPr lang="en-US" altLang="zh-CN" dirty="0"/>
          </a:p>
          <a:p>
            <a:pPr lvl="1"/>
            <a:r>
              <a:rPr lang="zh-CN" altLang="en-US" dirty="0"/>
              <a:t>系统在故障产生时仍能有效地执行部分关键性任务</a:t>
            </a:r>
            <a:endParaRPr lang="en-US" altLang="zh-CN" dirty="0"/>
          </a:p>
          <a:p>
            <a:r>
              <a:rPr lang="zh-CN" altLang="en-US" dirty="0"/>
              <a:t>可确定性</a:t>
            </a:r>
            <a:endParaRPr lang="en-US" altLang="zh-CN" dirty="0"/>
          </a:p>
          <a:p>
            <a:pPr lvl="1"/>
            <a:r>
              <a:rPr lang="zh-CN" altLang="en-US" dirty="0"/>
              <a:t>任务按照预定时间或者时间间隔进行调度和执行</a:t>
            </a:r>
            <a:endParaRPr lang="en-US" altLang="zh-CN" dirty="0"/>
          </a:p>
          <a:p>
            <a:pPr lvl="1"/>
            <a:r>
              <a:rPr lang="zh-CN" altLang="en-US" dirty="0"/>
              <a:t>硬件延迟是确定的</a:t>
            </a:r>
            <a:endParaRPr lang="en-US" altLang="zh-CN" dirty="0"/>
          </a:p>
          <a:p>
            <a:pPr lvl="1"/>
            <a:r>
              <a:rPr lang="zh-CN" altLang="en-US" dirty="0"/>
              <a:t>应用程序的响应时间是确定的</a:t>
            </a:r>
            <a:endParaRPr lang="en-US" altLang="zh-CN" dirty="0"/>
          </a:p>
        </p:txBody>
      </p:sp>
      <p:sp>
        <p:nvSpPr>
          <p:cNvPr id="3" name="页脚占位符 2">
            <a:extLst>
              <a:ext uri="{FF2B5EF4-FFF2-40B4-BE49-F238E27FC236}">
                <a16:creationId xmlns:a16="http://schemas.microsoft.com/office/drawing/2014/main" id="{1088FA3A-8F47-4748-A453-A2933FC07D0B}"/>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6D360528-0B5D-486F-A824-69D2A9D49C09}"/>
              </a:ext>
            </a:extLst>
          </p:cNvPr>
          <p:cNvSpPr>
            <a:spLocks noGrp="1"/>
          </p:cNvSpPr>
          <p:nvPr>
            <p:ph type="sldNum" sz="quarter" idx="12"/>
          </p:nvPr>
        </p:nvSpPr>
        <p:spPr/>
        <p:txBody>
          <a:bodyPr/>
          <a:lstStyle/>
          <a:p>
            <a:fld id="{D2BE3B3C-08EA-47AD-A385-10D430A3A58B}" type="slidenum">
              <a:rPr lang="zh-CN" altLang="en-US" smtClean="0"/>
              <a:pPr/>
              <a:t>7</a:t>
            </a:fld>
            <a:endParaRPr lang="zh-CN" altLang="en-US"/>
          </a:p>
        </p:txBody>
      </p:sp>
    </p:spTree>
    <p:extLst>
      <p:ext uri="{BB962C8B-B14F-4D97-AF65-F5344CB8AC3E}">
        <p14:creationId xmlns:p14="http://schemas.microsoft.com/office/powerpoint/2010/main" val="124298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实时操作系统的特点（续）</a:t>
            </a:r>
          </a:p>
        </p:txBody>
      </p:sp>
      <p:sp>
        <p:nvSpPr>
          <p:cNvPr id="7" name="内容占位符 2"/>
          <p:cNvSpPr>
            <a:spLocks noGrp="1"/>
          </p:cNvSpPr>
          <p:nvPr>
            <p:ph idx="1"/>
          </p:nvPr>
        </p:nvSpPr>
        <p:spPr>
          <a:xfrm>
            <a:off x="291164" y="1309035"/>
            <a:ext cx="8672242" cy="4863165"/>
          </a:xfrm>
        </p:spPr>
        <p:txBody>
          <a:bodyPr>
            <a:normAutofit fontScale="92500" lnSpcReduction="20000"/>
          </a:bodyPr>
          <a:lstStyle/>
          <a:p>
            <a:r>
              <a:rPr lang="zh-CN" altLang="en-US" dirty="0"/>
              <a:t>容错性</a:t>
            </a:r>
            <a:endParaRPr lang="en-US" altLang="zh-CN" dirty="0"/>
          </a:p>
          <a:p>
            <a:pPr lvl="1"/>
            <a:r>
              <a:rPr lang="zh-CN" altLang="en-US" dirty="0"/>
              <a:t>硬件和软件故障不会导致系统崩溃</a:t>
            </a:r>
            <a:endParaRPr lang="en-US" altLang="zh-CN" dirty="0"/>
          </a:p>
          <a:p>
            <a:pPr lvl="1"/>
            <a:r>
              <a:rPr lang="zh-CN" altLang="en-US" dirty="0"/>
              <a:t>可靠性在系统错误发生之前，通过优化调度算法等机制来尽力消除所有潜在的故障</a:t>
            </a:r>
            <a:endParaRPr lang="en-US" altLang="zh-CN" dirty="0"/>
          </a:p>
          <a:p>
            <a:pPr lvl="1"/>
            <a:r>
              <a:rPr lang="zh-CN" altLang="en-US" dirty="0"/>
              <a:t>容错性强调即使发生故障，也要保障系统能正常工作</a:t>
            </a:r>
            <a:endParaRPr lang="en-US" altLang="zh-CN" dirty="0"/>
          </a:p>
          <a:p>
            <a:r>
              <a:rPr lang="zh-CN" altLang="en-US" dirty="0"/>
              <a:t>可裁剪</a:t>
            </a:r>
            <a:endParaRPr lang="en-US" altLang="zh-CN" dirty="0"/>
          </a:p>
          <a:p>
            <a:pPr lvl="1"/>
            <a:r>
              <a:rPr lang="zh-CN" altLang="en-US" dirty="0"/>
              <a:t>嵌入式实时操作系统需适应各种硬件设备，在有限芯片面积上实现更多可能性，因此要具有可裁剪性</a:t>
            </a:r>
            <a:endParaRPr lang="en-US" altLang="zh-CN" dirty="0"/>
          </a:p>
          <a:p>
            <a:pPr lvl="1"/>
            <a:r>
              <a:rPr lang="zh-CN" altLang="en-US" dirty="0"/>
              <a:t>根据用户的需求对其功能进行缩减或增加，适应更多的需求</a:t>
            </a:r>
            <a:endParaRPr lang="en-US" altLang="zh-CN" dirty="0"/>
          </a:p>
          <a:p>
            <a:pPr lvl="1"/>
            <a:endParaRPr lang="en-US" altLang="zh-CN" dirty="0"/>
          </a:p>
          <a:p>
            <a:endParaRPr lang="zh-CN" altLang="en-US" dirty="0"/>
          </a:p>
        </p:txBody>
      </p:sp>
      <p:sp>
        <p:nvSpPr>
          <p:cNvPr id="3" name="页脚占位符 2">
            <a:extLst>
              <a:ext uri="{FF2B5EF4-FFF2-40B4-BE49-F238E27FC236}">
                <a16:creationId xmlns:a16="http://schemas.microsoft.com/office/drawing/2014/main" id="{1088FA3A-8F47-4748-A453-A2933FC07D0B}"/>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6D360528-0B5D-486F-A824-69D2A9D49C09}"/>
              </a:ext>
            </a:extLst>
          </p:cNvPr>
          <p:cNvSpPr>
            <a:spLocks noGrp="1"/>
          </p:cNvSpPr>
          <p:nvPr>
            <p:ph type="sldNum" sz="quarter" idx="12"/>
          </p:nvPr>
        </p:nvSpPr>
        <p:spPr/>
        <p:txBody>
          <a:bodyPr/>
          <a:lstStyle/>
          <a:p>
            <a:fld id="{D2BE3B3C-08EA-47AD-A385-10D430A3A58B}" type="slidenum">
              <a:rPr lang="zh-CN" altLang="en-US" smtClean="0"/>
              <a:pPr/>
              <a:t>8</a:t>
            </a:fld>
            <a:endParaRPr lang="zh-CN" altLang="en-US"/>
          </a:p>
        </p:txBody>
      </p:sp>
    </p:spTree>
    <p:extLst>
      <p:ext uri="{BB962C8B-B14F-4D97-AF65-F5344CB8AC3E}">
        <p14:creationId xmlns:p14="http://schemas.microsoft.com/office/powerpoint/2010/main" val="1355832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实时操作系统性能的衡量指标</a:t>
            </a:r>
          </a:p>
        </p:txBody>
      </p:sp>
      <p:sp>
        <p:nvSpPr>
          <p:cNvPr id="8" name="内容占位符 7">
            <a:extLst>
              <a:ext uri="{FF2B5EF4-FFF2-40B4-BE49-F238E27FC236}">
                <a16:creationId xmlns:a16="http://schemas.microsoft.com/office/drawing/2014/main" id="{768D9D6E-81AA-4271-9617-7F09F5AC56CF}"/>
              </a:ext>
            </a:extLst>
          </p:cNvPr>
          <p:cNvSpPr>
            <a:spLocks noGrp="1"/>
          </p:cNvSpPr>
          <p:nvPr>
            <p:ph idx="1"/>
          </p:nvPr>
        </p:nvSpPr>
        <p:spPr/>
        <p:txBody>
          <a:bodyPr>
            <a:normAutofit fontScale="92500" lnSpcReduction="10000"/>
          </a:bodyPr>
          <a:lstStyle/>
          <a:p>
            <a:r>
              <a:rPr lang="en-US" altLang="zh-CN" dirty="0" err="1"/>
              <a:t>Wetstone</a:t>
            </a:r>
            <a:r>
              <a:rPr lang="zh-CN" altLang="en-US" dirty="0"/>
              <a:t>、</a:t>
            </a:r>
            <a:r>
              <a:rPr lang="en-US" altLang="zh-CN" dirty="0"/>
              <a:t>Dhrystone</a:t>
            </a:r>
            <a:r>
              <a:rPr lang="zh-CN" altLang="en-US" dirty="0"/>
              <a:t>、</a:t>
            </a:r>
            <a:r>
              <a:rPr lang="en-US" altLang="zh-CN" dirty="0" err="1"/>
              <a:t>Hartstone</a:t>
            </a:r>
            <a:r>
              <a:rPr lang="zh-CN" altLang="en-US" dirty="0"/>
              <a:t>、</a:t>
            </a:r>
            <a:r>
              <a:rPr lang="en-US" altLang="zh-CN" dirty="0" err="1"/>
              <a:t>Rhealstone</a:t>
            </a:r>
            <a:r>
              <a:rPr lang="zh-CN" altLang="en-US" dirty="0"/>
              <a:t>等基准</a:t>
            </a:r>
            <a:endParaRPr lang="en-US" altLang="zh-CN" dirty="0"/>
          </a:p>
          <a:p>
            <a:r>
              <a:rPr lang="en-US" altLang="zh-CN" dirty="0" err="1"/>
              <a:t>Rhealstone</a:t>
            </a:r>
            <a:r>
              <a:rPr lang="en-US" altLang="zh-CN" dirty="0"/>
              <a:t> </a:t>
            </a:r>
            <a:r>
              <a:rPr lang="zh-CN" altLang="en-US" dirty="0"/>
              <a:t>基准对</a:t>
            </a:r>
            <a:r>
              <a:rPr lang="en-US" altLang="zh-CN" dirty="0"/>
              <a:t>OS</a:t>
            </a:r>
            <a:r>
              <a:rPr lang="zh-CN" altLang="en-US" dirty="0"/>
              <a:t>的 </a:t>
            </a:r>
            <a:r>
              <a:rPr lang="en-US" altLang="zh-CN" dirty="0"/>
              <a:t>6 </a:t>
            </a:r>
            <a:r>
              <a:rPr lang="zh-CN" altLang="en-US" dirty="0"/>
              <a:t>个时间量加权计算，数值越小，系统实时性越好</a:t>
            </a:r>
            <a:endParaRPr lang="en-US" altLang="zh-CN" dirty="0"/>
          </a:p>
          <a:p>
            <a:pPr lvl="1"/>
            <a:r>
              <a:rPr lang="zh-CN" altLang="en-US" dirty="0"/>
              <a:t>任务切换时间：两个独立的、处于就绪态并且具有相同优先级的任务之间切换所需要的时间</a:t>
            </a:r>
            <a:endParaRPr lang="en-US" altLang="zh-CN" dirty="0"/>
          </a:p>
          <a:p>
            <a:pPr lvl="1"/>
            <a:r>
              <a:rPr lang="zh-CN" altLang="en-US" dirty="0"/>
              <a:t>抢占时间：抢占时间中包括了任务切换时间</a:t>
            </a:r>
            <a:endParaRPr lang="en-US" altLang="zh-CN" dirty="0"/>
          </a:p>
          <a:p>
            <a:pPr lvl="1"/>
            <a:r>
              <a:rPr lang="zh-CN" altLang="en-US" dirty="0"/>
              <a:t>中断延迟时间：从接收到中断信号到操作系统做出响应，并完成进入中断服务例程所需要的时间</a:t>
            </a:r>
            <a:endParaRPr lang="en-US" altLang="zh-CN" dirty="0"/>
          </a:p>
        </p:txBody>
      </p:sp>
      <p:sp>
        <p:nvSpPr>
          <p:cNvPr id="3" name="页脚占位符 2">
            <a:extLst>
              <a:ext uri="{FF2B5EF4-FFF2-40B4-BE49-F238E27FC236}">
                <a16:creationId xmlns:a16="http://schemas.microsoft.com/office/drawing/2014/main" id="{6982ED80-07BF-4C1F-BA36-6BB665B2EAE7}"/>
              </a:ext>
            </a:extLst>
          </p:cNvPr>
          <p:cNvSpPr>
            <a:spLocks noGrp="1"/>
          </p:cNvSpPr>
          <p:nvPr>
            <p:ph type="ftr" sz="quarter" idx="11"/>
          </p:nvPr>
        </p:nvSpPr>
        <p:spPr/>
        <p:txBody>
          <a:bodyPr/>
          <a:lstStyle/>
          <a:p>
            <a:r>
              <a:rPr lang="zh-CN" altLang="en-US"/>
              <a:t>嵌入式系统设计</a:t>
            </a:r>
          </a:p>
        </p:txBody>
      </p:sp>
      <p:sp>
        <p:nvSpPr>
          <p:cNvPr id="4" name="灯片编号占位符 3">
            <a:extLst>
              <a:ext uri="{FF2B5EF4-FFF2-40B4-BE49-F238E27FC236}">
                <a16:creationId xmlns:a16="http://schemas.microsoft.com/office/drawing/2014/main" id="{2694FB06-155A-4E14-A753-A4709A8AFB5E}"/>
              </a:ext>
            </a:extLst>
          </p:cNvPr>
          <p:cNvSpPr>
            <a:spLocks noGrp="1"/>
          </p:cNvSpPr>
          <p:nvPr>
            <p:ph type="sldNum" sz="quarter" idx="12"/>
          </p:nvPr>
        </p:nvSpPr>
        <p:spPr/>
        <p:txBody>
          <a:bodyPr/>
          <a:lstStyle/>
          <a:p>
            <a:fld id="{D2BE3B3C-08EA-47AD-A385-10D430A3A58B}" type="slidenum">
              <a:rPr lang="zh-CN" altLang="en-US" smtClean="0"/>
              <a:pPr/>
              <a:t>9</a:t>
            </a:fld>
            <a:endParaRPr lang="zh-CN" altLang="en-US"/>
          </a:p>
        </p:txBody>
      </p:sp>
    </p:spTree>
    <p:extLst>
      <p:ext uri="{BB962C8B-B14F-4D97-AF65-F5344CB8AC3E}">
        <p14:creationId xmlns:p14="http://schemas.microsoft.com/office/powerpoint/2010/main" val="3494784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15831</TotalTime>
  <Words>3753</Words>
  <Application>Microsoft Office PowerPoint</Application>
  <PresentationFormat>全屏显示(4:3)</PresentationFormat>
  <Paragraphs>444</Paragraphs>
  <Slides>51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51</vt:i4>
      </vt:variant>
    </vt:vector>
  </HeadingPairs>
  <TitlesOfParts>
    <vt:vector size="63" baseType="lpstr">
      <vt:lpstr>Monotype Sorts</vt:lpstr>
      <vt:lpstr>等线</vt:lpstr>
      <vt:lpstr>宋体</vt:lpstr>
      <vt:lpstr>微软雅黑</vt:lpstr>
      <vt:lpstr>Arial</vt:lpstr>
      <vt:lpstr>Rockwell</vt:lpstr>
      <vt:lpstr>Rockwell Condensed</vt:lpstr>
      <vt:lpstr>Symbol</vt:lpstr>
      <vt:lpstr>Tahoma</vt:lpstr>
      <vt:lpstr>Times New Roman</vt:lpstr>
      <vt:lpstr>Wingdings</vt:lpstr>
      <vt:lpstr>木活字</vt:lpstr>
      <vt:lpstr>第八章 实时操作系统</vt:lpstr>
      <vt:lpstr>大纲</vt:lpstr>
      <vt:lpstr>6.1实时操作系统概述</vt:lpstr>
      <vt:lpstr>实时操作系统</vt:lpstr>
      <vt:lpstr>通用OS与实时OS的区别</vt:lpstr>
      <vt:lpstr>通用与实时操作系统的区别（续）</vt:lpstr>
      <vt:lpstr>实时操作系统的特点</vt:lpstr>
      <vt:lpstr>实时操作系统的特点（续）</vt:lpstr>
      <vt:lpstr>实时操作系统性能的衡量指标</vt:lpstr>
      <vt:lpstr>实时操作系统性能的衡量指标（续）</vt:lpstr>
      <vt:lpstr>实时操作系统的分类</vt:lpstr>
      <vt:lpstr>POSIX标准</vt:lpstr>
      <vt:lpstr>经典的实时操作系统</vt:lpstr>
      <vt:lpstr>VxWorks</vt:lpstr>
      <vt:lpstr>嵌入式Linux</vt:lpstr>
      <vt:lpstr>C/OS-II</vt:lpstr>
      <vt:lpstr>Minix 微内核</vt:lpstr>
      <vt:lpstr>8.2 进程与任务</vt:lpstr>
      <vt:lpstr>进程与线程的关系</vt:lpstr>
      <vt:lpstr>任务</vt:lpstr>
      <vt:lpstr>实时任务的分类</vt:lpstr>
      <vt:lpstr>任务模型</vt:lpstr>
      <vt:lpstr>任务利用率</vt:lpstr>
      <vt:lpstr>实时任务管理</vt:lpstr>
      <vt:lpstr>任务的状态</vt:lpstr>
      <vt:lpstr>8.3 实时调度</vt:lpstr>
      <vt:lpstr>实时调度策略</vt:lpstr>
      <vt:lpstr>可调度性判定</vt:lpstr>
      <vt:lpstr>响应时间原则</vt:lpstr>
      <vt:lpstr>资源利用率界限原则</vt:lpstr>
      <vt:lpstr>8.4常用的调度算法</vt:lpstr>
      <vt:lpstr>单调速率调度算法RMS</vt:lpstr>
      <vt:lpstr>RMS（续）</vt:lpstr>
      <vt:lpstr>RMS（续）</vt:lpstr>
      <vt:lpstr>例（续）</vt:lpstr>
      <vt:lpstr>RMS（续）</vt:lpstr>
      <vt:lpstr>最早截止时间优先调度算法(EDF)</vt:lpstr>
      <vt:lpstr>EDF（续）</vt:lpstr>
      <vt:lpstr>PowerPoint 演示文稿</vt:lpstr>
      <vt:lpstr>RMS与EDF的比较</vt:lpstr>
      <vt:lpstr>最低松弛度优先调度算法（LLF）</vt:lpstr>
      <vt:lpstr>LLF（续）</vt:lpstr>
      <vt:lpstr>LLF（续）： τ1(20, 10, 20)、τ2(50, 25, 50)</vt:lpstr>
      <vt:lpstr>响应时间分析方法</vt:lpstr>
      <vt:lpstr>响应时间分析方法（续）</vt:lpstr>
      <vt:lpstr>响应时间分析方法（续）</vt:lpstr>
      <vt:lpstr>8.5 进程间通信机制</vt:lpstr>
      <vt:lpstr>消息传递</vt:lpstr>
      <vt:lpstr>进程同步互斥</vt:lpstr>
      <vt:lpstr>总结</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嵌入式系统概论</dc:title>
  <dc:creator>guojian</dc:creator>
  <cp:lastModifiedBy>iiii yyyy</cp:lastModifiedBy>
  <cp:revision>98</cp:revision>
  <dcterms:created xsi:type="dcterms:W3CDTF">2021-03-26T07:49:19Z</dcterms:created>
  <dcterms:modified xsi:type="dcterms:W3CDTF">2025-06-11T10:31:18Z</dcterms:modified>
</cp:coreProperties>
</file>