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3" r:id="rId13"/>
    <p:sldId id="275" r:id="rId14"/>
    <p:sldId id="276" r:id="rId15"/>
    <p:sldId id="274" r:id="rId16"/>
    <p:sldId id="268" r:id="rId17"/>
    <p:sldId id="269" r:id="rId18"/>
    <p:sldId id="270" r:id="rId19"/>
    <p:sldId id="271" r:id="rId20"/>
    <p:sldId id="272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11A-66C9-47FD-B3C0-C6CDC1082D03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5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11A-66C9-47FD-B3C0-C6CDC1082D03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93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11A-66C9-47FD-B3C0-C6CDC1082D03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91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164" y="282501"/>
            <a:ext cx="8672242" cy="1026534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4776537"/>
          </a:xfrm>
        </p:spPr>
        <p:txBody>
          <a:bodyPr/>
          <a:lstStyle>
            <a:lvl1pPr>
              <a:lnSpc>
                <a:spcPct val="120000"/>
              </a:lnSpc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11A-66C9-47FD-B3C0-C6CDC1082D03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10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409111A-66C9-47FD-B3C0-C6CDC1082D03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18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11A-66C9-47FD-B3C0-C6CDC1082D03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2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11A-66C9-47FD-B3C0-C6CDC1082D03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67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409111A-66C9-47FD-B3C0-C6CDC1082D03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07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11A-66C9-47FD-B3C0-C6CDC1082D03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29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11A-66C9-47FD-B3C0-C6CDC1082D03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30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111A-66C9-47FD-B3C0-C6CDC1082D03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69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409111A-66C9-47FD-B3C0-C6CDC1082D03}" type="datetimeFigureOut">
              <a:rPr lang="zh-CN" altLang="en-US" smtClean="0"/>
              <a:t>2021/8/24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34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5318" y="2017099"/>
            <a:ext cx="7996084" cy="1414360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/>
              <a:t>第十一章 </a:t>
            </a:r>
            <a:r>
              <a:rPr lang="zh-CN" altLang="en-US" sz="5400" dirty="0">
                <a:sym typeface="Symbol" panose="05050102010706020507" pitchFamily="18" charset="2"/>
              </a:rPr>
              <a:t>多核嵌入式微处理器</a:t>
            </a:r>
            <a:endParaRPr lang="zh-CN" altLang="en-US" sz="5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06" y="5336724"/>
            <a:ext cx="1203627" cy="11525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296" y="5373705"/>
            <a:ext cx="1113910" cy="11234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206" y="5343292"/>
            <a:ext cx="1250458" cy="11509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0374" y="5366551"/>
            <a:ext cx="1148437" cy="11234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1142" y="5513818"/>
            <a:ext cx="924238" cy="9641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5380" y="5348286"/>
            <a:ext cx="1132519" cy="114100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7899" y="5359399"/>
            <a:ext cx="1137777" cy="113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36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多核处理器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66630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ym typeface="Symbol" panose="05050102010706020507" pitchFamily="18" charset="2"/>
              </a:rPr>
              <a:t>多核处理器启动过程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2956" y="22079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60449" y="22971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70517" y="21485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12956" y="2061968"/>
            <a:ext cx="1289266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flipV="1">
            <a:off x="5169059" y="-399560"/>
            <a:ext cx="8432805" cy="50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437331"/>
              </p:ext>
            </p:extLst>
          </p:nvPr>
        </p:nvGraphicFramePr>
        <p:xfrm>
          <a:off x="4009384" y="1309035"/>
          <a:ext cx="4151635" cy="5172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Visio" r:id="rId3" imgW="6829380" imgH="8515231" progId="Visio.Drawing.15">
                  <p:embed/>
                </p:oleObj>
              </mc:Choice>
              <mc:Fallback>
                <p:oleObj name="Visio" r:id="rId3" imgW="6829380" imgH="851523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9384" y="1309035"/>
                        <a:ext cx="4151635" cy="51720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671026" y="3331103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ARM Cortex-A9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启动过程</a:t>
            </a:r>
            <a:endParaRPr lang="zh-CN" altLang="zh-CN" sz="3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5306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多核处理器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66630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ym typeface="Symbol" panose="05050102010706020507" pitchFamily="18" charset="2"/>
              </a:rPr>
              <a:t>多核处理器启动过程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2956" y="22079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60449" y="22971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70517" y="21485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12956" y="2061968"/>
            <a:ext cx="1289266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flipV="1">
            <a:off x="5169059" y="-399560"/>
            <a:ext cx="8432805" cy="50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91542" y="335088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启动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</a:t>
            </a:r>
            <a:endParaRPr lang="zh-CN" altLang="zh-CN" sz="3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2096540" y="2442939"/>
            <a:ext cx="6144490" cy="206210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sz="105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en-US" sz="1600" kern="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mrs</a:t>
            </a:r>
            <a:r>
              <a:rPr lang="en-US" sz="16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 x4,mpidr_el1 </a:t>
            </a:r>
            <a:r>
              <a:rPr lang="en-US" sz="1600" kern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sz="16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读取状态寄存器</a:t>
            </a:r>
            <a:endParaRPr 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6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 	</a:t>
            </a:r>
            <a:r>
              <a:rPr lang="en-US" sz="1600" kern="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tst</a:t>
            </a:r>
            <a:r>
              <a:rPr lang="en-US" sz="16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 x4,#15   	</a:t>
            </a:r>
            <a:r>
              <a:rPr lang="en-US" sz="1600" kern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sz="16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lang="en-US" sz="16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CPU0</a:t>
            </a:r>
            <a:r>
              <a:rPr lang="zh-CN" sz="16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？</a:t>
            </a:r>
            <a:endParaRPr 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6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     	</a:t>
            </a:r>
            <a:r>
              <a:rPr lang="en-US" sz="1600" kern="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b.eq</a:t>
            </a:r>
            <a:r>
              <a:rPr lang="en-US" sz="16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2f			</a:t>
            </a:r>
            <a:r>
              <a:rPr lang="en-US" sz="1600" kern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sz="16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如果是，跳转到</a:t>
            </a:r>
            <a:r>
              <a:rPr lang="en-US" sz="16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sz="16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，系统初始化</a:t>
            </a:r>
            <a:endParaRPr 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6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1:  </a:t>
            </a:r>
            <a:r>
              <a:rPr lang="en-US" sz="1600" kern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sz="1600" kern="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wfe</a:t>
            </a:r>
            <a:r>
              <a:rPr lang="en-US" sz="16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		</a:t>
            </a:r>
            <a:r>
              <a:rPr lang="en-US" sz="1600" kern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sz="16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等待时间 </a:t>
            </a:r>
            <a:endParaRPr 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6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en-US" sz="1600" kern="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ldr</a:t>
            </a:r>
            <a:r>
              <a:rPr lang="en-US" sz="16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x4, </a:t>
            </a:r>
            <a:r>
              <a:rPr lang="en-US" sz="1600" kern="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mbox</a:t>
            </a:r>
            <a:r>
              <a:rPr lang="en-US" sz="16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     </a:t>
            </a:r>
            <a:r>
              <a:rPr lang="en-US" sz="1600" kern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sz="16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读取</a:t>
            </a:r>
            <a:r>
              <a:rPr lang="en-US" sz="1600" kern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mbox</a:t>
            </a:r>
            <a:r>
              <a:rPr lang="zh-CN" sz="16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地址的值</a:t>
            </a:r>
            <a:endParaRPr 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6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sz="1600" kern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sz="1600" kern="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cbz</a:t>
            </a:r>
            <a:r>
              <a:rPr lang="en-US" sz="16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x4, 1b        </a:t>
            </a:r>
            <a:r>
              <a:rPr lang="en-US" sz="1600" kern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sz="16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如果</a:t>
            </a:r>
            <a:r>
              <a:rPr lang="en-US" sz="16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 x4 = = 0 </a:t>
            </a:r>
            <a:r>
              <a:rPr lang="zh-CN" sz="16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跳到</a:t>
            </a:r>
            <a:r>
              <a:rPr lang="en-US" sz="16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sz="16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，死循环</a:t>
            </a:r>
            <a:r>
              <a:rPr lang="en-US" sz="16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endParaRPr 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6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en-US" sz="1600" kern="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br</a:t>
            </a:r>
            <a:r>
              <a:rPr lang="en-US" sz="16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x4             </a:t>
            </a:r>
            <a:r>
              <a:rPr lang="en-US" sz="1600" kern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sz="16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否则，跳到 </a:t>
            </a:r>
            <a:r>
              <a:rPr lang="en-US" sz="16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x4</a:t>
            </a:r>
            <a:endParaRPr 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sz="1600" kern="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2:……       			</a:t>
            </a:r>
            <a:r>
              <a:rPr lang="en-US" sz="1600" kern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</a:t>
            </a:r>
            <a:r>
              <a:rPr lang="zh-CN" sz="16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系统初始化</a:t>
            </a:r>
            <a:endParaRPr 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15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Symbol" panose="05050102010706020507" pitchFamily="18" charset="2"/>
              </a:rPr>
              <a:t>多核嵌入式系统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ARM</a:t>
            </a:r>
            <a:r>
              <a:rPr lang="zh-CN" altLang="en-US" dirty="0">
                <a:sym typeface="Symbol" panose="05050102010706020507" pitchFamily="18" charset="2"/>
              </a:rPr>
              <a:t>多核处理器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多核处理器实时调度算法</a:t>
            </a:r>
            <a:endParaRPr lang="en-US" altLang="zh-CN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r>
              <a:rPr lang="zh-CN" altLang="en-US" dirty="0">
                <a:sym typeface="Symbol" panose="05050102010706020507" pitchFamily="18" charset="2"/>
              </a:rPr>
              <a:t>多核处理器应用程序开发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847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处理器任务调度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66630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ym typeface="Symbol" panose="05050102010706020507" pitchFamily="18" charset="2"/>
              </a:rPr>
              <a:t>全局调度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2956" y="22079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60449" y="22971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70517" y="21485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12956" y="2061968"/>
            <a:ext cx="1289266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flipV="1">
            <a:off x="5169059" y="-399560"/>
            <a:ext cx="8432805" cy="50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54" y="2061968"/>
            <a:ext cx="4444365" cy="399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3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处理器任务调度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66630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ym typeface="Symbol" panose="05050102010706020507" pitchFamily="18" charset="2"/>
              </a:rPr>
              <a:t>划分和半划分调度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2956" y="22079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60449" y="22971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70517" y="21485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12956" y="2061968"/>
            <a:ext cx="1289266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flipV="1">
            <a:off x="5169059" y="-399560"/>
            <a:ext cx="8432805" cy="50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449" y="1940745"/>
            <a:ext cx="2200275" cy="41529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449" y="2061968"/>
            <a:ext cx="2286000" cy="40481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737360" y="61345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划分调度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437307" y="61345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半划分调度</a:t>
            </a:r>
          </a:p>
        </p:txBody>
      </p:sp>
    </p:spTree>
    <p:extLst>
      <p:ext uri="{BB962C8B-B14F-4D97-AF65-F5344CB8AC3E}">
        <p14:creationId xmlns:p14="http://schemas.microsoft.com/office/powerpoint/2010/main" val="660671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Symbol" panose="05050102010706020507" pitchFamily="18" charset="2"/>
              </a:rPr>
              <a:t>多核嵌入式系统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ARM</a:t>
            </a:r>
            <a:r>
              <a:rPr lang="zh-CN" altLang="en-US" dirty="0">
                <a:sym typeface="Symbol" panose="05050102010706020507" pitchFamily="18" charset="2"/>
              </a:rPr>
              <a:t>多核处理器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zh-CN" altLang="en-US" dirty="0">
                <a:sym typeface="Symbol" panose="05050102010706020507" pitchFamily="18" charset="2"/>
              </a:rPr>
              <a:t>多核处理器实时调度算法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多核处理器应用程序开发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699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多核处理器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66630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ym typeface="Symbol" panose="05050102010706020507" pitchFamily="18" charset="2"/>
              </a:rPr>
              <a:t>对称多核处理器开发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2956" y="22079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60449" y="22971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70517" y="21485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12956" y="2061968"/>
            <a:ext cx="1289266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flipV="1">
            <a:off x="5169059" y="-399560"/>
            <a:ext cx="8432805" cy="50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" name="图片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008" y="1940745"/>
            <a:ext cx="3595211" cy="41514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3402656" y="6213413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并行程序开发和运行环境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427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多核处理器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666305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OpenMP</a:t>
            </a:r>
            <a:r>
              <a:rPr lang="en-US" altLang="zh-CN" sz="2400" dirty="0"/>
              <a:t> </a:t>
            </a:r>
            <a:r>
              <a:rPr lang="zh-CN" altLang="zh-CN" sz="2400" dirty="0"/>
              <a:t>并行执行过程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2956" y="22079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60449" y="22971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70517" y="21485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12956" y="2061968"/>
            <a:ext cx="1289266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flipV="1">
            <a:off x="5169059" y="-399560"/>
            <a:ext cx="8432805" cy="50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02656" y="6213413"/>
            <a:ext cx="3249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OpenMP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并行执行过程示意图</a:t>
            </a:r>
            <a:endParaRPr lang="zh-CN" altLang="en-US" dirty="0"/>
          </a:p>
        </p:txBody>
      </p:sp>
      <p:pic>
        <p:nvPicPr>
          <p:cNvPr id="11" name="图片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1" y="1924567"/>
            <a:ext cx="4689158" cy="42888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0132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多核处理器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666305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OpenMP</a:t>
            </a:r>
            <a:r>
              <a:rPr lang="en-US" altLang="zh-CN" sz="2400" dirty="0"/>
              <a:t> </a:t>
            </a:r>
            <a:r>
              <a:rPr lang="zh-CN" altLang="en-US" sz="2400" dirty="0"/>
              <a:t>例程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2956" y="22079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60449" y="22971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70517" y="21485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12956" y="2061968"/>
            <a:ext cx="1289266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flipV="1">
            <a:off x="5169059" y="-399560"/>
            <a:ext cx="8432805" cy="50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02656" y="6213413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OpenMP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例程</a:t>
            </a:r>
            <a:endParaRPr lang="zh-CN" altLang="en-US" dirty="0"/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476390" y="2299596"/>
            <a:ext cx="4620605" cy="322143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#include&lt;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iostream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include"omp.h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endParaRPr 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using namespace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main()</a:t>
            </a:r>
            <a:endParaRPr 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#pragma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omp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parallel for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num_threads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(6)</a:t>
            </a:r>
            <a:endParaRPr 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for (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12;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++)</a:t>
            </a:r>
            <a:endParaRPr 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{</a:t>
            </a:r>
            <a:endParaRPr 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OpenMP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Test, </a:t>
            </a:r>
            <a:r>
              <a:rPr 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线程编号为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%d\n",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omp_get_thread_num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  <a:endParaRPr 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}</a:t>
            </a:r>
            <a:endParaRPr 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system("pause");</a:t>
            </a:r>
            <a:endParaRPr 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440" y="2814901"/>
            <a:ext cx="3125470" cy="18828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2932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多核处理器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66630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非对称处理器软件环境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2956" y="22079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60449" y="22971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70517" y="21485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12956" y="2061968"/>
            <a:ext cx="1289266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flipV="1">
            <a:off x="5169059" y="-399560"/>
            <a:ext cx="8432805" cy="50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" name="图片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76" y="2355062"/>
            <a:ext cx="7259444" cy="27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矩形 8"/>
          <p:cNvSpPr/>
          <p:nvPr/>
        </p:nvSpPr>
        <p:spPr>
          <a:xfrm>
            <a:off x="3356891" y="5633204"/>
            <a:ext cx="2285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OMAP 3530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760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多核嵌入式系统</a:t>
            </a:r>
            <a:endParaRPr lang="en-US" altLang="zh-CN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ARM</a:t>
            </a:r>
            <a:r>
              <a:rPr lang="zh-CN" altLang="en-US" dirty="0">
                <a:sym typeface="Symbol" panose="05050102010706020507" pitchFamily="18" charset="2"/>
              </a:rPr>
              <a:t>多核处理器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zh-CN" altLang="en-US" dirty="0">
                <a:sym typeface="Symbol" panose="05050102010706020507" pitchFamily="18" charset="2"/>
              </a:rPr>
              <a:t>多核处理器实时调度算法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zh-CN" altLang="en-US" dirty="0">
                <a:sym typeface="Symbol" panose="05050102010706020507" pitchFamily="18" charset="2"/>
              </a:rPr>
              <a:t>多核处理器应用程序开发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358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多核处理器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66630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非对称处理器软件示例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2956" y="22079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60449" y="22971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70517" y="21485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12956" y="2061968"/>
            <a:ext cx="1289266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flipV="1">
            <a:off x="5169059" y="-399560"/>
            <a:ext cx="8432805" cy="50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99791" y="6238994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CUDA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例程</a:t>
            </a:r>
            <a:endParaRPr lang="zh-CN" altLang="en-US" dirty="0"/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640994" y="1940745"/>
            <a:ext cx="7730846" cy="42982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sz="16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sz="16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核函数定义</a:t>
            </a:r>
            <a:r>
              <a:rPr lang="zh-CN" altLang="en-US" sz="160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 在</a:t>
            </a:r>
            <a:r>
              <a:rPr lang="en-US" altLang="zh-CN" sz="160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GPU</a:t>
            </a:r>
            <a:r>
              <a:rPr lang="zh-CN" altLang="en-US" sz="160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上运行</a:t>
            </a:r>
            <a:endParaRPr lang="zh-CN" sz="16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__global__ void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MatAdd</a:t>
            </a: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(float A[N][N], float B[N][N], float C[N][N])</a:t>
            </a:r>
            <a:endParaRPr 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threadIdx.x</a:t>
            </a: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j =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threadIdx.y</a:t>
            </a: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C[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][j] = A[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][j] + B[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][j];</a:t>
            </a:r>
            <a:endParaRPr 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sz="16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main()                  </a:t>
            </a:r>
            <a:r>
              <a:rPr lang="en-US" sz="16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60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主程序，在</a:t>
            </a:r>
            <a:r>
              <a:rPr lang="en-US" altLang="zh-CN" sz="160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160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上运行</a:t>
            </a:r>
            <a:endParaRPr lang="zh-CN" sz="16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......</a:t>
            </a:r>
            <a:endParaRPr 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sz="16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//</a:t>
            </a:r>
            <a:r>
              <a:rPr lang="zh-CN" sz="16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线程块包括</a:t>
            </a:r>
            <a:r>
              <a:rPr lang="en-US" sz="1600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NxN</a:t>
            </a:r>
            <a:r>
              <a:rPr lang="zh-CN" sz="16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个线程</a:t>
            </a:r>
          </a:p>
          <a:p>
            <a:pPr indent="266700"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numBlocks</a:t>
            </a: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= 1;</a:t>
            </a:r>
            <a:endParaRPr 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dim3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threadsPerBlock</a:t>
            </a: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(N, N);</a:t>
            </a:r>
            <a:endParaRPr 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……</a:t>
            </a:r>
            <a:endParaRPr 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MatAdd</a:t>
            </a: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&lt;&lt;&lt;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numBlocks</a:t>
            </a: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threadsPerBlock</a:t>
            </a: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&gt;&gt;&gt;(A, B, C);</a:t>
            </a:r>
            <a:endParaRPr 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......</a:t>
            </a:r>
            <a:endParaRPr 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061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Symbol" panose="05050102010706020507" pitchFamily="18" charset="2"/>
              </a:rPr>
              <a:t>多核嵌入式系统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ARM</a:t>
            </a:r>
            <a:r>
              <a:rPr lang="zh-CN" altLang="en-US" dirty="0">
                <a:sym typeface="Symbol" panose="05050102010706020507" pitchFamily="18" charset="2"/>
              </a:rPr>
              <a:t>多核处理器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zh-CN" altLang="en-US" dirty="0">
                <a:sym typeface="Symbol" panose="05050102010706020507" pitchFamily="18" charset="2"/>
              </a:rPr>
              <a:t>调度算法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zh-CN" altLang="en-US" dirty="0">
                <a:sym typeface="Symbol" panose="05050102010706020507" pitchFamily="18" charset="2"/>
              </a:rPr>
              <a:t>应用程序开发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96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多核嵌入式系统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449218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ym typeface="Symbol" panose="05050102010706020507" pitchFamily="18" charset="2"/>
              </a:rPr>
              <a:t>多核嵌入式系统</a:t>
            </a:r>
            <a:endParaRPr lang="en-US" altLang="zh-CN" sz="2400" dirty="0">
              <a:sym typeface="Symbol" panose="05050102010706020507" pitchFamily="18" charset="2"/>
            </a:endParaRPr>
          </a:p>
          <a:p>
            <a:endParaRPr lang="en-US" altLang="zh-CN" sz="2400" dirty="0">
              <a:sym typeface="Symbol" panose="05050102010706020507" pitchFamily="18" charset="2"/>
            </a:endParaRPr>
          </a:p>
          <a:p>
            <a:r>
              <a:rPr lang="zh-CN" altLang="en-US" sz="2400" dirty="0">
                <a:sym typeface="Symbol" panose="05050102010706020507" pitchFamily="18" charset="2"/>
              </a:rPr>
              <a:t>多核处理器</a:t>
            </a:r>
            <a:endParaRPr lang="en-US" altLang="zh-CN" sz="2400" dirty="0">
              <a:sym typeface="Symbol" panose="05050102010706020507" pitchFamily="18" charset="2"/>
            </a:endParaRPr>
          </a:p>
          <a:p>
            <a:endParaRPr lang="en-US" altLang="zh-CN" sz="2400" dirty="0">
              <a:sym typeface="Symbol" panose="05050102010706020507" pitchFamily="18" charset="2"/>
            </a:endParaRPr>
          </a:p>
          <a:p>
            <a:r>
              <a:rPr lang="zh-CN" altLang="en-US" sz="2400" dirty="0">
                <a:sym typeface="Symbol" panose="05050102010706020507" pitchFamily="18" charset="2"/>
              </a:rPr>
              <a:t>对称多核处理器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2956" y="22079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12953" y="2053782"/>
            <a:ext cx="809578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多核嵌入式系统：采用多核处理器的嵌入系统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12953" y="3109039"/>
            <a:ext cx="80957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多核处理器由两个或以上的独立运行处理器核组成，多个内核共享存储和外设资源。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438432"/>
              </p:ext>
            </p:extLst>
          </p:nvPr>
        </p:nvGraphicFramePr>
        <p:xfrm>
          <a:off x="1213099" y="4320812"/>
          <a:ext cx="3184097" cy="1957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Visio" r:id="rId3" imgW="3276789" imgH="2009777" progId="Visio.Drawing.15">
                  <p:embed/>
                </p:oleObj>
              </mc:Choice>
              <mc:Fallback>
                <p:oleObj name="Visio" r:id="rId3" imgW="3276789" imgH="2009777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099" y="4320812"/>
                        <a:ext cx="3184097" cy="19577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5" name="图片 9" descr="âStructure of Intel Core 2 Duoâçå¾çæç´¢ç»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6" y="4286588"/>
            <a:ext cx="1673391" cy="194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60449" y="22971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60449" y="448790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360449" y="627860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211489" y="6261024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Intel Core 2 Duo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内部结构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多核嵌入式系统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449218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ym typeface="Symbol" panose="05050102010706020507" pitchFamily="18" charset="2"/>
              </a:rPr>
              <a:t>异构多核处理器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2956" y="22079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60449" y="22971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60449" y="448790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707" y="1895707"/>
            <a:ext cx="6861156" cy="367456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 10"/>
          <p:cNvSpPr/>
          <p:nvPr/>
        </p:nvSpPr>
        <p:spPr>
          <a:xfrm>
            <a:off x="3774617" y="5811563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OMAP3530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多核嵌入式系统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66630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ym typeface="Symbol" panose="05050102010706020507" pitchFamily="18" charset="2"/>
              </a:rPr>
              <a:t>多核软件环境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2956" y="22079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60449" y="22971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60449" y="448790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152" y="2207941"/>
            <a:ext cx="4019550" cy="27825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5280872" y="513648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多核计算系统示意图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7687" y="2390847"/>
            <a:ext cx="3127148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启动程序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多内核配置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内核之间任务调度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操作系统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资源管理；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任务调度。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多任务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多线程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65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Symbol" panose="05050102010706020507" pitchFamily="18" charset="2"/>
              </a:rPr>
              <a:t>多核嵌入式系统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ARM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多核处理器</a:t>
            </a:r>
            <a:endParaRPr lang="en-US" altLang="zh-CN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r>
              <a:rPr lang="zh-CN" altLang="en-US" dirty="0">
                <a:sym typeface="Symbol" panose="05050102010706020507" pitchFamily="18" charset="2"/>
              </a:rPr>
              <a:t>多核处理器实时调度算法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zh-CN" altLang="en-US" dirty="0">
                <a:sym typeface="Symbol" panose="05050102010706020507" pitchFamily="18" charset="2"/>
              </a:rPr>
              <a:t>多核处理器应用程序开发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887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多核处理器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66630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ARM </a:t>
            </a:r>
            <a:r>
              <a:rPr lang="en-US" altLang="zh-CN" sz="2400" dirty="0" err="1">
                <a:sym typeface="Symbol" panose="05050102010706020507" pitchFamily="18" charset="2"/>
              </a:rPr>
              <a:t>MPcore</a:t>
            </a:r>
            <a:r>
              <a:rPr lang="zh-CN" altLang="en-US" sz="2400" dirty="0">
                <a:sym typeface="Symbol" panose="05050102010706020507" pitchFamily="18" charset="2"/>
              </a:rPr>
              <a:t>结构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2956" y="22079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60449" y="22971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60449" y="448790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70517" y="21485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375970"/>
              </p:ext>
            </p:extLst>
          </p:nvPr>
        </p:nvGraphicFramePr>
        <p:xfrm>
          <a:off x="838812" y="2133986"/>
          <a:ext cx="7576945" cy="348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Visio" r:id="rId3" imgW="6943912" imgH="3181478" progId="Visio.Drawing.15">
                  <p:embed/>
                </p:oleObj>
              </mc:Choice>
              <mc:Fallback>
                <p:oleObj name="Visio" r:id="rId3" imgW="6943912" imgH="318147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12" y="2133986"/>
                        <a:ext cx="7576945" cy="3480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3175604" y="5852120"/>
            <a:ext cx="29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Cortex-A9 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多核处理器结构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886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多核处理器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66630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ARM </a:t>
            </a:r>
            <a:r>
              <a:rPr lang="zh-CN" altLang="en-US" sz="2400" dirty="0">
                <a:sym typeface="Symbol" panose="05050102010706020507" pitchFamily="18" charset="2"/>
              </a:rPr>
              <a:t>多核处理器中断管理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2956" y="22079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60449" y="22971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60449" y="448790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70517" y="21485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 descr="http://hi.csdn.net/attachment/201106/11/5050786_1307779535Aef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061" y="1917003"/>
            <a:ext cx="5872279" cy="40935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3622344" y="6036786"/>
            <a:ext cx="2845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Cortex-A9 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中断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管理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示意图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78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多核处理器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666305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sym typeface="Symbol" panose="05050102010706020507" pitchFamily="18" charset="2"/>
              </a:rPr>
              <a:t>big.LITTLE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技术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2956" y="22079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60449" y="22971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70517" y="21485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12956" y="2061968"/>
            <a:ext cx="1289266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520301"/>
              </p:ext>
            </p:extLst>
          </p:nvPr>
        </p:nvGraphicFramePr>
        <p:xfrm>
          <a:off x="697687" y="2061968"/>
          <a:ext cx="7426712" cy="35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Visio" r:id="rId3" imgW="6515260" imgH="3114668" progId="Visio.Drawing.15">
                  <p:embed/>
                </p:oleObj>
              </mc:Choice>
              <mc:Fallback>
                <p:oleObj name="Visio" r:id="rId3" imgW="6515260" imgH="3114668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687" y="2061968"/>
                        <a:ext cx="7426712" cy="3558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3510796" y="576943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宋体" panose="02010600030101010101" pitchFamily="2" charset="-122"/>
                <a:cs typeface="Times New Roman" panose="02020603050405020304" pitchFamily="18" charset="0"/>
              </a:rPr>
              <a:t>big.LITTLE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09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474</TotalTime>
  <Words>681</Words>
  <Application>Microsoft Office PowerPoint</Application>
  <PresentationFormat>全屏显示(4:3)</PresentationFormat>
  <Paragraphs>129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方正姚体</vt:lpstr>
      <vt:lpstr>华文宋体</vt:lpstr>
      <vt:lpstr>宋体</vt:lpstr>
      <vt:lpstr>微软雅黑</vt:lpstr>
      <vt:lpstr>Arial</vt:lpstr>
      <vt:lpstr>Calibri</vt:lpstr>
      <vt:lpstr>Rockwell</vt:lpstr>
      <vt:lpstr>Rockwell Condensed</vt:lpstr>
      <vt:lpstr>Symbol</vt:lpstr>
      <vt:lpstr>Times New Roman</vt:lpstr>
      <vt:lpstr>Wingdings</vt:lpstr>
      <vt:lpstr>木活字</vt:lpstr>
      <vt:lpstr>Visio</vt:lpstr>
      <vt:lpstr>第十一章 多核嵌入式微处理器</vt:lpstr>
      <vt:lpstr>目录</vt:lpstr>
      <vt:lpstr>多核嵌入式系统</vt:lpstr>
      <vt:lpstr>多核嵌入式系统</vt:lpstr>
      <vt:lpstr>多核嵌入式系统</vt:lpstr>
      <vt:lpstr>目录</vt:lpstr>
      <vt:lpstr>ARM多核处理器</vt:lpstr>
      <vt:lpstr>ARM多核处理器</vt:lpstr>
      <vt:lpstr>ARM多核处理器</vt:lpstr>
      <vt:lpstr>ARM多核处理器</vt:lpstr>
      <vt:lpstr>ARM多核处理器</vt:lpstr>
      <vt:lpstr>目录</vt:lpstr>
      <vt:lpstr>处理器任务调度</vt:lpstr>
      <vt:lpstr>处理器任务调度</vt:lpstr>
      <vt:lpstr>目录</vt:lpstr>
      <vt:lpstr>ARM多核处理器</vt:lpstr>
      <vt:lpstr>ARM多核处理器</vt:lpstr>
      <vt:lpstr>ARM多核处理器</vt:lpstr>
      <vt:lpstr>ARM多核处理器</vt:lpstr>
      <vt:lpstr>ARM多核处理器</vt:lpstr>
      <vt:lpstr>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嵌入式系统概论</dc:title>
  <dc:creator>guojian</dc:creator>
  <cp:lastModifiedBy>Guo Jian</cp:lastModifiedBy>
  <cp:revision>35</cp:revision>
  <dcterms:created xsi:type="dcterms:W3CDTF">2021-03-26T07:49:19Z</dcterms:created>
  <dcterms:modified xsi:type="dcterms:W3CDTF">2021-08-24T05:39:30Z</dcterms:modified>
</cp:coreProperties>
</file>