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81"/>
  </p:notesMasterIdLst>
  <p:sldIdLst>
    <p:sldId id="256" r:id="rId2"/>
    <p:sldId id="257" r:id="rId3"/>
    <p:sldId id="294" r:id="rId4"/>
    <p:sldId id="320" r:id="rId5"/>
    <p:sldId id="295" r:id="rId6"/>
    <p:sldId id="297" r:id="rId7"/>
    <p:sldId id="298" r:id="rId8"/>
    <p:sldId id="299" r:id="rId9"/>
    <p:sldId id="300" r:id="rId10"/>
    <p:sldId id="301" r:id="rId11"/>
    <p:sldId id="315" r:id="rId12"/>
    <p:sldId id="302" r:id="rId13"/>
    <p:sldId id="303" r:id="rId14"/>
    <p:sldId id="321" r:id="rId15"/>
    <p:sldId id="304" r:id="rId16"/>
    <p:sldId id="322" r:id="rId17"/>
    <p:sldId id="338" r:id="rId18"/>
    <p:sldId id="339" r:id="rId19"/>
    <p:sldId id="305" r:id="rId20"/>
    <p:sldId id="323" r:id="rId21"/>
    <p:sldId id="316" r:id="rId22"/>
    <p:sldId id="341" r:id="rId23"/>
    <p:sldId id="306" r:id="rId24"/>
    <p:sldId id="317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24" r:id="rId33"/>
    <p:sldId id="318" r:id="rId34"/>
    <p:sldId id="258" r:id="rId35"/>
    <p:sldId id="325" r:id="rId36"/>
    <p:sldId id="354" r:id="rId37"/>
    <p:sldId id="355" r:id="rId38"/>
    <p:sldId id="356" r:id="rId39"/>
    <p:sldId id="3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353" r:id="rId49"/>
    <p:sldId id="267" r:id="rId50"/>
    <p:sldId id="268" r:id="rId51"/>
    <p:sldId id="269" r:id="rId52"/>
    <p:sldId id="270" r:id="rId53"/>
    <p:sldId id="271" r:id="rId54"/>
    <p:sldId id="272" r:id="rId55"/>
    <p:sldId id="273" r:id="rId56"/>
    <p:sldId id="274" r:id="rId57"/>
    <p:sldId id="275" r:id="rId58"/>
    <p:sldId id="276" r:id="rId59"/>
    <p:sldId id="277" r:id="rId60"/>
    <p:sldId id="278" r:id="rId61"/>
    <p:sldId id="279" r:id="rId62"/>
    <p:sldId id="281" r:id="rId63"/>
    <p:sldId id="280" r:id="rId64"/>
    <p:sldId id="282" r:id="rId65"/>
    <p:sldId id="352" r:id="rId66"/>
    <p:sldId id="283" r:id="rId67"/>
    <p:sldId id="327" r:id="rId68"/>
    <p:sldId id="350" r:id="rId69"/>
    <p:sldId id="284" r:id="rId70"/>
    <p:sldId id="285" r:id="rId71"/>
    <p:sldId id="286" r:id="rId72"/>
    <p:sldId id="326" r:id="rId73"/>
    <p:sldId id="287" r:id="rId74"/>
    <p:sldId id="288" r:id="rId75"/>
    <p:sldId id="292" r:id="rId76"/>
    <p:sldId id="291" r:id="rId77"/>
    <p:sldId id="293" r:id="rId78"/>
    <p:sldId id="319" r:id="rId79"/>
    <p:sldId id="351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88" autoAdjust="0"/>
  </p:normalViewPr>
  <p:slideViewPr>
    <p:cSldViewPr snapToGrid="0">
      <p:cViewPr varScale="1">
        <p:scale>
          <a:sx n="154" d="100"/>
          <a:sy n="154" d="100"/>
        </p:scale>
        <p:origin x="19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F9391-D083-4219-941B-F74305A94DC3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EAA50-AF3E-4863-8529-7458BB3DA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C%96%E8%AF%91%E5%99%A8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8DFB8F9F-896A-4F31-9406-B710AAA1D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00DAA957-3F4D-40C2-8331-8D05F0373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Neon</a:t>
            </a:r>
            <a:r>
              <a:rPr lang="zh-CN" altLang="en-US" dirty="0"/>
              <a:t>是适用于</a:t>
            </a:r>
            <a:r>
              <a:rPr lang="en-US" altLang="zh-CN" dirty="0"/>
              <a:t>ARM Cortex-A</a:t>
            </a:r>
            <a:r>
              <a:rPr lang="zh-CN" altLang="en-US" dirty="0"/>
              <a:t>系列处理器的一种</a:t>
            </a:r>
            <a:r>
              <a:rPr lang="en-US" altLang="zh-CN" dirty="0"/>
              <a:t>128</a:t>
            </a:r>
            <a:r>
              <a:rPr lang="zh-CN" altLang="en-US" dirty="0"/>
              <a:t>位</a:t>
            </a:r>
            <a:r>
              <a:rPr lang="en-US" altLang="zh-CN" dirty="0"/>
              <a:t>SIMD(Single Instruction, Multiple Data,</a:t>
            </a:r>
            <a:r>
              <a:rPr lang="zh-CN" altLang="en-US" dirty="0"/>
              <a:t>单指令、多数据</a:t>
            </a:r>
            <a:r>
              <a:rPr lang="en-US" altLang="zh-CN" dirty="0"/>
              <a:t>)</a:t>
            </a:r>
            <a:r>
              <a:rPr lang="zh-CN" altLang="en-US" dirty="0"/>
              <a:t>扩展结构</a:t>
            </a:r>
            <a:endParaRPr lang="en-US" altLang="zh-CN" dirty="0"/>
          </a:p>
          <a:p>
            <a:r>
              <a:rPr lang="en-US" altLang="zh-CN" dirty="0"/>
              <a:t>JIT</a:t>
            </a:r>
            <a:r>
              <a:rPr lang="zh-CN" altLang="en-US" dirty="0">
                <a:hlinkClick r:id="rId3"/>
              </a:rPr>
              <a:t>编译器</a:t>
            </a:r>
            <a:r>
              <a:rPr lang="zh-CN" altLang="en-US" dirty="0"/>
              <a:t>，英文写作</a:t>
            </a:r>
            <a:r>
              <a:rPr lang="en-US" altLang="zh-CN" dirty="0"/>
              <a:t>Just-In-Time Compiler</a:t>
            </a:r>
            <a:r>
              <a:rPr lang="zh-CN" altLang="en-US" dirty="0"/>
              <a:t>，中文意思是即时编译器。</a:t>
            </a:r>
          </a:p>
          <a:p>
            <a:r>
              <a:rPr lang="en-US" altLang="zh-CN" dirty="0"/>
              <a:t>JIT</a:t>
            </a:r>
            <a:r>
              <a:rPr lang="zh-CN" altLang="en-US" dirty="0"/>
              <a:t>是一种提高程序运行效率的方法。通常，程序有两种运行方式：静态编译与动态解释。静态编译的程序在执行前全部被翻译为机器码，而解释执行的则是一句一句边运行边翻译。</a:t>
            </a:r>
          </a:p>
          <a:p>
            <a:endParaRPr lang="zh-CN" altLang="en-US" dirty="0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D4AA4330-8E55-4ABD-A0F5-E114A8625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4CDBA5-04EE-4C9C-8FE2-6FA157E6D6CD}" type="slidenum">
              <a:rPr lang="zh-CN" altLang="en-US" sz="1200"/>
              <a:pPr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309150D-0887-4FD4-B506-880BE46718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C44CB43B-C397-4DB3-8AC2-EB69C82B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DMIPS</a:t>
            </a:r>
            <a:r>
              <a:rPr lang="zh-CN" altLang="en-US" dirty="0"/>
              <a:t>：</a:t>
            </a:r>
            <a:r>
              <a:rPr lang="en-US" altLang="zh-CN" dirty="0"/>
              <a:t>Dhrystone Million Instructions executed Per Second 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Dhrystone</a:t>
            </a:r>
            <a:r>
              <a:rPr lang="zh-CN" altLang="en-US" dirty="0"/>
              <a:t>：是测量处理器运算能力的最常见基准程序之一，常用于处理器的整型运算性能的测量。</a:t>
            </a:r>
            <a:r>
              <a:rPr lang="en-US" altLang="zh-CN" dirty="0"/>
              <a:t>Dhrystone</a:t>
            </a:r>
            <a:r>
              <a:rPr lang="zh-CN" altLang="en-US" dirty="0"/>
              <a:t>是一种整数运算测试程序。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MIPS</a:t>
            </a:r>
            <a:r>
              <a:rPr lang="zh-CN" altLang="en-US" dirty="0"/>
              <a:t>：</a:t>
            </a:r>
            <a:r>
              <a:rPr lang="en-US" altLang="zh-CN" dirty="0"/>
              <a:t>Million Instructions executed Per Second</a:t>
            </a:r>
            <a:r>
              <a:rPr lang="zh-CN" altLang="en-US" dirty="0"/>
              <a:t>，每秒执行百万条指令，用来计算同一秒内系统的处理能力，即每秒执行了多少百万条指令。。</a:t>
            </a:r>
          </a:p>
          <a:p>
            <a:endParaRPr lang="zh-CN" altLang="en-US" dirty="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0154B9AF-C502-4A6A-94E6-11276C6EC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3CC5D56-AA07-48B8-A376-68EB19602D3E}" type="slidenum">
              <a:rPr lang="zh-CN" altLang="en-US" sz="1200"/>
              <a:pPr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EAA50-AF3E-4863-8529-7458BB3DAC5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9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3CD4CF5C-3D35-44DB-B615-9D802E69A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C2A19195-F961-411C-8A96-FBE88C94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4A318D0F-8D29-4DFD-8A23-816D650505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8B972FD-77DD-443B-B41F-B73EBE34E8B4}" type="slidenum">
              <a:rPr lang="zh-CN" altLang="en-US" sz="1200"/>
              <a:pPr/>
              <a:t>68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E7A7-DA07-4386-B4B9-EE10D026A156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0E8-CB15-4984-A474-CB14369FE143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158E-4C97-4A14-AE6A-F898E986B56B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1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64" y="282501"/>
            <a:ext cx="8672242" cy="1026534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4776537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8F37-D525-4300-9D83-A60CD56D80CE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0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BCFA09-3573-4CF8-BCD8-417E6F013260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第二章 微处理器体系结构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1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443D-97E3-4980-92B2-A84C0036C766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2356-8148-4112-9FF2-747F08A2372B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7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BFB409-75DF-4CFE-AEB3-A2081478ED19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第二章 微处理器体系结构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7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2C6E-B75B-4DA3-A93B-AD886BC5D2A9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AFE7-EDB3-43ED-A2C2-526343837AC2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0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702A-1935-4070-A61F-6833948D6437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9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325653-D936-470D-A2FA-229360D4769A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第二章 微处理器体系结构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4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5318" y="2017099"/>
            <a:ext cx="7996084" cy="141436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第二章 微处理器体系架构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95" y="5219355"/>
            <a:ext cx="1203627" cy="1152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78" y="5272143"/>
            <a:ext cx="1113910" cy="11234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45" y="5272143"/>
            <a:ext cx="1250458" cy="1150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0" y="5219355"/>
            <a:ext cx="1148437" cy="11234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040" y="5459000"/>
            <a:ext cx="924238" cy="9641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6196" y="5390229"/>
            <a:ext cx="1132519" cy="11410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4633" y="5393454"/>
            <a:ext cx="1137777" cy="11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3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CEA55-460B-4570-B4A7-FCA16F24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嵌入式微处理器分类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0EEAA-B65E-4FE1-B5EE-91401C78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172817"/>
            <a:ext cx="8672242" cy="521804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800" b="1" dirty="0"/>
              <a:t>嵌入式微控制器</a:t>
            </a:r>
            <a:endParaRPr lang="en-US" altLang="zh-CN" sz="2800" b="1" dirty="0"/>
          </a:p>
          <a:p>
            <a:pPr lvl="1"/>
            <a:r>
              <a:rPr lang="zh-CN" altLang="en-US" dirty="0"/>
              <a:t>微控制器是将一个计算机集成到一个芯片，形成单片机</a:t>
            </a:r>
            <a:endParaRPr lang="en-US" altLang="zh-CN" dirty="0"/>
          </a:p>
          <a:p>
            <a:pPr lvl="2"/>
            <a:r>
              <a:rPr lang="zh-CN" altLang="en-US" dirty="0"/>
              <a:t>通过单片机控制嵌入式设备</a:t>
            </a:r>
            <a:endParaRPr lang="en-US" altLang="zh-CN" dirty="0"/>
          </a:p>
          <a:p>
            <a:pPr lvl="1"/>
            <a:r>
              <a:rPr lang="zh-CN" altLang="en-US" sz="2400" dirty="0"/>
              <a:t>片内可以集成 </a:t>
            </a:r>
            <a:r>
              <a:rPr lang="en-US" altLang="zh-CN" sz="2400" dirty="0"/>
              <a:t>ROM/EPROM</a:t>
            </a:r>
            <a:r>
              <a:rPr lang="zh-CN" altLang="en-US" sz="2400" dirty="0"/>
              <a:t>、</a:t>
            </a:r>
            <a:r>
              <a:rPr lang="en-US" altLang="zh-CN" sz="2400" dirty="0"/>
              <a:t>RAM</a:t>
            </a:r>
            <a:r>
              <a:rPr lang="zh-CN" altLang="en-US" sz="2400" dirty="0"/>
              <a:t>、总线、总线逻辑、定时</a:t>
            </a:r>
            <a:r>
              <a:rPr lang="en-US" altLang="zh-CN" sz="2400" dirty="0"/>
              <a:t>/</a:t>
            </a:r>
            <a:r>
              <a:rPr lang="zh-CN" altLang="en-US" sz="2400" dirty="0"/>
              <a:t>计数</a:t>
            </a:r>
          </a:p>
          <a:p>
            <a:pPr marL="274320" lvl="1" indent="0">
              <a:buNone/>
            </a:pPr>
            <a:r>
              <a:rPr lang="zh-CN" altLang="en-US" sz="2400" dirty="0"/>
              <a:t>器、看门狗、</a:t>
            </a:r>
            <a:r>
              <a:rPr lang="en-US" altLang="zh-CN" sz="2400" dirty="0"/>
              <a:t>I/O</a:t>
            </a:r>
            <a:r>
              <a:rPr lang="zh-CN" altLang="en-US" sz="2400" dirty="0"/>
              <a:t>、串行口、脉宽调制输出、</a:t>
            </a:r>
            <a:r>
              <a:rPr lang="en-US" altLang="zh-CN" sz="2400" dirty="0"/>
              <a:t>ADC</a:t>
            </a:r>
            <a:r>
              <a:rPr lang="zh-CN" altLang="en-US" sz="2400" dirty="0"/>
              <a:t>、</a:t>
            </a:r>
            <a:r>
              <a:rPr lang="en-US" altLang="zh-CN" sz="2400" dirty="0"/>
              <a:t>DAC</a:t>
            </a:r>
            <a:r>
              <a:rPr lang="zh-CN" altLang="en-US" sz="2400" dirty="0"/>
              <a:t>、</a:t>
            </a:r>
            <a:r>
              <a:rPr lang="en-US" altLang="zh-CN" sz="2400" dirty="0"/>
              <a:t>Flash RAM</a:t>
            </a:r>
            <a:r>
              <a:rPr lang="zh-CN" altLang="en-US" sz="2400" dirty="0"/>
              <a:t>、</a:t>
            </a:r>
            <a:r>
              <a:rPr lang="en-US" altLang="zh-CN" sz="2400" dirty="0"/>
              <a:t>EEPROM </a:t>
            </a:r>
            <a:r>
              <a:rPr lang="zh-CN" altLang="en-US" sz="2400" dirty="0"/>
              <a:t>等各种必要的功能部件和外设</a:t>
            </a:r>
            <a:endParaRPr lang="en-US" altLang="zh-CN" sz="2400" dirty="0"/>
          </a:p>
          <a:p>
            <a:pPr lvl="1"/>
            <a:r>
              <a:rPr lang="zh-CN" altLang="en-US" sz="2400" dirty="0"/>
              <a:t>芯片尺寸大大减小，系统总功耗和成本下降，可靠性提高</a:t>
            </a:r>
            <a:endParaRPr lang="en-US" altLang="zh-CN" sz="2400" dirty="0"/>
          </a:p>
          <a:p>
            <a:r>
              <a:rPr lang="zh-CN" altLang="en-US" sz="2800" b="1" dirty="0"/>
              <a:t>嵌入式微处理器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由通用计算机中的 </a:t>
            </a:r>
            <a:r>
              <a:rPr lang="en-US" altLang="zh-CN" sz="2400" dirty="0"/>
              <a:t>CPU </a:t>
            </a:r>
            <a:r>
              <a:rPr lang="zh-CN" altLang="en-US" sz="2400" dirty="0"/>
              <a:t>发展而来，只保留和嵌入式应用紧密相关的的功能硬件</a:t>
            </a:r>
            <a:endParaRPr lang="en-US" altLang="zh-CN" sz="2400" dirty="0"/>
          </a:p>
          <a:p>
            <a:pPr lvl="1"/>
            <a:r>
              <a:rPr lang="zh-CN" altLang="en-US" sz="2400" dirty="0"/>
              <a:t>低功耗和低资源实现嵌入式应用的特殊要求</a:t>
            </a:r>
            <a:endParaRPr lang="en-US" altLang="zh-CN" sz="2400" dirty="0"/>
          </a:p>
          <a:p>
            <a:pPr lvl="1"/>
            <a:r>
              <a:rPr lang="zh-CN" altLang="en-US" sz="2400" dirty="0"/>
              <a:t>主要面向结构更复杂、功能更丰富、性能要求更高的嵌入式应用</a:t>
            </a:r>
            <a:endParaRPr lang="en-US" altLang="zh-CN" sz="2400" dirty="0"/>
          </a:p>
          <a:p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36D5B1-E4C9-4ACC-A83D-7F5DBDED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63B23-34E5-400E-8859-053B9CD1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32CD-3BF5-4C37-83FA-CA47AA3A790D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24AFC-06CD-46A9-B51F-B89764EF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133917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CEA55-460B-4570-B4A7-FCA16F24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微控制器与微处理器的区别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10DD17-5E7A-4F4D-B133-2644325ACA3C}"/>
              </a:ext>
            </a:extLst>
          </p:cNvPr>
          <p:cNvSpPr txBox="1"/>
          <p:nvPr/>
        </p:nvSpPr>
        <p:spPr>
          <a:xfrm>
            <a:off x="377687" y="2179811"/>
            <a:ext cx="2604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微控制器块图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356810-B09A-485B-8177-93CC23C22DEC}"/>
              </a:ext>
            </a:extLst>
          </p:cNvPr>
          <p:cNvSpPr txBox="1"/>
          <p:nvPr/>
        </p:nvSpPr>
        <p:spPr>
          <a:xfrm>
            <a:off x="5399682" y="5272703"/>
            <a:ext cx="24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微处理器块图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4B8EAA-BCF0-47B0-8485-F5E4CA04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3FB1177-9419-441F-8EE1-F9B90C136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69" y="1412751"/>
            <a:ext cx="4095750" cy="245745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868D6-0B34-474E-A273-9582ECCA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19F4-B411-4BEE-AD9A-32F676A9542B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3B25F-BB13-4ECD-B5B4-884CF7AF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104AB1-8659-4F11-BB18-767363D11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7" y="4097766"/>
            <a:ext cx="40957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1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CEA55-460B-4570-B4A7-FCA16F24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嵌入式微处理器分类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D0F26A-FFF7-40A3-8FF9-4DEE3C9A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F4F30-1B07-4955-91C9-E06E882A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8DC0-9C42-4FA9-A758-D911C025BD07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26794-7B47-4273-97DB-98D2B057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0EEAA-B65E-4FE1-B5EE-91401C78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200150"/>
            <a:ext cx="8672242" cy="53054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b="1" dirty="0"/>
              <a:t>数字信号处理器（</a:t>
            </a:r>
            <a:r>
              <a:rPr lang="en-US" altLang="zh-CN" sz="2800" b="1" dirty="0"/>
              <a:t>DSP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专门用于信号处理的处理器</a:t>
            </a:r>
            <a:endParaRPr lang="en-US" altLang="zh-CN" sz="2400" dirty="0"/>
          </a:p>
          <a:p>
            <a:pPr lvl="1"/>
            <a:r>
              <a:rPr lang="zh-CN" altLang="en-US" sz="2400" dirty="0"/>
              <a:t>具有很高的编译效率和指令执行速度</a:t>
            </a:r>
            <a:r>
              <a:rPr lang="en-US" altLang="zh-CN" sz="2400" dirty="0"/>
              <a:t> </a:t>
            </a:r>
          </a:p>
          <a:p>
            <a:pPr lvl="1"/>
            <a:r>
              <a:rPr lang="zh-CN" altLang="en-US" sz="2400" dirty="0"/>
              <a:t>应用在数字滤波、快速傅里叶变换、谱分析、语音编码、视频编码、数据编码和雷达目标提取</a:t>
            </a:r>
            <a:endParaRPr lang="en-US" altLang="zh-CN" sz="2400" dirty="0"/>
          </a:p>
          <a:p>
            <a:pPr lvl="1"/>
            <a:r>
              <a:rPr lang="zh-CN" altLang="en-US" sz="2400" dirty="0"/>
              <a:t>类型</a:t>
            </a:r>
            <a:endParaRPr lang="en-US" altLang="zh-CN" sz="2400" dirty="0"/>
          </a:p>
          <a:p>
            <a:pPr lvl="2"/>
            <a:r>
              <a:rPr lang="zh-CN" altLang="en-US" sz="2200" dirty="0"/>
              <a:t>单片化设计</a:t>
            </a:r>
            <a:endParaRPr lang="en-US" altLang="zh-CN" sz="2200" dirty="0"/>
          </a:p>
          <a:p>
            <a:pPr lvl="2"/>
            <a:r>
              <a:rPr lang="zh-CN" altLang="en-US" sz="2200" dirty="0"/>
              <a:t>集成在微控制器、微处理器、片上系统中的 </a:t>
            </a:r>
            <a:r>
              <a:rPr lang="en-US" altLang="zh-CN" sz="2200" dirty="0"/>
              <a:t>DSP </a:t>
            </a:r>
            <a:r>
              <a:rPr lang="zh-CN" altLang="en-US" sz="2200" dirty="0"/>
              <a:t>协处理器</a:t>
            </a:r>
            <a:endParaRPr lang="en-US" altLang="zh-CN" sz="2200" dirty="0"/>
          </a:p>
          <a:p>
            <a:r>
              <a:rPr lang="zh-CN" altLang="en-US" sz="2800" b="1" dirty="0"/>
              <a:t>嵌入式片上系统（</a:t>
            </a:r>
            <a:r>
              <a:rPr lang="en-US" altLang="zh-CN" sz="2800" b="1" dirty="0"/>
              <a:t>SOC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实现一个完整的硬件和软件系统</a:t>
            </a:r>
            <a:endParaRPr lang="en-US" altLang="zh-CN" sz="2400" dirty="0"/>
          </a:p>
          <a:p>
            <a:pPr lvl="1"/>
            <a:r>
              <a:rPr lang="zh-CN" altLang="en-US" sz="2400" dirty="0"/>
              <a:t>具有集成度高、处理能力强、功能组件丰富、体积小、重量轻、低功耗等特性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5585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CEA55-460B-4570-B4A7-FCA16F24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嵌入式微处理器分类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0EEAA-B65E-4FE1-B5EE-91401C78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83365"/>
            <a:ext cx="8672242" cy="549213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800" b="1" dirty="0"/>
              <a:t>RISC-V</a:t>
            </a:r>
            <a:r>
              <a:rPr lang="zh-CN" altLang="en-US" sz="2800" b="1" dirty="0"/>
              <a:t>架构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基于</a:t>
            </a:r>
            <a:r>
              <a:rPr lang="en-US" altLang="zh-CN" sz="2400" dirty="0"/>
              <a:t>RISC</a:t>
            </a:r>
            <a:r>
              <a:rPr lang="zh-CN" altLang="en-US" sz="2400" dirty="0"/>
              <a:t>原理建立的免费开放指令集架构</a:t>
            </a:r>
            <a:endParaRPr lang="en-US" altLang="zh-CN" sz="2400" dirty="0"/>
          </a:p>
          <a:p>
            <a:pPr lvl="1"/>
            <a:r>
              <a:rPr lang="zh-CN" altLang="en-US" sz="2400" dirty="0"/>
              <a:t>指令集完全开源、设计简单、易于移植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系统、采用模块化设计、拥有完整工具链</a:t>
            </a:r>
            <a:endParaRPr lang="en-US" altLang="zh-CN" sz="2400" dirty="0"/>
          </a:p>
          <a:p>
            <a:pPr lvl="1"/>
            <a:r>
              <a:rPr lang="zh-CN" altLang="en-US" sz="2400" dirty="0"/>
              <a:t>基本指令集共</a:t>
            </a:r>
            <a:r>
              <a:rPr lang="en-US" altLang="zh-CN" sz="2400" dirty="0"/>
              <a:t>47</a:t>
            </a:r>
            <a:r>
              <a:rPr lang="zh-CN" altLang="en-US" sz="2400" dirty="0"/>
              <a:t>条，可分为：整数运算指令、分支转移指令、加载</a:t>
            </a:r>
            <a:r>
              <a:rPr lang="en-US" altLang="zh-CN" sz="2400" dirty="0"/>
              <a:t>/</a:t>
            </a:r>
            <a:r>
              <a:rPr lang="zh-CN" altLang="en-US" sz="2400" dirty="0"/>
              <a:t>存储指令、控制与状态寄存器访问指令、系统调用指令</a:t>
            </a:r>
            <a:endParaRPr lang="en-US" altLang="zh-CN" sz="2400" dirty="0"/>
          </a:p>
          <a:p>
            <a:r>
              <a:rPr lang="zh-CN" altLang="en-US" sz="2800" b="1" dirty="0"/>
              <a:t>人工智能芯片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人工智能时代的基础设施</a:t>
            </a:r>
            <a:endParaRPr lang="en-US" altLang="zh-CN" sz="2400" dirty="0"/>
          </a:p>
          <a:p>
            <a:pPr lvl="1"/>
            <a:r>
              <a:rPr lang="zh-CN" altLang="en-US" sz="2400" dirty="0"/>
              <a:t>在数据中心部署的云端和在消费者终端部署的终端</a:t>
            </a:r>
            <a:endParaRPr lang="en-US" altLang="zh-CN" sz="2400" dirty="0"/>
          </a:p>
          <a:p>
            <a:pPr lvl="1"/>
            <a:r>
              <a:rPr lang="zh-CN" altLang="en-US" sz="2400" dirty="0"/>
              <a:t>任务：训练和推理</a:t>
            </a:r>
            <a:endParaRPr lang="en-US" altLang="zh-CN" sz="2400" dirty="0"/>
          </a:p>
          <a:p>
            <a:pPr lvl="2"/>
            <a:r>
              <a:rPr lang="zh-CN" altLang="en-US" dirty="0"/>
              <a:t>训练需要极高的计算性能、较高的精度以及处理海量数据的能力</a:t>
            </a:r>
            <a:endParaRPr lang="en-US" altLang="zh-CN" dirty="0"/>
          </a:p>
          <a:p>
            <a:pPr lvl="2"/>
            <a:r>
              <a:rPr lang="zh-CN" altLang="en-US" sz="2000" dirty="0"/>
              <a:t>推理对性能的要求并不高，对精度要求也更低，在特定的场景下，对通用性要求也低，能完成特定任务即可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A3CCC2-78A4-42F2-BCB1-99BC009C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CD59DF-D94F-4FCD-81C8-55B7AC25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CC07-AD78-462C-AD07-A8F9E452574F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B362B-4A14-444F-BC07-535D72E3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92124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CEA55-460B-4570-B4A7-FCA16F24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嵌入式微处理器分类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0EEAA-B65E-4FE1-B5EE-91401C78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多核处理器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在一枚处理器中集成多个完整的计算内核，由总线控制器提供所有总线控制信号和命令信号</a:t>
            </a:r>
            <a:endParaRPr lang="en-US" altLang="zh-CN" sz="2400" dirty="0"/>
          </a:p>
          <a:p>
            <a:pPr lvl="1"/>
            <a:r>
              <a:rPr lang="zh-CN" altLang="en-US" sz="2400" dirty="0"/>
              <a:t>需解决的问题：器件资源分配策略、任务调度策略、节能策略、软硬件协同设计策略等 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A3CCC2-78A4-42F2-BCB1-99BC009C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47321-21F5-40EC-BAC4-3182BECE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EB4-B940-4CDA-83CF-A25F8FDAB2D5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F7DDB-6374-4EF3-A09C-76E55EE2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26542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2.2 ARM</a:t>
            </a:r>
            <a:r>
              <a:rPr lang="zh-CN" altLang="en-US" sz="3200" dirty="0"/>
              <a:t>微处理器体系架构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5AFA-D76C-4803-A713-26C6157E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ARM </a:t>
            </a:r>
            <a:r>
              <a:rPr lang="zh-CN" altLang="en-US" dirty="0"/>
              <a:t>的经营模式</a:t>
            </a:r>
            <a:endParaRPr lang="en-US" altLang="zh-CN" dirty="0"/>
          </a:p>
          <a:p>
            <a:pPr lvl="1"/>
            <a:r>
              <a:rPr lang="zh-CN" altLang="en-US" dirty="0"/>
              <a:t>出售其知识产权，将技术授权给世界上许多著名的半导体、软件和 </a:t>
            </a:r>
            <a:r>
              <a:rPr lang="en-US" altLang="zh-CN" dirty="0"/>
              <a:t>OEM </a:t>
            </a:r>
            <a:r>
              <a:rPr lang="zh-CN" altLang="en-US" dirty="0"/>
              <a:t>厂商，并提供技术服务</a:t>
            </a:r>
            <a:endParaRPr lang="en-US" altLang="zh-CN" sz="2400" dirty="0"/>
          </a:p>
          <a:p>
            <a:r>
              <a:rPr lang="en-US" altLang="zh-CN" sz="2800" dirty="0"/>
              <a:t>ARM</a:t>
            </a:r>
            <a:r>
              <a:rPr lang="zh-CN" altLang="en-US" sz="2800" dirty="0"/>
              <a:t>的版本：内核版本和处理器版本</a:t>
            </a:r>
            <a:endParaRPr lang="en-US" altLang="zh-CN" sz="2800" dirty="0"/>
          </a:p>
          <a:p>
            <a:pPr lvl="1"/>
            <a:r>
              <a:rPr lang="zh-CN" altLang="en-US" sz="2400" dirty="0"/>
              <a:t>内核版本：</a:t>
            </a:r>
            <a:r>
              <a:rPr lang="en-US" altLang="zh-CN" sz="2400" dirty="0"/>
              <a:t>ARM</a:t>
            </a:r>
            <a:r>
              <a:rPr lang="zh-CN" altLang="en-US" sz="2400" dirty="0"/>
              <a:t>架构</a:t>
            </a:r>
            <a:endParaRPr lang="en-US" altLang="zh-CN" sz="2400" dirty="0"/>
          </a:p>
          <a:p>
            <a:pPr lvl="2"/>
            <a:r>
              <a:rPr lang="en-US" altLang="zh-CN" dirty="0"/>
              <a:t>ARMv1, ARMv2, ARMv3 …ARMv8</a:t>
            </a:r>
          </a:p>
          <a:p>
            <a:pPr lvl="1"/>
            <a:r>
              <a:rPr lang="zh-CN" altLang="en-US" sz="2400" dirty="0"/>
              <a:t>处理器版本：</a:t>
            </a:r>
            <a:r>
              <a:rPr lang="en-US" altLang="zh-CN" sz="2400" dirty="0"/>
              <a:t>ARM</a:t>
            </a:r>
            <a:r>
              <a:rPr lang="zh-CN" altLang="en-US" sz="2400" dirty="0"/>
              <a:t>处理器</a:t>
            </a:r>
            <a:endParaRPr lang="en-US" altLang="zh-CN" sz="2400" dirty="0"/>
          </a:p>
          <a:p>
            <a:pPr lvl="2"/>
            <a:r>
              <a:rPr lang="en-US" altLang="zh-CN" dirty="0"/>
              <a:t>ARM1,</a:t>
            </a:r>
            <a:r>
              <a:rPr lang="zh-CN" altLang="en-US" dirty="0"/>
              <a:t> </a:t>
            </a:r>
            <a:r>
              <a:rPr lang="en-US" altLang="zh-CN" dirty="0"/>
              <a:t>ARM9,</a:t>
            </a:r>
            <a:r>
              <a:rPr lang="zh-CN" altLang="en-US" dirty="0"/>
              <a:t> </a:t>
            </a:r>
            <a:r>
              <a:rPr lang="en-US" altLang="zh-CN" dirty="0"/>
              <a:t>Cortex A …</a:t>
            </a:r>
          </a:p>
          <a:p>
            <a:r>
              <a:rPr lang="en-US" altLang="zh-CN" sz="2800" dirty="0"/>
              <a:t>ARM </a:t>
            </a:r>
            <a:r>
              <a:rPr lang="zh-CN" altLang="en-US" sz="2800" dirty="0"/>
              <a:t>是从 </a:t>
            </a:r>
            <a:r>
              <a:rPr lang="en-US" altLang="zh-CN" sz="2800" dirty="0"/>
              <a:t>ARM7TDMI </a:t>
            </a:r>
            <a:r>
              <a:rPr lang="zh-CN" altLang="en-US" sz="2800" dirty="0"/>
              <a:t>开始的，在嵌入式系统领域得到广泛应用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891369-CB54-432B-AD50-9701989D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5F643-BCD5-47C9-A04A-348E15E2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FAEF-95A0-48F4-A51C-637111D3280C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8FA2F4-B645-4894-951C-07C6EEA0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626384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AEAA4-3204-4631-984D-A929B243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产品线路图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24116-AC22-4871-B7D0-2F1592CF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经典系列，包括 </a:t>
            </a:r>
            <a:r>
              <a:rPr lang="en-US" altLang="zh-CN" sz="2800" dirty="0"/>
              <a:t>ARM7</a:t>
            </a:r>
            <a:r>
              <a:rPr lang="zh-CN" altLang="en-US" sz="2800" dirty="0"/>
              <a:t>、</a:t>
            </a:r>
            <a:r>
              <a:rPr lang="en-US" altLang="zh-CN" sz="2800" dirty="0"/>
              <a:t>ARM9</a:t>
            </a:r>
            <a:r>
              <a:rPr lang="zh-CN" altLang="en-US" sz="2800" dirty="0"/>
              <a:t>、</a:t>
            </a:r>
            <a:r>
              <a:rPr lang="en-US" altLang="zh-CN" sz="2800" dirty="0"/>
              <a:t>ARM11 </a:t>
            </a:r>
            <a:r>
              <a:rPr lang="zh-CN" altLang="en-US" sz="2800" dirty="0"/>
              <a:t>系列</a:t>
            </a:r>
            <a:endParaRPr lang="en-US" altLang="zh-CN" sz="2800" dirty="0"/>
          </a:p>
          <a:p>
            <a:r>
              <a:rPr lang="en-US" altLang="zh-CN" sz="2800" dirty="0"/>
              <a:t>Cortex-R </a:t>
            </a:r>
            <a:r>
              <a:rPr lang="zh-CN" altLang="en-US" sz="2800" dirty="0"/>
              <a:t>系列，提供非常高的性能和吞吐量</a:t>
            </a:r>
            <a:endParaRPr lang="en-US" altLang="zh-CN" sz="2800" dirty="0"/>
          </a:p>
          <a:p>
            <a:r>
              <a:rPr lang="en-US" altLang="zh-CN" sz="2800" dirty="0"/>
              <a:t>Cortex-A </a:t>
            </a:r>
            <a:r>
              <a:rPr lang="zh-CN" altLang="en-US" sz="2800" dirty="0"/>
              <a:t>系列，面向尖端的基于虚拟内存的操作系统和用户应用</a:t>
            </a:r>
            <a:endParaRPr lang="en-US" altLang="zh-CN" sz="2800" dirty="0"/>
          </a:p>
          <a:p>
            <a:r>
              <a:rPr lang="en-US" altLang="zh-CN" sz="2800" dirty="0"/>
              <a:t>Cortex-M </a:t>
            </a:r>
            <a:r>
              <a:rPr lang="zh-CN" altLang="en-US" sz="2800" dirty="0"/>
              <a:t>系列，用于注重成本节约的微处理器</a:t>
            </a:r>
            <a:endParaRPr lang="en-US" altLang="zh-CN" sz="2800" dirty="0"/>
          </a:p>
          <a:p>
            <a:r>
              <a:rPr lang="zh-CN" altLang="en-US" sz="2800" dirty="0"/>
              <a:t>本书将以</a:t>
            </a:r>
            <a:r>
              <a:rPr lang="en-US" altLang="zh-CN" sz="2800" dirty="0">
                <a:solidFill>
                  <a:srgbClr val="FF0000"/>
                </a:solidFill>
              </a:rPr>
              <a:t>ARM Cortex-M4</a:t>
            </a:r>
            <a:r>
              <a:rPr lang="zh-CN" altLang="en-US" sz="2800" dirty="0"/>
              <a:t>为主，介绍嵌入式的开发设计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20448E-F217-49FF-AA12-E7C7F19A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D5A2AD-3D27-46A5-88AC-78441F27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9656-0D28-4520-84E2-BB01E1BC23C0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E7F40-0E2E-4343-B9A5-283E372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37867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12D77DB7-55CA-4E87-A054-ABF3879CE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 V7</a:t>
            </a:r>
            <a:r>
              <a:rPr lang="zh-CN" altLang="en-US"/>
              <a:t>体系架构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E865F54A-3BAB-4DD1-ADEC-F2438D2F2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800" dirty="0"/>
              <a:t>支持</a:t>
            </a:r>
            <a:r>
              <a:rPr lang="en-US" altLang="zh-CN" sz="2800" dirty="0"/>
              <a:t>Thumb-2</a:t>
            </a:r>
            <a:r>
              <a:rPr lang="zh-CN" altLang="en-US" sz="2800" dirty="0"/>
              <a:t>技术：单指令多数据</a:t>
            </a:r>
            <a:endParaRPr lang="en-US" altLang="zh-CN" sz="280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ARM</a:t>
            </a:r>
            <a:r>
              <a:rPr lang="zh-CN" altLang="en-US" sz="2400" dirty="0"/>
              <a:t>的</a:t>
            </a:r>
            <a:r>
              <a:rPr lang="en-US" altLang="zh-CN" sz="2400" dirty="0"/>
              <a:t>Thumb</a:t>
            </a:r>
            <a:r>
              <a:rPr lang="zh-CN" altLang="en-US" sz="2400" dirty="0"/>
              <a:t>上发展的，保持了代码兼容性。</a:t>
            </a:r>
            <a:endParaRPr lang="en-US" altLang="zh-CN" sz="2400" dirty="0"/>
          </a:p>
          <a:p>
            <a:pPr lvl="1"/>
            <a:r>
              <a:rPr lang="zh-CN" altLang="en-US" sz="2400" dirty="0"/>
              <a:t>比纯</a:t>
            </a:r>
            <a:r>
              <a:rPr lang="en-US" altLang="zh-CN" sz="2400" dirty="0"/>
              <a:t>32</a:t>
            </a:r>
            <a:r>
              <a:rPr lang="zh-CN" altLang="en-US" sz="2400" dirty="0"/>
              <a:t>位代码少使用 </a:t>
            </a:r>
            <a:r>
              <a:rPr lang="en-US" altLang="zh-CN" sz="2400" dirty="0"/>
              <a:t>31</a:t>
            </a:r>
            <a:r>
              <a:rPr lang="zh-CN" altLang="en-US" sz="2400" dirty="0"/>
              <a:t>％的内存</a:t>
            </a:r>
            <a:endParaRPr lang="en-US" altLang="zh-CN" sz="2400" dirty="0"/>
          </a:p>
          <a:p>
            <a:pPr lvl="1"/>
            <a:r>
              <a:rPr lang="zh-CN" altLang="en-US" sz="2400" dirty="0"/>
              <a:t>比</a:t>
            </a:r>
            <a:r>
              <a:rPr lang="en-US" altLang="zh-CN" sz="2400" dirty="0"/>
              <a:t>Thumb</a:t>
            </a:r>
            <a:r>
              <a:rPr lang="zh-CN" altLang="en-US" sz="2400" dirty="0"/>
              <a:t>技术高出</a:t>
            </a:r>
            <a:r>
              <a:rPr lang="en-US" altLang="zh-CN" sz="2400" dirty="0"/>
              <a:t>38</a:t>
            </a:r>
            <a:r>
              <a:rPr lang="zh-CN" altLang="en-US" sz="2400" dirty="0"/>
              <a:t>％的性能</a:t>
            </a:r>
            <a:endParaRPr lang="en-US" altLang="zh-CN" sz="2400" dirty="0"/>
          </a:p>
          <a:p>
            <a:r>
              <a:rPr lang="en-US" altLang="zh-CN" sz="2800" dirty="0"/>
              <a:t>ARMv7</a:t>
            </a:r>
            <a:r>
              <a:rPr lang="zh-CN" altLang="en-US" sz="2800" dirty="0"/>
              <a:t>架构还采用了</a:t>
            </a:r>
            <a:r>
              <a:rPr lang="en-US" altLang="zh-CN" sz="2800" dirty="0">
                <a:solidFill>
                  <a:srgbClr val="FF0000"/>
                </a:solidFill>
              </a:rPr>
              <a:t>NEON</a:t>
            </a:r>
            <a:r>
              <a:rPr lang="zh-CN" altLang="en-US" sz="2800" dirty="0"/>
              <a:t>技术</a:t>
            </a:r>
            <a:endParaRPr lang="en-US" altLang="zh-CN" sz="2800" dirty="0"/>
          </a:p>
          <a:p>
            <a:pPr lvl="1"/>
            <a:r>
              <a:rPr lang="zh-CN" altLang="en-US" sz="2400" dirty="0"/>
              <a:t>将</a:t>
            </a:r>
            <a:r>
              <a:rPr lang="en-US" altLang="zh-CN" sz="2400" dirty="0"/>
              <a:t>DSP</a:t>
            </a:r>
            <a:r>
              <a:rPr lang="zh-CN" altLang="en-US" sz="2400" dirty="0"/>
              <a:t>和媒体处理能力提高了近</a:t>
            </a:r>
            <a:r>
              <a:rPr lang="en-US" altLang="zh-CN" sz="2400" dirty="0"/>
              <a:t>4</a:t>
            </a:r>
            <a:r>
              <a:rPr lang="zh-CN" altLang="en-US" sz="2400" dirty="0"/>
              <a:t>倍</a:t>
            </a:r>
            <a:endParaRPr lang="en-US" altLang="zh-CN" sz="2400" dirty="0"/>
          </a:p>
          <a:p>
            <a:pPr lvl="1"/>
            <a:r>
              <a:rPr lang="zh-CN" altLang="en-US" sz="2400" dirty="0"/>
              <a:t>支持改良的浮点运算，满足</a:t>
            </a:r>
            <a:r>
              <a:rPr lang="en-US" altLang="zh-CN" sz="2400" dirty="0"/>
              <a:t>3D</a:t>
            </a:r>
            <a:r>
              <a:rPr lang="zh-CN" altLang="en-US" sz="2400" dirty="0"/>
              <a:t>图形、游戏以及传统嵌入式控制应用的需求</a:t>
            </a:r>
            <a:endParaRPr lang="en-US" altLang="zh-CN" sz="2400" dirty="0"/>
          </a:p>
          <a:p>
            <a:r>
              <a:rPr lang="en-US" altLang="zh-CN" sz="2800" dirty="0"/>
              <a:t>ARMv7</a:t>
            </a:r>
            <a:r>
              <a:rPr lang="zh-CN" altLang="en-US" sz="2800" dirty="0"/>
              <a:t>支持</a:t>
            </a:r>
            <a:r>
              <a:rPr lang="en-US" altLang="zh-CN" sz="2800" dirty="0">
                <a:solidFill>
                  <a:srgbClr val="FF0000"/>
                </a:solidFill>
              </a:rPr>
              <a:t>JIT</a:t>
            </a:r>
            <a:r>
              <a:rPr lang="en-US" altLang="zh-CN" sz="2800" dirty="0"/>
              <a:t>(Just In Time)</a:t>
            </a:r>
            <a:r>
              <a:rPr lang="zh-CN" altLang="en-US" sz="2800" dirty="0"/>
              <a:t>技术</a:t>
            </a:r>
            <a:endParaRPr lang="en-US" altLang="zh-CN" sz="2800" dirty="0"/>
          </a:p>
          <a:p>
            <a:r>
              <a:rPr lang="en-US" altLang="zh-CN" sz="2800" dirty="0"/>
              <a:t>DAC(</a:t>
            </a:r>
            <a:r>
              <a:rPr lang="en-US" altLang="zh-CN" sz="2800" dirty="0" err="1"/>
              <a:t>DynamicAdaptive</a:t>
            </a:r>
            <a:r>
              <a:rPr lang="en-US" altLang="zh-CN" sz="2800" dirty="0"/>
              <a:t> Compilation)</a:t>
            </a:r>
            <a:r>
              <a:rPr lang="zh-CN" altLang="en-US" sz="2800" dirty="0"/>
              <a:t>技术的使用</a:t>
            </a:r>
            <a:endParaRPr lang="zh-CN" altLang="en-US" dirty="0"/>
          </a:p>
        </p:txBody>
      </p:sp>
      <p:sp>
        <p:nvSpPr>
          <p:cNvPr id="16390" name="灯片编号占位符 5">
            <a:extLst>
              <a:ext uri="{FF2B5EF4-FFF2-40B4-BE49-F238E27FC236}">
                <a16:creationId xmlns:a16="http://schemas.microsoft.com/office/drawing/2014/main" id="{3D4C1AF9-3F3A-43E5-B1AB-A42C2080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5E2EE3-0E31-4C47-BC7A-E721BBA4BE66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F0E97B-FAC7-4383-896E-2641AA9F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2FC3-9B57-4521-90A6-1433F04A98AC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F13725-6C7D-4785-B719-37E1ADD2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B1CE333-B088-4F52-AE8E-C5BD1234E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Cortex-M4 </a:t>
            </a:r>
            <a:r>
              <a:rPr lang="zh-CN" altLang="en-US"/>
              <a:t>系统架构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6610A0AB-F059-42AA-888A-8550E6320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594" y="1309035"/>
            <a:ext cx="8672242" cy="49625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ARMv7ME</a:t>
            </a:r>
            <a:r>
              <a:rPr lang="zh-CN" altLang="en-US" sz="2800" dirty="0"/>
              <a:t>哈佛架构，带分支预测的</a:t>
            </a:r>
            <a:r>
              <a:rPr lang="en-US" altLang="zh-CN" sz="2800" dirty="0"/>
              <a:t>3</a:t>
            </a:r>
            <a:r>
              <a:rPr lang="zh-CN" altLang="en-US" sz="2800" dirty="0"/>
              <a:t>级流水</a:t>
            </a:r>
            <a:endParaRPr lang="en-US" altLang="zh-CN" sz="2800" dirty="0"/>
          </a:p>
          <a:p>
            <a:r>
              <a:rPr lang="zh-CN" altLang="en-US" sz="2800" dirty="0"/>
              <a:t>低成本、小管脚数和低功耗，并具有极高的运算能力和极强的中断响应能力</a:t>
            </a:r>
            <a:endParaRPr lang="en-US" altLang="zh-CN" sz="2800" dirty="0"/>
          </a:p>
          <a:p>
            <a:r>
              <a:rPr lang="zh-CN" altLang="en-US" sz="2800" dirty="0"/>
              <a:t>采用纯</a:t>
            </a:r>
            <a:r>
              <a:rPr lang="en-US" altLang="zh-CN" sz="2800" dirty="0"/>
              <a:t>Thumb-2</a:t>
            </a:r>
            <a:r>
              <a:rPr lang="zh-CN" altLang="en-US" sz="2800" dirty="0"/>
              <a:t>指令，具有</a:t>
            </a:r>
            <a:r>
              <a:rPr lang="en-US" altLang="zh-CN" sz="2800" dirty="0"/>
              <a:t>32</a:t>
            </a:r>
            <a:r>
              <a:rPr lang="zh-CN" altLang="en-US" sz="2800" dirty="0"/>
              <a:t>位高性能，</a:t>
            </a:r>
            <a:r>
              <a:rPr lang="en-US" altLang="zh-CN" sz="2800" dirty="0"/>
              <a:t>ARM</a:t>
            </a:r>
            <a:r>
              <a:rPr lang="zh-CN" altLang="en-US" sz="2800" dirty="0"/>
              <a:t>内核达到</a:t>
            </a:r>
            <a:r>
              <a:rPr lang="en-US" altLang="zh-CN" sz="2800" dirty="0"/>
              <a:t>16</a:t>
            </a:r>
            <a:r>
              <a:rPr lang="zh-CN" altLang="en-US" sz="2800" dirty="0"/>
              <a:t>位代码存储密度</a:t>
            </a:r>
            <a:endParaRPr lang="en-US" altLang="zh-CN" sz="2800" dirty="0"/>
          </a:p>
          <a:p>
            <a:r>
              <a:rPr lang="zh-CN" altLang="en-US" sz="2800" dirty="0"/>
              <a:t>可配置</a:t>
            </a:r>
            <a:r>
              <a:rPr lang="en-US" altLang="zh-CN" sz="2800" dirty="0"/>
              <a:t>1-240</a:t>
            </a:r>
            <a:r>
              <a:rPr lang="zh-CN" altLang="en-US" sz="2800" dirty="0"/>
              <a:t>个中断源，中断延迟最大</a:t>
            </a:r>
            <a:r>
              <a:rPr lang="en-US" altLang="zh-CN" sz="2800" dirty="0"/>
              <a:t>12</a:t>
            </a:r>
            <a:r>
              <a:rPr lang="zh-CN" altLang="en-US" sz="2800" dirty="0"/>
              <a:t>个，最小</a:t>
            </a:r>
            <a:r>
              <a:rPr lang="en-US" altLang="zh-CN" sz="2800" dirty="0"/>
              <a:t>6</a:t>
            </a:r>
            <a:r>
              <a:rPr lang="zh-CN" altLang="en-US" sz="2800" dirty="0"/>
              <a:t>个时钟周期</a:t>
            </a:r>
            <a:endParaRPr lang="en-US" altLang="zh-CN" sz="2800" dirty="0"/>
          </a:p>
          <a:p>
            <a:r>
              <a:rPr lang="en-US" altLang="zh-CN" sz="2800" dirty="0"/>
              <a:t>1.25</a:t>
            </a:r>
            <a:r>
              <a:rPr lang="en-US" altLang="zh-CN" sz="2800" dirty="0">
                <a:solidFill>
                  <a:srgbClr val="FF0000"/>
                </a:solidFill>
              </a:rPr>
              <a:t>DMIPS</a:t>
            </a:r>
            <a:r>
              <a:rPr lang="en-US" altLang="zh-CN" sz="2800" dirty="0"/>
              <a:t>/</a:t>
            </a:r>
            <a:r>
              <a:rPr lang="en-US" altLang="zh-CN" sz="2800" dirty="0" err="1"/>
              <a:t>Mhz</a:t>
            </a:r>
            <a:r>
              <a:rPr lang="zh-CN" altLang="en-US" sz="2800" dirty="0"/>
              <a:t>的性能和</a:t>
            </a:r>
            <a:r>
              <a:rPr lang="en-US" altLang="zh-CN" sz="2800" dirty="0"/>
              <a:t>0.19mW/</a:t>
            </a:r>
            <a:r>
              <a:rPr lang="en-US" altLang="zh-CN" sz="2800" dirty="0" err="1"/>
              <a:t>Mhz</a:t>
            </a:r>
            <a:r>
              <a:rPr lang="zh-CN" altLang="en-US" sz="2800" dirty="0"/>
              <a:t>的功耗</a:t>
            </a:r>
            <a:endParaRPr lang="en-US" altLang="zh-CN" sz="2800" dirty="0"/>
          </a:p>
          <a:p>
            <a:r>
              <a:rPr lang="zh-CN" altLang="en-US" sz="2800" dirty="0"/>
              <a:t>可选配的调试和跟踪模块</a:t>
            </a: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B9BD9FB4-DEB7-4CFF-AE9D-F6977685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8ECE5E-B123-4ABC-A300-E53A64B8D472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5321EA-79D4-423E-9426-958720F3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753C-B210-4A59-9471-593D3B1FB2CA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0A549-69D8-45A5-A8D7-F70E5670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微处理器架构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5AFA-D76C-4803-A713-26C6157E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395235"/>
            <a:ext cx="8672242" cy="47769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两种处理器模式：</a:t>
            </a:r>
            <a:endParaRPr lang="en-US" altLang="zh-CN" sz="2800" dirty="0"/>
          </a:p>
          <a:p>
            <a:pPr lvl="1"/>
            <a:r>
              <a:rPr lang="zh-CN" altLang="en-US" sz="2400" dirty="0"/>
              <a:t>线程</a:t>
            </a:r>
            <a:r>
              <a:rPr lang="en-US" altLang="zh-CN" sz="2400" dirty="0"/>
              <a:t>(Thread)</a:t>
            </a:r>
            <a:r>
              <a:rPr lang="zh-CN" altLang="en-US" sz="2400" dirty="0"/>
              <a:t>模式</a:t>
            </a:r>
            <a:endParaRPr lang="en-US" altLang="zh-CN" sz="2400" dirty="0"/>
          </a:p>
          <a:p>
            <a:pPr lvl="1"/>
            <a:r>
              <a:rPr lang="zh-CN" altLang="en-US" sz="2400" dirty="0"/>
              <a:t>处理</a:t>
            </a:r>
            <a:r>
              <a:rPr lang="en-US" altLang="zh-CN" sz="2400" dirty="0"/>
              <a:t>(Handler)</a:t>
            </a:r>
            <a:r>
              <a:rPr lang="zh-CN" altLang="en-US" sz="2400" dirty="0"/>
              <a:t>模式</a:t>
            </a:r>
            <a:endParaRPr lang="en-US" altLang="zh-CN" sz="2400" dirty="0"/>
          </a:p>
          <a:p>
            <a:r>
              <a:rPr lang="zh-CN" altLang="en-US" sz="2800" dirty="0"/>
              <a:t>操作模式与执行特权方式的关系</a:t>
            </a:r>
            <a:endParaRPr lang="en-US" altLang="zh-CN" sz="28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BDBE6-21E9-485C-8B5D-DB70C30E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F28070-8328-4910-8139-627ECB04C640}"/>
              </a:ext>
            </a:extLst>
          </p:cNvPr>
          <p:cNvSpPr txBox="1"/>
          <p:nvPr/>
        </p:nvSpPr>
        <p:spPr>
          <a:xfrm>
            <a:off x="4572000" y="1395235"/>
            <a:ext cx="4110361" cy="192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软件的两种执行方式：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182880" defTabSz="914400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特权级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182880" defTabSz="914400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用户级（非特权级）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E1F7D40-DA69-4BA4-8352-3914FC2CB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59459"/>
              </p:ext>
            </p:extLst>
          </p:nvPr>
        </p:nvGraphicFramePr>
        <p:xfrm>
          <a:off x="616225" y="4011833"/>
          <a:ext cx="7548237" cy="21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865">
                  <a:extLst>
                    <a:ext uri="{9D8B030D-6E8A-4147-A177-3AD203B41FA5}">
                      <a16:colId xmlns:a16="http://schemas.microsoft.com/office/drawing/2014/main" val="764187192"/>
                    </a:ext>
                  </a:extLst>
                </a:gridCol>
                <a:gridCol w="2247126">
                  <a:extLst>
                    <a:ext uri="{9D8B030D-6E8A-4147-A177-3AD203B41FA5}">
                      <a16:colId xmlns:a16="http://schemas.microsoft.com/office/drawing/2014/main" val="3561590293"/>
                    </a:ext>
                  </a:extLst>
                </a:gridCol>
                <a:gridCol w="2575246">
                  <a:extLst>
                    <a:ext uri="{9D8B030D-6E8A-4147-A177-3AD203B41FA5}">
                      <a16:colId xmlns:a16="http://schemas.microsoft.com/office/drawing/2014/main" val="181805623"/>
                    </a:ext>
                  </a:extLst>
                </a:gridCol>
              </a:tblGrid>
              <a:tr h="6415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 码 类 型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 权 级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用户级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（非特权级）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847754"/>
                  </a:ext>
                </a:extLst>
              </a:tr>
              <a:tr h="64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异常服务例程代码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处理模式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错误用法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9329"/>
                  </a:ext>
                </a:extLst>
              </a:tr>
              <a:tr h="642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主应用程序代码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32676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D3F6E-C523-4837-B3B9-2718583A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3BF-76BA-4991-A9FA-85E40D275CC7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50230-1C0B-45AC-88C7-57519ACC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2672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嵌入式微处理器体系架构</a:t>
            </a:r>
            <a:endParaRPr lang="en-US" altLang="zh-CN" dirty="0"/>
          </a:p>
          <a:p>
            <a:r>
              <a:rPr lang="en-US" altLang="zh-CN" dirty="0"/>
              <a:t>ARM</a:t>
            </a:r>
            <a:r>
              <a:rPr lang="zh-CN" altLang="en-US" dirty="0"/>
              <a:t>微处理器体系架构</a:t>
            </a:r>
            <a:endParaRPr lang="en-US" altLang="zh-CN" dirty="0"/>
          </a:p>
          <a:p>
            <a:r>
              <a:rPr lang="zh-CN" altLang="en-US" dirty="0"/>
              <a:t>中断机制</a:t>
            </a:r>
            <a:endParaRPr lang="en-US" altLang="zh-CN" dirty="0"/>
          </a:p>
          <a:p>
            <a:r>
              <a:rPr lang="zh-CN" altLang="en-US" dirty="0"/>
              <a:t>嵌入式汇编语言</a:t>
            </a:r>
            <a:endParaRPr lang="en-US" altLang="zh-CN" dirty="0"/>
          </a:p>
          <a:p>
            <a:r>
              <a:rPr lang="zh-CN" altLang="en-US" dirty="0"/>
              <a:t>流水线技术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41002-0E82-4BDB-A3F7-2C3B1FAD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C3901-5629-4858-A6F9-69187521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C8D0-F297-44D0-B3E6-B9E43DD127DB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270B33-6F94-4452-9C23-01EF2FDB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22635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微处理器架构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5AFA-D76C-4803-A713-26C6157E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395235"/>
            <a:ext cx="8672242" cy="47769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特权级可以访问处理器的所有资源，用户级是受限</a:t>
            </a:r>
            <a:endParaRPr lang="en-US" altLang="zh-CN" sz="2800" dirty="0"/>
          </a:p>
          <a:p>
            <a:r>
              <a:rPr lang="zh-CN" altLang="en-US" sz="2800" dirty="0"/>
              <a:t>对于用户级线程模式</a:t>
            </a:r>
            <a:endParaRPr lang="en-US" altLang="zh-CN" sz="2800" dirty="0"/>
          </a:p>
          <a:p>
            <a:pPr lvl="1"/>
            <a:r>
              <a:rPr lang="zh-CN" altLang="en-US" sz="2400" dirty="0"/>
              <a:t>有限制地使用 </a:t>
            </a:r>
            <a:r>
              <a:rPr lang="en-US" altLang="zh-CN" sz="2400" dirty="0"/>
              <a:t>MSR </a:t>
            </a:r>
            <a:r>
              <a:rPr lang="zh-CN" altLang="en-US" sz="2400" dirty="0"/>
              <a:t>和 </a:t>
            </a:r>
            <a:r>
              <a:rPr lang="en-US" altLang="zh-CN" sz="2400" dirty="0"/>
              <a:t>MRS </a:t>
            </a:r>
            <a:r>
              <a:rPr lang="zh-CN" altLang="en-US" sz="2400" dirty="0"/>
              <a:t>指令，不能使用</a:t>
            </a:r>
            <a:r>
              <a:rPr lang="en-US" altLang="zh-CN" sz="2400" dirty="0"/>
              <a:t>CPS</a:t>
            </a:r>
            <a:r>
              <a:rPr lang="zh-CN" altLang="en-US" sz="2400" dirty="0"/>
              <a:t>指令禁止或使能中断</a:t>
            </a:r>
            <a:endParaRPr lang="en-US" altLang="zh-CN" sz="2400" dirty="0"/>
          </a:p>
          <a:p>
            <a:pPr lvl="1"/>
            <a:r>
              <a:rPr lang="zh-CN" altLang="en-US" sz="2400" dirty="0"/>
              <a:t>不能访问系统时钟、</a:t>
            </a:r>
            <a:r>
              <a:rPr lang="en-US" altLang="zh-CN" sz="2400" dirty="0"/>
              <a:t>NVIC </a:t>
            </a:r>
            <a:r>
              <a:rPr lang="zh-CN" altLang="en-US" sz="2400" dirty="0"/>
              <a:t>或者系统控制模块。</a:t>
            </a:r>
          </a:p>
          <a:p>
            <a:pPr lvl="1"/>
            <a:r>
              <a:rPr lang="zh-CN" altLang="en-US" sz="2400" dirty="0"/>
              <a:t>可以受限制地访问内存或外设。</a:t>
            </a:r>
          </a:p>
          <a:p>
            <a:pPr lvl="1"/>
            <a:r>
              <a:rPr lang="zh-CN" altLang="en-US" sz="2400" dirty="0"/>
              <a:t>使用 </a:t>
            </a:r>
            <a:r>
              <a:rPr lang="en-US" altLang="zh-CN" sz="2400" dirty="0"/>
              <a:t>SVC </a:t>
            </a:r>
            <a:r>
              <a:rPr lang="zh-CN" altLang="en-US" sz="2400" dirty="0"/>
              <a:t>指令通过系统调用，将控制转换到特权级。</a:t>
            </a:r>
            <a:endParaRPr lang="en-US" altLang="zh-CN" sz="24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BDBE6-21E9-485C-8B5D-DB70C30E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EAF97-A0CD-42F1-A195-38C45E7D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EEF-00AC-4F65-B2E9-D5AFCEF46BC3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902BF-781C-4E39-91F4-133AB1D8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07872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微处理器架构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A39AD1-C38B-4C9F-85F3-49BA6534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06A8DBCD-3C2E-47F6-98E1-28C52439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5FB3-720F-4E9D-B667-B3C1190CB0BE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ED05E26E-8190-437C-BBD0-28AE1FC9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AB60DE-2A0D-4297-90B2-4CE74F21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1279118"/>
            <a:ext cx="6705858" cy="55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4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A8DB60E3-B423-483A-9768-BD313C471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Cortex-M4</a:t>
            </a:r>
            <a:r>
              <a:rPr lang="zh-CN" altLang="en-US"/>
              <a:t>内核流水线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D8B46EA8-FD85-4FB6-8463-D726EBC4F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三级流水：取指、译码、执行</a:t>
            </a:r>
            <a:endParaRPr lang="en-US" altLang="zh-CN" sz="2800" dirty="0"/>
          </a:p>
          <a:p>
            <a:r>
              <a:rPr lang="en-US" altLang="zh-CN" sz="2800" dirty="0"/>
              <a:t>32</a:t>
            </a:r>
            <a:r>
              <a:rPr lang="zh-CN" altLang="en-US" sz="2800" dirty="0"/>
              <a:t>位系统，总线宽度</a:t>
            </a:r>
            <a:r>
              <a:rPr lang="en-US" altLang="zh-CN" sz="2800" dirty="0"/>
              <a:t>32</a:t>
            </a:r>
            <a:r>
              <a:rPr lang="zh-CN" altLang="en-US" sz="2800" dirty="0"/>
              <a:t>位，一次取一条</a:t>
            </a:r>
            <a:r>
              <a:rPr lang="en-US" altLang="zh-CN" sz="2800" dirty="0"/>
              <a:t>32</a:t>
            </a:r>
            <a:r>
              <a:rPr lang="zh-CN" altLang="en-US" sz="2800" dirty="0"/>
              <a:t>位的指令</a:t>
            </a:r>
            <a:endParaRPr lang="en-US" altLang="zh-CN" sz="2800" dirty="0"/>
          </a:p>
          <a:p>
            <a:r>
              <a:rPr lang="zh-CN" altLang="en-US" sz="2800" dirty="0"/>
              <a:t>若是</a:t>
            </a:r>
            <a:r>
              <a:rPr lang="en-US" altLang="zh-CN" sz="2800" dirty="0"/>
              <a:t>16</a:t>
            </a:r>
            <a:r>
              <a:rPr lang="zh-CN" altLang="en-US" sz="2800" dirty="0"/>
              <a:t>位的</a:t>
            </a:r>
            <a:r>
              <a:rPr lang="en-US" altLang="zh-CN" sz="2800" dirty="0"/>
              <a:t>thumb</a:t>
            </a:r>
            <a:r>
              <a:rPr lang="zh-CN" altLang="en-US" sz="2800" dirty="0"/>
              <a:t>指令，处理器每隔一个周期做一次取指</a:t>
            </a:r>
            <a:endParaRPr lang="en-US" altLang="zh-CN" sz="2800" dirty="0"/>
          </a:p>
          <a:p>
            <a:r>
              <a:rPr lang="zh-CN" altLang="en-US" sz="2800" dirty="0"/>
              <a:t>当执行调转指令，整个流水线会刷新，从目的地取指</a:t>
            </a:r>
            <a:endParaRPr lang="en-US" altLang="zh-CN" sz="2800" dirty="0"/>
          </a:p>
          <a:p>
            <a:r>
              <a:rPr lang="zh-CN" altLang="en-US" sz="2800" dirty="0"/>
              <a:t>分支预测，减少流水线气泡过大</a:t>
            </a:r>
            <a:endParaRPr lang="zh-CN" altLang="en-US" dirty="0"/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051FDACD-D92E-4D44-A772-48992376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022EBD-022F-44D9-85DF-A2BD24FB5509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F6939E-81C4-4794-B66F-C83AF4EC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A4F1-F511-4944-A54F-F313D56694B0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CCD098-9EF0-49E0-B839-61ACA801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可编程模式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5AFA-D76C-4803-A713-26C6157E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处理器模式和软件执行的特权级别</a:t>
            </a:r>
            <a:endParaRPr lang="en-US" altLang="zh-CN" dirty="0"/>
          </a:p>
          <a:p>
            <a:pPr lvl="1"/>
            <a:r>
              <a:rPr lang="zh-CN" altLang="en-US" dirty="0"/>
              <a:t>核心寄存器</a:t>
            </a:r>
            <a:endParaRPr lang="en-US" altLang="zh-CN" dirty="0"/>
          </a:p>
          <a:p>
            <a:pPr lvl="1"/>
            <a:r>
              <a:rPr lang="zh-CN" altLang="en-US" dirty="0"/>
              <a:t>堆栈</a:t>
            </a:r>
            <a:endParaRPr lang="en-US" altLang="zh-CN" dirty="0"/>
          </a:p>
          <a:p>
            <a:pPr lvl="1"/>
            <a:r>
              <a:rPr lang="zh-CN" altLang="en-US" dirty="0"/>
              <a:t>异常中断所涉及到的寄存器</a:t>
            </a:r>
            <a:endParaRPr lang="en-US" altLang="zh-CN" dirty="0"/>
          </a:p>
          <a:p>
            <a:pPr lvl="1"/>
            <a:r>
              <a:rPr lang="zh-CN" altLang="en-US" dirty="0"/>
              <a:t>数据类型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0655C-81D2-47E0-B577-7D4F8B9D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120A7-4EB3-40D0-99DA-0FCCBFC7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593D-A940-4CD7-801E-005FCC3EFE08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B0C69-1F28-4DB2-9C84-D91AB9F9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659887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寄存器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685B38-7D99-4932-A489-248D3211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46387-BAF4-448A-B9E7-591B48A2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9616-4D7C-4991-B8CB-85AE829AD049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92B48-EDCE-4A4C-894E-46B10A96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B2E979-E69B-472E-9875-FD9F3B2C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07" y="1235100"/>
            <a:ext cx="5762955" cy="5340399"/>
          </a:xfrm>
        </p:spPr>
      </p:pic>
    </p:spTree>
    <p:extLst>
      <p:ext uri="{BB962C8B-B14F-4D97-AF65-F5344CB8AC3E}">
        <p14:creationId xmlns:p14="http://schemas.microsoft.com/office/powerpoint/2010/main" val="3305901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核心寄存器</a:t>
            </a:r>
            <a:r>
              <a:rPr lang="en-US" altLang="zh-CN" sz="3200" dirty="0"/>
              <a:t>R0~R15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5AFA-D76C-4803-A713-26C6157E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246470"/>
            <a:ext cx="8672242" cy="47765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通用寄存器</a:t>
            </a:r>
            <a:r>
              <a:rPr lang="en-US" altLang="zh-CN" sz="2400" dirty="0"/>
              <a:t>R0~R12</a:t>
            </a:r>
            <a:r>
              <a:rPr lang="zh-CN" altLang="en-US" sz="2400" dirty="0"/>
              <a:t>：用于数据操作，</a:t>
            </a:r>
            <a:r>
              <a:rPr lang="en-US" altLang="zh-CN" sz="2400" dirty="0"/>
              <a:t>thumb-2</a:t>
            </a:r>
            <a:r>
              <a:rPr lang="zh-CN" altLang="en-US" sz="2400" dirty="0"/>
              <a:t>的</a:t>
            </a:r>
            <a:r>
              <a:rPr lang="en-US" altLang="zh-CN" sz="2400" dirty="0"/>
              <a:t>32</a:t>
            </a:r>
            <a:r>
              <a:rPr lang="zh-CN" altLang="en-US" sz="2400" dirty="0"/>
              <a:t>位指令可访问</a:t>
            </a:r>
            <a:endParaRPr lang="en-US" altLang="zh-CN" sz="2400" dirty="0"/>
          </a:p>
          <a:p>
            <a:pPr lvl="1"/>
            <a:r>
              <a:rPr lang="zh-CN" altLang="en-US" sz="2000" dirty="0"/>
              <a:t>低组寄存器</a:t>
            </a:r>
            <a:r>
              <a:rPr lang="en-US" altLang="zh-CN" sz="2000" dirty="0"/>
              <a:t>R0~R7</a:t>
            </a:r>
            <a:r>
              <a:rPr lang="zh-CN" altLang="en-US" sz="2000" dirty="0"/>
              <a:t>：</a:t>
            </a:r>
            <a:r>
              <a:rPr lang="en-US" altLang="zh-CN" sz="2000" dirty="0"/>
              <a:t>thumb16</a:t>
            </a:r>
            <a:r>
              <a:rPr lang="zh-CN" altLang="en-US" sz="2000" dirty="0"/>
              <a:t>位指令可访问</a:t>
            </a:r>
            <a:endParaRPr lang="en-US" altLang="zh-CN" sz="2000" dirty="0"/>
          </a:p>
          <a:p>
            <a:pPr lvl="1"/>
            <a:r>
              <a:rPr lang="zh-CN" altLang="en-US" sz="2000" dirty="0"/>
              <a:t>高组寄存器</a:t>
            </a:r>
            <a:r>
              <a:rPr lang="en-US" altLang="zh-CN" sz="2000" dirty="0"/>
              <a:t>R8~R12</a:t>
            </a:r>
          </a:p>
          <a:p>
            <a:pPr marL="182880" lvl="1">
              <a:spcBef>
                <a:spcPts val="1200"/>
              </a:spcBef>
            </a:pPr>
            <a:r>
              <a:rPr lang="zh-CN" altLang="en-US" sz="2400" dirty="0"/>
              <a:t>堆栈指针</a:t>
            </a:r>
            <a:r>
              <a:rPr lang="en-US" altLang="zh-CN" sz="2400" dirty="0"/>
              <a:t>R13(SP)</a:t>
            </a:r>
            <a:r>
              <a:rPr lang="zh-CN" altLang="en-US" sz="2400" dirty="0"/>
              <a:t>：指示系统的栈空间</a:t>
            </a: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主栈指针</a:t>
            </a:r>
            <a:r>
              <a:rPr lang="en-US" altLang="zh-CN" sz="2000" dirty="0"/>
              <a:t>MSP</a:t>
            </a:r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进程栈指针</a:t>
            </a:r>
            <a:r>
              <a:rPr lang="en-US" altLang="zh-CN" sz="2000" dirty="0"/>
              <a:t>PSP</a:t>
            </a:r>
          </a:p>
          <a:p>
            <a:pPr marL="182880" lvl="1">
              <a:spcBef>
                <a:spcPts val="1200"/>
              </a:spcBef>
            </a:pPr>
            <a:r>
              <a:rPr lang="zh-CN" altLang="en-US" sz="2400" dirty="0"/>
              <a:t>链接寄存器</a:t>
            </a:r>
            <a:r>
              <a:rPr lang="en-US" altLang="zh-CN" sz="2400" dirty="0"/>
              <a:t>R14(LR)</a:t>
            </a:r>
          </a:p>
          <a:p>
            <a:pPr marL="182880" lvl="1">
              <a:spcBef>
                <a:spcPts val="1200"/>
              </a:spcBef>
            </a:pPr>
            <a:r>
              <a:rPr lang="zh-CN" altLang="en-US" sz="2400" dirty="0"/>
              <a:t>程序计数器</a:t>
            </a:r>
            <a:r>
              <a:rPr lang="en-US" altLang="zh-CN" sz="2400" dirty="0"/>
              <a:t>R15(PC)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2038E-1E2D-4EF9-812B-F0D9CFD7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D1282-D7B3-4343-BC88-063759B0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146-C795-4F13-8E9C-545EE2442D5A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5C171-BCE5-4010-A1E7-103AA015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81845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特殊寄存器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5AFA-D76C-4803-A713-26C6157E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程序状态寄存器</a:t>
            </a:r>
            <a:r>
              <a:rPr lang="en-US" altLang="zh-CN" sz="2400" dirty="0"/>
              <a:t>PSR</a:t>
            </a:r>
            <a:r>
              <a:rPr lang="zh-CN" altLang="en-US" sz="2400" dirty="0"/>
              <a:t>：只有在特权级下才可访问</a:t>
            </a:r>
            <a:endParaRPr lang="en-US" altLang="zh-CN" sz="2400" dirty="0"/>
          </a:p>
          <a:p>
            <a:pPr lvl="1"/>
            <a:r>
              <a:rPr lang="zh-CN" altLang="en-US" sz="2000" dirty="0"/>
              <a:t>应用状态寄存器</a:t>
            </a:r>
            <a:r>
              <a:rPr lang="en-US" altLang="zh-CN" sz="2000" dirty="0"/>
              <a:t>APSR</a:t>
            </a:r>
          </a:p>
          <a:p>
            <a:pPr lvl="1"/>
            <a:r>
              <a:rPr lang="zh-CN" altLang="en-US" sz="2000" dirty="0"/>
              <a:t>中断状态寄存器</a:t>
            </a:r>
            <a:r>
              <a:rPr lang="en-US" altLang="zh-CN" sz="2000" dirty="0"/>
              <a:t>IPSR</a:t>
            </a:r>
          </a:p>
          <a:p>
            <a:pPr lvl="1"/>
            <a:r>
              <a:rPr lang="zh-CN" altLang="en-US" sz="2000" dirty="0"/>
              <a:t>执行状态寄存器</a:t>
            </a:r>
            <a:r>
              <a:rPr lang="en-US" altLang="zh-CN" sz="2000" dirty="0"/>
              <a:t>EPSR</a:t>
            </a:r>
          </a:p>
          <a:p>
            <a:pPr lvl="1"/>
            <a:endParaRPr lang="en-US" altLang="zh-CN" sz="2000" dirty="0"/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6F1715-7DFF-4AB2-A59C-A8A9C41EB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9" y="3293893"/>
            <a:ext cx="7286625" cy="1885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35E233-669A-4D6A-9006-F5CDEDFE4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2" y="5462337"/>
            <a:ext cx="7070358" cy="85071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4B3DC9-20A0-40C3-BFBA-ED5F35ED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71C94-DE1E-41EE-AB01-71AAFB3D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D9-1B21-4DBA-B7E0-285C0FA13C0A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E928D-54AC-42D1-BE43-1C45EA4F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1676076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3200" dirty="0"/>
              <a:t>程序状态寄存器</a:t>
            </a:r>
            <a:r>
              <a:rPr lang="en-US" altLang="zh-CN" sz="3200" dirty="0"/>
              <a:t>PSR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5AFA-D76C-4803-A713-26C6157E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>
              <a:spcBef>
                <a:spcPts val="1200"/>
              </a:spcBef>
            </a:pPr>
            <a:r>
              <a:rPr lang="zh-CN" altLang="en-US" sz="2400" b="1" dirty="0"/>
              <a:t>应用状态寄存器</a:t>
            </a:r>
            <a:r>
              <a:rPr lang="en-US" altLang="zh-CN" sz="2400" b="1" dirty="0"/>
              <a:t>APSR</a:t>
            </a:r>
            <a:r>
              <a:rPr lang="zh-CN" altLang="en-US" sz="2400" dirty="0"/>
              <a:t>：保持当前指令运算结果状态的寄存器</a:t>
            </a:r>
            <a:endParaRPr lang="en-US" altLang="zh-CN" sz="2400" dirty="0"/>
          </a:p>
          <a:p>
            <a:pPr marL="182880" lvl="1">
              <a:spcBef>
                <a:spcPts val="1200"/>
              </a:spcBef>
            </a:pPr>
            <a:r>
              <a:rPr lang="zh-CN" altLang="en-US" sz="2400" dirty="0"/>
              <a:t>包括：</a:t>
            </a: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位</a:t>
            </a:r>
            <a:r>
              <a:rPr lang="en-US" altLang="zh-CN" sz="2000" dirty="0"/>
              <a:t>31</a:t>
            </a:r>
            <a:r>
              <a:rPr lang="zh-CN" altLang="en-US" sz="2000" dirty="0"/>
              <a:t>：</a:t>
            </a:r>
            <a:r>
              <a:rPr lang="en-US" altLang="zh-CN" sz="2000" dirty="0"/>
              <a:t>N-</a:t>
            </a:r>
            <a:r>
              <a:rPr lang="zh-CN" altLang="en-US" sz="2000" dirty="0"/>
              <a:t>负数</a:t>
            </a:r>
            <a:endParaRPr lang="en-US" altLang="zh-CN" sz="20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位</a:t>
            </a:r>
            <a:r>
              <a:rPr lang="en-US" altLang="zh-CN" sz="2000" dirty="0"/>
              <a:t>30</a:t>
            </a:r>
            <a:r>
              <a:rPr lang="zh-CN" altLang="en-US" sz="2000" dirty="0"/>
              <a:t>：</a:t>
            </a:r>
            <a:r>
              <a:rPr lang="en-US" altLang="zh-CN" sz="2000" dirty="0"/>
              <a:t>Z-</a:t>
            </a:r>
            <a:r>
              <a:rPr lang="zh-CN" altLang="en-US" sz="2000" dirty="0"/>
              <a:t>零</a:t>
            </a:r>
            <a:endParaRPr lang="en-US" altLang="zh-CN" sz="20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位</a:t>
            </a:r>
            <a:r>
              <a:rPr lang="en-US" altLang="zh-CN" sz="2000" dirty="0"/>
              <a:t>29</a:t>
            </a:r>
            <a:r>
              <a:rPr lang="zh-CN" altLang="en-US" sz="2000" dirty="0"/>
              <a:t>：</a:t>
            </a:r>
            <a:r>
              <a:rPr lang="en-US" altLang="zh-CN" sz="2000" dirty="0"/>
              <a:t>C-</a:t>
            </a:r>
            <a:r>
              <a:rPr lang="zh-CN" altLang="en-US" sz="2000" dirty="0"/>
              <a:t>进位</a:t>
            </a:r>
            <a:endParaRPr lang="en-US" altLang="zh-CN" sz="20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位</a:t>
            </a:r>
            <a:r>
              <a:rPr lang="en-US" altLang="zh-CN" sz="2000" dirty="0"/>
              <a:t>28</a:t>
            </a:r>
            <a:r>
              <a:rPr lang="zh-CN" altLang="en-US" sz="2000" dirty="0"/>
              <a:t>：</a:t>
            </a:r>
            <a:r>
              <a:rPr lang="en-US" altLang="zh-CN" sz="2000" dirty="0"/>
              <a:t>V-</a:t>
            </a:r>
            <a:r>
              <a:rPr lang="zh-CN" altLang="en-US" sz="2000" dirty="0"/>
              <a:t>溢出</a:t>
            </a:r>
            <a:endParaRPr lang="en-US" altLang="zh-CN" sz="20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位</a:t>
            </a:r>
            <a:r>
              <a:rPr lang="en-US" altLang="zh-CN" sz="2000" dirty="0"/>
              <a:t>27</a:t>
            </a:r>
            <a:r>
              <a:rPr lang="zh-CN" altLang="en-US" sz="2000" dirty="0"/>
              <a:t>：</a:t>
            </a:r>
            <a:r>
              <a:rPr lang="en-US" altLang="zh-CN" sz="2000" dirty="0"/>
              <a:t>Q-</a:t>
            </a:r>
            <a:r>
              <a:rPr lang="zh-CN" altLang="en-US" sz="2000" dirty="0"/>
              <a:t>饱和，在</a:t>
            </a:r>
            <a:r>
              <a:rPr lang="en-US" altLang="zh-CN" sz="2000" dirty="0"/>
              <a:t>DSP</a:t>
            </a:r>
            <a:r>
              <a:rPr lang="zh-CN" altLang="en-US" sz="2000" dirty="0"/>
              <a:t>中溢出或饱和标志</a:t>
            </a:r>
            <a:endParaRPr lang="en-US" altLang="zh-CN" sz="20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位</a:t>
            </a:r>
            <a:r>
              <a:rPr lang="en-US" altLang="zh-CN" sz="2000" dirty="0"/>
              <a:t>19:16</a:t>
            </a:r>
            <a:r>
              <a:rPr lang="zh-CN" altLang="en-US" sz="2000" dirty="0"/>
              <a:t>：</a:t>
            </a:r>
            <a:r>
              <a:rPr lang="en-US" altLang="zh-CN" sz="2000" dirty="0"/>
              <a:t>GE[3:0]</a:t>
            </a:r>
            <a:r>
              <a:rPr lang="zh-CN" altLang="en-US" sz="2000" dirty="0"/>
              <a:t>，大于或等于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EE99E2-B04F-4C84-A4A3-2D045416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8DBF4-C86D-4659-94F1-3D518735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9142-120B-4603-A6D7-CF40034D6D4E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08A76-0A99-4DBF-AF3D-D4E1D740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92130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3200" dirty="0"/>
              <a:t>程序状态寄存器</a:t>
            </a:r>
            <a:r>
              <a:rPr lang="en-US" altLang="zh-CN" sz="3200" dirty="0"/>
              <a:t>PSR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5AFA-D76C-4803-A713-26C6157E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>
              <a:spcBef>
                <a:spcPts val="1200"/>
              </a:spcBef>
            </a:pPr>
            <a:r>
              <a:rPr lang="zh-CN" altLang="en-US" sz="2400" b="1" dirty="0"/>
              <a:t>中断状态寄存器</a:t>
            </a:r>
            <a:r>
              <a:rPr lang="en-US" altLang="zh-CN" sz="2400" b="1" dirty="0"/>
              <a:t>IPSR</a:t>
            </a:r>
            <a:r>
              <a:rPr lang="zh-CN" altLang="en-US" sz="2400" dirty="0"/>
              <a:t>：保存当前中断服务子例程的中断类型号（</a:t>
            </a:r>
            <a:r>
              <a:rPr lang="en-US" altLang="zh-CN" sz="2400" dirty="0"/>
              <a:t>bit8-bit0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182880" lvl="1">
              <a:spcBef>
                <a:spcPts val="1200"/>
              </a:spcBef>
            </a:pPr>
            <a:r>
              <a:rPr lang="zh-CN" altLang="en-US" sz="2400" b="1" dirty="0"/>
              <a:t>执行状态寄存器</a:t>
            </a:r>
            <a:r>
              <a:rPr lang="en-US" altLang="zh-CN" sz="2400" b="1" dirty="0"/>
              <a:t>EPSR</a:t>
            </a:r>
            <a:r>
              <a:rPr lang="zh-CN" altLang="en-US" sz="2400" dirty="0"/>
              <a:t>：</a:t>
            </a:r>
            <a:endParaRPr lang="en-US" altLang="zh-CN" sz="2400" b="1" dirty="0"/>
          </a:p>
          <a:p>
            <a:pPr marL="457200" lvl="2">
              <a:spcBef>
                <a:spcPts val="1200"/>
              </a:spcBef>
            </a:pPr>
            <a:r>
              <a:rPr lang="en-US" altLang="zh-CN" sz="2000" dirty="0"/>
              <a:t>T-Thumb</a:t>
            </a:r>
            <a:r>
              <a:rPr lang="zh-CN" altLang="en-US" sz="2000" dirty="0"/>
              <a:t>状态：在</a:t>
            </a:r>
            <a:r>
              <a:rPr lang="en-US" altLang="zh-CN" sz="2000" dirty="0"/>
              <a:t>Cortex-M4</a:t>
            </a:r>
            <a:r>
              <a:rPr lang="zh-CN" altLang="en-US" sz="2000" dirty="0"/>
              <a:t>中，执行的始终是</a:t>
            </a:r>
            <a:r>
              <a:rPr lang="en-US" altLang="zh-CN" sz="2000" dirty="0"/>
              <a:t>Thumb</a:t>
            </a:r>
            <a:r>
              <a:rPr lang="zh-CN" altLang="en-US" sz="2000" dirty="0"/>
              <a:t>指令，该位恒为</a:t>
            </a:r>
            <a:r>
              <a:rPr lang="en-US" altLang="zh-CN" sz="2000" dirty="0"/>
              <a:t>1</a:t>
            </a:r>
          </a:p>
          <a:p>
            <a:pPr marL="457200" lvl="2">
              <a:spcBef>
                <a:spcPts val="1200"/>
              </a:spcBef>
            </a:pPr>
            <a:r>
              <a:rPr lang="en-US" altLang="zh-CN" sz="2000" dirty="0"/>
              <a:t>ICI/IT</a:t>
            </a:r>
            <a:r>
              <a:rPr lang="zh-CN" altLang="en-US" sz="2000" dirty="0"/>
              <a:t>：保存被异常中断打断的指令流状态，或</a:t>
            </a:r>
            <a:r>
              <a:rPr lang="en-US" altLang="zh-CN" sz="2000" dirty="0"/>
              <a:t>IT</a:t>
            </a:r>
            <a:r>
              <a:rPr lang="zh-CN" altLang="en-US" sz="2000" dirty="0"/>
              <a:t>指令状态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38F05A-E19F-4CD3-8AAB-04284FD4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738C0-B246-4A86-A5A7-F4C15AD1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7EB1-0E44-48AF-9530-0ABD0AC26264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F6705-D15F-4B4A-874E-96AEBB6D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1973996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3200" dirty="0"/>
              <a:t>中断屏蔽寄存器组</a:t>
            </a:r>
            <a:endParaRPr lang="en-US" altLang="zh-CN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5AFA-D76C-4803-A713-26C6157E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040731"/>
            <a:ext cx="8672242" cy="4776537"/>
          </a:xfrm>
        </p:spPr>
        <p:txBody>
          <a:bodyPr>
            <a:normAutofit/>
          </a:bodyPr>
          <a:lstStyle/>
          <a:p>
            <a:pPr marL="182880" lvl="1">
              <a:spcBef>
                <a:spcPts val="1200"/>
              </a:spcBef>
            </a:pPr>
            <a:r>
              <a:rPr lang="zh-CN" altLang="en-US" sz="2400" dirty="0"/>
              <a:t>用于控制异常的使用和禁用，仅在特权级下才可访问</a:t>
            </a:r>
            <a:endParaRPr lang="en-US" altLang="zh-CN" sz="2400" dirty="0"/>
          </a:p>
          <a:p>
            <a:pPr marL="457200" lvl="2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PRIMASK</a:t>
            </a:r>
            <a:r>
              <a:rPr lang="zh-CN" altLang="en-US" sz="2000" dirty="0"/>
              <a:t>：</a:t>
            </a:r>
            <a:r>
              <a:rPr lang="en-US" altLang="zh-CN" sz="2000" dirty="0"/>
              <a:t>Priority mask register</a:t>
            </a:r>
            <a:r>
              <a:rPr lang="zh-CN" altLang="en-US" sz="2000" dirty="0"/>
              <a:t>，优先级屏蔽寄存器</a:t>
            </a:r>
            <a:endParaRPr lang="en-US" altLang="zh-CN" sz="2000" dirty="0"/>
          </a:p>
          <a:p>
            <a:pPr marL="457200" lvl="2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FAULTMASK</a:t>
            </a:r>
            <a:r>
              <a:rPr lang="zh-CN" altLang="en-US" sz="2000" dirty="0"/>
              <a:t>：</a:t>
            </a:r>
            <a:r>
              <a:rPr lang="en-US" altLang="zh-CN" sz="2000" dirty="0"/>
              <a:t>Fault mask register</a:t>
            </a:r>
            <a:r>
              <a:rPr lang="zh-CN" altLang="en-US" sz="2000" dirty="0"/>
              <a:t>，故障屏蔽寄存器</a:t>
            </a:r>
            <a:endParaRPr lang="en-US" altLang="zh-CN" sz="2000" dirty="0"/>
          </a:p>
          <a:p>
            <a:pPr marL="457200" lvl="2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BASEPRI</a:t>
            </a:r>
            <a:r>
              <a:rPr lang="zh-CN" altLang="en-US" sz="2000" dirty="0"/>
              <a:t>：</a:t>
            </a:r>
            <a:r>
              <a:rPr lang="en-US" altLang="zh-CN" sz="2000" dirty="0"/>
              <a:t>Base priority mask register</a:t>
            </a:r>
            <a:r>
              <a:rPr lang="zh-CN" altLang="en-US" sz="2000" dirty="0"/>
              <a:t>，基本优先级屏蔽寄存器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80EE0-364F-4BC4-BC55-BEF1BEA6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2DD55413-EA8E-48E6-A185-71060036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A61C-EE27-43F4-AD9E-B54612217EE1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171043D-F716-498D-9E47-880C2E73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E02663-219B-4920-8CF1-94CDF1FD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814637"/>
            <a:ext cx="69246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2.1</a:t>
            </a:r>
            <a:r>
              <a:rPr lang="zh-CN" altLang="en-US" sz="3200" dirty="0"/>
              <a:t>嵌入式微处理器体系结构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1177002"/>
            <a:ext cx="8672242" cy="460757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冯 </a:t>
            </a:r>
            <a:r>
              <a:rPr lang="en-US" altLang="zh-CN" sz="2800" dirty="0"/>
              <a:t>· </a:t>
            </a:r>
            <a:r>
              <a:rPr lang="zh-CN" altLang="en-US" sz="2800" dirty="0"/>
              <a:t>诺依曼结构 </a:t>
            </a:r>
            <a:r>
              <a:rPr lang="en-US" altLang="zh-CN" sz="2800" dirty="0" err="1"/>
              <a:t>vS</a:t>
            </a:r>
            <a:r>
              <a:rPr lang="en-US" altLang="zh-CN" sz="2800" dirty="0"/>
              <a:t> </a:t>
            </a:r>
            <a:r>
              <a:rPr lang="zh-CN" altLang="en-US" sz="2800" dirty="0"/>
              <a:t>哈佛结构</a:t>
            </a:r>
            <a:endParaRPr lang="en-US" altLang="zh-CN" sz="2800" dirty="0"/>
          </a:p>
          <a:p>
            <a:pPr lvl="1"/>
            <a:r>
              <a:rPr lang="zh-CN" altLang="en-US" dirty="0"/>
              <a:t>冯 </a:t>
            </a:r>
            <a:r>
              <a:rPr lang="en-US" altLang="zh-CN" dirty="0"/>
              <a:t>· </a:t>
            </a:r>
            <a:r>
              <a:rPr lang="zh-CN" altLang="en-US" dirty="0"/>
              <a:t>诺依曼结构</a:t>
            </a:r>
            <a:endParaRPr lang="en-US" altLang="zh-CN" dirty="0"/>
          </a:p>
          <a:p>
            <a:pPr lvl="2"/>
            <a:r>
              <a:rPr lang="zh-CN" altLang="en-US" dirty="0"/>
              <a:t>由中央处理器（</a:t>
            </a:r>
            <a:r>
              <a:rPr lang="en-US" altLang="zh-CN" dirty="0"/>
              <a:t>CPU</a:t>
            </a:r>
            <a:r>
              <a:rPr lang="zh-CN" altLang="en-US" dirty="0"/>
              <a:t>）和存储器组成</a:t>
            </a:r>
            <a:endParaRPr lang="en-US" altLang="zh-CN" dirty="0"/>
          </a:p>
          <a:p>
            <a:pPr lvl="2"/>
            <a:r>
              <a:rPr lang="zh-CN" altLang="en-US" dirty="0"/>
              <a:t>通过一组总线（包括地址总线和数据总线）连接</a:t>
            </a:r>
            <a:endParaRPr lang="en-US" altLang="zh-CN" dirty="0"/>
          </a:p>
          <a:p>
            <a:pPr lvl="2"/>
            <a:r>
              <a:rPr lang="zh-CN" altLang="en-US" dirty="0"/>
              <a:t>指令和数据</a:t>
            </a:r>
            <a:r>
              <a:rPr lang="zh-CN" altLang="en-US" sz="2800" dirty="0"/>
              <a:t>以同等地位</a:t>
            </a:r>
            <a:r>
              <a:rPr lang="zh-CN" altLang="en-US" dirty="0"/>
              <a:t>存储在同一存储器中</a:t>
            </a:r>
            <a:endParaRPr lang="en-US" altLang="zh-CN" dirty="0"/>
          </a:p>
          <a:p>
            <a:pPr lvl="2"/>
            <a:r>
              <a:rPr lang="zh-CN" altLang="en-US" dirty="0"/>
              <a:t>对指令和数据的访问都是通过这组总线来实现的</a:t>
            </a:r>
            <a:endParaRPr lang="en-US" altLang="zh-CN" dirty="0"/>
          </a:p>
          <a:p>
            <a:pPr lvl="2"/>
            <a:r>
              <a:rPr lang="zh-CN" altLang="en-US" dirty="0"/>
              <a:t>存储器访问通过分时复用的方式进行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FACBAD-D22F-4BB8-A797-42EB609A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3FC8E6-6AED-4AAC-B0A5-7F1CBCB0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914-B834-43B4-BCBA-0FDE1AE5754F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C55B7-EF1C-48C7-8A23-2722B2DC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655868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3200" dirty="0"/>
              <a:t>控制寄存器</a:t>
            </a:r>
            <a:endParaRPr lang="en-US" altLang="zh-CN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5AFA-D76C-4803-A713-26C6157E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>
              <a:spcBef>
                <a:spcPts val="1200"/>
              </a:spcBef>
            </a:pPr>
            <a:r>
              <a:rPr lang="en-US" altLang="zh-CN" sz="2400" dirty="0"/>
              <a:t>CONTROL</a:t>
            </a:r>
            <a:r>
              <a:rPr lang="zh-CN" altLang="en-US" sz="2400" dirty="0"/>
              <a:t>：用于定义处理器特权级别和用于选择堆栈指针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996CB9-A1B8-4444-9ADA-C74E1834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01" y="2154730"/>
            <a:ext cx="7130556" cy="382882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AA2AEF-B42B-4916-A1C5-48839284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0A1CB15-3C1E-4A77-9B7C-3F7D4EC3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9B46-BDB3-4020-B1DE-A49F156C2FEC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D74A7CB-A67A-4D0F-BEB3-8B90D4BE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4133753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寄存器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2BBDF2-49A1-4E85-A65C-372CC56B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E67D7-FFBB-4751-8D4A-4546F8FC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35F5-61A0-4A95-B00B-FECE045B1515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88816-C7C7-4576-9B64-BFE975C2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29EDC2-3481-4AFE-8E54-A7E6C5D09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32" y="1112159"/>
            <a:ext cx="5962973" cy="5525751"/>
          </a:xfrm>
        </p:spPr>
      </p:pic>
    </p:spTree>
    <p:extLst>
      <p:ext uri="{BB962C8B-B14F-4D97-AF65-F5344CB8AC3E}">
        <p14:creationId xmlns:p14="http://schemas.microsoft.com/office/powerpoint/2010/main" val="306195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57810-4215-437B-A13D-076018E1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中断机制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E6EC3-E8DD-48B8-9D3C-AEA170B8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绝大部分的处理器都支持中断机制</a:t>
            </a:r>
            <a:endParaRPr lang="en-US" altLang="zh-CN" dirty="0"/>
          </a:p>
          <a:p>
            <a:r>
              <a:rPr lang="zh-CN" altLang="en-US" dirty="0"/>
              <a:t>中断由硬件电路产生，并改变 </a:t>
            </a:r>
            <a:r>
              <a:rPr lang="en-US" altLang="zh-CN" dirty="0"/>
              <a:t>CPU </a:t>
            </a:r>
            <a:r>
              <a:rPr lang="zh-CN" altLang="en-US" dirty="0"/>
              <a:t>执行顺序</a:t>
            </a:r>
            <a:endParaRPr lang="en-US" altLang="zh-CN" dirty="0"/>
          </a:p>
          <a:p>
            <a:r>
              <a:rPr lang="zh-CN" altLang="en-US" dirty="0"/>
              <a:t>类型</a:t>
            </a:r>
            <a:endParaRPr lang="en-US" altLang="zh-CN" dirty="0"/>
          </a:p>
          <a:p>
            <a:pPr marL="457200" lvl="2">
              <a:spcBef>
                <a:spcPts val="1200"/>
              </a:spcBef>
            </a:pPr>
            <a:r>
              <a:rPr lang="zh-CN" altLang="en-US" b="1" dirty="0"/>
              <a:t>外部中断</a:t>
            </a:r>
            <a:r>
              <a:rPr lang="en-US" altLang="zh-CN" b="1" dirty="0"/>
              <a:t>/</a:t>
            </a:r>
            <a:r>
              <a:rPr lang="zh-CN" altLang="en-US" b="1" dirty="0"/>
              <a:t>硬件中断</a:t>
            </a:r>
            <a:r>
              <a:rPr lang="zh-CN" altLang="en-US" dirty="0"/>
              <a:t>：外部硬件设备为获得</a:t>
            </a:r>
            <a:r>
              <a:rPr lang="en-US" altLang="zh-CN" dirty="0"/>
              <a:t>CPU</a:t>
            </a:r>
            <a:r>
              <a:rPr lang="zh-CN" altLang="en-US" dirty="0"/>
              <a:t>的执行而产生的异步事件</a:t>
            </a:r>
            <a:endParaRPr lang="en-US" altLang="zh-CN" dirty="0"/>
          </a:p>
          <a:p>
            <a:pPr marL="457200" lvl="2">
              <a:spcBef>
                <a:spcPts val="1200"/>
              </a:spcBef>
            </a:pPr>
            <a:r>
              <a:rPr lang="zh-CN" altLang="en-US" b="1" dirty="0"/>
              <a:t>软件中断</a:t>
            </a:r>
            <a:r>
              <a:rPr lang="en-US" altLang="zh-CN" b="1" dirty="0"/>
              <a:t>/</a:t>
            </a:r>
            <a:r>
              <a:rPr lang="zh-CN" altLang="en-US" b="1" dirty="0"/>
              <a:t>陷阱</a:t>
            </a:r>
            <a:r>
              <a:rPr lang="zh-CN" altLang="en-US" dirty="0"/>
              <a:t>：程序中特殊指令产生的同步事件</a:t>
            </a:r>
            <a:endParaRPr lang="en-US" altLang="zh-CN" dirty="0"/>
          </a:p>
          <a:p>
            <a:pPr marL="457200" lvl="2">
              <a:spcBef>
                <a:spcPts val="1200"/>
              </a:spcBef>
            </a:pPr>
            <a:r>
              <a:rPr lang="zh-CN" altLang="en-US" b="1" dirty="0"/>
              <a:t>内部中断</a:t>
            </a:r>
            <a:r>
              <a:rPr lang="en-US" altLang="zh-CN" b="1" dirty="0"/>
              <a:t>/</a:t>
            </a:r>
            <a:r>
              <a:rPr lang="zh-CN" altLang="en-US" b="1" dirty="0"/>
              <a:t>异常</a:t>
            </a:r>
            <a:r>
              <a:rPr lang="zh-CN" altLang="en-US" dirty="0"/>
              <a:t>：出现一些异常情况下，</a:t>
            </a:r>
            <a:r>
              <a:rPr lang="en-US" altLang="zh-CN" dirty="0"/>
              <a:t>CPU</a:t>
            </a:r>
            <a:r>
              <a:rPr lang="zh-CN" altLang="en-US" dirty="0"/>
              <a:t>自发生成的同步事件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3E07BC-297A-459C-B3AC-672E841D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F853E-712A-461C-85CF-13EFA753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81AF-EB3C-4480-8D8A-C07A169C55A4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A32BB-DAD8-4889-92D6-EC4F588F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551718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E0618-00C7-4CDF-9FE8-30C63AC8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/>
              <a:t>Cortex-M4</a:t>
            </a:r>
            <a:r>
              <a:rPr lang="zh-CN" altLang="en-US" sz="3200" dirty="0"/>
              <a:t>处理器的异常来源</a:t>
            </a:r>
            <a:endParaRPr lang="en-US" altLang="zh-CN" sz="32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D2D5F0-D040-445E-964B-D948BFA7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BD900C-D6AC-43F5-8DB0-CFAD1166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8" y="1192230"/>
            <a:ext cx="4303770" cy="35804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BF1FED-945C-4547-BCA5-6EEF8948319D}"/>
              </a:ext>
            </a:extLst>
          </p:cNvPr>
          <p:cNvSpPr/>
          <p:nvPr/>
        </p:nvSpPr>
        <p:spPr>
          <a:xfrm>
            <a:off x="895350" y="1657350"/>
            <a:ext cx="1409700" cy="139065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圆角右 6">
            <a:extLst>
              <a:ext uri="{FF2B5EF4-FFF2-40B4-BE49-F238E27FC236}">
                <a16:creationId xmlns:a16="http://schemas.microsoft.com/office/drawing/2014/main" id="{A35F82C2-6218-4EAB-B249-0B2077ED7C9F}"/>
              </a:ext>
            </a:extLst>
          </p:cNvPr>
          <p:cNvSpPr/>
          <p:nvPr/>
        </p:nvSpPr>
        <p:spPr>
          <a:xfrm rot="5400000">
            <a:off x="4994456" y="2016019"/>
            <a:ext cx="1136520" cy="11525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5BCEC64C-2364-44D1-8557-509DD3EC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9C10-F1F3-48F8-86AE-3A3B059FA877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085B495-53C7-46B7-A537-A623653C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910418-916D-4F93-8129-E17007744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328" y="3875527"/>
            <a:ext cx="4676922" cy="2895733"/>
          </a:xfrm>
        </p:spPr>
      </p:pic>
    </p:spTree>
    <p:extLst>
      <p:ext uri="{BB962C8B-B14F-4D97-AF65-F5344CB8AC3E}">
        <p14:creationId xmlns:p14="http://schemas.microsoft.com/office/powerpoint/2010/main" val="2691649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处理器的系统异常方式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Reset</a:t>
            </a:r>
            <a:r>
              <a:rPr lang="zh-CN" altLang="en-US" sz="2000" dirty="0"/>
              <a:t>复位：异常模式复位</a:t>
            </a:r>
            <a:endParaRPr lang="en-US" altLang="zh-CN" sz="2000" dirty="0"/>
          </a:p>
          <a:p>
            <a:r>
              <a:rPr lang="en-US" altLang="zh-CN" sz="2000" dirty="0"/>
              <a:t>NMI</a:t>
            </a:r>
            <a:r>
              <a:rPr lang="zh-CN" altLang="en-US" sz="2000" dirty="0"/>
              <a:t>非屏蔽中断：除复位以外最高优先级的异常</a:t>
            </a:r>
            <a:endParaRPr lang="en-US" altLang="zh-CN" sz="2000" dirty="0"/>
          </a:p>
          <a:p>
            <a:r>
              <a:rPr lang="zh-CN" altLang="en-US" sz="2000" dirty="0"/>
              <a:t>硬件故障：异常处理错误或一种异常不能被其他异常机制管理</a:t>
            </a:r>
            <a:endParaRPr lang="en-US" altLang="zh-CN" sz="2000" dirty="0"/>
          </a:p>
          <a:p>
            <a:r>
              <a:rPr lang="zh-CN" altLang="en-US" sz="2000" dirty="0"/>
              <a:t>存储器管理故障：与内存保护相关的异常</a:t>
            </a:r>
            <a:endParaRPr lang="en-US" altLang="zh-CN" sz="2000" dirty="0"/>
          </a:p>
          <a:p>
            <a:r>
              <a:rPr lang="zh-CN" altLang="en-US" sz="2000" dirty="0"/>
              <a:t>总线故障：指令和数据内存处理相关的故障</a:t>
            </a:r>
            <a:endParaRPr lang="en-US" altLang="zh-CN" sz="2000" dirty="0"/>
          </a:p>
          <a:p>
            <a:r>
              <a:rPr lang="zh-CN" altLang="en-US" sz="2000" dirty="0"/>
              <a:t>用法故障：指令执行相关的故障</a:t>
            </a:r>
            <a:endParaRPr lang="en-US" altLang="zh-CN" sz="2000" dirty="0"/>
          </a:p>
          <a:p>
            <a:r>
              <a:rPr lang="en-US" altLang="zh-CN" sz="2000" dirty="0"/>
              <a:t>SVC</a:t>
            </a:r>
            <a:r>
              <a:rPr lang="zh-CN" altLang="en-US" sz="2000" dirty="0"/>
              <a:t>：</a:t>
            </a:r>
            <a:r>
              <a:rPr lang="en-US" altLang="zh-CN" sz="2000" dirty="0"/>
              <a:t>SVC</a:t>
            </a:r>
            <a:r>
              <a:rPr lang="zh-CN" altLang="en-US" sz="2000" dirty="0"/>
              <a:t>指令触发的异常</a:t>
            </a:r>
            <a:endParaRPr lang="en-US" altLang="zh-CN" sz="2000" dirty="0"/>
          </a:p>
          <a:p>
            <a:r>
              <a:rPr lang="en-US" altLang="zh-CN" sz="2000" dirty="0" err="1"/>
              <a:t>PendSV</a:t>
            </a:r>
            <a:r>
              <a:rPr lang="zh-CN" altLang="en-US" sz="2000" dirty="0"/>
              <a:t>：中断驱动的系统级服务请求</a:t>
            </a:r>
            <a:endParaRPr lang="en-US" altLang="zh-CN" sz="2000" dirty="0"/>
          </a:p>
          <a:p>
            <a:r>
              <a:rPr lang="en-US" altLang="zh-CN" sz="2000" dirty="0" err="1"/>
              <a:t>SysTick</a:t>
            </a:r>
            <a:r>
              <a:rPr lang="zh-CN" altLang="en-US" sz="2000" dirty="0"/>
              <a:t>：系统定时器递减到</a:t>
            </a:r>
            <a:r>
              <a:rPr lang="en-US" altLang="zh-CN" sz="2000" dirty="0"/>
              <a:t>0</a:t>
            </a:r>
            <a:r>
              <a:rPr lang="zh-CN" altLang="en-US" sz="2000" dirty="0"/>
              <a:t>产生</a:t>
            </a:r>
            <a:endParaRPr lang="en-US" altLang="zh-CN" sz="2000" dirty="0"/>
          </a:p>
          <a:p>
            <a:r>
              <a:rPr lang="en-US" altLang="zh-CN" sz="2000" dirty="0"/>
              <a:t>Interrupt (ISQ)</a:t>
            </a:r>
            <a:r>
              <a:rPr lang="zh-CN" altLang="en-US" sz="2000" dirty="0"/>
              <a:t>：外部中断</a:t>
            </a:r>
            <a:r>
              <a:rPr lang="en-US" altLang="zh-CN" sz="2000" dirty="0"/>
              <a:t>,240</a:t>
            </a:r>
            <a:r>
              <a:rPr lang="zh-CN" altLang="en-US" sz="2000" dirty="0"/>
              <a:t>个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218396-C95F-4DAD-BAC4-5DDA60D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BD831-053B-4D28-B8A0-1259FC52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63BB-12E9-4C5E-826B-C06D2FBB8334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E4EA38-F04D-44FC-B452-436E5203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1164" y="6455347"/>
            <a:ext cx="4745736" cy="365125"/>
          </a:xfrm>
        </p:spPr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806446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164" y="92001"/>
            <a:ext cx="8672242" cy="102653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处理器的系统异常方式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218396-C95F-4DAD-BAC4-5DDA60D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B9596C9C-A3A6-4B8C-8BDF-332870B7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44C-ED0B-4C1E-AFD2-F77746E50279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50D4CED3-88D1-4F1E-8D53-26828F33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62AD32-A1CD-46C8-95B2-EBFCEDD3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952500"/>
            <a:ext cx="73723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98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外部中断</a:t>
            </a:r>
            <a:r>
              <a:rPr lang="en-US" altLang="zh-CN" sz="4000" dirty="0"/>
              <a:t>/</a:t>
            </a:r>
            <a:r>
              <a:rPr lang="zh-CN" altLang="en-US" sz="4000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465" y="1422400"/>
            <a:ext cx="8672195" cy="515309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外部中断</a:t>
            </a:r>
            <a:r>
              <a:rPr lang="en-US" altLang="zh-CN" dirty="0"/>
              <a:t>/</a:t>
            </a:r>
            <a:r>
              <a:rPr lang="zh-CN" altLang="en-US" dirty="0"/>
              <a:t>事件是实现外设与微处理器之间通信的主要方式之一</a:t>
            </a:r>
          </a:p>
          <a:p>
            <a:r>
              <a:rPr lang="zh-CN" altLang="en-US" dirty="0"/>
              <a:t>外部中断</a:t>
            </a:r>
            <a:r>
              <a:rPr lang="en-US" altLang="zh-CN" dirty="0"/>
              <a:t>/</a:t>
            </a:r>
            <a:r>
              <a:rPr lang="zh-CN" altLang="en-US" dirty="0"/>
              <a:t>事件控制器（</a:t>
            </a:r>
            <a:r>
              <a:rPr lang="en-US" altLang="zh-CN" dirty="0"/>
              <a:t>EXTI</a:t>
            </a:r>
            <a:r>
              <a:rPr lang="zh-CN" altLang="en-US" dirty="0"/>
              <a:t>），管理微处理器中的外部中断</a:t>
            </a:r>
            <a:r>
              <a:rPr lang="en-US" altLang="zh-CN" dirty="0"/>
              <a:t>/</a:t>
            </a:r>
            <a:r>
              <a:rPr lang="zh-CN" altLang="en-US" dirty="0"/>
              <a:t>事件线</a:t>
            </a:r>
          </a:p>
          <a:p>
            <a:pPr lvl="1"/>
            <a:r>
              <a:rPr lang="zh-CN" altLang="en-US" dirty="0"/>
              <a:t>每个中断</a:t>
            </a:r>
            <a:r>
              <a:rPr lang="en-US" altLang="zh-CN" dirty="0"/>
              <a:t>/</a:t>
            </a:r>
            <a:r>
              <a:rPr lang="zh-CN" altLang="en-US" dirty="0"/>
              <a:t>事件线都对应一个边沿检测器，实现输入信号的上升沿或下降沿检测</a:t>
            </a:r>
          </a:p>
          <a:p>
            <a:pPr lvl="1"/>
            <a:r>
              <a:rPr lang="en-US" altLang="zh-CN" dirty="0"/>
              <a:t>EXTI</a:t>
            </a:r>
            <a:r>
              <a:rPr lang="zh-CN" altLang="en-US" dirty="0"/>
              <a:t>配置中断或者事件类别以及触发时间的属性</a:t>
            </a:r>
          </a:p>
          <a:p>
            <a:pPr lvl="1"/>
            <a:r>
              <a:rPr lang="en-US" altLang="zh-CN" dirty="0"/>
              <a:t>EXTI</a:t>
            </a:r>
            <a:r>
              <a:rPr lang="zh-CN" altLang="en-US" dirty="0"/>
              <a:t>包含的挂起寄存器，用于记录每个中断</a:t>
            </a:r>
            <a:r>
              <a:rPr lang="en-US" altLang="zh-CN" dirty="0"/>
              <a:t>/</a:t>
            </a:r>
            <a:r>
              <a:rPr lang="zh-CN" altLang="en-US" dirty="0"/>
              <a:t>事件线的状态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ED364-ACF6-4A24-82A1-CBE9E422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6AB1-3D3A-4F87-8451-88BFEC304B6F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D756E-F907-4812-B35A-E8BE3447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924B2-817B-45CD-A308-36F5D05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M4</a:t>
            </a:r>
            <a:r>
              <a:rPr lang="zh-CN" altLang="en-US" sz="4000" dirty="0"/>
              <a:t>中的</a:t>
            </a:r>
            <a:r>
              <a:rPr lang="en-US" altLang="zh-CN" sz="4000" dirty="0"/>
              <a:t>EXTI</a:t>
            </a:r>
            <a:r>
              <a:rPr lang="zh-CN" altLang="en-US" sz="4000" dirty="0"/>
              <a:t>可支持</a:t>
            </a:r>
            <a:r>
              <a:rPr lang="en-US" altLang="zh-CN" sz="4000" dirty="0"/>
              <a:t>23</a:t>
            </a:r>
            <a:r>
              <a:rPr lang="zh-CN" altLang="en-US" sz="4000" dirty="0"/>
              <a:t>个外部中断</a:t>
            </a:r>
            <a:r>
              <a:rPr lang="en-US" altLang="zh-CN" sz="4000" dirty="0"/>
              <a:t>/</a:t>
            </a:r>
            <a:r>
              <a:rPr lang="zh-CN" altLang="en-US" sz="4000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465" y="1422400"/>
            <a:ext cx="8672195" cy="519874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EXTI</a:t>
            </a:r>
            <a:r>
              <a:rPr lang="zh-CN" altLang="en-US" sz="2400" dirty="0"/>
              <a:t>线</a:t>
            </a:r>
            <a:r>
              <a:rPr lang="en-US" altLang="zh-CN" sz="2400" dirty="0"/>
              <a:t>0</a:t>
            </a:r>
            <a:r>
              <a:rPr lang="zh-CN" altLang="en-US" sz="2400" dirty="0"/>
              <a:t>～</a:t>
            </a:r>
            <a:r>
              <a:rPr lang="en-US" altLang="zh-CN" sz="2400" dirty="0"/>
              <a:t>15</a:t>
            </a:r>
            <a:r>
              <a:rPr lang="zh-CN" altLang="en-US" sz="2400" dirty="0"/>
              <a:t>：对应</a:t>
            </a:r>
            <a:r>
              <a:rPr lang="en-US" altLang="zh-CN" sz="2400" dirty="0"/>
              <a:t>GPIO</a:t>
            </a:r>
            <a:r>
              <a:rPr lang="zh-CN" altLang="en-US" sz="2400" dirty="0"/>
              <a:t>的输入中断</a:t>
            </a:r>
          </a:p>
          <a:p>
            <a:r>
              <a:rPr lang="en-US" altLang="zh-CN" sz="2400" dirty="0"/>
              <a:t>EXTI</a:t>
            </a:r>
            <a:r>
              <a:rPr lang="zh-CN" altLang="en-US" sz="2400" dirty="0"/>
              <a:t>线</a:t>
            </a:r>
            <a:r>
              <a:rPr lang="en-US" altLang="zh-CN" sz="2400" dirty="0"/>
              <a:t>16</a:t>
            </a:r>
            <a:r>
              <a:rPr lang="zh-CN" altLang="en-US" sz="2400" dirty="0"/>
              <a:t>：连接到</a:t>
            </a:r>
            <a:r>
              <a:rPr lang="en-US" altLang="zh-CN" sz="2400" dirty="0"/>
              <a:t>PVD</a:t>
            </a:r>
            <a:r>
              <a:rPr lang="zh-CN" altLang="en-US" sz="2400" dirty="0"/>
              <a:t>输出</a:t>
            </a:r>
          </a:p>
          <a:p>
            <a:r>
              <a:rPr lang="en-US" altLang="zh-CN" sz="2400" dirty="0"/>
              <a:t>EXTI</a:t>
            </a:r>
            <a:r>
              <a:rPr lang="zh-CN" altLang="en-US" sz="2400" dirty="0">
                <a:sym typeface="+mn-ea"/>
              </a:rPr>
              <a:t>线</a:t>
            </a:r>
            <a:r>
              <a:rPr lang="en-US" altLang="zh-CN" sz="2400" dirty="0">
                <a:sym typeface="+mn-ea"/>
              </a:rPr>
              <a:t>17</a:t>
            </a:r>
            <a:r>
              <a:rPr lang="zh-CN" altLang="en-US" sz="2400" dirty="0">
                <a:sym typeface="+mn-ea"/>
              </a:rPr>
              <a:t>：连接到</a:t>
            </a:r>
            <a:r>
              <a:rPr lang="en-US" altLang="zh-CN" sz="2400" dirty="0">
                <a:sym typeface="+mn-ea"/>
              </a:rPr>
              <a:t>RTC</a:t>
            </a:r>
            <a:r>
              <a:rPr lang="zh-CN" altLang="en-US" sz="2400" dirty="0">
                <a:sym typeface="+mn-ea"/>
              </a:rPr>
              <a:t>闹钟事件</a:t>
            </a:r>
          </a:p>
          <a:p>
            <a:r>
              <a:rPr lang="en-US" altLang="zh-CN" sz="2400" dirty="0">
                <a:sym typeface="+mn-ea"/>
              </a:rPr>
              <a:t>EXTI</a:t>
            </a:r>
            <a:r>
              <a:rPr lang="zh-CN" altLang="en-US" sz="2400" dirty="0">
                <a:sym typeface="+mn-ea"/>
              </a:rPr>
              <a:t>线</a:t>
            </a:r>
            <a:r>
              <a:rPr lang="en-US" altLang="zh-CN" sz="2400" dirty="0">
                <a:sym typeface="+mn-ea"/>
              </a:rPr>
              <a:t>18</a:t>
            </a:r>
            <a:r>
              <a:rPr lang="zh-CN" altLang="en-US" sz="2400" dirty="0">
                <a:sym typeface="+mn-ea"/>
              </a:rPr>
              <a:t>：连接到</a:t>
            </a:r>
            <a:r>
              <a:rPr lang="en-US" altLang="zh-CN" sz="2400" dirty="0">
                <a:sym typeface="+mn-ea"/>
              </a:rPr>
              <a:t>USB OTG FS</a:t>
            </a:r>
            <a:r>
              <a:rPr lang="zh-CN" altLang="en-US" sz="2400" dirty="0">
                <a:sym typeface="+mn-ea"/>
              </a:rPr>
              <a:t>唤醒事件</a:t>
            </a:r>
          </a:p>
          <a:p>
            <a:r>
              <a:rPr lang="en-US" altLang="zh-CN" sz="2400" dirty="0">
                <a:sym typeface="+mn-ea"/>
              </a:rPr>
              <a:t>EXTI</a:t>
            </a:r>
            <a:r>
              <a:rPr lang="zh-CN" altLang="en-US" sz="2400" dirty="0">
                <a:sym typeface="+mn-ea"/>
              </a:rPr>
              <a:t>线</a:t>
            </a:r>
            <a:r>
              <a:rPr lang="en-US" altLang="zh-CN" sz="2400" dirty="0">
                <a:sym typeface="+mn-ea"/>
              </a:rPr>
              <a:t>19</a:t>
            </a:r>
            <a:r>
              <a:rPr lang="zh-CN" altLang="en-US" sz="2400" dirty="0">
                <a:sym typeface="+mn-ea"/>
              </a:rPr>
              <a:t>：连接到以太网唤醒事件</a:t>
            </a:r>
          </a:p>
          <a:p>
            <a:r>
              <a:rPr lang="en-US" altLang="zh-CN" sz="2400" dirty="0">
                <a:sym typeface="+mn-ea"/>
              </a:rPr>
              <a:t>EXTI</a:t>
            </a:r>
            <a:r>
              <a:rPr lang="zh-CN" altLang="en-US" sz="2400" dirty="0">
                <a:sym typeface="+mn-ea"/>
              </a:rPr>
              <a:t>线</a:t>
            </a:r>
            <a:r>
              <a:rPr lang="en-US" altLang="zh-CN" sz="2400" dirty="0">
                <a:sym typeface="+mn-ea"/>
              </a:rPr>
              <a:t>20</a:t>
            </a:r>
            <a:r>
              <a:rPr lang="zh-CN" altLang="en-US" sz="2400" dirty="0">
                <a:sym typeface="+mn-ea"/>
              </a:rPr>
              <a:t>：连接到</a:t>
            </a:r>
            <a:r>
              <a:rPr lang="en-US" altLang="zh-CN" sz="2400" dirty="0">
                <a:sym typeface="+mn-ea"/>
              </a:rPr>
              <a:t>USB OTG HS</a:t>
            </a:r>
            <a:r>
              <a:rPr lang="zh-CN" altLang="en-US" sz="2400" dirty="0">
                <a:sym typeface="+mn-ea"/>
              </a:rPr>
              <a:t>（在</a:t>
            </a:r>
            <a:r>
              <a:rPr lang="en-US" altLang="zh-CN" sz="2400" dirty="0">
                <a:sym typeface="+mn-ea"/>
              </a:rPr>
              <a:t>FS</a:t>
            </a:r>
            <a:r>
              <a:rPr lang="zh-CN" altLang="en-US" sz="2400" dirty="0">
                <a:sym typeface="+mn-ea"/>
              </a:rPr>
              <a:t>中配置）唤醒事件</a:t>
            </a:r>
          </a:p>
          <a:p>
            <a:r>
              <a:rPr lang="en-US" altLang="zh-CN" sz="2400" dirty="0">
                <a:sym typeface="+mn-ea"/>
              </a:rPr>
              <a:t>EXTI</a:t>
            </a:r>
            <a:r>
              <a:rPr lang="zh-CN" altLang="en-US" sz="2400" dirty="0">
                <a:sym typeface="+mn-ea"/>
              </a:rPr>
              <a:t>线</a:t>
            </a:r>
            <a:r>
              <a:rPr lang="en-US" altLang="zh-CN" sz="2400" dirty="0">
                <a:sym typeface="+mn-ea"/>
              </a:rPr>
              <a:t>21</a:t>
            </a:r>
            <a:r>
              <a:rPr lang="zh-CN" altLang="en-US" sz="2400" dirty="0">
                <a:sym typeface="+mn-ea"/>
              </a:rPr>
              <a:t>：连接到</a:t>
            </a:r>
            <a:r>
              <a:rPr lang="en-US" altLang="zh-CN" sz="2400" dirty="0">
                <a:sym typeface="+mn-ea"/>
              </a:rPr>
              <a:t>RTC</a:t>
            </a:r>
            <a:r>
              <a:rPr lang="zh-CN" altLang="en-US" sz="2400" dirty="0">
                <a:sym typeface="+mn-ea"/>
              </a:rPr>
              <a:t>入侵和时间戳事件</a:t>
            </a:r>
          </a:p>
          <a:p>
            <a:r>
              <a:rPr lang="en-US" altLang="zh-CN" sz="2400" dirty="0">
                <a:sym typeface="+mn-ea"/>
              </a:rPr>
              <a:t>EXTI</a:t>
            </a:r>
            <a:r>
              <a:rPr lang="zh-CN" altLang="en-US" sz="2400" dirty="0">
                <a:sym typeface="+mn-ea"/>
              </a:rPr>
              <a:t>线</a:t>
            </a:r>
            <a:r>
              <a:rPr lang="en-US" altLang="zh-CN" sz="2400" dirty="0">
                <a:sym typeface="+mn-ea"/>
              </a:rPr>
              <a:t>22</a:t>
            </a:r>
            <a:r>
              <a:rPr lang="zh-CN" altLang="en-US" sz="2400" dirty="0">
                <a:sym typeface="+mn-ea"/>
              </a:rPr>
              <a:t>：连接到</a:t>
            </a:r>
            <a:r>
              <a:rPr lang="en-US" altLang="zh-CN" sz="2400" dirty="0">
                <a:sym typeface="+mn-ea"/>
              </a:rPr>
              <a:t>RTC</a:t>
            </a:r>
            <a:r>
              <a:rPr lang="zh-CN" altLang="en-US" sz="2400" dirty="0">
                <a:sym typeface="+mn-ea"/>
              </a:rPr>
              <a:t>唤醒事件</a:t>
            </a:r>
            <a:endParaRPr lang="zh-CN" altLang="en-US" sz="2000" dirty="0">
              <a:sym typeface="+mn-ea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29F14-D0B2-48F8-A704-45C5328E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1F4A-A955-4285-ABAC-1223A348E97C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4B3AE-C221-45F7-BA2B-A77B5928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4631C-D826-41C9-BD3C-1E93953F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EXTI</a:t>
            </a:r>
            <a:r>
              <a:rPr lang="zh-CN" altLang="en-US" sz="4000" dirty="0"/>
              <a:t>结构和外部中断</a:t>
            </a:r>
            <a:r>
              <a:rPr lang="en-US" altLang="zh-CN" sz="4000" dirty="0"/>
              <a:t>/</a:t>
            </a:r>
            <a:r>
              <a:rPr lang="zh-CN" altLang="en-US" sz="4000" dirty="0"/>
              <a:t>事件响应过程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465" y="1422400"/>
            <a:ext cx="8672195" cy="4587875"/>
          </a:xfrm>
        </p:spPr>
        <p:txBody>
          <a:bodyPr/>
          <a:lstStyle/>
          <a:p>
            <a:pPr marL="0" indent="0">
              <a:buFont typeface="Arial" panose="020B0604020202090204" pitchFamily="34" charset="0"/>
              <a:buNone/>
            </a:pPr>
            <a:r>
              <a:rPr lang="zh-CN" altLang="en-US" dirty="0"/>
              <a:t> </a:t>
            </a:r>
            <a:r>
              <a:rPr lang="zh-CN" altLang="en-US" sz="2000" dirty="0"/>
              <a:t> 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C78AC-87BC-4004-A055-F813CDCB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8966-61D8-42C7-9ED4-16224A0B9F2F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C84FF-D5F9-4F3A-958D-EA70A6E1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BFC5E-28AB-4BA1-86E6-2CFC7EB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1F2076-0697-46B0-8A69-95CC7DBB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68" y="1309035"/>
            <a:ext cx="7191629" cy="542681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EXTI</a:t>
            </a:r>
            <a:r>
              <a:rPr lang="zh-CN" altLang="en-US" sz="4000" dirty="0"/>
              <a:t>结构和外部中断</a:t>
            </a:r>
            <a:r>
              <a:rPr lang="en-US" altLang="zh-CN" sz="4000" dirty="0"/>
              <a:t>/</a:t>
            </a:r>
            <a:r>
              <a:rPr lang="zh-CN" altLang="en-US" sz="4000" dirty="0"/>
              <a:t>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465" y="1422400"/>
            <a:ext cx="8672195" cy="4587875"/>
          </a:xfrm>
        </p:spPr>
        <p:txBody>
          <a:bodyPr>
            <a:normAutofit/>
          </a:bodyPr>
          <a:lstStyle/>
          <a:p>
            <a:r>
              <a:rPr lang="zh-CN" altLang="en-US" dirty="0"/>
              <a:t>外部中断和外部事件的异同点</a:t>
            </a:r>
            <a:endParaRPr lang="en-US" altLang="zh-CN" dirty="0"/>
          </a:p>
          <a:p>
            <a:pPr lvl="1"/>
            <a:r>
              <a:rPr lang="zh-CN" altLang="en-US" dirty="0"/>
              <a:t>从外部激励信号来看，中断和事件的产生源可以一样</a:t>
            </a:r>
          </a:p>
          <a:p>
            <a:pPr lvl="1"/>
            <a:r>
              <a:rPr lang="zh-CN" altLang="en-US" dirty="0"/>
              <a:t>中断和事件的区别</a:t>
            </a:r>
          </a:p>
          <a:p>
            <a:pPr lvl="2"/>
            <a:r>
              <a:rPr lang="zh-CN" altLang="en-US" dirty="0"/>
              <a:t>中断需要</a:t>
            </a:r>
            <a:r>
              <a:rPr lang="en-US" altLang="zh-CN" dirty="0"/>
              <a:t>CPU</a:t>
            </a:r>
            <a:r>
              <a:rPr lang="zh-CN" altLang="en-US" dirty="0"/>
              <a:t>参与后续的中断响应，包括上下文切换、执行中断服务程序、恢复现场并返回等</a:t>
            </a:r>
          </a:p>
          <a:p>
            <a:pPr lvl="2"/>
            <a:r>
              <a:rPr lang="zh-CN" altLang="en-US" dirty="0"/>
              <a:t>事件仅触发脉冲发生器产生一个单脉冲，进而由硬件自动完成事件的响应，比如</a:t>
            </a:r>
            <a:r>
              <a:rPr lang="en-US" altLang="zh-CN" dirty="0"/>
              <a:t>DMA</a:t>
            </a:r>
            <a:r>
              <a:rPr lang="zh-CN" altLang="en-US" dirty="0"/>
              <a:t>操作、</a:t>
            </a:r>
            <a:r>
              <a:rPr lang="en-US" altLang="zh-CN" dirty="0"/>
              <a:t>AD</a:t>
            </a:r>
            <a:r>
              <a:rPr lang="zh-CN" altLang="en-US" dirty="0"/>
              <a:t>转换等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0EEDF-F69B-40AC-8983-4999679D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BA9A-7D19-48A1-A8E0-54929422BDB2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76816-986E-45CB-AADC-41EEF6DC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053ED-B698-4EDC-829A-E8DBAAD7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2538D-7CE4-4CAF-8382-72D553CE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冯 </a:t>
            </a:r>
            <a:r>
              <a:rPr lang="en-US" altLang="zh-CN" dirty="0"/>
              <a:t>· </a:t>
            </a:r>
            <a:r>
              <a:rPr lang="zh-CN" altLang="en-US" dirty="0"/>
              <a:t>诺依曼结构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467208-E023-4A4D-ACA9-09A21F1C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1D0267-10B8-4DEB-B7BD-96E7E7CB2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2209800" cy="3581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3FA83E9-2B4A-4D91-AB56-EEDA9CD6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43200"/>
            <a:ext cx="2286000" cy="27432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E75D79-C67A-44B0-9418-4F77BA05E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766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7A4773E8-0150-4B0C-989C-FE85F6D7AD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2004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FE05E85-D052-4318-82A7-B497C890A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9624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5005E831-4FE6-4D7D-A37C-4CBF89C9C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27082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D1CB6384-1E62-49DF-A67F-3DFF49662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470275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4C27FB0-E91B-4C18-815E-A32C72E02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3434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IR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E87D990-E8D8-43DC-B3B3-A2F2070A6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ADD r5,r1,r3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FEB6AB2F-314D-4071-AA65-90FE6774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3846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200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8F9B2D9A-8187-48B8-A172-C7338BBB7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641350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200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5B67F4B-256F-473F-B878-3FA0D912A3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3276600"/>
            <a:ext cx="1981200" cy="1524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D5F42C48-03B1-4C72-9BEC-BA00ED445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14800"/>
            <a:ext cx="1828800" cy="3048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0A4BD-4090-4436-BED0-1168AD5D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434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ADD r5,r1,r3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827661-450D-4578-BD56-D06B77D9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1F81-5B63-4C4F-88DC-D39DABA3BD5A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1BB19-C89A-4064-A934-C82249D6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450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2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中断优先级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1238436"/>
            <a:ext cx="8672242" cy="517983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较小的值表示较高的优先级</a:t>
            </a:r>
            <a:endParaRPr lang="en-US" altLang="zh-CN" sz="2800" dirty="0"/>
          </a:p>
          <a:p>
            <a:r>
              <a:rPr lang="zh-CN" altLang="en-US" sz="2800" dirty="0"/>
              <a:t>除复位、硬错误和</a:t>
            </a:r>
            <a:r>
              <a:rPr lang="en-US" altLang="zh-CN" sz="2800" dirty="0"/>
              <a:t>NMI</a:t>
            </a:r>
            <a:r>
              <a:rPr lang="zh-CN" altLang="en-US" sz="2800" dirty="0"/>
              <a:t>以外所有的异常或中断都可配置优先级</a:t>
            </a:r>
            <a:endParaRPr lang="en-US" altLang="zh-CN" sz="2800" dirty="0"/>
          </a:p>
          <a:p>
            <a:r>
              <a:rPr lang="en-US" altLang="zh-CN" sz="2800" dirty="0"/>
              <a:t>NVIC</a:t>
            </a:r>
            <a:r>
              <a:rPr lang="zh-CN" altLang="en-US" sz="2800" dirty="0"/>
              <a:t>支持优先级分组，可配置的优先级在</a:t>
            </a:r>
            <a:r>
              <a:rPr lang="en-US" altLang="zh-CN" sz="2800" dirty="0"/>
              <a:t>0~15</a:t>
            </a:r>
            <a:r>
              <a:rPr lang="zh-CN" altLang="en-US" sz="2800" dirty="0"/>
              <a:t>范围</a:t>
            </a:r>
            <a:endParaRPr lang="en-US" altLang="zh-CN" sz="2800" dirty="0"/>
          </a:p>
          <a:p>
            <a:pPr lvl="1"/>
            <a:r>
              <a:rPr lang="zh-CN" altLang="en-US" sz="2400" dirty="0"/>
              <a:t>中断优先级寄存器项分为两个字段：上部字段和下部字段</a:t>
            </a:r>
            <a:endParaRPr lang="en-US" altLang="zh-CN" sz="2400" dirty="0"/>
          </a:p>
          <a:p>
            <a:pPr lvl="2"/>
            <a:r>
              <a:rPr lang="zh-CN" altLang="en-US" dirty="0"/>
              <a:t>上部字段定义组优先级</a:t>
            </a:r>
          </a:p>
          <a:p>
            <a:pPr lvl="2"/>
            <a:r>
              <a:rPr lang="zh-CN" altLang="en-US" dirty="0"/>
              <a:t>下部字段定义组中的子优先级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9E5CF-D0F9-4CFD-B7A1-38930087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BBEC4-EA69-4794-9908-2DE62BE4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0C2B-8C61-4300-832E-ECF17C7F669D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0C87F-A15B-47A4-ABB6-9AEC19B9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1715032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中断管理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中断前的准备工作：</a:t>
            </a:r>
            <a:endParaRPr lang="en-US" altLang="zh-CN" sz="2800" dirty="0"/>
          </a:p>
          <a:p>
            <a:pPr lvl="1"/>
            <a:r>
              <a:rPr lang="zh-CN" altLang="en-US" sz="2400" dirty="0"/>
              <a:t>设置所需的中断优先级（可选）</a:t>
            </a:r>
            <a:endParaRPr lang="en-US" altLang="zh-CN" sz="2400" dirty="0"/>
          </a:p>
          <a:p>
            <a:pPr lvl="1"/>
            <a:r>
              <a:rPr lang="zh-CN" altLang="en-US" sz="2400" dirty="0"/>
              <a:t>使能外设中可以触发中断产生</a:t>
            </a:r>
            <a:endParaRPr lang="en-US" altLang="zh-CN" sz="2400" dirty="0"/>
          </a:p>
          <a:p>
            <a:pPr lvl="1"/>
            <a:r>
              <a:rPr lang="zh-CN" altLang="en-US" sz="2400" dirty="0"/>
              <a:t>使能</a:t>
            </a:r>
            <a:r>
              <a:rPr lang="en-US" altLang="zh-CN" sz="2400" dirty="0"/>
              <a:t>NVIC</a:t>
            </a:r>
            <a:r>
              <a:rPr lang="zh-CN" altLang="en-US" sz="2400" dirty="0"/>
              <a:t>中的中断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DB991D-ED79-4002-A948-3DAD46A6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9DFD5-F7C3-4CB1-9841-756B8822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9021-CC09-424E-9629-80F43C22F89F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7B8C65-B94A-446F-9E64-0DF317B7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4278920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异常</a:t>
            </a:r>
            <a:r>
              <a:rPr lang="en-US" altLang="zh-CN" sz="3200" dirty="0"/>
              <a:t>/</a:t>
            </a:r>
            <a:r>
              <a:rPr lang="zh-CN" altLang="en-US" sz="3200" dirty="0"/>
              <a:t>中断处理过程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满足以下各条件，处理器会接收异常</a:t>
            </a:r>
            <a:r>
              <a:rPr lang="en-US" altLang="zh-CN" sz="2800" dirty="0"/>
              <a:t>/</a:t>
            </a:r>
            <a:r>
              <a:rPr lang="zh-CN" altLang="en-US" sz="2800" dirty="0"/>
              <a:t>中断请求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sz="2400" dirty="0"/>
              <a:t>处理器正在运行（未被暂停或复位状态）</a:t>
            </a:r>
            <a:endParaRPr lang="en-US" altLang="zh-CN" sz="2400" dirty="0"/>
          </a:p>
          <a:p>
            <a:pPr lvl="1"/>
            <a:r>
              <a:rPr lang="zh-CN" altLang="en-US" sz="2400" dirty="0"/>
              <a:t>异常</a:t>
            </a:r>
            <a:r>
              <a:rPr lang="en-US" altLang="zh-CN" sz="2400" dirty="0"/>
              <a:t>/</a:t>
            </a:r>
            <a:r>
              <a:rPr lang="zh-CN" altLang="en-US" sz="2400" dirty="0"/>
              <a:t>中断处理使能状态</a:t>
            </a:r>
            <a:endParaRPr lang="en-US" altLang="zh-CN" sz="2400" dirty="0"/>
          </a:p>
          <a:p>
            <a:pPr lvl="1"/>
            <a:r>
              <a:rPr lang="zh-CN" altLang="en-US" sz="2400" dirty="0"/>
              <a:t>异常</a:t>
            </a:r>
            <a:r>
              <a:rPr lang="en-US" altLang="zh-CN" sz="2400" dirty="0"/>
              <a:t>/</a:t>
            </a:r>
            <a:r>
              <a:rPr lang="zh-CN" altLang="en-US" sz="2400" dirty="0"/>
              <a:t>中断的优先级高于当前的等级</a:t>
            </a:r>
            <a:endParaRPr lang="en-US" altLang="zh-CN" sz="2400" dirty="0"/>
          </a:p>
          <a:p>
            <a:pPr lvl="1"/>
            <a:r>
              <a:rPr lang="zh-CN" altLang="en-US" sz="2400" dirty="0"/>
              <a:t>异常</a:t>
            </a:r>
            <a:r>
              <a:rPr lang="en-US" altLang="zh-CN" sz="2400" dirty="0"/>
              <a:t>/</a:t>
            </a:r>
            <a:r>
              <a:rPr lang="zh-CN" altLang="en-US" sz="2400" dirty="0"/>
              <a:t>中断未被屏蔽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E8B051-B68A-4853-984B-D5326F00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73077-ADEA-4454-AB81-28767BD6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FA96-3E26-44B7-B73E-6966FD8C0E88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B26FB7-5F0B-4CE2-8650-2A5F50FC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626502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异常</a:t>
            </a:r>
            <a:r>
              <a:rPr lang="en-US" altLang="zh-CN" sz="3200" dirty="0"/>
              <a:t>/</a:t>
            </a:r>
            <a:r>
              <a:rPr lang="zh-CN" altLang="en-US" sz="3200" dirty="0"/>
              <a:t>中断处理过程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进入异常</a:t>
            </a:r>
            <a:r>
              <a:rPr lang="en-US" altLang="zh-CN" sz="2400" dirty="0"/>
              <a:t>/</a:t>
            </a:r>
            <a:r>
              <a:rPr lang="zh-CN" altLang="en-US" sz="2400" dirty="0"/>
              <a:t>中断服务前需完成以下工作：</a:t>
            </a:r>
            <a:endParaRPr lang="en-US" altLang="zh-CN" sz="2400" dirty="0"/>
          </a:p>
          <a:p>
            <a:pPr lvl="1"/>
            <a:r>
              <a:rPr lang="zh-CN" altLang="en-US" sz="2400" dirty="0"/>
              <a:t>将多个寄存器和返回地址入栈</a:t>
            </a:r>
            <a:endParaRPr lang="en-US" altLang="zh-CN" sz="2400" dirty="0"/>
          </a:p>
          <a:p>
            <a:pPr lvl="1"/>
            <a:r>
              <a:rPr lang="zh-CN" altLang="en-US" sz="2400" dirty="0"/>
              <a:t>取出异常</a:t>
            </a:r>
            <a:r>
              <a:rPr lang="en-US" altLang="zh-CN" sz="2400" dirty="0"/>
              <a:t>/</a:t>
            </a:r>
            <a:r>
              <a:rPr lang="zh-CN" altLang="en-US" sz="2400" dirty="0"/>
              <a:t>中断向量（异常</a:t>
            </a:r>
            <a:r>
              <a:rPr lang="en-US" altLang="zh-CN" sz="2400" dirty="0"/>
              <a:t>/</a:t>
            </a:r>
            <a:r>
              <a:rPr lang="zh-CN" altLang="en-US" sz="2400" dirty="0"/>
              <a:t>中断对应的</a:t>
            </a:r>
            <a:r>
              <a:rPr lang="en-US" altLang="zh-CN" sz="2400" dirty="0"/>
              <a:t>ISR</a:t>
            </a:r>
            <a:r>
              <a:rPr lang="zh-CN" altLang="en-US" sz="2400" dirty="0"/>
              <a:t>入口地址）</a:t>
            </a:r>
            <a:endParaRPr lang="en-US" altLang="zh-CN" sz="2400" dirty="0"/>
          </a:p>
          <a:p>
            <a:pPr lvl="1"/>
            <a:r>
              <a:rPr lang="zh-CN" altLang="en-US" sz="2400" dirty="0"/>
              <a:t>取出将执行异常</a:t>
            </a:r>
            <a:r>
              <a:rPr lang="en-US" altLang="zh-CN" sz="2400" dirty="0"/>
              <a:t>/</a:t>
            </a:r>
            <a:r>
              <a:rPr lang="zh-CN" altLang="en-US" sz="2400" dirty="0"/>
              <a:t>中断处理的指令</a:t>
            </a:r>
            <a:endParaRPr lang="en-US" altLang="zh-CN" sz="2400" dirty="0"/>
          </a:p>
          <a:p>
            <a:pPr lvl="1"/>
            <a:r>
              <a:rPr lang="zh-CN" altLang="en-US" sz="2400" dirty="0"/>
              <a:t>更新多个</a:t>
            </a:r>
            <a:r>
              <a:rPr lang="en-US" altLang="zh-CN" sz="2400" dirty="0"/>
              <a:t>NVIC</a:t>
            </a:r>
            <a:r>
              <a:rPr lang="zh-CN" altLang="en-US" sz="2400" dirty="0"/>
              <a:t>寄存器和内核寄存器（包括</a:t>
            </a:r>
            <a:r>
              <a:rPr lang="en-US" altLang="zh-CN" sz="2400" dirty="0"/>
              <a:t>PSP, LR, PC, SP, </a:t>
            </a:r>
            <a:r>
              <a:rPr lang="zh-CN" altLang="en-US" sz="2400" dirty="0"/>
              <a:t>内核状态信息）</a:t>
            </a:r>
            <a:endParaRPr lang="en-US" altLang="zh-CN" sz="2400" dirty="0"/>
          </a:p>
          <a:p>
            <a:pPr lvl="1"/>
            <a:r>
              <a:rPr lang="en-US" altLang="zh-CN" sz="2400" dirty="0"/>
              <a:t>SP</a:t>
            </a:r>
            <a:r>
              <a:rPr lang="zh-CN" altLang="en-US" sz="2400" dirty="0"/>
              <a:t>值自动调整，</a:t>
            </a:r>
            <a:r>
              <a:rPr lang="en-US" altLang="zh-CN" sz="2400" dirty="0"/>
              <a:t>PC</a:t>
            </a:r>
            <a:r>
              <a:rPr lang="zh-CN" altLang="en-US" sz="2400" dirty="0"/>
              <a:t>更新为异常</a:t>
            </a:r>
            <a:r>
              <a:rPr lang="en-US" altLang="zh-CN" sz="2400" dirty="0"/>
              <a:t>/</a:t>
            </a:r>
            <a:r>
              <a:rPr lang="zh-CN" altLang="en-US" sz="2400" dirty="0"/>
              <a:t>中断处理的入口地址，</a:t>
            </a:r>
            <a:r>
              <a:rPr lang="en-US" altLang="zh-CN" sz="2400" dirty="0"/>
              <a:t>LR</a:t>
            </a:r>
            <a:r>
              <a:rPr lang="zh-CN" altLang="en-US" sz="2400" dirty="0"/>
              <a:t>被特殊值</a:t>
            </a:r>
            <a:r>
              <a:rPr lang="en-US" altLang="zh-CN" sz="2400" dirty="0"/>
              <a:t>EXC_RETURN</a:t>
            </a:r>
            <a:r>
              <a:rPr lang="zh-CN" altLang="en-US" sz="2400" dirty="0"/>
              <a:t>更新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40FB3-005D-41E9-992C-8582B2BE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F68E1-21B7-4C92-A653-ED77E49D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54E2-12A3-44FD-9A43-3C80AA24A83C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74A03-796E-44D5-BA7A-1575E251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116527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异常</a:t>
            </a:r>
            <a:r>
              <a:rPr lang="en-US" altLang="zh-CN" sz="3200" dirty="0"/>
              <a:t>/</a:t>
            </a:r>
            <a:r>
              <a:rPr lang="zh-CN" altLang="en-US" sz="3200" dirty="0"/>
              <a:t>中断处理过程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执行异常</a:t>
            </a:r>
            <a:r>
              <a:rPr lang="en-US" altLang="zh-CN" sz="2800" dirty="0"/>
              <a:t>/</a:t>
            </a:r>
            <a:r>
              <a:rPr lang="zh-CN" altLang="en-US" sz="2800" dirty="0"/>
              <a:t>中断服务：</a:t>
            </a:r>
            <a:endParaRPr lang="en-US" altLang="zh-CN" sz="2800" dirty="0"/>
          </a:p>
          <a:p>
            <a:pPr lvl="1"/>
            <a:r>
              <a:rPr lang="zh-CN" altLang="en-US" sz="2400" dirty="0"/>
              <a:t>进入特权级处理模式</a:t>
            </a:r>
            <a:endParaRPr lang="en-US" altLang="zh-CN" sz="2400" dirty="0"/>
          </a:p>
          <a:p>
            <a:pPr lvl="1"/>
            <a:r>
              <a:rPr lang="zh-CN" altLang="en-US" sz="2400" dirty="0"/>
              <a:t>执行中断服务子例程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34AD37-CE9A-4A7B-A81B-47C6C0D37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16" y="3003224"/>
            <a:ext cx="5384800" cy="311785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B094B-9507-437D-85C5-799EDA23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C76BD5F-28B6-43F3-A9F7-F55EA2B4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94EA-640F-4383-B116-7C91AC3A488E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C48AA37-C8DB-49B1-8243-445BDC6F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567346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异常</a:t>
            </a:r>
            <a:r>
              <a:rPr lang="en-US" altLang="zh-CN" sz="3200" dirty="0"/>
              <a:t>/</a:t>
            </a:r>
            <a:r>
              <a:rPr lang="zh-CN" altLang="en-US" sz="3200" dirty="0"/>
              <a:t>中断处理过程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异常</a:t>
            </a:r>
            <a:r>
              <a:rPr lang="en-US" altLang="zh-CN" sz="2800" dirty="0"/>
              <a:t>/</a:t>
            </a:r>
            <a:r>
              <a:rPr lang="zh-CN" altLang="en-US" sz="2800" dirty="0"/>
              <a:t>中断返回操作：</a:t>
            </a:r>
            <a:endParaRPr lang="en-US" altLang="zh-CN" sz="2800" dirty="0"/>
          </a:p>
          <a:p>
            <a:pPr lvl="1"/>
            <a:r>
              <a:rPr lang="zh-CN" altLang="en-US" sz="2400" dirty="0"/>
              <a:t>由特殊地址</a:t>
            </a:r>
            <a:r>
              <a:rPr lang="en-US" altLang="zh-CN" sz="2400" dirty="0"/>
              <a:t>EXC_RETURN</a:t>
            </a:r>
            <a:r>
              <a:rPr lang="zh-CN" altLang="en-US" sz="2400" dirty="0"/>
              <a:t>触发</a:t>
            </a:r>
            <a:endParaRPr lang="en-US" altLang="zh-CN" sz="2400" dirty="0"/>
          </a:p>
          <a:p>
            <a:pPr lvl="1"/>
            <a:r>
              <a:rPr lang="en-US" altLang="zh-CN" sz="2400" dirty="0"/>
              <a:t>EXC_RETURN</a:t>
            </a:r>
            <a:r>
              <a:rPr lang="zh-CN" altLang="en-US" sz="2400" dirty="0"/>
              <a:t>在进入中断时被存入</a:t>
            </a:r>
            <a:r>
              <a:rPr lang="en-US" altLang="zh-CN" sz="2400" dirty="0"/>
              <a:t>LR</a:t>
            </a:r>
          </a:p>
          <a:p>
            <a:pPr lvl="1"/>
            <a:r>
              <a:rPr lang="en-US" altLang="zh-CN" sz="2400" dirty="0"/>
              <a:t>EXC_RETURN</a:t>
            </a:r>
            <a:r>
              <a:rPr lang="zh-CN" altLang="en-US" sz="2400" dirty="0"/>
              <a:t>写入</a:t>
            </a:r>
            <a:r>
              <a:rPr lang="en-US" altLang="zh-CN" sz="2400" dirty="0"/>
              <a:t>PC</a:t>
            </a:r>
            <a:r>
              <a:rPr lang="zh-CN" altLang="en-US" sz="2400" dirty="0"/>
              <a:t>时，触发异常</a:t>
            </a:r>
            <a:r>
              <a:rPr lang="en-US" altLang="zh-CN" sz="2400" dirty="0"/>
              <a:t>/</a:t>
            </a:r>
            <a:r>
              <a:rPr lang="zh-CN" altLang="en-US" sz="2400" dirty="0"/>
              <a:t>中断返回操作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B76D8F-9DF3-467E-B41F-E1E2FB77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A0B9F-6685-4744-BA46-0295C275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21CB-368E-4DB0-9467-3BFA97D54FA4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4280A-C1F5-4D98-8804-98D2A6F1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743048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2.4 </a:t>
            </a:r>
            <a:r>
              <a:rPr lang="zh-CN" altLang="en-US" sz="3200" dirty="0"/>
              <a:t>嵌入式汇编语言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152525"/>
            <a:ext cx="8672242" cy="542297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使用汇编程序编写代码的优点：</a:t>
            </a:r>
            <a:endParaRPr lang="en-US" altLang="zh-CN" sz="28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占用资源少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针对性强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程序执行效率高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设备驱动程序精简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汇编语言能够更好地理解高级语言</a:t>
            </a:r>
            <a:endParaRPr lang="en-US" altLang="zh-CN" sz="2400" dirty="0"/>
          </a:p>
          <a:p>
            <a:r>
              <a:rPr lang="en-US" altLang="zh-CN" sz="2800" dirty="0"/>
              <a:t> ARM </a:t>
            </a:r>
            <a:r>
              <a:rPr lang="zh-CN" altLang="en-US" sz="2800" dirty="0"/>
              <a:t>微处理器</a:t>
            </a:r>
            <a:endParaRPr lang="en-US" altLang="zh-CN" sz="28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传统 </a:t>
            </a:r>
            <a:r>
              <a:rPr lang="en-US" altLang="zh-CN" sz="2400" dirty="0"/>
              <a:t>ARM </a:t>
            </a:r>
            <a:r>
              <a:rPr lang="zh-CN" altLang="en-US" sz="2400" dirty="0"/>
              <a:t>处理器支持 </a:t>
            </a:r>
            <a:r>
              <a:rPr lang="en-US" altLang="zh-CN" sz="2400" dirty="0"/>
              <a:t>32 </a:t>
            </a:r>
            <a:r>
              <a:rPr lang="zh-CN" altLang="en-US" sz="2400" dirty="0"/>
              <a:t>位和 </a:t>
            </a:r>
            <a:r>
              <a:rPr lang="en-US" altLang="zh-CN" sz="2400" dirty="0"/>
              <a:t>16 </a:t>
            </a:r>
            <a:r>
              <a:rPr lang="zh-CN" altLang="en-US" sz="2400" dirty="0"/>
              <a:t>位的 </a:t>
            </a:r>
            <a:r>
              <a:rPr lang="en-US" altLang="zh-CN" sz="2400" dirty="0"/>
              <a:t>Thumb</a:t>
            </a:r>
            <a:r>
              <a:rPr lang="zh-CN" altLang="en-US" sz="2400" dirty="0"/>
              <a:t>指令集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Cortex-A </a:t>
            </a:r>
            <a:r>
              <a:rPr lang="zh-CN" altLang="en-US" sz="2400" dirty="0"/>
              <a:t>和 </a:t>
            </a:r>
            <a:r>
              <a:rPr lang="en-US" altLang="zh-CN" sz="2400" dirty="0"/>
              <a:t>Cortex-R </a:t>
            </a:r>
            <a:r>
              <a:rPr lang="zh-CN" altLang="en-US" sz="2400" dirty="0"/>
              <a:t>系列处理器支持这两种运行状态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 ARM </a:t>
            </a:r>
            <a:r>
              <a:rPr lang="zh-CN" altLang="en-US" sz="2400" dirty="0"/>
              <a:t>的 </a:t>
            </a:r>
            <a:r>
              <a:rPr lang="en-US" altLang="zh-CN" sz="2400" dirty="0"/>
              <a:t>Cortex-M </a:t>
            </a:r>
            <a:r>
              <a:rPr lang="zh-CN" altLang="en-US" sz="2400" dirty="0"/>
              <a:t>系列处理器采用了 </a:t>
            </a:r>
            <a:r>
              <a:rPr lang="en-US" altLang="zh-CN" sz="2400" dirty="0"/>
              <a:t>Thumb-2 </a:t>
            </a:r>
            <a:r>
              <a:rPr lang="zh-CN" altLang="en-US" sz="2400" dirty="0"/>
              <a:t>技术，且只支持 </a:t>
            </a:r>
            <a:r>
              <a:rPr lang="en-US" altLang="zh-CN" sz="2400" dirty="0"/>
              <a:t>Thumb </a:t>
            </a:r>
            <a:r>
              <a:rPr lang="zh-CN" altLang="en-US" sz="2400" dirty="0"/>
              <a:t>运行状态，不支持 </a:t>
            </a:r>
            <a:r>
              <a:rPr lang="en-US" altLang="zh-CN" sz="2400" dirty="0"/>
              <a:t>ARM </a:t>
            </a:r>
            <a:r>
              <a:rPr lang="zh-CN" altLang="en-US" sz="2400" dirty="0"/>
              <a:t>指令集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EF9B2-0283-404D-9070-3AFB1483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1F096-583F-4A86-A861-5B1CB9B9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87A-9146-4E01-AA8E-74F4D4419006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99F16-DA3E-4763-9FF2-11A5994B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1646879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汇编程序的结构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由段组成，段是相对独立的指令或数据单位，具有特定的名称</a:t>
            </a:r>
            <a:endParaRPr lang="en-US" altLang="zh-CN" sz="2800" dirty="0"/>
          </a:p>
          <a:p>
            <a:r>
              <a:rPr lang="zh-CN" altLang="en-US" sz="2800" dirty="0"/>
              <a:t>每个段由</a:t>
            </a:r>
            <a:r>
              <a:rPr lang="en-US" altLang="zh-CN" sz="2800" dirty="0"/>
              <a:t>AREA</a:t>
            </a:r>
            <a:r>
              <a:rPr lang="zh-CN" altLang="en-US" sz="2800" dirty="0"/>
              <a:t>伪指令定义</a:t>
            </a:r>
            <a:endParaRPr lang="en-US" altLang="zh-CN" sz="2800" dirty="0"/>
          </a:p>
          <a:p>
            <a:r>
              <a:rPr lang="zh-CN" altLang="en-US" sz="2800" dirty="0"/>
              <a:t>段属性可定义为</a:t>
            </a:r>
            <a:r>
              <a:rPr lang="en-US" altLang="zh-CN" sz="2800" dirty="0"/>
              <a:t>READONLY(</a:t>
            </a:r>
            <a:r>
              <a:rPr lang="zh-CN" altLang="en-US" sz="2800" dirty="0"/>
              <a:t>只读</a:t>
            </a:r>
            <a:r>
              <a:rPr lang="en-US" altLang="zh-CN" sz="2800" dirty="0"/>
              <a:t>)</a:t>
            </a:r>
            <a:r>
              <a:rPr lang="zh-CN" altLang="en-US" sz="2800" dirty="0"/>
              <a:t>或</a:t>
            </a:r>
            <a:r>
              <a:rPr lang="en-US" altLang="zh-CN" sz="2800" dirty="0"/>
              <a:t>READWRITE(</a:t>
            </a:r>
            <a:r>
              <a:rPr lang="zh-CN" altLang="en-US" sz="2800" dirty="0"/>
              <a:t>读写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段可分为：</a:t>
            </a:r>
            <a:endParaRPr lang="en-US" altLang="zh-CN" sz="2800" dirty="0"/>
          </a:p>
          <a:p>
            <a:pPr lvl="1"/>
            <a:r>
              <a:rPr lang="zh-CN" altLang="en-US" sz="2400" dirty="0"/>
              <a:t>代码段：执行代码</a:t>
            </a:r>
            <a:endParaRPr lang="en-US" altLang="zh-CN" sz="2400" dirty="0"/>
          </a:p>
          <a:p>
            <a:pPr lvl="1"/>
            <a:r>
              <a:rPr lang="zh-CN" altLang="en-US" sz="2400" dirty="0"/>
              <a:t>数据段：存放运行所需的数据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69AE0-FF0A-4463-A89E-A133A58A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8B2F5-EB67-4CC9-86D0-823E2652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6E5A-2A06-48BC-BFE1-1E22CDD16CCA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2EE81-AC11-4AB7-B4AC-4DA4B1B1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12972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77DA606-1934-4467-AD24-CF7FB341F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Cortex M4</a:t>
            </a:r>
            <a:r>
              <a:rPr lang="zh-CN" altLang="en-US"/>
              <a:t>汇编语言</a:t>
            </a: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8BDAAF6-E81C-4DEB-949D-B4B3C0501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r>
              <a:rPr lang="zh-CN" altLang="en-US"/>
              <a:t>与机器指令通常是一对一</a:t>
            </a:r>
            <a:r>
              <a:rPr lang="en-US" altLang="zh-CN"/>
              <a:t>.</a:t>
            </a:r>
          </a:p>
          <a:p>
            <a:r>
              <a:rPr lang="zh-CN" altLang="en-US"/>
              <a:t>基本特点</a:t>
            </a:r>
            <a:r>
              <a:rPr lang="en-US" altLang="zh-CN"/>
              <a:t>:</a:t>
            </a:r>
          </a:p>
          <a:p>
            <a:pPr lvl="1"/>
            <a:r>
              <a:rPr lang="zh-CN" altLang="en-US"/>
              <a:t>每行写一条指令</a:t>
            </a:r>
            <a:r>
              <a:rPr lang="en-US" altLang="zh-CN"/>
              <a:t>.</a:t>
            </a:r>
          </a:p>
          <a:p>
            <a:pPr lvl="1"/>
            <a:r>
              <a:rPr lang="zh-CN" altLang="en-US"/>
              <a:t>标签提供地址的内容</a:t>
            </a:r>
            <a:r>
              <a:rPr lang="en-US" altLang="zh-CN"/>
              <a:t>(</a:t>
            </a:r>
            <a:r>
              <a:rPr lang="zh-CN" altLang="en-US"/>
              <a:t>通常从一行的第一列开始</a:t>
            </a:r>
            <a:r>
              <a:rPr lang="en-US" altLang="zh-CN"/>
              <a:t>).</a:t>
            </a:r>
          </a:p>
          <a:p>
            <a:pPr lvl="1"/>
            <a:r>
              <a:rPr lang="zh-CN" altLang="en-US"/>
              <a:t>指令开始于后续列</a:t>
            </a:r>
            <a:r>
              <a:rPr lang="en-US" altLang="zh-CN"/>
              <a:t>.</a:t>
            </a:r>
          </a:p>
          <a:p>
            <a:pPr lvl="1"/>
            <a:r>
              <a:rPr lang="zh-CN" altLang="en-US"/>
              <a:t>一条指令到一行的结束</a:t>
            </a:r>
            <a:r>
              <a:rPr lang="en-US" altLang="zh-CN"/>
              <a:t>.</a:t>
            </a:r>
          </a:p>
          <a:p>
            <a:pPr lvl="1"/>
            <a:r>
              <a:rPr lang="zh-CN" altLang="en-US"/>
              <a:t>注释以分号开始，到一行的结束</a:t>
            </a:r>
            <a:endParaRPr lang="en-US" altLang="zh-CN"/>
          </a:p>
        </p:txBody>
      </p:sp>
      <p:sp>
        <p:nvSpPr>
          <p:cNvPr id="32774" name="灯片编号占位符 3">
            <a:extLst>
              <a:ext uri="{FF2B5EF4-FFF2-40B4-BE49-F238E27FC236}">
                <a16:creationId xmlns:a16="http://schemas.microsoft.com/office/drawing/2014/main" id="{80E2A625-0DD1-4360-9FC0-8829E56E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09D95F-0E45-4CF8-B89D-F1CE73AF7ECB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C969C-2D32-436E-8061-3AC2B7C6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9AD-8637-4B89-A74C-AAC24690F609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8CAFA-E933-4A9C-A69F-3281FF37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汇编程序的结构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7359596" cy="35957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 AREA HELLO, CODE, READONLY		</a:t>
            </a:r>
          </a:p>
          <a:p>
            <a:pPr marL="0" indent="0">
              <a:buNone/>
            </a:pPr>
            <a:r>
              <a:rPr lang="en-US" altLang="zh-CN" sz="2000" dirty="0"/>
              <a:t>    ENTRY	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伪指令标识程序的入口点</a:t>
            </a:r>
            <a:r>
              <a:rPr lang="en-US" altLang="zh-CN" sz="2000" dirty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 Start		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函数的入口地址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LDR R0, =0x1	</a:t>
            </a:r>
          </a:p>
          <a:p>
            <a:pPr marL="0" indent="0">
              <a:buNone/>
            </a:pPr>
            <a:r>
              <a:rPr lang="en-US" altLang="zh-CN" sz="2000" dirty="0"/>
              <a:t>    MOV R1, #1	</a:t>
            </a:r>
          </a:p>
          <a:p>
            <a:pPr marL="0" indent="0">
              <a:buNone/>
            </a:pPr>
            <a:r>
              <a:rPr lang="en-US" altLang="zh-CN" sz="2000" dirty="0"/>
              <a:t>    ...	</a:t>
            </a:r>
          </a:p>
          <a:p>
            <a:pPr marL="0" indent="0">
              <a:buNone/>
            </a:pPr>
            <a:r>
              <a:rPr lang="en-US" altLang="zh-CN" sz="2000" dirty="0"/>
              <a:t>    END		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伪指令表示代码段结束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DC0E08-2FC2-4A99-BC68-6B1033BF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832E06B-1500-4FA8-B1A3-E5B36CE3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5F05-2344-437B-8CEF-F0F94B10CDA0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2083CA3-0DD0-46F5-A9DA-8C005036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11412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CEA55-460B-4570-B4A7-FCA16F24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哈佛结构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0EEAA-B65E-4FE1-B5EE-91401C78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027915"/>
            <a:ext cx="8672242" cy="36335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两个独立的存储模块，分别存储数据和指令</a:t>
            </a:r>
            <a:endParaRPr lang="en-US" altLang="zh-CN" sz="2800" dirty="0"/>
          </a:p>
          <a:p>
            <a:r>
              <a:rPr lang="zh-CN" altLang="en-US" sz="2800" dirty="0"/>
              <a:t>两套独立的总线，分别作为</a:t>
            </a:r>
            <a:r>
              <a:rPr lang="en-US" altLang="zh-CN" sz="2800" dirty="0"/>
              <a:t>CPU</a:t>
            </a:r>
            <a:r>
              <a:rPr lang="zh-CN" altLang="en-US" sz="2800" dirty="0"/>
              <a:t>和两个存储器通信</a:t>
            </a:r>
            <a:endParaRPr lang="en-US" altLang="zh-CN" sz="2800" dirty="0"/>
          </a:p>
          <a:p>
            <a:r>
              <a:rPr lang="zh-CN" altLang="en-US" sz="2800" dirty="0"/>
              <a:t>指令和数据的访问可以同时进行，并且指令和数据可以有不同的带宽</a:t>
            </a:r>
            <a:endParaRPr lang="en-US" altLang="zh-CN" sz="2800" dirty="0"/>
          </a:p>
          <a:p>
            <a:r>
              <a:rPr lang="en-US" altLang="zh-CN" sz="2800" dirty="0"/>
              <a:t>Microchip </a:t>
            </a:r>
            <a:r>
              <a:rPr lang="zh-CN" altLang="en-US" sz="2800" dirty="0"/>
              <a:t>公司的 </a:t>
            </a:r>
            <a:r>
              <a:rPr lang="en-US" altLang="zh-CN" sz="2800" dirty="0"/>
              <a:t>PIC16 </a:t>
            </a:r>
            <a:r>
              <a:rPr lang="zh-CN" altLang="en-US" sz="2800" dirty="0"/>
              <a:t>芯片的指令是 </a:t>
            </a:r>
            <a:r>
              <a:rPr lang="en-US" altLang="zh-CN" sz="2800" dirty="0"/>
              <a:t>14 </a:t>
            </a:r>
            <a:r>
              <a:rPr lang="zh-CN" altLang="en-US" sz="2800" dirty="0"/>
              <a:t>位宽度，而数据是 </a:t>
            </a:r>
            <a:r>
              <a:rPr lang="en-US" altLang="zh-CN" sz="2800" dirty="0"/>
              <a:t>8 </a:t>
            </a:r>
            <a:r>
              <a:rPr lang="zh-CN" altLang="en-US" sz="2800" dirty="0"/>
              <a:t>位宽度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5B5720-5F13-4C26-A124-F42CCAED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E4901A-6910-446E-B1C9-6EEC5530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77" y="4757945"/>
            <a:ext cx="4430043" cy="2100055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86B2572-36D5-4B15-AD0F-6B8798BA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E900-7D71-4419-9F90-F19B22D35C03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D4700D7-9A50-4621-8438-BD092CA9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14883553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指令格式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594" y="1275511"/>
            <a:ext cx="8672242" cy="517983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Cortex-M4</a:t>
            </a:r>
            <a:r>
              <a:rPr lang="zh-CN" altLang="en-US" sz="2800" dirty="0"/>
              <a:t>指令的助记符格式如下：</a:t>
            </a:r>
            <a:endParaRPr lang="en-US" altLang="zh-CN" sz="2800" dirty="0"/>
          </a:p>
          <a:p>
            <a:pPr marL="0" indent="0" algn="ctr">
              <a:buNone/>
            </a:pPr>
            <a:r>
              <a:rPr lang="en-US" altLang="zh-CN" sz="2000" b="1" dirty="0"/>
              <a:t>&lt;opcode&gt;{&lt;</a:t>
            </a:r>
            <a:r>
              <a:rPr lang="en-US" altLang="zh-CN" sz="2000" b="1" dirty="0" err="1"/>
              <a:t>cond</a:t>
            </a:r>
            <a:r>
              <a:rPr lang="en-US" altLang="zh-CN" sz="2000" b="1" dirty="0"/>
              <a:t>&gt;}{S}&lt;Rd&gt;,&lt;Rn&gt;{,&lt;oprand2&gt;}</a:t>
            </a:r>
          </a:p>
          <a:p>
            <a:pPr lvl="1"/>
            <a:r>
              <a:rPr lang="en-US" altLang="zh-CN" sz="2000" dirty="0"/>
              <a:t>&lt;&gt;</a:t>
            </a:r>
            <a:r>
              <a:rPr lang="zh-CN" altLang="en-US" sz="2000" dirty="0"/>
              <a:t>为必选项，</a:t>
            </a:r>
            <a:r>
              <a:rPr lang="en-US" altLang="zh-CN" sz="2000" dirty="0"/>
              <a:t>{}</a:t>
            </a:r>
            <a:r>
              <a:rPr lang="zh-CN" altLang="en-US" sz="2000" dirty="0"/>
              <a:t>为可选项</a:t>
            </a:r>
            <a:endParaRPr lang="en-US" altLang="zh-CN" sz="2000" dirty="0"/>
          </a:p>
          <a:p>
            <a:pPr lvl="1"/>
            <a:r>
              <a:rPr lang="en-US" altLang="zh-CN" sz="2000" dirty="0"/>
              <a:t>opcode</a:t>
            </a:r>
            <a:r>
              <a:rPr lang="zh-CN" altLang="en-US" sz="2000" dirty="0"/>
              <a:t>：操作码，即指令助记符，如：</a:t>
            </a:r>
            <a:r>
              <a:rPr lang="en-US" altLang="zh-CN" sz="2000" dirty="0"/>
              <a:t>ADD, LDR, STR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cond</a:t>
            </a:r>
            <a:r>
              <a:rPr lang="zh-CN" altLang="en-US" sz="2000" dirty="0"/>
              <a:t>：条件码，描述指令执行的条件，如：</a:t>
            </a:r>
            <a:r>
              <a:rPr lang="en-US" altLang="zh-CN" sz="2000" dirty="0"/>
              <a:t>EQ, LE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lvl="1"/>
            <a:r>
              <a:rPr lang="en-US" altLang="zh-CN" sz="2000" dirty="0"/>
              <a:t>S</a:t>
            </a:r>
            <a:r>
              <a:rPr lang="zh-CN" altLang="en-US" sz="2000" dirty="0"/>
              <a:t>：指令后加</a:t>
            </a:r>
            <a:r>
              <a:rPr lang="en-US" altLang="zh-CN" sz="2000" dirty="0"/>
              <a:t>S</a:t>
            </a:r>
            <a:r>
              <a:rPr lang="zh-CN" altLang="en-US" sz="2000" dirty="0"/>
              <a:t>，指令执行完成后自动更新状态寄存器的条件标志位</a:t>
            </a:r>
            <a:endParaRPr lang="en-US" altLang="zh-CN" sz="2000" dirty="0"/>
          </a:p>
          <a:p>
            <a:pPr lvl="1"/>
            <a:r>
              <a:rPr lang="en-US" altLang="zh-CN" sz="2000" dirty="0"/>
              <a:t>Rd</a:t>
            </a:r>
            <a:r>
              <a:rPr lang="zh-CN" altLang="en-US" sz="2000" dirty="0"/>
              <a:t>：目标寄存器</a:t>
            </a:r>
            <a:endParaRPr lang="en-US" altLang="zh-CN" sz="2000" dirty="0"/>
          </a:p>
          <a:p>
            <a:pPr lvl="1"/>
            <a:r>
              <a:rPr lang="en-US" altLang="zh-CN" sz="2000" dirty="0"/>
              <a:t>Rn</a:t>
            </a:r>
            <a:r>
              <a:rPr lang="zh-CN" altLang="en-US" sz="2000" dirty="0"/>
              <a:t>：第一个操作数寄存器</a:t>
            </a:r>
            <a:endParaRPr lang="en-US" altLang="zh-CN" sz="2000" dirty="0"/>
          </a:p>
          <a:p>
            <a:pPr lvl="1"/>
            <a:r>
              <a:rPr lang="en-US" altLang="zh-CN" sz="2000" dirty="0"/>
              <a:t>operand2</a:t>
            </a:r>
            <a:r>
              <a:rPr lang="zh-CN" altLang="en-US" sz="2000" dirty="0"/>
              <a:t>：第二个操作数，可以是寄存器、立即数等</a:t>
            </a:r>
            <a:endParaRPr lang="en-US" altLang="zh-CN" sz="2000" dirty="0"/>
          </a:p>
          <a:p>
            <a:pPr marL="182880" lvl="1">
              <a:spcBef>
                <a:spcPts val="2400"/>
              </a:spcBef>
            </a:pPr>
            <a:r>
              <a:rPr lang="zh-CN" altLang="en-US" sz="2000" dirty="0"/>
              <a:t>例：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LDR R0, [R1] </a:t>
            </a:r>
            <a:r>
              <a:rPr lang="en-US" altLang="zh-CN" sz="2000" dirty="0"/>
              <a:t>; </a:t>
            </a:r>
            <a:r>
              <a:rPr lang="zh-CN" altLang="en-US" sz="2000" dirty="0"/>
              <a:t>将存储器地址为</a:t>
            </a:r>
            <a:r>
              <a:rPr lang="en-US" altLang="zh-CN" sz="2000" dirty="0"/>
              <a:t>R1</a:t>
            </a:r>
            <a:r>
              <a:rPr lang="zh-CN" altLang="en-US" sz="2000" dirty="0"/>
              <a:t>的字数据加载到寄存器</a:t>
            </a:r>
            <a:r>
              <a:rPr lang="en-US" altLang="zh-CN" sz="2000" dirty="0"/>
              <a:t>R0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C8C0B-0C29-4F3E-A350-5C47063F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431EF-820B-4514-A879-543AE0DD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1967-AAD6-4312-B5CF-B012113F0CBC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72F34-F699-492E-9BDB-7BA1A3FD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4224348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立即寻址</a:t>
            </a:r>
            <a:endParaRPr lang="en-US" altLang="zh-CN" sz="2800" dirty="0"/>
          </a:p>
          <a:p>
            <a:pPr lvl="1"/>
            <a:r>
              <a:rPr lang="zh-CN" altLang="en-US" sz="2000" dirty="0"/>
              <a:t>也叫做立即数寻址，立即数以</a:t>
            </a:r>
            <a:r>
              <a:rPr lang="en-US" altLang="zh-CN" sz="2000" dirty="0"/>
              <a:t>#</a:t>
            </a:r>
            <a:r>
              <a:rPr lang="zh-CN" altLang="en-US" sz="2000" dirty="0"/>
              <a:t>为前缀</a:t>
            </a:r>
            <a:endParaRPr lang="en-US" altLang="zh-CN" sz="2000" dirty="0"/>
          </a:p>
          <a:p>
            <a:pPr marL="274320" lvl="1" indent="0">
              <a:buNone/>
            </a:pPr>
            <a:r>
              <a:rPr lang="zh-CN" altLang="en-US" sz="2000" dirty="0"/>
              <a:t>如：</a:t>
            </a:r>
            <a:endParaRPr lang="en-US" altLang="zh-CN" sz="2000" dirty="0"/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R0, #4           ;R0 ← 4</a:t>
            </a:r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R0, R0, #0x10     ;R0 ← R0+0x10</a:t>
            </a:r>
          </a:p>
          <a:p>
            <a:pPr lvl="1"/>
            <a:endParaRPr lang="en-US" altLang="zh-CN" sz="2000" dirty="0"/>
          </a:p>
          <a:p>
            <a:pPr marL="182880" lvl="1">
              <a:spcBef>
                <a:spcPts val="1200"/>
              </a:spcBef>
            </a:pPr>
            <a:r>
              <a:rPr lang="zh-CN" altLang="en-US" dirty="0"/>
              <a:t>寄存器寻址</a:t>
            </a:r>
            <a:endParaRPr lang="en-US" altLang="zh-CN" dirty="0"/>
          </a:p>
          <a:p>
            <a:pPr lvl="1"/>
            <a:r>
              <a:rPr lang="zh-CN" altLang="en-US" sz="2000" dirty="0"/>
              <a:t>把寄存器中的数值作为操作数，也称为寄存器直接寻址</a:t>
            </a:r>
            <a:endParaRPr lang="en-US" altLang="zh-CN" sz="2000" dirty="0"/>
          </a:p>
          <a:p>
            <a:pPr marL="274320" lvl="1" indent="0">
              <a:buNone/>
            </a:pPr>
            <a:r>
              <a:rPr lang="zh-CN" altLang="en-US" sz="2000" dirty="0"/>
              <a:t>如：</a:t>
            </a:r>
            <a:endParaRPr lang="en-US" altLang="zh-CN" sz="2000" dirty="0"/>
          </a:p>
          <a:p>
            <a:pPr lvl="1"/>
            <a:r>
              <a:rPr lang="pt-BR" altLang="zh-CN" sz="2000" dirty="0"/>
              <a:t> </a:t>
            </a: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R0, R1, R2       ; R0 ← R1+R2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31F6AD-EA05-457F-939B-FDE73690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9DA61-0D69-493C-AB19-A0D1F293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E005-6032-4675-A017-3AA3C00BD0F2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42BD-30F1-418C-B381-02DA3ECB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1756518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182880" lvl="1">
              <a:spcBef>
                <a:spcPts val="1200"/>
              </a:spcBef>
            </a:pPr>
            <a:r>
              <a:rPr lang="zh-CN" altLang="en-US" dirty="0"/>
              <a:t>寄存器偏移寻址</a:t>
            </a:r>
            <a:endParaRPr lang="en-US" altLang="zh-CN" dirty="0"/>
          </a:p>
          <a:p>
            <a:pPr lvl="1"/>
            <a:r>
              <a:rPr lang="zh-CN" altLang="en-US" sz="2000" dirty="0"/>
              <a:t>将第二个操作数，进行移位操作后赋值给第一个操作数</a:t>
            </a:r>
            <a:endParaRPr lang="en-US" altLang="zh-CN" sz="2000" dirty="0"/>
          </a:p>
          <a:p>
            <a:pPr marL="274320" lvl="1" indent="0">
              <a:buNone/>
            </a:pPr>
            <a:r>
              <a:rPr lang="zh-CN" altLang="en-US" sz="2000" dirty="0"/>
              <a:t>如：</a:t>
            </a:r>
            <a:endParaRPr lang="en-US" altLang="zh-CN" sz="2000" dirty="0"/>
          </a:p>
          <a:p>
            <a:pPr lvl="1"/>
            <a:r>
              <a:rPr lang="pt-BR" altLang="zh-CN" sz="2000" dirty="0"/>
              <a:t> </a:t>
            </a: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R0, R1, LSL #2     ;R0 ← R1 &lt;&lt; 2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>
              <a:spcBef>
                <a:spcPts val="1200"/>
              </a:spcBef>
            </a:pPr>
            <a:r>
              <a:rPr lang="zh-CN" altLang="en-US" dirty="0"/>
              <a:t>寄存器间接寻址</a:t>
            </a:r>
            <a:endParaRPr lang="en-US" altLang="zh-CN" dirty="0"/>
          </a:p>
          <a:p>
            <a:pPr lvl="1"/>
            <a:r>
              <a:rPr lang="zh-CN" altLang="en-US" sz="2000" dirty="0"/>
              <a:t>把寄存器中的值作为操作数的地址，通过该地址从存储器取出操作数   </a:t>
            </a:r>
            <a:endParaRPr lang="en-US" altLang="zh-CN" sz="2000" dirty="0"/>
          </a:p>
          <a:p>
            <a:pPr marL="274320" lvl="1" indent="0">
              <a:buNone/>
            </a:pPr>
            <a:r>
              <a:rPr lang="zh-CN" altLang="en-US" sz="2000" dirty="0"/>
              <a:t>如：</a:t>
            </a:r>
            <a:endParaRPr lang="en-US" altLang="zh-CN" sz="2000" dirty="0"/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LDRB R0, [R1]    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"/>
              </a:rPr>
              <a:t> read byte value from [R1]</a:t>
            </a:r>
          </a:p>
          <a:p>
            <a:pPr marL="27432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"/>
              </a:rPr>
              <a:t>                     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"/>
              </a:rPr>
              <a:t> extending to 32bits on load </a:t>
            </a: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R0  </a:t>
            </a:r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STRB R0, [R1]    ;[R1] ← R0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F97B02-335F-4503-A74F-675CAEA4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85074B-A5C6-46F7-9FCA-86FB5D4B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7AC-2FFB-49EF-A030-4A2F2FE11C37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B39BB-4102-40ED-AF66-3F07905F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1169400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182880" lvl="1">
              <a:spcBef>
                <a:spcPts val="1200"/>
              </a:spcBef>
            </a:pPr>
            <a:r>
              <a:rPr lang="zh-CN" altLang="en-US" dirty="0"/>
              <a:t>基址变址寻址</a:t>
            </a:r>
            <a:endParaRPr lang="en-US" altLang="zh-CN" dirty="0"/>
          </a:p>
          <a:p>
            <a:pPr lvl="1"/>
            <a:r>
              <a:rPr lang="zh-CN" altLang="en-US" sz="2400" dirty="0"/>
              <a:t>将寄存器的值与地址偏移量相加得到地址</a:t>
            </a:r>
            <a:endParaRPr lang="en-US" altLang="zh-CN" sz="2400" dirty="0"/>
          </a:p>
          <a:p>
            <a:pPr lvl="2"/>
            <a:r>
              <a:rPr lang="zh-CN" altLang="en-US" sz="2000" dirty="0"/>
              <a:t>感叹号表示前增量寻址模式</a:t>
            </a:r>
            <a:endParaRPr lang="en-US" altLang="zh-CN" sz="2000" dirty="0"/>
          </a:p>
          <a:p>
            <a:pPr lvl="2"/>
            <a:r>
              <a:rPr lang="en-US" altLang="zh-CN" sz="2000" dirty="0"/>
              <a:t>[R1], #2 </a:t>
            </a:r>
            <a:r>
              <a:rPr lang="zh-CN" altLang="en-US" sz="2000" dirty="0"/>
              <a:t>表示后增量寻址模式</a:t>
            </a:r>
            <a:endParaRPr lang="en-US" altLang="zh-CN" sz="2000" dirty="0"/>
          </a:p>
          <a:p>
            <a:pPr marL="274320" lvl="1" indent="0">
              <a:buNone/>
            </a:pPr>
            <a:r>
              <a:rPr lang="zh-CN" altLang="en-US" sz="2000" dirty="0"/>
              <a:t>如：</a:t>
            </a:r>
            <a:endParaRPr lang="en-US" altLang="zh-CN" sz="2000" dirty="0"/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LDR R0, [R1, #2]    ;R0 ← [R1+2]</a:t>
            </a:r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LDR R0, [R1, #2]!   ;R0 ← [R1+2], R1 ← R1+2</a:t>
            </a:r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LDR R0, [R1], #2    ;R0 ← [R1],R1 ← R1+2</a:t>
            </a:r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LDR R0, [R1, R2]    ;R0 ← [R1+R2]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BE38BE-101A-44FC-A32E-0B3D58F7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8CB27-434C-484D-9E41-8DB047EC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CC3-FDC5-4A8B-B68A-2EE11CEAAE7B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60043F-1C81-4928-AB04-BB0BA61D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437399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82880"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3200" kern="1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数据处理指令</a:t>
            </a:r>
            <a:endParaRPr lang="en-US" altLang="zh-CN" sz="3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数据传输指令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dirty="0"/>
              <a:t>寄存器与寄存器之间，寄存器与特殊寄存器之间，把立即数加载到寄存器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32BC51-615A-4231-8F0C-EACE2388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1389C3-005B-4FC3-828E-5DCD702B9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1" y="2873318"/>
            <a:ext cx="8448675" cy="3399467"/>
          </a:xfrm>
          <a:prstGeom prst="rect">
            <a:avLst/>
          </a:prstGeom>
        </p:spPr>
      </p:pic>
      <p:sp>
        <p:nvSpPr>
          <p:cNvPr id="8" name="日期占位符 7">
            <a:extLst>
              <a:ext uri="{FF2B5EF4-FFF2-40B4-BE49-F238E27FC236}">
                <a16:creationId xmlns:a16="http://schemas.microsoft.com/office/drawing/2014/main" id="{2C591C86-C4BC-4788-9091-4A4C119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0187-5E64-4721-9ED0-B7D1A152FF40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788BA076-E1EC-49AD-ABEC-D5CE4F09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906014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算数运算指令</a:t>
            </a:r>
            <a:endParaRPr lang="en-US" altLang="zh-CN" dirty="0"/>
          </a:p>
          <a:p>
            <a:pPr marL="731520" lvl="3">
              <a:spcBef>
                <a:spcPts val="1200"/>
              </a:spcBef>
            </a:pPr>
            <a:r>
              <a:rPr lang="zh-CN" altLang="en-US" dirty="0"/>
              <a:t>基本的算数运算指令包括：加法、减法运算，反向减法指令，有符号无符号加减法指令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DBE74-0D4F-4C11-84A9-A396D98A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1" y="3115973"/>
            <a:ext cx="8109458" cy="269015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F7A73-513F-4BBB-B338-66A9E141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5A14EF6-B57B-47FF-BEA3-80AA0CC7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784A-2F38-4929-8CF6-EE56719D81F8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1724E8E-FBEC-4B4D-98C0-9445D34F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037434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算数运算指令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dirty="0"/>
              <a:t>乘法指令、乘加指令和除法指令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3270EA-7433-40F2-89B3-B6A70935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80" y="2680108"/>
            <a:ext cx="7469640" cy="3608328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8F8AAA-61C7-4184-A171-064D4602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81C5917-EC93-435D-AB9E-5B221BFB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038F-BC6F-48C6-8D00-20C3C1A6ABF7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FEB8630-3F0A-4934-893A-59591868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9393593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逻辑运算指令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A5575B-87B7-468A-B86C-DB4A7B9A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7" y="2469104"/>
            <a:ext cx="8332719" cy="257378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0D2DB5-698E-4C54-BDA6-FFA32753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70464EB-0791-494F-AEE2-87C87DE4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4D4-CFB8-4F0A-B7D5-4E6AECB14885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4AB635E-5B28-47B5-81C7-35D71E11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4025091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移位指令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dirty="0"/>
              <a:t>逻辑移位，算术移位，循环移位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7235C5-6012-4706-8E4F-5C975EBA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51" y="3046390"/>
            <a:ext cx="8155425" cy="254667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824D4C-114C-40F8-AF7A-A24C8C79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7B0CD5E-7B65-43DB-A318-9866E4A4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35C9-CF4C-4AFB-AF6B-CB3F74A4C9AB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51B1675-3B27-4385-A8A9-1785CF93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1937386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比较与测试指令</a:t>
            </a:r>
            <a:endParaRPr lang="en-US" altLang="zh-CN" dirty="0"/>
          </a:p>
          <a:p>
            <a:pPr marL="731520" lvl="3">
              <a:spcBef>
                <a:spcPts val="1200"/>
              </a:spcBef>
            </a:pPr>
            <a:r>
              <a:rPr lang="zh-CN" altLang="en-US" dirty="0"/>
              <a:t>更改条件标志位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8A4D74-9428-4DC8-955C-ABB074B8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95" y="2650063"/>
            <a:ext cx="8582634" cy="217670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C492B-C109-4BDE-8CAC-8D6705CE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81376E6-41BD-4057-969D-E516F160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400-1084-426C-A0D8-6551907FA847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C246511-C34E-47AF-B9AB-670DD390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30632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CEA55-460B-4570-B4A7-FCA16F24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CISC &amp; RISC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0EEAA-B65E-4FE1-B5EE-91401C78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复杂指令集计算机（</a:t>
            </a:r>
            <a:r>
              <a:rPr lang="en-US" altLang="zh-CN" sz="2800" dirty="0"/>
              <a:t>CISC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依靠增加指令的复杂度，来改善计算性能</a:t>
            </a:r>
            <a:endParaRPr lang="en-US" altLang="zh-CN" sz="2400" dirty="0"/>
          </a:p>
          <a:p>
            <a:pPr lvl="1"/>
            <a:r>
              <a:rPr lang="zh-CN" altLang="en-US" sz="2400" dirty="0"/>
              <a:t>指令格式不固定，指令可长可短，操作数可多可少</a:t>
            </a:r>
            <a:endParaRPr lang="en-US" altLang="zh-CN" sz="2400" dirty="0"/>
          </a:p>
          <a:p>
            <a:pPr lvl="1"/>
            <a:r>
              <a:rPr lang="en-US" altLang="zh-CN" sz="2400" dirty="0"/>
              <a:t>CPU</a:t>
            </a:r>
            <a:r>
              <a:rPr lang="zh-CN" altLang="en-US" sz="2400" dirty="0"/>
              <a:t>寻址方式复杂多样</a:t>
            </a:r>
            <a:endParaRPr lang="en-US" altLang="zh-CN" sz="2400" dirty="0"/>
          </a:p>
          <a:p>
            <a:pPr lvl="1"/>
            <a:r>
              <a:rPr lang="zh-CN" altLang="en-US" sz="2400" dirty="0"/>
              <a:t>采用微程序控制</a:t>
            </a:r>
            <a:endParaRPr lang="en-US" altLang="zh-CN" sz="2400" dirty="0"/>
          </a:p>
          <a:p>
            <a:pPr lvl="1"/>
            <a:r>
              <a:rPr lang="zh-CN" altLang="en-US" sz="2400" dirty="0"/>
              <a:t>每条指令执行平均时钟周期数</a:t>
            </a:r>
            <a:r>
              <a:rPr lang="en-US" altLang="zh-CN" sz="2400" dirty="0"/>
              <a:t>CPI</a:t>
            </a:r>
            <a:r>
              <a:rPr lang="zh-CN" altLang="en-US" sz="2400" dirty="0"/>
              <a:t>超过</a:t>
            </a:r>
            <a:r>
              <a:rPr lang="en-US" altLang="zh-CN" sz="2400" dirty="0"/>
              <a:t>5</a:t>
            </a:r>
            <a:r>
              <a:rPr lang="zh-CN" altLang="en-US" sz="2400" dirty="0"/>
              <a:t>个时钟周期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B15FB-EF65-41FD-A65F-8659022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249EA-DF63-4CDD-B66E-DA6F3B88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4171-74FC-4893-9A1C-77EBA25C843B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35B83-DBC8-49AE-85ED-F7FD45B2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685171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182880" lvl="2">
              <a:spcBef>
                <a:spcPts val="1200"/>
              </a:spcBef>
            </a:pPr>
            <a:r>
              <a:rPr lang="zh-CN" altLang="en-US" sz="2800" dirty="0"/>
              <a:t>位域操作指令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D0467A-5FAF-4532-8377-46953045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2" y="2317495"/>
            <a:ext cx="8539994" cy="3336171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B73BF7-F0AE-4DA2-ACE1-EEB6F2F0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FDFABC8-9539-4145-95DA-2A6C63D7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69-9A9A-4571-8A5C-E051324CDD21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0734AFC-A51D-404F-B985-37BF6FBF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13066908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182880" lvl="2">
              <a:spcBef>
                <a:spcPts val="1200"/>
              </a:spcBef>
            </a:pPr>
            <a:r>
              <a:rPr lang="zh-CN" altLang="en-US" sz="2800" dirty="0"/>
              <a:t>跳转指令</a:t>
            </a:r>
            <a:endParaRPr lang="en-US" altLang="zh-CN" sz="2800" dirty="0"/>
          </a:p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无条件跳转，函数跳转，条件跳转，</a:t>
            </a:r>
            <a:r>
              <a:rPr lang="en-US" altLang="zh-CN" sz="2400" dirty="0"/>
              <a:t>IT-THEN</a:t>
            </a:r>
            <a:r>
              <a:rPr lang="zh-CN" altLang="en-US" sz="2400" dirty="0"/>
              <a:t>指令块，查表跳转等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4A748-308A-479E-A599-4E5A3CD6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48315F9-7F04-4652-9591-1BB159A8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E2B3-AB6F-419C-81E7-40BBBEE032C5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0D82CAD-CD34-4F2D-AB49-F9CE0BBA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5FE2E7-BD67-48D8-84D7-B7F0C7F5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78" y="3245787"/>
            <a:ext cx="6283354" cy="33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30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存储器访问指令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3F8808-D7E9-479F-82D3-368DEC6D5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4" y="1479883"/>
            <a:ext cx="8672512" cy="479290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C01CF6-9AC2-4627-9ED9-C4709FBB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7CCF5-BFFC-4656-A55B-D0949A70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10D5-C7B4-4999-AF29-A9062F44F6F0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2D54F-9ECD-49AD-85D8-F16274B2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2996916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存储器访问指令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批量加载</a:t>
            </a:r>
            <a:r>
              <a:rPr lang="en-US" altLang="zh-CN" sz="2400" dirty="0"/>
              <a:t>/</a:t>
            </a:r>
            <a:r>
              <a:rPr lang="zh-CN" altLang="en-US" sz="2400" dirty="0"/>
              <a:t>存储数据指令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进栈出栈指令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ECB5AC-C409-40B7-90BB-2D208EBC8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4" y="2009384"/>
            <a:ext cx="6802715" cy="24243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98EA10-BB36-4584-9A84-6D29BFD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6" y="5047412"/>
            <a:ext cx="5527588" cy="124982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2079A2-B74B-4C52-AB8D-2426E55A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C2FB9-78EB-48AF-8C3A-AA9E0C40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2AA9-2236-4F07-A94E-88D344225A14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7405A0-0791-46A6-B68E-2A527C9D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8014503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汇编程序设计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C</a:t>
            </a:r>
            <a:r>
              <a:rPr lang="zh-CN" altLang="en-US" sz="2400" dirty="0"/>
              <a:t>语言赋值语句对应的汇编程序：</a:t>
            </a:r>
            <a:r>
              <a:rPr lang="en-US" altLang="zh-CN" sz="2400" dirty="0"/>
              <a:t>x=a*</a:t>
            </a:r>
            <a:r>
              <a:rPr lang="en-US" altLang="zh-CN" sz="2400" dirty="0" err="1"/>
              <a:t>b+c</a:t>
            </a:r>
            <a:r>
              <a:rPr lang="en-US" altLang="zh-CN" sz="2400" dirty="0"/>
              <a:t>;</a:t>
            </a:r>
          </a:p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对应的汇编程序：</a:t>
            </a:r>
            <a:endParaRPr lang="en-US" altLang="zh-CN" sz="2400" dirty="0"/>
          </a:p>
          <a:p>
            <a:pPr marL="274320" lvl="3" indent="0">
              <a:spcBef>
                <a:spcPts val="1200"/>
              </a:spcBef>
              <a:buNone/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C8F5A6-1AB5-4862-9B27-2CCBED07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64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6A0B0C2-4E56-44DB-AD5F-19188C9B8C78}"/>
              </a:ext>
            </a:extLst>
          </p:cNvPr>
          <p:cNvGrpSpPr/>
          <p:nvPr/>
        </p:nvGrpSpPr>
        <p:grpSpPr>
          <a:xfrm>
            <a:off x="255617" y="2865907"/>
            <a:ext cx="8743336" cy="2905719"/>
            <a:chOff x="255617" y="2865907"/>
            <a:chExt cx="8743336" cy="290571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36F9BE5-C748-4098-95D9-8EBEE5F12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617" y="2865907"/>
              <a:ext cx="8743336" cy="290571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82393D-220A-4617-B6E3-9173198DE661}"/>
                </a:ext>
              </a:extLst>
            </p:cNvPr>
            <p:cNvSpPr txBox="1"/>
            <p:nvPr/>
          </p:nvSpPr>
          <p:spPr>
            <a:xfrm>
              <a:off x="1851336" y="4467845"/>
              <a:ext cx="20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,</a:t>
              </a:r>
              <a:endParaRPr lang="zh-CN" altLang="en-US" dirty="0"/>
            </a:p>
          </p:txBody>
        </p:sp>
      </p:grp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1E837E58-5153-429E-ADD7-5F089A13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7EAA-6E95-4940-8A50-09312D0EEEB4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6DCD09A-E5B2-4BF4-BA3D-0E5DFDA6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6328891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333DD8-37D2-4E36-9B97-2A37F78C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8EEA31-25C2-4870-8FC5-3AB982DD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03AC-D8D2-420A-810A-DE4FC4ED43F0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DF27BF-05CC-427D-AC01-B3EE164E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3EE8F0-4147-4A21-8F4C-25D69401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49650"/>
            <a:ext cx="6024563" cy="65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0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汇编程序设计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32937" y="1309035"/>
                <a:ext cx="8672242" cy="5179836"/>
              </a:xfrm>
            </p:spPr>
            <p:txBody>
              <a:bodyPr>
                <a:normAutofit/>
              </a:bodyPr>
              <a:lstStyle/>
              <a:p>
                <a:pPr marL="457200" lvl="3">
                  <a:spcBef>
                    <a:spcPts val="1200"/>
                  </a:spcBef>
                </a:pPr>
                <a:r>
                  <a:rPr lang="zh-CN" altLang="en-US" sz="2400" dirty="0"/>
                  <a:t>例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语言逻辑表达式对应的汇编程序：</a:t>
                </a:r>
                <a:endParaRPr lang="en-US" altLang="zh-CN" sz="2400" dirty="0"/>
              </a:p>
              <a:p>
                <a:pPr marL="274320" lvl="3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||(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457200" lvl="3">
                  <a:spcBef>
                    <a:spcPts val="1200"/>
                  </a:spcBef>
                </a:pPr>
                <a:r>
                  <a:rPr lang="zh-CN" altLang="en-US" sz="2400" dirty="0"/>
                  <a:t>对应的汇编程序：</a:t>
                </a:r>
                <a:endParaRPr lang="en-US" altLang="zh-CN" sz="2400" dirty="0"/>
              </a:p>
              <a:p>
                <a:pPr marL="457200" lvl="3">
                  <a:spcBef>
                    <a:spcPts val="1200"/>
                  </a:spcBef>
                </a:pPr>
                <a:endParaRPr lang="en-US" altLang="zh-CN" sz="2400" dirty="0"/>
              </a:p>
              <a:p>
                <a:pPr marL="457200" lvl="3">
                  <a:spcBef>
                    <a:spcPts val="1200"/>
                  </a:spcBef>
                </a:pPr>
                <a:endParaRPr lang="en-US" altLang="zh-CN" sz="2400" dirty="0"/>
              </a:p>
              <a:p>
                <a:pPr marL="457200" lvl="3">
                  <a:spcBef>
                    <a:spcPts val="1200"/>
                  </a:spcBef>
                </a:pPr>
                <a:endParaRPr lang="en-US" altLang="zh-CN" sz="2400" dirty="0"/>
              </a:p>
              <a:p>
                <a:pPr marL="457200" lvl="3">
                  <a:spcBef>
                    <a:spcPts val="1200"/>
                  </a:spcBef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2937" y="1309035"/>
                <a:ext cx="8672242" cy="5179836"/>
              </a:xfrm>
              <a:blipFill>
                <a:blip r:embed="rId2"/>
                <a:stretch>
                  <a:fillRect t="-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A17D33A-7EF3-4A48-AC2C-8CAD2F07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1" y="3068011"/>
            <a:ext cx="8588695" cy="321534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CE4491-781A-41A9-BD62-9E3974AB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064E31B-BDA1-463A-9D09-BF9AB710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DDD-4A41-4189-96D2-FFAB3D7C5833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DFD89C3-3060-415E-BFB0-AC59708D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8257487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495F1E5-5109-47D6-A47E-C2F81E127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 </a:t>
            </a:r>
            <a:r>
              <a:rPr lang="zh-CN" altLang="en-US"/>
              <a:t>控制流</a:t>
            </a:r>
            <a:endParaRPr lang="en-US" altLang="zh-CN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A865EBB-6866-47CD-9DB4-F4DAAA852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879" y="1314370"/>
            <a:ext cx="8672242" cy="4776537"/>
          </a:xfrm>
        </p:spPr>
        <p:txBody>
          <a:bodyPr/>
          <a:lstStyle/>
          <a:p>
            <a:r>
              <a:rPr lang="zh-CN" altLang="en-US" dirty="0"/>
              <a:t>所有操作可通过测试</a:t>
            </a:r>
            <a:r>
              <a:rPr lang="en-US" altLang="zh-CN" dirty="0"/>
              <a:t>PSR</a:t>
            </a:r>
            <a:r>
              <a:rPr lang="zh-CN" altLang="en-US" dirty="0"/>
              <a:t>，进行条件执行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EQ, NE, CS, CC, MI, PL, VS, VC, HI, LS, GE, LT, GT, LE</a:t>
            </a:r>
          </a:p>
          <a:p>
            <a:r>
              <a:rPr lang="zh-CN" altLang="en-US" dirty="0"/>
              <a:t>分支操作</a:t>
            </a:r>
            <a:r>
              <a:rPr lang="en-US" altLang="zh-CN" dirty="0"/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>
                <a:latin typeface="Courier" pitchFamily="1" charset="0"/>
              </a:rPr>
              <a:t>BXX #100</a:t>
            </a:r>
          </a:p>
        </p:txBody>
      </p:sp>
      <p:sp>
        <p:nvSpPr>
          <p:cNvPr id="61446" name="灯片编号占位符 3">
            <a:extLst>
              <a:ext uri="{FF2B5EF4-FFF2-40B4-BE49-F238E27FC236}">
                <a16:creationId xmlns:a16="http://schemas.microsoft.com/office/drawing/2014/main" id="{E59B8F63-647E-48FB-87F9-15929523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FBD46C-CD73-4E7D-9944-262C057DC72F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40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89374080-50D2-4F83-82CB-0ECFE266FDD7}"/>
              </a:ext>
            </a:extLst>
          </p:cNvPr>
          <p:cNvSpPr/>
          <p:nvPr/>
        </p:nvSpPr>
        <p:spPr>
          <a:xfrm rot="16200000">
            <a:off x="950122" y="4212431"/>
            <a:ext cx="176212" cy="3143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3B0EBF-8BAF-49E2-ACCF-18A9F202821D}"/>
              </a:ext>
            </a:extLst>
          </p:cNvPr>
          <p:cNvSpPr txBox="1"/>
          <p:nvPr/>
        </p:nvSpPr>
        <p:spPr>
          <a:xfrm>
            <a:off x="755693" y="4656580"/>
            <a:ext cx="553998" cy="1533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条件码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BADF8C8-0C39-4112-8860-F7F3C20D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03A-97D0-4519-AF03-FAA85BCC5DEA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985D9E4-21DB-4B7D-B540-2F943DD2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DC1DD216-7EAC-47B1-A5BE-367B9EBEB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ctr"/>
            <a:r>
              <a:rPr lang="zh-CN" altLang="en-US" dirty="0"/>
              <a:t>条件码</a:t>
            </a:r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7634B5BA-E140-4A17-9DAF-A2E56E38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F312C1-46A4-481B-B108-037D16AA4420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4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D4D39A-1F22-4C28-A1EF-B6C0AE4B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C749-C9FF-4DCB-B2BA-E03397495466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1BBB67-DA18-443B-835A-8C5B69B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256" y="6472810"/>
            <a:ext cx="4745736" cy="365125"/>
          </a:xfrm>
        </p:spPr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F330B67-D17E-4367-A39D-D1DDD3BA4BED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936625"/>
          <a:ext cx="7561262" cy="554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228">
                  <a:extLst>
                    <a:ext uri="{9D8B030D-6E8A-4147-A177-3AD203B41FA5}">
                      <a16:colId xmlns:a16="http://schemas.microsoft.com/office/drawing/2014/main" val="2961483980"/>
                    </a:ext>
                  </a:extLst>
                </a:gridCol>
                <a:gridCol w="3672613">
                  <a:extLst>
                    <a:ext uri="{9D8B030D-6E8A-4147-A177-3AD203B41FA5}">
                      <a16:colId xmlns:a16="http://schemas.microsoft.com/office/drawing/2014/main" val="1109520754"/>
                    </a:ext>
                  </a:extLst>
                </a:gridCol>
                <a:gridCol w="2520421">
                  <a:extLst>
                    <a:ext uri="{9D8B030D-6E8A-4147-A177-3AD203B41FA5}">
                      <a16:colId xmlns:a16="http://schemas.microsoft.com/office/drawing/2014/main" val="167367817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EQ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结果为</a:t>
                      </a:r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Z=1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220605167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NE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结果不为</a:t>
                      </a:r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Z=0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528373416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CS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有进位或借位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C=1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44356093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CC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没进位或借位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C=0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319970214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MI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小于</a:t>
                      </a:r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N=1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281181329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PL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大于等于</a:t>
                      </a:r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N=0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73511179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VS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溢出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V=1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225159505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VC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无溢出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V=0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85395686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HI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无符号比较大于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C=1</a:t>
                      </a:r>
                      <a:r>
                        <a:rPr lang="en-US" altLang="zh-CN" sz="2000" baseline="0" dirty="0"/>
                        <a:t> </a:t>
                      </a:r>
                      <a:r>
                        <a:rPr lang="zh-CN" altLang="en-US" sz="2000" baseline="0" dirty="0"/>
                        <a:t>且 </a:t>
                      </a:r>
                      <a:r>
                        <a:rPr lang="en-US" altLang="zh-CN" sz="2000" dirty="0"/>
                        <a:t>Z=0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2844659946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LS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无符号比较小于等于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C=0, </a:t>
                      </a:r>
                      <a:r>
                        <a:rPr lang="zh-CN" altLang="en-US" sz="2000" dirty="0"/>
                        <a:t>或 </a:t>
                      </a:r>
                      <a:r>
                        <a:rPr lang="en-US" altLang="zh-CN" sz="2000" dirty="0"/>
                        <a:t>Z=1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2976121149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GE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有符号比较大于等于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N=V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397073141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LT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有符号比较小于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 </a:t>
                      </a:r>
                      <a:r>
                        <a:rPr lang="en-US" altLang="zh-CN" sz="2000" dirty="0"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en-US" altLang="zh-CN" sz="2000" dirty="0"/>
                        <a:t>V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326706793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GT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有符号比较大于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Z=0</a:t>
                      </a:r>
                      <a:r>
                        <a:rPr lang="zh-CN" altLang="en-US" sz="2000" dirty="0"/>
                        <a:t>且</a:t>
                      </a:r>
                      <a:r>
                        <a:rPr lang="en-US" altLang="zh-CN" sz="2000" dirty="0"/>
                        <a:t>N=V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406987683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LE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有符号比较小于等于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Z=1</a:t>
                      </a:r>
                      <a:r>
                        <a:rPr lang="zh-CN" altLang="en-US" sz="2000" dirty="0"/>
                        <a:t>或</a:t>
                      </a:r>
                      <a:r>
                        <a:rPr lang="en-US" altLang="zh-CN" sz="2000" dirty="0"/>
                        <a:t>N</a:t>
                      </a:r>
                      <a:r>
                        <a:rPr lang="en-US" altLang="zh-CN" sz="2000" dirty="0"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en-US" altLang="zh-CN" sz="2000" dirty="0"/>
                        <a:t>V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5828791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汇编程序设计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937" y="1309035"/>
            <a:ext cx="8672242" cy="5179836"/>
          </a:xfrm>
        </p:spPr>
        <p:txBody>
          <a:bodyPr>
            <a:normAutofit/>
          </a:bodyPr>
          <a:lstStyle/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C</a:t>
            </a:r>
            <a:r>
              <a:rPr lang="zh-CN" altLang="en-US" sz="2400" dirty="0"/>
              <a:t>语言条件语句对应的汇编程序：</a:t>
            </a:r>
            <a:endParaRPr lang="en-US" altLang="zh-CN" sz="2400" dirty="0"/>
          </a:p>
          <a:p>
            <a:pPr marL="274320" lvl="3" indent="0">
              <a:spcBef>
                <a:spcPts val="1200"/>
              </a:spcBef>
              <a:buNone/>
            </a:pPr>
            <a:r>
              <a:rPr lang="en-US" altLang="zh-CN" sz="2400" dirty="0"/>
              <a:t>if (a==1)  b=2;</a:t>
            </a:r>
          </a:p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对应的汇编程序：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888E16-110E-4E4C-8A93-8FA75101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4" y="3343013"/>
            <a:ext cx="8562594" cy="2462169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F88EB3-F5C8-40A1-80A6-7111F42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2895A59-C69D-4E04-831B-3E849305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7476-5F56-4A22-95A8-FE8E70AB684B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C8394BF-AA7A-4505-9AF0-612AF980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39985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CEA55-460B-4570-B4A7-FCA16F24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精简指令集计算机（</a:t>
            </a:r>
            <a:r>
              <a:rPr lang="en-US" altLang="zh-CN" sz="3200" dirty="0"/>
              <a:t>RISC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0EEAA-B65E-4FE1-B5EE-91401C78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CISC</a:t>
            </a:r>
          </a:p>
          <a:p>
            <a:pPr lvl="1"/>
            <a:r>
              <a:rPr lang="en-US" altLang="zh-CN" sz="2400" dirty="0"/>
              <a:t>CISC</a:t>
            </a:r>
            <a:r>
              <a:rPr lang="zh-CN" altLang="en-US" sz="2400" dirty="0"/>
              <a:t>指令的使用频率不均衡，且相差悬殊，</a:t>
            </a:r>
            <a:r>
              <a:rPr lang="en-US" altLang="zh-CN" sz="2400" dirty="0"/>
              <a:t>20%/80%</a:t>
            </a:r>
            <a:r>
              <a:rPr lang="zh-CN" altLang="en-US" sz="2400" dirty="0"/>
              <a:t>定律</a:t>
            </a:r>
            <a:endParaRPr lang="en-US" altLang="zh-CN" sz="2400" dirty="0"/>
          </a:p>
          <a:p>
            <a:pPr lvl="1"/>
            <a:r>
              <a:rPr lang="en-US" altLang="zh-CN" sz="2400" dirty="0"/>
              <a:t>CISC</a:t>
            </a:r>
            <a:r>
              <a:rPr lang="zh-CN" altLang="en-US" sz="2400" dirty="0"/>
              <a:t>依靠增加指令数目，来改善其性能缺点</a:t>
            </a:r>
            <a:endParaRPr lang="en-US" altLang="zh-CN" sz="2400" dirty="0"/>
          </a:p>
          <a:p>
            <a:r>
              <a:rPr lang="en-US" altLang="zh-CN" sz="2800" dirty="0"/>
              <a:t>RISC</a:t>
            </a:r>
          </a:p>
          <a:p>
            <a:pPr lvl="1"/>
            <a:r>
              <a:rPr lang="en-US" altLang="zh-CN" sz="2400" dirty="0"/>
              <a:t>RISC </a:t>
            </a:r>
            <a:r>
              <a:rPr lang="zh-CN" altLang="en-US" sz="2400" dirty="0"/>
              <a:t>统一了计算机的体系结构</a:t>
            </a:r>
            <a:endParaRPr lang="en-US" altLang="zh-CN" sz="2400" dirty="0"/>
          </a:p>
          <a:p>
            <a:pPr lvl="1"/>
            <a:r>
              <a:rPr lang="zh-CN" altLang="en-US" sz="2400" dirty="0"/>
              <a:t>指令非常少，通常只有几十条</a:t>
            </a:r>
            <a:endParaRPr lang="en-US" altLang="zh-CN" sz="2400" dirty="0"/>
          </a:p>
          <a:p>
            <a:pPr lvl="1"/>
            <a:r>
              <a:rPr lang="zh-CN" altLang="en-US" sz="2400" dirty="0"/>
              <a:t>每条指令长度统一，</a:t>
            </a:r>
            <a:r>
              <a:rPr lang="en-US" altLang="zh-CN" sz="2400" dirty="0"/>
              <a:t>CPU</a:t>
            </a:r>
            <a:r>
              <a:rPr lang="zh-CN" altLang="en-US" sz="2400" dirty="0"/>
              <a:t>寻址方式少</a:t>
            </a:r>
            <a:endParaRPr lang="en-US" altLang="zh-CN" sz="2400" dirty="0"/>
          </a:p>
          <a:p>
            <a:pPr lvl="1"/>
            <a:r>
              <a:rPr lang="zh-CN" altLang="en-US" sz="2400" dirty="0"/>
              <a:t>便于应用流水线技术</a:t>
            </a:r>
            <a:endParaRPr lang="en-US" altLang="zh-CN" sz="2400" dirty="0"/>
          </a:p>
          <a:p>
            <a:pPr lvl="1"/>
            <a:r>
              <a:rPr lang="zh-CN" altLang="en-US" sz="2400" dirty="0"/>
              <a:t>大部分指令是单时钟周期完成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F9759-3B09-4F41-AE29-DED30A32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646B5-A4E8-44F3-AD93-8CE20F69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293F-050D-4942-B225-D2794F0B3CD1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E2836-6BBC-4633-BE01-04670307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1008309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汇编程序设计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937" y="1309035"/>
            <a:ext cx="8672242" cy="5179836"/>
          </a:xfrm>
        </p:spPr>
        <p:txBody>
          <a:bodyPr>
            <a:normAutofit/>
          </a:bodyPr>
          <a:lstStyle/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4</a:t>
            </a:r>
            <a:r>
              <a:rPr lang="zh-CN" altLang="en-US" sz="2400" dirty="0"/>
              <a:t>：</a:t>
            </a:r>
            <a:r>
              <a:rPr lang="en-US" altLang="zh-CN" sz="2400" dirty="0"/>
              <a:t>C</a:t>
            </a:r>
            <a:r>
              <a:rPr lang="zh-CN" altLang="en-US" sz="2400" dirty="0"/>
              <a:t>语言经典条件语句对应的汇编程序：</a:t>
            </a:r>
            <a:endParaRPr lang="en-US" altLang="zh-CN" sz="2400" dirty="0"/>
          </a:p>
          <a:p>
            <a:pPr marL="274320" lvl="3" indent="0">
              <a:spcBef>
                <a:spcPts val="1200"/>
              </a:spcBef>
              <a:buNone/>
            </a:pPr>
            <a:r>
              <a:rPr lang="en-US" altLang="zh-CN" sz="2400" dirty="0"/>
              <a:t>if (a&gt;1)  b=2;  else b=b-a;</a:t>
            </a:r>
          </a:p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对应的汇编程序：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AFC56B-E67F-47CA-BAD9-95A37DE7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8" y="2982437"/>
            <a:ext cx="7745323" cy="350643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6D43F-945A-4034-B0D2-B51F91D6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9262367-B902-4CF3-823A-39C46B74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D7CE-38BC-439A-A208-2D085B268693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40CA5E3-3900-422E-9657-7F58F634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455204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764" y="133462"/>
            <a:ext cx="8672242" cy="66246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汇编程序设计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791069"/>
            <a:ext cx="8672242" cy="5179836"/>
          </a:xfrm>
        </p:spPr>
        <p:txBody>
          <a:bodyPr>
            <a:normAutofit/>
          </a:bodyPr>
          <a:lstStyle/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5</a:t>
            </a:r>
            <a:r>
              <a:rPr lang="zh-CN" altLang="en-US" sz="2400" dirty="0"/>
              <a:t>：</a:t>
            </a:r>
            <a:r>
              <a:rPr lang="en-US" altLang="zh-CN" sz="2400" dirty="0"/>
              <a:t>C</a:t>
            </a:r>
            <a:r>
              <a:rPr lang="zh-CN" altLang="en-US" sz="2400" dirty="0"/>
              <a:t>语言循环语句对应的汇编程序：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对应的汇编程序：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64DD4C-FBE2-4F2D-B8FB-EDCB3CC6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84" y="1406581"/>
            <a:ext cx="1932874" cy="1796206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FB8282-D139-41FC-B5D1-A3DEEEED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71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0D13A71-1F6F-40F3-9D85-796A1FFD46C9}"/>
              </a:ext>
            </a:extLst>
          </p:cNvPr>
          <p:cNvCxnSpPr/>
          <p:nvPr/>
        </p:nvCxnSpPr>
        <p:spPr>
          <a:xfrm>
            <a:off x="1028700" y="5543550"/>
            <a:ext cx="14287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DEAEC60-26CA-41B9-BD37-27B4929381CD}"/>
              </a:ext>
            </a:extLst>
          </p:cNvPr>
          <p:cNvCxnSpPr/>
          <p:nvPr/>
        </p:nvCxnSpPr>
        <p:spPr>
          <a:xfrm>
            <a:off x="1047750" y="5753100"/>
            <a:ext cx="14287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CC1CEE93-5FC0-45AE-AA26-3B014C75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177-7871-4701-BBD9-655BEB248320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42D5DBFB-4C79-4C02-B51F-9A5E04C0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A7AA29-7DC4-4F64-8169-EFAA970F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2" y="3706280"/>
            <a:ext cx="8014024" cy="296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042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2.5 </a:t>
            </a:r>
            <a:r>
              <a:rPr lang="zh-CN" altLang="en-US" sz="3200" dirty="0"/>
              <a:t>流水线技术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 lnSpcReduction="10000"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通过多个功能部件并行工作来缩短指令的运行时间，提高系统的效率和吞吐率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指令执行以分解为多个阶段，各阶段使用硬件部件不同，这样指令执行就可重叠，实现指令并行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延迟：指一条指令从进入流水线到流出流水线所花费的时间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吞吐量：是指单位时间内执行的指令数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流水线技术增加了 </a:t>
            </a:r>
            <a:r>
              <a:rPr lang="en-US" altLang="zh-CN" sz="2800" dirty="0"/>
              <a:t>CPU </a:t>
            </a:r>
            <a:r>
              <a:rPr lang="zh-CN" altLang="en-US" sz="2800" dirty="0"/>
              <a:t>的吞吐量，但并没有减少每条指令的延迟</a:t>
            </a: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D8429B-27CE-4E77-A8E6-853E3888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986346A-4AD3-467A-9264-B778D02E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8A69-852A-4266-B6A4-D9DEEF8C21F2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40DE9B3-501F-4D29-B03F-962D396D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42631280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2.5 </a:t>
            </a:r>
            <a:r>
              <a:rPr lang="zh-CN" altLang="en-US" sz="3200" dirty="0"/>
              <a:t>流水线技术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三级流水线：包括取指、译码、执行三个阶段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实现逻辑最简单</a:t>
            </a: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ACD16-5D3C-4846-84CD-60271F46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52" y="3106637"/>
            <a:ext cx="6396015" cy="248178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D8429B-27CE-4E77-A8E6-853E3888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46A8B88-A706-4177-816A-13A05B1A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BD06-9B0F-4BB3-9F38-6B04B644E790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7025A72-B930-468B-9DBB-1404FFA1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9481735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流水线技术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1200992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0"/>
              </a:spcBef>
            </a:pPr>
            <a:r>
              <a:rPr lang="zh-CN" altLang="en-US" sz="2800" dirty="0"/>
              <a:t>五级流水线</a:t>
            </a:r>
            <a:endParaRPr lang="en-US" altLang="zh-CN" sz="2800" dirty="0"/>
          </a:p>
          <a:p>
            <a:pPr marL="731520" lvl="3">
              <a:spcBef>
                <a:spcPts val="0"/>
              </a:spcBef>
            </a:pPr>
            <a:r>
              <a:rPr lang="zh-CN" altLang="en-US" sz="2400" dirty="0"/>
              <a:t>取指、译码、执行、缓冲</a:t>
            </a:r>
            <a:r>
              <a:rPr lang="en-US" altLang="zh-CN" sz="2400" dirty="0"/>
              <a:t>/</a:t>
            </a:r>
            <a:r>
              <a:rPr lang="zh-CN" altLang="en-US" sz="2400" dirty="0"/>
              <a:t>数据、回写五个阶段</a:t>
            </a:r>
            <a:endParaRPr lang="en-US" altLang="zh-CN" sz="2400" dirty="0"/>
          </a:p>
          <a:p>
            <a:pPr marL="731520" lvl="3">
              <a:spcBef>
                <a:spcPts val="0"/>
              </a:spcBef>
            </a:pPr>
            <a:r>
              <a:rPr lang="zh-CN" altLang="en-US" sz="2400" dirty="0"/>
              <a:t>的实现逻辑最经典</a:t>
            </a:r>
            <a:endParaRPr lang="en-US" altLang="zh-CN" sz="2400" dirty="0"/>
          </a:p>
          <a:p>
            <a:pPr marL="731520" lvl="3">
              <a:spcBef>
                <a:spcPts val="0"/>
              </a:spcBef>
            </a:pPr>
            <a:endParaRPr lang="en-US" altLang="zh-CN" sz="2400" dirty="0"/>
          </a:p>
          <a:p>
            <a:pPr marL="731520" lvl="3">
              <a:spcBef>
                <a:spcPts val="0"/>
              </a:spcBef>
            </a:pPr>
            <a:endParaRPr lang="en-US" altLang="zh-CN" sz="2400" dirty="0"/>
          </a:p>
          <a:p>
            <a:pPr marL="731520" lvl="3">
              <a:spcBef>
                <a:spcPts val="0"/>
              </a:spcBef>
            </a:pPr>
            <a:endParaRPr lang="en-US" altLang="zh-CN" sz="2400" dirty="0"/>
          </a:p>
          <a:p>
            <a:pPr marL="731520" lvl="3">
              <a:spcBef>
                <a:spcPts val="0"/>
              </a:spcBef>
            </a:pPr>
            <a:endParaRPr lang="en-US" altLang="zh-CN" sz="2400" dirty="0"/>
          </a:p>
          <a:p>
            <a:pPr marL="731520" lvl="3">
              <a:spcBef>
                <a:spcPts val="0"/>
              </a:spcBef>
            </a:pPr>
            <a:endParaRPr lang="en-US" altLang="zh-CN" sz="2400" dirty="0"/>
          </a:p>
          <a:p>
            <a:pPr marL="731520" lvl="3">
              <a:spcBef>
                <a:spcPts val="0"/>
              </a:spcBef>
            </a:pPr>
            <a:endParaRPr lang="en-US" altLang="zh-CN" sz="2400" dirty="0"/>
          </a:p>
          <a:p>
            <a:pPr marL="457200" lvl="2">
              <a:spcBef>
                <a:spcPts val="0"/>
              </a:spcBef>
            </a:pPr>
            <a:r>
              <a:rPr lang="zh-CN" altLang="en-US" sz="2800" dirty="0"/>
              <a:t>超流水线超过了通常的</a:t>
            </a:r>
            <a:r>
              <a:rPr lang="en-US" altLang="zh-CN" sz="2800" dirty="0"/>
              <a:t>5</a:t>
            </a:r>
            <a:r>
              <a:rPr lang="zh-CN" altLang="en-US" sz="2800" dirty="0"/>
              <a:t>到</a:t>
            </a:r>
            <a:r>
              <a:rPr lang="en-US" altLang="zh-CN" sz="2800" dirty="0"/>
              <a:t>6</a:t>
            </a:r>
            <a:r>
              <a:rPr lang="zh-CN" altLang="en-US" sz="2800" dirty="0"/>
              <a:t>级，实现逻辑最复杂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D2033E-54BB-4377-ACD9-A52DF9B4B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6" y="2889800"/>
            <a:ext cx="7978350" cy="269613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0D26A0-5703-4C08-A551-0D29AC45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713DD-9E84-42E9-980F-E764668A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C302-CB8E-42D9-BB13-910E906063C9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B940D72-198D-4AA3-92BE-5752E2EB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1485357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的三级流水线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838B00-3982-41AE-B9F1-3B4D4C515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462087"/>
            <a:ext cx="5734050" cy="3933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C4DB42-EDE8-40A7-8C6F-12569B14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462087"/>
            <a:ext cx="5734050" cy="39338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222064-96D0-4B8D-8FBC-1668DAAC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462087"/>
            <a:ext cx="5734050" cy="39338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2A1BAF-AC25-46A8-80EE-51C8D1949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6" y="1140704"/>
            <a:ext cx="7746767" cy="531464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8B0697-5364-4DC4-91F2-B7F0ABBD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F60FF-95AD-4968-8637-1E95395C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0353-A4A2-459E-8D84-9890F4EDB07D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034B3-0685-48CB-86C5-E2595027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7448538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的三级流水线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 fontScale="85000" lnSpcReduction="10000"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取指阶段：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取指用来计算下一个预取指令的地址，从指令存储空间取出指令，或者自动加载中断向量</a:t>
            </a:r>
            <a:endParaRPr lang="en-US" altLang="zh-CN" sz="2400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包含一个预取指缓冲区，避免流水线“断流”</a:t>
            </a: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译码阶段：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译码对之前取指阶段送入的指令进行解码操作，分解出指令中的操作数和执行码</a:t>
            </a:r>
            <a:endParaRPr lang="en-US" altLang="zh-CN" sz="2400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再由操作数相应的寻址方式生成操作数的地址，产生寄存器值</a:t>
            </a: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执行阶段：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用于执行指令，产生</a:t>
            </a:r>
            <a:r>
              <a:rPr lang="en-US" altLang="zh-CN" sz="2400" dirty="0"/>
              <a:t>LSU</a:t>
            </a:r>
            <a:r>
              <a:rPr lang="zh-CN" altLang="en-US" sz="2400" dirty="0"/>
              <a:t>（</a:t>
            </a:r>
            <a:r>
              <a:rPr lang="en-US" altLang="zh-CN" sz="2400" dirty="0"/>
              <a:t>Load/Store Unit</a:t>
            </a:r>
            <a:r>
              <a:rPr lang="zh-CN" altLang="en-US" sz="2400" dirty="0"/>
              <a:t>）地址，回写执行结果</a:t>
            </a:r>
            <a:endParaRPr lang="en-US" altLang="zh-CN" sz="2400" dirty="0"/>
          </a:p>
          <a:p>
            <a:pPr marL="731520" lvl="3">
              <a:spcBef>
                <a:spcPts val="1200"/>
              </a:spcBef>
            </a:pP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003A52-A562-4A60-8ACF-E517A4CF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22B40-E19D-4FEF-9F47-D3E80753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D728-0A32-4B43-AA5E-B49E380BCD06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3B550-415B-4103-ADDE-4A93FE2D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7907766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影响流水线性能的因素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数据冲突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跳转指令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流水线深度</a:t>
            </a:r>
            <a:endParaRPr lang="en-US" altLang="zh-CN" sz="2800" dirty="0"/>
          </a:p>
          <a:p>
            <a:pPr marL="548640" lvl="3" indent="0">
              <a:spcBef>
                <a:spcPts val="1200"/>
              </a:spcBef>
              <a:buNone/>
            </a:pP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E9C1F-A43F-4673-A862-5E481D53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77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EF1734-C125-4CA9-99F4-C5F0ACAE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B78-0346-4072-8F23-EB1D932EF84C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EB9A-A1B4-4E87-A36D-15DDD4C1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0230494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本章小结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冯</a:t>
            </a:r>
            <a:r>
              <a:rPr lang="en-US" altLang="zh-CN" sz="2800" dirty="0"/>
              <a:t>·</a:t>
            </a:r>
            <a:r>
              <a:rPr lang="zh-CN" altLang="en-US" sz="2800" dirty="0"/>
              <a:t>诺依曼结构和哈弗结构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复杂指令集和简单指令集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en-US" altLang="zh-CN" sz="2800" dirty="0"/>
              <a:t>Cortex-M4</a:t>
            </a:r>
            <a:r>
              <a:rPr lang="zh-CN" altLang="en-US" sz="2800" dirty="0"/>
              <a:t>体系结构及汇编指令</a:t>
            </a: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流水线技术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D4091A-8B37-4093-A73E-4971BD00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863FE1-21EC-486F-AA9E-A27F5015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3244-066E-497E-B209-3484B1D21BEE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F706F9-F49D-4A99-AB38-29E43823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8186989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0AE35-7F3F-4A0C-A5F0-B73D9D40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43CF9-7911-48CF-972A-73A84F2F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P44 2,6,7,8,12,15,17,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18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注意：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dirty="0"/>
              <a:t>其中第</a:t>
            </a:r>
            <a:r>
              <a:rPr lang="en-US" altLang="zh-CN" dirty="0"/>
              <a:t>18</a:t>
            </a:r>
            <a:r>
              <a:rPr lang="zh-CN" altLang="en-US" dirty="0"/>
              <a:t>题要求在电脑调试，在大夏学堂提交，纸质作业不用提交。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09802F-3ABC-4E34-A036-D744733A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700D0-C48A-4A79-B82C-1B83BD47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4D86-108C-4D1C-B82F-55DDDAADCABF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A2B6E-A9F1-4F71-B5A3-AE4B3160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30691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CEA55-460B-4570-B4A7-FCA16F24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CISC</a:t>
            </a:r>
            <a:r>
              <a:rPr lang="zh-CN" altLang="en-US" sz="3200" dirty="0"/>
              <a:t>与</a:t>
            </a:r>
            <a:r>
              <a:rPr lang="en-US" altLang="zh-CN" sz="3200" dirty="0"/>
              <a:t>RISC</a:t>
            </a:r>
            <a:r>
              <a:rPr lang="zh-CN" altLang="en-US" sz="3200" dirty="0"/>
              <a:t>比较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5F3DF7-728A-46FB-81DD-0E3977799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19" y="1819011"/>
            <a:ext cx="8605562" cy="2752988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5030A3-55BC-4325-B34E-0121DBD1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CBD30-CD7A-43CA-BA41-8D40BB43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E9905-9085-42BD-ACBC-71BF936D6601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C6ABB-8AEF-40AD-A00E-35708828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22246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CEA55-460B-4570-B4A7-FCA16F24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嵌入式微处理器特点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0EEAA-B65E-4FE1-B5EE-91401C78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实时性：在处理器设计上要求有较短的响应时间</a:t>
            </a:r>
            <a:endParaRPr lang="en-US" altLang="zh-CN" sz="2800" dirty="0"/>
          </a:p>
          <a:p>
            <a:r>
              <a:rPr lang="zh-CN" altLang="en-US" sz="2800" dirty="0"/>
              <a:t>多任务：不相关的过程需要计算机同时处理，降低系统复杂性，保证实时性</a:t>
            </a:r>
            <a:endParaRPr lang="en-US" altLang="zh-CN" sz="2800" dirty="0"/>
          </a:p>
          <a:p>
            <a:r>
              <a:rPr lang="zh-CN" altLang="en-US" sz="2800" dirty="0"/>
              <a:t>存储保护：提高系统可靠性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295BC-963B-4E91-9225-BA8430F5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CC05F-BCA4-4A43-A309-5B812A5D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3F47-65A2-48A3-8984-EAC78B5D6F1D}" type="datetime1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49CD6-FE3C-42A3-9262-6BF4FE58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1584282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3750</TotalTime>
  <Words>4373</Words>
  <Application>Microsoft Office PowerPoint</Application>
  <PresentationFormat>全屏显示(4:3)</PresentationFormat>
  <Paragraphs>755</Paragraphs>
  <Slides>79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5" baseType="lpstr">
      <vt:lpstr>Courier</vt:lpstr>
      <vt:lpstr>Monotype Sorts</vt:lpstr>
      <vt:lpstr>等线</vt:lpstr>
      <vt:lpstr>方正姚体</vt:lpstr>
      <vt:lpstr>宋体</vt:lpstr>
      <vt:lpstr>微软雅黑</vt:lpstr>
      <vt:lpstr>Arial</vt:lpstr>
      <vt:lpstr>Cambria Math</vt:lpstr>
      <vt:lpstr>Courier New</vt:lpstr>
      <vt:lpstr>Rockwell</vt:lpstr>
      <vt:lpstr>Rockwell Condensed</vt:lpstr>
      <vt:lpstr>Symbol</vt:lpstr>
      <vt:lpstr>Tahoma</vt:lpstr>
      <vt:lpstr>Times New Roman</vt:lpstr>
      <vt:lpstr>Wingdings</vt:lpstr>
      <vt:lpstr>木活字</vt:lpstr>
      <vt:lpstr>第二章 微处理器体系架构</vt:lpstr>
      <vt:lpstr>大纲</vt:lpstr>
      <vt:lpstr>2.1嵌入式微处理器体系结构</vt:lpstr>
      <vt:lpstr>冯 · 诺依曼结构</vt:lpstr>
      <vt:lpstr>哈佛结构</vt:lpstr>
      <vt:lpstr>CISC &amp; RISC</vt:lpstr>
      <vt:lpstr>精简指令集计算机（RISC）</vt:lpstr>
      <vt:lpstr>CISC与RISC比较</vt:lpstr>
      <vt:lpstr>嵌入式微处理器特点</vt:lpstr>
      <vt:lpstr>嵌入式微处理器分类</vt:lpstr>
      <vt:lpstr>微控制器与微处理器的区别</vt:lpstr>
      <vt:lpstr>嵌入式微处理器分类</vt:lpstr>
      <vt:lpstr>嵌入式微处理器分类</vt:lpstr>
      <vt:lpstr>嵌入式微处理器分类</vt:lpstr>
      <vt:lpstr>2.2 ARM微处理器体系架构</vt:lpstr>
      <vt:lpstr>ARM产品线路图</vt:lpstr>
      <vt:lpstr>ARM V7体系架构</vt:lpstr>
      <vt:lpstr>Cortex-M4 系统架构</vt:lpstr>
      <vt:lpstr>Cortex-M4微处理器架构</vt:lpstr>
      <vt:lpstr>Cortex-M4微处理器架构</vt:lpstr>
      <vt:lpstr>Cortex-M4微处理器架构</vt:lpstr>
      <vt:lpstr>Cortex-M4内核流水线 </vt:lpstr>
      <vt:lpstr>可编程模式</vt:lpstr>
      <vt:lpstr>Cortex-M4寄存器</vt:lpstr>
      <vt:lpstr>核心寄存器R0~R15</vt:lpstr>
      <vt:lpstr>特殊寄存器</vt:lpstr>
      <vt:lpstr>程序状态寄存器PSR</vt:lpstr>
      <vt:lpstr>程序状态寄存器PSR</vt:lpstr>
      <vt:lpstr>中断屏蔽寄存器组</vt:lpstr>
      <vt:lpstr>控制寄存器</vt:lpstr>
      <vt:lpstr>Cortex-M4寄存器</vt:lpstr>
      <vt:lpstr>2.3 中断机制</vt:lpstr>
      <vt:lpstr>Cortex-M4处理器的异常来源</vt:lpstr>
      <vt:lpstr>Cortex-M4处理器的系统异常方式</vt:lpstr>
      <vt:lpstr>Cortex-M4处理器的系统异常方式</vt:lpstr>
      <vt:lpstr>外部中断/事件</vt:lpstr>
      <vt:lpstr>M4中的EXTI可支持23个外部中断/事件</vt:lpstr>
      <vt:lpstr>EXTI结构和外部中断/事件响应过程</vt:lpstr>
      <vt:lpstr>EXTI结构和外部中断/事件</vt:lpstr>
      <vt:lpstr>中断优先级</vt:lpstr>
      <vt:lpstr>中断管理</vt:lpstr>
      <vt:lpstr>异常/中断处理过程</vt:lpstr>
      <vt:lpstr>异常/中断处理过程</vt:lpstr>
      <vt:lpstr>异常/中断处理过程</vt:lpstr>
      <vt:lpstr>异常/中断处理过程</vt:lpstr>
      <vt:lpstr>2.4 嵌入式汇编语言</vt:lpstr>
      <vt:lpstr>汇编程序的结构</vt:lpstr>
      <vt:lpstr>Cortex M4汇编语言</vt:lpstr>
      <vt:lpstr>汇编程序的结构</vt:lpstr>
      <vt:lpstr>指令格式</vt:lpstr>
      <vt:lpstr>寻址方式</vt:lpstr>
      <vt:lpstr>寻址方式</vt:lpstr>
      <vt:lpstr>寻址方式</vt:lpstr>
      <vt:lpstr>数据处理指令</vt:lpstr>
      <vt:lpstr>数据处理指令</vt:lpstr>
      <vt:lpstr>数据处理指令</vt:lpstr>
      <vt:lpstr>数据处理指令</vt:lpstr>
      <vt:lpstr>数据处理指令</vt:lpstr>
      <vt:lpstr>数据处理指令</vt:lpstr>
      <vt:lpstr>数据处理指令</vt:lpstr>
      <vt:lpstr>数据处理指令</vt:lpstr>
      <vt:lpstr>存储器访问指令</vt:lpstr>
      <vt:lpstr>存储器访问指令</vt:lpstr>
      <vt:lpstr>汇编程序设计</vt:lpstr>
      <vt:lpstr>PowerPoint 演示文稿</vt:lpstr>
      <vt:lpstr>汇编程序设计</vt:lpstr>
      <vt:lpstr>ARM 控制流</vt:lpstr>
      <vt:lpstr>条件码</vt:lpstr>
      <vt:lpstr>汇编程序设计</vt:lpstr>
      <vt:lpstr>汇编程序设计</vt:lpstr>
      <vt:lpstr>汇编程序设计</vt:lpstr>
      <vt:lpstr>2.5 流水线技术</vt:lpstr>
      <vt:lpstr>2.5 流水线技术</vt:lpstr>
      <vt:lpstr>流水线技术</vt:lpstr>
      <vt:lpstr>Cortex-m4的三级流水线</vt:lpstr>
      <vt:lpstr>Cortex-m4的三级流水线</vt:lpstr>
      <vt:lpstr>影响流水线性能的因素</vt:lpstr>
      <vt:lpstr>本章小结 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嵌入式系统概论</dc:title>
  <dc:creator>guojian</dc:creator>
  <cp:lastModifiedBy>Guo Jian</cp:lastModifiedBy>
  <cp:revision>86</cp:revision>
  <dcterms:created xsi:type="dcterms:W3CDTF">2021-03-26T07:49:19Z</dcterms:created>
  <dcterms:modified xsi:type="dcterms:W3CDTF">2023-03-14T06:53:21Z</dcterms:modified>
</cp:coreProperties>
</file>