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03"/>
  </p:notesMasterIdLst>
  <p:sldIdLst>
    <p:sldId id="257" r:id="rId3"/>
    <p:sldId id="258" r:id="rId4"/>
    <p:sldId id="259" r:id="rId5"/>
    <p:sldId id="474" r:id="rId6"/>
    <p:sldId id="475" r:id="rId7"/>
    <p:sldId id="265" r:id="rId8"/>
    <p:sldId id="327" r:id="rId9"/>
    <p:sldId id="266" r:id="rId10"/>
    <p:sldId id="476" r:id="rId11"/>
    <p:sldId id="267" r:id="rId12"/>
    <p:sldId id="328" r:id="rId13"/>
    <p:sldId id="343" r:id="rId14"/>
    <p:sldId id="344" r:id="rId15"/>
    <p:sldId id="345" r:id="rId16"/>
    <p:sldId id="346" r:id="rId17"/>
    <p:sldId id="347" r:id="rId18"/>
    <p:sldId id="348" r:id="rId19"/>
    <p:sldId id="350" r:id="rId20"/>
    <p:sldId id="351" r:id="rId21"/>
    <p:sldId id="326" r:id="rId22"/>
    <p:sldId id="439" r:id="rId23"/>
    <p:sldId id="483" r:id="rId24"/>
    <p:sldId id="440" r:id="rId25"/>
    <p:sldId id="441" r:id="rId26"/>
    <p:sldId id="329" r:id="rId27"/>
    <p:sldId id="442" r:id="rId28"/>
    <p:sldId id="331" r:id="rId29"/>
    <p:sldId id="332" r:id="rId30"/>
    <p:sldId id="333" r:id="rId31"/>
    <p:sldId id="334" r:id="rId32"/>
    <p:sldId id="330" r:id="rId33"/>
    <p:sldId id="341" r:id="rId34"/>
    <p:sldId id="276" r:id="rId35"/>
    <p:sldId id="273" r:id="rId36"/>
    <p:sldId id="280" r:id="rId37"/>
    <p:sldId id="443" r:id="rId38"/>
    <p:sldId id="444" r:id="rId39"/>
    <p:sldId id="277" r:id="rId40"/>
    <p:sldId id="477" r:id="rId41"/>
    <p:sldId id="445" r:id="rId42"/>
    <p:sldId id="478" r:id="rId43"/>
    <p:sldId id="446" r:id="rId44"/>
    <p:sldId id="479" r:id="rId45"/>
    <p:sldId id="279" r:id="rId46"/>
    <p:sldId id="480" r:id="rId47"/>
    <p:sldId id="281" r:id="rId48"/>
    <p:sldId id="447" r:id="rId49"/>
    <p:sldId id="481" r:id="rId50"/>
    <p:sldId id="482" r:id="rId51"/>
    <p:sldId id="284" r:id="rId52"/>
    <p:sldId id="448" r:id="rId53"/>
    <p:sldId id="285" r:id="rId54"/>
    <p:sldId id="286" r:id="rId55"/>
    <p:sldId id="449" r:id="rId56"/>
    <p:sldId id="450" r:id="rId57"/>
    <p:sldId id="367" r:id="rId58"/>
    <p:sldId id="368" r:id="rId59"/>
    <p:sldId id="292" r:id="rId60"/>
    <p:sldId id="370" r:id="rId61"/>
    <p:sldId id="371" r:id="rId62"/>
    <p:sldId id="291" r:id="rId63"/>
    <p:sldId id="451" r:id="rId64"/>
    <p:sldId id="452" r:id="rId65"/>
    <p:sldId id="453" r:id="rId66"/>
    <p:sldId id="454" r:id="rId67"/>
    <p:sldId id="293" r:id="rId68"/>
    <p:sldId id="455" r:id="rId69"/>
    <p:sldId id="294" r:id="rId70"/>
    <p:sldId id="456" r:id="rId71"/>
    <p:sldId id="295" r:id="rId72"/>
    <p:sldId id="457" r:id="rId73"/>
    <p:sldId id="458" r:id="rId74"/>
    <p:sldId id="461" r:id="rId75"/>
    <p:sldId id="325" r:id="rId76"/>
    <p:sldId id="459" r:id="rId77"/>
    <p:sldId id="299" r:id="rId78"/>
    <p:sldId id="460" r:id="rId79"/>
    <p:sldId id="300" r:id="rId80"/>
    <p:sldId id="302" r:id="rId81"/>
    <p:sldId id="301" r:id="rId82"/>
    <p:sldId id="303" r:id="rId83"/>
    <p:sldId id="304" r:id="rId84"/>
    <p:sldId id="462" r:id="rId85"/>
    <p:sldId id="463" r:id="rId86"/>
    <p:sldId id="464" r:id="rId87"/>
    <p:sldId id="465" r:id="rId88"/>
    <p:sldId id="466" r:id="rId89"/>
    <p:sldId id="311" r:id="rId90"/>
    <p:sldId id="467" r:id="rId91"/>
    <p:sldId id="468" r:id="rId92"/>
    <p:sldId id="469" r:id="rId93"/>
    <p:sldId id="315" r:id="rId94"/>
    <p:sldId id="470" r:id="rId95"/>
    <p:sldId id="471" r:id="rId96"/>
    <p:sldId id="484" r:id="rId97"/>
    <p:sldId id="316" r:id="rId98"/>
    <p:sldId id="317" r:id="rId99"/>
    <p:sldId id="472" r:id="rId100"/>
    <p:sldId id="312" r:id="rId101"/>
    <p:sldId id="473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551" autoAdjust="0"/>
  </p:normalViewPr>
  <p:slideViewPr>
    <p:cSldViewPr snapToGrid="0">
      <p:cViewPr varScale="1">
        <p:scale>
          <a:sx n="141" d="100"/>
          <a:sy n="141" d="100"/>
        </p:scale>
        <p:origin x="2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07" Type="http://schemas.openxmlformats.org/officeDocument/2006/relationships/tableStyles" Target="tableStyles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3EC6-DEA0-42DB-A2A5-FB2EEC1CEA0B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3E3E-D718-4120-9CA9-138E8BB98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49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916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77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445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599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104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0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7490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454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120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569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3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621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536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62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309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230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10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349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E00355D5-04F5-4CF6-8004-65240A06B7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6584D94C-005C-4560-A3E1-5B66E11B30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fp: </a:t>
            </a:r>
            <a:r>
              <a:rPr lang="zh-CN" altLang="en-US"/>
              <a:t>栈帧寄存器，</a:t>
            </a:r>
            <a:r>
              <a:rPr lang="en-US" altLang="zh-CN"/>
              <a:t>sp: </a:t>
            </a:r>
            <a:r>
              <a:rPr lang="zh-CN" altLang="en-US"/>
              <a:t>栈指针寄存器，每个函数所使用的栈空间是一个栈帧，所有的栈帧就组成了这个进程完整的栈。而</a:t>
            </a:r>
            <a:r>
              <a:rPr lang="en-US" altLang="zh-CN"/>
              <a:t>fp</a:t>
            </a:r>
            <a:r>
              <a:rPr lang="zh-CN" altLang="en-US"/>
              <a:t>就是栈基址寄存器，指向当前函数栈帧的栈底，</a:t>
            </a:r>
            <a:r>
              <a:rPr lang="en-US" altLang="zh-CN"/>
              <a:t>sp</a:t>
            </a:r>
            <a:r>
              <a:rPr lang="zh-CN" altLang="en-US"/>
              <a:t>则指向当前函数栈帧的栈顶。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EE4EC79F-2140-4DEE-B8BC-222011DD8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fld id="{713F5161-2B8C-4B90-B77B-0BE134531C17}" type="slidenum">
              <a:rPr lang="zh-CN" altLang="en-US" sz="1200" smtClean="0"/>
              <a:pPr/>
              <a:t>64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E00355D5-04F5-4CF6-8004-65240A06B7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6584D94C-005C-4560-A3E1-5B66E11B30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 err="1"/>
              <a:t>fp</a:t>
            </a:r>
            <a:r>
              <a:rPr lang="en-US" altLang="zh-CN" dirty="0"/>
              <a:t>: </a:t>
            </a:r>
            <a:r>
              <a:rPr lang="zh-CN" altLang="en-US" dirty="0"/>
              <a:t>栈帧寄存器，</a:t>
            </a:r>
            <a:r>
              <a:rPr lang="en-US" altLang="zh-CN" dirty="0" err="1"/>
              <a:t>sp</a:t>
            </a:r>
            <a:r>
              <a:rPr lang="en-US" altLang="zh-CN" dirty="0"/>
              <a:t>: </a:t>
            </a:r>
            <a:r>
              <a:rPr lang="zh-CN" altLang="en-US" dirty="0"/>
              <a:t>栈指针寄存器，每个函数所使用的栈空间是一个栈帧，所有的栈帧就组成了这个进程完整的栈。而</a:t>
            </a:r>
            <a:r>
              <a:rPr lang="en-US" altLang="zh-CN" dirty="0" err="1"/>
              <a:t>fp</a:t>
            </a:r>
            <a:r>
              <a:rPr lang="zh-CN" altLang="en-US" dirty="0"/>
              <a:t>就是栈基址寄存器，指向当前函数栈帧的栈底，</a:t>
            </a:r>
            <a:r>
              <a:rPr lang="en-US" altLang="zh-CN" dirty="0" err="1"/>
              <a:t>sp</a:t>
            </a:r>
            <a:r>
              <a:rPr lang="zh-CN" altLang="en-US" dirty="0"/>
              <a:t>则指向当前函数栈帧的栈顶。在</a:t>
            </a:r>
            <a:r>
              <a:rPr lang="en-US" altLang="zh-CN" dirty="0"/>
              <a:t>ARM</a:t>
            </a:r>
            <a:r>
              <a:rPr lang="zh-CN" altLang="en-US" dirty="0"/>
              <a:t>指令中，</a:t>
            </a:r>
            <a:r>
              <a:rPr lang="en-US" altLang="zh-CN" dirty="0"/>
              <a:t>push</a:t>
            </a:r>
            <a:r>
              <a:rPr lang="zh-CN" altLang="en-US" dirty="0"/>
              <a:t>是压栈，</a:t>
            </a:r>
            <a:r>
              <a:rPr lang="en-US" altLang="zh-CN" dirty="0"/>
              <a:t>pop</a:t>
            </a:r>
            <a:r>
              <a:rPr lang="zh-CN" altLang="en-US" dirty="0"/>
              <a:t>是弹出。</a:t>
            </a:r>
            <a:r>
              <a:rPr lang="en-US" altLang="zh-CN" dirty="0"/>
              <a:t>SP</a:t>
            </a:r>
            <a:r>
              <a:rPr lang="zh-CN" altLang="en-US" dirty="0"/>
              <a:t>是指向栈顶最后一个元素所在的位置</a:t>
            </a: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EE4EC79F-2140-4DEE-B8BC-222011DD8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fld id="{713F5161-2B8C-4B90-B77B-0BE134531C17}" type="slidenum">
              <a:rPr lang="zh-CN" altLang="en-US" sz="1200" smtClean="0"/>
              <a:pPr/>
              <a:t>65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8473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572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80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BFE4DAB9-01A1-421D-A67B-B213EE9472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A90915B1-FCEF-4D78-90F5-D873C29205C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CBE19861-FEF6-4F84-B00A-198CA9426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fld id="{8157BF7E-CCFB-48FD-9827-47E2AE75E2A3}" type="slidenum">
              <a:rPr lang="zh-CN" altLang="en-US" sz="1200" smtClean="0"/>
              <a:pPr/>
              <a:t>18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0327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757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740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385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254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3004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16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506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30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22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1</a:t>
            </a:r>
            <a:r>
              <a:rPr lang="zh-CN" altLang="en-US" sz="1200" dirty="0"/>
              <a:t>、硬件属性是指，板子上有哪些芯片，这些芯片有哪些特性等等，尤其需要査阅开发板上微处理器的相关官方资料，根据编程目标，确定目标需要哪些硬件设备。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sz="1200" dirty="0"/>
              <a:t>这些一般涉及到初始化原始参数，封装底层硬件驱动操嵌入式</a:t>
            </a:r>
            <a:r>
              <a:rPr lang="en-US" altLang="zh-CN" sz="1200" dirty="0"/>
              <a:t>C</a:t>
            </a:r>
            <a:r>
              <a:rPr lang="zh-CN" altLang="en-US" sz="1200" dirty="0"/>
              <a:t>语言编程作，开放一个或几个函数接口供上层调用，这样最终使用这个模块的时候就直接调用接口函数，不需要再对底层硬件驱动做过多的工作。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2644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每条指令的执行时间不一样，指令的执行时间也不是独立的，另外指令的执行与操作数也有关系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6999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26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4813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4552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613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644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565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320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65304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3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036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72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8999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474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4818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6602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555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77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23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75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714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38D60-B69D-4B23-BC34-CFA5DCD8A63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EA08A-E41F-4A54-B852-3C7F489ECF8F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3D880-BCF9-4CCF-BA95-B39EF9C90BAB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DF1-332A-41F9-9C35-C89B7D832B7B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9A8DC4-F0B5-4689-882E-E4099D8B6E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C780E-C377-4BFA-98DD-CAA223AF87DA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E5E6A1-9F8A-4DA7-962E-D855F43D4D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0FEA67-8881-4AC7-9C5A-9B4E37D873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5E4FC-F3AF-46D0-9DE8-ECACC82928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306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E8178B-4C65-4BF6-9B54-9A6123485F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97D10-8394-47DA-BFB4-6F556363E3DE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2D5942-151E-4379-85AE-902676D4F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F44789-B98C-4FB3-882C-5C8F5BB8BC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BB63B-E38B-4999-8F2B-DF9373AB35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7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E6B6A6-E6C7-40F5-AA05-4F373BA4BB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23766-C946-4810-9115-CBFFCE05E0BF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6B5339-D124-472A-8694-1D34FC146D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78A232-C678-4495-BD89-E19D126FDE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51C44-3093-4D4E-828F-D942F0D51B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552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58030A-53C9-402A-870E-BA73E4496C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E8D8C5-052B-4CE2-AEA7-9B6EF7F33967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871FB4-A4C8-4338-BC38-B37E2E463E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937B59-2F8E-48D8-ADCD-30F56869C7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22222D-4DA9-4432-BA72-73B2FE2C89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551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E8F8FED-8B60-4C9B-8B54-7554B09AAA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BBB50-41F7-4BCC-9BC8-BAEE11BE5F8B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EC2CD6-B56F-4833-A382-7548FC779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626E1C-A0D2-4E15-8453-E1320C8782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A9F5C-75F9-40C3-9378-A16BB702C2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574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05B13E6-1C0A-4255-BB63-31B933F1E6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F07B58-C695-4CDB-AA87-A3C8A42AC1D9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20C4B5C-7D38-43B1-841E-D508828C5F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8695EE-C584-4775-9B3A-A2FA39B921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A961A-40BB-40F6-BD7E-B782014AF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067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AE1F5FD-3A7D-4D11-9683-5BB15ADCEE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64FE72-78A2-4C33-A86F-0A7D1349C579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B1BC117-928E-4596-880D-A60D62385B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452F0DD-0516-4A28-AD58-C7F307106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280E0-2958-420B-BBA1-4819E0B5C6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652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94EF00-22B3-4DBB-AE88-C84A9666AF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1EE75-F86F-48B7-8673-A9B86323F8CA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42F21C-7DFF-41CD-9450-985911A01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E822F1-460E-4D1E-9988-2CA4C4D1C1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7550A-5D49-4697-A4DB-683F7DDEE25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647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879" y="220090"/>
            <a:ext cx="8672242" cy="714313"/>
          </a:xfrm>
        </p:spPr>
        <p:txBody>
          <a:bodyPr>
            <a:normAutofit/>
          </a:bodyPr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91164" y="1043907"/>
            <a:ext cx="8672242" cy="5128293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66C1-6FA0-4347-BF11-895F080F330A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63AFC-2B3A-44BC-9569-1A8C050848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7B12D-1128-4762-9E7A-8D5AFAB16B49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BCB31-6FF1-4311-8224-E1FC81ADFD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EADCFF-2420-40BE-BAB3-7B1DA6D00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E30FB-EE1E-4124-A5F8-FA5694CB36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3219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D8555E0-5ABF-4AAB-90E9-17AC7C5FD4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55A60-037C-43BC-99D0-05D10FAD4689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D86263-F692-4062-893E-230BE05BA3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B8586D-3846-410B-8238-A819633A61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553B8-4905-41E5-A540-8F129F858D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362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F811A6-2C20-45FC-8B75-3B535A8688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D57AD-E9A7-498D-B16B-56865DAFEEEE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C933F6-D701-4C16-9145-B952E15135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08B1AC-7879-4638-B617-1D71A42227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13031-7552-4579-B9B7-25EA4A2FB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51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C036A25-DF5D-42C9-A9BF-C3AD6D77A89E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9E155-F2CD-4532-A205-F7763A110DFE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CC4A7-A2E6-4ACC-8D3C-F8ADD197AFC8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9FFB0F0-D1DA-409B-B0DF-6B9666136C34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CF4E6-DE95-4BC1-AC9F-7F789365C89D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0529B-40E6-4577-B73F-DAEB1913B832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3B61-3919-406F-A25F-6C87BA1508B2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7702F2A-DB67-4181-8ECF-B65F53E5810E}" type="datetime1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2A3E76-B501-44C5-962F-88EA8C010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E616497-B644-4E6B-9D15-DEA33F7C2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37D8CDC-7BF8-4009-A31F-DAC4925200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D59DC42A-A061-425D-9FE1-954AFD739947}" type="datetime1">
              <a:rPr lang="zh-CN" altLang="en-US" smtClean="0"/>
              <a:t>2023/6/13</a:t>
            </a:fld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58873BE-E63B-4515-86CD-DA14A4C711A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嵌入式系统设计</a:t>
            </a: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6EAFF18-3D0B-4C17-A771-F4FE0B4E6C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fld id="{FADAD8DE-DEB3-4C55-A1C5-CF0D497173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9148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jpeg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74489" y="2370074"/>
            <a:ext cx="5997063" cy="1060770"/>
          </a:xfrm>
        </p:spPr>
        <p:txBody>
          <a:bodyPr>
            <a:normAutofit/>
          </a:bodyPr>
          <a:lstStyle/>
          <a:p>
            <a:pPr algn="ctr"/>
            <a:r>
              <a:rPr lang="zh-CN" altLang="en-US" sz="4050" dirty="0"/>
              <a:t>第六章 程序设计与分析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89" y="4857374"/>
            <a:ext cx="902720" cy="86442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09" y="4902347"/>
            <a:ext cx="835433" cy="8426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250" y="4857378"/>
            <a:ext cx="937844" cy="86324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3322" y="4938951"/>
            <a:ext cx="861328" cy="84260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4634" y="5011572"/>
            <a:ext cx="693179" cy="723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517" y="4895770"/>
            <a:ext cx="849389" cy="8557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5906" y="4889198"/>
            <a:ext cx="853333" cy="8533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70" y="934403"/>
            <a:ext cx="8327076" cy="464311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状态图</a:t>
            </a:r>
            <a:r>
              <a:rPr lang="en-US" altLang="zh-CN" sz="2800" dirty="0"/>
              <a:t>( States diagram)</a:t>
            </a:r>
          </a:p>
          <a:p>
            <a:pPr lvl="1"/>
            <a:r>
              <a:rPr lang="zh-CN" altLang="en-US" sz="2000" dirty="0"/>
              <a:t>状态图关注系统某一对象在生命周期内的特性和特性的变化，以及引起特性变化的时间和动作等</a:t>
            </a:r>
            <a:endParaRPr lang="en-US" altLang="zh-CN" sz="2000" dirty="0"/>
          </a:p>
          <a:p>
            <a:pPr lvl="1"/>
            <a:r>
              <a:rPr lang="zh-CN" altLang="en-US" sz="2000" dirty="0"/>
              <a:t>状态（</a:t>
            </a:r>
            <a:r>
              <a:rPr lang="en-US" altLang="zh-CN" sz="2000" dirty="0"/>
              <a:t>state</a:t>
            </a:r>
            <a:r>
              <a:rPr lang="zh-CN" altLang="en-US" sz="2000" dirty="0"/>
              <a:t>）是指在生命周期中某个特性，具有一定的时间稳定性，即会在一段时间内保持相对稳定。</a:t>
            </a:r>
            <a:endParaRPr lang="en-US" altLang="zh-CN" sz="2000" dirty="0"/>
          </a:p>
          <a:p>
            <a:pPr lvl="1"/>
            <a:r>
              <a:rPr lang="zh-CN" altLang="en-US" sz="2000" dirty="0"/>
              <a:t>转移</a:t>
            </a:r>
            <a:r>
              <a:rPr lang="en-US" altLang="zh-CN" sz="2000" dirty="0"/>
              <a:t>( transition)</a:t>
            </a:r>
            <a:r>
              <a:rPr lang="zh-CN" altLang="en-US" sz="2000" dirty="0"/>
              <a:t> 两个状态之间的变迁，表示在指定事件发生后，在特定的条件下，对象执行特定的动作从源状态转移到目标状态</a:t>
            </a:r>
            <a:endParaRPr lang="en-US" altLang="zh-CN" sz="2000" dirty="0"/>
          </a:p>
          <a:p>
            <a:pPr lvl="1"/>
            <a:r>
              <a:rPr lang="zh-CN" altLang="en-US" sz="2000" dirty="0"/>
              <a:t>转移由源状态、目标状态、触发事件、警戒条件和转移动作组成</a:t>
            </a:r>
            <a:endParaRPr lang="en-US" altLang="zh-CN" sz="20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状态图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46AA3-2C8B-4D6E-BFC6-DF90F66FC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4707250"/>
            <a:ext cx="5423217" cy="2028829"/>
          </a:xfrm>
          <a:prstGeom prst="rect">
            <a:avLst/>
          </a:prstGeom>
        </p:spPr>
      </p:pic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359FCD-3EBC-4142-9736-A3FEE194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71D55-92A0-44FE-ADE4-7887194CE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932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BB8A0-7621-414E-AE37-6A92F077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CECC65-4470-4A8C-BB52-A3ED850BF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P192</a:t>
            </a:r>
          </a:p>
          <a:p>
            <a:r>
              <a:rPr lang="en-US" altLang="zh-CN" dirty="0"/>
              <a:t>4 6 9 14 15 16 17 19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62FE6F-876D-461A-82F9-724B8D29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BDEB1-2AE9-4B72-B071-70322F9D8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01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70" y="934403"/>
            <a:ext cx="8327076" cy="464311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例：给定一个电话座机，打电话包含哪几种状态？并画出状态图。</a:t>
            </a:r>
            <a:endParaRPr lang="en-US" altLang="zh-CN" sz="24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状态图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9A0B03-636F-4B87-A593-7A190C33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2015789"/>
            <a:ext cx="6269990" cy="3907808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6791CBF-367A-4C29-9571-F0495C29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791AC-8D78-40EC-9718-90B8D5C5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1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B4ECC6F-1343-452A-B3B7-801010E301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设计方法</a:t>
            </a:r>
            <a:r>
              <a:rPr lang="en-US" altLang="zh-CN" dirty="0"/>
              <a:t>--</a:t>
            </a:r>
            <a:r>
              <a:rPr lang="zh-CN" altLang="en-US" dirty="0"/>
              <a:t>控制</a:t>
            </a:r>
            <a:r>
              <a:rPr lang="en-US" altLang="zh-CN" dirty="0"/>
              <a:t>/</a:t>
            </a:r>
            <a:r>
              <a:rPr lang="zh-CN" altLang="en-US" dirty="0"/>
              <a:t>数据流图（</a:t>
            </a:r>
            <a:r>
              <a:rPr lang="en-US" altLang="zh-CN" dirty="0"/>
              <a:t>CDFG</a:t>
            </a:r>
            <a:r>
              <a:rPr lang="zh-CN" altLang="en-US" dirty="0"/>
              <a:t>）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E28D542-4B8E-4CAA-9F3D-29815B1C4A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数据流图（</a:t>
            </a:r>
            <a:r>
              <a:rPr lang="en-US" altLang="zh-CN" dirty="0"/>
              <a:t>Data flow graph, DFG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无条件程序模型，不能表示控制</a:t>
            </a:r>
            <a:endParaRPr lang="en-US" altLang="zh-CN" dirty="0"/>
          </a:p>
          <a:p>
            <a:pPr lvl="1"/>
            <a:r>
              <a:rPr lang="zh-CN" altLang="en-US" dirty="0"/>
              <a:t>基本语句块：</a:t>
            </a:r>
            <a:endParaRPr lang="en-US" altLang="zh-CN" dirty="0"/>
          </a:p>
          <a:p>
            <a:pPr lvl="2"/>
            <a:r>
              <a:rPr lang="zh-CN" altLang="en-US" dirty="0"/>
              <a:t>无条件代码段</a:t>
            </a:r>
            <a:endParaRPr lang="en-US" altLang="zh-CN" dirty="0"/>
          </a:p>
          <a:p>
            <a:pPr lvl="2"/>
            <a:r>
              <a:rPr lang="zh-CN" altLang="en-US" dirty="0"/>
              <a:t>只有一个入口和出口</a:t>
            </a:r>
          </a:p>
          <a:p>
            <a:pPr lvl="2"/>
            <a:r>
              <a:rPr lang="zh-CN" altLang="en-US" dirty="0"/>
              <a:t>可操作的最大顺序语句序列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14EE7AA-9939-42D2-B712-742D4F46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E9D2C7-FDDA-4404-90F3-71454ADC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FB523-F9BD-4C4A-AD60-3135CAED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A3A5D44F-C381-465E-BE26-DF2086F980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单赋值形式：一个变量只能在赋值运算符左边出现一次</a:t>
            </a:r>
            <a:endParaRPr lang="en-US" altLang="zh-CN" dirty="0"/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a + b;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c - d;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 = x * y;</a:t>
            </a:r>
          </a:p>
          <a:p>
            <a:pPr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b + d;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9FC5C6A-3415-46DD-8954-7726CA6904D9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29760" y="2294510"/>
            <a:ext cx="3657600" cy="39782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a + b;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c - d;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z = x * y;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y1 = b + d;</a:t>
            </a:r>
          </a:p>
          <a:p>
            <a:pPr>
              <a:buFont typeface="Monotype Sorts" pitchFamily="2" charset="2"/>
              <a:buNone/>
            </a:pPr>
            <a:endParaRPr lang="en-US" altLang="zh-CN" dirty="0"/>
          </a:p>
          <a:p>
            <a:pPr>
              <a:buFont typeface="Monotype Sorts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单赋值形式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A94A8-784D-4D1C-80E5-5E3360D5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B84C14-F17A-413F-99A9-A12CC912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CB99916-F734-4B39-9C3A-CF9AEB5C1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数据流图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205BDDB-AC6A-49DD-B288-A5AFE2DE6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/>
              <a:t>两类结点</a:t>
            </a:r>
            <a:endParaRPr lang="en-US" altLang="zh-CN" kern="0" dirty="0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/>
              <a:t>圆形结点：表示操作</a:t>
            </a:r>
            <a:endParaRPr lang="en-US" altLang="zh-CN" kern="0" dirty="0"/>
          </a:p>
          <a:p>
            <a:pPr lvl="1"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/>
              <a:t>方形结点：表示值</a:t>
            </a:r>
            <a:endParaRPr lang="en-US" altLang="zh-CN" dirty="0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x = a + b;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 = c - d;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z = x * y;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y1 = b + d;</a:t>
            </a:r>
          </a:p>
          <a:p>
            <a:endParaRPr lang="en-US" altLang="zh-CN" dirty="0"/>
          </a:p>
        </p:txBody>
      </p:sp>
      <p:sp>
        <p:nvSpPr>
          <p:cNvPr id="29703" name="Text Box 9">
            <a:extLst>
              <a:ext uri="{FF2B5EF4-FFF2-40B4-BE49-F238E27FC236}">
                <a16:creationId xmlns:a16="http://schemas.microsoft.com/office/drawing/2014/main" id="{5FA7691C-DEF7-4F37-8214-CB30F4F3D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8851" y="5585493"/>
            <a:ext cx="819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DFG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E080E7B-0AB5-4C14-88E0-9CED41380763}"/>
              </a:ext>
            </a:extLst>
          </p:cNvPr>
          <p:cNvGrpSpPr/>
          <p:nvPr/>
        </p:nvGrpSpPr>
        <p:grpSpPr>
          <a:xfrm>
            <a:off x="5002276" y="1402715"/>
            <a:ext cx="3721100" cy="3810000"/>
            <a:chOff x="4860925" y="2479675"/>
            <a:chExt cx="3721100" cy="3810000"/>
          </a:xfrm>
        </p:grpSpPr>
        <p:sp>
          <p:nvSpPr>
            <p:cNvPr id="29699" name="Oval 5">
              <a:extLst>
                <a:ext uri="{FF2B5EF4-FFF2-40B4-BE49-F238E27FC236}">
                  <a16:creationId xmlns:a16="http://schemas.microsoft.com/office/drawing/2014/main" id="{F95EE29F-E22B-4B92-BDB1-2D50E2661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32766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9700" name="Oval 6">
              <a:extLst>
                <a:ext uri="{FF2B5EF4-FFF2-40B4-BE49-F238E27FC236}">
                  <a16:creationId xmlns:a16="http://schemas.microsoft.com/office/drawing/2014/main" id="{6FBC0548-FA36-40E6-8EE7-F54100DD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075" y="3311525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9701" name="Oval 7">
              <a:extLst>
                <a:ext uri="{FF2B5EF4-FFF2-40B4-BE49-F238E27FC236}">
                  <a16:creationId xmlns:a16="http://schemas.microsoft.com/office/drawing/2014/main" id="{CC468C0B-C722-420A-BAAC-DDED229F1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006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9702" name="Oval 8">
              <a:extLst>
                <a:ext uri="{FF2B5EF4-FFF2-40B4-BE49-F238E27FC236}">
                  <a16:creationId xmlns:a16="http://schemas.microsoft.com/office/drawing/2014/main" id="{6BCC98F5-9B74-47AB-BE13-03F8B4345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8006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29704" name="Text Box 10">
              <a:extLst>
                <a:ext uri="{FF2B5EF4-FFF2-40B4-BE49-F238E27FC236}">
                  <a16:creationId xmlns:a16="http://schemas.microsoft.com/office/drawing/2014/main" id="{717AF56E-59BF-4365-A933-CC5675EC5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25" y="2479675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9705" name="Text Box 11">
              <a:extLst>
                <a:ext uri="{FF2B5EF4-FFF2-40B4-BE49-F238E27FC236}">
                  <a16:creationId xmlns:a16="http://schemas.microsoft.com/office/drawing/2014/main" id="{319CA18C-62EC-46F7-AEB6-CA2493BD0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1200" y="2514600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9706" name="Text Box 12">
              <a:extLst>
                <a:ext uri="{FF2B5EF4-FFF2-40B4-BE49-F238E27FC236}">
                  <a16:creationId xmlns:a16="http://schemas.microsoft.com/office/drawing/2014/main" id="{4E3475D1-B939-488D-856E-A4362A64F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7600" y="25146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9707" name="Text Box 13">
              <a:extLst>
                <a:ext uri="{FF2B5EF4-FFF2-40B4-BE49-F238E27FC236}">
                  <a16:creationId xmlns:a16="http://schemas.microsoft.com/office/drawing/2014/main" id="{0E0A5CC6-3899-4E3D-9538-B743A54DF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5475" y="2549525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9708" name="Line 15">
              <a:extLst>
                <a:ext uri="{FF2B5EF4-FFF2-40B4-BE49-F238E27FC236}">
                  <a16:creationId xmlns:a16="http://schemas.microsoft.com/office/drawing/2014/main" id="{D3161D51-4FAD-4A55-8C03-BC58DC4D2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9718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09" name="Line 16">
              <a:extLst>
                <a:ext uri="{FF2B5EF4-FFF2-40B4-BE49-F238E27FC236}">
                  <a16:creationId xmlns:a16="http://schemas.microsoft.com/office/drawing/2014/main" id="{C1A08405-7044-45A5-AF37-D8E6A4E57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7400" y="29718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0" name="Line 17">
              <a:extLst>
                <a:ext uri="{FF2B5EF4-FFF2-40B4-BE49-F238E27FC236}">
                  <a16:creationId xmlns:a16="http://schemas.microsoft.com/office/drawing/2014/main" id="{F72D6A45-8A9D-4AEF-AF27-831960C356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7400" y="38862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19">
              <a:extLst>
                <a:ext uri="{FF2B5EF4-FFF2-40B4-BE49-F238E27FC236}">
                  <a16:creationId xmlns:a16="http://schemas.microsoft.com/office/drawing/2014/main" id="{44F31721-EB34-46B2-BEDB-7B984CC7F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Text Box 20">
              <a:extLst>
                <a:ext uri="{FF2B5EF4-FFF2-40B4-BE49-F238E27FC236}">
                  <a16:creationId xmlns:a16="http://schemas.microsoft.com/office/drawing/2014/main" id="{EF85695F-9EB7-4539-97EF-6CAF216CCA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57912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29713" name="Text Box 21">
              <a:extLst>
                <a:ext uri="{FF2B5EF4-FFF2-40B4-BE49-F238E27FC236}">
                  <a16:creationId xmlns:a16="http://schemas.microsoft.com/office/drawing/2014/main" id="{D2DE7946-DFBE-4730-BBE7-CF028266A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4191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9714" name="Line 22">
              <a:extLst>
                <a:ext uri="{FF2B5EF4-FFF2-40B4-BE49-F238E27FC236}">
                  <a16:creationId xmlns:a16="http://schemas.microsoft.com/office/drawing/2014/main" id="{71AB9BF2-6C18-4912-9CA6-F47287F0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35875" y="2930525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23">
              <a:extLst>
                <a:ext uri="{FF2B5EF4-FFF2-40B4-BE49-F238E27FC236}">
                  <a16:creationId xmlns:a16="http://schemas.microsoft.com/office/drawing/2014/main" id="{8F073F43-A0E9-466E-8841-86CD0DCB84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45475" y="30067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24">
              <a:extLst>
                <a:ext uri="{FF2B5EF4-FFF2-40B4-BE49-F238E27FC236}">
                  <a16:creationId xmlns:a16="http://schemas.microsoft.com/office/drawing/2014/main" id="{F6B500A4-C1BC-4E60-A10B-F4F54CF2D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3921125"/>
              <a:ext cx="1158875" cy="955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Text Box 25">
              <a:extLst>
                <a:ext uri="{FF2B5EF4-FFF2-40B4-BE49-F238E27FC236}">
                  <a16:creationId xmlns:a16="http://schemas.microsoft.com/office/drawing/2014/main" id="{519B147C-E737-418C-8D22-A25F8C389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3450" y="387985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9718" name="Line 26">
              <a:extLst>
                <a:ext uri="{FF2B5EF4-FFF2-40B4-BE49-F238E27FC236}">
                  <a16:creationId xmlns:a16="http://schemas.microsoft.com/office/drawing/2014/main" id="{27D7FC86-260E-4248-8C18-3BC9CD55F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2971800"/>
              <a:ext cx="14478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9719" name="AutoShape 27">
              <a:extLst>
                <a:ext uri="{FF2B5EF4-FFF2-40B4-BE49-F238E27FC236}">
                  <a16:creationId xmlns:a16="http://schemas.microsoft.com/office/drawing/2014/main" id="{F5A48C06-7717-48D9-83E2-532073000EF7}"/>
                </a:ext>
              </a:extLst>
            </p:cNvPr>
            <p:cNvCxnSpPr>
              <a:cxnSpLocks noChangeShapeType="1"/>
              <a:stCxn id="29707" idx="2"/>
              <a:endCxn id="29701" idx="6"/>
            </p:cNvCxnSpPr>
            <p:nvPr/>
          </p:nvCxnSpPr>
          <p:spPr bwMode="auto">
            <a:xfrm rot="5400000">
              <a:off x="7081837" y="3773488"/>
              <a:ext cx="2098675" cy="565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0" name="Line 28">
              <a:extLst>
                <a:ext uri="{FF2B5EF4-FFF2-40B4-BE49-F238E27FC236}">
                  <a16:creationId xmlns:a16="http://schemas.microsoft.com/office/drawing/2014/main" id="{B6D1C26F-81F7-438F-935F-50F0DA10D1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3800" y="54102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Text Box 29">
              <a:extLst>
                <a:ext uri="{FF2B5EF4-FFF2-40B4-BE49-F238E27FC236}">
                  <a16:creationId xmlns:a16="http://schemas.microsoft.com/office/drawing/2014/main" id="{D7E9990B-53E8-404A-8097-1E60E0EB0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5525" y="5832475"/>
              <a:ext cx="4889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y1</a:t>
              </a:r>
            </a:p>
          </p:txBody>
        </p:sp>
      </p:grp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B50D1447-C41E-46BF-B38E-482C0F50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7142FB-3867-4F29-9C3C-4E81C4B2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CE13193D-FBF8-466F-9AC9-664EF720C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DFG </a:t>
            </a:r>
            <a:r>
              <a:rPr lang="zh-CN" altLang="en-US" dirty="0"/>
              <a:t>和部分序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7AA487D4-4AD0-4C0A-8867-ACAA83CA8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部分序：</a:t>
            </a:r>
          </a:p>
          <a:p>
            <a:pPr lvl="1"/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c-d;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b+d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, x*y</a:t>
            </a:r>
          </a:p>
          <a:p>
            <a:pPr lvl="1"/>
            <a:r>
              <a:rPr lang="zh-CN" altLang="en-US" dirty="0"/>
              <a:t>操作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c-d</a:t>
            </a:r>
            <a:r>
              <a:rPr lang="zh-CN" altLang="en-US" dirty="0"/>
              <a:t>可以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用任何顺序执行</a:t>
            </a:r>
            <a:endParaRPr lang="en-US" altLang="zh-CN" dirty="0"/>
          </a:p>
          <a:p>
            <a:pPr lvl="1"/>
            <a:r>
              <a:rPr lang="zh-CN" altLang="en-US" dirty="0"/>
              <a:t>操作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b+d</a:t>
            </a:r>
            <a:r>
              <a:rPr lang="zh-CN" altLang="en-US" dirty="0"/>
              <a:t>和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x*y</a:t>
            </a:r>
            <a:r>
              <a:rPr lang="zh-CN" altLang="en-US" dirty="0"/>
              <a:t>可以</a:t>
            </a:r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用任何顺序执行</a:t>
            </a:r>
            <a:endParaRPr lang="en-US" altLang="zh-CN" dirty="0"/>
          </a:p>
          <a:p>
            <a:pPr marL="274320" lvl="1" indent="0">
              <a:buNone/>
            </a:pPr>
            <a:endParaRPr lang="zh-CN" altLang="en-US" dirty="0"/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E4D0459-CBBC-404B-BC56-63CEB04E8F96}"/>
              </a:ext>
            </a:extLst>
          </p:cNvPr>
          <p:cNvGrpSpPr/>
          <p:nvPr/>
        </p:nvGrpSpPr>
        <p:grpSpPr>
          <a:xfrm>
            <a:off x="5002276" y="2004093"/>
            <a:ext cx="3721100" cy="3810000"/>
            <a:chOff x="593725" y="1946275"/>
            <a:chExt cx="3721100" cy="3810000"/>
          </a:xfrm>
        </p:grpSpPr>
        <p:sp>
          <p:nvSpPr>
            <p:cNvPr id="30724" name="Oval 5">
              <a:extLst>
                <a:ext uri="{FF2B5EF4-FFF2-40B4-BE49-F238E27FC236}">
                  <a16:creationId xmlns:a16="http://schemas.microsoft.com/office/drawing/2014/main" id="{D96BF1F3-1B70-4AE7-A44C-829CDCF7B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7432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725" name="Oval 6">
              <a:extLst>
                <a:ext uri="{FF2B5EF4-FFF2-40B4-BE49-F238E27FC236}">
                  <a16:creationId xmlns:a16="http://schemas.microsoft.com/office/drawing/2014/main" id="{2841D8A5-9286-4016-827F-DF0A0E438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875" y="2778125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30726" name="Oval 7">
              <a:extLst>
                <a:ext uri="{FF2B5EF4-FFF2-40B4-BE49-F238E27FC236}">
                  <a16:creationId xmlns:a16="http://schemas.microsoft.com/office/drawing/2014/main" id="{C0DA28C9-3B69-4D4F-9F97-7CE9B100B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672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0727" name="Oval 8">
              <a:extLst>
                <a:ext uri="{FF2B5EF4-FFF2-40B4-BE49-F238E27FC236}">
                  <a16:creationId xmlns:a16="http://schemas.microsoft.com/office/drawing/2014/main" id="{949197C3-FE67-49DD-9ECB-6A022266B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4267200"/>
              <a:ext cx="609600" cy="609600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0728" name="Text Box 9">
              <a:extLst>
                <a:ext uri="{FF2B5EF4-FFF2-40B4-BE49-F238E27FC236}">
                  <a16:creationId xmlns:a16="http://schemas.microsoft.com/office/drawing/2014/main" id="{FA3E55CB-4A89-4986-8A97-2B4469121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725" y="1946275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30729" name="Text Box 10">
              <a:extLst>
                <a:ext uri="{FF2B5EF4-FFF2-40B4-BE49-F238E27FC236}">
                  <a16:creationId xmlns:a16="http://schemas.microsoft.com/office/drawing/2014/main" id="{EA985B6E-3316-4D55-8530-559663184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30730" name="Text Box 11">
              <a:extLst>
                <a:ext uri="{FF2B5EF4-FFF2-40B4-BE49-F238E27FC236}">
                  <a16:creationId xmlns:a16="http://schemas.microsoft.com/office/drawing/2014/main" id="{8D2BF29F-69F4-46C7-9575-CDE82D505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0400" y="19812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30731" name="Text Box 12">
              <a:extLst>
                <a:ext uri="{FF2B5EF4-FFF2-40B4-BE49-F238E27FC236}">
                  <a16:creationId xmlns:a16="http://schemas.microsoft.com/office/drawing/2014/main" id="{FDCF2A6A-BF62-453D-AA7E-2369152F73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8275" y="2016125"/>
              <a:ext cx="3365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30732" name="Line 14">
              <a:extLst>
                <a:ext uri="{FF2B5EF4-FFF2-40B4-BE49-F238E27FC236}">
                  <a16:creationId xmlns:a16="http://schemas.microsoft.com/office/drawing/2014/main" id="{A26C1298-A659-42EA-A6E3-EFB1A794C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8200" y="2438400"/>
              <a:ext cx="5334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15">
              <a:extLst>
                <a:ext uri="{FF2B5EF4-FFF2-40B4-BE49-F238E27FC236}">
                  <a16:creationId xmlns:a16="http://schemas.microsoft.com/office/drawing/2014/main" id="{31B90043-86BA-4B31-BA31-6897E8CBDD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0200" y="2438400"/>
              <a:ext cx="762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Line 16">
              <a:extLst>
                <a:ext uri="{FF2B5EF4-FFF2-40B4-BE49-F238E27FC236}">
                  <a16:creationId xmlns:a16="http://schemas.microsoft.com/office/drawing/2014/main" id="{EE30EEF4-8C6A-49F7-896C-05F948820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0200" y="3352800"/>
              <a:ext cx="53340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Line 18">
              <a:extLst>
                <a:ext uri="{FF2B5EF4-FFF2-40B4-BE49-F238E27FC236}">
                  <a16:creationId xmlns:a16="http://schemas.microsoft.com/office/drawing/2014/main" id="{6200FAC4-1729-4BEA-8AB4-045916E54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487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Text Box 19">
              <a:extLst>
                <a:ext uri="{FF2B5EF4-FFF2-40B4-BE49-F238E27FC236}">
                  <a16:creationId xmlns:a16="http://schemas.microsoft.com/office/drawing/2014/main" id="{C8AAE3A0-0B27-497E-9722-4DD76695A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0" y="5257800"/>
              <a:ext cx="319088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30737" name="Text Box 20">
              <a:extLst>
                <a:ext uri="{FF2B5EF4-FFF2-40B4-BE49-F238E27FC236}">
                  <a16:creationId xmlns:a16="http://schemas.microsoft.com/office/drawing/2014/main" id="{FCAECBCE-E363-411A-A884-8B4F00DA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600" y="36576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738" name="Line 21">
              <a:extLst>
                <a:ext uri="{FF2B5EF4-FFF2-40B4-BE49-F238E27FC236}">
                  <a16:creationId xmlns:a16="http://schemas.microsoft.com/office/drawing/2014/main" id="{E9FF423B-8C53-4D52-847A-02043361A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8675" y="2397125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22">
              <a:extLst>
                <a:ext uri="{FF2B5EF4-FFF2-40B4-BE49-F238E27FC236}">
                  <a16:creationId xmlns:a16="http://schemas.microsoft.com/office/drawing/2014/main" id="{1764FD38-092E-45ED-AD50-167863199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78275" y="2473325"/>
              <a:ext cx="1524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23">
              <a:extLst>
                <a:ext uri="{FF2B5EF4-FFF2-40B4-BE49-F238E27FC236}">
                  <a16:creationId xmlns:a16="http://schemas.microsoft.com/office/drawing/2014/main" id="{6BBFBA51-34E0-4230-9A07-3FBB530CFD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352800"/>
              <a:ext cx="11430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Text Box 24">
              <a:extLst>
                <a:ext uri="{FF2B5EF4-FFF2-40B4-BE49-F238E27FC236}">
                  <a16:creationId xmlns:a16="http://schemas.microsoft.com/office/drawing/2014/main" id="{99D82497-6776-4A68-BC2D-8DDB81D2A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363" y="331152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742" name="Line 25">
              <a:extLst>
                <a:ext uri="{FF2B5EF4-FFF2-40B4-BE49-F238E27FC236}">
                  <a16:creationId xmlns:a16="http://schemas.microsoft.com/office/drawing/2014/main" id="{B9AA3F78-4BB9-4571-9B0C-402B8BF30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2438400"/>
              <a:ext cx="144780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0743" name="AutoShape 26">
              <a:extLst>
                <a:ext uri="{FF2B5EF4-FFF2-40B4-BE49-F238E27FC236}">
                  <a16:creationId xmlns:a16="http://schemas.microsoft.com/office/drawing/2014/main" id="{64B460C8-FD12-4BAA-ACCA-A7A9F656CABA}"/>
                </a:ext>
              </a:extLst>
            </p:cNvPr>
            <p:cNvCxnSpPr>
              <a:cxnSpLocks noChangeShapeType="1"/>
              <a:stCxn id="30731" idx="2"/>
              <a:endCxn id="30726" idx="6"/>
            </p:cNvCxnSpPr>
            <p:nvPr/>
          </p:nvCxnSpPr>
          <p:spPr bwMode="auto">
            <a:xfrm rot="5400000">
              <a:off x="2814637" y="3240088"/>
              <a:ext cx="2098675" cy="565150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44" name="Line 27">
              <a:extLst>
                <a:ext uri="{FF2B5EF4-FFF2-40B4-BE49-F238E27FC236}">
                  <a16:creationId xmlns:a16="http://schemas.microsoft.com/office/drawing/2014/main" id="{E6405001-E0EB-48FE-A222-409CEF4935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6600" y="4876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Text Box 28">
              <a:extLst>
                <a:ext uri="{FF2B5EF4-FFF2-40B4-BE49-F238E27FC236}">
                  <a16:creationId xmlns:a16="http://schemas.microsoft.com/office/drawing/2014/main" id="{54CA0061-D8E9-4508-AD70-43C9A5219D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8325" y="5299075"/>
              <a:ext cx="488950" cy="45720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y1</a:t>
              </a: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AFE81B-2F24-4E16-923C-38C6D394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FECF0-3E7D-47F8-BF95-67970CF6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23FD73A-4AA4-4F30-A8C4-DB5D96971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</a:t>
            </a:r>
            <a:r>
              <a:rPr lang="en-US" altLang="zh-CN"/>
              <a:t>/</a:t>
            </a:r>
            <a:r>
              <a:rPr lang="zh-CN" altLang="en-US"/>
              <a:t>数据流图</a:t>
            </a:r>
            <a:r>
              <a:rPr lang="en-US" altLang="zh-CN"/>
              <a:t>(CDFG)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0992F83D-84CD-4E6B-A792-D59FE1F4F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CDFG: </a:t>
            </a:r>
            <a:r>
              <a:rPr lang="zh-CN" altLang="en-US" dirty="0"/>
              <a:t>表示控制与数据的图</a:t>
            </a:r>
          </a:p>
          <a:p>
            <a:r>
              <a:rPr lang="zh-CN" altLang="en-US" dirty="0"/>
              <a:t>用数据流图表示组件，添加控制部分</a:t>
            </a:r>
          </a:p>
          <a:p>
            <a:r>
              <a:rPr lang="en-US" altLang="zh-CN" dirty="0"/>
              <a:t>CDFG</a:t>
            </a:r>
            <a:r>
              <a:rPr lang="zh-CN" altLang="en-US" dirty="0"/>
              <a:t>有两种类型的节点</a:t>
            </a:r>
            <a:endParaRPr lang="en-US" altLang="zh-CN" dirty="0"/>
          </a:p>
          <a:p>
            <a:pPr lvl="1"/>
            <a:r>
              <a:rPr lang="zh-CN" altLang="en-US" dirty="0"/>
              <a:t>判断节点：描述的全部控制类型</a:t>
            </a:r>
            <a:endParaRPr lang="en-US" altLang="zh-CN" dirty="0"/>
          </a:p>
          <a:p>
            <a:pPr lvl="1"/>
            <a:r>
              <a:rPr lang="zh-CN" altLang="en-US" dirty="0"/>
              <a:t>数据流节点：一个完整的表示基本语句块的数据流图</a:t>
            </a:r>
            <a:endParaRPr lang="en-US" altLang="zh-CN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2919D8C-C4F3-4E9E-9380-B43CF1A1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0D03B1-486C-4672-A4E9-78988F4D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B8A6C0A-4346-4720-A530-1E03E557B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数据流</a:t>
            </a:r>
            <a:r>
              <a:rPr lang="en-US" altLang="zh-CN" dirty="0"/>
              <a:t>/</a:t>
            </a:r>
            <a:r>
              <a:rPr lang="zh-CN" altLang="en-US" dirty="0"/>
              <a:t>判断节点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A69F277-36BF-498E-A0D5-E583EFB44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75" y="1203323"/>
            <a:ext cx="4699000" cy="17383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数据流节点</a:t>
            </a:r>
            <a:endParaRPr lang="en-US" altLang="zh-CN" dirty="0"/>
          </a:p>
          <a:p>
            <a:pPr lvl="1"/>
            <a:r>
              <a:rPr lang="zh-CN" altLang="en-US" dirty="0"/>
              <a:t>封装一个数据流图</a:t>
            </a:r>
            <a:endParaRPr lang="en-US" altLang="zh-CN" dirty="0"/>
          </a:p>
          <a:p>
            <a:pPr lvl="1"/>
            <a:r>
              <a:rPr lang="zh-CN" altLang="en-US" dirty="0"/>
              <a:t>在节点中完成写操作</a:t>
            </a:r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>
              <a:buFont typeface="Monotype Sorts" pitchFamily="2" charset="2"/>
              <a:buNone/>
            </a:pPr>
            <a:endParaRPr lang="zh-CN" altLang="en-US" dirty="0"/>
          </a:p>
          <a:p>
            <a:pPr>
              <a:buFont typeface="Monotype Sorts" pitchFamily="2" charset="2"/>
              <a:buNone/>
            </a:pPr>
            <a:endParaRPr lang="en-US" altLang="zh-CN" dirty="0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1CB5B162-ECB8-47ED-B916-A846F3D7F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176" y="1951036"/>
            <a:ext cx="24384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 = a + b;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y = c + d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51F9C14-1F60-4649-A5B0-951D27FF1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3026792"/>
            <a:ext cx="4699000" cy="110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1838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18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0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2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4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6pPr>
            <a:lvl7pPr marL="29606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7pPr>
            <a:lvl8pPr marL="34178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8pPr>
            <a:lvl9pPr marL="38750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9pPr>
          </a:lstStyle>
          <a:p>
            <a:pPr>
              <a:buClr>
                <a:srgbClr val="C0000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判断节点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rgbClr val="C00000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描述控制类型</a:t>
            </a:r>
            <a:endParaRPr lang="en-US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Monotype Sorts" pitchFamily="2" charset="2"/>
              <a:buNone/>
              <a:defRPr/>
            </a:pPr>
            <a:endParaRPr lang="en-US" kern="0" dirty="0"/>
          </a:p>
          <a:p>
            <a:pPr>
              <a:buFont typeface="Monotype Sorts" pitchFamily="2" charset="2"/>
              <a:buNone/>
              <a:defRPr/>
            </a:pPr>
            <a:endParaRPr lang="en-US" kern="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D142A3-D42C-457D-975A-97E8D9D321AE}"/>
              </a:ext>
            </a:extLst>
          </p:cNvPr>
          <p:cNvGrpSpPr/>
          <p:nvPr/>
        </p:nvGrpSpPr>
        <p:grpSpPr>
          <a:xfrm>
            <a:off x="989013" y="4526281"/>
            <a:ext cx="2209800" cy="1676400"/>
            <a:chOff x="1133475" y="4875213"/>
            <a:chExt cx="2209800" cy="1676400"/>
          </a:xfrm>
        </p:grpSpPr>
        <p:sp>
          <p:nvSpPr>
            <p:cNvPr id="32774" name="AutoShape 4">
              <a:extLst>
                <a:ext uri="{FF2B5EF4-FFF2-40B4-BE49-F238E27FC236}">
                  <a16:creationId xmlns:a16="http://schemas.microsoft.com/office/drawing/2014/main" id="{3CB4685E-9680-4520-AD71-FC4721385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475" y="4875213"/>
              <a:ext cx="1676400" cy="1143000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cond</a:t>
              </a:r>
            </a:p>
          </p:txBody>
        </p:sp>
        <p:sp>
          <p:nvSpPr>
            <p:cNvPr id="32775" name="Line 5">
              <a:extLst>
                <a:ext uri="{FF2B5EF4-FFF2-40B4-BE49-F238E27FC236}">
                  <a16:creationId xmlns:a16="http://schemas.microsoft.com/office/drawing/2014/main" id="{6C1E0447-89F7-4A33-9E63-2F725BC86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875" y="54086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6" name="Line 6">
              <a:extLst>
                <a:ext uri="{FF2B5EF4-FFF2-40B4-BE49-F238E27FC236}">
                  <a16:creationId xmlns:a16="http://schemas.microsoft.com/office/drawing/2014/main" id="{1D361392-D389-4E51-9B99-9630A80BB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675" y="601821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7" name="Text Box 7">
              <a:extLst>
                <a:ext uri="{FF2B5EF4-FFF2-40B4-BE49-F238E27FC236}">
                  <a16:creationId xmlns:a16="http://schemas.microsoft.com/office/drawing/2014/main" id="{7817D175-709F-4CE9-95AF-D127E33CA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4916488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2778" name="Text Box 8">
              <a:extLst>
                <a:ext uri="{FF2B5EF4-FFF2-40B4-BE49-F238E27FC236}">
                  <a16:creationId xmlns:a16="http://schemas.microsoft.com/office/drawing/2014/main" id="{91555C95-8CD2-4B69-B67D-28B65AE363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2400" y="5907088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F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E9D591-09BD-4872-A4C7-DFD158C0AB15}"/>
              </a:ext>
            </a:extLst>
          </p:cNvPr>
          <p:cNvGrpSpPr/>
          <p:nvPr/>
        </p:nvGrpSpPr>
        <p:grpSpPr>
          <a:xfrm>
            <a:off x="4330701" y="4583242"/>
            <a:ext cx="4038600" cy="1406525"/>
            <a:chOff x="4330701" y="4583242"/>
            <a:chExt cx="4038600" cy="1406525"/>
          </a:xfrm>
        </p:grpSpPr>
        <p:sp>
          <p:nvSpPr>
            <p:cNvPr id="32779" name="AutoShape 10">
              <a:extLst>
                <a:ext uri="{FF2B5EF4-FFF2-40B4-BE49-F238E27FC236}">
                  <a16:creationId xmlns:a16="http://schemas.microsoft.com/office/drawing/2014/main" id="{39145934-BA06-40C2-92B2-1D388E0A5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501" y="4694367"/>
              <a:ext cx="2667000" cy="838200"/>
            </a:xfrm>
            <a:prstGeom prst="hexagon">
              <a:avLst>
                <a:gd name="adj" fmla="val 79545"/>
                <a:gd name="vf" fmla="val 11547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value</a:t>
              </a:r>
            </a:p>
          </p:txBody>
        </p:sp>
        <p:sp>
          <p:nvSpPr>
            <p:cNvPr id="32780" name="Line 11">
              <a:extLst>
                <a:ext uri="{FF2B5EF4-FFF2-40B4-BE49-F238E27FC236}">
                  <a16:creationId xmlns:a16="http://schemas.microsoft.com/office/drawing/2014/main" id="{EB0BF10D-2BAC-44FB-94FC-67B3A9FD1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3501" y="515156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1" name="Line 12">
              <a:extLst>
                <a:ext uri="{FF2B5EF4-FFF2-40B4-BE49-F238E27FC236}">
                  <a16:creationId xmlns:a16="http://schemas.microsoft.com/office/drawing/2014/main" id="{4AE1D012-B940-4A7C-AA16-2EB9BB507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701" y="5151567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2" name="Line 13">
              <a:extLst>
                <a:ext uri="{FF2B5EF4-FFF2-40B4-BE49-F238E27FC236}">
                  <a16:creationId xmlns:a16="http://schemas.microsoft.com/office/drawing/2014/main" id="{992CEEF5-7F46-4C34-BAB7-F4FE6F7E82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8901" y="5532567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4">
              <a:extLst>
                <a:ext uri="{FF2B5EF4-FFF2-40B4-BE49-F238E27FC236}">
                  <a16:creationId xmlns:a16="http://schemas.microsoft.com/office/drawing/2014/main" id="{967FECEA-C0D6-4C66-903B-954086F7B8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701" y="5532567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4" name="Text Box 15">
              <a:extLst>
                <a:ext uri="{FF2B5EF4-FFF2-40B4-BE49-F238E27FC236}">
                  <a16:creationId xmlns:a16="http://schemas.microsoft.com/office/drawing/2014/main" id="{00765A0A-9A26-4F9C-BB3D-B87D36965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226" y="45832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32785" name="Text Box 16">
              <a:extLst>
                <a:ext uri="{FF2B5EF4-FFF2-40B4-BE49-F238E27FC236}">
                  <a16:creationId xmlns:a16="http://schemas.microsoft.com/office/drawing/2014/main" id="{818E37C9-C065-448D-A288-8F8B1025C3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226" y="54976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32786" name="Text Box 17">
              <a:extLst>
                <a:ext uri="{FF2B5EF4-FFF2-40B4-BE49-F238E27FC236}">
                  <a16:creationId xmlns:a16="http://schemas.microsoft.com/office/drawing/2014/main" id="{24002A58-E017-4E60-B696-48EF362DC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626" y="54214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32787" name="Text Box 18">
              <a:extLst>
                <a:ext uri="{FF2B5EF4-FFF2-40B4-BE49-F238E27FC236}">
                  <a16:creationId xmlns:a16="http://schemas.microsoft.com/office/drawing/2014/main" id="{4E76C4F7-2C59-406B-B399-1CE8A79F3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7626" y="4583242"/>
              <a:ext cx="48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v4</a:t>
              </a:r>
            </a:p>
          </p:txBody>
        </p:sp>
      </p:grp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C0E6511-82F6-4292-920B-79107349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EA5F74-B32D-4C00-B1DB-FDF40B33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ACC320B-B34C-41EC-9752-5437115CF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CDFG </a:t>
            </a:r>
            <a:r>
              <a:rPr lang="zh-CN" altLang="en-US" dirty="0"/>
              <a:t>例子</a:t>
            </a:r>
            <a:r>
              <a:rPr lang="en-US" altLang="zh-CN" dirty="0"/>
              <a:t>--switch</a:t>
            </a:r>
            <a:endParaRPr lang="zh-CN" altLang="en-US" dirty="0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6598E51-6D8E-466D-AA42-2EB03E6FA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(cond1) bb1();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 bb2();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bb3();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 (test1) {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c1: bb4(); break;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c2: bb5(); break;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case c3: bb6(); break;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87B0DA-1614-4C67-B0B2-2DB425314B98}"/>
              </a:ext>
            </a:extLst>
          </p:cNvPr>
          <p:cNvGrpSpPr/>
          <p:nvPr/>
        </p:nvGrpSpPr>
        <p:grpSpPr>
          <a:xfrm>
            <a:off x="4952405" y="422275"/>
            <a:ext cx="4114800" cy="5749925"/>
            <a:chOff x="4648200" y="650875"/>
            <a:chExt cx="4114800" cy="5749925"/>
          </a:xfrm>
        </p:grpSpPr>
        <p:sp>
          <p:nvSpPr>
            <p:cNvPr id="33796" name="AutoShape 5">
              <a:extLst>
                <a:ext uri="{FF2B5EF4-FFF2-40B4-BE49-F238E27FC236}">
                  <a16:creationId xmlns:a16="http://schemas.microsoft.com/office/drawing/2014/main" id="{E6AA0F66-CDD2-4F74-B8B1-68A5A731B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838200"/>
              <a:ext cx="1447800" cy="685800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cond1</a:t>
              </a:r>
            </a:p>
          </p:txBody>
        </p:sp>
        <p:sp>
          <p:nvSpPr>
            <p:cNvPr id="33797" name="Rectangle 6">
              <a:extLst>
                <a:ext uri="{FF2B5EF4-FFF2-40B4-BE49-F238E27FC236}">
                  <a16:creationId xmlns:a16="http://schemas.microsoft.com/office/drawing/2014/main" id="{43259C26-BC17-4E62-BB63-FDAD2D84B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8382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bb1()</a:t>
              </a:r>
            </a:p>
          </p:txBody>
        </p:sp>
        <p:sp>
          <p:nvSpPr>
            <p:cNvPr id="33798" name="Rectangle 7">
              <a:extLst>
                <a:ext uri="{FF2B5EF4-FFF2-40B4-BE49-F238E27FC236}">
                  <a16:creationId xmlns:a16="http://schemas.microsoft.com/office/drawing/2014/main" id="{625CDA3A-7F9B-43E7-B5DB-FD13AF6C9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7526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bb2()</a:t>
              </a:r>
            </a:p>
          </p:txBody>
        </p:sp>
        <p:sp>
          <p:nvSpPr>
            <p:cNvPr id="33799" name="Rectangle 8">
              <a:extLst>
                <a:ext uri="{FF2B5EF4-FFF2-40B4-BE49-F238E27FC236}">
                  <a16:creationId xmlns:a16="http://schemas.microsoft.com/office/drawing/2014/main" id="{0F55C832-666A-467E-8462-2DA5C1F20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6670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bb3()</a:t>
              </a:r>
            </a:p>
          </p:txBody>
        </p:sp>
        <p:sp>
          <p:nvSpPr>
            <p:cNvPr id="33800" name="Rectangle 9">
              <a:extLst>
                <a:ext uri="{FF2B5EF4-FFF2-40B4-BE49-F238E27FC236}">
                  <a16:creationId xmlns:a16="http://schemas.microsoft.com/office/drawing/2014/main" id="{E84E8159-BD72-4C42-A716-6C732BA59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200" y="44958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bb4()</a:t>
              </a:r>
            </a:p>
          </p:txBody>
        </p:sp>
        <p:sp>
          <p:nvSpPr>
            <p:cNvPr id="33801" name="AutoShape 10">
              <a:extLst>
                <a:ext uri="{FF2B5EF4-FFF2-40B4-BE49-F238E27FC236}">
                  <a16:creationId xmlns:a16="http://schemas.microsoft.com/office/drawing/2014/main" id="{8101A491-C20E-4143-B4BE-8469E0A0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657600"/>
              <a:ext cx="2057400" cy="609600"/>
            </a:xfrm>
            <a:prstGeom prst="hexagon">
              <a:avLst>
                <a:gd name="adj" fmla="val 84375"/>
                <a:gd name="vf" fmla="val 115470"/>
              </a:avLst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test1</a:t>
              </a:r>
            </a:p>
          </p:txBody>
        </p:sp>
        <p:sp>
          <p:nvSpPr>
            <p:cNvPr id="33802" name="Rectangle 11">
              <a:extLst>
                <a:ext uri="{FF2B5EF4-FFF2-40B4-BE49-F238E27FC236}">
                  <a16:creationId xmlns:a16="http://schemas.microsoft.com/office/drawing/2014/main" id="{1D751512-1C78-441B-B23A-79F6EABEA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47244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bb5()</a:t>
              </a:r>
            </a:p>
          </p:txBody>
        </p:sp>
        <p:sp>
          <p:nvSpPr>
            <p:cNvPr id="33803" name="Rectangle 12">
              <a:extLst>
                <a:ext uri="{FF2B5EF4-FFF2-40B4-BE49-F238E27FC236}">
                  <a16:creationId xmlns:a16="http://schemas.microsoft.com/office/drawing/2014/main" id="{4BD8D173-2A74-4090-B710-987149EF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72400" y="44958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bb6()</a:t>
              </a:r>
            </a:p>
          </p:txBody>
        </p:sp>
        <p:sp>
          <p:nvSpPr>
            <p:cNvPr id="33804" name="Line 13">
              <a:extLst>
                <a:ext uri="{FF2B5EF4-FFF2-40B4-BE49-F238E27FC236}">
                  <a16:creationId xmlns:a16="http://schemas.microsoft.com/office/drawing/2014/main" id="{E88D4AD7-F33A-4895-9D66-F288CB068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11430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5" name="Text Box 14">
              <a:extLst>
                <a:ext uri="{FF2B5EF4-FFF2-40B4-BE49-F238E27FC236}">
                  <a16:creationId xmlns:a16="http://schemas.microsoft.com/office/drawing/2014/main" id="{1E10B0EC-CD35-47B1-A845-7E54124F3C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325" y="650875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3806" name="Text Box 15">
              <a:extLst>
                <a:ext uri="{FF2B5EF4-FFF2-40B4-BE49-F238E27FC236}">
                  <a16:creationId xmlns:a16="http://schemas.microsoft.com/office/drawing/2014/main" id="{4E7473E2-1967-4195-B2FE-AA889F7AF4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1525" y="1336675"/>
              <a:ext cx="3540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33807" name="Text Box 16">
              <a:extLst>
                <a:ext uri="{FF2B5EF4-FFF2-40B4-BE49-F238E27FC236}">
                  <a16:creationId xmlns:a16="http://schemas.microsoft.com/office/drawing/2014/main" id="{7C8C7567-2FA9-4415-A65D-A76B72CAC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25" y="3775075"/>
              <a:ext cx="471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c1</a:t>
              </a:r>
            </a:p>
          </p:txBody>
        </p:sp>
        <p:sp>
          <p:nvSpPr>
            <p:cNvPr id="33808" name="Text Box 17">
              <a:extLst>
                <a:ext uri="{FF2B5EF4-FFF2-40B4-BE49-F238E27FC236}">
                  <a16:creationId xmlns:a16="http://schemas.microsoft.com/office/drawing/2014/main" id="{EB00976D-57A1-4B93-9C12-17AD7D5F7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7188" y="4249738"/>
              <a:ext cx="4714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c2</a:t>
              </a:r>
            </a:p>
          </p:txBody>
        </p:sp>
        <p:sp>
          <p:nvSpPr>
            <p:cNvPr id="33809" name="Text Box 18">
              <a:extLst>
                <a:ext uri="{FF2B5EF4-FFF2-40B4-BE49-F238E27FC236}">
                  <a16:creationId xmlns:a16="http://schemas.microsoft.com/office/drawing/2014/main" id="{77657701-5497-4AA4-B323-FEF7E98957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325" y="3622675"/>
              <a:ext cx="4714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c3</a:t>
              </a:r>
            </a:p>
          </p:txBody>
        </p:sp>
        <p:sp>
          <p:nvSpPr>
            <p:cNvPr id="33810" name="Line 19">
              <a:extLst>
                <a:ext uri="{FF2B5EF4-FFF2-40B4-BE49-F238E27FC236}">
                  <a16:creationId xmlns:a16="http://schemas.microsoft.com/office/drawing/2014/main" id="{DAF7C8CF-C0B5-4A4A-944B-465DBBFD3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3200" y="1524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1" name="Line 20">
              <a:extLst>
                <a:ext uri="{FF2B5EF4-FFF2-40B4-BE49-F238E27FC236}">
                  <a16:creationId xmlns:a16="http://schemas.microsoft.com/office/drawing/2014/main" id="{360089E6-2C1C-4F9F-A4EA-A39F2CB5B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2362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3812" name="AutoShape 21">
              <a:extLst>
                <a:ext uri="{FF2B5EF4-FFF2-40B4-BE49-F238E27FC236}">
                  <a16:creationId xmlns:a16="http://schemas.microsoft.com/office/drawing/2014/main" id="{C24B2A18-8367-4274-8378-3031AA014C51}"/>
                </a:ext>
              </a:extLst>
            </p:cNvPr>
            <p:cNvCxnSpPr>
              <a:cxnSpLocks noChangeShapeType="1"/>
              <a:stCxn id="33797" idx="2"/>
            </p:cNvCxnSpPr>
            <p:nvPr/>
          </p:nvCxnSpPr>
          <p:spPr bwMode="auto">
            <a:xfrm rot="5400000">
              <a:off x="6877050" y="1200150"/>
              <a:ext cx="1066800" cy="15621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13" name="Line 22">
              <a:extLst>
                <a:ext uri="{FF2B5EF4-FFF2-40B4-BE49-F238E27FC236}">
                  <a16:creationId xmlns:a16="http://schemas.microsoft.com/office/drawing/2014/main" id="{08EDCB3F-7DF1-485A-8D9D-D913D0A36B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32766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4" name="Line 23">
              <a:extLst>
                <a:ext uri="{FF2B5EF4-FFF2-40B4-BE49-F238E27FC236}">
                  <a16:creationId xmlns:a16="http://schemas.microsoft.com/office/drawing/2014/main" id="{B1F17D46-0158-4C89-A55A-1321E26E5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9200" y="3962400"/>
              <a:ext cx="6096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5" name="Line 24">
              <a:extLst>
                <a:ext uri="{FF2B5EF4-FFF2-40B4-BE49-F238E27FC236}">
                  <a16:creationId xmlns:a16="http://schemas.microsoft.com/office/drawing/2014/main" id="{4361EA42-DAAC-4C06-B400-EF95A8B5C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96200" y="3962400"/>
              <a:ext cx="7620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6" name="Line 25">
              <a:extLst>
                <a:ext uri="{FF2B5EF4-FFF2-40B4-BE49-F238E27FC236}">
                  <a16:creationId xmlns:a16="http://schemas.microsoft.com/office/drawing/2014/main" id="{27862E45-6688-4775-806B-23E11D108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7" name="Line 27">
              <a:extLst>
                <a:ext uri="{FF2B5EF4-FFF2-40B4-BE49-F238E27FC236}">
                  <a16:creationId xmlns:a16="http://schemas.microsoft.com/office/drawing/2014/main" id="{76B99A6B-9958-4EF5-85F9-A792DEF4C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53340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8" name="Line 28">
              <a:extLst>
                <a:ext uri="{FF2B5EF4-FFF2-40B4-BE49-F238E27FC236}">
                  <a16:creationId xmlns:a16="http://schemas.microsoft.com/office/drawing/2014/main" id="{749867E5-8E18-4C57-861C-561638F28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23125" y="5105400"/>
              <a:ext cx="1006475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28">
              <a:extLst>
                <a:ext uri="{FF2B5EF4-FFF2-40B4-BE49-F238E27FC236}">
                  <a16:creationId xmlns:a16="http://schemas.microsoft.com/office/drawing/2014/main" id="{4E5151C4-A75A-48E8-B3F1-2775D46206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4938" y="5105400"/>
              <a:ext cx="99695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Rectangle 11">
              <a:extLst>
                <a:ext uri="{FF2B5EF4-FFF2-40B4-BE49-F238E27FC236}">
                  <a16:creationId xmlns:a16="http://schemas.microsoft.com/office/drawing/2014/main" id="{B582BDA8-70FE-4F3A-A14E-65FF61BEE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1888" y="5791200"/>
              <a:ext cx="990600" cy="6096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13939-12A1-4A49-A244-48494246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55FDB5-4CE4-4D2B-B19C-D988EDDC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90AFBEA-4199-4140-88B1-7013B3C1A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CDFG--for </a:t>
            </a:r>
            <a:r>
              <a:rPr lang="zh-CN" altLang="en-US" dirty="0"/>
              <a:t>循环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3A65A99-342D-42E2-AA78-F00E343AA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&lt;N;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buNone/>
            </a:pP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zh-CN" altLang="en-US" dirty="0">
                <a:cs typeface="Courier New" panose="02070309020205020404" pitchFamily="49" charset="0"/>
              </a:rPr>
              <a:t>等价于：</a:t>
            </a:r>
            <a:endParaRPr lang="en-US" altLang="zh-CN" dirty="0"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&lt;N) {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loop_body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</a:p>
          <a:p>
            <a:pPr>
              <a:buFont typeface="Monotype Sorts" pitchFamily="2" charset="2"/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844" name="Line 5">
            <a:extLst>
              <a:ext uri="{FF2B5EF4-FFF2-40B4-BE49-F238E27FC236}">
                <a16:creationId xmlns:a16="http://schemas.microsoft.com/office/drawing/2014/main" id="{AE4656C4-916F-4639-A410-63DA5EBAD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5879" y="2687320"/>
            <a:ext cx="3810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5" name="AutoShape 6">
            <a:extLst>
              <a:ext uri="{FF2B5EF4-FFF2-40B4-BE49-F238E27FC236}">
                <a16:creationId xmlns:a16="http://schemas.microsoft.com/office/drawing/2014/main" id="{48A770BC-057D-47D5-8DFA-1B92C150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00400"/>
            <a:ext cx="1524000" cy="990600"/>
          </a:xfrm>
          <a:prstGeom prst="diamond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i&lt;N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7910DFEF-C0C4-4208-88A8-5761D5F5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648200"/>
            <a:ext cx="1828800" cy="914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loop_body();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i++</a:t>
            </a:r>
          </a:p>
        </p:txBody>
      </p:sp>
      <p:sp>
        <p:nvSpPr>
          <p:cNvPr id="35847" name="Line 8">
            <a:extLst>
              <a:ext uri="{FF2B5EF4-FFF2-40B4-BE49-F238E27FC236}">
                <a16:creationId xmlns:a16="http://schemas.microsoft.com/office/drawing/2014/main" id="{01B53A20-B853-4E92-BB94-C8E70521FE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8" name="Text Box 9">
            <a:extLst>
              <a:ext uri="{FF2B5EF4-FFF2-40B4-BE49-F238E27FC236}">
                <a16:creationId xmlns:a16="http://schemas.microsoft.com/office/drawing/2014/main" id="{21A8477B-1504-46E6-AB7F-75B55429D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4079875"/>
            <a:ext cx="44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 T</a:t>
            </a:r>
          </a:p>
        </p:txBody>
      </p:sp>
      <p:sp>
        <p:nvSpPr>
          <p:cNvPr id="35849" name="Line 10">
            <a:extLst>
              <a:ext uri="{FF2B5EF4-FFF2-40B4-BE49-F238E27FC236}">
                <a16:creationId xmlns:a16="http://schemas.microsoft.com/office/drawing/2014/main" id="{3222AB66-F4E3-404E-86F4-983BEEFCB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657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50" name="Text Box 11">
            <a:extLst>
              <a:ext uri="{FF2B5EF4-FFF2-40B4-BE49-F238E27FC236}">
                <a16:creationId xmlns:a16="http://schemas.microsoft.com/office/drawing/2014/main" id="{62EE9FDD-F589-4AC8-9238-F7D3A391A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1654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F</a:t>
            </a:r>
          </a:p>
        </p:txBody>
      </p:sp>
      <p:cxnSp>
        <p:nvCxnSpPr>
          <p:cNvPr id="35851" name="AutoShape 14">
            <a:extLst>
              <a:ext uri="{FF2B5EF4-FFF2-40B4-BE49-F238E27FC236}">
                <a16:creationId xmlns:a16="http://schemas.microsoft.com/office/drawing/2014/main" id="{8E08628A-6A58-463C-BBAF-ABA556DB4EA4}"/>
              </a:ext>
            </a:extLst>
          </p:cNvPr>
          <p:cNvCxnSpPr>
            <a:cxnSpLocks noChangeShapeType="1"/>
            <a:stCxn id="35846" idx="1"/>
            <a:endCxn id="35845" idx="1"/>
          </p:cNvCxnSpPr>
          <p:nvPr/>
        </p:nvCxnSpPr>
        <p:spPr bwMode="auto">
          <a:xfrm rot="10800000" flipH="1">
            <a:off x="5791200" y="3695700"/>
            <a:ext cx="152400" cy="1409700"/>
          </a:xfrm>
          <a:prstGeom prst="bent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Rectangle 16">
            <a:extLst>
              <a:ext uri="{FF2B5EF4-FFF2-40B4-BE49-F238E27FC236}">
                <a16:creationId xmlns:a16="http://schemas.microsoft.com/office/drawing/2014/main" id="{7527ADB3-2D7A-4A01-8722-5FE81439C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057400"/>
            <a:ext cx="15240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i=0</a:t>
            </a:r>
          </a:p>
        </p:txBody>
      </p:sp>
      <p:sp>
        <p:nvSpPr>
          <p:cNvPr id="35853" name="Line 17">
            <a:extLst>
              <a:ext uri="{FF2B5EF4-FFF2-40B4-BE49-F238E27FC236}">
                <a16:creationId xmlns:a16="http://schemas.microsoft.com/office/drawing/2014/main" id="{1E3D65B6-CF9E-408F-9FEF-E25901FC27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667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95DD7C7-AEFE-40D0-9037-DF4E2F3C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D2362D-BBCC-45A2-939A-FBE8B8D2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嵌入式程序设计</a:t>
            </a:r>
            <a:endParaRPr lang="en-US" altLang="zh-CN" dirty="0"/>
          </a:p>
          <a:p>
            <a:r>
              <a:rPr lang="zh-CN" altLang="en-US" dirty="0"/>
              <a:t>嵌入式</a:t>
            </a:r>
            <a:r>
              <a:rPr lang="en-US" altLang="zh-CN" dirty="0"/>
              <a:t>C</a:t>
            </a:r>
            <a:r>
              <a:rPr lang="zh-CN" altLang="en-US" dirty="0"/>
              <a:t>语言编程</a:t>
            </a:r>
            <a:endParaRPr lang="en-US" altLang="zh-CN" dirty="0"/>
          </a:p>
          <a:p>
            <a:r>
              <a:rPr lang="zh-CN" altLang="en-US" dirty="0"/>
              <a:t>编译及优化技术</a:t>
            </a:r>
            <a:endParaRPr lang="en-US" altLang="zh-CN" dirty="0"/>
          </a:p>
          <a:p>
            <a:r>
              <a:rPr lang="zh-CN" altLang="en-US" dirty="0"/>
              <a:t>程序性能分析与优化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993E2-BF9C-41B6-AB92-22A917F0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B8336F-DD80-4960-B7A7-1B2CD1C29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3299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4910DC7F-F613-4A2D-91F3-33A735F578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嵌入式程序模型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ADC0C52E-19AE-4410-A03E-EF7CD2E09E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879" y="1260793"/>
            <a:ext cx="8178800" cy="4972050"/>
          </a:xfrm>
        </p:spPr>
        <p:txBody>
          <a:bodyPr/>
          <a:lstStyle/>
          <a:p>
            <a:r>
              <a:rPr lang="zh-CN" altLang="en-US" dirty="0"/>
              <a:t>有限状态机：响应系统</a:t>
            </a:r>
            <a:endParaRPr lang="en-US" altLang="zh-CN" dirty="0"/>
          </a:p>
          <a:p>
            <a:r>
              <a:rPr lang="zh-CN" altLang="en-US" dirty="0"/>
              <a:t>循环缓冲区：数字信号处理</a:t>
            </a:r>
            <a:endParaRPr lang="en-US" altLang="zh-CN" dirty="0"/>
          </a:p>
          <a:p>
            <a:r>
              <a:rPr lang="zh-CN" altLang="en-US" dirty="0"/>
              <a:t>队列：数字信号处理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26D967-ED5D-4366-935B-A3531D83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EC9F8-10D4-47F5-B436-E66C94AD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F7BF74B-2FC3-4AA6-A75F-41EFDBFAE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-Finite State Machine, FSM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8011DBE-08C0-4402-928F-063697FE0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546" y="1117569"/>
            <a:ext cx="8178800" cy="51552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状态机具有离散动态的系统模型</a:t>
            </a:r>
            <a:endParaRPr lang="en-US" altLang="zh-CN" sz="2800" dirty="0"/>
          </a:p>
          <a:p>
            <a:r>
              <a:rPr lang="zh-CN" altLang="en-US" sz="2800" dirty="0"/>
              <a:t>一种常用的状态机叫做有限状态机，表示状态数目是有限的 </a:t>
            </a:r>
            <a:endParaRPr lang="en-US" altLang="zh-CN" sz="2800" dirty="0"/>
          </a:p>
          <a:p>
            <a:r>
              <a:rPr lang="zh-CN" altLang="en-US" sz="2800" dirty="0"/>
              <a:t>状态机建模适用于对时间驱动的系统，给定不同输入信号，系统根据这些输入信号做出不同响应 </a:t>
            </a:r>
            <a:endParaRPr lang="en-US" altLang="zh-CN" sz="2800" dirty="0"/>
          </a:p>
          <a:p>
            <a:r>
              <a:rPr lang="zh-CN" altLang="en-US" sz="2800" dirty="0"/>
              <a:t>状态来表示系统的内部特性，状态的变化是基于输入的变化</a:t>
            </a:r>
            <a:endParaRPr lang="en-US" altLang="zh-CN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6AAE9-C48D-4DC5-9E02-509D856B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F7AB7-FA92-45D5-BE4A-EC59C282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F7BF74B-2FC3-4AA6-A75F-41EFDBFAE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-Finite State Machine, FSM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8011DBE-08C0-4402-928F-063697FE0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546" y="1117569"/>
            <a:ext cx="8178800" cy="515521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状态图是对状态机的一种图形表示</a:t>
            </a:r>
            <a:endParaRPr lang="en-US" altLang="zh-CN" sz="2800" dirty="0"/>
          </a:p>
          <a:p>
            <a:r>
              <a:rPr lang="en-US" altLang="zh-CN" sz="2800" dirty="0"/>
              <a:t>MOORE</a:t>
            </a:r>
            <a:r>
              <a:rPr lang="zh-CN" altLang="en-US" sz="2800" dirty="0"/>
              <a:t>机、</a:t>
            </a:r>
            <a:r>
              <a:rPr lang="en-US" altLang="zh-CN" sz="2800" dirty="0"/>
              <a:t>MEALY</a:t>
            </a:r>
            <a:r>
              <a:rPr lang="zh-CN" altLang="en-US" sz="2800" dirty="0"/>
              <a:t>机 </a:t>
            </a:r>
            <a:r>
              <a:rPr lang="en-US" altLang="zh-CN" sz="2800" dirty="0"/>
              <a:t>???</a:t>
            </a:r>
          </a:p>
          <a:p>
            <a:r>
              <a:rPr lang="zh-CN" altLang="en-US" sz="2800" dirty="0"/>
              <a:t>应用</a:t>
            </a:r>
            <a:r>
              <a:rPr lang="en-US" altLang="zh-CN" sz="2800" dirty="0"/>
              <a:t>:</a:t>
            </a:r>
          </a:p>
          <a:p>
            <a:pPr lvl="1"/>
            <a:r>
              <a:rPr lang="zh-CN" altLang="en-US" sz="2400" dirty="0"/>
              <a:t>面向控制的代码</a:t>
            </a:r>
            <a:endParaRPr lang="en-US" altLang="zh-CN" sz="2400" dirty="0"/>
          </a:p>
          <a:p>
            <a:pPr lvl="1"/>
            <a:r>
              <a:rPr lang="zh-CN" altLang="en-US" sz="2400" dirty="0"/>
              <a:t>响应式系统</a:t>
            </a:r>
            <a:endParaRPr lang="en-US" altLang="zh-CN" sz="2400" dirty="0"/>
          </a:p>
          <a:p>
            <a:pPr lvl="1"/>
            <a:r>
              <a:rPr lang="zh-CN" altLang="en-US" sz="2400" dirty="0"/>
              <a:t>非周期性采样作为输入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46AAE9-C48D-4DC5-9E02-509D856B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5F7AB7-FA92-45D5-BE4A-EC59C282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98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B85A7F1F-4B8B-47C7-8C92-CE57B632B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988" y="164135"/>
            <a:ext cx="7772400" cy="954332"/>
          </a:xfrm>
        </p:spPr>
        <p:txBody>
          <a:bodyPr/>
          <a:lstStyle/>
          <a:p>
            <a:r>
              <a:rPr lang="zh-CN" altLang="en-US" dirty="0"/>
              <a:t>有限状态机</a:t>
            </a:r>
            <a:r>
              <a:rPr lang="en-US" altLang="zh-CN" dirty="0"/>
              <a:t>——</a:t>
            </a:r>
            <a:r>
              <a:rPr lang="zh-CN" altLang="en-US" sz="3200" dirty="0"/>
              <a:t>座位安全带控制器</a:t>
            </a:r>
            <a:endParaRPr lang="zh-CN" altLang="en-US" dirty="0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ADC33CE5-3AE8-4361-ACDB-92A189986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0" y="1316038"/>
            <a:ext cx="8178800" cy="14859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需求：</a:t>
            </a:r>
            <a:endParaRPr lang="en-US" altLang="zh-CN" dirty="0"/>
          </a:p>
          <a:p>
            <a:pPr lvl="1"/>
            <a:r>
              <a:rPr lang="zh-CN" altLang="en-US" dirty="0"/>
              <a:t>有人坐到座椅上，在规定时间内若没有系好安全带，就启动蜂鸣器。</a:t>
            </a:r>
          </a:p>
        </p:txBody>
      </p:sp>
      <p:grpSp>
        <p:nvGrpSpPr>
          <p:cNvPr id="9221" name="组合 3">
            <a:extLst>
              <a:ext uri="{FF2B5EF4-FFF2-40B4-BE49-F238E27FC236}">
                <a16:creationId xmlns:a16="http://schemas.microsoft.com/office/drawing/2014/main" id="{94A03B72-8BBB-469A-B620-11DE1ECD96B5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2820988"/>
            <a:ext cx="6054725" cy="3579812"/>
            <a:chOff x="1003300" y="2956452"/>
            <a:chExt cx="6055215" cy="3579286"/>
          </a:xfrm>
        </p:grpSpPr>
        <p:grpSp>
          <p:nvGrpSpPr>
            <p:cNvPr id="9223" name="组合 26">
              <a:extLst>
                <a:ext uri="{FF2B5EF4-FFF2-40B4-BE49-F238E27FC236}">
                  <a16:creationId xmlns:a16="http://schemas.microsoft.com/office/drawing/2014/main" id="{879C182B-B539-430A-A2E9-26F4AAB56C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3300" y="2956452"/>
              <a:ext cx="6055215" cy="3579286"/>
              <a:chOff x="1003889" y="2956588"/>
              <a:chExt cx="6055215" cy="3579286"/>
            </a:xfrm>
          </p:grpSpPr>
          <p:sp>
            <p:nvSpPr>
              <p:cNvPr id="9225" name="AutoShape 4">
                <a:extLst>
                  <a:ext uri="{FF2B5EF4-FFF2-40B4-BE49-F238E27FC236}">
                    <a16:creationId xmlns:a16="http://schemas.microsoft.com/office/drawing/2014/main" id="{A30BB82E-B602-422B-90A0-31AEE9115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689" y="3411674"/>
                <a:ext cx="1219200" cy="6096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idle</a:t>
                </a:r>
              </a:p>
            </p:txBody>
          </p:sp>
          <p:sp>
            <p:nvSpPr>
              <p:cNvPr id="9226" name="AutoShape 5">
                <a:extLst>
                  <a:ext uri="{FF2B5EF4-FFF2-40B4-BE49-F238E27FC236}">
                    <a16:creationId xmlns:a16="http://schemas.microsoft.com/office/drawing/2014/main" id="{5BF6A757-6609-4D39-8356-5BC285C80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889" y="4707074"/>
                <a:ext cx="1524000" cy="6096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buzzer</a:t>
                </a:r>
              </a:p>
            </p:txBody>
          </p:sp>
          <p:sp>
            <p:nvSpPr>
              <p:cNvPr id="9227" name="AutoShape 6">
                <a:extLst>
                  <a:ext uri="{FF2B5EF4-FFF2-40B4-BE49-F238E27FC236}">
                    <a16:creationId xmlns:a16="http://schemas.microsoft.com/office/drawing/2014/main" id="{DFC9F795-8850-40CB-883B-7C9BBC46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3489" y="4707074"/>
                <a:ext cx="1371600" cy="6096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seated</a:t>
                </a:r>
              </a:p>
            </p:txBody>
          </p:sp>
          <p:sp>
            <p:nvSpPr>
              <p:cNvPr id="9228" name="AutoShape 7">
                <a:extLst>
                  <a:ext uri="{FF2B5EF4-FFF2-40B4-BE49-F238E27FC236}">
                    <a16:creationId xmlns:a16="http://schemas.microsoft.com/office/drawing/2014/main" id="{DBEF647E-0C88-4DAD-8852-E6DE00BF4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3689" y="6002474"/>
                <a:ext cx="1295400" cy="533400"/>
              </a:xfrm>
              <a:prstGeom prst="roundRect">
                <a:avLst>
                  <a:gd name="adj" fmla="val 16667"/>
                </a:avLst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belted</a:t>
                </a:r>
              </a:p>
            </p:txBody>
          </p:sp>
          <p:cxnSp>
            <p:nvCxnSpPr>
              <p:cNvPr id="9229" name="AutoShape 8">
                <a:extLst>
                  <a:ext uri="{FF2B5EF4-FFF2-40B4-BE49-F238E27FC236}">
                    <a16:creationId xmlns:a16="http://schemas.microsoft.com/office/drawing/2014/main" id="{79507203-3E93-49A8-9D9A-AFFA9DEA326E}"/>
                  </a:ext>
                </a:extLst>
              </p:cNvPr>
              <p:cNvCxnSpPr>
                <a:cxnSpLocks noChangeShapeType="1"/>
                <a:stCxn id="9225" idx="0"/>
                <a:endCxn id="9225" idx="2"/>
              </p:cNvCxnSpPr>
              <p:nvPr/>
            </p:nvCxnSpPr>
            <p:spPr bwMode="auto">
              <a:xfrm rot="5400000" flipV="1">
                <a:off x="3519283" y="3715680"/>
                <a:ext cx="609600" cy="1588"/>
              </a:xfrm>
              <a:prstGeom prst="curvedConnector5">
                <a:avLst>
                  <a:gd name="adj1" fmla="val -37500"/>
                  <a:gd name="adj2" fmla="val 52800014"/>
                  <a:gd name="adj3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30" name="AutoShape 9">
                <a:extLst>
                  <a:ext uri="{FF2B5EF4-FFF2-40B4-BE49-F238E27FC236}">
                    <a16:creationId xmlns:a16="http://schemas.microsoft.com/office/drawing/2014/main" id="{1694AEA9-C453-4960-BD90-BC1098FAA50A}"/>
                  </a:ext>
                </a:extLst>
              </p:cNvPr>
              <p:cNvCxnSpPr>
                <a:cxnSpLocks noChangeShapeType="1"/>
                <a:stCxn id="9227" idx="0"/>
                <a:endCxn id="9227" idx="2"/>
              </p:cNvCxnSpPr>
              <p:nvPr/>
            </p:nvCxnSpPr>
            <p:spPr bwMode="auto">
              <a:xfrm rot="5400000" flipV="1">
                <a:off x="5805283" y="5011080"/>
                <a:ext cx="609600" cy="1588"/>
              </a:xfrm>
              <a:prstGeom prst="curvedConnector5">
                <a:avLst>
                  <a:gd name="adj1" fmla="val -37500"/>
                  <a:gd name="adj2" fmla="val 57600014"/>
                  <a:gd name="adj3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31" name="Line 10">
                <a:extLst>
                  <a:ext uri="{FF2B5EF4-FFF2-40B4-BE49-F238E27FC236}">
                    <a16:creationId xmlns:a16="http://schemas.microsoft.com/office/drawing/2014/main" id="{2DF1E1D0-0C5B-49D0-836A-3C18F734F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32889" y="3716474"/>
                <a:ext cx="12192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2" name="Line 11">
                <a:extLst>
                  <a:ext uri="{FF2B5EF4-FFF2-40B4-BE49-F238E27FC236}">
                    <a16:creationId xmlns:a16="http://schemas.microsoft.com/office/drawing/2014/main" id="{79F7E082-1C07-44E8-BBBF-FA418E6F4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09089" y="5316674"/>
                <a:ext cx="1066800" cy="762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3" name="Line 12">
                <a:extLst>
                  <a:ext uri="{FF2B5EF4-FFF2-40B4-BE49-F238E27FC236}">
                    <a16:creationId xmlns:a16="http://schemas.microsoft.com/office/drawing/2014/main" id="{72E70EB7-C313-4D9C-A2C7-A6656C9D4F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09089" y="5316674"/>
                <a:ext cx="1524000" cy="99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4" name="Line 13">
                <a:extLst>
                  <a:ext uri="{FF2B5EF4-FFF2-40B4-BE49-F238E27FC236}">
                    <a16:creationId xmlns:a16="http://schemas.microsoft.com/office/drawing/2014/main" id="{320EC852-77AE-4837-8A49-3006330FAE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1046" y="4059374"/>
                <a:ext cx="0" cy="1905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5" name="Line 14">
                <a:extLst>
                  <a:ext uri="{FF2B5EF4-FFF2-40B4-BE49-F238E27FC236}">
                    <a16:creationId xmlns:a16="http://schemas.microsoft.com/office/drawing/2014/main" id="{AB23E6BD-10E9-4F33-BA32-7916C6C77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75489" y="5316674"/>
                <a:ext cx="990600" cy="685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6" name="Line 15">
                <a:extLst>
                  <a:ext uri="{FF2B5EF4-FFF2-40B4-BE49-F238E27FC236}">
                    <a16:creationId xmlns:a16="http://schemas.microsoft.com/office/drawing/2014/main" id="{E712E218-01D4-4A4B-9531-3304C5767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27889" y="5173008"/>
                <a:ext cx="2895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7" name="Line 16">
                <a:extLst>
                  <a:ext uri="{FF2B5EF4-FFF2-40B4-BE49-F238E27FC236}">
                    <a16:creationId xmlns:a16="http://schemas.microsoft.com/office/drawing/2014/main" id="{8F7227A2-4624-477F-A185-2324FC42A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3089" y="3792674"/>
                <a:ext cx="9906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38" name="Text Box 17">
                <a:extLst>
                  <a:ext uri="{FF2B5EF4-FFF2-40B4-BE49-F238E27FC236}">
                    <a16:creationId xmlns:a16="http://schemas.microsoft.com/office/drawing/2014/main" id="{43ECBE9B-591F-4FA9-8FD2-C96E38564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363251">
                <a:off x="4021311" y="2956588"/>
                <a:ext cx="105830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seat/-</a:t>
                </a:r>
              </a:p>
            </p:txBody>
          </p:sp>
          <p:sp>
            <p:nvSpPr>
              <p:cNvPr id="9239" name="Text Box 18">
                <a:extLst>
                  <a:ext uri="{FF2B5EF4-FFF2-40B4-BE49-F238E27FC236}">
                    <a16:creationId xmlns:a16="http://schemas.microsoft.com/office/drawing/2014/main" id="{B1BDC779-36E2-4CF6-B53D-2B32184946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380167">
                <a:off x="4658401" y="3988175"/>
                <a:ext cx="138371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seat/timer on</a:t>
                </a:r>
                <a:endPara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endParaRPr>
              </a:p>
            </p:txBody>
          </p:sp>
          <p:sp>
            <p:nvSpPr>
              <p:cNvPr id="9240" name="Text Box 19">
                <a:extLst>
                  <a:ext uri="{FF2B5EF4-FFF2-40B4-BE49-F238E27FC236}">
                    <a16:creationId xmlns:a16="http://schemas.microsoft.com/office/drawing/2014/main" id="{1D8EBDCA-6299-48C7-84D2-8ABD41935B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39649" y="5521009"/>
                <a:ext cx="819455" cy="923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belt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and no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timer/-</a:t>
                </a:r>
              </a:p>
            </p:txBody>
          </p:sp>
          <p:sp>
            <p:nvSpPr>
              <p:cNvPr id="9241" name="Text Box 20">
                <a:extLst>
                  <a:ext uri="{FF2B5EF4-FFF2-40B4-BE49-F238E27FC236}">
                    <a16:creationId xmlns:a16="http://schemas.microsoft.com/office/drawing/2014/main" id="{1CBF4147-0A4B-49B6-BD88-3744970CC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42382">
                <a:off x="4519994" y="5849153"/>
                <a:ext cx="165942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belt/timer on</a:t>
                </a:r>
              </a:p>
            </p:txBody>
          </p:sp>
          <p:sp>
            <p:nvSpPr>
              <p:cNvPr id="9242" name="Text Box 21">
                <a:extLst>
                  <a:ext uri="{FF2B5EF4-FFF2-40B4-BE49-F238E27FC236}">
                    <a16:creationId xmlns:a16="http://schemas.microsoft.com/office/drawing/2014/main" id="{8403D682-CA82-4E7B-A1F1-E41792C15B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880952">
                <a:off x="4640015" y="5357571"/>
                <a:ext cx="67197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belt/-</a:t>
                </a:r>
              </a:p>
            </p:txBody>
          </p:sp>
          <p:sp>
            <p:nvSpPr>
              <p:cNvPr id="9243" name="Text Box 22">
                <a:extLst>
                  <a:ext uri="{FF2B5EF4-FFF2-40B4-BE49-F238E27FC236}">
                    <a16:creationId xmlns:a16="http://schemas.microsoft.com/office/drawing/2014/main" id="{6E1CBF48-A450-4E75-990C-CABED925A9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568665">
                <a:off x="2030638" y="5477142"/>
                <a:ext cx="1123063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belt/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buzzer off</a:t>
                </a:r>
              </a:p>
            </p:txBody>
          </p:sp>
          <p:sp>
            <p:nvSpPr>
              <p:cNvPr id="9244" name="Text Box 23">
                <a:extLst>
                  <a:ext uri="{FF2B5EF4-FFF2-40B4-BE49-F238E27FC236}">
                    <a16:creationId xmlns:a16="http://schemas.microsoft.com/office/drawing/2014/main" id="{A0B0AD94-A786-4B09-9394-98714AFF7D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5876" y="5089863"/>
                <a:ext cx="164019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timer/buzzer on</a:t>
                </a:r>
              </a:p>
            </p:txBody>
          </p:sp>
          <p:sp>
            <p:nvSpPr>
              <p:cNvPr id="9245" name="Text Box 25">
                <a:extLst>
                  <a:ext uri="{FF2B5EF4-FFF2-40B4-BE49-F238E27FC236}">
                    <a16:creationId xmlns:a16="http://schemas.microsoft.com/office/drawing/2014/main" id="{BD584499-17CF-47B9-8EFC-41DF4E53B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5400000">
                <a:off x="3529733" y="4513779"/>
                <a:ext cx="97334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seat/-</a:t>
                </a:r>
              </a:p>
            </p:txBody>
          </p:sp>
          <p:sp>
            <p:nvSpPr>
              <p:cNvPr id="9246" name="Text Box 26">
                <a:extLst>
                  <a:ext uri="{FF2B5EF4-FFF2-40B4-BE49-F238E27FC236}">
                    <a16:creationId xmlns:a16="http://schemas.microsoft.com/office/drawing/2014/main" id="{B5EF1E45-4C97-427D-8B5B-3DDDBE6010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595672">
                <a:off x="1821648" y="3637442"/>
                <a:ext cx="1225207" cy="7078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ts val="8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z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1pPr>
                <a:lvl2pPr marL="742950" indent="-285750">
                  <a:spcBef>
                    <a:spcPts val="7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y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2pPr>
                <a:lvl3pPr marL="1143000" indent="-228600">
                  <a:spcBef>
                    <a:spcPts val="600"/>
                  </a:spcBef>
                  <a:buClr>
                    <a:srgbClr val="FFCC00"/>
                  </a:buClr>
                  <a:buSzPct val="100000"/>
                  <a:buFont typeface="Monotype Sorts" pitchFamily="2" charset="2"/>
                  <a:buChar char="x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3pPr>
                <a:lvl4pPr marL="16002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•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4pPr>
                <a:lvl5pPr marL="2057400" indent="-228600">
                  <a:spcBef>
                    <a:spcPts val="500"/>
                  </a:spcBef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FFCC00"/>
                  </a:buClr>
                  <a:buSzPct val="100000"/>
                  <a:buFont typeface="Tahoma" panose="020B0604030504040204" pitchFamily="34" charset="0"/>
                  <a:buChar char="–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Heiti SC Light"/>
                    <a:cs typeface="Heiti SC Light"/>
                    <a:sym typeface="Tahoma" panose="020B0604030504040204" pitchFamily="34" charset="0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no seat/</a:t>
                </a:r>
              </a:p>
              <a:p>
                <a:pPr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华文宋体" panose="02010600040101010101" pitchFamily="2" charset="-122"/>
                    <a:sym typeface="Times New Roman" panose="02020603050405020304" pitchFamily="18" charset="0"/>
                  </a:rPr>
                  <a:t>buzzer off</a:t>
                </a:r>
              </a:p>
            </p:txBody>
          </p:sp>
        </p:grpSp>
        <p:cxnSp>
          <p:nvCxnSpPr>
            <p:cNvPr id="9224" name="直接箭头连接符 2">
              <a:extLst>
                <a:ext uri="{FF2B5EF4-FFF2-40B4-BE49-F238E27FC236}">
                  <a16:creationId xmlns:a16="http://schemas.microsoft.com/office/drawing/2014/main" id="{92EF24E7-66D7-47A0-9340-EC821C9CC0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7600" y="3071813"/>
              <a:ext cx="0" cy="339725"/>
            </a:xfrm>
            <a:prstGeom prst="straightConnector1">
              <a:avLst/>
            </a:prstGeom>
            <a:noFill/>
            <a:ln w="9525" algn="ctr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F20ABF96-6AE5-441C-8EAD-37F2EAE8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3" y="2959100"/>
            <a:ext cx="3043237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1838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18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0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2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4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6pPr>
            <a:lvl7pPr marL="29606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7pPr>
            <a:lvl8pPr marL="34178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8pPr>
            <a:lvl9pPr marL="38750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9pPr>
          </a:lstStyle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seat: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是否有人坐；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belt: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是否系安全带；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定长计时器；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en-US" altLang="zh-CN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endParaRPr lang="en-US" altLang="zh-CN" sz="24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state: 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机器当前状态</a:t>
            </a:r>
            <a:endParaRPr lang="en-US" sz="1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710072-B06B-4F07-A39A-16FCBFB4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DAF55002-2A7A-4CD9-A28C-CC322B4BED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语言实现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A7E859B-A947-46CE-BED0-AB7CE167A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521" y="676274"/>
            <a:ext cx="5562600" cy="618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1838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18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0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2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4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6pPr>
            <a:lvl7pPr marL="29606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7pPr>
            <a:lvl8pPr marL="34178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8pPr>
            <a:lvl9pPr marL="38750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IDLE 0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SEATED 1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BELTED 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#define BUZZER 3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switch (state) {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case IDLE: if (seat) { state = SEATED;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timer_on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TRUE; }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case SEATED: if (belt) state = BELTED;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	else if (timer) state = BUZZER;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break;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6A974E-5EE4-4F76-87C7-CF4E41CFB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3" y="1609725"/>
            <a:ext cx="3348037" cy="447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1838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18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0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2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4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6pPr>
            <a:lvl7pPr marL="29606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7pPr>
            <a:lvl8pPr marL="34178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8pPr>
            <a:lvl9pPr marL="38750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9pPr>
          </a:lstStyle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seat: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是否有人坐；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belt: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是否系安全带；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timer: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定长计时器；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蜂鸣器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定时器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状态：</a:t>
            </a:r>
            <a:endParaRPr lang="en-US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state: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表示机器当前的状态。</a:t>
            </a:r>
            <a:endParaRPr lang="en-US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246" name="直接连接符 7">
            <a:extLst>
              <a:ext uri="{FF2B5EF4-FFF2-40B4-BE49-F238E27FC236}">
                <a16:creationId xmlns:a16="http://schemas.microsoft.com/office/drawing/2014/main" id="{812C9BE2-422A-4E5D-85CC-89C412F0A01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23578" y="1151510"/>
            <a:ext cx="0" cy="548640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247" name="图片 1">
            <a:extLst>
              <a:ext uri="{FF2B5EF4-FFF2-40B4-BE49-F238E27FC236}">
                <a16:creationId xmlns:a16="http://schemas.microsoft.com/office/drawing/2014/main" id="{899420BB-5FF0-4D65-9DF7-432B5896A1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12" y="220090"/>
            <a:ext cx="2994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903AE-5504-4A2F-AF8D-90FD22B8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F73B05-56CB-4643-A64B-17CB8CD3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0C1AA8BD-033A-47D5-A556-37B498E92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循环缓冲区</a:t>
            </a:r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1A5E706F-FB83-45F1-941D-79C5AB4C8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116012"/>
            <a:ext cx="8686800" cy="31416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面向流的程序设计</a:t>
            </a:r>
            <a:endParaRPr lang="en-US" altLang="zh-CN" dirty="0"/>
          </a:p>
          <a:p>
            <a:r>
              <a:rPr lang="zh-CN" altLang="en-US" dirty="0"/>
              <a:t>数据流：按规律到达并需要在限定时间内处理</a:t>
            </a:r>
            <a:endParaRPr lang="en-US" altLang="zh-CN" dirty="0"/>
          </a:p>
          <a:p>
            <a:pPr lvl="1"/>
            <a:r>
              <a:rPr lang="en-US" altLang="zh-CN" dirty="0"/>
              <a:t>FIR</a:t>
            </a:r>
            <a:r>
              <a:rPr lang="zh-CN" altLang="en-US" dirty="0"/>
              <a:t>滤波器：面向流处理</a:t>
            </a:r>
            <a:endParaRPr lang="en-US" altLang="zh-CN" dirty="0"/>
          </a:p>
          <a:p>
            <a:pPr lvl="1"/>
            <a:r>
              <a:rPr lang="zh-CN" altLang="en-US" dirty="0"/>
              <a:t>有限脉冲响应（</a:t>
            </a:r>
            <a:r>
              <a:rPr lang="en-US" altLang="zh-CN" dirty="0"/>
              <a:t>FIR</a:t>
            </a:r>
            <a:r>
              <a:rPr lang="zh-CN" altLang="en-US" dirty="0"/>
              <a:t>）滤波器</a:t>
            </a:r>
            <a:endParaRPr lang="en-US" altLang="zh-CN" dirty="0"/>
          </a:p>
          <a:p>
            <a:pPr lvl="1"/>
            <a:r>
              <a:rPr lang="zh-CN" altLang="en-US" dirty="0"/>
              <a:t>乘积求和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graphicFrame>
        <p:nvGraphicFramePr>
          <p:cNvPr id="11269" name="对象 3">
            <a:extLst>
              <a:ext uri="{FF2B5EF4-FFF2-40B4-BE49-F238E27FC236}">
                <a16:creationId xmlns:a16="http://schemas.microsoft.com/office/drawing/2014/main" id="{A9EA01D1-A626-4EB9-A3DB-A9AC8C35B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182526"/>
              </p:ext>
            </p:extLst>
          </p:nvPr>
        </p:nvGraphicFramePr>
        <p:xfrm>
          <a:off x="2357120" y="3479800"/>
          <a:ext cx="1030288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482391" imgH="342751" progId="Equation.DSMT4">
                  <p:embed/>
                </p:oleObj>
              </mc:Choice>
              <mc:Fallback>
                <p:oleObj name="Equation" r:id="rId3" imgW="482391" imgH="342751" progId="Equation.DSMT4">
                  <p:embed/>
                  <p:pic>
                    <p:nvPicPr>
                      <p:cNvPr id="11269" name="对象 3">
                        <a:extLst>
                          <a:ext uri="{FF2B5EF4-FFF2-40B4-BE49-F238E27FC236}">
                            <a16:creationId xmlns:a16="http://schemas.microsoft.com/office/drawing/2014/main" id="{A9EA01D1-A626-4EB9-A3DB-A9AC8C35B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120" y="3479800"/>
                        <a:ext cx="1030288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4" descr="u02-01-9780123884367.jpg">
            <a:extLst>
              <a:ext uri="{FF2B5EF4-FFF2-40B4-BE49-F238E27FC236}">
                <a16:creationId xmlns:a16="http://schemas.microsoft.com/office/drawing/2014/main" id="{35F8E8C6-ECE0-4EB5-990D-EFBD8800CE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0797"/>
            <a:ext cx="6524625" cy="193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81DA1B-2612-4347-9309-143B553BC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E1A89-73A0-46DF-A12D-CFC7D3881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EDA8360-173D-4B77-8019-9F4DA0C7A1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循环缓冲区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458B9F77-369C-407F-83D8-AA3CCF831B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94386" y="990601"/>
            <a:ext cx="8178800" cy="1854200"/>
          </a:xfrm>
        </p:spPr>
        <p:txBody>
          <a:bodyPr/>
          <a:lstStyle/>
          <a:p>
            <a:r>
              <a:rPr lang="zh-CN" altLang="en-US" dirty="0"/>
              <a:t>循环缓冲区</a:t>
            </a:r>
            <a:endParaRPr lang="en-US" altLang="zh-CN" dirty="0"/>
          </a:p>
          <a:p>
            <a:pPr lvl="1"/>
            <a:r>
              <a:rPr lang="zh-CN" altLang="en-US" dirty="0"/>
              <a:t>固定数目</a:t>
            </a:r>
            <a:endParaRPr lang="en-US" altLang="zh-CN" dirty="0"/>
          </a:p>
          <a:p>
            <a:pPr lvl="1"/>
            <a:r>
              <a:rPr lang="zh-CN" altLang="en-US" dirty="0"/>
              <a:t>处理流数据的一种数据结构</a:t>
            </a:r>
          </a:p>
        </p:txBody>
      </p:sp>
      <p:sp>
        <p:nvSpPr>
          <p:cNvPr id="12293" name="Rectangle 4">
            <a:extLst>
              <a:ext uri="{FF2B5EF4-FFF2-40B4-BE49-F238E27FC236}">
                <a16:creationId xmlns:a16="http://schemas.microsoft.com/office/drawing/2014/main" id="{67091DC9-FE7A-4092-92EF-B2AED94C0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d1</a:t>
            </a:r>
          </a:p>
        </p:txBody>
      </p:sp>
      <p:sp>
        <p:nvSpPr>
          <p:cNvPr id="12294" name="Rectangle 5">
            <a:extLst>
              <a:ext uri="{FF2B5EF4-FFF2-40B4-BE49-F238E27FC236}">
                <a16:creationId xmlns:a16="http://schemas.microsoft.com/office/drawing/2014/main" id="{F863D549-5623-4E16-BBA7-9998C3FF1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d2</a:t>
            </a:r>
          </a:p>
        </p:txBody>
      </p:sp>
      <p:sp>
        <p:nvSpPr>
          <p:cNvPr id="12295" name="Rectangle 6">
            <a:extLst>
              <a:ext uri="{FF2B5EF4-FFF2-40B4-BE49-F238E27FC236}">
                <a16:creationId xmlns:a16="http://schemas.microsoft.com/office/drawing/2014/main" id="{DA0A9758-B1B5-411A-B132-A9CB584CC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d3</a:t>
            </a:r>
          </a:p>
        </p:txBody>
      </p:sp>
      <p:sp>
        <p:nvSpPr>
          <p:cNvPr id="12296" name="Rectangle 7">
            <a:extLst>
              <a:ext uri="{FF2B5EF4-FFF2-40B4-BE49-F238E27FC236}">
                <a16:creationId xmlns:a16="http://schemas.microsoft.com/office/drawing/2014/main" id="{97F2FAB6-C057-42D4-8DE7-76082C3E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d4</a:t>
            </a:r>
          </a:p>
        </p:txBody>
      </p:sp>
      <p:sp>
        <p:nvSpPr>
          <p:cNvPr id="12297" name="Rectangle 8">
            <a:extLst>
              <a:ext uri="{FF2B5EF4-FFF2-40B4-BE49-F238E27FC236}">
                <a16:creationId xmlns:a16="http://schemas.microsoft.com/office/drawing/2014/main" id="{BA755141-0701-4B16-BFD3-FFEF49C5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d5</a:t>
            </a:r>
          </a:p>
        </p:txBody>
      </p:sp>
      <p:sp>
        <p:nvSpPr>
          <p:cNvPr id="12298" name="Rectangle 9">
            <a:extLst>
              <a:ext uri="{FF2B5EF4-FFF2-40B4-BE49-F238E27FC236}">
                <a16:creationId xmlns:a16="http://schemas.microsoft.com/office/drawing/2014/main" id="{1754E481-C736-4550-8534-5E5EFBA7F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d6</a:t>
            </a:r>
          </a:p>
        </p:txBody>
      </p:sp>
      <p:sp>
        <p:nvSpPr>
          <p:cNvPr id="12299" name="Rectangle 10">
            <a:extLst>
              <a:ext uri="{FF2B5EF4-FFF2-40B4-BE49-F238E27FC236}">
                <a16:creationId xmlns:a16="http://schemas.microsoft.com/office/drawing/2014/main" id="{B5E2BD30-3165-47DE-861F-C3D5C52DE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49072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d7</a:t>
            </a:r>
          </a:p>
        </p:txBody>
      </p:sp>
      <p:grpSp>
        <p:nvGrpSpPr>
          <p:cNvPr id="27" name="Group 17">
            <a:extLst>
              <a:ext uri="{FF2B5EF4-FFF2-40B4-BE49-F238E27FC236}">
                <a16:creationId xmlns:a16="http://schemas.microsoft.com/office/drawing/2014/main" id="{127E1964-9798-4E16-A09A-879E43823BA5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881120"/>
            <a:ext cx="2514600" cy="1295400"/>
            <a:chOff x="1008" y="2448"/>
            <a:chExt cx="1584" cy="816"/>
          </a:xfrm>
        </p:grpSpPr>
        <p:sp>
          <p:nvSpPr>
            <p:cNvPr id="12305" name="Line 11">
              <a:extLst>
                <a:ext uri="{FF2B5EF4-FFF2-40B4-BE49-F238E27FC236}">
                  <a16:creationId xmlns:a16="http://schemas.microsoft.com/office/drawing/2014/main" id="{7205A5D0-D3AA-4C1E-919F-BDFE7BD612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736"/>
              <a:ext cx="14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6" name="Text Box 12">
              <a:extLst>
                <a:ext uri="{FF2B5EF4-FFF2-40B4-BE49-F238E27FC236}">
                  <a16:creationId xmlns:a16="http://schemas.microsoft.com/office/drawing/2014/main" id="{5EF09D34-2D61-4F97-93BF-FD42607C0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5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time t</a:t>
              </a:r>
            </a:p>
          </p:txBody>
        </p:sp>
        <p:sp>
          <p:nvSpPr>
            <p:cNvPr id="12307" name="Rectangle 15">
              <a:extLst>
                <a:ext uri="{FF2B5EF4-FFF2-40B4-BE49-F238E27FC236}">
                  <a16:creationId xmlns:a16="http://schemas.microsoft.com/office/drawing/2014/main" id="{5E72E6F3-04AF-4A2E-9701-DCF9A43DA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784"/>
              <a:ext cx="1584" cy="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1" name="Group 19">
            <a:extLst>
              <a:ext uri="{FF2B5EF4-FFF2-40B4-BE49-F238E27FC236}">
                <a16:creationId xmlns:a16="http://schemas.microsoft.com/office/drawing/2014/main" id="{5A63DBEE-2F1B-45B7-A8E3-EEB87D5F90C1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881120"/>
            <a:ext cx="2514600" cy="1295400"/>
            <a:chOff x="1392" y="2448"/>
            <a:chExt cx="1584" cy="816"/>
          </a:xfrm>
        </p:grpSpPr>
        <p:sp>
          <p:nvSpPr>
            <p:cNvPr id="12302" name="Line 13">
              <a:extLst>
                <a:ext uri="{FF2B5EF4-FFF2-40B4-BE49-F238E27FC236}">
                  <a16:creationId xmlns:a16="http://schemas.microsoft.com/office/drawing/2014/main" id="{FCFE9FE1-8E10-45F8-841D-A9905886A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736"/>
              <a:ext cx="1488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3" name="Text Box 14">
              <a:extLst>
                <a:ext uri="{FF2B5EF4-FFF2-40B4-BE49-F238E27FC236}">
                  <a16:creationId xmlns:a16="http://schemas.microsoft.com/office/drawing/2014/main" id="{317CEB0F-1531-447E-AFAB-5907373C7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448"/>
              <a:ext cx="7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1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time t+1</a:t>
              </a:r>
            </a:p>
          </p:txBody>
        </p:sp>
        <p:sp>
          <p:nvSpPr>
            <p:cNvPr id="12304" name="Rectangle 16">
              <a:extLst>
                <a:ext uri="{FF2B5EF4-FFF2-40B4-BE49-F238E27FC236}">
                  <a16:creationId xmlns:a16="http://schemas.microsoft.com/office/drawing/2014/main" id="{00A8213B-4E9D-4442-97A3-190537D79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784"/>
              <a:ext cx="1584" cy="48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62C36-A93B-4414-B1F0-FBA74BDB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AD55B3-C3E1-46C6-87AF-AAF3450C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1A28FF-1E89-4132-B04E-490C33CE4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循环缓冲区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D2F8328-DDFA-4CE1-8462-95A9E946D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x1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C9774D6E-ED69-4104-B027-5532A07BA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x2</a:t>
            </a:r>
          </a:p>
        </p:txBody>
      </p:sp>
      <p:sp>
        <p:nvSpPr>
          <p:cNvPr id="13317" name="Rectangle 6">
            <a:extLst>
              <a:ext uri="{FF2B5EF4-FFF2-40B4-BE49-F238E27FC236}">
                <a16:creationId xmlns:a16="http://schemas.microsoft.com/office/drawing/2014/main" id="{C28D6402-BC52-4D52-BCE3-4C26D44F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x3</a:t>
            </a:r>
          </a:p>
        </p:txBody>
      </p:sp>
      <p:sp>
        <p:nvSpPr>
          <p:cNvPr id="13318" name="Rectangle 7">
            <a:extLst>
              <a:ext uri="{FF2B5EF4-FFF2-40B4-BE49-F238E27FC236}">
                <a16:creationId xmlns:a16="http://schemas.microsoft.com/office/drawing/2014/main" id="{352A9C7C-A7EC-401E-9F1E-AB6D0C96B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x4</a:t>
            </a:r>
          </a:p>
        </p:txBody>
      </p:sp>
      <p:sp>
        <p:nvSpPr>
          <p:cNvPr id="13319" name="Rectangle 8">
            <a:extLst>
              <a:ext uri="{FF2B5EF4-FFF2-40B4-BE49-F238E27FC236}">
                <a16:creationId xmlns:a16="http://schemas.microsoft.com/office/drawing/2014/main" id="{982C9C59-736F-4976-8C07-3FC1B9A37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x5</a:t>
            </a:r>
          </a:p>
        </p:txBody>
      </p:sp>
      <p:sp>
        <p:nvSpPr>
          <p:cNvPr id="13320" name="Rectangle 9">
            <a:extLst>
              <a:ext uri="{FF2B5EF4-FFF2-40B4-BE49-F238E27FC236}">
                <a16:creationId xmlns:a16="http://schemas.microsoft.com/office/drawing/2014/main" id="{8DC7C37F-860E-4821-9F82-A48371DF4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981200"/>
            <a:ext cx="762000" cy="7620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x6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68BFB93B-7506-47AF-AC52-4BADF5C5E88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19400"/>
            <a:ext cx="3048000" cy="838200"/>
            <a:chOff x="1344" y="1824"/>
            <a:chExt cx="1920" cy="528"/>
          </a:xfrm>
        </p:grpSpPr>
        <p:sp>
          <p:nvSpPr>
            <p:cNvPr id="13337" name="AutoShape 10">
              <a:extLst>
                <a:ext uri="{FF2B5EF4-FFF2-40B4-BE49-F238E27FC236}">
                  <a16:creationId xmlns:a16="http://schemas.microsoft.com/office/drawing/2014/main" id="{1222BE78-5D3B-404F-ACD0-266619E1581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208" y="960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338" name="Text Box 11">
              <a:extLst>
                <a:ext uri="{FF2B5EF4-FFF2-40B4-BE49-F238E27FC236}">
                  <a16:creationId xmlns:a16="http://schemas.microsoft.com/office/drawing/2014/main" id="{80F2B84E-79F1-445E-820C-F3E25F14F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064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1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2F3122C6-F260-4CCB-A749-B46C19999D11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2819400"/>
            <a:ext cx="3048000" cy="838200"/>
            <a:chOff x="2016" y="2592"/>
            <a:chExt cx="1920" cy="528"/>
          </a:xfrm>
        </p:grpSpPr>
        <p:sp>
          <p:nvSpPr>
            <p:cNvPr id="13335" name="AutoShape 12">
              <a:extLst>
                <a:ext uri="{FF2B5EF4-FFF2-40B4-BE49-F238E27FC236}">
                  <a16:creationId xmlns:a16="http://schemas.microsoft.com/office/drawing/2014/main" id="{EE365391-B65D-4A83-8509-CB1B95B9AC7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880" y="1728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336" name="Text Box 13">
              <a:extLst>
                <a:ext uri="{FF2B5EF4-FFF2-40B4-BE49-F238E27FC236}">
                  <a16:creationId xmlns:a16="http://schemas.microsoft.com/office/drawing/2014/main" id="{BD2F8ECB-C82E-43E5-8712-8134F0647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8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2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A65945E0-1F2F-4DB4-9AF5-0DA9705D1AE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819400"/>
            <a:ext cx="3048000" cy="838200"/>
            <a:chOff x="3072" y="3216"/>
            <a:chExt cx="1920" cy="528"/>
          </a:xfrm>
        </p:grpSpPr>
        <p:sp>
          <p:nvSpPr>
            <p:cNvPr id="13333" name="AutoShape 14">
              <a:extLst>
                <a:ext uri="{FF2B5EF4-FFF2-40B4-BE49-F238E27FC236}">
                  <a16:creationId xmlns:a16="http://schemas.microsoft.com/office/drawing/2014/main" id="{31FB29DC-0EB1-49FA-B4DF-CAE82742C8C0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36" y="2352"/>
              <a:ext cx="192" cy="192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13334" name="Text Box 15">
              <a:extLst>
                <a:ext uri="{FF2B5EF4-FFF2-40B4-BE49-F238E27FC236}">
                  <a16:creationId xmlns:a16="http://schemas.microsoft.com/office/drawing/2014/main" id="{7F59D495-B39B-42AC-BEA7-569117E56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345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8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z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1pPr>
              <a:lvl2pPr marL="742950" indent="-285750">
                <a:spcBef>
                  <a:spcPts val="7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y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2pPr>
              <a:lvl3pPr marL="1143000" indent="-228600">
                <a:spcBef>
                  <a:spcPts val="600"/>
                </a:spcBef>
                <a:buClr>
                  <a:srgbClr val="FFCC00"/>
                </a:buClr>
                <a:buSzPct val="100000"/>
                <a:buFont typeface="Monotype Sorts" pitchFamily="2" charset="2"/>
                <a:buChar char="x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3pPr>
              <a:lvl4pPr marL="16002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4pPr>
              <a:lvl5pPr marL="2057400" indent="-228600">
                <a:spcBef>
                  <a:spcPts val="500"/>
                </a:spcBef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ts val="500"/>
                </a:spcBef>
                <a:spcAft>
                  <a:spcPct val="0"/>
                </a:spcAft>
                <a:buClr>
                  <a:srgbClr val="FFCC00"/>
                </a:buClr>
                <a:buSzPct val="100000"/>
                <a:buFont typeface="Tahoma" panose="020B060403050404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Heiti SC Light"/>
                  <a:cs typeface="Heiti SC Light"/>
                  <a:sym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t</a:t>
              </a:r>
              <a:r>
                <a:rPr lang="en-US" altLang="zh-CN" sz="24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rPr>
                <a:t>3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endParaRPr>
            </a:p>
          </p:txBody>
        </p:sp>
      </p:grpSp>
      <p:sp>
        <p:nvSpPr>
          <p:cNvPr id="13324" name="Text Box 19">
            <a:extLst>
              <a:ext uri="{FF2B5EF4-FFF2-40B4-BE49-F238E27FC236}">
                <a16:creationId xmlns:a16="http://schemas.microsoft.com/office/drawing/2014/main" id="{CD15E2DD-05AF-4CC5-9E6B-7AE096BF1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688" y="1420813"/>
            <a:ext cx="164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Data stream</a:t>
            </a:r>
          </a:p>
        </p:txBody>
      </p:sp>
      <p:sp>
        <p:nvSpPr>
          <p:cNvPr id="13325" name="Rectangle 20">
            <a:extLst>
              <a:ext uri="{FF2B5EF4-FFF2-40B4-BE49-F238E27FC236}">
                <a16:creationId xmlns:a16="http://schemas.microsoft.com/office/drawing/2014/main" id="{E480C5BC-9D11-46E0-BFB1-E19305BA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x1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6" name="Rectangle 21">
            <a:extLst>
              <a:ext uri="{FF2B5EF4-FFF2-40B4-BE49-F238E27FC236}">
                <a16:creationId xmlns:a16="http://schemas.microsoft.com/office/drawing/2014/main" id="{D221EC9F-DA7E-425E-A1D3-326C2ED7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x2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7" name="Rectangle 22">
            <a:extLst>
              <a:ext uri="{FF2B5EF4-FFF2-40B4-BE49-F238E27FC236}">
                <a16:creationId xmlns:a16="http://schemas.microsoft.com/office/drawing/2014/main" id="{060E3B79-C69C-4BF7-922D-3FAA29A4E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x3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8" name="Rectangle 23">
            <a:extLst>
              <a:ext uri="{FF2B5EF4-FFF2-40B4-BE49-F238E27FC236}">
                <a16:creationId xmlns:a16="http://schemas.microsoft.com/office/drawing/2014/main" id="{7BB37FB1-A7E7-454F-BED1-661DBD03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43400"/>
            <a:ext cx="762000" cy="762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x4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3329" name="Text Box 24">
            <a:extLst>
              <a:ext uri="{FF2B5EF4-FFF2-40B4-BE49-F238E27FC236}">
                <a16:creationId xmlns:a16="http://schemas.microsoft.com/office/drawing/2014/main" id="{624C9754-9F39-44A5-A0CA-C95118BD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334000"/>
            <a:ext cx="200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Circular buffer</a:t>
            </a:r>
          </a:p>
        </p:txBody>
      </p:sp>
      <p:sp>
        <p:nvSpPr>
          <p:cNvPr id="12313" name="Rectangle 25">
            <a:extLst>
              <a:ext uri="{FF2B5EF4-FFF2-40B4-BE49-F238E27FC236}">
                <a16:creationId xmlns:a16="http://schemas.microsoft.com/office/drawing/2014/main" id="{178C84AF-6326-472D-821D-25427A8FA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343400"/>
            <a:ext cx="7620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x5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EAD27A86-BAA8-4CC1-A968-78697DB31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762000" cy="762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x6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4D3BE4-753D-4009-9FA1-8B77C0BE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4A7B32-7F42-4BF0-80EE-17B22D79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3" grpId="0" animBg="1" autoUpdateAnimBg="0"/>
      <p:bldP spid="12314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9AE2428-67C4-45B1-94C0-5B4329BFF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循环缓冲区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D86D0C4-7E00-436F-8D56-07256D6C7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6400" y="1703388"/>
            <a:ext cx="8178800" cy="1162050"/>
          </a:xfrm>
        </p:spPr>
        <p:txBody>
          <a:bodyPr/>
          <a:lstStyle/>
          <a:p>
            <a:r>
              <a:rPr lang="en-US" altLang="zh-CN"/>
              <a:t>pos:</a:t>
            </a:r>
            <a:r>
              <a:rPr lang="zh-CN" altLang="en-US"/>
              <a:t>当前采样的位置；</a:t>
            </a: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7559808-B3B3-4BC0-8D5F-5C39E0B8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0480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d1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F894AA61-0A93-4C51-82F9-D89421F9F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6576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d2</a:t>
            </a:r>
          </a:p>
        </p:txBody>
      </p:sp>
      <p:sp>
        <p:nvSpPr>
          <p:cNvPr id="14342" name="Rectangle 8">
            <a:extLst>
              <a:ext uri="{FF2B5EF4-FFF2-40B4-BE49-F238E27FC236}">
                <a16:creationId xmlns:a16="http://schemas.microsoft.com/office/drawing/2014/main" id="{CA4A11DB-6CCD-4647-92D6-388613415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2672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d3</a:t>
            </a:r>
          </a:p>
        </p:txBody>
      </p:sp>
      <p:sp>
        <p:nvSpPr>
          <p:cNvPr id="14343" name="Rectangle 9">
            <a:extLst>
              <a:ext uri="{FF2B5EF4-FFF2-40B4-BE49-F238E27FC236}">
                <a16:creationId xmlns:a16="http://schemas.microsoft.com/office/drawing/2014/main" id="{DE09FBF4-0B45-403A-8050-5299AD7E7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8768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d4</a:t>
            </a:r>
          </a:p>
        </p:txBody>
      </p:sp>
      <p:sp>
        <p:nvSpPr>
          <p:cNvPr id="14344" name="Text Box 10">
            <a:extLst>
              <a:ext uri="{FF2B5EF4-FFF2-40B4-BE49-F238E27FC236}">
                <a16:creationId xmlns:a16="http://schemas.microsoft.com/office/drawing/2014/main" id="{88745294-79D0-45EF-8186-BCFF7C555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715000"/>
            <a:ext cx="1036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time t1</a:t>
            </a:r>
          </a:p>
        </p:txBody>
      </p:sp>
      <p:sp>
        <p:nvSpPr>
          <p:cNvPr id="14345" name="Line 11">
            <a:extLst>
              <a:ext uri="{FF2B5EF4-FFF2-40B4-BE49-F238E27FC236}">
                <a16:creationId xmlns:a16="http://schemas.microsoft.com/office/drawing/2014/main" id="{FD8D3AF0-9EF4-4164-9EF2-49FA377E6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12">
            <a:extLst>
              <a:ext uri="{FF2B5EF4-FFF2-40B4-BE49-F238E27FC236}">
                <a16:creationId xmlns:a16="http://schemas.microsoft.com/office/drawing/2014/main" id="{81B302A9-5572-496A-8F55-D83526E7B0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4994275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pos</a:t>
            </a:r>
          </a:p>
        </p:txBody>
      </p:sp>
      <p:sp>
        <p:nvSpPr>
          <p:cNvPr id="10253" name="Rectangle 15">
            <a:extLst>
              <a:ext uri="{FF2B5EF4-FFF2-40B4-BE49-F238E27FC236}">
                <a16:creationId xmlns:a16="http://schemas.microsoft.com/office/drawing/2014/main" id="{125F9DB2-24F8-4E88-B282-5477CF995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9718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d5</a:t>
            </a:r>
          </a:p>
        </p:txBody>
      </p:sp>
      <p:sp>
        <p:nvSpPr>
          <p:cNvPr id="10254" name="Rectangle 16">
            <a:extLst>
              <a:ext uri="{FF2B5EF4-FFF2-40B4-BE49-F238E27FC236}">
                <a16:creationId xmlns:a16="http://schemas.microsoft.com/office/drawing/2014/main" id="{D81CAC46-BEA3-46BD-909E-51A3A993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5814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d2</a:t>
            </a:r>
          </a:p>
        </p:txBody>
      </p:sp>
      <p:sp>
        <p:nvSpPr>
          <p:cNvPr id="10255" name="Rectangle 17">
            <a:extLst>
              <a:ext uri="{FF2B5EF4-FFF2-40B4-BE49-F238E27FC236}">
                <a16:creationId xmlns:a16="http://schemas.microsoft.com/office/drawing/2014/main" id="{690EA709-FEEB-4A02-A8C5-D7F13C207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910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d3</a:t>
            </a:r>
          </a:p>
        </p:txBody>
      </p:sp>
      <p:sp>
        <p:nvSpPr>
          <p:cNvPr id="10256" name="Rectangle 18">
            <a:extLst>
              <a:ext uri="{FF2B5EF4-FFF2-40B4-BE49-F238E27FC236}">
                <a16:creationId xmlns:a16="http://schemas.microsoft.com/office/drawing/2014/main" id="{967A96AB-B49A-4FB4-9838-40304024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00600"/>
            <a:ext cx="6096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d4</a:t>
            </a:r>
          </a:p>
        </p:txBody>
      </p:sp>
      <p:sp>
        <p:nvSpPr>
          <p:cNvPr id="10257" name="Text Box 19">
            <a:extLst>
              <a:ext uri="{FF2B5EF4-FFF2-40B4-BE49-F238E27FC236}">
                <a16:creationId xmlns:a16="http://schemas.microsoft.com/office/drawing/2014/main" id="{3118E515-5E1B-4FD1-9882-B0C5E2DA8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638800"/>
            <a:ext cx="136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time t1+1</a:t>
            </a:r>
          </a:p>
        </p:txBody>
      </p:sp>
      <p:sp>
        <p:nvSpPr>
          <p:cNvPr id="10258" name="Line 20">
            <a:extLst>
              <a:ext uri="{FF2B5EF4-FFF2-40B4-BE49-F238E27FC236}">
                <a16:creationId xmlns:a16="http://schemas.microsoft.com/office/drawing/2014/main" id="{6A159324-9029-4EE3-A572-D6DD84A646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429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Text Box 21">
            <a:extLst>
              <a:ext uri="{FF2B5EF4-FFF2-40B4-BE49-F238E27FC236}">
                <a16:creationId xmlns:a16="http://schemas.microsoft.com/office/drawing/2014/main" id="{567EC7F4-425F-4F82-ABD3-B3BABCA5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3165475"/>
            <a:ext cx="612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rPr>
              <a:t>pos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D198C9-65F8-4177-86E6-D5DD16A94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51990-F9F7-4F6F-93DD-6D53C831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54" grpId="0" animBg="1"/>
      <p:bldP spid="10255" grpId="0" animBg="1"/>
      <p:bldP spid="10256" grpId="0" animBg="1"/>
      <p:bldP spid="10257" grpId="0"/>
      <p:bldP spid="1025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3A6F6DD-5AE6-45A0-BEAE-26C3BA5A0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772400" cy="736600"/>
          </a:xfrm>
        </p:spPr>
        <p:txBody>
          <a:bodyPr/>
          <a:lstStyle/>
          <a:p>
            <a:r>
              <a:rPr lang="zh-CN" altLang="en-US" dirty="0"/>
              <a:t>循环缓冲区</a:t>
            </a:r>
            <a:r>
              <a:rPr lang="en-US" altLang="zh-CN" dirty="0"/>
              <a:t>——C</a:t>
            </a:r>
            <a:r>
              <a:rPr lang="zh-CN" altLang="en-US" dirty="0"/>
              <a:t>语言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C7FABE5-CE2F-4A10-BB55-998325AE8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760" y="1043907"/>
            <a:ext cx="9032240" cy="5128293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CMAX 6 /* filter order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circ[CMAX]; /* circular buffer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pos; /* position of current sample */ </a:t>
            </a:r>
          </a:p>
          <a:p>
            <a:pPr>
              <a:buFont typeface="Monotype Sort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circ_init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&lt;CMAX;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/* set values to 0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circ[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0;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pos=CMAX-1; /* start at tail so first element at 0 */ 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4C0BF0-02DA-405C-B0F4-9B55F0A4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062CFA-7D77-47CE-BE43-A50710C6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 </a:t>
            </a:r>
            <a:r>
              <a:rPr lang="zh-CN" altLang="en-US" dirty="0"/>
              <a:t>嵌入式程序设计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3429104" cy="5248259"/>
          </a:xfrm>
        </p:spPr>
        <p:txBody>
          <a:bodyPr>
            <a:normAutofit/>
          </a:bodyPr>
          <a:lstStyle/>
          <a:p>
            <a:r>
              <a:rPr lang="zh-CN" altLang="en-US" dirty="0"/>
              <a:t>自然语言描述</a:t>
            </a:r>
            <a:endParaRPr lang="en-US" altLang="zh-CN" dirty="0"/>
          </a:p>
          <a:p>
            <a:pPr lvl="1"/>
            <a:r>
              <a:rPr lang="zh-CN" altLang="en-US" dirty="0"/>
              <a:t>直接使用语言文字描述设计过程</a:t>
            </a:r>
            <a:endParaRPr lang="en-US" altLang="zh-CN" dirty="0"/>
          </a:p>
          <a:p>
            <a:pPr lvl="1"/>
            <a:r>
              <a:rPr lang="zh-CN" altLang="en-US" dirty="0"/>
              <a:t>一般会结合其他方法使用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1D899-656B-48CF-8A7F-CC65355E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D8FDF-065E-48E2-A3E9-919289141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68" y="1191848"/>
            <a:ext cx="5187853" cy="5248259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B109A7-74BE-495F-85A9-DE90EAB0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8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ABA97AB3-57F2-4A99-93D1-CFEB17D46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循环缓冲区</a:t>
            </a:r>
            <a:r>
              <a:rPr lang="en-US" altLang="zh-CN" dirty="0"/>
              <a:t>——C</a:t>
            </a:r>
            <a:r>
              <a:rPr lang="zh-CN" altLang="en-US" dirty="0"/>
              <a:t>语言</a:t>
            </a:r>
            <a:r>
              <a:rPr lang="en-US" altLang="zh-CN" dirty="0"/>
              <a:t> 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E13B4C2-CFCF-48BC-920F-66E67B077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119" y="812800"/>
            <a:ext cx="8837001" cy="575945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circ_update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compute the new head value with wrap around; the pos pointer moves from 0 to CMAX-1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pos = ((pos == CMAX-1) ? 0 : (pos+1));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insert the new value at the new head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circ[pos] =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xnew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circ_get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 ii;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/* compute the buffer position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ii = ((pos+1)% CMAX + (i-1)) % CMAX;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circ[ii]; /* return the value */ </a:t>
            </a:r>
          </a:p>
          <a:p>
            <a:pPr>
              <a:spcBef>
                <a:spcPts val="300"/>
              </a:spcBef>
              <a:buFont typeface="Monotype Sort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5C229D-AFDE-42F5-9553-EA59659C6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E2141-BA84-46FD-9850-73426777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59CD90B9-BC18-469E-BF2C-98F21B6FB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4A679110-7BCC-41C0-9DE5-F0A97DEF3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546" y="1206183"/>
            <a:ext cx="8178800" cy="4972050"/>
          </a:xfrm>
        </p:spPr>
        <p:txBody>
          <a:bodyPr/>
          <a:lstStyle/>
          <a:p>
            <a:r>
              <a:rPr lang="zh-CN" altLang="en-US" dirty="0"/>
              <a:t>生产者</a:t>
            </a:r>
            <a:r>
              <a:rPr lang="en-US" altLang="zh-CN" dirty="0"/>
              <a:t>/</a:t>
            </a:r>
            <a:r>
              <a:rPr lang="zh-CN" altLang="en-US" dirty="0"/>
              <a:t>消费者</a:t>
            </a:r>
            <a:endParaRPr lang="en-US" altLang="zh-CN" dirty="0"/>
          </a:p>
          <a:p>
            <a:r>
              <a:rPr lang="zh-CN" altLang="en-US" dirty="0"/>
              <a:t>弹性缓冲区</a:t>
            </a:r>
            <a:endParaRPr lang="en-US" altLang="zh-CN" dirty="0"/>
          </a:p>
          <a:p>
            <a:pPr lvl="1"/>
            <a:r>
              <a:rPr lang="zh-CN" altLang="en-US" dirty="0"/>
              <a:t>数据无法预料到达或离开的时间</a:t>
            </a:r>
            <a:endParaRPr lang="en-US" altLang="zh-CN" dirty="0"/>
          </a:p>
          <a:p>
            <a:pPr lvl="1"/>
            <a:r>
              <a:rPr lang="zh-CN" altLang="en-US" dirty="0"/>
              <a:t>构建队列的方法：</a:t>
            </a:r>
            <a:endParaRPr lang="en-US" altLang="zh-CN" dirty="0"/>
          </a:p>
          <a:p>
            <a:pPr lvl="2"/>
            <a:r>
              <a:rPr lang="zh-CN" altLang="en-US" dirty="0"/>
              <a:t>链表</a:t>
            </a:r>
            <a:endParaRPr lang="en-US" altLang="zh-CN" dirty="0"/>
          </a:p>
          <a:p>
            <a:pPr lvl="2"/>
            <a:r>
              <a:rPr lang="zh-CN" altLang="en-US" dirty="0"/>
              <a:t>数组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A63BE9-6A73-4D36-986E-ADA38D7A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21C77C-3C7A-4ACC-8D09-30255A471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22A53A2-B0D4-4EF3-993B-6B866DD256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生产者消费者系统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7C28034-1A0A-4742-8534-3E48F084DD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" y="3429000"/>
            <a:ext cx="8739188" cy="17526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p1,p2</a:t>
            </a:r>
            <a:r>
              <a:rPr lang="zh-CN" altLang="en-US" dirty="0"/>
              <a:t>是两个算法处理块</a:t>
            </a:r>
            <a:endParaRPr lang="en-US" altLang="zh-CN" dirty="0"/>
          </a:p>
          <a:p>
            <a:r>
              <a:rPr lang="zh-CN" altLang="en-US" dirty="0"/>
              <a:t>数据从单行缓存区的队列中发送到处理块中</a:t>
            </a:r>
            <a:endParaRPr lang="en-US" altLang="zh-CN" dirty="0"/>
          </a:p>
          <a:p>
            <a:r>
              <a:rPr lang="zh-CN" altLang="en-US" dirty="0"/>
              <a:t>数据</a:t>
            </a:r>
            <a:r>
              <a:rPr lang="en-US" altLang="zh-CN" dirty="0"/>
              <a:t>q12</a:t>
            </a:r>
            <a:r>
              <a:rPr lang="zh-CN" altLang="en-US" dirty="0"/>
              <a:t>是</a:t>
            </a:r>
            <a:r>
              <a:rPr lang="en-US" altLang="zh-CN" dirty="0"/>
              <a:t>p1</a:t>
            </a:r>
            <a:r>
              <a:rPr lang="zh-CN" altLang="en-US" dirty="0"/>
              <a:t>产生的数据，</a:t>
            </a:r>
            <a:r>
              <a:rPr lang="en-US" altLang="zh-CN" dirty="0"/>
              <a:t>p2</a:t>
            </a:r>
            <a:r>
              <a:rPr lang="zh-CN" altLang="en-US" dirty="0"/>
              <a:t>消费的数据</a:t>
            </a:r>
          </a:p>
        </p:txBody>
      </p:sp>
      <p:pic>
        <p:nvPicPr>
          <p:cNvPr id="25604" name="Picture 5" descr="f05-03-9780123884367.eps">
            <a:extLst>
              <a:ext uri="{FF2B5EF4-FFF2-40B4-BE49-F238E27FC236}">
                <a16:creationId xmlns:a16="http://schemas.microsoft.com/office/drawing/2014/main" id="{4B0BE6C8-54B5-429D-9A68-F7509BA5A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79" y="1681480"/>
            <a:ext cx="8129588" cy="115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D6374B4-C40F-47DD-A8D6-18A98F0F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7D8E6E-726C-474E-AA07-A74DF0CFA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79" y="220090"/>
            <a:ext cx="8672242" cy="816230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sz="4000" dirty="0"/>
              <a:t>6.2 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嵌入式</a:t>
            </a:r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r>
              <a:rPr lang="zh-CN" altLang="en-US" sz="4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语言编程</a:t>
            </a:r>
            <a:br>
              <a:rPr lang="zh-CN" altLang="en-US" sz="3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036320"/>
            <a:ext cx="8427037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en-US" altLang="zh-CN" sz="2800" dirty="0"/>
              <a:t>C</a:t>
            </a:r>
            <a:r>
              <a:rPr lang="zh-CN" altLang="en-US" sz="2800" dirty="0"/>
              <a:t>语言开发的嵌入式程序，其有如下优点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表现能力和处理能力极强。</a:t>
            </a:r>
            <a:r>
              <a:rPr lang="zh-CN" altLang="en-US" sz="2400" dirty="0"/>
              <a:t>它具有丰富的运算符和数据类型，便于实现各类复杂的数据结构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可读性强，易于调试和维护。</a:t>
            </a:r>
            <a:r>
              <a:rPr lang="zh-CN" altLang="en-US" sz="2400" dirty="0"/>
              <a:t>采用自顶向下的设计方法，层次清晰，便于按模块方式组织程序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可移植性强。</a:t>
            </a:r>
            <a:r>
              <a:rPr lang="zh-CN" altLang="en-US" sz="2400" dirty="0"/>
              <a:t>具有非处理器特定代码的特点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70C0"/>
                </a:solidFill>
              </a:rPr>
              <a:t>运算速度快，编译效率高。</a:t>
            </a:r>
            <a:r>
              <a:rPr lang="zh-CN" altLang="en-US" sz="2400" dirty="0"/>
              <a:t>具有功能丰富的库函数，而且可以直接实现对系统硬件的控制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5BF91E-AC78-4A41-B8D8-1ACF8551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158D1-7B86-4A89-A006-93F6C4EE6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19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16" y="1005840"/>
            <a:ext cx="8524172" cy="51893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n"/>
            </a:pPr>
            <a:r>
              <a:rPr lang="zh-CN" altLang="en-US" sz="2800" dirty="0"/>
              <a:t>嵌入式程序开发是硬件实现与软件编程相结合的开发过程。其开发的过程包括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了解开发板上的硬件属性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考察</a:t>
            </a:r>
            <a:r>
              <a:rPr lang="en-US" altLang="zh-CN" sz="2400" dirty="0"/>
              <a:t>I/O</a:t>
            </a:r>
            <a:r>
              <a:rPr lang="zh-CN" altLang="en-US" sz="2400" dirty="0"/>
              <a:t>等外设的连线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采用模块化编程的思想。将整个系统分解成许多小模块，针对每个小模块进行编程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设计程序流程框架，根据流程框架整合各个模块形成完整系统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整合模块进行编译，若无问题，编译后生成的</a:t>
            </a:r>
            <a:r>
              <a:rPr lang="en-US" altLang="zh-CN" sz="2400" dirty="0"/>
              <a:t>hex</a:t>
            </a:r>
            <a:r>
              <a:rPr lang="zh-CN" altLang="en-US" sz="2400" dirty="0"/>
              <a:t>文件，下载到开发板中调试，排查其软硬件的问题</a:t>
            </a:r>
            <a:endParaRPr lang="en-US" altLang="zh-CN" sz="24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en-US" altLang="zh-CN" dirty="0"/>
              <a:t>C</a:t>
            </a:r>
            <a:r>
              <a:rPr lang="zh-CN" altLang="en-US" dirty="0"/>
              <a:t>语言编程方法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7F4A24-7390-4FAF-9287-182525FD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04E01-9D3B-4F84-96D7-B9CE4B0E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376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623" y="1412240"/>
            <a:ext cx="8825326" cy="500888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嵌入式</a:t>
            </a:r>
            <a:r>
              <a:rPr lang="en-US" altLang="zh-CN" sz="2800" dirty="0"/>
              <a:t>C</a:t>
            </a:r>
            <a:r>
              <a:rPr lang="zh-CN" altLang="en-US" sz="2800" dirty="0"/>
              <a:t>语言编程通常具有三个方面的结构化元素</a:t>
            </a:r>
            <a:endParaRPr lang="en-US" altLang="zh-CN" sz="2800" dirty="0"/>
          </a:p>
          <a:p>
            <a:pPr lvl="1"/>
            <a:r>
              <a:rPr lang="zh-CN" altLang="en-US" sz="2400" dirty="0"/>
              <a:t>预处理声明、定义和 </a:t>
            </a:r>
            <a:r>
              <a:rPr lang="en-US" altLang="zh-CN" sz="2400" dirty="0"/>
              <a:t>include</a:t>
            </a:r>
            <a:r>
              <a:rPr lang="zh-CN" altLang="en-US" sz="2400" dirty="0"/>
              <a:t>语句</a:t>
            </a:r>
            <a:endParaRPr lang="en-US" altLang="zh-CN" sz="2400" dirty="0"/>
          </a:p>
          <a:p>
            <a:pPr lvl="1"/>
            <a:r>
              <a:rPr lang="zh-CN" altLang="en-US" sz="2400" dirty="0"/>
              <a:t>主函数</a:t>
            </a:r>
            <a:endParaRPr lang="en-US" altLang="zh-CN" sz="2400" dirty="0"/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While(TURE)</a:t>
            </a:r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……</a:t>
            </a:r>
          </a:p>
          <a:p>
            <a:pPr marL="548640" lvl="2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r>
              <a:rPr lang="zh-CN" altLang="en-US" sz="2400" dirty="0"/>
              <a:t>函数、异常和中断服务函数</a:t>
            </a:r>
            <a:endParaRPr lang="en-US" altLang="zh-CN" sz="2400" dirty="0"/>
          </a:p>
          <a:p>
            <a:pPr lvl="2"/>
            <a:r>
              <a:rPr lang="zh-CN" altLang="en-US" sz="2000" dirty="0"/>
              <a:t>外设的访问通常基于忙等、中断、</a:t>
            </a:r>
            <a:r>
              <a:rPr lang="en-US" altLang="zh-CN" sz="2000" dirty="0"/>
              <a:t>DMA</a:t>
            </a:r>
            <a:r>
              <a:rPr lang="zh-CN" altLang="en-US" sz="2000" dirty="0"/>
              <a:t>的访问</a:t>
            </a:r>
            <a:endParaRPr lang="en-US" altLang="zh-CN" sz="20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嵌入式</a:t>
            </a:r>
            <a:r>
              <a:rPr lang="en-US" altLang="zh-CN" dirty="0"/>
              <a:t>C</a:t>
            </a:r>
            <a:r>
              <a:rPr lang="zh-CN" altLang="en-US" dirty="0"/>
              <a:t>语言中的元素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012DBC-2EB9-4711-8CC0-B057FFFD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204FD-413D-4B42-865A-27DA33C4D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0928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37" y="1412240"/>
            <a:ext cx="8825326" cy="4765040"/>
          </a:xfrm>
        </p:spPr>
        <p:txBody>
          <a:bodyPr>
            <a:normAutofit/>
          </a:bodyPr>
          <a:lstStyle/>
          <a:p>
            <a:pPr marL="342875" indent="-342875">
              <a:buFont typeface="+mj-lt"/>
              <a:buAutoNum type="arabicPeriod"/>
            </a:pPr>
            <a:r>
              <a:rPr lang="zh-CN" altLang="en-US" sz="2800" dirty="0"/>
              <a:t>用于包含文件的 </a:t>
            </a:r>
            <a:r>
              <a:rPr lang="en-US" altLang="zh-CN" sz="2800" dirty="0"/>
              <a:t>include</a:t>
            </a:r>
            <a:r>
              <a:rPr lang="zh-CN" altLang="en-US" sz="2800" dirty="0"/>
              <a:t>语句：</a:t>
            </a:r>
            <a:r>
              <a:rPr lang="en-US" altLang="zh-CN" sz="2800" dirty="0"/>
              <a:t>include</a:t>
            </a:r>
            <a:r>
              <a:rPr lang="zh-CN" altLang="en-US" sz="2800" dirty="0"/>
              <a:t>是一个用于包含某个文件内容的预处理语句，将给定文件的代码导入（粘贴）到当前文件中</a:t>
            </a:r>
            <a:endParaRPr lang="en-US" altLang="zh-CN" sz="2800" dirty="0"/>
          </a:p>
          <a:p>
            <a:pPr lvl="1"/>
            <a:r>
              <a:rPr lang="zh-CN" altLang="en-US" dirty="0"/>
              <a:t>系统定义：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altLang="zh-CN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zh-CN" dirty="0"/>
          </a:p>
          <a:p>
            <a:pPr lvl="1"/>
            <a:r>
              <a:rPr lang="zh-CN" altLang="en-US" dirty="0"/>
              <a:t>用户定义：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“filename”</a:t>
            </a:r>
            <a:endParaRPr lang="en-US" altLang="zh-CN" dirty="0"/>
          </a:p>
          <a:p>
            <a:pPr lvl="1"/>
            <a:r>
              <a:rPr lang="zh-CN" altLang="en-US" dirty="0"/>
              <a:t>以头文件</a:t>
            </a:r>
            <a:r>
              <a:rPr lang="en-US" altLang="zh-CN" dirty="0"/>
              <a:t>(.h</a:t>
            </a:r>
            <a:r>
              <a:rPr lang="zh-CN" altLang="en-US" dirty="0"/>
              <a:t>文件</a:t>
            </a:r>
            <a:r>
              <a:rPr lang="en-US" altLang="zh-CN" dirty="0"/>
              <a:t>)</a:t>
            </a:r>
            <a:r>
              <a:rPr lang="zh-CN" altLang="en-US" dirty="0"/>
              <a:t>的形式</a:t>
            </a:r>
            <a:endParaRPr lang="en-US" altLang="zh-CN" dirty="0"/>
          </a:p>
          <a:p>
            <a:pPr lvl="1"/>
            <a:r>
              <a:rPr lang="zh-CN" altLang="en-US" dirty="0"/>
              <a:t>可为后期的调试带来便利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2DFCBA-CA1B-4FEB-9859-9CA4A441B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8F0486-D940-43E4-BA0C-9E71A48D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841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883286"/>
            <a:ext cx="8825326" cy="4074477"/>
          </a:xfrm>
        </p:spPr>
        <p:txBody>
          <a:bodyPr>
            <a:normAutofit fontScale="92500" lnSpcReduction="10000"/>
          </a:bodyPr>
          <a:lstStyle/>
          <a:p>
            <a:pPr marL="342875" indent="-342875">
              <a:buFont typeface="+mj-lt"/>
              <a:buAutoNum type="arabicPeriod" startAt="2"/>
            </a:pPr>
            <a:r>
              <a:rPr lang="zh-CN" altLang="en-US" sz="2800" dirty="0"/>
              <a:t>预处理语句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给编译器传达指示，提高程序的可读性</a:t>
            </a:r>
            <a:endParaRPr lang="en-US" altLang="zh-CN" sz="24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400" dirty="0"/>
              <a:t>预处理语句 </a:t>
            </a:r>
            <a:r>
              <a:rPr lang="en-US" altLang="zh-CN" sz="2400" dirty="0"/>
              <a:t>#define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 预处理全局变量</a:t>
            </a:r>
            <a:endParaRPr lang="en-US" altLang="zh-CN" sz="2400" dirty="0"/>
          </a:p>
          <a:p>
            <a:pPr marL="0" indent="0">
              <a:spcAft>
                <a:spcPts val="120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GPLOH-MODER   *(unsigned int*(GPIOH_BASE+0x00)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 预处理常量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 TRUE 	1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endParaRPr lang="zh-CN" altLang="en-US" sz="15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88C7FF-FDB0-4784-B68D-41C891CE9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12427-5791-4552-B8E8-B5804AB0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0EA95-7C2F-4EBA-812A-807473B3E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739" y="4364161"/>
            <a:ext cx="5795010" cy="209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56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6" y="1097280"/>
            <a:ext cx="8463557" cy="5303520"/>
          </a:xfrm>
        </p:spPr>
        <p:txBody>
          <a:bodyPr>
            <a:normAutofit fontScale="85000" lnSpcReduction="20000"/>
          </a:bodyPr>
          <a:lstStyle/>
          <a:p>
            <a:pPr marL="342875" indent="-342875">
              <a:buFont typeface="+mj-lt"/>
              <a:buAutoNum type="arabicPeriod" startAt="3"/>
            </a:pPr>
            <a:r>
              <a:rPr lang="zh-CN" altLang="en-US" sz="2600" dirty="0"/>
              <a:t>条件编译语句：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600" dirty="0"/>
              <a:t>#ifdef </a:t>
            </a:r>
            <a:r>
              <a:rPr lang="zh-CN" altLang="en-US" sz="2600" dirty="0"/>
              <a:t>说明当满足某条件时对一组语句编译，条件不满足时编译另一组语句的功能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采用条件编译指令，可以减少被编译的语句，从而减少目标代码的长度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600" dirty="0"/>
              <a:t>在一个文件中，给出芯片不同系列的代码，使用不同编译器，</a:t>
            </a:r>
            <a:r>
              <a:rPr lang="en-US" altLang="zh-CN" sz="2600" dirty="0"/>
              <a:t>…</a:t>
            </a:r>
          </a:p>
          <a:p>
            <a:pPr marL="274320" lvl="1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#ifdef </a:t>
            </a: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标识符 </a:t>
            </a:r>
          </a:p>
          <a:p>
            <a:pPr marL="274320" lvl="1" indent="0">
              <a:buNone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程序段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#else </a:t>
            </a:r>
          </a:p>
          <a:p>
            <a:pPr marL="274320" lvl="1" indent="0">
              <a:buNone/>
            </a:pPr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程序段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endParaRPr lang="en-US" altLang="zh-CN" sz="5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85775" indent="-342900">
              <a:buFont typeface="Wingdings" panose="05000000000000000000" pitchFamily="2" charset="2"/>
              <a:buChar char="n"/>
            </a:pPr>
            <a:r>
              <a:rPr lang="zh-CN" altLang="en-US" sz="2200" dirty="0"/>
              <a:t>它的作用是当“标识符”已经被定义</a:t>
            </a:r>
            <a:r>
              <a:rPr lang="en-US" altLang="zh-CN" sz="2200" dirty="0"/>
              <a:t>(</a:t>
            </a:r>
            <a:r>
              <a:rPr lang="zh-CN" altLang="en-US" sz="2200" dirty="0"/>
              <a:t>一般是用</a:t>
            </a:r>
            <a:r>
              <a:rPr lang="en-US" altLang="zh-CN" sz="2200" dirty="0"/>
              <a:t>#define</a:t>
            </a:r>
            <a:r>
              <a:rPr lang="zh-CN" altLang="en-US" sz="2200" dirty="0"/>
              <a:t>定义</a:t>
            </a:r>
            <a:r>
              <a:rPr lang="en-US" altLang="zh-CN" sz="2200" dirty="0"/>
              <a:t>)</a:t>
            </a:r>
            <a:r>
              <a:rPr lang="zh-CN" altLang="en-US" sz="2200" dirty="0"/>
              <a:t>，则对</a:t>
            </a:r>
            <a:r>
              <a:rPr lang="en-US" altLang="zh-CN" sz="2200" dirty="0"/>
              <a:t>#ifdef </a:t>
            </a:r>
            <a:r>
              <a:rPr lang="zh-CN" altLang="en-US" sz="2200" dirty="0"/>
              <a:t>下的程序段进行编译，否则编译</a:t>
            </a:r>
            <a:r>
              <a:rPr lang="en-US" altLang="zh-CN" sz="2200" dirty="0"/>
              <a:t>#else</a:t>
            </a:r>
            <a:r>
              <a:rPr lang="zh-CN" altLang="en-US" sz="2200" dirty="0"/>
              <a:t>下的程序段</a:t>
            </a:r>
            <a:endParaRPr lang="en-US" altLang="zh-CN" sz="17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925606-7BFA-495C-B778-D51EF5A5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6AF7E-DADE-4850-A366-A1B9D378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79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4CA1A-1456-4F8E-88BA-2AF5D9F7E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条件编译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013482-3CBE-4AAB-AFC9-5CFECA68D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11E0CA-E1E3-4AAC-99FB-665FC6E5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986F24-BA5F-4701-9A43-2923D8D17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79" y="934403"/>
            <a:ext cx="8362950" cy="4267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6C4B81F-A832-4DCE-8E5E-8A5D9C86E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3" y="5739385"/>
            <a:ext cx="1924050" cy="533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33EC03-3BAC-46A1-945E-205D9B085ACD}"/>
              </a:ext>
            </a:extLst>
          </p:cNvPr>
          <p:cNvSpPr txBox="1"/>
          <p:nvPr/>
        </p:nvSpPr>
        <p:spPr>
          <a:xfrm>
            <a:off x="651510" y="5317816"/>
            <a:ext cx="251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818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--</a:t>
            </a:r>
            <a:r>
              <a:rPr lang="zh-CN" altLang="en-US" dirty="0"/>
              <a:t>形式化描述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45545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通过严谨的数学语言、逻辑和公式描述</a:t>
            </a:r>
            <a:endParaRPr lang="en-US" altLang="zh-CN" sz="2800" dirty="0"/>
          </a:p>
          <a:p>
            <a:r>
              <a:rPr lang="zh-CN" altLang="en-US" sz="2800" dirty="0"/>
              <a:t>对开发工程师的知识背景要求严格</a:t>
            </a:r>
            <a:endParaRPr lang="en-US" altLang="zh-CN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EA7DDC-61F5-4BE1-AE49-69BEAB093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" y="2471988"/>
            <a:ext cx="8672242" cy="3956315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243D2F-89EE-4F45-9232-D8B00F5E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7435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6" y="1198881"/>
            <a:ext cx="8463557" cy="4945176"/>
          </a:xfrm>
        </p:spPr>
        <p:txBody>
          <a:bodyPr>
            <a:normAutofit fontScale="92500" lnSpcReduction="20000"/>
          </a:bodyPr>
          <a:lstStyle/>
          <a:p>
            <a:pPr marL="342875" indent="-342875">
              <a:buFont typeface="+mj-lt"/>
              <a:buAutoNum type="arabicPeriod" startAt="4"/>
            </a:pPr>
            <a:r>
              <a:rPr lang="en-US" altLang="zh-CN" sz="2800" dirty="0"/>
              <a:t>import, extern, export</a:t>
            </a:r>
            <a:r>
              <a:rPr lang="zh-CN" altLang="en-US" sz="2800" dirty="0"/>
              <a:t>声明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语言混合编程中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zh-CN" altLang="en-US" sz="2000" dirty="0"/>
              <a:t> </a:t>
            </a:r>
            <a:r>
              <a:rPr lang="en-US" altLang="zh-CN" sz="2000" dirty="0"/>
              <a:t>extern</a:t>
            </a:r>
            <a:r>
              <a:rPr lang="zh-CN" altLang="en-US" sz="2000" dirty="0"/>
              <a:t>，</a:t>
            </a:r>
            <a:r>
              <a:rPr lang="en-US" altLang="zh-CN" sz="2000" dirty="0"/>
              <a:t>import</a:t>
            </a:r>
            <a:r>
              <a:rPr lang="zh-CN" altLang="en-US" sz="2000" dirty="0"/>
              <a:t>表明</a:t>
            </a:r>
            <a:r>
              <a:rPr lang="zh-CN" altLang="en-US" sz="2000" dirty="0">
                <a:solidFill>
                  <a:srgbClr val="0070C0"/>
                </a:solidFill>
              </a:rPr>
              <a:t>变量</a:t>
            </a:r>
            <a:r>
              <a:rPr lang="zh-CN" altLang="en-US" sz="2000" dirty="0"/>
              <a:t>或者</a:t>
            </a:r>
            <a:r>
              <a:rPr lang="zh-CN" altLang="en-US" sz="2000" dirty="0">
                <a:solidFill>
                  <a:srgbClr val="0070C0"/>
                </a:solidFill>
              </a:rPr>
              <a:t>函数</a:t>
            </a:r>
            <a:r>
              <a:rPr lang="zh-CN" altLang="en-US" sz="2000" dirty="0"/>
              <a:t>是定义在其他文件中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n"/>
            </a:pPr>
            <a:r>
              <a:rPr lang="en-US" altLang="zh-CN" sz="2000" dirty="0"/>
              <a:t> </a:t>
            </a:r>
            <a:r>
              <a:rPr lang="zh-CN" altLang="en-US" sz="2000" dirty="0"/>
              <a:t>表示本程序用到变量提供给其他模块调用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常用在多个源文件编译的程序中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在一个文件中定义全局变量，而在另一文件中用 </a:t>
            </a:r>
            <a:r>
              <a:rPr lang="en-US" altLang="zh-CN" sz="2400" dirty="0"/>
              <a:t>extern</a:t>
            </a:r>
            <a:r>
              <a:rPr lang="zh-CN" altLang="en-US" sz="2400" dirty="0"/>
              <a:t>对全局变量引用。编译器知道是在别处定义的外部变量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通过</a:t>
            </a:r>
            <a:r>
              <a:rPr lang="en-US" altLang="zh-CN" sz="2400" dirty="0"/>
              <a:t>extern</a:t>
            </a:r>
            <a:r>
              <a:rPr lang="zh-CN" altLang="en-US" sz="2400" dirty="0"/>
              <a:t>定义外部函数，其中</a:t>
            </a:r>
            <a:r>
              <a:rPr lang="en-US" altLang="zh-CN" sz="2400" dirty="0"/>
              <a:t>extern</a:t>
            </a:r>
            <a:r>
              <a:rPr lang="zh-CN" altLang="en-US" sz="2400" dirty="0"/>
              <a:t>可以省略，若函数不能被其他文件引用，在函数定义前加</a:t>
            </a:r>
            <a:r>
              <a:rPr lang="en-US" altLang="zh-CN" sz="2400" dirty="0"/>
              <a:t>static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400" dirty="0"/>
              <a:t>在程序连接时从其他文件中找此外部变量</a:t>
            </a:r>
            <a:endParaRPr lang="en-US" altLang="zh-CN" sz="2400" dirty="0"/>
          </a:p>
          <a:p>
            <a:pPr marL="274320" lvl="1" indent="0">
              <a:buNone/>
            </a:pPr>
            <a:r>
              <a:rPr lang="en-US" altLang="zh-CN" sz="1800" dirty="0"/>
              <a:t>        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 int value1;</a:t>
            </a:r>
          </a:p>
          <a:p>
            <a:pPr marL="274320" lvl="1" indent="0"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extern int p(void); </a:t>
            </a:r>
            <a:endParaRPr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AE8AF-1DBF-4219-975A-30B4DC5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BC70A-BA90-47BE-987B-A85244F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1915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6" y="1198881"/>
            <a:ext cx="8463557" cy="714313"/>
          </a:xfrm>
        </p:spPr>
        <p:txBody>
          <a:bodyPr>
            <a:normAutofit/>
          </a:bodyPr>
          <a:lstStyle/>
          <a:p>
            <a:pPr marL="342875" indent="-342875">
              <a:buFont typeface="+mj-lt"/>
              <a:buAutoNum type="arabicPeriod" startAt="4"/>
            </a:pPr>
            <a:r>
              <a:rPr lang="en-US" altLang="zh-CN" sz="2800" dirty="0"/>
              <a:t>import, extern, export</a:t>
            </a:r>
            <a:r>
              <a:rPr lang="zh-CN" altLang="en-US" sz="2800" dirty="0"/>
              <a:t>声明</a:t>
            </a:r>
            <a:endParaRPr lang="en-US" altLang="zh-CN" sz="28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3AE8AF-1DBF-4219-975A-30B4DC54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BC70A-BA90-47BE-987B-A85244F8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C98A89-0EB0-4127-B64F-3A75C559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" y="2306382"/>
            <a:ext cx="74295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48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6" y="1026160"/>
            <a:ext cx="8463557" cy="5374640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altLang="zh-CN" sz="2400" dirty="0"/>
              <a:t>typedef </a:t>
            </a:r>
            <a:r>
              <a:rPr lang="zh-CN" altLang="en-US" sz="2400" dirty="0"/>
              <a:t>类型别名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 </a:t>
            </a:r>
            <a:r>
              <a:rPr lang="zh-CN" altLang="en-US" sz="2000" dirty="0"/>
              <a:t>定义一种类型的别名，用 </a:t>
            </a:r>
            <a:r>
              <a:rPr lang="en-US" altLang="zh-CN" sz="2000" dirty="0"/>
              <a:t>typedef </a:t>
            </a:r>
            <a:r>
              <a:rPr lang="zh-CN" altLang="en-US" sz="2000" dirty="0"/>
              <a:t>来定义与平台无关的类型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en-US" altLang="zh-CN" sz="2000" dirty="0"/>
              <a:t> </a:t>
            </a:r>
            <a:r>
              <a:rPr lang="zh-CN" altLang="en-US" sz="2000" dirty="0"/>
              <a:t>提高可移植性。当跨平台时，只要改 </a:t>
            </a:r>
            <a:r>
              <a:rPr lang="en-US" altLang="zh-CN" sz="2000" dirty="0"/>
              <a:t>typedef </a:t>
            </a:r>
            <a:r>
              <a:rPr lang="zh-CN" altLang="en-US" sz="2000" dirty="0"/>
              <a:t>本身就行，不用对其他源码做任何修改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例，定义一个叫</a:t>
            </a:r>
            <a:r>
              <a:rPr lang="en-US" altLang="zh-CN" sz="2000" dirty="0"/>
              <a:t>REAL </a:t>
            </a:r>
            <a:r>
              <a:rPr lang="zh-CN" altLang="en-US" sz="2000" dirty="0"/>
              <a:t>的浮点类型，表示最高精度的类型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在支持双精度的目标平台一上</a:t>
            </a:r>
            <a:endParaRPr lang="en-US" altLang="zh-CN" sz="2000" dirty="0"/>
          </a:p>
          <a:p>
            <a:pPr marL="274320" lvl="1" indent="0">
              <a:buNone/>
            </a:pPr>
            <a:r>
              <a:rPr lang="en-US" altLang="zh-CN" sz="2000" dirty="0"/>
              <a:t>            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long double REAL;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在不支持 </a:t>
            </a:r>
            <a:r>
              <a:rPr lang="en-US" altLang="zh-CN" sz="2000" dirty="0"/>
              <a:t>long double </a:t>
            </a:r>
            <a:r>
              <a:rPr lang="zh-CN" altLang="en-US" sz="2000" dirty="0"/>
              <a:t>的目标平台二上，改为：</a:t>
            </a:r>
          </a:p>
          <a:p>
            <a:pPr marL="27432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typedef double REAL;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2000" dirty="0"/>
              <a:t>在连 </a:t>
            </a:r>
            <a:r>
              <a:rPr lang="en-US" altLang="zh-CN" sz="2000" dirty="0"/>
              <a:t>double </a:t>
            </a:r>
            <a:r>
              <a:rPr lang="zh-CN" altLang="en-US" sz="2000" dirty="0"/>
              <a:t>都不支持的目标平台三上，改为：</a:t>
            </a:r>
          </a:p>
          <a:p>
            <a:pPr marL="274320" lvl="1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typedef float REAL;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/>
              <a:t>typedef </a:t>
            </a:r>
            <a:r>
              <a:rPr lang="zh-CN" altLang="en-US" sz="2000" dirty="0"/>
              <a:t>定义一种类型的新别名，在结构体、枚举类型中非常常见</a:t>
            </a:r>
            <a:endParaRPr lang="en-US" altLang="zh-CN" sz="2000" dirty="0"/>
          </a:p>
          <a:p>
            <a:pPr marL="274320" lvl="1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08A5CF-7C93-4278-B7AC-0C1AB2F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4E5F-7162-4771-A35C-AC19CE25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379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226" y="1026160"/>
            <a:ext cx="8463557" cy="714313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altLang="zh-CN" sz="2400" dirty="0"/>
              <a:t>typedef </a:t>
            </a:r>
            <a:r>
              <a:rPr lang="zh-CN" altLang="en-US" sz="2400" dirty="0"/>
              <a:t>类型别名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08A5CF-7C93-4278-B7AC-0C1AB2F3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24E5F-7162-4771-A35C-AC19CE25D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43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545B59-ADCC-4933-B9ED-871A809CA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4" y="1715073"/>
            <a:ext cx="7158355" cy="489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2056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8" y="1087120"/>
            <a:ext cx="8832562" cy="5185665"/>
          </a:xfrm>
        </p:spPr>
        <p:txBody>
          <a:bodyPr>
            <a:normAutofit fontScale="92500"/>
          </a:bodyPr>
          <a:lstStyle/>
          <a:p>
            <a:pPr marL="342875" indent="-342875">
              <a:buFont typeface="+mj-lt"/>
              <a:buAutoNum type="arabicPeriod" startAt="6"/>
            </a:pPr>
            <a:r>
              <a:rPr lang="zh-CN" altLang="en-US" sz="2800" dirty="0"/>
              <a:t>结构体：</a:t>
            </a:r>
            <a:endParaRPr lang="en-US" altLang="zh-CN" sz="28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/>
              <a:t>结构体是由具有相同或不同类型的数据项构成的数据集合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/>
              <a:t>结构体可以被声明为变量、指针或数组等，以实现较复杂的数据结构</a:t>
            </a:r>
            <a:endParaRPr lang="en-US" altLang="zh-CN" sz="2600" dirty="0"/>
          </a:p>
          <a:p>
            <a:pPr>
              <a:buFont typeface="Wingdings" panose="05000000000000000000" pitchFamily="2" charset="2"/>
              <a:buChar char="n"/>
            </a:pPr>
            <a:r>
              <a:rPr lang="zh-CN" altLang="en-US" sz="2600" dirty="0"/>
              <a:t>结构体指针作为函数的参数，可提高程序的可扩展性。</a:t>
            </a:r>
            <a:endParaRPr lang="en-US" altLang="zh-CN" sz="2600" dirty="0"/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900" dirty="0"/>
              <a:t>例，串口，它的初始化由几个属性決定，若不使用结构体，一般的方法如下：</a:t>
            </a:r>
            <a:endParaRPr lang="en-US" altLang="zh-CN" sz="1900" dirty="0"/>
          </a:p>
          <a:p>
            <a:pPr marL="0" indent="0">
              <a:buNone/>
            </a:pP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USART_Init(u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usart, u32 Baudrate, 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u16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wordlengh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u16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stopbites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parity, u8 mode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n"/>
            </a:pPr>
            <a:r>
              <a:rPr lang="zh-CN" altLang="en-US" sz="1900" dirty="0"/>
              <a:t>将串口有关的参数组合到一个结构体里面</a:t>
            </a:r>
            <a:endParaRPr lang="en-US" altLang="zh-CN" sz="1900" dirty="0"/>
          </a:p>
          <a:p>
            <a:pPr marL="0" lvl="1" indent="0">
              <a:spcBef>
                <a:spcPts val="1200"/>
              </a:spcBef>
              <a:buNone/>
            </a:pP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USART_Init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pl-PL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usart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USART_InitTypeDef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uart_initdef</a:t>
            </a:r>
            <a:r>
              <a:rPr lang="en-US" altLang="zh-CN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2F041F-276F-4F12-BB91-FD6A05F5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D6479-3CFA-4E9A-A5B3-3B3CEAEE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19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8" y="1087121"/>
            <a:ext cx="8832562" cy="714314"/>
          </a:xfrm>
        </p:spPr>
        <p:txBody>
          <a:bodyPr>
            <a:normAutofit/>
          </a:bodyPr>
          <a:lstStyle/>
          <a:p>
            <a:pPr marL="342875" indent="-342875">
              <a:buFont typeface="+mj-lt"/>
              <a:buAutoNum type="arabicPeriod" startAt="6"/>
            </a:pPr>
            <a:r>
              <a:rPr lang="zh-CN" altLang="en-US" sz="2800" dirty="0"/>
              <a:t>结构体：</a:t>
            </a:r>
            <a:endParaRPr lang="en-US" altLang="zh-CN" sz="28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2F041F-276F-4F12-BB91-FD6A05F5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FD6479-3CFA-4E9A-A5B3-3B3CEAEE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B2221F-62E2-4164-BF8C-120AED8DB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20" y="1343293"/>
            <a:ext cx="5072380" cy="44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364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/>
          </a:bodyPr>
          <a:lstStyle/>
          <a:p>
            <a:pPr marL="342875" indent="-342875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在嵌入式系统编程中，位运算比其他运算更常用</a:t>
            </a:r>
            <a:endParaRPr lang="en-US" altLang="zh-CN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嵌入式系统涉及到很多有关硬件寄存器的操作</a:t>
            </a:r>
            <a:endParaRPr lang="en-US" altLang="zh-CN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硬件寄存器由若干位组成，对配置、读写等属性控制</a:t>
            </a:r>
            <a:endParaRPr lang="en-US" altLang="zh-CN" sz="24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语言没有专门对指定位操作的语法，在进行位操作的时候，需要对指令进行简单的组合来完成此功能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DBE823-84EA-4087-A602-4EF2AB8D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CDFF0-FBEA-4F56-BCAE-EED5AADA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52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 fontScale="92500" lnSpcReduction="10000"/>
          </a:bodyPr>
          <a:lstStyle/>
          <a:p>
            <a:pPr marL="342875" indent="-342875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语言位运算操作符有</a:t>
            </a:r>
            <a:r>
              <a:rPr lang="en-US" altLang="zh-CN" sz="2400" dirty="0"/>
              <a:t>6</a:t>
            </a:r>
            <a:r>
              <a:rPr lang="zh-CN" altLang="en-US" sz="2400" dirty="0"/>
              <a:t>个：</a:t>
            </a:r>
            <a:r>
              <a:rPr lang="en-US" altLang="zh-CN" sz="2400" dirty="0"/>
              <a:t>&amp;,  |,  ~,  ^,  &lt;&lt;,  &gt;&gt;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判断 寄存器</a:t>
            </a:r>
            <a:r>
              <a:rPr lang="en-US" altLang="zh-CN" sz="2000" dirty="0"/>
              <a:t>x </a:t>
            </a:r>
            <a:r>
              <a:rPr lang="zh-CN" altLang="en-US" sz="2000" dirty="0"/>
              <a:t>第 </a:t>
            </a:r>
            <a:r>
              <a:rPr lang="en-US" altLang="zh-CN" sz="2000" dirty="0"/>
              <a:t>n </a:t>
            </a:r>
            <a:r>
              <a:rPr lang="zh-CN" altLang="en-US" sz="2000" dirty="0"/>
              <a:t>位是否为</a:t>
            </a:r>
            <a:r>
              <a:rPr lang="en-US" altLang="zh-CN" sz="2000" dirty="0"/>
              <a:t>1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if x &amp; (1 &lt;&lt; n)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对于单个或多个位置 </a:t>
            </a:r>
            <a:r>
              <a:rPr lang="en-US" altLang="zh-CN" sz="2000" dirty="0"/>
              <a:t>0 </a:t>
            </a:r>
            <a:r>
              <a:rPr lang="zh-CN" altLang="en-US" sz="2000" dirty="0"/>
              <a:t>或置 </a:t>
            </a:r>
            <a:r>
              <a:rPr lang="en-US" altLang="zh-CN" sz="2000" dirty="0"/>
              <a:t>1 </a:t>
            </a:r>
            <a:r>
              <a:rPr lang="zh-CN" altLang="en-US" sz="2000" dirty="0"/>
              <a:t>的操作</a:t>
            </a:r>
            <a:endParaRPr lang="en-US" altLang="zh-CN" sz="2000" dirty="0"/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GPIOH_MODER&amp; =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(0x03 &lt;&lt; (2*10)); 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dirty="0"/>
              <a:t>	</a:t>
            </a:r>
            <a:r>
              <a:rPr lang="en-US" altLang="zh-CN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GPIOH_MODER |= (01 &lt;&lt; 2*10);</a:t>
            </a: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获取寄存器 </a:t>
            </a:r>
            <a:r>
              <a:rPr lang="en-US" altLang="zh-CN" sz="2000" dirty="0"/>
              <a:t>x </a:t>
            </a:r>
            <a:r>
              <a:rPr lang="zh-CN" altLang="en-US" sz="2000" dirty="0"/>
              <a:t>的第 </a:t>
            </a:r>
            <a:r>
              <a:rPr lang="en-US" altLang="zh-CN" sz="2000" dirty="0"/>
              <a:t>3∼7 </a:t>
            </a:r>
            <a:r>
              <a:rPr lang="zh-CN" altLang="en-US" sz="2000" dirty="0"/>
              <a:t>位的值</a:t>
            </a:r>
            <a:endParaRPr lang="en-US" altLang="zh-CN" sz="2000" dirty="0"/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	y = (x &amp; (0x1f &lt;&lt; 3)) &gt;&gt; 3;</a:t>
            </a:r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A11C04-3F66-40A2-B466-A842BE3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54CB2-6BC2-47B3-B783-CF333E4E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919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 lnSpcReduction="10000"/>
          </a:bodyPr>
          <a:lstStyle/>
          <a:p>
            <a:pPr marL="342875" indent="-342875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语言位运算操作符有</a:t>
            </a:r>
            <a:r>
              <a:rPr lang="en-US" altLang="zh-CN" sz="2400" dirty="0"/>
              <a:t>6</a:t>
            </a:r>
            <a:r>
              <a:rPr lang="zh-CN" altLang="en-US" sz="2400" dirty="0"/>
              <a:t>个：</a:t>
            </a:r>
            <a:r>
              <a:rPr lang="en-US" altLang="zh-CN" sz="2400" dirty="0"/>
              <a:t>&amp;,  |,  ~,  ^,  &lt;&lt;,  &gt;&gt;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给寄存器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bit3∼bit7 </a:t>
            </a:r>
            <a:r>
              <a:rPr lang="zh-CN" altLang="en-US" sz="2000" dirty="0"/>
              <a:t>赋值 </a:t>
            </a:r>
            <a:r>
              <a:rPr lang="en-US" altLang="zh-CN" sz="2000" dirty="0"/>
              <a:t>0xc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(a &amp; (</a:t>
            </a:r>
            <a:r>
              <a:rPr lang="zh-CN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 &lt;&lt; 3)))| (0xc &lt;&lt; 3);</a:t>
            </a: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给寄存器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bit3 ∼ bit7 </a:t>
            </a:r>
            <a:r>
              <a:rPr lang="zh-CN" altLang="en-US" sz="2000" dirty="0"/>
              <a:t>加上 </a:t>
            </a:r>
            <a:r>
              <a:rPr lang="en-US" altLang="zh-CN" sz="2000" dirty="0"/>
              <a:t>0xd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(a &amp; (0x1f &lt;&lt; 3)) &gt;&gt; 3;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0xd;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&amp; (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(0x1f &lt;&lt; 3));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a |= 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3;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A11C04-3F66-40A2-B466-A842BE3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54CB2-6BC2-47B3-B783-CF333E4E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27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38" y="1036320"/>
            <a:ext cx="8613443" cy="4964433"/>
          </a:xfrm>
        </p:spPr>
        <p:txBody>
          <a:bodyPr>
            <a:normAutofit/>
          </a:bodyPr>
          <a:lstStyle/>
          <a:p>
            <a:pPr marL="342875" indent="-342875">
              <a:buFont typeface="+mj-lt"/>
              <a:buAutoNum type="arabicPeriod" startAt="7"/>
            </a:pPr>
            <a:r>
              <a:rPr lang="zh-CN" altLang="en-US" sz="2800" dirty="0"/>
              <a:t>位运算操作</a:t>
            </a:r>
            <a:endParaRPr lang="en-US" altLang="zh-CN" sz="2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altLang="zh-CN" sz="2400" dirty="0"/>
              <a:t>C</a:t>
            </a:r>
            <a:r>
              <a:rPr lang="zh-CN" altLang="en-US" sz="2400" dirty="0"/>
              <a:t>语言位运算操作符有</a:t>
            </a:r>
            <a:r>
              <a:rPr lang="en-US" altLang="zh-CN" sz="2400" dirty="0"/>
              <a:t>6</a:t>
            </a:r>
            <a:r>
              <a:rPr lang="zh-CN" altLang="en-US" sz="2400" dirty="0"/>
              <a:t>个：</a:t>
            </a:r>
            <a:r>
              <a:rPr lang="en-US" altLang="zh-CN" sz="2400" dirty="0"/>
              <a:t>&amp;,  |,  ~,  ^,  &lt;&lt;,  &gt;&gt;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lvl="2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/>
              <a:t>给寄存器 </a:t>
            </a:r>
            <a:r>
              <a:rPr lang="en-US" altLang="zh-CN" sz="2000" dirty="0"/>
              <a:t>a </a:t>
            </a:r>
            <a:r>
              <a:rPr lang="zh-CN" altLang="en-US" sz="2000" dirty="0"/>
              <a:t>的 </a:t>
            </a:r>
            <a:r>
              <a:rPr lang="en-US" altLang="zh-CN" sz="2000" dirty="0"/>
              <a:t>bit3 ∼ bit7 </a:t>
            </a:r>
            <a:r>
              <a:rPr lang="zh-CN" altLang="en-US" sz="2000" dirty="0"/>
              <a:t>赋值 </a:t>
            </a:r>
            <a:r>
              <a:rPr lang="en-US" altLang="zh-CN" sz="2000" dirty="0"/>
              <a:t>4 </a:t>
            </a:r>
            <a:r>
              <a:rPr lang="zh-CN" altLang="en-US" sz="2000" dirty="0"/>
              <a:t>和 </a:t>
            </a:r>
            <a:r>
              <a:rPr lang="en-US" altLang="zh-CN" sz="2000" dirty="0"/>
              <a:t>bit8 ∼ bit12 </a:t>
            </a:r>
            <a:r>
              <a:rPr lang="zh-CN" altLang="en-US" sz="2000" dirty="0"/>
              <a:t>赋值 </a:t>
            </a:r>
            <a:r>
              <a:rPr lang="en-US" altLang="zh-CN" sz="2000" dirty="0"/>
              <a:t>7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en-US" altLang="zh-CN" sz="2000" dirty="0"/>
              <a:t>	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(a &amp; (</a:t>
            </a:r>
            <a:r>
              <a:rPr lang="zh-CN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0x1f &lt;&lt; 3)) | (4 &lt;&lt; 3);</a:t>
            </a:r>
          </a:p>
          <a:p>
            <a:pPr marL="548640" lvl="2" indent="0">
              <a:spcBef>
                <a:spcPts val="600"/>
              </a:spcBef>
              <a:buNone/>
            </a:pP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(a &amp; (</a:t>
            </a:r>
            <a:r>
              <a:rPr lang="zh-CN" alt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～</a:t>
            </a:r>
            <a:r>
              <a:rPr lang="pt-BR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0x1f &lt;&lt; 8)) | (7 &lt;&lt; 8)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endParaRPr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5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预处理声明、定义和 </a:t>
            </a:r>
            <a:r>
              <a:rPr lang="en-US" altLang="zh-CN" dirty="0"/>
              <a:t>include</a:t>
            </a:r>
            <a:r>
              <a:rPr lang="zh-CN" altLang="en-US" dirty="0"/>
              <a:t>语句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A11C04-3F66-40A2-B466-A842BE37C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54CB2-6BC2-47B3-B783-CF333E4E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20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--</a:t>
            </a:r>
            <a:r>
              <a:rPr lang="zh-CN" altLang="en-US" dirty="0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97" y="1042375"/>
            <a:ext cx="2919396" cy="517825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伪代码是一种常用的描述程序设计方法</a:t>
            </a:r>
            <a:endParaRPr lang="en-US" altLang="zh-CN" sz="2800" dirty="0"/>
          </a:p>
          <a:p>
            <a:r>
              <a:rPr lang="zh-CN" altLang="en-US" sz="2800" dirty="0"/>
              <a:t>能够较为清晰地描述思路</a:t>
            </a:r>
            <a:endParaRPr lang="en-US" altLang="zh-CN" sz="2800" dirty="0"/>
          </a:p>
          <a:p>
            <a:r>
              <a:rPr lang="zh-CN" altLang="en-US" sz="2800" dirty="0"/>
              <a:t>通常使用伪代码设计核心部分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51D899-656B-48CF-8A7F-CC65355E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415F70-5C8E-462D-A36A-556520929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668" y="1202228"/>
            <a:ext cx="5925035" cy="517825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B5765A-946D-4E7C-AF53-CFA5D40C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9224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r>
              <a:rPr lang="en-US" altLang="zh-CN"/>
              <a:t>6.3 </a:t>
            </a:r>
            <a:r>
              <a:rPr lang="zh-CN" altLang="en-US"/>
              <a:t>编译及优化技术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5140372" cy="5128293"/>
          </a:xfrm>
        </p:spPr>
        <p:txBody>
          <a:bodyPr>
            <a:normAutofit/>
          </a:bodyPr>
          <a:lstStyle/>
          <a:p>
            <a:r>
              <a:rPr lang="zh-CN" altLang="en-US" dirty="0"/>
              <a:t>编译是将一种语言转换成另一种语言的过程</a:t>
            </a:r>
            <a:endParaRPr lang="en-US" altLang="zh-CN" dirty="0"/>
          </a:p>
          <a:p>
            <a:r>
              <a:rPr lang="zh-CN" altLang="en-US" dirty="0"/>
              <a:t>翻译和优化两个阶段</a:t>
            </a:r>
            <a:endParaRPr lang="en-US" altLang="zh-CN" dirty="0"/>
          </a:p>
          <a:p>
            <a:pPr lvl="1"/>
            <a:r>
              <a:rPr lang="zh-CN" altLang="en-US" dirty="0"/>
              <a:t>翻译即将高级语言解释为机器识别的语言</a:t>
            </a:r>
            <a:endParaRPr lang="en-US" altLang="zh-CN" dirty="0"/>
          </a:p>
          <a:p>
            <a:pPr lvl="1"/>
            <a:r>
              <a:rPr lang="zh-CN" altLang="en-US" dirty="0"/>
              <a:t>优化是指将机器识别的语言进行修改以提升其执行性能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DF2D4-247A-4EDB-85E6-F1C931B4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510803-3075-46F3-A3ED-54B931D7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45" y="1043907"/>
            <a:ext cx="2571750" cy="4248150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B42ACC-5A25-4039-AC84-DAAEAC322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367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翻译过程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39" y="1039447"/>
            <a:ext cx="5022516" cy="5128293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/>
              <a:t>代码翻译：</a:t>
            </a:r>
            <a:endParaRPr lang="en-US" altLang="zh-CN" dirty="0"/>
          </a:p>
          <a:p>
            <a:pPr lvl="1"/>
            <a:r>
              <a:rPr lang="zh-CN" altLang="en-US" dirty="0"/>
              <a:t>词法分析：将字符流分组为一个词（</a:t>
            </a:r>
            <a:r>
              <a:rPr lang="en-US" altLang="zh-CN" dirty="0"/>
              <a:t>token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语法分析：根据语法规则形成语法树</a:t>
            </a:r>
            <a:endParaRPr lang="en-US" altLang="zh-CN" dirty="0"/>
          </a:p>
          <a:p>
            <a:pPr lvl="1"/>
            <a:r>
              <a:rPr lang="zh-CN" altLang="en-US" dirty="0"/>
              <a:t>语义分析：确保组成部分有意义</a:t>
            </a:r>
            <a:endParaRPr lang="en-US" altLang="zh-CN" dirty="0"/>
          </a:p>
          <a:p>
            <a:pPr lvl="1"/>
            <a:r>
              <a:rPr lang="zh-CN" altLang="en-US" dirty="0"/>
              <a:t>中间代码：显式中间抽象表示</a:t>
            </a:r>
            <a:endParaRPr lang="en-US" altLang="zh-CN" dirty="0"/>
          </a:p>
          <a:p>
            <a:pPr lvl="1"/>
            <a:r>
              <a:rPr lang="zh-CN" altLang="en-US" dirty="0"/>
              <a:t>符号表的生成：记录使用的标识符及其各种属性信息的一个数据结构</a:t>
            </a:r>
            <a:endParaRPr lang="en-US" altLang="zh-CN" dirty="0"/>
          </a:p>
          <a:p>
            <a:pPr lvl="1"/>
            <a:r>
              <a:rPr lang="zh-CN" altLang="en-US" dirty="0"/>
              <a:t>代码生成：生成目标代码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FDF2D4-247A-4EDB-85E6-F1C931B4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01542D-27BB-4448-9E01-312E3185D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831" y="871537"/>
            <a:ext cx="3838575" cy="511492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F08EAA-8C0E-4C83-AA2F-F1CD8612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348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代码优化过程改进中间代码，产生执行速度更快的机器代码</a:t>
            </a:r>
            <a:endParaRPr lang="en-US" altLang="zh-CN" dirty="0"/>
          </a:p>
          <a:p>
            <a:r>
              <a:rPr lang="zh-CN" altLang="en-US" dirty="0"/>
              <a:t>优化阶段包括机器无关及机器有关的优化 </a:t>
            </a:r>
            <a:endParaRPr lang="en-US" altLang="zh-CN" dirty="0"/>
          </a:p>
          <a:p>
            <a:pPr lvl="1"/>
            <a:r>
              <a:rPr lang="zh-CN" altLang="en-US" dirty="0"/>
              <a:t>机器无关的优化涉及程序的逻辑结构、数据表示以及变量计算等方面</a:t>
            </a:r>
            <a:endParaRPr lang="en-US" altLang="zh-CN" dirty="0"/>
          </a:p>
          <a:p>
            <a:pPr lvl="1"/>
            <a:r>
              <a:rPr lang="zh-CN" altLang="en-US" dirty="0"/>
              <a:t>机器有关的优化设计指令集优化，</a:t>
            </a:r>
            <a:r>
              <a:rPr lang="en-US" altLang="zh-CN" dirty="0"/>
              <a:t>CPU</a:t>
            </a:r>
            <a:r>
              <a:rPr lang="zh-CN" altLang="en-US" dirty="0"/>
              <a:t>的流水线以及高速缓存相关的优化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93534-9F85-48BB-B6B0-6BAB1F1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E2AD1F-EE78-48C9-A5B2-80812E772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859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编译的翻译过程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源程序翻译过程包括词法分析、语法分析和语义分析</a:t>
            </a:r>
            <a:endParaRPr lang="en-US" altLang="zh-CN" sz="2800" dirty="0"/>
          </a:p>
          <a:p>
            <a:r>
              <a:rPr lang="zh-CN" altLang="en-US" sz="2800" dirty="0"/>
              <a:t>词法分析中，表达式扫描后的空格被删除。经过词法分析，几组分类的记号被生成，这些分组的字符将被存储到一个字符表中</a:t>
            </a:r>
            <a:endParaRPr lang="en-US" altLang="zh-CN" sz="2800" dirty="0"/>
          </a:p>
          <a:p>
            <a:r>
              <a:rPr lang="zh-CN" altLang="en-US" sz="2800" dirty="0"/>
              <a:t>语法分析中，各个记号被进一步分组，根据语法规则产生记号之间的依赖，形成语法树</a:t>
            </a:r>
            <a:endParaRPr lang="en-US" altLang="zh-CN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B3095-420D-41A2-A75B-42EE9E9E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73A10-E0C0-4A22-AA5F-293E803B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727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编译的翻译过程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497236" cy="5128293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5100" dirty="0"/>
              <a:t>例：表达式</a:t>
            </a:r>
            <a:r>
              <a:rPr lang="en-US" altLang="zh-CN" sz="5100" dirty="0"/>
              <a:t>x</a:t>
            </a:r>
            <a:r>
              <a:rPr lang="pt-BR" altLang="zh-CN" sz="5100" dirty="0"/>
              <a:t>=4*a+5*(b-c</a:t>
            </a:r>
            <a:r>
              <a:rPr lang="en-US" altLang="zh-CN" sz="5100" dirty="0"/>
              <a:t>)</a:t>
            </a:r>
            <a:r>
              <a:rPr lang="zh-CN" altLang="en-US" sz="5100" dirty="0"/>
              <a:t>经过词法分析，得到的单词和记号有：</a:t>
            </a:r>
            <a:endParaRPr lang="en-US" altLang="zh-CN" sz="51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标识符：</a:t>
            </a:r>
            <a:r>
              <a:rPr lang="en-US" altLang="zh-CN" sz="4400" dirty="0"/>
              <a:t>x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赋值符号：</a:t>
            </a:r>
            <a:r>
              <a:rPr lang="en-US" altLang="zh-CN" sz="4400" dirty="0"/>
              <a:t>=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数字：</a:t>
            </a:r>
            <a:r>
              <a:rPr lang="en-US" altLang="zh-CN" sz="4400" dirty="0"/>
              <a:t>4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乘号操作符：* </a:t>
            </a:r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标识符：</a:t>
            </a:r>
            <a:r>
              <a:rPr lang="en-US" altLang="zh-CN" sz="4400" dirty="0"/>
              <a:t>a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加法操作符：</a:t>
            </a:r>
            <a:r>
              <a:rPr lang="en-US" altLang="zh-CN" sz="4400" dirty="0"/>
              <a:t>+ </a:t>
            </a:r>
            <a:endParaRPr lang="zh-CN" altLang="en-US" sz="4400" dirty="0"/>
          </a:p>
          <a:p>
            <a:pPr marL="342900" indent="-342900" defTabSz="457200">
              <a:lnSpc>
                <a:spcPct val="14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4400" dirty="0"/>
              <a:t>数字：</a:t>
            </a:r>
            <a:r>
              <a:rPr lang="en-US" altLang="zh-CN" sz="4400" dirty="0"/>
              <a:t>5 </a:t>
            </a:r>
            <a:endParaRPr lang="zh-CN" altLang="en-US" sz="4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B3095-420D-41A2-A75B-42EE9E9E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E5ED08-311F-48F0-B325-C2F9B649B52C}"/>
              </a:ext>
            </a:extLst>
          </p:cNvPr>
          <p:cNvSpPr/>
          <p:nvPr/>
        </p:nvSpPr>
        <p:spPr>
          <a:xfrm>
            <a:off x="3891280" y="2058718"/>
            <a:ext cx="3584194" cy="3098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乘法操作符：*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标识符：（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减法操作符：−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标识符：）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E6C31-359A-467B-BE9E-891D32AF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767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编译的翻译过程（续）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表达式</a:t>
            </a:r>
            <a:r>
              <a:rPr lang="en-US" altLang="zh-CN" sz="2800" dirty="0"/>
              <a:t>x</a:t>
            </a:r>
            <a:r>
              <a:rPr lang="pt-BR" altLang="zh-CN" sz="2800" dirty="0"/>
              <a:t>=4*a+5*(b-c</a:t>
            </a:r>
            <a:r>
              <a:rPr lang="en-US" altLang="zh-CN" sz="2800" dirty="0"/>
              <a:t>)</a:t>
            </a:r>
            <a:r>
              <a:rPr lang="zh-CN" altLang="en-US" sz="2800" dirty="0"/>
              <a:t>经过语法分析，得到语法树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B3095-420D-41A2-A75B-42EE9E9E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905B7D-88BC-4ECE-A54C-0267422C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2" y="1855503"/>
            <a:ext cx="6657975" cy="3714750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8CAE0-2DB0-4246-84DD-81BDFCA2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6433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5C66820D-3A8C-4807-B3B2-FE4D161B1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编译的翻译过程（续）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7B19FF23-6589-4BED-B602-F54EF05577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2725" y="1117569"/>
            <a:ext cx="3683000" cy="49720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表达式</a:t>
            </a:r>
            <a:r>
              <a:rPr lang="en-US" altLang="zh-CN" dirty="0"/>
              <a:t>x</a:t>
            </a:r>
            <a:r>
              <a:rPr lang="pt-BR" altLang="zh-CN" dirty="0"/>
              <a:t>=4*a+5*(b-c</a:t>
            </a:r>
            <a:r>
              <a:rPr lang="en-US" altLang="zh-CN" dirty="0"/>
              <a:t>)</a:t>
            </a:r>
            <a:r>
              <a:rPr lang="zh-CN" altLang="en-US" dirty="0"/>
              <a:t>代码生成，采用的数据流模型</a:t>
            </a:r>
            <a:endParaRPr lang="en-US" altLang="zh-CN" dirty="0"/>
          </a:p>
          <a:p>
            <a:r>
              <a:rPr lang="zh-CN" altLang="en-US" dirty="0"/>
              <a:t>若是</a:t>
            </a:r>
            <a:r>
              <a:rPr lang="en-US" altLang="zh-CN" dirty="0"/>
              <a:t>ARM</a:t>
            </a:r>
            <a:r>
              <a:rPr lang="zh-CN" altLang="en-US" dirty="0"/>
              <a:t>翻译</a:t>
            </a:r>
            <a:endParaRPr lang="en-US" altLang="zh-CN" dirty="0"/>
          </a:p>
          <a:p>
            <a:pPr lvl="1"/>
            <a:r>
              <a:rPr lang="zh-CN" altLang="en-US" dirty="0"/>
              <a:t>寄存器选择</a:t>
            </a:r>
            <a:endParaRPr lang="en-US" altLang="zh-CN" dirty="0"/>
          </a:p>
          <a:p>
            <a:pPr lvl="1"/>
            <a:r>
              <a:rPr lang="zh-CN" altLang="en-US" dirty="0"/>
              <a:t>变量放入寄存器</a:t>
            </a:r>
            <a:endParaRPr lang="en-US" altLang="zh-CN" dirty="0"/>
          </a:p>
          <a:p>
            <a:pPr lvl="1"/>
            <a:r>
              <a:rPr lang="zh-CN" altLang="en-US" dirty="0"/>
              <a:t>存放中间结果的寄存器</a:t>
            </a:r>
            <a:endParaRPr lang="en-US" altLang="zh-CN" dirty="0"/>
          </a:p>
        </p:txBody>
      </p:sp>
      <p:sp>
        <p:nvSpPr>
          <p:cNvPr id="57349" name="Oval 8">
            <a:extLst>
              <a:ext uri="{FF2B5EF4-FFF2-40B4-BE49-F238E27FC236}">
                <a16:creationId xmlns:a16="http://schemas.microsoft.com/office/drawing/2014/main" id="{68407A23-9E55-40EB-91A0-1DF99445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438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7350" name="Oval 9">
            <a:extLst>
              <a:ext uri="{FF2B5EF4-FFF2-40B4-BE49-F238E27FC236}">
                <a16:creationId xmlns:a16="http://schemas.microsoft.com/office/drawing/2014/main" id="{40A9E364-3EF5-4EDF-BE67-7CC5DDB39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4384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-</a:t>
            </a:r>
          </a:p>
        </p:txBody>
      </p:sp>
      <p:sp>
        <p:nvSpPr>
          <p:cNvPr id="57351" name="Oval 10">
            <a:extLst>
              <a:ext uri="{FF2B5EF4-FFF2-40B4-BE49-F238E27FC236}">
                <a16:creationId xmlns:a16="http://schemas.microsoft.com/office/drawing/2014/main" id="{F2C2CD93-3D89-4DAF-8110-D1BB964C2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052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7352" name="Oval 11">
            <a:extLst>
              <a:ext uri="{FF2B5EF4-FFF2-40B4-BE49-F238E27FC236}">
                <a16:creationId xmlns:a16="http://schemas.microsoft.com/office/drawing/2014/main" id="{5F80BAF5-273C-4454-86D2-D8047222F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572000"/>
            <a:ext cx="533400" cy="5334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+</a:t>
            </a:r>
          </a:p>
        </p:txBody>
      </p:sp>
      <p:sp>
        <p:nvSpPr>
          <p:cNvPr id="57353" name="Line 12">
            <a:extLst>
              <a:ext uri="{FF2B5EF4-FFF2-40B4-BE49-F238E27FC236}">
                <a16:creationId xmlns:a16="http://schemas.microsoft.com/office/drawing/2014/main" id="{2C884FD6-6212-41A0-B506-E23D38F72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286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Line 13">
            <a:extLst>
              <a:ext uri="{FF2B5EF4-FFF2-40B4-BE49-F238E27FC236}">
                <a16:creationId xmlns:a16="http://schemas.microsoft.com/office/drawing/2014/main" id="{3ED18EDE-8C4E-4A32-9406-2677F59C7F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22860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Line 14">
            <a:extLst>
              <a:ext uri="{FF2B5EF4-FFF2-40B4-BE49-F238E27FC236}">
                <a16:creationId xmlns:a16="http://schemas.microsoft.com/office/drawing/2014/main" id="{093FA93B-7272-4B33-904D-3C8D3408F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2362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Line 15">
            <a:extLst>
              <a:ext uri="{FF2B5EF4-FFF2-40B4-BE49-F238E27FC236}">
                <a16:creationId xmlns:a16="http://schemas.microsoft.com/office/drawing/2014/main" id="{A5A0D126-ACE8-46AC-A760-11DE99E9AA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362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Line 16">
            <a:extLst>
              <a:ext uri="{FF2B5EF4-FFF2-40B4-BE49-F238E27FC236}">
                <a16:creationId xmlns:a16="http://schemas.microsoft.com/office/drawing/2014/main" id="{BE3E2D69-6129-4B92-932F-87CA4BB5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9718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8" name="Line 17">
            <a:extLst>
              <a:ext uri="{FF2B5EF4-FFF2-40B4-BE49-F238E27FC236}">
                <a16:creationId xmlns:a16="http://schemas.microsoft.com/office/drawing/2014/main" id="{EF577E64-C5ED-4FD2-B6B3-0228E424C4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9" name="Line 18">
            <a:extLst>
              <a:ext uri="{FF2B5EF4-FFF2-40B4-BE49-F238E27FC236}">
                <a16:creationId xmlns:a16="http://schemas.microsoft.com/office/drawing/2014/main" id="{64C7736E-FB0C-4372-A175-454C2DA098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05600" y="2971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0" name="Line 19">
            <a:extLst>
              <a:ext uri="{FF2B5EF4-FFF2-40B4-BE49-F238E27FC236}">
                <a16:creationId xmlns:a16="http://schemas.microsoft.com/office/drawing/2014/main" id="{78AB9BE7-171F-466E-8B2E-87F6DB46B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1" name="Line 20">
            <a:extLst>
              <a:ext uri="{FF2B5EF4-FFF2-40B4-BE49-F238E27FC236}">
                <a16:creationId xmlns:a16="http://schemas.microsoft.com/office/drawing/2014/main" id="{CDA53B5B-C286-4E69-B816-7378540CDA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722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Text Box 21">
            <a:extLst>
              <a:ext uri="{FF2B5EF4-FFF2-40B4-BE49-F238E27FC236}">
                <a16:creationId xmlns:a16="http://schemas.microsoft.com/office/drawing/2014/main" id="{04C646C6-BFDF-419F-8730-5EB851DBF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828800"/>
            <a:ext cx="338554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4</a:t>
            </a:r>
          </a:p>
        </p:txBody>
      </p:sp>
      <p:sp>
        <p:nvSpPr>
          <p:cNvPr id="57363" name="Text Box 22">
            <a:extLst>
              <a:ext uri="{FF2B5EF4-FFF2-40B4-BE49-F238E27FC236}">
                <a16:creationId xmlns:a16="http://schemas.microsoft.com/office/drawing/2014/main" id="{B7ACB582-ABD5-4F05-B96A-2340015C0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1793875"/>
            <a:ext cx="32092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57364" name="Text Box 23">
            <a:extLst>
              <a:ext uri="{FF2B5EF4-FFF2-40B4-BE49-F238E27FC236}">
                <a16:creationId xmlns:a16="http://schemas.microsoft.com/office/drawing/2014/main" id="{4CAAEA4A-35B1-4435-BC80-189388CF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1870075"/>
            <a:ext cx="338554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57365" name="Text Box 24">
            <a:extLst>
              <a:ext uri="{FF2B5EF4-FFF2-40B4-BE49-F238E27FC236}">
                <a16:creationId xmlns:a16="http://schemas.microsoft.com/office/drawing/2014/main" id="{B879583B-9A13-4595-9DEA-D234FF902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1870075"/>
            <a:ext cx="320922" cy="46166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c</a:t>
            </a:r>
          </a:p>
        </p:txBody>
      </p:sp>
      <p:sp>
        <p:nvSpPr>
          <p:cNvPr id="57366" name="Text Box 25">
            <a:extLst>
              <a:ext uri="{FF2B5EF4-FFF2-40B4-BE49-F238E27FC236}">
                <a16:creationId xmlns:a16="http://schemas.microsoft.com/office/drawing/2014/main" id="{0380FA9C-66C5-4723-91DD-07C53DA1E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2860675"/>
            <a:ext cx="33655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5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1A64593-FC73-441C-BB8F-743389857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58D43E-F874-4D4D-8099-9B885FDA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597EF2F6-7D15-4127-B454-11451CE778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编译的翻译过程（续）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33E4A258-0DA6-48DE-AF4F-D6B828B18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2590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/>
          </a:p>
        </p:txBody>
      </p:sp>
      <p:sp>
        <p:nvSpPr>
          <p:cNvPr id="6" name="Rectangle 31">
            <a:extLst>
              <a:ext uri="{FF2B5EF4-FFF2-40B4-BE49-F238E27FC236}">
                <a16:creationId xmlns:a16="http://schemas.microsoft.com/office/drawing/2014/main" id="{33918437-F970-493F-A531-20F9BD2DA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258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/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010E7672-E59A-49AC-B47B-1C103E6C5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3926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4</a:t>
            </a:r>
            <a:endParaRPr lang="en-US" altLang="zh-CN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81ED355D-0726-4F2D-BBAC-6B30666C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59013"/>
            <a:ext cx="1143000" cy="7127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9678B5A-FC96-438F-8678-9049696EC09A}"/>
              </a:ext>
            </a:extLst>
          </p:cNvPr>
          <p:cNvSpPr txBox="1">
            <a:spLocks noChangeArrowheads="1"/>
          </p:cNvSpPr>
          <p:nvPr/>
        </p:nvSpPr>
        <p:spPr>
          <a:xfrm>
            <a:off x="4673600" y="1811275"/>
            <a:ext cx="4013200" cy="146532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82588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1838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18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0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2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4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6pPr>
            <a:lvl7pPr marL="29606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7pPr>
            <a:lvl8pPr marL="34178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8pPr>
            <a:lvl9pPr marL="38750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sz="1600" kern="0" dirty="0"/>
              <a:t>ADR r4,a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CN" sz="1600" kern="0" dirty="0"/>
              <a:t>LDR</a:t>
            </a:r>
            <a:r>
              <a:rPr lang="en-US" sz="1600" kern="0" dirty="0"/>
              <a:t> r2,[r4]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kern="0" dirty="0"/>
              <a:t>MOV r1,#4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600" kern="0" dirty="0"/>
              <a:t>MUL r3,r1,r2</a:t>
            </a:r>
            <a:endParaRPr lang="en-US" sz="2000" kern="0" dirty="0"/>
          </a:p>
        </p:txBody>
      </p:sp>
      <p:sp>
        <p:nvSpPr>
          <p:cNvPr id="58377" name="Text Box 5">
            <a:extLst>
              <a:ext uri="{FF2B5EF4-FFF2-40B4-BE49-F238E27FC236}">
                <a16:creationId xmlns:a16="http://schemas.microsoft.com/office/drawing/2014/main" id="{0850401C-2FD1-46A2-8FA1-57A1DD824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5603875"/>
            <a:ext cx="795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DFG</a:t>
            </a:r>
          </a:p>
        </p:txBody>
      </p:sp>
      <p:sp>
        <p:nvSpPr>
          <p:cNvPr id="58378" name="Oval 6">
            <a:extLst>
              <a:ext uri="{FF2B5EF4-FFF2-40B4-BE49-F238E27FC236}">
                <a16:creationId xmlns:a16="http://schemas.microsoft.com/office/drawing/2014/main" id="{F5B6C8C9-9E78-48A3-8DB5-22D5AC37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415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8379" name="Oval 7">
            <a:extLst>
              <a:ext uri="{FF2B5EF4-FFF2-40B4-BE49-F238E27FC236}">
                <a16:creationId xmlns:a16="http://schemas.microsoft.com/office/drawing/2014/main" id="{0F21D154-89A1-447D-AEA6-F324FD56A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415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-</a:t>
            </a:r>
          </a:p>
        </p:txBody>
      </p:sp>
      <p:sp>
        <p:nvSpPr>
          <p:cNvPr id="58380" name="Oval 8">
            <a:extLst>
              <a:ext uri="{FF2B5EF4-FFF2-40B4-BE49-F238E27FC236}">
                <a16:creationId xmlns:a16="http://schemas.microsoft.com/office/drawing/2014/main" id="{8B36EB29-4F50-4586-BE0C-C5D47E63B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4083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*</a:t>
            </a:r>
          </a:p>
        </p:txBody>
      </p:sp>
      <p:sp>
        <p:nvSpPr>
          <p:cNvPr id="58381" name="Oval 9">
            <a:extLst>
              <a:ext uri="{FF2B5EF4-FFF2-40B4-BE49-F238E27FC236}">
                <a16:creationId xmlns:a16="http://schemas.microsoft.com/office/drawing/2014/main" id="{39327AF0-4F41-4D0A-A4D7-4AD083F4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75163"/>
            <a:ext cx="533400" cy="554037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/>
              <a:t>+</a:t>
            </a:r>
          </a:p>
        </p:txBody>
      </p:sp>
      <p:sp>
        <p:nvSpPr>
          <p:cNvPr id="58382" name="Line 10">
            <a:extLst>
              <a:ext uri="{FF2B5EF4-FFF2-40B4-BE49-F238E27FC236}">
                <a16:creationId xmlns:a16="http://schemas.microsoft.com/office/drawing/2014/main" id="{272F0037-B67C-409B-AC26-A19C1FBA3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" y="2200275"/>
            <a:ext cx="15240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3" name="Line 11">
            <a:extLst>
              <a:ext uri="{FF2B5EF4-FFF2-40B4-BE49-F238E27FC236}">
                <a16:creationId xmlns:a16="http://schemas.microsoft.com/office/drawing/2014/main" id="{5273A323-332C-48E9-AD78-6F52C021BB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203450"/>
            <a:ext cx="7620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4" name="Line 12">
            <a:extLst>
              <a:ext uri="{FF2B5EF4-FFF2-40B4-BE49-F238E27FC236}">
                <a16:creationId xmlns:a16="http://schemas.microsoft.com/office/drawing/2014/main" id="{74419BD7-785D-436F-9DD9-6A8559E75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279650"/>
            <a:ext cx="7620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5" name="Line 13">
            <a:extLst>
              <a:ext uri="{FF2B5EF4-FFF2-40B4-BE49-F238E27FC236}">
                <a16:creationId xmlns:a16="http://schemas.microsoft.com/office/drawing/2014/main" id="{460C4F12-068A-4E4C-A1F2-BB69312542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279650"/>
            <a:ext cx="7620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6" name="Line 14">
            <a:extLst>
              <a:ext uri="{FF2B5EF4-FFF2-40B4-BE49-F238E27FC236}">
                <a16:creationId xmlns:a16="http://schemas.microsoft.com/office/drawing/2014/main" id="{038B0564-FA47-42F2-A13A-D7CF9B2710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33688"/>
            <a:ext cx="762000" cy="1662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7" name="Line 15">
            <a:extLst>
              <a:ext uri="{FF2B5EF4-FFF2-40B4-BE49-F238E27FC236}">
                <a16:creationId xmlns:a16="http://schemas.microsoft.com/office/drawing/2014/main" id="{84B26B9D-7BC0-4D86-836B-045B67688B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5014913"/>
            <a:ext cx="0" cy="395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8" name="Line 16">
            <a:extLst>
              <a:ext uri="{FF2B5EF4-FFF2-40B4-BE49-F238E27FC236}">
                <a16:creationId xmlns:a16="http://schemas.microsoft.com/office/drawing/2014/main" id="{1B3291F0-7789-456D-9B92-A93B46BDD6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871788"/>
            <a:ext cx="609600" cy="633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89" name="Line 17">
            <a:extLst>
              <a:ext uri="{FF2B5EF4-FFF2-40B4-BE49-F238E27FC236}">
                <a16:creationId xmlns:a16="http://schemas.microsoft.com/office/drawing/2014/main" id="{30404B1F-10BA-4C23-A4AB-A2FAC9686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189288"/>
            <a:ext cx="304800" cy="315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0" name="Line 18">
            <a:extLst>
              <a:ext uri="{FF2B5EF4-FFF2-40B4-BE49-F238E27FC236}">
                <a16:creationId xmlns:a16="http://schemas.microsoft.com/office/drawing/2014/main" id="{F11F4853-785F-4D26-A3B3-F1AA96E764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3941763"/>
            <a:ext cx="304800" cy="554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91" name="Text Box 19">
            <a:extLst>
              <a:ext uri="{FF2B5EF4-FFF2-40B4-BE49-F238E27FC236}">
                <a16:creationId xmlns:a16="http://schemas.microsoft.com/office/drawing/2014/main" id="{5608A3E3-54E4-4683-880C-0538EE874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4</a:t>
            </a:r>
          </a:p>
        </p:txBody>
      </p:sp>
      <p:sp>
        <p:nvSpPr>
          <p:cNvPr id="58392" name="Text Box 20">
            <a:extLst>
              <a:ext uri="{FF2B5EF4-FFF2-40B4-BE49-F238E27FC236}">
                <a16:creationId xmlns:a16="http://schemas.microsoft.com/office/drawing/2014/main" id="{AF8484A9-B9F4-4112-86CD-EE735888C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717675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a</a:t>
            </a:r>
          </a:p>
        </p:txBody>
      </p:sp>
      <p:sp>
        <p:nvSpPr>
          <p:cNvPr id="58393" name="Text Box 21">
            <a:extLst>
              <a:ext uri="{FF2B5EF4-FFF2-40B4-BE49-F238E27FC236}">
                <a16:creationId xmlns:a16="http://schemas.microsoft.com/office/drawing/2014/main" id="{CF774C91-5286-4224-BB5E-33765FBE8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1793875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b</a:t>
            </a:r>
          </a:p>
        </p:txBody>
      </p:sp>
      <p:sp>
        <p:nvSpPr>
          <p:cNvPr id="58394" name="Text Box 22">
            <a:extLst>
              <a:ext uri="{FF2B5EF4-FFF2-40B4-BE49-F238E27FC236}">
                <a16:creationId xmlns:a16="http://schemas.microsoft.com/office/drawing/2014/main" id="{7D35F7D4-0B5D-4776-BEAF-807819802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1793875"/>
            <a:ext cx="3209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c</a:t>
            </a:r>
          </a:p>
        </p:txBody>
      </p:sp>
      <p:sp>
        <p:nvSpPr>
          <p:cNvPr id="58395" name="Text Box 23">
            <a:extLst>
              <a:ext uri="{FF2B5EF4-FFF2-40B4-BE49-F238E27FC236}">
                <a16:creationId xmlns:a16="http://schemas.microsoft.com/office/drawing/2014/main" id="{2B921F85-650F-4B4E-86F0-31E035FAC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2784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5</a:t>
            </a:r>
          </a:p>
        </p:txBody>
      </p:sp>
      <p:sp>
        <p:nvSpPr>
          <p:cNvPr id="29" name="Rectangle 33">
            <a:extLst>
              <a:ext uri="{FF2B5EF4-FFF2-40B4-BE49-F238E27FC236}">
                <a16:creationId xmlns:a16="http://schemas.microsoft.com/office/drawing/2014/main" id="{DEE54793-82C9-41E8-8391-51FC41828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276600"/>
            <a:ext cx="401320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ADR r4,c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LDR r5,[r4]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ADR r4,b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LDR r1,[r4]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SUB r1,r1,r5</a:t>
            </a:r>
            <a:endParaRPr kumimoji="1" lang="en-US" altLang="zh-CN" sz="20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DB97B109-BDE1-4B17-9F63-7D48888E8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4803775"/>
            <a:ext cx="4013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MUL r2,r1,#5</a:t>
            </a:r>
            <a:endParaRPr kumimoji="1" lang="en-US" altLang="zh-CN" sz="20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A4B7F16E-A6F4-40E5-939A-350A01E3E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5108575"/>
            <a:ext cx="4013200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6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ADD r1,r2,r3</a:t>
            </a:r>
            <a:endParaRPr kumimoji="1" lang="en-US" altLang="zh-CN" sz="20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8399" name="Text Box 36">
            <a:extLst>
              <a:ext uri="{FF2B5EF4-FFF2-40B4-BE49-F238E27FC236}">
                <a16:creationId xmlns:a16="http://schemas.microsoft.com/office/drawing/2014/main" id="{82E079CC-6931-484B-8B44-CD8D45DE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5603875"/>
            <a:ext cx="758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code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10A4E-38E7-436C-A82F-77282DFB680C}"/>
              </a:ext>
            </a:extLst>
          </p:cNvPr>
          <p:cNvSpPr/>
          <p:nvPr/>
        </p:nvSpPr>
        <p:spPr>
          <a:xfrm>
            <a:off x="171864" y="1009055"/>
            <a:ext cx="54521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pt-BR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=4*a+5*(b-c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代码生成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3DD922-1E1B-4F09-BA5E-A0264FBE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7A9395-D399-4A24-BB64-253F27CD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29" grpId="0" animBg="1" autoUpdateAnimBg="0"/>
      <p:bldP spid="30" grpId="0" animBg="1" autoUpdateAnimBg="0"/>
      <p:bldP spid="31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控制结构的翻译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控制语句除了有表达式，还存在大量的控制流程</a:t>
            </a:r>
            <a:endParaRPr lang="en-US" altLang="zh-CN" sz="3000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if</a:t>
            </a:r>
            <a:r>
              <a:rPr lang="zh-CN" altLang="en-US" dirty="0"/>
              <a:t>语句中包含布尔表达式。</a:t>
            </a:r>
            <a:endParaRPr lang="en-US" altLang="zh-CN" dirty="0"/>
          </a:p>
          <a:p>
            <a:r>
              <a:rPr lang="zh-CN" altLang="en-US" sz="3000" dirty="0"/>
              <a:t>控制流本身翻译成中间代码也是必不可缺的。</a:t>
            </a:r>
            <a:endParaRPr lang="en-US" altLang="zh-CN" sz="3000" dirty="0"/>
          </a:p>
          <a:p>
            <a:r>
              <a:rPr lang="zh-CN" altLang="en-US" sz="3000" dirty="0"/>
              <a:t>通过</a:t>
            </a:r>
            <a:r>
              <a:rPr lang="en-US" altLang="zh-CN" sz="3000" dirty="0"/>
              <a:t>CDFG</a:t>
            </a:r>
            <a:r>
              <a:rPr lang="zh-CN" altLang="en-US" sz="3000" dirty="0"/>
              <a:t>图表示控制结构并进行翻译</a:t>
            </a:r>
            <a:endParaRPr lang="en-US" altLang="zh-CN" sz="3000" dirty="0"/>
          </a:p>
          <a:p>
            <a:pPr lvl="1"/>
            <a:r>
              <a:rPr lang="zh-CN" altLang="en-US" sz="2600" dirty="0"/>
              <a:t>遍历条件表达式。根据数据流图方式生成该表达式中变量加载等信息的代码</a:t>
            </a:r>
          </a:p>
          <a:p>
            <a:pPr lvl="1"/>
            <a:r>
              <a:rPr lang="zh-CN" altLang="en-US" sz="2600" dirty="0"/>
              <a:t>测试判定表达式。编译器会为判定表达式创建能够在分支中测试的条件代码和标记</a:t>
            </a:r>
          </a:p>
          <a:p>
            <a:pPr lvl="1"/>
            <a:r>
              <a:rPr lang="zh-CN" altLang="en-US" sz="2600" dirty="0"/>
              <a:t>在各个分支指令中运用表达式翻译方法生成相应代码</a:t>
            </a:r>
            <a:endParaRPr lang="en-US" altLang="zh-CN" sz="2600" dirty="0"/>
          </a:p>
          <a:p>
            <a:pPr lvl="1"/>
            <a:r>
              <a:rPr lang="zh-CN" altLang="en-US" sz="2600" dirty="0"/>
              <a:t>通过遍历，得到汇编代码</a:t>
            </a:r>
            <a:endParaRPr lang="en-US" altLang="zh-CN" sz="2600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7D4EE-9D3E-4046-8A76-0CA9E8CFE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6D50F4-4BAC-4A13-9A99-EAD78E8BB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269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16476E95-8771-496A-B16E-B8EFFD137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控制代码的生成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C4D7AC8-5915-44D6-8611-5EB4539A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85950"/>
            <a:ext cx="40132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1838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18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0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2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4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6pPr>
            <a:lvl7pPr marL="29606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7pPr>
            <a:lvl8pPr marL="34178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8pPr>
            <a:lvl9pPr marL="38750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(a &gt; b)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x = a;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x = b;</a:t>
            </a: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788FB034-96DF-4B22-A432-CDFA2608F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743200"/>
            <a:ext cx="1981200" cy="609600"/>
          </a:xfrm>
          <a:prstGeom prst="hexagon">
            <a:avLst>
              <a:gd name="adj" fmla="val 81250"/>
              <a:gd name="vf" fmla="val 11547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a&gt;b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4AB4D301-0DCD-4A4A-94EE-AD1C64006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432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x=a</a:t>
            </a: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A756764D-45AE-4479-B236-071B2316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9624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x=b</a:t>
            </a:r>
          </a:p>
        </p:txBody>
      </p:sp>
      <p:sp>
        <p:nvSpPr>
          <p:cNvPr id="60424" name="Line 8">
            <a:extLst>
              <a:ext uri="{FF2B5EF4-FFF2-40B4-BE49-F238E27FC236}">
                <a16:creationId xmlns:a16="http://schemas.microsoft.com/office/drawing/2014/main" id="{A6787042-9F42-4E56-86E3-5CEA279E3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5" name="Line 9">
            <a:extLst>
              <a:ext uri="{FF2B5EF4-FFF2-40B4-BE49-F238E27FC236}">
                <a16:creationId xmlns:a16="http://schemas.microsoft.com/office/drawing/2014/main" id="{C0C244CB-59C5-4B0C-AA93-536CA16EB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52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26" name="Line 10">
            <a:extLst>
              <a:ext uri="{FF2B5EF4-FFF2-40B4-BE49-F238E27FC236}">
                <a16:creationId xmlns:a16="http://schemas.microsoft.com/office/drawing/2014/main" id="{93C223B1-F4A0-4969-9838-4D72A7827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572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0427" name="AutoShape 11">
            <a:extLst>
              <a:ext uri="{FF2B5EF4-FFF2-40B4-BE49-F238E27FC236}">
                <a16:creationId xmlns:a16="http://schemas.microsoft.com/office/drawing/2014/main" id="{BFB677CA-649D-4F50-BF58-9EF32435FDD8}"/>
              </a:ext>
            </a:extLst>
          </p:cNvPr>
          <p:cNvCxnSpPr>
            <a:cxnSpLocks noChangeShapeType="1"/>
            <a:stCxn id="60422" idx="2"/>
          </p:cNvCxnSpPr>
          <p:nvPr/>
        </p:nvCxnSpPr>
        <p:spPr bwMode="auto">
          <a:xfrm rot="5400000">
            <a:off x="5486400" y="3124200"/>
            <a:ext cx="1828800" cy="2286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28" name="文本框 1">
            <a:extLst>
              <a:ext uri="{FF2B5EF4-FFF2-40B4-BE49-F238E27FC236}">
                <a16:creationId xmlns:a16="http://schemas.microsoft.com/office/drawing/2014/main" id="{6AA2C505-EDE0-490E-8900-769BB6147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2586038"/>
            <a:ext cx="533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39F3A5C-841E-4B1E-B09B-FA5180A4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F56F64-54CC-4021-A30F-600A405F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14" name="文本框 1">
            <a:extLst>
              <a:ext uri="{FF2B5EF4-FFF2-40B4-BE49-F238E27FC236}">
                <a16:creationId xmlns:a16="http://schemas.microsoft.com/office/drawing/2014/main" id="{3561FF7F-8745-4934-95A9-CC1A97103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352800"/>
            <a:ext cx="533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048314"/>
            <a:ext cx="8672242" cy="384805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结构图</a:t>
            </a:r>
            <a:endParaRPr lang="en-US" altLang="zh-CN" sz="2800" dirty="0"/>
          </a:p>
          <a:p>
            <a:pPr lvl="1"/>
            <a:r>
              <a:rPr lang="zh-CN" altLang="en-US" sz="2400" dirty="0"/>
              <a:t>结构图</a:t>
            </a:r>
            <a:r>
              <a:rPr lang="en-US" altLang="zh-CN" sz="2400" dirty="0"/>
              <a:t>( structure chart)</a:t>
            </a:r>
            <a:r>
              <a:rPr lang="zh-CN" altLang="en-US" sz="2400" dirty="0"/>
              <a:t>是一种自顶向下的模块化设计工具</a:t>
            </a:r>
            <a:endParaRPr lang="en-US" altLang="zh-CN" sz="2400" dirty="0"/>
          </a:p>
          <a:p>
            <a:pPr lvl="1"/>
            <a:r>
              <a:rPr lang="zh-CN" altLang="en-US" sz="2400" dirty="0"/>
              <a:t>系统由不同模块和线组成，用小方块表示模块，线表示模块之间的关系。</a:t>
            </a:r>
            <a:endParaRPr lang="en-US" altLang="zh-CN" sz="2400" dirty="0"/>
          </a:p>
          <a:p>
            <a:pPr lvl="1"/>
            <a:r>
              <a:rPr lang="zh-CN" altLang="en-US" sz="2400" dirty="0"/>
              <a:t>结构图用于高层设计或体系结构设计</a:t>
            </a:r>
            <a:endParaRPr lang="en-US" altLang="zh-CN" sz="2400" dirty="0"/>
          </a:p>
          <a:p>
            <a:pPr lvl="1"/>
            <a:r>
              <a:rPr lang="zh-CN" altLang="en-US" sz="2400" dirty="0"/>
              <a:t>帮助程序员划分大型软件，递归地将问题分解成可以理解的小问题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结构图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A5393D5-603F-43B3-BD9F-12664181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FCBEB-1A04-41A4-AA31-0A85903E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600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4EB941C0-E626-4FF1-BD09-43F8E1987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控制代码的生成（续）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C33FBD9-A248-4F50-934F-3F9E95904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352800"/>
            <a:ext cx="2514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3</a:t>
            </a:r>
            <a:endParaRPr lang="en-US" altLang="zh-CN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47C1D996-6757-4BEC-9800-D8DCF1A1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1752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r"/>
            <a:r>
              <a:rPr lang="en-US" altLang="zh-CN">
                <a:solidFill>
                  <a:schemeClr val="bg1"/>
                </a:solidFill>
              </a:rPr>
              <a:t>2</a:t>
            </a:r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D43E414-3BC4-4322-B12D-BF1BC057E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09800"/>
            <a:ext cx="2514600" cy="1066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>
                <a:solidFill>
                  <a:schemeClr val="bg1"/>
                </a:solidFill>
              </a:rPr>
              <a:t>1</a:t>
            </a:r>
            <a:endParaRPr lang="en-US" altLang="zh-CN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FC8BCF8-6B11-47AF-BCF9-3B8358A65B7B}"/>
              </a:ext>
            </a:extLst>
          </p:cNvPr>
          <p:cNvSpPr txBox="1">
            <a:spLocks noChangeArrowheads="1"/>
          </p:cNvSpPr>
          <p:nvPr/>
        </p:nvSpPr>
        <p:spPr>
          <a:xfrm>
            <a:off x="5486400" y="1295400"/>
            <a:ext cx="3101975" cy="2286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82588" indent="-342900" algn="l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z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1pPr>
            <a:lvl2pPr marL="731838" indent="-285750" algn="l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y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2pPr>
            <a:lvl3pPr marL="1131888" indent="-2286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Monotype Sorts" charset="2"/>
              <a:buChar char="x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3pPr>
            <a:lvl4pPr marL="15890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4pPr>
            <a:lvl5pPr marL="2046288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panose="020B0604030504040204" pitchFamily="34" charset="0"/>
              </a:defRPr>
            </a:lvl5pPr>
            <a:lvl6pPr marL="25034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6pPr>
            <a:lvl7pPr marL="29606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7pPr>
            <a:lvl8pPr marL="34178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8pPr>
            <a:lvl9pPr marL="3875088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  <a:sym typeface="Tahoma" charset="0"/>
              </a:defRPr>
            </a:lvl9pPr>
          </a:lstStyle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ADR r5,a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LDR r1,[r5]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ADR r5,b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LDR r2,[r5]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CMP r1,r2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sz="1800" kern="0" dirty="0"/>
              <a:t>	BLE l3  ;&lt;=</a:t>
            </a:r>
            <a:endParaRPr lang="en-US" kern="0" dirty="0"/>
          </a:p>
        </p:txBody>
      </p:sp>
      <p:sp>
        <p:nvSpPr>
          <p:cNvPr id="61448" name="AutoShape 5">
            <a:extLst>
              <a:ext uri="{FF2B5EF4-FFF2-40B4-BE49-F238E27FC236}">
                <a16:creationId xmlns:a16="http://schemas.microsoft.com/office/drawing/2014/main" id="{10D9BB11-B357-4CF7-AA45-1D4A58365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438400"/>
            <a:ext cx="1981200" cy="609600"/>
          </a:xfrm>
          <a:prstGeom prst="hexagon">
            <a:avLst>
              <a:gd name="adj" fmla="val 81250"/>
              <a:gd name="vf" fmla="val 11547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a&gt;b</a:t>
            </a:r>
          </a:p>
        </p:txBody>
      </p:sp>
      <p:sp>
        <p:nvSpPr>
          <p:cNvPr id="61449" name="Rectangle 6">
            <a:extLst>
              <a:ext uri="{FF2B5EF4-FFF2-40B4-BE49-F238E27FC236}">
                <a16:creationId xmlns:a16="http://schemas.microsoft.com/office/drawing/2014/main" id="{7C42AC8E-F4D2-451E-A793-8C25D1A8D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4384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x=a</a:t>
            </a:r>
          </a:p>
        </p:txBody>
      </p:sp>
      <p:sp>
        <p:nvSpPr>
          <p:cNvPr id="61450" name="Rectangle 7">
            <a:extLst>
              <a:ext uri="{FF2B5EF4-FFF2-40B4-BE49-F238E27FC236}">
                <a16:creationId xmlns:a16="http://schemas.microsoft.com/office/drawing/2014/main" id="{33116510-FB1F-4ADE-B1FC-3CF9E4CD6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657600"/>
            <a:ext cx="1066800" cy="609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dirty="0"/>
              <a:t>x=b</a:t>
            </a:r>
          </a:p>
        </p:txBody>
      </p:sp>
      <p:sp>
        <p:nvSpPr>
          <p:cNvPr id="61451" name="Line 8">
            <a:extLst>
              <a:ext uri="{FF2B5EF4-FFF2-40B4-BE49-F238E27FC236}">
                <a16:creationId xmlns:a16="http://schemas.microsoft.com/office/drawing/2014/main" id="{998245A3-15FF-4FA5-A846-6A19ECFF7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743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Line 9">
            <a:extLst>
              <a:ext uri="{FF2B5EF4-FFF2-40B4-BE49-F238E27FC236}">
                <a16:creationId xmlns:a16="http://schemas.microsoft.com/office/drawing/2014/main" id="{239B6706-703F-4A35-ABCA-F7E30667A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048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3" name="Line 10">
            <a:extLst>
              <a:ext uri="{FF2B5EF4-FFF2-40B4-BE49-F238E27FC236}">
                <a16:creationId xmlns:a16="http://schemas.microsoft.com/office/drawing/2014/main" id="{879A7F32-D1EA-4075-8A55-71B7C36E9E6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267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61454" name="AutoShape 11">
            <a:extLst>
              <a:ext uri="{FF2B5EF4-FFF2-40B4-BE49-F238E27FC236}">
                <a16:creationId xmlns:a16="http://schemas.microsoft.com/office/drawing/2014/main" id="{FB7A8A24-D154-498A-8D15-4C68A57ECE13}"/>
              </a:ext>
            </a:extLst>
          </p:cNvPr>
          <p:cNvCxnSpPr>
            <a:cxnSpLocks noChangeShapeType="1"/>
            <a:stCxn id="61449" idx="2"/>
          </p:cNvCxnSpPr>
          <p:nvPr/>
        </p:nvCxnSpPr>
        <p:spPr bwMode="auto">
          <a:xfrm rot="5400000">
            <a:off x="1981200" y="2819400"/>
            <a:ext cx="1828800" cy="22860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2">
            <a:extLst>
              <a:ext uri="{FF2B5EF4-FFF2-40B4-BE49-F238E27FC236}">
                <a16:creationId xmlns:a16="http://schemas.microsoft.com/office/drawing/2014/main" id="{DDB26926-1895-4C28-BC1E-BA11C9B1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581400"/>
            <a:ext cx="3101975" cy="1058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ADR r5,x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STR r1,[r5]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B </a:t>
            </a:r>
            <a:r>
              <a:rPr kumimoji="1" lang="en-US" altLang="zh-CN" sz="1800" dirty="0" err="1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stmtent</a:t>
            </a:r>
            <a:endParaRPr kumimoji="1" lang="en-US" altLang="zh-CN" sz="28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6C1ADBCF-A0CF-4CB0-8042-918EA592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399" y="4639690"/>
            <a:ext cx="3101975" cy="10582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ts val="800"/>
              </a:spcBef>
              <a:buClr>
                <a:srgbClr val="FFCC00"/>
              </a:buClr>
              <a:buSzPct val="100000"/>
              <a:buFont typeface="Monotype Sorts" pitchFamily="2" charset="2"/>
              <a:buChar char="z"/>
              <a:defRPr sz="32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1pPr>
            <a:lvl2pPr marL="742950" indent="-285750">
              <a:spcBef>
                <a:spcPts val="700"/>
              </a:spcBef>
              <a:buClr>
                <a:srgbClr val="FFCC00"/>
              </a:buClr>
              <a:buSzPct val="100000"/>
              <a:buFont typeface="Monotype Sorts" pitchFamily="2" charset="2"/>
              <a:buChar char="y"/>
              <a:defRPr sz="28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FFCC00"/>
              </a:buClr>
              <a:buSzPct val="100000"/>
              <a:buFont typeface="Monotype Sorts" pitchFamily="2" charset="2"/>
              <a:buChar char="x"/>
              <a:defRPr sz="24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3pPr>
            <a:lvl4pPr marL="16002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4pPr>
            <a:lvl5pPr marL="2057400" indent="-228600">
              <a:spcBef>
                <a:spcPts val="500"/>
              </a:spcBef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FFCC00"/>
              </a:buClr>
              <a:buSzPct val="100000"/>
              <a:buFont typeface="Tahoma" panose="020B060403050404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Heiti SC Light"/>
                <a:cs typeface="Heiti SC Light"/>
                <a:sym typeface="Tahoma" panose="020B060403050404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l3	ADR r5,x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	STR r2,[r5]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Tx/>
              <a:buFont typeface="Monotype Sorts" pitchFamily="2" charset="2"/>
              <a:buNone/>
            </a:pPr>
            <a:r>
              <a:rPr kumimoji="1" lang="en-US" altLang="zh-CN" sz="1800" dirty="0" err="1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stmtent</a:t>
            </a:r>
            <a:r>
              <a:rPr kumimoji="1" lang="en-US" altLang="zh-CN" sz="1800" dirty="0">
                <a:solidFill>
                  <a:srgbClr val="000000"/>
                </a:solidFill>
                <a:ea typeface="华文宋体" panose="02010600040101010101" pitchFamily="2" charset="-122"/>
                <a:sym typeface="Times New Roman" panose="02020603050405020304" pitchFamily="18" charset="0"/>
              </a:rPr>
              <a:t> ...</a:t>
            </a:r>
            <a:endParaRPr kumimoji="1" lang="en-US" altLang="zh-CN" sz="2800" dirty="0">
              <a:solidFill>
                <a:srgbClr val="000000"/>
              </a:solidFill>
              <a:ea typeface="华文宋体" panose="0201060004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61457" name="文本框 17">
            <a:extLst>
              <a:ext uri="{FF2B5EF4-FFF2-40B4-BE49-F238E27FC236}">
                <a16:creationId xmlns:a16="http://schemas.microsoft.com/office/drawing/2014/main" id="{DF02C981-6313-4952-B3C2-9D7A88F5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292350"/>
            <a:ext cx="533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华文宋体" panose="02010600040101010101" pitchFamily="2" charset="-122"/>
                <a:sym typeface="Times New Roman" panose="02020603050405020304" pitchFamily="18" charset="0"/>
              </a:defRPr>
            </a:lvl9pPr>
          </a:lstStyle>
          <a:p>
            <a:r>
              <a:rPr lang="en-US" altLang="zh-CN"/>
              <a:t>T</a:t>
            </a:r>
            <a:endParaRPr lang="zh-CN" altLang="en-US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CED205E-C511-4F24-A77D-AEB85B76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E77F81-02C8-40A4-9952-25553555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16" grpId="0" animBg="1" autoUpdateAnimBg="0"/>
      <p:bldP spid="17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过程的翻译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每次过程调用，将建立过程参数并执行调用，之后还要返回到原来代码位置。</a:t>
            </a:r>
            <a:endParaRPr lang="en-US" altLang="zh-CN" dirty="0"/>
          </a:p>
          <a:p>
            <a:r>
              <a:rPr lang="zh-CN" altLang="en-US" dirty="0"/>
              <a:t>过程调用包括保存现场、运行过程及恢复现场，使用过程栈</a:t>
            </a:r>
            <a:endParaRPr lang="en-US" altLang="zh-CN" dirty="0"/>
          </a:p>
          <a:p>
            <a:pPr lvl="1"/>
            <a:r>
              <a:rPr lang="zh-CN" altLang="en-US" dirty="0"/>
              <a:t>过程栈从高位地址到低位地址建立</a:t>
            </a:r>
            <a:endParaRPr lang="en-US" altLang="zh-CN" dirty="0"/>
          </a:p>
          <a:p>
            <a:pPr lvl="1"/>
            <a:r>
              <a:rPr lang="zh-CN" altLang="en-US" dirty="0"/>
              <a:t>栈指针</a:t>
            </a:r>
            <a:r>
              <a:rPr lang="en-US" altLang="zh-CN" dirty="0"/>
              <a:t>(</a:t>
            </a:r>
            <a:r>
              <a:rPr lang="en-US" altLang="zh-CN" dirty="0" err="1"/>
              <a:t>sp</a:t>
            </a:r>
            <a:r>
              <a:rPr lang="en-US" altLang="zh-CN" dirty="0"/>
              <a:t>)</a:t>
            </a:r>
            <a:r>
              <a:rPr lang="zh-CN" altLang="en-US" dirty="0"/>
              <a:t>定义了当前栈帧在内存中的结束地址</a:t>
            </a:r>
            <a:endParaRPr lang="en-US" altLang="zh-CN" dirty="0"/>
          </a:p>
          <a:p>
            <a:pPr lvl="1"/>
            <a:r>
              <a:rPr lang="zh-CN" altLang="en-US" dirty="0"/>
              <a:t>帧指针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)</a:t>
            </a:r>
            <a:r>
              <a:rPr lang="zh-CN" altLang="en-US" dirty="0"/>
              <a:t>定义了当前栈帧在内存中的起始地址</a:t>
            </a:r>
            <a:endParaRPr lang="en-US" altLang="zh-CN" dirty="0"/>
          </a:p>
          <a:p>
            <a:pPr lvl="1"/>
            <a:r>
              <a:rPr lang="zh-CN" altLang="en-US" dirty="0"/>
              <a:t>过程通过栈指针将相关数据保存在栈中，运行过程结束后，从栈中取出数据恢复原代码的环境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7157D5-5B1C-4231-97AB-FA638A5B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BEF6-65F7-4FA4-B6D3-C43E097C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462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E43F09BF-5D59-4B7B-9F3E-DAE59C012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过程翻译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A68205C1-9EDA-4FBE-B5B0-791DD2AFE4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400" y="1562100"/>
            <a:ext cx="8178800" cy="4972050"/>
          </a:xfrm>
        </p:spPr>
        <p:txBody>
          <a:bodyPr/>
          <a:lstStyle/>
          <a:p>
            <a:r>
              <a:rPr lang="zh-CN" altLang="en-US"/>
              <a:t>需要代码做</a:t>
            </a:r>
            <a:endParaRPr lang="en-US" altLang="zh-CN"/>
          </a:p>
          <a:p>
            <a:pPr lvl="1"/>
            <a:r>
              <a:rPr lang="zh-CN" altLang="en-US"/>
              <a:t>调用和返回</a:t>
            </a:r>
            <a:endParaRPr lang="en-US" altLang="zh-CN"/>
          </a:p>
          <a:p>
            <a:pPr lvl="1"/>
            <a:r>
              <a:rPr lang="zh-CN" altLang="en-US"/>
              <a:t>传递参数和返回结果</a:t>
            </a:r>
            <a:endParaRPr lang="en-US" altLang="zh-CN"/>
          </a:p>
          <a:p>
            <a:r>
              <a:rPr lang="zh-CN" altLang="en-US"/>
              <a:t>参数和结果被返回到堆栈中</a:t>
            </a:r>
            <a:endParaRPr lang="en-US" altLang="zh-CN"/>
          </a:p>
          <a:p>
            <a:pPr lvl="1"/>
            <a:r>
              <a:rPr lang="zh-CN" altLang="en-US"/>
              <a:t>对</a:t>
            </a:r>
            <a:r>
              <a:rPr lang="en-US" altLang="zh-CN"/>
              <a:t>ARM</a:t>
            </a:r>
          </a:p>
          <a:p>
            <a:pPr lvl="2"/>
            <a:r>
              <a:rPr lang="en-US" altLang="zh-CN"/>
              <a:t>R0-R3</a:t>
            </a:r>
            <a:r>
              <a:rPr lang="zh-CN" altLang="en-US"/>
              <a:t>用来传递程序的前</a:t>
            </a:r>
            <a:r>
              <a:rPr lang="en-US" altLang="zh-CN"/>
              <a:t>4</a:t>
            </a:r>
            <a:r>
              <a:rPr lang="zh-CN" altLang="en-US"/>
              <a:t>个参数</a:t>
            </a:r>
            <a:endParaRPr lang="en-US" altLang="zh-CN"/>
          </a:p>
          <a:p>
            <a:pPr lvl="2"/>
            <a:r>
              <a:rPr lang="en-US" altLang="zh-CN"/>
              <a:t>R0 </a:t>
            </a:r>
            <a:r>
              <a:rPr lang="zh-CN" altLang="en-US"/>
              <a:t>用来保存返回值。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CD34BC2-9A0C-4283-974D-BA68B3B8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15FD8B-74D1-426C-BE43-3E401E1A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9FC75AA9-D608-49B3-97C7-392B7FB52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ARM</a:t>
            </a:r>
            <a:r>
              <a:rPr lang="zh-CN" altLang="en-US"/>
              <a:t>的过程链接</a:t>
            </a:r>
          </a:p>
        </p:txBody>
      </p:sp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420A0DB7-2877-445A-A350-05D76E9704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595438"/>
            <a:ext cx="8534400" cy="4972050"/>
          </a:xfrm>
        </p:spPr>
        <p:txBody>
          <a:bodyPr/>
          <a:lstStyle/>
          <a:p>
            <a:r>
              <a:rPr lang="en-US" altLang="zh-CN" dirty="0"/>
              <a:t>APCS</a:t>
            </a:r>
            <a:r>
              <a:rPr lang="zh-CN" altLang="en-US" dirty="0"/>
              <a:t>（</a:t>
            </a:r>
            <a:r>
              <a:rPr lang="en-US" altLang="zh-CN" dirty="0"/>
              <a:t>ARM</a:t>
            </a:r>
            <a:r>
              <a:rPr lang="zh-CN" altLang="en-US" dirty="0"/>
              <a:t>过程调用标准）</a:t>
            </a:r>
            <a:endParaRPr lang="en-US" altLang="zh-CN" dirty="0"/>
          </a:p>
          <a:p>
            <a:pPr lvl="1"/>
            <a:r>
              <a:rPr lang="en-US" altLang="zh-CN" dirty="0"/>
              <a:t>r0-r3</a:t>
            </a:r>
            <a:r>
              <a:rPr lang="zh-CN" altLang="en-US" dirty="0"/>
              <a:t>传递参数给过程，额外的参数放到栈中</a:t>
            </a:r>
            <a:endParaRPr lang="en-US" altLang="zh-CN" dirty="0"/>
          </a:p>
          <a:p>
            <a:pPr lvl="1"/>
            <a:r>
              <a:rPr lang="en-US" altLang="zh-CN" dirty="0"/>
              <a:t>r0 </a:t>
            </a:r>
            <a:r>
              <a:rPr lang="zh-CN" altLang="en-US" dirty="0"/>
              <a:t>保持返回的值</a:t>
            </a:r>
            <a:endParaRPr lang="en-US" altLang="zh-CN" dirty="0"/>
          </a:p>
          <a:p>
            <a:pPr lvl="1"/>
            <a:r>
              <a:rPr lang="en-US" altLang="zh-CN" dirty="0"/>
              <a:t>r4-r7</a:t>
            </a:r>
            <a:r>
              <a:rPr lang="zh-CN" altLang="en-US" dirty="0"/>
              <a:t>保留局部变量的值</a:t>
            </a:r>
            <a:endParaRPr lang="en-US" altLang="zh-CN" dirty="0"/>
          </a:p>
          <a:p>
            <a:pPr lvl="1"/>
            <a:r>
              <a:rPr lang="en-US" altLang="zh-CN" dirty="0"/>
              <a:t>r11</a:t>
            </a:r>
            <a:r>
              <a:rPr lang="zh-CN" altLang="en-US" dirty="0"/>
              <a:t>是帧指针</a:t>
            </a:r>
            <a:r>
              <a:rPr lang="en-US" altLang="zh-CN" dirty="0" err="1"/>
              <a:t>fp</a:t>
            </a:r>
            <a:r>
              <a:rPr lang="zh-CN" altLang="en-US" dirty="0"/>
              <a:t>，指向栈底，</a:t>
            </a:r>
            <a:r>
              <a:rPr lang="en-US" altLang="zh-CN" dirty="0"/>
              <a:t>r13</a:t>
            </a:r>
            <a:r>
              <a:rPr lang="zh-CN" altLang="en-US" dirty="0"/>
              <a:t>是栈指针</a:t>
            </a:r>
            <a:r>
              <a:rPr lang="en-US" altLang="zh-CN" dirty="0" err="1"/>
              <a:t>sp</a:t>
            </a:r>
            <a:endParaRPr lang="en-US" altLang="zh-CN" dirty="0"/>
          </a:p>
          <a:p>
            <a:pPr lvl="1"/>
            <a:r>
              <a:rPr lang="en-US" altLang="zh-CN" dirty="0"/>
              <a:t>r14</a:t>
            </a:r>
            <a:r>
              <a:rPr lang="zh-CN" altLang="en-US" dirty="0"/>
              <a:t>保留返回地址</a:t>
            </a:r>
            <a:endParaRPr lang="en-US" altLang="zh-CN" dirty="0"/>
          </a:p>
          <a:p>
            <a:pPr lvl="1"/>
            <a:r>
              <a:rPr lang="en-US" altLang="zh-CN" dirty="0"/>
              <a:t>r10</a:t>
            </a:r>
            <a:r>
              <a:rPr lang="zh-CN" altLang="en-US" dirty="0"/>
              <a:t>是指示栈界限的寄存器，以判断栈是否溢出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06D6AF-37F7-43D6-AECE-B4378DCC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6A9945-7DDA-4DB2-A249-65CD91A2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E54D7EA9-0855-4474-88D0-4C22A9442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过程翻译</a:t>
            </a:r>
          </a:p>
        </p:txBody>
      </p:sp>
      <p:sp>
        <p:nvSpPr>
          <p:cNvPr id="54276" name="Content Placeholder 2">
            <a:extLst>
              <a:ext uri="{FF2B5EF4-FFF2-40B4-BE49-F238E27FC236}">
                <a16:creationId xmlns:a16="http://schemas.microsoft.com/office/drawing/2014/main" id="{1ACF703B-2AA6-44A9-BEC6-CBFE9B2C5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6420" y="1074420"/>
            <a:ext cx="4076700" cy="470916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fun (int i)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 int a = 2;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a * i;}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(void)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{int i = 25;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fun(i); </a:t>
            </a:r>
            <a:endParaRPr lang="pt-BR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return 0;}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6CCA712-FCC4-4FA6-B6D9-788A10ECC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FA7AF-2E0F-4C14-9E6C-DD05F828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E54D7EA9-0855-4474-88D0-4C22A9442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过程翻译</a:t>
            </a:r>
          </a:p>
        </p:txBody>
      </p:sp>
      <p:sp>
        <p:nvSpPr>
          <p:cNvPr id="54276" name="Content Placeholder 2">
            <a:extLst>
              <a:ext uri="{FF2B5EF4-FFF2-40B4-BE49-F238E27FC236}">
                <a16:creationId xmlns:a16="http://schemas.microsoft.com/office/drawing/2014/main" id="{1ACF703B-2AA6-44A9-BEC6-CBFE9B2C55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43130" y="967136"/>
            <a:ext cx="4076700" cy="556349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; fun function &lt; fun &gt;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 { fp }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ADD FP, SP, # 0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 R0, [ FP, #− 16 ]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R3, # 2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STR R3, [ FP, #−8 ]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LDR R3, [ FP, #−8 ]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LDR R2, [ FP, #− 16 ]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MUL R3,R2, R3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MOV R0, R3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SUB SP, FP, # 0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POP {FP}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pt-BR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BX LR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C872E4-9573-4E9C-88F4-151D1781610C}"/>
              </a:ext>
            </a:extLst>
          </p:cNvPr>
          <p:cNvSpPr txBox="1">
            <a:spLocks noChangeArrowheads="1"/>
          </p:cNvSpPr>
          <p:nvPr/>
        </p:nvSpPr>
        <p:spPr>
          <a:xfrm>
            <a:off x="5187021" y="822960"/>
            <a:ext cx="3721100" cy="574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; main function &lt;main &gt;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PUSH { FP, LR}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ADD FP, SP, #4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SUB SP, SP, #8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MOV R3, # 25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STR R3, [ FP, #−8 ]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LDR R0, [ FP, #−8 ]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BL 822c &lt; fun &gt;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MOV R3, # 0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MOV R0, R3</a:t>
            </a:r>
          </a:p>
          <a:p>
            <a:pPr marL="0" indent="0">
              <a:buNone/>
            </a:pPr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SUB SP, FP, #4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POP {FP, PC}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E7EA8C-D664-446A-8B68-A91583ED1EF6}"/>
              </a:ext>
            </a:extLst>
          </p:cNvPr>
          <p:cNvSpPr/>
          <p:nvPr/>
        </p:nvSpPr>
        <p:spPr>
          <a:xfrm>
            <a:off x="-88399" y="1415534"/>
            <a:ext cx="86433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822c</a:t>
            </a:r>
            <a:endParaRPr lang="zh-CN" altLang="en-US" sz="22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CD158F5-E806-4D2F-8DDF-7EC30C5ADA93}"/>
              </a:ext>
            </a:extLst>
          </p:cNvPr>
          <p:cNvCxnSpPr/>
          <p:nvPr/>
        </p:nvCxnSpPr>
        <p:spPr>
          <a:xfrm>
            <a:off x="5019830" y="934403"/>
            <a:ext cx="0" cy="54155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A959E6-D3F5-4B09-B2BD-5AA3F386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FE0789-CD41-4C62-82DD-B34747CF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03922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编译过程中的代码优化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30960"/>
            <a:ext cx="8672242" cy="484124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机器无关的优化，主要是软件方面的优化，修改源程序从而提高代码的性能</a:t>
            </a:r>
            <a:endParaRPr lang="en-US" altLang="zh-CN" sz="2800" dirty="0"/>
          </a:p>
          <a:p>
            <a:r>
              <a:rPr lang="zh-CN" altLang="en-US" sz="2800" dirty="0"/>
              <a:t>机器相关的优化，如指令集的选择，寄存器的分配，高速缓存优化，流水线的优化等</a:t>
            </a:r>
            <a:endParaRPr lang="en-US" altLang="zh-CN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D1C5B-A538-4C06-8D5C-2C9FC7D9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91015-AC3D-4E5C-913D-2AE20C7F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527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指令的选择与调度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530609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对语法树生成的指令代码进行优化</a:t>
            </a:r>
            <a:endParaRPr lang="en-US" altLang="zh-CN" dirty="0"/>
          </a:p>
          <a:p>
            <a:pPr lvl="1"/>
            <a:r>
              <a:rPr lang="zh-CN" altLang="en-US" dirty="0"/>
              <a:t>效率更高的指令替换中间代码生成指令</a:t>
            </a:r>
            <a:endParaRPr lang="en-US" altLang="zh-CN" dirty="0"/>
          </a:p>
          <a:p>
            <a:pPr lvl="1"/>
            <a:r>
              <a:rPr lang="zh-CN" altLang="en-US" dirty="0"/>
              <a:t>指令重排来改变流水线的性能。</a:t>
            </a:r>
            <a:endParaRPr lang="en-US" altLang="zh-CN" dirty="0"/>
          </a:p>
          <a:p>
            <a:r>
              <a:rPr lang="zh-CN" altLang="en-US" dirty="0"/>
              <a:t>指令集的丰富程度决定了可选指令的范围，要求指令集的一致性和完整性 </a:t>
            </a:r>
            <a:endParaRPr lang="en-US" altLang="zh-CN" dirty="0"/>
          </a:p>
          <a:p>
            <a:r>
              <a:rPr lang="zh-CN" altLang="en-US" b="1" dirty="0">
                <a:solidFill>
                  <a:srgbClr val="0070C0"/>
                </a:solidFill>
              </a:rPr>
              <a:t>指令调度</a:t>
            </a:r>
            <a:r>
              <a:rPr lang="zh-CN" altLang="en-US" dirty="0"/>
              <a:t>就是选择指令的过程</a:t>
            </a:r>
            <a:endParaRPr lang="en-US" altLang="zh-CN" dirty="0"/>
          </a:p>
          <a:p>
            <a:pPr lvl="1"/>
            <a:r>
              <a:rPr lang="zh-CN" altLang="en-US" sz="3100" dirty="0"/>
              <a:t>本地调度是不能跨基本块边界移动</a:t>
            </a:r>
            <a:endParaRPr lang="en-US" altLang="zh-CN" sz="3100" dirty="0"/>
          </a:p>
          <a:p>
            <a:pPr lvl="1"/>
            <a:r>
              <a:rPr lang="zh-CN" altLang="en-US" sz="3100" dirty="0"/>
              <a:t>全局调度则可跨越基本块的指令调度</a:t>
            </a:r>
            <a:endParaRPr lang="en-US" altLang="zh-CN" sz="3100" dirty="0"/>
          </a:p>
          <a:p>
            <a:pPr lvl="1"/>
            <a:r>
              <a:rPr lang="zh-CN" altLang="en-US" sz="3100" dirty="0"/>
              <a:t>模块调度对内循环不同迭代次数来消除流水线气泡的技术</a:t>
            </a:r>
            <a:endParaRPr lang="en-US" altLang="zh-CN" sz="3100" dirty="0"/>
          </a:p>
          <a:p>
            <a:pPr lvl="1"/>
            <a:r>
              <a:rPr lang="zh-CN" altLang="en-US" sz="3100" dirty="0"/>
              <a:t>跟踪调度跟踪最常执行的控制流路径实现优化</a:t>
            </a:r>
            <a:endParaRPr lang="en-US" altLang="zh-CN" sz="3100" dirty="0"/>
          </a:p>
          <a:p>
            <a:pPr lvl="2"/>
            <a:r>
              <a:rPr lang="zh-CN" altLang="en-US" sz="2600" dirty="0"/>
              <a:t>超级块调度则是跟踪调度的一种简化版本</a:t>
            </a:r>
            <a:endParaRPr lang="en-US" altLang="zh-CN" sz="26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FD1C5B-A538-4C06-8D5C-2C9FC7D97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E5788-50E3-437B-BA78-ACB066CC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504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寄存器分配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039447"/>
            <a:ext cx="8672242" cy="5128293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的寄存器是有限的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若无可用寄存器，需借助内存完成计算</a:t>
            </a:r>
            <a:endParaRPr lang="en-US" altLang="zh-CN" dirty="0"/>
          </a:p>
          <a:p>
            <a:r>
              <a:rPr lang="zh-CN" altLang="en-US" dirty="0"/>
              <a:t>最优的寄存器分配方案是一个</a:t>
            </a:r>
            <a:r>
              <a:rPr lang="en-US" altLang="zh-CN" dirty="0"/>
              <a:t>NP</a:t>
            </a:r>
            <a:r>
              <a:rPr lang="zh-CN" altLang="en-US" dirty="0"/>
              <a:t>完全问题 </a:t>
            </a:r>
            <a:endParaRPr lang="en-US" altLang="zh-CN" dirty="0"/>
          </a:p>
          <a:p>
            <a:pPr lvl="1"/>
            <a:r>
              <a:rPr lang="zh-CN" altLang="en-US" dirty="0"/>
              <a:t>某些寄存器有特殊用途或者其使用必须遵循一定约束</a:t>
            </a:r>
            <a:endParaRPr lang="en-US" altLang="zh-CN" dirty="0"/>
          </a:p>
          <a:p>
            <a:pPr lvl="1"/>
            <a:r>
              <a:rPr lang="zh-CN" altLang="en-US" dirty="0"/>
              <a:t>寄存器数目是有限的，这又增加了问题的复杂度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B7F4C3-F53E-42AD-BCF6-DEDEA01A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1FC27-2A76-4A4E-A1F3-4C4DBF78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066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计算次序的选择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963453"/>
          </a:xfrm>
        </p:spPr>
        <p:txBody>
          <a:bodyPr>
            <a:normAutofit/>
          </a:bodyPr>
          <a:lstStyle/>
          <a:p>
            <a:r>
              <a:rPr lang="zh-CN" altLang="en-US" dirty="0"/>
              <a:t>计算执行的次序也会影响目标代码的效率</a:t>
            </a:r>
            <a:endParaRPr lang="en-US" altLang="zh-CN" dirty="0"/>
          </a:p>
          <a:p>
            <a:pPr lvl="1"/>
            <a:r>
              <a:rPr lang="zh-CN" altLang="en-US" dirty="0"/>
              <a:t>计算次序的选择所影响的是寄存器分配问题</a:t>
            </a:r>
            <a:endParaRPr lang="en-US" altLang="zh-CN" dirty="0"/>
          </a:p>
          <a:p>
            <a:pPr lvl="1"/>
            <a:r>
              <a:rPr lang="zh-CN" altLang="en-US" dirty="0"/>
              <a:t>计算次序是更上层的改进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B7F4C3-F53E-42AD-BCF6-DEDEA01A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E30709-F872-41CB-ABDC-0224DB0000B4}"/>
              </a:ext>
            </a:extLst>
          </p:cNvPr>
          <p:cNvSpPr/>
          <p:nvPr/>
        </p:nvSpPr>
        <p:spPr>
          <a:xfrm>
            <a:off x="685800" y="3259680"/>
            <a:ext cx="28295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y=d + 2;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z=c + 3;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需要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5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个寄存器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3E01A9-9AEC-45F4-AA79-F0E39FAEEBD5}"/>
              </a:ext>
            </a:extLst>
          </p:cNvPr>
          <p:cNvSpPr/>
          <p:nvPr/>
        </p:nvSpPr>
        <p:spPr>
          <a:xfrm>
            <a:off x="4852416" y="3259680"/>
            <a:ext cx="26151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y=d + 2;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z=c + 3;</a:t>
            </a:r>
          </a:p>
          <a:p>
            <a:pPr marL="342900" indent="-3429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需要</a:t>
            </a:r>
            <a:r>
              <a:rPr lang="en-US" altLang="zh-CN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个寄存器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8646C97-A995-49F9-90E1-000412FC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6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00" y="3293091"/>
            <a:ext cx="3817235" cy="3162256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结构图</a:t>
            </a:r>
            <a:endParaRPr lang="en-US" altLang="zh-CN" sz="2800" dirty="0"/>
          </a:p>
          <a:p>
            <a:pPr lvl="1"/>
            <a:r>
              <a:rPr lang="zh-CN" altLang="en-US" sz="2400" dirty="0"/>
              <a:t>树状结构图</a:t>
            </a:r>
            <a:endParaRPr lang="en-US" altLang="zh-CN" sz="2400" dirty="0"/>
          </a:p>
          <a:p>
            <a:pPr lvl="1"/>
            <a:r>
              <a:rPr lang="zh-CN" altLang="en-US" sz="2400" dirty="0"/>
              <a:t>非树状结构图</a:t>
            </a:r>
            <a:endParaRPr lang="en-US" altLang="zh-CN" sz="2000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结构图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AD14F3-03EB-46E4-B31C-A98F063F0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919" y="934403"/>
            <a:ext cx="7669350" cy="221648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D7DDA78-2138-4F88-A6DD-A03F3E157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594" y="3357347"/>
            <a:ext cx="3817235" cy="3280563"/>
          </a:xfrm>
          <a:prstGeom prst="rect">
            <a:avLst/>
          </a:prstGeom>
        </p:spPr>
      </p:pic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B5E1F4-6B9C-4161-83B6-E218A1B7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5463A-647C-4D31-A7A6-FF3F2275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041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窥孔优化是一种局部优化方法，通过检査目标指令的短序列（称为窥孔），用更小更短的指令序列代替这些指令以提高目标程序的性能</a:t>
            </a:r>
            <a:endParaRPr lang="en-US" altLang="zh-CN" sz="2800" dirty="0"/>
          </a:p>
          <a:p>
            <a:r>
              <a:rPr lang="zh-CN" altLang="en-US" sz="2800" dirty="0"/>
              <a:t>窥孔优化的特征是每次改进可能又为进一步的改进带来机会，且由于占用内存较小而执行速度很快</a:t>
            </a:r>
            <a:endParaRPr lang="en-US" altLang="zh-CN" sz="2800" dirty="0"/>
          </a:p>
          <a:p>
            <a:r>
              <a:rPr lang="zh-CN" altLang="en-US" sz="2800" dirty="0"/>
              <a:t>窥孔优化常用方法包括冗余加载和保存、删除死代码、控制流优化、强度削弱以及机器语言的使用</a:t>
            </a:r>
            <a:endParaRPr lang="en-US" altLang="zh-CN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674ADC-9FED-4EB4-BA9A-C1B6DCF8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71B7E-277D-404F-90F5-19E2BAE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3544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AC8CC-B945-4443-98E2-427A98A8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窥孔优化常用方法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DD1D33-E88C-4CB1-912C-21B6001CE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714313"/>
          </a:xfrm>
        </p:spPr>
        <p:txBody>
          <a:bodyPr/>
          <a:lstStyle/>
          <a:p>
            <a:r>
              <a:rPr lang="zh-CN" altLang="en-US" dirty="0"/>
              <a:t>冗余加载和保存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1B837-57EE-446D-A606-7BDF4C7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88CB23-0B50-4280-B34F-D53A2095FD99}"/>
              </a:ext>
            </a:extLst>
          </p:cNvPr>
          <p:cNvSpPr/>
          <p:nvPr/>
        </p:nvSpPr>
        <p:spPr>
          <a:xfrm>
            <a:off x="965200" y="178698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ADR r4 , a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 r0 , [r4]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r0 , [r4]</a:t>
            </a:r>
            <a:endParaRPr lang="zh-CN" altLang="en-US" sz="24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31CA910-852B-450E-A178-7361B9385AE8}"/>
              </a:ext>
            </a:extLst>
          </p:cNvPr>
          <p:cNvSpPr txBox="1">
            <a:spLocks/>
          </p:cNvSpPr>
          <p:nvPr/>
        </p:nvSpPr>
        <p:spPr>
          <a:xfrm>
            <a:off x="291164" y="2880249"/>
            <a:ext cx="8672242" cy="71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删除死代码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1DD473-2C32-4C92-95FF-F4F8ADA0CA88}"/>
              </a:ext>
            </a:extLst>
          </p:cNvPr>
          <p:cNvSpPr/>
          <p:nvPr/>
        </p:nvSpPr>
        <p:spPr>
          <a:xfrm>
            <a:off x="965200" y="364767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 define DEBUG 0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if (DEBUG)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	dbg(p1) ;</a:t>
            </a:r>
            <a:endParaRPr lang="zh-CN" altLang="en-US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9B14D68-06DA-4C2B-97C8-995703D60B88}"/>
              </a:ext>
            </a:extLst>
          </p:cNvPr>
          <p:cNvGrpSpPr/>
          <p:nvPr/>
        </p:nvGrpSpPr>
        <p:grpSpPr>
          <a:xfrm>
            <a:off x="4928218" y="2914778"/>
            <a:ext cx="1692275" cy="3603625"/>
            <a:chOff x="6172200" y="2209800"/>
            <a:chExt cx="1692275" cy="3603625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E27DAFF-25CF-4FFA-88CC-F281CB2F2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2590800"/>
              <a:ext cx="1371600" cy="990600"/>
            </a:xfrm>
            <a:prstGeom prst="diamond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/>
                <a:t>0</a:t>
              </a: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B1798200-E3DB-4D2F-816A-E5AE9261C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3581400"/>
              <a:ext cx="15875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EBE6F1A7-79D6-4034-A88B-51A4B1BAE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2209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4FA96EF0-A6D8-40D5-AA95-14612D4D9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962400"/>
              <a:ext cx="1295400" cy="5334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zh-CN"/>
                <a:t>dbg(p1);</a:t>
              </a: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6326C01-1979-40BF-8EB4-73F02CEA78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495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15" name="AutoShape 10">
              <a:extLst>
                <a:ext uri="{FF2B5EF4-FFF2-40B4-BE49-F238E27FC236}">
                  <a16:creationId xmlns:a16="http://schemas.microsoft.com/office/drawing/2014/main" id="{A2467368-C97F-4141-8685-FE1214534B35}"/>
                </a:ext>
              </a:extLst>
            </p:cNvPr>
            <p:cNvCxnSpPr>
              <a:cxnSpLocks noChangeShapeType="1"/>
              <a:stCxn id="10" idx="3"/>
            </p:cNvCxnSpPr>
            <p:nvPr/>
          </p:nvCxnSpPr>
          <p:spPr bwMode="auto">
            <a:xfrm flipH="1">
              <a:off x="6781800" y="3086100"/>
              <a:ext cx="762000" cy="2727325"/>
            </a:xfrm>
            <a:prstGeom prst="bentConnector4">
              <a:avLst>
                <a:gd name="adj1" fmla="val -30000"/>
                <a:gd name="adj2" fmla="val 5907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1">
              <a:extLst>
                <a:ext uri="{FF2B5EF4-FFF2-40B4-BE49-F238E27FC236}">
                  <a16:creationId xmlns:a16="http://schemas.microsoft.com/office/drawing/2014/main" id="{5D6FDF4A-CB53-4EBE-A1BA-BE993C86C5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4925" y="34702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r>
                <a:rPr lang="en-US" altLang="zh-CN"/>
                <a:t>1</a:t>
              </a:r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7B194DD1-7B94-4847-8D5C-6EC764A3A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7925" y="2555875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ea typeface="华文宋体" panose="02010600040101010101" pitchFamily="2" charset="-122"/>
                  <a:sym typeface="Times New Roman" panose="02020603050405020304" pitchFamily="18" charset="0"/>
                </a:defRPr>
              </a:lvl9pPr>
            </a:lstStyle>
            <a:p>
              <a:r>
                <a:rPr lang="en-US" altLang="zh-CN"/>
                <a:t>0</a:t>
              </a:r>
            </a:p>
          </p:txBody>
        </p: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78E8A026-F955-4444-A5F7-9693C8D424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7000" y="3810000"/>
              <a:ext cx="762000" cy="914400"/>
              <a:chOff x="4080" y="2400"/>
              <a:chExt cx="480" cy="576"/>
            </a:xfrm>
          </p:grpSpPr>
          <p:sp>
            <p:nvSpPr>
              <p:cNvPr id="22" name="Line 13">
                <a:extLst>
                  <a:ext uri="{FF2B5EF4-FFF2-40B4-BE49-F238E27FC236}">
                    <a16:creationId xmlns:a16="http://schemas.microsoft.com/office/drawing/2014/main" id="{089ECDD3-2BDA-4DDF-871E-AA242602F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2400"/>
                <a:ext cx="432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6D6206A2-5A52-4192-B6C1-87D23C3103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28" y="2400"/>
                <a:ext cx="432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929BF1-BF38-478E-9773-C573E80763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2514600"/>
              <a:ext cx="1066800" cy="1295400"/>
              <a:chOff x="3984" y="1584"/>
              <a:chExt cx="672" cy="816"/>
            </a:xfrm>
            <a:solidFill>
              <a:srgbClr val="FFCC00"/>
            </a:solidFill>
          </p:grpSpPr>
          <p:sp>
            <p:nvSpPr>
              <p:cNvPr id="20" name="Line 16">
                <a:extLst>
                  <a:ext uri="{FF2B5EF4-FFF2-40B4-BE49-F238E27FC236}">
                    <a16:creationId xmlns:a16="http://schemas.microsoft.com/office/drawing/2014/main" id="{B4BF9FE1-7B8E-451D-935F-A4CC4C8FF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1632"/>
                <a:ext cx="672" cy="768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1" name="Line 17">
                <a:extLst>
                  <a:ext uri="{FF2B5EF4-FFF2-40B4-BE49-F238E27FC236}">
                    <a16:creationId xmlns:a16="http://schemas.microsoft.com/office/drawing/2014/main" id="{535E106B-10CD-498B-915F-C893893FFB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1584"/>
                <a:ext cx="672" cy="768"/>
              </a:xfrm>
              <a:prstGeom prst="line">
                <a:avLst/>
              </a:prstGeom>
              <a:grp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89C8CCE8-12D0-4857-A795-598C8BED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71</a:t>
            </a:fld>
            <a:endParaRPr lang="zh-CN" altLang="en-US"/>
          </a:p>
        </p:txBody>
      </p:sp>
      <p:sp>
        <p:nvSpPr>
          <p:cNvPr id="25" name="Line 17">
            <a:extLst>
              <a:ext uri="{FF2B5EF4-FFF2-40B4-BE49-F238E27FC236}">
                <a16:creationId xmlns:a16="http://schemas.microsoft.com/office/drawing/2014/main" id="{331B672B-FDF1-4280-A0D9-526C75CE4A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85688" y="2601626"/>
            <a:ext cx="2247818" cy="313151"/>
          </a:xfrm>
          <a:prstGeom prst="line">
            <a:avLst/>
          </a:prstGeom>
          <a:solidFill>
            <a:srgbClr val="FF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A5B4C281-A740-473C-82BC-CAA35B5F6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5689" y="2647984"/>
            <a:ext cx="2247817" cy="203499"/>
          </a:xfrm>
          <a:prstGeom prst="line">
            <a:avLst/>
          </a:prstGeom>
          <a:solidFill>
            <a:srgbClr val="FF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44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AC8CC-B945-4443-98E2-427A98A8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窥孔优化常用方法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1B837-57EE-446D-A606-7BDF4C7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5023939F-6D5B-4DD2-A787-B6F3718FA995}"/>
              </a:ext>
            </a:extLst>
          </p:cNvPr>
          <p:cNvSpPr txBox="1">
            <a:spLocks/>
          </p:cNvSpPr>
          <p:nvPr/>
        </p:nvSpPr>
        <p:spPr>
          <a:xfrm>
            <a:off x="159084" y="1016237"/>
            <a:ext cx="8672242" cy="714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控制流优化 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94C4AB8-CCCD-43CC-B537-56F348632AC4}"/>
              </a:ext>
            </a:extLst>
          </p:cNvPr>
          <p:cNvSpPr/>
          <p:nvPr/>
        </p:nvSpPr>
        <p:spPr>
          <a:xfrm>
            <a:off x="436880" y="1812384"/>
            <a:ext cx="2976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a &lt; b )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L1 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 :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L2 ;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 : </a:t>
            </a:r>
            <a:endParaRPr lang="en-US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a + b ;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DBD1788-438A-4A0E-B424-9AA732F5B014}"/>
              </a:ext>
            </a:extLst>
          </p:cNvPr>
          <p:cNvSpPr/>
          <p:nvPr/>
        </p:nvSpPr>
        <p:spPr>
          <a:xfrm>
            <a:off x="5140960" y="1921917"/>
            <a:ext cx="315976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a &lt; b )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L1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L1 :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 = a + b ; </a:t>
            </a: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L2 : </a:t>
            </a:r>
            <a:endParaRPr lang="zh-CN" altLang="en-US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9A225C1-C3D5-4DCA-AFBD-C78B443B1E37}"/>
              </a:ext>
            </a:extLst>
          </p:cNvPr>
          <p:cNvSpPr/>
          <p:nvPr/>
        </p:nvSpPr>
        <p:spPr>
          <a:xfrm>
            <a:off x="3891280" y="2634098"/>
            <a:ext cx="965200" cy="47486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161E8B76-38B6-4122-8055-17F3610417BA}"/>
              </a:ext>
            </a:extLst>
          </p:cNvPr>
          <p:cNvSpPr txBox="1">
            <a:spLocks/>
          </p:cNvSpPr>
          <p:nvPr/>
        </p:nvSpPr>
        <p:spPr>
          <a:xfrm>
            <a:off x="159084" y="4228641"/>
            <a:ext cx="8672242" cy="89881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强度削弱：目标机器上用时间开销小的等价操作代替时间开销大的操作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06D83F8-8A6E-4728-B2C1-AF95F23E2CDF}"/>
              </a:ext>
            </a:extLst>
          </p:cNvPr>
          <p:cNvSpPr/>
          <p:nvPr/>
        </p:nvSpPr>
        <p:spPr>
          <a:xfrm>
            <a:off x="842898" y="5330786"/>
            <a:ext cx="1439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x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∗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7C82FDC-9DC6-4790-9FF7-BE9AAF4B5A15}"/>
              </a:ext>
            </a:extLst>
          </p:cNvPr>
          <p:cNvSpPr/>
          <p:nvPr/>
        </p:nvSpPr>
        <p:spPr>
          <a:xfrm>
            <a:off x="4163124" y="5330786"/>
            <a:ext cx="1933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a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≪ 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9AD60E34-3336-41B9-AC3D-E828AA72766D}"/>
              </a:ext>
            </a:extLst>
          </p:cNvPr>
          <p:cNvSpPr/>
          <p:nvPr/>
        </p:nvSpPr>
        <p:spPr>
          <a:xfrm>
            <a:off x="2740320" y="5341081"/>
            <a:ext cx="965200" cy="474862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121C0AD-5CD2-439E-9E56-11154C20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6751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EAC8CC-B945-4443-98E2-427A98A8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窥孔优化常用方法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C1B837-57EE-446D-A606-7BDF4C7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5023939F-6D5B-4DD2-A787-B6F3718FA995}"/>
              </a:ext>
            </a:extLst>
          </p:cNvPr>
          <p:cNvSpPr txBox="1">
            <a:spLocks/>
          </p:cNvSpPr>
          <p:nvPr/>
        </p:nvSpPr>
        <p:spPr>
          <a:xfrm>
            <a:off x="159084" y="1188957"/>
            <a:ext cx="8672242" cy="27320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机器语言的使用</a:t>
            </a:r>
            <a:endParaRPr lang="en-US" altLang="zh-CN" dirty="0"/>
          </a:p>
          <a:p>
            <a:pPr lvl="1"/>
            <a:r>
              <a:rPr lang="zh-CN" altLang="en-US" dirty="0"/>
              <a:t>内嵌的汇编代码，是很典型机器语言的使用</a:t>
            </a:r>
            <a:endParaRPr lang="en-US" altLang="zh-CN" dirty="0"/>
          </a:p>
          <a:p>
            <a:pPr lvl="2"/>
            <a:r>
              <a:rPr lang="zh-CN" altLang="en-US" dirty="0"/>
              <a:t>有些场合纯 </a:t>
            </a:r>
            <a:r>
              <a:rPr lang="en-US" altLang="zh-CN" dirty="0"/>
              <a:t>C </a:t>
            </a:r>
            <a:r>
              <a:rPr lang="zh-CN" altLang="en-US" dirty="0"/>
              <a:t>语言无法实现</a:t>
            </a:r>
            <a:endParaRPr lang="en-US" altLang="zh-CN" dirty="0"/>
          </a:p>
          <a:p>
            <a:pPr lvl="3"/>
            <a:r>
              <a:rPr lang="zh-CN" altLang="en-US" sz="2400" dirty="0"/>
              <a:t>例如，协处理器指令、软中断指令、特殊定制指令</a:t>
            </a:r>
            <a:endParaRPr lang="en-US" altLang="zh-CN" sz="2400" dirty="0"/>
          </a:p>
          <a:p>
            <a:pPr lvl="2"/>
            <a:r>
              <a:rPr lang="zh-CN" altLang="en-US" dirty="0"/>
              <a:t>提高效率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47580B-9DD4-473F-B457-FB8AFFDB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019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6.4 </a:t>
            </a:r>
            <a:r>
              <a:rPr lang="zh-CN" altLang="en-US" dirty="0"/>
              <a:t>程序性能分析与优化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程序的性能：执行时间、功耗和尺寸</a:t>
            </a:r>
            <a:endParaRPr lang="en-US" altLang="zh-CN" dirty="0"/>
          </a:p>
          <a:p>
            <a:r>
              <a:rPr lang="zh-CN" altLang="en-US" dirty="0"/>
              <a:t>程序执行时间 </a:t>
            </a:r>
            <a:endParaRPr lang="en-US" altLang="zh-CN" dirty="0"/>
          </a:p>
          <a:p>
            <a:pPr lvl="1"/>
            <a:r>
              <a:rPr lang="zh-CN" altLang="en-US" dirty="0"/>
              <a:t>程序的执行时间是最重要的嵌入式系统性能评价指标，尤其是对时间关键的实时嵌入式系统。</a:t>
            </a:r>
            <a:endParaRPr lang="en-US" altLang="zh-CN" dirty="0"/>
          </a:p>
          <a:p>
            <a:r>
              <a:rPr lang="zh-CN" altLang="en-US" dirty="0"/>
              <a:t>软件分析方法</a:t>
            </a:r>
            <a:endParaRPr lang="en-US" altLang="zh-CN" dirty="0"/>
          </a:p>
          <a:p>
            <a:pPr lvl="1"/>
            <a:r>
              <a:rPr lang="zh-CN" altLang="en-US" dirty="0"/>
              <a:t>软件分析的方法通常采用插桩技术，在程序关键代码处插入一段能采集当前程序执行性能的代码。</a:t>
            </a:r>
            <a:endParaRPr lang="en-US" altLang="zh-CN" dirty="0"/>
          </a:p>
          <a:p>
            <a:pPr lvl="1"/>
            <a:r>
              <a:rPr lang="zh-CN" altLang="en-US" dirty="0"/>
              <a:t>当程序执行时，可实际测量出程序的性能信息</a:t>
            </a:r>
            <a:endParaRPr lang="en-US" altLang="zh-CN" dirty="0"/>
          </a:p>
          <a:p>
            <a:pPr lvl="1"/>
            <a:r>
              <a:rPr lang="zh-CN" altLang="en-US" dirty="0"/>
              <a:t>问题：在源程序中插入一段代码尽管不影响源程序的执行结果，但这使得测试环境不够真实，同时在数据导入和导出时会产生额外的开销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28A7C7-9F3E-4A35-8C46-AA95F310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690ACA-0A69-4F41-BC9E-6D543DD3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715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程序执行时间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硬件分析方式</a:t>
            </a:r>
            <a:endParaRPr lang="en-US" altLang="zh-CN" dirty="0"/>
          </a:p>
          <a:p>
            <a:pPr lvl="1"/>
            <a:r>
              <a:rPr lang="zh-CN" altLang="en-US" dirty="0"/>
              <a:t>在总线上的计时器监控程序运行时的总线信息，采样或者实时检测的方式，测量程序的真实执行时间</a:t>
            </a:r>
            <a:endParaRPr lang="en-US" altLang="zh-CN" dirty="0"/>
          </a:p>
          <a:p>
            <a:pPr lvl="1"/>
            <a:r>
              <a:rPr lang="zh-CN" altLang="en-US" dirty="0"/>
              <a:t>采用硬件测量的方式在速度上是有优势的</a:t>
            </a:r>
            <a:endParaRPr lang="en-US" altLang="zh-CN" dirty="0"/>
          </a:p>
          <a:p>
            <a:pPr lvl="1"/>
            <a:r>
              <a:rPr lang="zh-CN" altLang="en-US" dirty="0"/>
              <a:t>问题：</a:t>
            </a:r>
            <a:endParaRPr lang="en-US" altLang="zh-CN" dirty="0"/>
          </a:p>
          <a:p>
            <a:pPr lvl="2"/>
            <a:r>
              <a:rPr lang="zh-CN" altLang="en-US" dirty="0"/>
              <a:t>通用性差，程序在不同的硬件环境中执行可能得到差别较大的执行时间</a:t>
            </a:r>
            <a:endParaRPr lang="en-US" altLang="zh-CN" dirty="0"/>
          </a:p>
          <a:p>
            <a:pPr lvl="2"/>
            <a:r>
              <a:rPr lang="zh-CN" altLang="en-US" dirty="0"/>
              <a:t>数据完备性和准确性无法得到保证</a:t>
            </a:r>
            <a:endParaRPr lang="en-US" altLang="zh-CN" dirty="0"/>
          </a:p>
          <a:p>
            <a:pPr lvl="2"/>
            <a:r>
              <a:rPr lang="zh-CN" altLang="en-US" dirty="0"/>
              <a:t>会造成系统长时间的负载，导致资源的浪费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28A7C7-9F3E-4A35-8C46-AA95F310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D1B5AB-EF28-49AA-9CF1-E27D2283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78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程序执行时间</a:t>
            </a:r>
            <a:r>
              <a:rPr lang="en-US" altLang="zh-CN" dirty="0"/>
              <a:t>--</a:t>
            </a:r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动态分析方法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3000" dirty="0"/>
              <a:t>静态分析方法指在不通过程序执行的情况下，静态分析程序的结构和语句，获得程序执行时间的方法</a:t>
            </a:r>
            <a:r>
              <a:rPr lang="en-US" altLang="zh-CN" sz="3000" dirty="0"/>
              <a:t> </a:t>
            </a:r>
            <a:endParaRPr lang="zh-CN" altLang="en-US" sz="3000" dirty="0"/>
          </a:p>
          <a:p>
            <a:pPr lvl="1"/>
            <a:r>
              <a:rPr lang="zh-CN" altLang="en-US" dirty="0"/>
              <a:t>平均执行时间</a:t>
            </a:r>
            <a:r>
              <a:rPr lang="en-US" altLang="zh-CN" dirty="0"/>
              <a:t>( Average Case Execution </a:t>
            </a:r>
            <a:r>
              <a:rPr lang="en-US" altLang="zh-CN" dirty="0" err="1"/>
              <a:t>Time,ACET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典型数据期望的典型执行时间</a:t>
            </a:r>
          </a:p>
          <a:p>
            <a:pPr lvl="1"/>
            <a:r>
              <a:rPr lang="zh-CN" altLang="en-US" dirty="0"/>
              <a:t>最坏执行时间</a:t>
            </a:r>
            <a:r>
              <a:rPr lang="en-US" altLang="zh-CN" dirty="0"/>
              <a:t>(Worst Case Execution Time, WCET)</a:t>
            </a:r>
          </a:p>
          <a:p>
            <a:pPr lvl="2"/>
            <a:r>
              <a:rPr lang="zh-CN" altLang="en-US" dirty="0"/>
              <a:t>程序花费在任何输入序列中的最长运行时间</a:t>
            </a:r>
          </a:p>
          <a:p>
            <a:pPr lvl="2"/>
            <a:r>
              <a:rPr lang="zh-CN" altLang="en-US" dirty="0"/>
              <a:t>对有时限要求的系统是非常重要的</a:t>
            </a:r>
            <a:endParaRPr lang="en-US" altLang="zh-CN" dirty="0"/>
          </a:p>
          <a:p>
            <a:pPr lvl="1"/>
            <a:r>
              <a:rPr lang="zh-CN" altLang="en-US" dirty="0"/>
              <a:t>最好执行时间</a:t>
            </a:r>
            <a:r>
              <a:rPr lang="en-US" altLang="zh-CN" dirty="0"/>
              <a:t>(Best Case Execution Time, BCET)</a:t>
            </a:r>
          </a:p>
          <a:p>
            <a:pPr lvl="2"/>
            <a:r>
              <a:rPr lang="zh-CN" altLang="en-US" dirty="0"/>
              <a:t>程序花费在任何输入序列中的最短运行时间</a:t>
            </a:r>
          </a:p>
          <a:p>
            <a:pPr lvl="2"/>
            <a:r>
              <a:rPr lang="zh-CN" altLang="en-US" dirty="0"/>
              <a:t>测量多速率实时系统时非常重要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C8CB91-9D60-4463-A7D6-69332CCF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9CAC6-720E-4B82-8EA9-B88142693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0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程序执行时间</a:t>
            </a:r>
            <a:r>
              <a:rPr lang="en-US" altLang="zh-CN" dirty="0"/>
              <a:t>--</a:t>
            </a:r>
            <a:r>
              <a:rPr lang="zh-CN" altLang="en-US" dirty="0"/>
              <a:t>静态</a:t>
            </a:r>
            <a:r>
              <a:rPr lang="en-US" altLang="zh-CN" dirty="0"/>
              <a:t>/</a:t>
            </a:r>
            <a:r>
              <a:rPr lang="zh-CN" altLang="en-US" dirty="0"/>
              <a:t>动态分析方法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动态分析方法是收集程序运行时的性能信息，以找到具有性能优化潜力的热点代码</a:t>
            </a:r>
            <a:endParaRPr lang="en-US" altLang="zh-CN" sz="2800" dirty="0"/>
          </a:p>
          <a:p>
            <a:r>
              <a:rPr lang="zh-CN" altLang="en-US" sz="2800" dirty="0"/>
              <a:t>动态分析需要大量运行时的信息以确保数据的准确性</a:t>
            </a:r>
            <a:endParaRPr lang="en-US" altLang="zh-CN" sz="2800" dirty="0"/>
          </a:p>
          <a:p>
            <a:r>
              <a:rPr lang="zh-CN" altLang="en-US" sz="2800" dirty="0"/>
              <a:t>在一定的阈值内，同时需要额外的测量开销，最常用的动态分析方法是软件测试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C8CB91-9D60-4463-A7D6-69332CCF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6712F-E04F-4F86-A48F-AE80C812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637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代码级分析方法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代码级分析方法就是针对源程序结构本身的性能分析方法，是编译器最常用的优化技术</a:t>
            </a:r>
            <a:endParaRPr lang="en-US" altLang="zh-CN" sz="2800" dirty="0"/>
          </a:p>
          <a:p>
            <a:r>
              <a:rPr lang="zh-CN" altLang="en-US" sz="2800" dirty="0"/>
              <a:t>通过对程序本身的控制结构、数据流等关系进行分析，分析程序本身的执行路径，通过程序路径的指令周期来共同计算程序的执行时间</a:t>
            </a:r>
            <a:endParaRPr lang="en-US" altLang="zh-CN" sz="2800" dirty="0"/>
          </a:p>
          <a:p>
            <a:r>
              <a:rPr lang="zh-CN" altLang="en-US" sz="2800" dirty="0"/>
              <a:t>程序路径分析使用整数线性规划</a:t>
            </a:r>
            <a:r>
              <a:rPr lang="en-US" altLang="zh-CN" sz="2800" dirty="0"/>
              <a:t>(ILP)</a:t>
            </a:r>
            <a:r>
              <a:rPr lang="zh-CN" altLang="en-US" sz="2800" dirty="0"/>
              <a:t>的方法来隐式的解决路径问题，使用一个约束条件集合描述程序的结构及其行为的某些方面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00D2F8-A04A-4DE4-9DC2-5F21646D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B818D7-03CE-41AA-A172-5F1336A4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656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代码级分析方法（续）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033747"/>
            <a:ext cx="8672242" cy="632493"/>
          </a:xfrm>
        </p:spPr>
        <p:txBody>
          <a:bodyPr/>
          <a:lstStyle/>
          <a:p>
            <a:r>
              <a:rPr lang="zh-CN" altLang="en-US" dirty="0"/>
              <a:t>枚举法用于简单具有有限确定执行路径的方法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659E89-4B5D-442A-AA8C-9A4272FA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嵌入式系统设计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ACCAEF-BDCF-43C3-A007-5A42EFC6BE4A}"/>
              </a:ext>
            </a:extLst>
          </p:cNvPr>
          <p:cNvSpPr/>
          <p:nvPr/>
        </p:nvSpPr>
        <p:spPr>
          <a:xfrm>
            <a:off x="386080" y="1765584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a&lt;b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测试条件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en-US" altLang="zh-CN" sz="2000" b="1" i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if (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    /*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测试条件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2*/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1;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2;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}else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if ( </a:t>
            </a:r>
            <a:r>
              <a:rPr lang="en-US" altLang="zh-CN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)   /*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测试条件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3;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4; </a:t>
            </a:r>
          </a:p>
          <a:p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EE9CA4D-8CA1-4150-80E9-C1677570C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800" y="4212787"/>
            <a:ext cx="6880606" cy="258120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7F08EF-C5DA-4C25-ACF5-B637E55C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09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2F8F93-30FA-4FEC-A2C6-2EBD401C4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973435"/>
            <a:ext cx="6128392" cy="5569605"/>
          </a:xfrm>
        </p:spPr>
        <p:txBody>
          <a:bodyPr>
            <a:normAutofit/>
          </a:bodyPr>
          <a:lstStyle/>
          <a:p>
            <a:r>
              <a:rPr lang="zh-CN" altLang="en-US" dirty="0"/>
              <a:t>流程图</a:t>
            </a:r>
            <a:r>
              <a:rPr lang="en-US" altLang="zh-CN" dirty="0"/>
              <a:t>( flow chart)</a:t>
            </a:r>
          </a:p>
          <a:p>
            <a:pPr lvl="1"/>
            <a:r>
              <a:rPr lang="zh-CN" altLang="en-US" sz="2200" dirty="0"/>
              <a:t>流程图是描述一个程序的工作流程或过程</a:t>
            </a:r>
            <a:endParaRPr lang="en-US" altLang="zh-CN" sz="2200" dirty="0"/>
          </a:p>
          <a:p>
            <a:pPr lvl="1"/>
            <a:r>
              <a:rPr lang="zh-CN" altLang="en-US" sz="2200" dirty="0"/>
              <a:t>使用方框表示步骤、菱形表示判断、带箭头的线表示执行流程</a:t>
            </a:r>
            <a:endParaRPr lang="en-US" altLang="zh-CN" sz="2200" dirty="0"/>
          </a:p>
          <a:p>
            <a:pPr lvl="1"/>
            <a:r>
              <a:rPr lang="zh-CN" altLang="en-US" sz="2200" dirty="0"/>
              <a:t>流程图表示对给定问题的解决方案</a:t>
            </a:r>
            <a:endParaRPr lang="en-US" altLang="zh-CN" sz="2200" dirty="0"/>
          </a:p>
          <a:p>
            <a:pPr lvl="1"/>
            <a:r>
              <a:rPr lang="zh-CN" altLang="en-US" sz="2200" dirty="0"/>
              <a:t>常用于分析、设计、记录或者管理的流程中</a:t>
            </a:r>
            <a:endParaRPr lang="en-US" altLang="zh-CN" sz="2200" dirty="0"/>
          </a:p>
          <a:p>
            <a:pPr lvl="1"/>
            <a:r>
              <a:rPr lang="zh-CN" altLang="en-US" sz="2200" dirty="0"/>
              <a:t>例：</a:t>
            </a:r>
            <a:endParaRPr lang="en-US" altLang="zh-CN" sz="2200" dirty="0"/>
          </a:p>
          <a:p>
            <a:pPr marL="274320" lvl="1" indent="0">
              <a:buNone/>
            </a:pPr>
            <a:r>
              <a:rPr lang="en-US" altLang="zh-CN" sz="2200" dirty="0"/>
              <a:t>   </a:t>
            </a: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for( A ; B ; C)</a:t>
            </a:r>
          </a:p>
          <a:p>
            <a:pPr marL="274320" lvl="1" indent="0">
              <a:buNone/>
            </a:pPr>
            <a:r>
              <a:rPr lang="en-US" altLang="zh-CN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D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流程图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03675F-D948-47C6-9B99-82B2AACAD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01" y="934403"/>
            <a:ext cx="2466975" cy="5467350"/>
          </a:xfrm>
          <a:prstGeom prst="rect">
            <a:avLst/>
          </a:prstGeom>
        </p:spPr>
      </p:pic>
      <p:sp>
        <p:nvSpPr>
          <p:cNvPr id="7" name="页脚占位符 6">
            <a:extLst>
              <a:ext uri="{FF2B5EF4-FFF2-40B4-BE49-F238E27FC236}">
                <a16:creationId xmlns:a16="http://schemas.microsoft.com/office/drawing/2014/main" id="{DE8C5012-5538-4BDA-86FD-35040EA8E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1653C-AC8C-4C2D-A337-F97887D1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149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代码级分析方法（续）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4362116" cy="5128293"/>
          </a:xfrm>
        </p:spPr>
        <p:txBody>
          <a:bodyPr>
            <a:normAutofit fontScale="92500"/>
          </a:bodyPr>
          <a:lstStyle/>
          <a:p>
            <a:r>
              <a:rPr lang="zh-CN" altLang="en-US" sz="3000" dirty="0"/>
              <a:t>控制</a:t>
            </a:r>
            <a:r>
              <a:rPr lang="en-US" altLang="zh-CN" sz="3000" dirty="0"/>
              <a:t>/</a:t>
            </a:r>
            <a:r>
              <a:rPr lang="zh-CN" altLang="en-US" sz="3000" dirty="0"/>
              <a:t>数据流图</a:t>
            </a:r>
            <a:r>
              <a:rPr lang="en-US" altLang="zh-CN" sz="3000" dirty="0"/>
              <a:t>(CDFG)</a:t>
            </a:r>
            <a:r>
              <a:rPr lang="zh-CN" altLang="en-US" sz="3000" dirty="0"/>
              <a:t>：循环结构程序路径的确定</a:t>
            </a:r>
            <a:endParaRPr lang="en-US" altLang="zh-CN" sz="3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000" dirty="0"/>
              <a:t>循环初始模块执行一次</a:t>
            </a:r>
            <a:endParaRPr lang="en-US" altLang="zh-CN" sz="3000" dirty="0"/>
          </a:p>
          <a:p>
            <a:r>
              <a:rPr lang="zh-CN" altLang="en-US" sz="3000" dirty="0"/>
              <a:t>判断执行了</a:t>
            </a:r>
            <a:r>
              <a:rPr lang="en-US" altLang="zh-CN" sz="3000" dirty="0"/>
              <a:t>N+1</a:t>
            </a:r>
            <a:r>
              <a:rPr lang="zh-CN" altLang="en-US" sz="3000" dirty="0"/>
              <a:t>次</a:t>
            </a:r>
            <a:endParaRPr lang="en-US" altLang="zh-CN" sz="3000" dirty="0"/>
          </a:p>
          <a:p>
            <a:r>
              <a:rPr lang="zh-CN" altLang="en-US" sz="3000" dirty="0"/>
              <a:t>循环体和循环变量各执行了</a:t>
            </a:r>
            <a:r>
              <a:rPr lang="en-US" altLang="zh-CN" sz="3000" dirty="0"/>
              <a:t>N</a:t>
            </a:r>
            <a:r>
              <a:rPr lang="zh-CN" altLang="en-US" sz="3000" dirty="0"/>
              <a:t>次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4B67BFC-3F13-4609-8B13-6C9956E7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FB6757E-320E-40AF-83E7-0B249837F173}"/>
              </a:ext>
            </a:extLst>
          </p:cNvPr>
          <p:cNvSpPr/>
          <p:nvPr/>
        </p:nvSpPr>
        <p:spPr>
          <a:xfrm>
            <a:off x="235879" y="2272883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(i=0; i&lt;N;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{a[i]= b[i]*c[i]; 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47FEBA8-E0B4-4742-B001-2F01042DB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164" y="1130401"/>
            <a:ext cx="4104640" cy="4597197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11F467-6C6F-4CE9-9955-B1B03488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296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程序执行时间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指令的执行时间</a:t>
            </a:r>
            <a:endParaRPr lang="en-US" altLang="zh-CN" sz="2800" dirty="0"/>
          </a:p>
          <a:p>
            <a:pPr lvl="1"/>
            <a:r>
              <a:rPr lang="zh-CN" altLang="en-US" dirty="0"/>
              <a:t>CPU厂商通常提供了某些操作指令的CPU周期数表</a:t>
            </a:r>
            <a:endParaRPr lang="en-US" altLang="zh-CN" dirty="0"/>
          </a:p>
          <a:p>
            <a:r>
              <a:rPr lang="zh-CN" altLang="en-US" sz="2800" dirty="0"/>
              <a:t>高速缓存的影响</a:t>
            </a:r>
            <a:endParaRPr lang="en-US" altLang="zh-CN" sz="2800" dirty="0"/>
          </a:p>
          <a:p>
            <a:r>
              <a:rPr lang="zh-CN" altLang="en-US" sz="2800" dirty="0"/>
              <a:t>流水线技术对执行时间的影响</a:t>
            </a:r>
            <a:endParaRPr lang="en-US" altLang="zh-CN" sz="2800" dirty="0"/>
          </a:p>
          <a:p>
            <a:r>
              <a:rPr lang="zh-CN" altLang="en-US" sz="2800" dirty="0"/>
              <a:t>执行时间的分析有很多方法，关键是分析程序的哪个部分比较耗时，优化就从这里开始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36279-A53E-4932-8BD2-45B48781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52656B-24A4-4ACE-A75B-15B1E1BC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323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endParaRPr lang="en-US" altLang="zh-CN" dirty="0"/>
          </a:p>
          <a:p>
            <a:pPr lvl="1"/>
            <a:r>
              <a:rPr lang="zh-CN" altLang="en-US" dirty="0"/>
              <a:t>代码移出 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7E2E5C-DF21-4169-91F9-7B0C84B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32D289-E9B1-440D-9E03-4A5F121D394B}"/>
              </a:ext>
            </a:extLst>
          </p:cNvPr>
          <p:cNvSpPr/>
          <p:nvPr/>
        </p:nvSpPr>
        <p:spPr>
          <a:xfrm>
            <a:off x="685800" y="2326640"/>
            <a:ext cx="49225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i&lt;length(m);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for(j;j&lt;length(n);j++)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a[i][j]=b[i][j]	;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A14C4C-DF0B-4A29-898D-EEA822C450A7}"/>
              </a:ext>
            </a:extLst>
          </p:cNvPr>
          <p:cNvSpPr/>
          <p:nvPr/>
        </p:nvSpPr>
        <p:spPr>
          <a:xfrm>
            <a:off x="685800" y="4333793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ml=length(m);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nl=length(n);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i&lt;m1;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for(j;j&lt;n1);j++)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a[i][j]=b[i][j]; 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A9337F9-2C6A-49C4-8FBB-BDBCEF5F0DE9}"/>
              </a:ext>
            </a:extLst>
          </p:cNvPr>
          <p:cNvSpPr/>
          <p:nvPr/>
        </p:nvSpPr>
        <p:spPr>
          <a:xfrm>
            <a:off x="2204720" y="3616960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25160-A26C-46DD-8068-D2CAC39D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63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endParaRPr lang="en-US" altLang="zh-CN" dirty="0"/>
          </a:p>
          <a:p>
            <a:pPr lvl="1"/>
            <a:r>
              <a:rPr lang="zh-CN" altLang="en-US" dirty="0"/>
              <a:t>归纳变量共享和强度削减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7E2E5C-DF21-4169-91F9-7B0C84B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A14C4C-DF0B-4A29-898D-EEA822C450A7}"/>
              </a:ext>
            </a:extLst>
          </p:cNvPr>
          <p:cNvSpPr/>
          <p:nvPr/>
        </p:nvSpPr>
        <p:spPr>
          <a:xfrm>
            <a:off x="416560" y="2202892"/>
            <a:ext cx="6898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ml=length(m);nl=length(n);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i&lt;m1;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for(j;j&lt;n1);j++)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c=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ml+j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);}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A9337F9-2C6A-49C4-8FBB-BDBCEF5F0DE9}"/>
              </a:ext>
            </a:extLst>
          </p:cNvPr>
          <p:cNvSpPr/>
          <p:nvPr/>
        </p:nvSpPr>
        <p:spPr>
          <a:xfrm>
            <a:off x="2987040" y="3913502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BEE9D-734D-48B8-8F20-4BA7F70367F2}"/>
              </a:ext>
            </a:extLst>
          </p:cNvPr>
          <p:cNvSpPr/>
          <p:nvPr/>
        </p:nvSpPr>
        <p:spPr>
          <a:xfrm>
            <a:off x="568960" y="4703125"/>
            <a:ext cx="6898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ml=length(m);nl=length(n); c=0; 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 i&lt;m1; 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for(j;j&lt;n1);j++)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);  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A3D635-77D1-4A24-A945-51719417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59503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endParaRPr lang="en-US" altLang="zh-CN" dirty="0"/>
          </a:p>
          <a:p>
            <a:pPr lvl="1"/>
            <a:r>
              <a:rPr lang="zh-CN" altLang="en-US" dirty="0"/>
              <a:t>循环展开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7E2E5C-DF21-4169-91F9-7B0C84B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A14C4C-DF0B-4A29-898D-EEA822C450A7}"/>
              </a:ext>
            </a:extLst>
          </p:cNvPr>
          <p:cNvSpPr/>
          <p:nvPr/>
        </p:nvSpPr>
        <p:spPr>
          <a:xfrm>
            <a:off x="396240" y="2413922"/>
            <a:ext cx="6898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x=x+a[i]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A9337F9-2C6A-49C4-8FBB-BDBCEF5F0DE9}"/>
              </a:ext>
            </a:extLst>
          </p:cNvPr>
          <p:cNvSpPr/>
          <p:nvPr/>
        </p:nvSpPr>
        <p:spPr>
          <a:xfrm>
            <a:off x="2092960" y="3334910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ABEE9D-734D-48B8-8F20-4BA7F70367F2}"/>
              </a:ext>
            </a:extLst>
          </p:cNvPr>
          <p:cNvSpPr/>
          <p:nvPr/>
        </p:nvSpPr>
        <p:spPr>
          <a:xfrm>
            <a:off x="235879" y="4073573"/>
            <a:ext cx="6898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for(i;i&lt;limit−1;i+= 2)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x=x+a[i]+a[i+1];}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49F21A-F656-4586-B116-78A05920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6321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82733"/>
          </a:xfrm>
        </p:spPr>
        <p:txBody>
          <a:bodyPr>
            <a:normAutofit/>
          </a:bodyPr>
          <a:lstStyle/>
          <a:p>
            <a:r>
              <a:rPr lang="zh-CN" altLang="en-US" dirty="0"/>
              <a:t>循环优化</a:t>
            </a:r>
            <a:r>
              <a:rPr lang="en-US" altLang="zh-CN" dirty="0"/>
              <a:t>(</a:t>
            </a:r>
            <a:r>
              <a:rPr lang="zh-CN" altLang="en-US" dirty="0"/>
              <a:t>续）</a:t>
            </a:r>
            <a:endParaRPr lang="en-US" altLang="zh-CN" dirty="0"/>
          </a:p>
          <a:p>
            <a:pPr lvl="1"/>
            <a:r>
              <a:rPr lang="zh-CN" altLang="en-US" dirty="0"/>
              <a:t>循环合并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7E2E5C-DF21-4169-91F9-7B0C84B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A14C4C-DF0B-4A29-898D-EEA822C450A7}"/>
              </a:ext>
            </a:extLst>
          </p:cNvPr>
          <p:cNvSpPr/>
          <p:nvPr/>
        </p:nvSpPr>
        <p:spPr>
          <a:xfrm>
            <a:off x="396240" y="2413922"/>
            <a:ext cx="6898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a[i]=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pt-BR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c[i]=d[i];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A9337F9-2C6A-49C4-8FBB-BDBCEF5F0DE9}"/>
              </a:ext>
            </a:extLst>
          </p:cNvPr>
          <p:cNvSpPr/>
          <p:nvPr/>
        </p:nvSpPr>
        <p:spPr>
          <a:xfrm>
            <a:off x="1996440" y="3983582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828DBF6-3E35-44F9-964C-75670E7D109D}"/>
              </a:ext>
            </a:extLst>
          </p:cNvPr>
          <p:cNvSpPr/>
          <p:nvPr/>
        </p:nvSpPr>
        <p:spPr>
          <a:xfrm>
            <a:off x="396240" y="4875262"/>
            <a:ext cx="6898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(i;i&lt;limit;i++ )</a:t>
            </a: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	a[i]=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pt-BR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c[i]=d[i];}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341BB0-B3BA-47F4-BC37-AC320C2E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253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8"/>
            <a:ext cx="8672242" cy="782176"/>
          </a:xfrm>
        </p:spPr>
        <p:txBody>
          <a:bodyPr>
            <a:normAutofit/>
          </a:bodyPr>
          <a:lstStyle/>
          <a:p>
            <a:r>
              <a:rPr lang="zh-CN" altLang="en-US" dirty="0"/>
              <a:t>算法与数据结构的优化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7E2E5C-DF21-4169-91F9-7B0C84B8F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A9337F9-2C6A-49C4-8FBB-BDBCEF5F0DE9}"/>
              </a:ext>
            </a:extLst>
          </p:cNvPr>
          <p:cNvSpPr/>
          <p:nvPr/>
        </p:nvSpPr>
        <p:spPr>
          <a:xfrm>
            <a:off x="2606320" y="3898580"/>
            <a:ext cx="345440" cy="64867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5140EE-9594-4997-9C54-026EB0DEA90F}"/>
              </a:ext>
            </a:extLst>
          </p:cNvPr>
          <p:cNvSpPr/>
          <p:nvPr/>
        </p:nvSpPr>
        <p:spPr>
          <a:xfrm>
            <a:off x="291164" y="1826084"/>
            <a:ext cx="65109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fun (int n) /*</a:t>
            </a:r>
            <a:r>
              <a:rPr lang="zh-CN" altLang="en-US" sz="2400" b="1" dirty="0"/>
              <a:t>求斐波那契数列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{if (n==1||n==2)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;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else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fun(n−1)+fun(n−2); }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244FA8-7993-4982-966F-6CC1C7D75ABA}"/>
              </a:ext>
            </a:extLst>
          </p:cNvPr>
          <p:cNvSpPr/>
          <p:nvPr/>
        </p:nvSpPr>
        <p:spPr>
          <a:xfrm>
            <a:off x="145582" y="5105632"/>
            <a:ext cx="8963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static int tab[]={1,1,2,3,5,8,13,21,34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*/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};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fun (int i)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 return tab[i] ; }</a:t>
            </a:r>
            <a:endParaRPr lang="zh-CN" altLang="en-US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1C2E41-7176-48B7-9206-859F4E1D5376}"/>
              </a:ext>
            </a:extLst>
          </p:cNvPr>
          <p:cNvSpPr/>
          <p:nvPr/>
        </p:nvSpPr>
        <p:spPr>
          <a:xfrm>
            <a:off x="830834" y="4644737"/>
            <a:ext cx="3550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计算小型斐波那契数列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589FBF4F-497A-42C7-9127-B1D55AF3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3161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性能优化</a:t>
            </a:r>
            <a:r>
              <a:rPr lang="en-US" altLang="zh-CN" dirty="0"/>
              <a:t>--</a:t>
            </a:r>
            <a:r>
              <a:rPr lang="zh-CN" altLang="en-US" dirty="0"/>
              <a:t>与机器无关的性能优化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00329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过程调用的优化</a:t>
            </a:r>
            <a:endParaRPr lang="en-US" altLang="zh-CN" sz="2800" dirty="0"/>
          </a:p>
          <a:p>
            <a:pPr lvl="1"/>
            <a:r>
              <a:rPr lang="zh-CN" altLang="en-US" sz="2400" dirty="0"/>
              <a:t>某些过程调用可以采用内联函数</a:t>
            </a:r>
            <a:endParaRPr lang="en-US" altLang="zh-CN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244FA8-7993-4982-966F-6CC1C7D75ABA}"/>
              </a:ext>
            </a:extLst>
          </p:cNvPr>
          <p:cNvSpPr/>
          <p:nvPr/>
        </p:nvSpPr>
        <p:spPr>
          <a:xfrm>
            <a:off x="235879" y="2059571"/>
            <a:ext cx="8963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static int tab[]={1,1,2,3,5,8,13,21,34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/*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……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*/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};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 fun (int i) </a:t>
            </a:r>
            <a:endParaRPr lang="pt-BR" altLang="zh-CN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 return tab[i] ; }</a:t>
            </a:r>
            <a:endParaRPr lang="zh-CN" altLang="en-US" sz="2400" b="1" dirty="0"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7F61E7DE-2648-4EAB-BFD9-03C353E7DCF4}"/>
              </a:ext>
            </a:extLst>
          </p:cNvPr>
          <p:cNvSpPr txBox="1">
            <a:spLocks/>
          </p:cNvSpPr>
          <p:nvPr/>
        </p:nvSpPr>
        <p:spPr>
          <a:xfrm>
            <a:off x="235879" y="3168757"/>
            <a:ext cx="8672242" cy="69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表达式简化</a:t>
            </a:r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FF3D96-3042-4A56-8FA0-10BA0F8CCABF}"/>
              </a:ext>
            </a:extLst>
          </p:cNvPr>
          <p:cNvSpPr/>
          <p:nvPr/>
        </p:nvSpPr>
        <p:spPr>
          <a:xfrm>
            <a:off x="685800" y="3734632"/>
            <a:ext cx="60976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 + a*c;             a*(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2BC5EF85-74CA-445D-AF6E-BEB9D36307A0}"/>
              </a:ext>
            </a:extLst>
          </p:cNvPr>
          <p:cNvSpPr/>
          <p:nvPr/>
        </p:nvSpPr>
        <p:spPr>
          <a:xfrm>
            <a:off x="3352800" y="3664667"/>
            <a:ext cx="924560" cy="39741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34E9A9B-CE88-4022-9063-821028DFEB9B}"/>
              </a:ext>
            </a:extLst>
          </p:cNvPr>
          <p:cNvSpPr txBox="1">
            <a:spLocks/>
          </p:cNvSpPr>
          <p:nvPr/>
        </p:nvSpPr>
        <p:spPr>
          <a:xfrm>
            <a:off x="291164" y="4147796"/>
            <a:ext cx="8672242" cy="6926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删除死代码</a:t>
            </a:r>
            <a:endParaRPr lang="en-US" altLang="zh-CN" sz="20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1913FA-EDE9-4FFD-860E-EED18CAA0D6C}"/>
              </a:ext>
            </a:extLst>
          </p:cNvPr>
          <p:cNvSpPr/>
          <p:nvPr/>
        </p:nvSpPr>
        <p:spPr>
          <a:xfrm>
            <a:off x="685800" y="4698918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 flag=1;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 flag 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zh-CN" altLang="pt-BR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分 支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/* </a:t>
            </a:r>
            <a:r>
              <a:rPr lang="zh-CN" altLang="pt-BR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分 支</a:t>
            </a:r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pt-BR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331124-D2E2-4D76-AF87-D4B50150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8AC1BE5-1634-49DB-82D2-587C484C1D98}"/>
              </a:ext>
            </a:extLst>
          </p:cNvPr>
          <p:cNvSpPr/>
          <p:nvPr/>
        </p:nvSpPr>
        <p:spPr>
          <a:xfrm>
            <a:off x="4333240" y="2715480"/>
            <a:ext cx="924560" cy="397418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EE14A4-4EDC-43D0-AF07-F68410E914D0}"/>
              </a:ext>
            </a:extLst>
          </p:cNvPr>
          <p:cNvSpPr/>
          <p:nvPr/>
        </p:nvSpPr>
        <p:spPr>
          <a:xfrm>
            <a:off x="5453138" y="2684548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tab[i] ;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6962062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4209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寄存器调度</a:t>
            </a:r>
            <a:endParaRPr lang="en-US" altLang="zh-CN" dirty="0"/>
          </a:p>
          <a:p>
            <a:pPr lvl="1"/>
            <a:r>
              <a:rPr lang="zh-CN" altLang="en-US" dirty="0"/>
              <a:t>生命周期图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BA373F-24AE-4014-9EEC-23C31BEC8B09}"/>
              </a:ext>
            </a:extLst>
          </p:cNvPr>
          <p:cNvSpPr/>
          <p:nvPr/>
        </p:nvSpPr>
        <p:spPr>
          <a:xfrm>
            <a:off x="396240" y="2709732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w=a*b; 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;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z=a/b ; 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1344996-3C63-4FB0-8074-2F499136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9" y="1237108"/>
            <a:ext cx="4899397" cy="338137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18C0B2F2-215B-47AF-9756-ED37113E9697}"/>
              </a:ext>
            </a:extLst>
          </p:cNvPr>
          <p:cNvSpPr/>
          <p:nvPr/>
        </p:nvSpPr>
        <p:spPr>
          <a:xfrm>
            <a:off x="235879" y="4651396"/>
            <a:ext cx="86924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每个变量的生命周期为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∼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∼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 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i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∼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阶段； 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持续第 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阶段。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71895D1-0D3F-4457-9148-2448162B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82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124209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寄存器调度</a:t>
            </a:r>
            <a:endParaRPr lang="en-US" altLang="zh-CN" dirty="0"/>
          </a:p>
          <a:p>
            <a:pPr lvl="1"/>
            <a:r>
              <a:rPr lang="zh-CN" altLang="en-US" dirty="0"/>
              <a:t>生命周期图</a:t>
            </a:r>
            <a:endParaRPr lang="en-US" altLang="zh-CN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5BA373F-24AE-4014-9EEC-23C31BEC8B09}"/>
              </a:ext>
            </a:extLst>
          </p:cNvPr>
          <p:cNvSpPr/>
          <p:nvPr/>
        </p:nvSpPr>
        <p:spPr>
          <a:xfrm>
            <a:off x="365760" y="2318913"/>
            <a:ext cx="3556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w=a*b;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x=a/b;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w+e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endParaRPr lang="en-US" altLang="zh-CN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z=</a:t>
            </a:r>
            <a:r>
              <a:rPr lang="en-US" altLang="zh-CN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c+d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; 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zh-CN" alt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楷体" panose="02010609060101010101" pitchFamily="49" charset="-122"/>
                <a:cs typeface="Courier New" panose="02070309020205020404" pitchFamily="49" charset="0"/>
              </a:rPr>
              <a:t>阶 段</a:t>
            </a:r>
            <a:r>
              <a:rPr lang="en-US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b="1" i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0B2F2-215B-47AF-9756-ED37113E9697}"/>
              </a:ext>
            </a:extLst>
          </p:cNvPr>
          <p:cNvSpPr/>
          <p:nvPr/>
        </p:nvSpPr>
        <p:spPr>
          <a:xfrm>
            <a:off x="281047" y="4690173"/>
            <a:ext cx="8692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个寄存器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1B7A04-4AE2-4DD7-9B08-A338B7AD4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145" y="1178560"/>
            <a:ext cx="5067095" cy="3552190"/>
          </a:xfrm>
          <a:prstGeom prst="rect">
            <a:avLst/>
          </a:prstGeom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5046E-0EA4-4F92-BFC5-2061FA7F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B2982-6893-42E6-8DF9-05286873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7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BDF5BFF-6C68-480D-A463-6A642570C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设计方法</a:t>
            </a:r>
            <a:r>
              <a:rPr lang="en-US" altLang="zh-CN" dirty="0"/>
              <a:t>—</a:t>
            </a:r>
            <a:r>
              <a:rPr lang="zh-CN" altLang="en-US" dirty="0"/>
              <a:t>流程图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A22E9F-1902-4386-B06E-BD0DF2D11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66" y="934403"/>
            <a:ext cx="7061454" cy="5674764"/>
          </a:xfrm>
          <a:prstGeom prst="rect">
            <a:avLst/>
          </a:prstGeom>
        </p:spPr>
      </p:pic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E5E3D849-0960-431F-B7CB-97613595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1794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20650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高速缓存（</a:t>
            </a:r>
            <a:r>
              <a:rPr lang="en-US" altLang="zh-CN" dirty="0"/>
              <a:t>Cache</a:t>
            </a:r>
            <a:r>
              <a:rPr lang="zh-CN" altLang="en-US" dirty="0"/>
              <a:t>）优化</a:t>
            </a:r>
            <a:endParaRPr lang="en-US" altLang="zh-CN" dirty="0"/>
          </a:p>
          <a:p>
            <a:pPr lvl="1"/>
            <a:r>
              <a:rPr lang="zh-CN" altLang="en-US" dirty="0"/>
              <a:t>将数据和指令存储在高速缓存中，直接访问高速缓存，获得数据和指令，提升了性能</a:t>
            </a:r>
            <a:endParaRPr lang="en-US" altLang="zh-CN" dirty="0"/>
          </a:p>
          <a:p>
            <a:pPr lvl="1"/>
            <a:r>
              <a:rPr lang="zh-CN" altLang="en-US" dirty="0"/>
              <a:t>命中率越高，性能越好</a:t>
            </a:r>
            <a:endParaRPr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2CBFB5-81A2-4E4D-A77D-2FDD9FA9290C}"/>
              </a:ext>
            </a:extLst>
          </p:cNvPr>
          <p:cNvSpPr/>
          <p:nvPr/>
        </p:nvSpPr>
        <p:spPr>
          <a:xfrm>
            <a:off x="822960" y="3108960"/>
            <a:ext cx="6380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(i;i&lt;m;i++)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(j;j&lt;n;j++ ) </a:t>
            </a:r>
            <a:endParaRPr lang="pt-BR" altLang="zh-CN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altLang="zh-CN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a[i][j]=b[i][j]; </a:t>
            </a:r>
            <a:endParaRPr lang="zh-CN" alt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EBACA24-3571-496D-9467-CE56B94EEB51}"/>
              </a:ext>
            </a:extLst>
          </p:cNvPr>
          <p:cNvSpPr txBox="1">
            <a:spLocks/>
          </p:cNvSpPr>
          <p:nvPr/>
        </p:nvSpPr>
        <p:spPr>
          <a:xfrm>
            <a:off x="291164" y="4309289"/>
            <a:ext cx="8672242" cy="20650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9992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27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99995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假设：</a:t>
            </a:r>
            <a:endParaRPr lang="en-US" altLang="zh-CN" sz="2400" dirty="0"/>
          </a:p>
          <a:p>
            <a:pPr lvl="1"/>
            <a:r>
              <a:rPr lang="zh-CN" altLang="en-US" sz="2400" dirty="0"/>
              <a:t>数组 </a:t>
            </a:r>
            <a:r>
              <a:rPr lang="en-US" altLang="zh-CN" sz="2400" dirty="0"/>
              <a:t>a </a:t>
            </a:r>
            <a:r>
              <a:rPr lang="zh-CN" altLang="en-US" sz="2400" dirty="0"/>
              <a:t>与 </a:t>
            </a:r>
            <a:r>
              <a:rPr lang="en-US" altLang="zh-CN" sz="2400" dirty="0"/>
              <a:t>b </a:t>
            </a:r>
            <a:r>
              <a:rPr lang="zh-CN" altLang="en-US" sz="2400" dirty="0"/>
              <a:t>是</a:t>
            </a:r>
            <a:r>
              <a:rPr lang="en-US" altLang="zh-CN" sz="2400" dirty="0"/>
              <a:t>m = 10 </a:t>
            </a:r>
            <a:r>
              <a:rPr lang="zh-CN" altLang="en-US" sz="2400" dirty="0"/>
              <a:t>、</a:t>
            </a:r>
            <a:r>
              <a:rPr lang="en-US" altLang="zh-CN" sz="2400" dirty="0"/>
              <a:t>n = 4 </a:t>
            </a:r>
            <a:r>
              <a:rPr lang="zh-CN" altLang="en-US" sz="2400" dirty="0"/>
              <a:t>的</a:t>
            </a:r>
            <a:r>
              <a:rPr lang="en-US" altLang="zh-CN" sz="2400" dirty="0" err="1"/>
              <a:t>m</a:t>
            </a:r>
            <a:r>
              <a:rPr lang="en-US" altLang="zh-CN" sz="2400" dirty="0" err="1">
                <a:sym typeface="Symbol" panose="05050102010706020507" pitchFamily="18" charset="2"/>
              </a:rPr>
              <a:t>n</a:t>
            </a:r>
            <a:r>
              <a:rPr lang="zh-CN" altLang="en-US" sz="2400" dirty="0"/>
              <a:t>二维数组，且存储字符，即每个数组元素占一个存储单元</a:t>
            </a:r>
            <a:endParaRPr lang="en-US" altLang="zh-CN" sz="2400" dirty="0"/>
          </a:p>
          <a:p>
            <a:pPr lvl="1"/>
            <a:r>
              <a:rPr lang="zh-CN" altLang="en-US" sz="2400" dirty="0"/>
              <a:t>存储地址是</a:t>
            </a:r>
            <a:r>
              <a:rPr lang="en-US" altLang="zh-CN" sz="2400" dirty="0"/>
              <a:t>16</a:t>
            </a:r>
            <a:r>
              <a:rPr lang="zh-CN" altLang="en-US" sz="2400" dirty="0"/>
              <a:t>位，数组</a:t>
            </a:r>
            <a:r>
              <a:rPr lang="en-US" altLang="zh-CN" sz="2400" dirty="0"/>
              <a:t>a</a:t>
            </a:r>
            <a:r>
              <a:rPr lang="zh-CN" altLang="en-US" sz="2400" dirty="0"/>
              <a:t>起始地址</a:t>
            </a:r>
            <a:r>
              <a:rPr lang="en-US" altLang="zh-CN" sz="2400" dirty="0"/>
              <a:t>1024</a:t>
            </a:r>
            <a:r>
              <a:rPr lang="zh-CN" altLang="en-US" sz="2400" dirty="0"/>
              <a:t>；</a:t>
            </a:r>
            <a:r>
              <a:rPr lang="en-US" altLang="zh-CN" sz="2400" dirty="0"/>
              <a:t>b</a:t>
            </a:r>
            <a:r>
              <a:rPr lang="zh-CN" altLang="en-US" sz="2400" dirty="0"/>
              <a:t>的起始地址</a:t>
            </a:r>
            <a:r>
              <a:rPr lang="en-US" altLang="zh-CN" sz="2400" dirty="0"/>
              <a:t>4099</a:t>
            </a:r>
          </a:p>
          <a:p>
            <a:pPr lvl="1"/>
            <a:r>
              <a:rPr lang="zh-CN" altLang="en-US" sz="2400" dirty="0"/>
              <a:t>高速缓存： </a:t>
            </a:r>
            <a:r>
              <a:rPr lang="en-US" altLang="zh-CN" sz="2400" dirty="0"/>
              <a:t>8 </a:t>
            </a:r>
            <a:r>
              <a:rPr lang="zh-CN" altLang="en-US" sz="2400" dirty="0"/>
              <a:t>行，每行</a:t>
            </a:r>
            <a:r>
              <a:rPr lang="en-US" altLang="zh-CN" sz="2400" dirty="0"/>
              <a:t>4</a:t>
            </a:r>
            <a:r>
              <a:rPr lang="zh-CN" altLang="en-US" sz="2400" dirty="0"/>
              <a:t>字节（每块 </a:t>
            </a:r>
            <a:r>
              <a:rPr lang="en-US" altLang="zh-CN" sz="2400" dirty="0"/>
              <a:t>4 </a:t>
            </a:r>
            <a:r>
              <a:rPr lang="zh-CN" altLang="en-US" sz="2400" dirty="0"/>
              <a:t>字节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dirty="0"/>
              <a:t>cache </a:t>
            </a:r>
            <a:r>
              <a:rPr lang="zh-CN" altLang="en-US" sz="2400" dirty="0"/>
              <a:t>位</a:t>
            </a:r>
            <a:r>
              <a:rPr lang="en-US" altLang="zh-CN" sz="2400" dirty="0"/>
              <a:t>32</a:t>
            </a:r>
            <a:r>
              <a:rPr lang="zh-CN" altLang="en-US" sz="2400" dirty="0"/>
              <a:t>字节</a:t>
            </a:r>
            <a:endParaRPr lang="en-US" altLang="zh-CN" sz="24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22CC3A-8B54-442B-8DFD-70C58686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94646-FB86-4093-ABF1-1E087D8C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58435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与机器相关的性能优化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043907"/>
            <a:ext cx="8672242" cy="876333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高速缓存优化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起始地址</a:t>
            </a:r>
            <a:r>
              <a:rPr lang="en-US" altLang="zh-CN" dirty="0"/>
              <a:t>4100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73E61B-93E2-43B8-8BE2-86C9A7F8F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0" y="2494638"/>
            <a:ext cx="5740400" cy="41432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86A977-3FAD-4159-B104-BD99F5BD2C49}"/>
              </a:ext>
            </a:extLst>
          </p:cNvPr>
          <p:cNvSpPr/>
          <p:nvPr/>
        </p:nvSpPr>
        <p:spPr>
          <a:xfrm>
            <a:off x="3515360" y="1371600"/>
            <a:ext cx="389128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ECD55C-500C-4A5A-8242-AEDC3194D162}"/>
              </a:ext>
            </a:extLst>
          </p:cNvPr>
          <p:cNvSpPr txBox="1"/>
          <p:nvPr/>
        </p:nvSpPr>
        <p:spPr>
          <a:xfrm>
            <a:off x="3423920" y="987603"/>
            <a:ext cx="39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15                                5   4              2 1 0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FFC65E4-50E0-4EAD-9CB9-5E64352A7FA8}"/>
              </a:ext>
            </a:extLst>
          </p:cNvPr>
          <p:cNvCxnSpPr/>
          <p:nvPr/>
        </p:nvCxnSpPr>
        <p:spPr>
          <a:xfrm>
            <a:off x="7030720" y="1371600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254921D-8FD3-48CE-ABB6-4463A7ECE11C}"/>
              </a:ext>
            </a:extLst>
          </p:cNvPr>
          <p:cNvCxnSpPr/>
          <p:nvPr/>
        </p:nvCxnSpPr>
        <p:spPr>
          <a:xfrm>
            <a:off x="5831840" y="1371600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9442B1-9C78-4B3D-ACC0-20A6AD3E60A7}"/>
              </a:ext>
            </a:extLst>
          </p:cNvPr>
          <p:cNvSpPr txBox="1"/>
          <p:nvPr/>
        </p:nvSpPr>
        <p:spPr>
          <a:xfrm>
            <a:off x="4180840" y="2007384"/>
            <a:ext cx="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CA1E93-C681-40DC-BBEB-B3BCB483058C}"/>
              </a:ext>
            </a:extLst>
          </p:cNvPr>
          <p:cNvSpPr txBox="1"/>
          <p:nvPr/>
        </p:nvSpPr>
        <p:spPr>
          <a:xfrm>
            <a:off x="6903719" y="2007384"/>
            <a:ext cx="112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偏移量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6637EA4-E595-4C31-962E-F11BF342FFBD}"/>
              </a:ext>
            </a:extLst>
          </p:cNvPr>
          <p:cNvSpPr txBox="1"/>
          <p:nvPr/>
        </p:nvSpPr>
        <p:spPr>
          <a:xfrm>
            <a:off x="5887720" y="2007384"/>
            <a:ext cx="78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块号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B34FF8D-0624-41AC-A8E1-295746F8E30C}"/>
              </a:ext>
            </a:extLst>
          </p:cNvPr>
          <p:cNvSpPr txBox="1"/>
          <p:nvPr/>
        </p:nvSpPr>
        <p:spPr>
          <a:xfrm>
            <a:off x="7492998" y="1399991"/>
            <a:ext cx="1122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CD14C269-8529-4EA8-A766-C3ADFBA6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923B4A2-1DFD-429F-BE99-6D9F23314DD3}"/>
              </a:ext>
            </a:extLst>
          </p:cNvPr>
          <p:cNvSpPr txBox="1"/>
          <p:nvPr/>
        </p:nvSpPr>
        <p:spPr>
          <a:xfrm>
            <a:off x="445939" y="2774732"/>
            <a:ext cx="82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ox400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26CF38-A1FF-4FBC-8CAD-4D5F4A9A17BF}"/>
              </a:ext>
            </a:extLst>
          </p:cNvPr>
          <p:cNvSpPr txBox="1"/>
          <p:nvPr/>
        </p:nvSpPr>
        <p:spPr>
          <a:xfrm>
            <a:off x="318658" y="4796472"/>
            <a:ext cx="932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ox1003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1325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r>
              <a:rPr lang="zh-CN" altLang="en-US"/>
              <a:t>程序功耗分析与优化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A76C74-02D8-4D5C-A0A3-840F2FDD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功耗是嵌入式系统性能的另一个重要指标，是基于电池供电的最重要性能指标之一。</a:t>
            </a:r>
            <a:endParaRPr lang="en-US" altLang="zh-CN" sz="3000" dirty="0"/>
          </a:p>
          <a:p>
            <a:r>
              <a:rPr lang="zh-CN" altLang="en-US" sz="3000" dirty="0"/>
              <a:t>功耗的优化</a:t>
            </a:r>
            <a:endParaRPr lang="en-US" altLang="zh-CN" sz="3000" dirty="0"/>
          </a:p>
          <a:p>
            <a:pPr lvl="1"/>
            <a:r>
              <a:rPr lang="zh-CN" altLang="en-US" sz="2600" dirty="0"/>
              <a:t>时钟控制、使用功耗敏感的处理器、低电压以及无用电路子部件的关闭</a:t>
            </a:r>
            <a:endParaRPr lang="en-US" altLang="zh-CN" sz="2600" dirty="0"/>
          </a:p>
          <a:p>
            <a:r>
              <a:rPr lang="zh-CN" altLang="en-US" sz="3000" dirty="0"/>
              <a:t>软件控制功耗</a:t>
            </a:r>
            <a:endParaRPr lang="en-US" altLang="zh-CN" sz="3000" dirty="0"/>
          </a:p>
          <a:p>
            <a:pPr lvl="1"/>
            <a:r>
              <a:rPr lang="zh-CN" altLang="en-US" sz="2600" dirty="0"/>
              <a:t>对系统设置不同的模式，如空闲时的休眠状态、运行时的运行状态等。</a:t>
            </a:r>
            <a:endParaRPr lang="en-US" altLang="zh-CN" sz="2600" dirty="0"/>
          </a:p>
          <a:p>
            <a:pPr lvl="1"/>
            <a:r>
              <a:rPr lang="zh-CN" altLang="en-US" sz="2600" dirty="0"/>
              <a:t>改变处理器的时钟频率</a:t>
            </a:r>
            <a:endParaRPr lang="en-US" altLang="zh-CN" sz="2600" dirty="0"/>
          </a:p>
          <a:p>
            <a:pPr lvl="1"/>
            <a:r>
              <a:rPr lang="zh-CN" altLang="en-US" sz="2600" dirty="0"/>
              <a:t>采用动态功耗管理的策略降低非关键任务的功耗</a:t>
            </a:r>
            <a:endParaRPr lang="en-US" altLang="zh-CN" sz="26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28E5A3-5290-48D1-A3CC-1ECC60AC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57CED-6EDA-4AE2-977A-9AD512D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386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7E5CB-4172-4239-8CCF-44F2836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功耗的测量与评估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3C177-A376-49EB-932F-7C2C61DEE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通过循环体测量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9D6A02-48B5-4DAC-9AEB-069A7E95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F56A3E-362F-4127-840B-3944BA65C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626" y="2428240"/>
            <a:ext cx="5695894" cy="3351101"/>
          </a:xfrm>
          <a:prstGeom prst="rect">
            <a:avLst/>
          </a:prstGeom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D515EF-BC38-4C09-B8D7-07C8F5E5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83990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7E5CB-4172-4239-8CCF-44F283652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功耗的测量与评估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3C177-A376-49EB-932F-7C2C61DE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946839"/>
            <a:ext cx="8672242" cy="5128293"/>
          </a:xfrm>
        </p:spPr>
        <p:txBody>
          <a:bodyPr/>
          <a:lstStyle/>
          <a:p>
            <a:r>
              <a:rPr lang="zh-CN" altLang="en-US" sz="2800" dirty="0"/>
              <a:t>从指令级的角度对程序的功耗进行评估</a:t>
            </a:r>
            <a:endParaRPr lang="en-US" altLang="zh-CN" sz="2800" dirty="0"/>
          </a:p>
          <a:p>
            <a:pPr lvl="1"/>
            <a:r>
              <a:rPr lang="zh-CN" altLang="en-US" sz="2400" dirty="0"/>
              <a:t>测量包含几个给定指令或指令序列的多个实例组成一个无限循环，测量评价电流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9D6A02-48B5-4DAC-9AEB-069A7E95F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FEBB25-14D4-4290-BA03-E35CABFC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74" y="2501494"/>
            <a:ext cx="6356032" cy="391569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60CABA-933C-40EA-9E8C-3E1E6AA64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2727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程序功耗优化原则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A76C74-02D8-4D5C-A0A3-840F2FDD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尽可能减少处理器和外设的工作时间</a:t>
            </a:r>
            <a:endParaRPr lang="en-US" altLang="zh-CN" dirty="0"/>
          </a:p>
          <a:p>
            <a:pPr lvl="1"/>
            <a:r>
              <a:rPr lang="zh-CN" altLang="en-US" dirty="0"/>
              <a:t>其功耗在系统中占据了绝大部分</a:t>
            </a:r>
            <a:endParaRPr lang="en-US" altLang="zh-CN" dirty="0"/>
          </a:p>
          <a:p>
            <a:pPr lvl="1"/>
            <a:r>
              <a:rPr lang="zh-CN" altLang="en-US" dirty="0"/>
              <a:t>短时峰值频率工作，长时深度空闲状态比长时低频率工作、短时空闲状态节能效率要高得多</a:t>
            </a:r>
            <a:endParaRPr lang="en-US" altLang="zh-CN" dirty="0"/>
          </a:p>
          <a:p>
            <a:r>
              <a:rPr lang="zh-CN" altLang="en-US" dirty="0"/>
              <a:t>编译器</a:t>
            </a:r>
            <a:endParaRPr lang="en-US" altLang="zh-CN" dirty="0"/>
          </a:p>
          <a:p>
            <a:pPr lvl="1"/>
            <a:r>
              <a:rPr lang="zh-CN" altLang="en-US" dirty="0"/>
              <a:t>指令变换、重排、循环优化等相似的优化方式来优化功耗</a:t>
            </a:r>
            <a:endParaRPr lang="en-US" altLang="zh-CN" dirty="0"/>
          </a:p>
          <a:p>
            <a:r>
              <a:rPr lang="zh-CN" altLang="en-US" dirty="0"/>
              <a:t>内存传输</a:t>
            </a:r>
            <a:endParaRPr lang="en-US" altLang="zh-CN" dirty="0"/>
          </a:p>
          <a:p>
            <a:pPr lvl="1"/>
            <a:r>
              <a:rPr lang="zh-CN" altLang="en-US" dirty="0"/>
              <a:t>寄存器访问功耗最低，高速缓存次之，内存最大</a:t>
            </a:r>
            <a:endParaRPr lang="en-US" altLang="zh-CN" dirty="0"/>
          </a:p>
          <a:p>
            <a:pPr lvl="1"/>
            <a:r>
              <a:rPr lang="zh-CN" altLang="en-US" dirty="0"/>
              <a:t>优化高速缓存的性能，命中率尽可能高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4B20C-E121-4526-B797-AD084A63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335207-92CA-4375-8725-14CD2930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4329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/>
            </a:br>
            <a:r>
              <a:rPr lang="zh-CN" altLang="en-US"/>
              <a:t>程序功耗分析与优化</a:t>
            </a:r>
            <a:br>
              <a:rPr lang="zh-CN" altLang="en-US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A76C74-02D8-4D5C-A0A3-840F2FDD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硬件相关的功耗优化</a:t>
            </a:r>
            <a:endParaRPr lang="en-US" altLang="zh-CN" dirty="0"/>
          </a:p>
          <a:p>
            <a:pPr lvl="1"/>
            <a:r>
              <a:rPr lang="zh-CN" altLang="en-US" dirty="0"/>
              <a:t>有效使用寄存器</a:t>
            </a:r>
          </a:p>
          <a:p>
            <a:pPr lvl="1"/>
            <a:r>
              <a:rPr lang="zh-CN" altLang="en-US" dirty="0"/>
              <a:t>分析高速缓存的行为来避免或减少缓存冲突</a:t>
            </a:r>
          </a:p>
          <a:p>
            <a:pPr lvl="1"/>
            <a:r>
              <a:rPr lang="zh-CN" altLang="en-US" dirty="0"/>
              <a:t>存储模式中采用页模式访问</a:t>
            </a:r>
            <a:endParaRPr lang="en-US" altLang="zh-CN" dirty="0"/>
          </a:p>
          <a:p>
            <a:r>
              <a:rPr lang="zh-CN" altLang="en-US" dirty="0"/>
              <a:t>轮询机制优化</a:t>
            </a:r>
            <a:endParaRPr lang="en-US" altLang="zh-CN" dirty="0"/>
          </a:p>
          <a:p>
            <a:pPr lvl="1"/>
            <a:r>
              <a:rPr lang="zh-CN" altLang="en-US" dirty="0"/>
              <a:t>外设的访问使用中断的方式替代</a:t>
            </a:r>
            <a:endParaRPr lang="en-US" altLang="zh-CN" dirty="0"/>
          </a:p>
          <a:p>
            <a:pPr lvl="1"/>
            <a:r>
              <a:rPr lang="zh-CN" altLang="en-US" dirty="0"/>
              <a:t>客户服务器协作模型中，将客户端不停地査询服务，改为服务器主动推服务给客户端，这是一种很有用的机制，能大大降低功耗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A4B20C-E121-4526-B797-AD084A631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335207-92CA-4375-8725-14CD2930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084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程序尺寸分析与优化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A76C74-02D8-4D5C-A0A3-840F2FDD7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程序尺寸是指编译后生成的二进制代码的大小 </a:t>
            </a:r>
          </a:p>
          <a:p>
            <a:r>
              <a:rPr lang="zh-CN" altLang="en-US" sz="2800" dirty="0"/>
              <a:t>优化程序尺寸通常从两方面来考虑：指令和数据</a:t>
            </a:r>
            <a:endParaRPr lang="en-US" altLang="zh-CN" sz="2800" dirty="0"/>
          </a:p>
          <a:p>
            <a:pPr lvl="1"/>
            <a:r>
              <a:rPr lang="zh-CN" altLang="en-US" dirty="0"/>
              <a:t>指令正确高效的调度，是缩小代码尺寸的基本措施</a:t>
            </a:r>
          </a:p>
          <a:p>
            <a:r>
              <a:rPr lang="zh-CN" altLang="en-US" dirty="0"/>
              <a:t>代码尺寸优化方法</a:t>
            </a:r>
            <a:r>
              <a:rPr lang="en-US" altLang="zh-CN" dirty="0"/>
              <a:t>--</a:t>
            </a:r>
            <a:r>
              <a:rPr lang="zh-CN" altLang="en-US" dirty="0"/>
              <a:t>模板匹配</a:t>
            </a:r>
            <a:endParaRPr lang="en-US" altLang="zh-CN" dirty="0"/>
          </a:p>
          <a:p>
            <a:pPr lvl="1"/>
            <a:r>
              <a:rPr lang="zh-CN" altLang="en-US" dirty="0"/>
              <a:t>模板匹配是指令集映射的核心</a:t>
            </a:r>
            <a:endParaRPr lang="en-US" altLang="zh-CN" dirty="0"/>
          </a:p>
          <a:p>
            <a:pPr lvl="1"/>
            <a:r>
              <a:rPr lang="zh-CN" altLang="en-US" dirty="0"/>
              <a:t>对于一个给定的指令序列，通过模板匹配将该序列进行最优的覆盖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238E2E-4659-45C9-B431-6FDFC971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FEFC4D-1E79-40C9-8432-F0137D21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32900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程序尺寸分析与优化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A76C74-02D8-4D5C-A0A3-840F2FDD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934403"/>
            <a:ext cx="8672242" cy="6302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方法</a:t>
            </a:r>
            <a:r>
              <a:rPr lang="en-US" altLang="zh-CN" sz="2800" dirty="0"/>
              <a:t>--</a:t>
            </a:r>
            <a:r>
              <a:rPr lang="zh-CN" altLang="en-US" sz="2800" dirty="0"/>
              <a:t>模板匹配</a:t>
            </a:r>
            <a:endParaRPr lang="en-US" altLang="zh-CN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238E2E-4659-45C9-B431-6FDFC971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B5F83A-ACD9-4CDF-8C51-5974CEE1A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85903"/>
            <a:ext cx="7154989" cy="527209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7E4898F-D023-4889-A013-3310447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7570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5BF4-6A2D-492B-93FA-59B614DF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zh-CN" altLang="en-US" dirty="0"/>
              <a:t>小结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3B51D-C1D9-4E7E-9950-6BA38DAED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嵌入式程序的设计方法</a:t>
            </a:r>
            <a:endParaRPr lang="en-US" altLang="zh-CN" dirty="0"/>
          </a:p>
          <a:p>
            <a:r>
              <a:rPr lang="zh-CN" altLang="en-US" dirty="0"/>
              <a:t>程序模型</a:t>
            </a:r>
            <a:endParaRPr lang="en-US" altLang="zh-CN" dirty="0"/>
          </a:p>
          <a:p>
            <a:r>
              <a:rPr lang="zh-CN" altLang="en-US" dirty="0"/>
              <a:t>汇编语言和</a:t>
            </a:r>
            <a:r>
              <a:rPr lang="en-US" altLang="zh-CN" dirty="0"/>
              <a:t>C</a:t>
            </a:r>
            <a:r>
              <a:rPr lang="zh-CN" altLang="en-US" dirty="0"/>
              <a:t>语言编程技术</a:t>
            </a:r>
            <a:endParaRPr lang="en-US" altLang="zh-CN" dirty="0"/>
          </a:p>
          <a:p>
            <a:r>
              <a:rPr lang="zh-CN" altLang="en-US" dirty="0"/>
              <a:t>编译及优化技术</a:t>
            </a:r>
            <a:endParaRPr lang="en-US" altLang="zh-CN" dirty="0"/>
          </a:p>
          <a:p>
            <a:r>
              <a:rPr lang="zh-CN" altLang="en-US" dirty="0"/>
              <a:t>嵌入式软件的性能分析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411F79-31AB-4598-943A-B33B152E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B09415-19F5-41A0-B40B-2F5DC5B0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98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8473</TotalTime>
  <Words>7011</Words>
  <Application>Microsoft Office PowerPoint</Application>
  <PresentationFormat>全屏显示(4:3)</PresentationFormat>
  <Paragraphs>1165</Paragraphs>
  <Slides>100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9" baseType="lpstr">
      <vt:lpstr>Heiti SC Light</vt:lpstr>
      <vt:lpstr>Monotype Sorts</vt:lpstr>
      <vt:lpstr>等线</vt:lpstr>
      <vt:lpstr>方正姚体</vt:lpstr>
      <vt:lpstr>华文宋体</vt:lpstr>
      <vt:lpstr>楷体</vt:lpstr>
      <vt:lpstr>宋体</vt:lpstr>
      <vt:lpstr>微软雅黑</vt:lpstr>
      <vt:lpstr>Arial</vt:lpstr>
      <vt:lpstr>Courier New</vt:lpstr>
      <vt:lpstr>Rockwell</vt:lpstr>
      <vt:lpstr>Rockwell Condensed</vt:lpstr>
      <vt:lpstr>Symbol</vt:lpstr>
      <vt:lpstr>Tahoma</vt:lpstr>
      <vt:lpstr>Times New Roman</vt:lpstr>
      <vt:lpstr>Wingdings</vt:lpstr>
      <vt:lpstr>木活字</vt:lpstr>
      <vt:lpstr>自定义设计方案</vt:lpstr>
      <vt:lpstr>Equation</vt:lpstr>
      <vt:lpstr>第六章 程序设计与分析</vt:lpstr>
      <vt:lpstr>大纲</vt:lpstr>
      <vt:lpstr>6.1 嵌入式程序设计</vt:lpstr>
      <vt:lpstr>设计方法--形式化描述</vt:lpstr>
      <vt:lpstr>设计方法--伪代码</vt:lpstr>
      <vt:lpstr>设计方法—结构图</vt:lpstr>
      <vt:lpstr>设计方法—结构图</vt:lpstr>
      <vt:lpstr>设计方法—流程图</vt:lpstr>
      <vt:lpstr>设计方法—流程图</vt:lpstr>
      <vt:lpstr>设计方法—状态图</vt:lpstr>
      <vt:lpstr>设计方法—状态图</vt:lpstr>
      <vt:lpstr>设计方法--控制/数据流图（CDFG）</vt:lpstr>
      <vt:lpstr>数据流图</vt:lpstr>
      <vt:lpstr>数据流图</vt:lpstr>
      <vt:lpstr>DFG 和部分序</vt:lpstr>
      <vt:lpstr>控制/数据流图(CDFG)</vt:lpstr>
      <vt:lpstr>数据流/判断节点</vt:lpstr>
      <vt:lpstr>CDFG 例子--switch</vt:lpstr>
      <vt:lpstr>CDFG--for 循环</vt:lpstr>
      <vt:lpstr>嵌入式程序模型</vt:lpstr>
      <vt:lpstr>有限状态机-Finite State Machine, FSM</vt:lpstr>
      <vt:lpstr>有限状态机-Finite State Machine, FSM</vt:lpstr>
      <vt:lpstr>有限状态机——座位安全带控制器</vt:lpstr>
      <vt:lpstr>C语言实现</vt:lpstr>
      <vt:lpstr>循环缓冲区</vt:lpstr>
      <vt:lpstr>循环缓冲区</vt:lpstr>
      <vt:lpstr>循环缓冲区</vt:lpstr>
      <vt:lpstr>循环缓冲区</vt:lpstr>
      <vt:lpstr>循环缓冲区——C语言</vt:lpstr>
      <vt:lpstr>循环缓冲区——C语言 </vt:lpstr>
      <vt:lpstr>队列</vt:lpstr>
      <vt:lpstr>生产者消费者系统</vt:lpstr>
      <vt:lpstr> 6.2 嵌入式C语言编程 </vt:lpstr>
      <vt:lpstr>嵌入式C语言编程方法</vt:lpstr>
      <vt:lpstr>嵌入式C语言中的元素</vt:lpstr>
      <vt:lpstr>预处理声明、定义和 include语句</vt:lpstr>
      <vt:lpstr>预处理声明、定义和 include语句</vt:lpstr>
      <vt:lpstr>预处理声明、定义和 include语句</vt:lpstr>
      <vt:lpstr>条件编译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预处理声明、定义和 include语句</vt:lpstr>
      <vt:lpstr> 6.3 编译及优化技术 </vt:lpstr>
      <vt:lpstr> 翻译过程 </vt:lpstr>
      <vt:lpstr>代码优化</vt:lpstr>
      <vt:lpstr>编译的翻译过程</vt:lpstr>
      <vt:lpstr>编译的翻译过程</vt:lpstr>
      <vt:lpstr>编译的翻译过程（续）</vt:lpstr>
      <vt:lpstr>编译的翻译过程（续）</vt:lpstr>
      <vt:lpstr>编译的翻译过程（续）</vt:lpstr>
      <vt:lpstr>控制结构的翻译</vt:lpstr>
      <vt:lpstr>控制代码的生成</vt:lpstr>
      <vt:lpstr>控制代码的生成（续）</vt:lpstr>
      <vt:lpstr>过程的翻译</vt:lpstr>
      <vt:lpstr>过程翻译</vt:lpstr>
      <vt:lpstr>ARM的过程链接</vt:lpstr>
      <vt:lpstr>过程翻译</vt:lpstr>
      <vt:lpstr>过程翻译</vt:lpstr>
      <vt:lpstr>编译过程中的代码优化</vt:lpstr>
      <vt:lpstr>指令的选择与调度</vt:lpstr>
      <vt:lpstr>寄存器分配</vt:lpstr>
      <vt:lpstr>计算次序的选择</vt:lpstr>
      <vt:lpstr>窥孔优化</vt:lpstr>
      <vt:lpstr>窥孔优化常用方法</vt:lpstr>
      <vt:lpstr>窥孔优化常用方法</vt:lpstr>
      <vt:lpstr>窥孔优化常用方法</vt:lpstr>
      <vt:lpstr> 6.4 程序性能分析与优化 </vt:lpstr>
      <vt:lpstr> 程序执行时间  </vt:lpstr>
      <vt:lpstr> 程序执行时间--静态/动态分析方法 </vt:lpstr>
      <vt:lpstr> 程序执行时间--静态/动态分析方法(续） </vt:lpstr>
      <vt:lpstr>代码级分析方法</vt:lpstr>
      <vt:lpstr> 代码级分析方法（续） </vt:lpstr>
      <vt:lpstr> 代码级分析方法（续） </vt:lpstr>
      <vt:lpstr>程序执行时间</vt:lpstr>
      <vt:lpstr> 性能优化--与机器无关的性能优化 </vt:lpstr>
      <vt:lpstr> 性能优化--与机器无关的性能优化 </vt:lpstr>
      <vt:lpstr> 性能优化--与机器无关的性能优化 </vt:lpstr>
      <vt:lpstr> 性能优化--与机器无关的性能优化 </vt:lpstr>
      <vt:lpstr> 性能优化--与机器无关的性能优化 </vt:lpstr>
      <vt:lpstr> 性能优化--与机器无关的性能优化 </vt:lpstr>
      <vt:lpstr> 与机器相关的性能优化 </vt:lpstr>
      <vt:lpstr> 与机器相关的性能优化 </vt:lpstr>
      <vt:lpstr> 与机器相关的性能优化 </vt:lpstr>
      <vt:lpstr> 与机器相关的性能优化 </vt:lpstr>
      <vt:lpstr> 程序功耗分析与优化 </vt:lpstr>
      <vt:lpstr>功耗的测量与评估</vt:lpstr>
      <vt:lpstr>功耗的测量与评估</vt:lpstr>
      <vt:lpstr> 程序功耗优化原则 </vt:lpstr>
      <vt:lpstr> 程序功耗分析与优化 </vt:lpstr>
      <vt:lpstr> 程序尺寸分析与优化 </vt:lpstr>
      <vt:lpstr> 程序尺寸分析与优化 </vt:lpstr>
      <vt:lpstr> 小结  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嵌入式系统概论</dc:title>
  <dc:creator>guojian</dc:creator>
  <cp:lastModifiedBy>Guo Jian</cp:lastModifiedBy>
  <cp:revision>425</cp:revision>
  <dcterms:created xsi:type="dcterms:W3CDTF">2021-08-22T08:54:12Z</dcterms:created>
  <dcterms:modified xsi:type="dcterms:W3CDTF">2023-06-13T00:07:05Z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2052-2.8.1.4649</vt:lpwstr>
  </property>
</Properties>
</file>