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9" r:id="rId4"/>
    <p:sldId id="258" r:id="rId5"/>
    <p:sldId id="297" r:id="rId6"/>
    <p:sldId id="295"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4" r:id="rId23"/>
    <p:sldId id="276" r:id="rId24"/>
    <p:sldId id="277" r:id="rId25"/>
    <p:sldId id="278" r:id="rId26"/>
    <p:sldId id="279" r:id="rId27"/>
    <p:sldId id="280" r:id="rId28"/>
    <p:sldId id="281" r:id="rId29"/>
    <p:sldId id="282" r:id="rId30"/>
    <p:sldId id="283" r:id="rId31"/>
    <p:sldId id="284" r:id="rId32"/>
    <p:sldId id="285" r:id="rId33"/>
    <p:sldId id="287" r:id="rId34"/>
    <p:sldId id="288" r:id="rId35"/>
    <p:sldId id="289" r:id="rId36"/>
    <p:sldId id="290" r:id="rId37"/>
    <p:sldId id="291" r:id="rId38"/>
    <p:sldId id="292" r:id="rId39"/>
    <p:sldId id="293" r:id="rId40"/>
    <p:sldId id="294" r:id="rId41"/>
    <p:sldId id="29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409111A-66C9-47FD-B3C0-C6CDC1082D03}" type="datetimeFigureOut">
              <a:rPr lang="zh-CN" altLang="en-US" smtClean="0"/>
              <a:t>2021/5/5</a:t>
            </a:fld>
            <a:endParaRPr lang="zh-CN" altLang="en-US"/>
          </a:p>
        </p:txBody>
      </p:sp>
      <p:sp>
        <p:nvSpPr>
          <p:cNvPr id="5" name="Footer Placeholder 4"/>
          <p:cNvSpPr>
            <a:spLocks noGrp="1"/>
          </p:cNvSpPr>
          <p:nvPr>
            <p:ph type="ftr" sz="quarter" idx="11"/>
          </p:nvPr>
        </p:nvSpPr>
        <p:spPr>
          <a:xfrm>
            <a:off x="812805" y="6272785"/>
            <a:ext cx="4745736" cy="365125"/>
          </a:xfrm>
        </p:spPr>
        <p:txBody>
          <a:bodyPr/>
          <a:lstStyle/>
          <a:p>
            <a:endParaRPr lang="zh-CN" alt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7755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409111A-66C9-47FD-B3C0-C6CDC1082D03}" type="datetimeFigureOut">
              <a:rPr lang="zh-CN" altLang="en-US" smtClean="0"/>
              <a:t>2021/5/5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214393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409111A-66C9-47FD-B3C0-C6CDC1082D03}" type="datetimeFigureOut">
              <a:rPr lang="zh-CN" altLang="en-US" smtClean="0"/>
              <a:t>2021/5/5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125491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91164" y="282501"/>
            <a:ext cx="8672242" cy="1026534"/>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291164" y="1395663"/>
            <a:ext cx="8672242" cy="4776537"/>
          </a:xfrm>
        </p:spPr>
        <p:txBody>
          <a:bodyPr/>
          <a:lstStyle>
            <a:lvl1pPr>
              <a:lnSpc>
                <a:spcPct val="120000"/>
              </a:lnSpc>
              <a:defRPr sz="3200">
                <a:latin typeface="微软雅黑" panose="020B0503020204020204" pitchFamily="34" charset="-122"/>
                <a:ea typeface="微软雅黑" panose="020B0503020204020204" pitchFamily="34" charset="-122"/>
              </a:defRPr>
            </a:lvl1pPr>
            <a:lvl2pPr>
              <a:lnSpc>
                <a:spcPct val="120000"/>
              </a:lnSpc>
              <a:defRPr sz="2800">
                <a:latin typeface="微软雅黑" panose="020B0503020204020204" pitchFamily="34" charset="-122"/>
                <a:ea typeface="微软雅黑" panose="020B0503020204020204" pitchFamily="34" charset="-122"/>
              </a:defRPr>
            </a:lvl2pPr>
            <a:lvl3pPr>
              <a:lnSpc>
                <a:spcPct val="120000"/>
              </a:lnSpc>
              <a:defRPr sz="2400">
                <a:latin typeface="微软雅黑" panose="020B0503020204020204" pitchFamily="34" charset="-122"/>
                <a:ea typeface="微软雅黑" panose="020B0503020204020204" pitchFamily="34" charset="-122"/>
              </a:defRPr>
            </a:lvl3pPr>
            <a:lvl4pPr>
              <a:lnSpc>
                <a:spcPct val="120000"/>
              </a:lnSpc>
              <a:defRPr sz="2000">
                <a:latin typeface="微软雅黑" panose="020B0503020204020204" pitchFamily="34" charset="-122"/>
                <a:ea typeface="微软雅黑" panose="020B0503020204020204" pitchFamily="34" charset="-122"/>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7" name="Date Placeholder 6"/>
          <p:cNvSpPr>
            <a:spLocks noGrp="1"/>
          </p:cNvSpPr>
          <p:nvPr>
            <p:ph type="dt" sz="half" idx="10"/>
          </p:nvPr>
        </p:nvSpPr>
        <p:spPr/>
        <p:txBody>
          <a:bodyPr/>
          <a:lstStyle/>
          <a:p>
            <a:fld id="{B409111A-66C9-47FD-B3C0-C6CDC1082D03}" type="datetimeFigureOut">
              <a:rPr lang="zh-CN" altLang="en-US" smtClean="0"/>
              <a:t>2021/5/5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2423105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409111A-66C9-47FD-B3C0-C6CDC1082D03}" type="datetimeFigureOut">
              <a:rPr lang="zh-CN" altLang="en-US" smtClean="0"/>
              <a:t>2021/5/5</a:t>
            </a:fld>
            <a:endParaRPr lang="zh-CN" alt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zh-CN" alt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249311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409111A-66C9-47FD-B3C0-C6CDC1082D03}" type="datetimeFigureOut">
              <a:rPr lang="zh-CN" altLang="en-US" smtClean="0"/>
              <a:t>2021/5/5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74227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409111A-66C9-47FD-B3C0-C6CDC1082D03}" type="datetimeFigureOut">
              <a:rPr lang="zh-CN" altLang="en-US" smtClean="0"/>
              <a:t>2021/5/5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245067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B409111A-66C9-47FD-B3C0-C6CDC1082D03}" type="datetimeFigureOut">
              <a:rPr lang="zh-CN" altLang="en-US" smtClean="0"/>
              <a:t>2021/5/5</a:t>
            </a:fld>
            <a:endParaRPr lang="zh-CN" alt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zh-CN" altLang="en-US"/>
          </a:p>
        </p:txBody>
      </p:sp>
      <p:sp>
        <p:nvSpPr>
          <p:cNvPr id="5" name="Slide Number Placeholder 4"/>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1420076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9111A-66C9-47FD-B3C0-C6CDC1082D03}" type="datetimeFigureOut">
              <a:rPr lang="zh-CN" altLang="en-US" smtClean="0"/>
              <a:t>2021/5/5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308329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B409111A-66C9-47FD-B3C0-C6CDC1082D03}" type="datetimeFigureOut">
              <a:rPr lang="zh-CN" altLang="en-US" smtClean="0"/>
              <a:t>2021/5/5</a:t>
            </a:fld>
            <a:endParaRPr lang="zh-CN" altLang="en-US"/>
          </a:p>
        </p:txBody>
      </p:sp>
      <p:sp>
        <p:nvSpPr>
          <p:cNvPr id="10" name="Footer Placeholder 9"/>
          <p:cNvSpPr>
            <a:spLocks noGrp="1"/>
          </p:cNvSpPr>
          <p:nvPr>
            <p:ph type="ftr" sz="quarter" idx="11"/>
          </p:nvPr>
        </p:nvSpPr>
        <p:spPr/>
        <p:txBody>
          <a:bodyPr/>
          <a:lstStyle/>
          <a:p>
            <a:endParaRPr lang="zh-CN" altLang="en-US"/>
          </a:p>
        </p:txBody>
      </p:sp>
      <p:sp>
        <p:nvSpPr>
          <p:cNvPr id="11" name="Slide Number Placeholder 10"/>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2918307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B409111A-66C9-47FD-B3C0-C6CDC1082D03}" type="datetimeFigureOut">
              <a:rPr lang="zh-CN" altLang="en-US" smtClean="0"/>
              <a:t>2021/5/5</a:t>
            </a:fld>
            <a:endParaRPr lang="zh-CN" altLang="en-US"/>
          </a:p>
        </p:txBody>
      </p:sp>
      <p:sp>
        <p:nvSpPr>
          <p:cNvPr id="10" name="Slide Number Placeholder 9"/>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1287695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B409111A-66C9-47FD-B3C0-C6CDC1082D03}" type="datetimeFigureOut">
              <a:rPr lang="zh-CN" altLang="en-US" smtClean="0"/>
              <a:t>2021/5/5</a:t>
            </a:fld>
            <a:endParaRPr lang="zh-CN" alt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165334611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5318" y="2017099"/>
            <a:ext cx="7996084" cy="1414360"/>
          </a:xfrm>
        </p:spPr>
        <p:txBody>
          <a:bodyPr>
            <a:normAutofit/>
          </a:bodyPr>
          <a:lstStyle/>
          <a:p>
            <a:pPr algn="ctr"/>
            <a:r>
              <a:rPr lang="zh-CN" altLang="en-US" sz="5400" dirty="0"/>
              <a:t>第九章 </a:t>
            </a:r>
            <a:r>
              <a:rPr lang="zh-CN" altLang="en-US" sz="5400" dirty="0">
                <a:sym typeface="Symbol" panose="05050102010706020507" pitchFamily="18" charset="2"/>
              </a:rPr>
              <a:t></a:t>
            </a:r>
            <a:r>
              <a:rPr lang="en-US" altLang="zh-CN" sz="5400" dirty="0">
                <a:sym typeface="Symbol" panose="05050102010706020507" pitchFamily="18" charset="2"/>
              </a:rPr>
              <a:t>C/OS III</a:t>
            </a:r>
            <a:r>
              <a:rPr lang="zh-CN" altLang="en-US" sz="5400" dirty="0"/>
              <a:t>操作系统</a:t>
            </a:r>
          </a:p>
        </p:txBody>
      </p:sp>
      <p:pic>
        <p:nvPicPr>
          <p:cNvPr id="4" name="图片 3"/>
          <p:cNvPicPr>
            <a:picLocks noChangeAspect="1"/>
          </p:cNvPicPr>
          <p:nvPr/>
        </p:nvPicPr>
        <p:blipFill>
          <a:blip r:embed="rId2"/>
          <a:stretch>
            <a:fillRect/>
          </a:stretch>
        </p:blipFill>
        <p:spPr>
          <a:xfrm>
            <a:off x="1773579" y="5333499"/>
            <a:ext cx="1203627" cy="1152564"/>
          </a:xfrm>
          <a:prstGeom prst="rect">
            <a:avLst/>
          </a:prstGeom>
        </p:spPr>
      </p:pic>
      <p:pic>
        <p:nvPicPr>
          <p:cNvPr id="5" name="图片 4"/>
          <p:cNvPicPr>
            <a:picLocks noChangeAspect="1"/>
          </p:cNvPicPr>
          <p:nvPr/>
        </p:nvPicPr>
        <p:blipFill>
          <a:blip r:embed="rId3"/>
          <a:stretch>
            <a:fillRect/>
          </a:stretch>
        </p:blipFill>
        <p:spPr>
          <a:xfrm>
            <a:off x="2942091" y="5389527"/>
            <a:ext cx="1113910" cy="1123471"/>
          </a:xfrm>
          <a:prstGeom prst="rect">
            <a:avLst/>
          </a:prstGeom>
        </p:spPr>
      </p:pic>
      <p:pic>
        <p:nvPicPr>
          <p:cNvPr id="6" name="图片 5"/>
          <p:cNvPicPr>
            <a:picLocks noChangeAspect="1"/>
          </p:cNvPicPr>
          <p:nvPr/>
        </p:nvPicPr>
        <p:blipFill>
          <a:blip r:embed="rId4"/>
          <a:stretch>
            <a:fillRect/>
          </a:stretch>
        </p:blipFill>
        <p:spPr>
          <a:xfrm>
            <a:off x="4065305" y="5389527"/>
            <a:ext cx="1250458" cy="1150990"/>
          </a:xfrm>
          <a:prstGeom prst="rect">
            <a:avLst/>
          </a:prstGeom>
        </p:spPr>
      </p:pic>
      <p:pic>
        <p:nvPicPr>
          <p:cNvPr id="7" name="图片 6"/>
          <p:cNvPicPr>
            <a:picLocks noChangeAspect="1"/>
          </p:cNvPicPr>
          <p:nvPr/>
        </p:nvPicPr>
        <p:blipFill>
          <a:blip r:embed="rId5"/>
          <a:stretch>
            <a:fillRect/>
          </a:stretch>
        </p:blipFill>
        <p:spPr>
          <a:xfrm>
            <a:off x="641060" y="5323819"/>
            <a:ext cx="1148437" cy="1123471"/>
          </a:xfrm>
          <a:prstGeom prst="rect">
            <a:avLst/>
          </a:prstGeom>
        </p:spPr>
      </p:pic>
      <p:pic>
        <p:nvPicPr>
          <p:cNvPr id="8" name="图片 7"/>
          <p:cNvPicPr>
            <a:picLocks noChangeAspect="1"/>
          </p:cNvPicPr>
          <p:nvPr/>
        </p:nvPicPr>
        <p:blipFill>
          <a:blip r:embed="rId6"/>
          <a:stretch>
            <a:fillRect/>
          </a:stretch>
        </p:blipFill>
        <p:spPr>
          <a:xfrm>
            <a:off x="5291142" y="5513818"/>
            <a:ext cx="924238" cy="964133"/>
          </a:xfrm>
          <a:prstGeom prst="rect">
            <a:avLst/>
          </a:prstGeom>
        </p:spPr>
      </p:pic>
      <p:pic>
        <p:nvPicPr>
          <p:cNvPr id="9" name="图片 8"/>
          <p:cNvPicPr>
            <a:picLocks noChangeAspect="1"/>
          </p:cNvPicPr>
          <p:nvPr/>
        </p:nvPicPr>
        <p:blipFill>
          <a:blip r:embed="rId7"/>
          <a:stretch>
            <a:fillRect/>
          </a:stretch>
        </p:blipFill>
        <p:spPr>
          <a:xfrm>
            <a:off x="6215380" y="5348286"/>
            <a:ext cx="1132519" cy="1141002"/>
          </a:xfrm>
          <a:prstGeom prst="rect">
            <a:avLst/>
          </a:prstGeom>
        </p:spPr>
      </p:pic>
      <p:pic>
        <p:nvPicPr>
          <p:cNvPr id="10" name="图片 9"/>
          <p:cNvPicPr>
            <a:picLocks noChangeAspect="1"/>
          </p:cNvPicPr>
          <p:nvPr/>
        </p:nvPicPr>
        <p:blipFill>
          <a:blip r:embed="rId8"/>
          <a:stretch>
            <a:fillRect/>
          </a:stretch>
        </p:blipFill>
        <p:spPr>
          <a:xfrm>
            <a:off x="7347899" y="5359399"/>
            <a:ext cx="1137777" cy="1137777"/>
          </a:xfrm>
          <a:prstGeom prst="rect">
            <a:avLst/>
          </a:prstGeom>
        </p:spPr>
      </p:pic>
    </p:spTree>
    <p:extLst>
      <p:ext uri="{BB962C8B-B14F-4D97-AF65-F5344CB8AC3E}">
        <p14:creationId xmlns:p14="http://schemas.microsoft.com/office/powerpoint/2010/main" val="1447536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任务的状态及转换</a:t>
            </a:r>
            <a:endParaRPr lang="zh-CN" altLang="en-US" sz="3200" dirty="0"/>
          </a:p>
        </p:txBody>
      </p:sp>
      <p:sp>
        <p:nvSpPr>
          <p:cNvPr id="3" name="内容占位符 2"/>
          <p:cNvSpPr>
            <a:spLocks noGrp="1"/>
          </p:cNvSpPr>
          <p:nvPr>
            <p:ph idx="1"/>
          </p:nvPr>
        </p:nvSpPr>
        <p:spPr/>
        <p:txBody>
          <a:bodyPr>
            <a:normAutofit/>
          </a:bodyPr>
          <a:lstStyle/>
          <a:p>
            <a:endParaRPr lang="en-US" altLang="zh-CN" sz="2400" dirty="0"/>
          </a:p>
          <a:p>
            <a:pPr lvl="1"/>
            <a:endParaRPr lang="en-US" altLang="zh-CN" sz="2000" dirty="0"/>
          </a:p>
        </p:txBody>
      </p:sp>
      <p:pic>
        <p:nvPicPr>
          <p:cNvPr id="5" name="图片 4">
            <a:extLst>
              <a:ext uri="{FF2B5EF4-FFF2-40B4-BE49-F238E27FC236}">
                <a16:creationId xmlns:a16="http://schemas.microsoft.com/office/drawing/2014/main" id="{743438E0-A828-40A2-A6A6-9E7C0D1E6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304" y="1491586"/>
            <a:ext cx="5277961" cy="4459543"/>
          </a:xfrm>
          <a:prstGeom prst="rect">
            <a:avLst/>
          </a:prstGeom>
        </p:spPr>
      </p:pic>
    </p:spTree>
    <p:extLst>
      <p:ext uri="{BB962C8B-B14F-4D97-AF65-F5344CB8AC3E}">
        <p14:creationId xmlns:p14="http://schemas.microsoft.com/office/powerpoint/2010/main" val="185210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任务管理</a:t>
            </a:r>
            <a:endParaRPr lang="zh-CN" altLang="en-US" sz="3200" dirty="0"/>
          </a:p>
        </p:txBody>
      </p:sp>
      <p:sp>
        <p:nvSpPr>
          <p:cNvPr id="3" name="内容占位符 2"/>
          <p:cNvSpPr>
            <a:spLocks noGrp="1"/>
          </p:cNvSpPr>
          <p:nvPr>
            <p:ph idx="1"/>
          </p:nvPr>
        </p:nvSpPr>
        <p:spPr/>
        <p:txBody>
          <a:bodyPr>
            <a:normAutofit/>
          </a:bodyPr>
          <a:lstStyle/>
          <a:p>
            <a:endParaRPr lang="en-US" altLang="zh-CN" sz="2400" dirty="0"/>
          </a:p>
          <a:p>
            <a:pPr lvl="1"/>
            <a:endParaRPr lang="en-US" altLang="zh-CN" sz="2000" dirty="0"/>
          </a:p>
        </p:txBody>
      </p:sp>
      <p:sp>
        <p:nvSpPr>
          <p:cNvPr id="6" name="内容占位符 2">
            <a:extLst>
              <a:ext uri="{FF2B5EF4-FFF2-40B4-BE49-F238E27FC236}">
                <a16:creationId xmlns:a16="http://schemas.microsoft.com/office/drawing/2014/main" id="{65F57173-8E7B-4F5A-B1A3-8BF0CE980CC6}"/>
              </a:ext>
            </a:extLst>
          </p:cNvPr>
          <p:cNvSpPr txBox="1">
            <a:spLocks/>
          </p:cNvSpPr>
          <p:nvPr/>
        </p:nvSpPr>
        <p:spPr>
          <a:xfrm>
            <a:off x="390298" y="1395662"/>
            <a:ext cx="8672242" cy="4776537"/>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1200"/>
              </a:spcBef>
              <a:buClr>
                <a:schemeClr val="accent1">
                  <a:lumMod val="75000"/>
                </a:schemeClr>
              </a:buClr>
              <a:buSzPct val="85000"/>
              <a:buFont typeface="Wingdings" pitchFamily="2" charset="2"/>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73152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00584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2400" b="1" dirty="0"/>
              <a:t>创建任务</a:t>
            </a:r>
            <a:r>
              <a:rPr lang="zh-CN" altLang="en-US" sz="2400" dirty="0"/>
              <a:t>：为了执行某个任务，必须首先创建该任务，使它进入进入就绪状态，能够被调度执行</a:t>
            </a:r>
            <a:endParaRPr lang="en-US" altLang="zh-CN" sz="2400" dirty="0"/>
          </a:p>
          <a:p>
            <a:r>
              <a:rPr lang="zh-CN" altLang="en-US" sz="2400" b="1" dirty="0"/>
              <a:t>删除任务</a:t>
            </a:r>
            <a:r>
              <a:rPr lang="zh-CN" altLang="en-US" sz="2400" dirty="0"/>
              <a:t>：若任务只允许执行一次，则在任务执行完后，需要删除任务，使任务进入休眠态，被删除的任务就不再被调度</a:t>
            </a:r>
            <a:endParaRPr lang="en-US" altLang="zh-CN" sz="2400" dirty="0"/>
          </a:p>
          <a:p>
            <a:r>
              <a:rPr lang="zh-CN" altLang="en-US" sz="2400" b="1" dirty="0"/>
              <a:t>挂起任务</a:t>
            </a:r>
            <a:r>
              <a:rPr lang="zh-CN" altLang="en-US" sz="2400" dirty="0"/>
              <a:t>：任务挂起是一个附加功能，有时候在某个时间段内不需要某个任务继续执行，则可以将此任务挂起</a:t>
            </a:r>
            <a:endParaRPr lang="en-US" altLang="zh-CN" sz="2400" dirty="0"/>
          </a:p>
          <a:p>
            <a:r>
              <a:rPr lang="zh-CN" altLang="en-US" sz="2400" b="1" dirty="0"/>
              <a:t>恢复挂起任务</a:t>
            </a:r>
            <a:r>
              <a:rPr lang="zh-CN" altLang="en-US" sz="2400" dirty="0"/>
              <a:t>：被挂起的任务要恢复运行，需要通过恢复挂起任务系统服务显式地恢复被挂起的任务</a:t>
            </a:r>
            <a:endParaRPr lang="en-US" altLang="zh-CN" sz="2400" dirty="0"/>
          </a:p>
          <a:p>
            <a:endParaRPr lang="en-US" altLang="zh-CN" sz="2400" dirty="0"/>
          </a:p>
          <a:p>
            <a:pPr lvl="1"/>
            <a:endParaRPr lang="en-US" altLang="zh-CN" sz="2000" dirty="0"/>
          </a:p>
        </p:txBody>
      </p:sp>
    </p:spTree>
    <p:extLst>
      <p:ext uri="{BB962C8B-B14F-4D97-AF65-F5344CB8AC3E}">
        <p14:creationId xmlns:p14="http://schemas.microsoft.com/office/powerpoint/2010/main" val="419853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任务调度</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t>调度点：可以进行任务调度的时刻</a:t>
            </a:r>
            <a:endParaRPr lang="en-US" altLang="zh-CN" sz="2400" dirty="0"/>
          </a:p>
          <a:p>
            <a:pPr lvl="1"/>
            <a:r>
              <a:rPr lang="zh-CN" altLang="en-US" sz="2000" dirty="0"/>
              <a:t>创建任务</a:t>
            </a:r>
            <a:endParaRPr lang="en-US" altLang="zh-CN" sz="2000" dirty="0"/>
          </a:p>
          <a:p>
            <a:pPr lvl="1"/>
            <a:r>
              <a:rPr lang="zh-CN" altLang="en-US" sz="2000" dirty="0"/>
              <a:t>删除任务</a:t>
            </a:r>
            <a:endParaRPr lang="en-US" altLang="zh-CN" sz="2000" dirty="0"/>
          </a:p>
          <a:p>
            <a:pPr lvl="1"/>
            <a:r>
              <a:rPr lang="zh-CN" altLang="en-US" sz="2000" dirty="0"/>
              <a:t>任务等待事件发生而此事件还未发生</a:t>
            </a:r>
            <a:endParaRPr lang="en-US" altLang="zh-CN" sz="2000" dirty="0"/>
          </a:p>
          <a:p>
            <a:pPr lvl="1"/>
            <a:r>
              <a:rPr lang="zh-CN" altLang="en-US" sz="2000" dirty="0"/>
              <a:t>任务取消等待</a:t>
            </a:r>
            <a:endParaRPr lang="en-US" altLang="zh-CN" sz="2000" dirty="0"/>
          </a:p>
          <a:p>
            <a:pPr lvl="1"/>
            <a:r>
              <a:rPr lang="zh-CN" altLang="en-US" sz="2000" dirty="0"/>
              <a:t>任务改变自身的优先级或者其他任务的优先级</a:t>
            </a:r>
            <a:endParaRPr lang="en-US" altLang="zh-CN" sz="2000" dirty="0"/>
          </a:p>
          <a:p>
            <a:pPr lvl="1"/>
            <a:r>
              <a:rPr lang="zh-CN" altLang="en-US" sz="2000" dirty="0"/>
              <a:t>任务调用延时函数</a:t>
            </a:r>
            <a:r>
              <a:rPr lang="en-US" altLang="zh-CN" sz="2000" dirty="0" err="1"/>
              <a:t>OSTimeDly</a:t>
            </a:r>
            <a:r>
              <a:rPr lang="en-US" altLang="zh-CN" sz="2000" dirty="0"/>
              <a:t>()</a:t>
            </a:r>
            <a:r>
              <a:rPr lang="zh-CN" altLang="en-US" sz="2000" dirty="0"/>
              <a:t>或</a:t>
            </a:r>
            <a:r>
              <a:rPr lang="en-US" altLang="zh-CN" sz="2000" dirty="0" err="1"/>
              <a:t>OSTimeDlyHMSM</a:t>
            </a:r>
            <a:r>
              <a:rPr lang="en-US" altLang="zh-CN" sz="2000" dirty="0"/>
              <a:t>()</a:t>
            </a:r>
          </a:p>
          <a:p>
            <a:pPr lvl="1"/>
            <a:r>
              <a:rPr lang="zh-CN" altLang="en-US" sz="2000" dirty="0"/>
              <a:t>删除一个内核任务</a:t>
            </a:r>
            <a:endParaRPr lang="en-US" altLang="zh-CN" sz="2000" dirty="0"/>
          </a:p>
          <a:p>
            <a:pPr lvl="1"/>
            <a:r>
              <a:rPr lang="zh-CN" altLang="en-US" sz="2000" dirty="0"/>
              <a:t>任务释放信号量给另外一个任务或向另外一个任务发消息</a:t>
            </a:r>
            <a:endParaRPr lang="en-US" altLang="zh-CN" sz="2000" dirty="0"/>
          </a:p>
          <a:p>
            <a:pPr lvl="1"/>
            <a:r>
              <a:rPr lang="zh-CN" altLang="en-US" sz="2000" dirty="0"/>
              <a:t>任务通过调用</a:t>
            </a:r>
            <a:r>
              <a:rPr lang="en-US" altLang="zh-CN" sz="2000" dirty="0" err="1"/>
              <a:t>OSTaskSuspend</a:t>
            </a:r>
            <a:r>
              <a:rPr lang="en-US" altLang="zh-CN" sz="2000" dirty="0"/>
              <a:t>()</a:t>
            </a:r>
            <a:r>
              <a:rPr lang="zh-CN" altLang="en-US" sz="2000" dirty="0"/>
              <a:t>将自身挂起</a:t>
            </a:r>
            <a:endParaRPr lang="en-US" altLang="zh-CN" sz="2000" dirty="0"/>
          </a:p>
          <a:p>
            <a:pPr lvl="1"/>
            <a:r>
              <a:rPr lang="zh-CN" altLang="en-US" sz="2000" dirty="0"/>
              <a:t>任务调用</a:t>
            </a:r>
            <a:r>
              <a:rPr lang="en-US" altLang="zh-CN" sz="2000" dirty="0" err="1"/>
              <a:t>OSTaskResume</a:t>
            </a:r>
            <a:r>
              <a:rPr lang="en-US" altLang="zh-CN" sz="2000" dirty="0"/>
              <a:t>()</a:t>
            </a:r>
            <a:r>
              <a:rPr lang="zh-CN" altLang="en-US" sz="2000" dirty="0"/>
              <a:t>解除挂起某一被挂起的任务</a:t>
            </a:r>
            <a:endParaRPr lang="en-US" altLang="zh-CN" sz="2000" dirty="0"/>
          </a:p>
          <a:p>
            <a:pPr lvl="1"/>
            <a:endParaRPr lang="en-US" altLang="zh-CN" sz="2000" dirty="0"/>
          </a:p>
          <a:p>
            <a:pPr lvl="1"/>
            <a:endParaRPr lang="en-US" altLang="zh-CN" sz="2000" dirty="0"/>
          </a:p>
          <a:p>
            <a:endParaRPr lang="en-US" altLang="zh-CN" sz="2400" dirty="0"/>
          </a:p>
          <a:p>
            <a:pPr lvl="1"/>
            <a:endParaRPr lang="en-US" altLang="zh-CN" sz="2000" dirty="0"/>
          </a:p>
        </p:txBody>
      </p:sp>
    </p:spTree>
    <p:extLst>
      <p:ext uri="{BB962C8B-B14F-4D97-AF65-F5344CB8AC3E}">
        <p14:creationId xmlns:p14="http://schemas.microsoft.com/office/powerpoint/2010/main" val="1443941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任务调度</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t>调度点：可以进行任务调度的时刻</a:t>
            </a:r>
            <a:endParaRPr lang="en-US" altLang="zh-CN" sz="2400" dirty="0"/>
          </a:p>
          <a:p>
            <a:pPr lvl="1"/>
            <a:r>
              <a:rPr lang="zh-CN" altLang="en-US" sz="2000" dirty="0"/>
              <a:t>退出所有的嵌套中断</a:t>
            </a:r>
            <a:endParaRPr lang="en-US" altLang="zh-CN" sz="2000" dirty="0"/>
          </a:p>
          <a:p>
            <a:pPr lvl="1"/>
            <a:r>
              <a:rPr lang="zh-CN" altLang="en-US" sz="2000" dirty="0"/>
              <a:t>通过</a:t>
            </a:r>
            <a:r>
              <a:rPr lang="en-US" altLang="zh-CN" sz="2000" dirty="0" err="1"/>
              <a:t>OSSchedUnlock</a:t>
            </a:r>
            <a:r>
              <a:rPr lang="en-US" altLang="zh-CN" sz="2000" dirty="0"/>
              <a:t>()</a:t>
            </a:r>
            <a:r>
              <a:rPr lang="zh-CN" altLang="en-US" sz="2000" dirty="0"/>
              <a:t>给调度器解锁</a:t>
            </a:r>
            <a:endParaRPr lang="en-US" altLang="zh-CN" sz="2000" dirty="0"/>
          </a:p>
          <a:p>
            <a:pPr lvl="1"/>
            <a:r>
              <a:rPr lang="zh-CN" altLang="en-US" sz="2000" dirty="0"/>
              <a:t>任务调用</a:t>
            </a:r>
            <a:r>
              <a:rPr lang="en-US" altLang="zh-CN" sz="2000" dirty="0" err="1"/>
              <a:t>OSSchedRoundRobinYield</a:t>
            </a:r>
            <a:r>
              <a:rPr lang="en-US" altLang="zh-CN" sz="2000" dirty="0"/>
              <a:t>()</a:t>
            </a:r>
            <a:r>
              <a:rPr lang="zh-CN" altLang="en-US" sz="2000" dirty="0"/>
              <a:t>放弃其执行时间片</a:t>
            </a:r>
            <a:endParaRPr lang="en-US" altLang="zh-CN" sz="2000" dirty="0"/>
          </a:p>
          <a:p>
            <a:pPr lvl="1"/>
            <a:r>
              <a:rPr lang="zh-CN" altLang="en-US" sz="2000" dirty="0"/>
              <a:t>用户调用</a:t>
            </a:r>
            <a:r>
              <a:rPr lang="en-US" altLang="zh-CN" sz="2000" dirty="0" err="1"/>
              <a:t>OSSched</a:t>
            </a:r>
            <a:r>
              <a:rPr lang="en-US" altLang="zh-CN" sz="2000" dirty="0"/>
              <a:t>()</a:t>
            </a:r>
          </a:p>
          <a:p>
            <a:pPr lvl="1"/>
            <a:endParaRPr lang="en-US" altLang="zh-CN" sz="2000" dirty="0"/>
          </a:p>
          <a:p>
            <a:endParaRPr lang="en-US" altLang="zh-CN" sz="2400" dirty="0"/>
          </a:p>
          <a:p>
            <a:pPr lvl="1"/>
            <a:endParaRPr lang="en-US" altLang="zh-CN" sz="2000" dirty="0"/>
          </a:p>
        </p:txBody>
      </p:sp>
    </p:spTree>
    <p:extLst>
      <p:ext uri="{BB962C8B-B14F-4D97-AF65-F5344CB8AC3E}">
        <p14:creationId xmlns:p14="http://schemas.microsoft.com/office/powerpoint/2010/main" val="180308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时间片轮询调度</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t>任务优先级靠一个数组变量实现，数组变量的每一位代表一个优先级</a:t>
            </a:r>
            <a:endParaRPr lang="en-US" altLang="zh-CN" sz="2400" dirty="0"/>
          </a:p>
          <a:p>
            <a:r>
              <a:rPr lang="zh-CN" altLang="en-US" sz="2400" dirty="0"/>
              <a:t>多个任务有相同优先级时，</a:t>
            </a:r>
            <a:r>
              <a:rPr lang="zh-CN" altLang="en-US" sz="2400" dirty="0">
                <a:sym typeface="Symbol" panose="05050102010706020507" pitchFamily="18" charset="2"/>
              </a:rPr>
              <a:t> </a:t>
            </a:r>
            <a:r>
              <a:rPr lang="en-US" altLang="zh-CN" sz="2400" dirty="0">
                <a:sym typeface="Symbol" panose="05050102010706020507" pitchFamily="18" charset="2"/>
              </a:rPr>
              <a:t>C/OS III</a:t>
            </a:r>
            <a:r>
              <a:rPr lang="zh-CN" altLang="en-US" sz="2400" dirty="0">
                <a:sym typeface="Symbol" panose="05050102010706020507" pitchFamily="18" charset="2"/>
              </a:rPr>
              <a:t>采用时间片轮询调度</a:t>
            </a:r>
            <a:endParaRPr lang="en-US" altLang="zh-CN" sz="2400" dirty="0">
              <a:sym typeface="Symbol" panose="05050102010706020507" pitchFamily="18" charset="2"/>
            </a:endParaRPr>
          </a:p>
          <a:p>
            <a:r>
              <a:rPr lang="zh-CN" altLang="en-US" sz="2400" dirty="0">
                <a:sym typeface="Symbol" panose="05050102010706020507" pitchFamily="18" charset="2"/>
              </a:rPr>
              <a:t>当两个相同优先级的任务同时就绪时，取任务链表中的第一个任务执行，当该任务时间片用完时，将该任务插入任务链表尾部</a:t>
            </a:r>
            <a:endParaRPr lang="en-US" altLang="zh-CN" sz="2400" dirty="0">
              <a:sym typeface="Symbol" panose="05050102010706020507" pitchFamily="18" charset="2"/>
            </a:endParaRPr>
          </a:p>
          <a:p>
            <a:r>
              <a:rPr lang="zh-CN" altLang="en-US" sz="2400" dirty="0">
                <a:sym typeface="Symbol" panose="05050102010706020507" pitchFamily="18" charset="2"/>
              </a:rPr>
              <a:t>如果任务没有将所有的时间片用完，可以调用系统服务</a:t>
            </a:r>
            <a:r>
              <a:rPr lang="en-US" altLang="zh-CN" sz="2400" dirty="0" err="1"/>
              <a:t>OSSchedRoundRobinYield</a:t>
            </a:r>
            <a:r>
              <a:rPr lang="en-US" altLang="zh-CN" sz="2400" dirty="0"/>
              <a:t>()</a:t>
            </a:r>
            <a:r>
              <a:rPr lang="zh-CN" altLang="en-US" sz="2400" dirty="0"/>
              <a:t>，放弃剩余时间片从而切换到相同优先级的下一个任务</a:t>
            </a:r>
            <a:endParaRPr lang="en-US" altLang="zh-CN" sz="2400" dirty="0">
              <a:sym typeface="Symbol" panose="05050102010706020507" pitchFamily="18" charset="2"/>
            </a:endParaRPr>
          </a:p>
          <a:p>
            <a:endParaRPr lang="en-US" altLang="zh-CN" sz="2400" dirty="0"/>
          </a:p>
          <a:p>
            <a:pPr lvl="1"/>
            <a:endParaRPr lang="en-US" altLang="zh-CN" sz="2000" dirty="0"/>
          </a:p>
        </p:txBody>
      </p:sp>
    </p:spTree>
    <p:extLst>
      <p:ext uri="{BB962C8B-B14F-4D97-AF65-F5344CB8AC3E}">
        <p14:creationId xmlns:p14="http://schemas.microsoft.com/office/powerpoint/2010/main" val="4163932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状态之间转换的时序图</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pPr lvl="1"/>
            <a:endParaRPr lang="en-US" altLang="zh-CN" sz="2000" dirty="0"/>
          </a:p>
          <a:p>
            <a:endParaRPr lang="en-US" altLang="zh-CN" sz="2400" dirty="0"/>
          </a:p>
          <a:p>
            <a:pPr lvl="1"/>
            <a:endParaRPr lang="en-US" altLang="zh-CN" sz="2000" dirty="0"/>
          </a:p>
        </p:txBody>
      </p:sp>
      <p:pic>
        <p:nvPicPr>
          <p:cNvPr id="7" name="图片 6">
            <a:extLst>
              <a:ext uri="{FF2B5EF4-FFF2-40B4-BE49-F238E27FC236}">
                <a16:creationId xmlns:a16="http://schemas.microsoft.com/office/drawing/2014/main" id="{46992738-6013-4697-B7BF-1AF91A446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225" y="1481510"/>
            <a:ext cx="6278455" cy="4555905"/>
          </a:xfrm>
          <a:prstGeom prst="rect">
            <a:avLst/>
          </a:prstGeom>
        </p:spPr>
      </p:pic>
    </p:spTree>
    <p:extLst>
      <p:ext uri="{BB962C8B-B14F-4D97-AF65-F5344CB8AC3E}">
        <p14:creationId xmlns:p14="http://schemas.microsoft.com/office/powerpoint/2010/main" val="3517164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中断管理</a:t>
            </a:r>
            <a:endParaRPr lang="zh-CN" altLang="en-US" sz="3200" dirty="0"/>
          </a:p>
        </p:txBody>
      </p:sp>
      <p:sp>
        <p:nvSpPr>
          <p:cNvPr id="3" name="内容占位符 2"/>
          <p:cNvSpPr>
            <a:spLocks noGrp="1"/>
          </p:cNvSpPr>
          <p:nvPr>
            <p:ph idx="1"/>
          </p:nvPr>
        </p:nvSpPr>
        <p:spPr>
          <a:xfrm>
            <a:off x="291164" y="1395663"/>
            <a:ext cx="8672242" cy="5179836"/>
          </a:xfrm>
        </p:spPr>
        <p:txBody>
          <a:bodyPr>
            <a:normAutofit lnSpcReduction="10000"/>
          </a:bodyPr>
          <a:lstStyle/>
          <a:p>
            <a:r>
              <a:rPr lang="zh-CN" altLang="en-US" sz="2400" dirty="0"/>
              <a:t>中断是硬件机制，用于通知</a:t>
            </a:r>
            <a:r>
              <a:rPr lang="en-US" altLang="zh-CN" sz="2400" dirty="0"/>
              <a:t>CPU</a:t>
            </a:r>
            <a:r>
              <a:rPr lang="zh-CN" altLang="en-US" sz="2400" dirty="0"/>
              <a:t>有异步事件发生</a:t>
            </a:r>
            <a:endParaRPr lang="en-US" altLang="zh-CN" sz="2400" dirty="0"/>
          </a:p>
          <a:p>
            <a:r>
              <a:rPr lang="zh-CN" altLang="en-US" sz="2400" dirty="0"/>
              <a:t>中断被响应时，</a:t>
            </a:r>
            <a:r>
              <a:rPr lang="en-US" altLang="zh-CN" sz="2400" dirty="0"/>
              <a:t>CPU</a:t>
            </a:r>
            <a:r>
              <a:rPr lang="zh-CN" altLang="en-US" sz="2400" dirty="0"/>
              <a:t>保存部分（或全部）寄存器值并跳转到中断服务例程</a:t>
            </a:r>
            <a:r>
              <a:rPr lang="en-US" altLang="zh-CN" sz="2400" dirty="0"/>
              <a:t>ISR</a:t>
            </a:r>
          </a:p>
          <a:p>
            <a:r>
              <a:rPr lang="en-US" altLang="zh-CN" sz="2400" dirty="0"/>
              <a:t>ISR</a:t>
            </a:r>
            <a:r>
              <a:rPr lang="zh-CN" altLang="en-US" sz="2400" dirty="0"/>
              <a:t>处理完成后，程序返回中断前的任务或优先级更高的任务</a:t>
            </a:r>
            <a:endParaRPr lang="en-US" altLang="zh-CN" sz="2400" dirty="0"/>
          </a:p>
          <a:p>
            <a:r>
              <a:rPr lang="zh-CN" altLang="en-US" sz="2400" dirty="0"/>
              <a:t>关中断的时间越短越好，实时系统中，最大关中断时间是一个重要的性能</a:t>
            </a:r>
            <a:endParaRPr lang="en-US" altLang="zh-CN" sz="2400" dirty="0"/>
          </a:p>
          <a:p>
            <a:r>
              <a:rPr lang="zh-CN" altLang="en-US" sz="2400" dirty="0"/>
              <a:t>保护现场将当前正在执行任务的状态以及数据完整地保存到该任务的堆栈</a:t>
            </a:r>
            <a:endParaRPr lang="en-US" altLang="zh-CN" sz="2400" dirty="0"/>
          </a:p>
          <a:p>
            <a:r>
              <a:rPr lang="zh-CN" altLang="en-US" sz="2400" dirty="0"/>
              <a:t>中断恢复时间是执行完</a:t>
            </a:r>
            <a:r>
              <a:rPr lang="en-US" altLang="zh-CN" sz="2400" dirty="0"/>
              <a:t>ISR</a:t>
            </a:r>
            <a:r>
              <a:rPr lang="zh-CN" altLang="en-US" sz="2400" dirty="0"/>
              <a:t>中最后一句代码后，到恢复任务级代码的这段时间</a:t>
            </a:r>
            <a:endParaRPr lang="en-US" altLang="zh-CN" sz="2400" dirty="0"/>
          </a:p>
          <a:p>
            <a:endParaRPr lang="en-US" altLang="zh-CN" sz="2400" dirty="0"/>
          </a:p>
          <a:p>
            <a:pPr lvl="1"/>
            <a:endParaRPr lang="en-US" altLang="zh-CN" sz="2000" dirty="0"/>
          </a:p>
        </p:txBody>
      </p:sp>
    </p:spTree>
    <p:extLst>
      <p:ext uri="{BB962C8B-B14F-4D97-AF65-F5344CB8AC3E}">
        <p14:creationId xmlns:p14="http://schemas.microsoft.com/office/powerpoint/2010/main" val="3237073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中断管理</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sym typeface="Symbol" panose="05050102010706020507" pitchFamily="18" charset="2"/>
              </a:rPr>
              <a:t></a:t>
            </a:r>
            <a:r>
              <a:rPr lang="en-US" altLang="zh-CN" sz="2400" dirty="0">
                <a:sym typeface="Symbol" panose="05050102010706020507" pitchFamily="18" charset="2"/>
              </a:rPr>
              <a:t>C/OS III</a:t>
            </a:r>
            <a:r>
              <a:rPr lang="zh-CN" altLang="en-US" sz="2400" dirty="0">
                <a:sym typeface="Symbol" panose="05050102010706020507" pitchFamily="18" charset="2"/>
              </a:rPr>
              <a:t>进入中断时，</a:t>
            </a:r>
            <a:r>
              <a:rPr lang="en-US" altLang="zh-CN" sz="2400" dirty="0">
                <a:sym typeface="Symbol" panose="05050102010706020507" pitchFamily="18" charset="2"/>
              </a:rPr>
              <a:t>CPU</a:t>
            </a:r>
            <a:r>
              <a:rPr lang="zh-CN" altLang="en-US" sz="2400" dirty="0">
                <a:sym typeface="Symbol" panose="05050102010706020507" pitchFamily="18" charset="2"/>
              </a:rPr>
              <a:t>需要执行以下步骤：</a:t>
            </a:r>
            <a:endParaRPr lang="en-US" altLang="zh-CN" sz="2400" dirty="0"/>
          </a:p>
          <a:p>
            <a:pPr lvl="1"/>
            <a:r>
              <a:rPr lang="zh-CN" altLang="en-US" sz="2000" dirty="0"/>
              <a:t>关中断</a:t>
            </a:r>
            <a:endParaRPr lang="en-US" altLang="zh-CN" sz="2000" dirty="0"/>
          </a:p>
          <a:p>
            <a:pPr lvl="1"/>
            <a:r>
              <a:rPr lang="zh-CN" altLang="en-US" sz="2000" dirty="0"/>
              <a:t>保存上下文</a:t>
            </a:r>
            <a:endParaRPr lang="en-US" altLang="zh-CN" sz="2000" dirty="0"/>
          </a:p>
          <a:p>
            <a:pPr lvl="1"/>
            <a:r>
              <a:rPr lang="zh-CN" altLang="en-US" sz="2000" dirty="0"/>
              <a:t>调用</a:t>
            </a:r>
            <a:r>
              <a:rPr lang="en-US" altLang="zh-CN" sz="2000" dirty="0" err="1"/>
              <a:t>OSIntEnter</a:t>
            </a:r>
            <a:r>
              <a:rPr lang="en-US" altLang="zh-CN" sz="2000" dirty="0"/>
              <a:t>()</a:t>
            </a:r>
            <a:r>
              <a:rPr lang="zh-CN" altLang="en-US" sz="2000" dirty="0"/>
              <a:t>，或修改中断嵌套计数器</a:t>
            </a:r>
            <a:endParaRPr lang="en-US" altLang="zh-CN" sz="2000" dirty="0"/>
          </a:p>
          <a:p>
            <a:pPr lvl="1"/>
            <a:r>
              <a:rPr lang="zh-CN" altLang="en-US" sz="2000" dirty="0"/>
              <a:t>清除中断设备</a:t>
            </a:r>
            <a:endParaRPr lang="en-US" altLang="zh-CN" sz="2000" dirty="0"/>
          </a:p>
          <a:p>
            <a:pPr lvl="1"/>
            <a:r>
              <a:rPr lang="zh-CN" altLang="en-US" sz="2000" dirty="0"/>
              <a:t>开中断</a:t>
            </a:r>
            <a:endParaRPr lang="en-US" altLang="zh-CN" sz="2000" dirty="0"/>
          </a:p>
          <a:p>
            <a:pPr lvl="1"/>
            <a:r>
              <a:rPr lang="zh-CN" altLang="en-US" sz="2000" dirty="0"/>
              <a:t>调用用户的中断服务例程</a:t>
            </a:r>
            <a:endParaRPr lang="en-US" altLang="zh-CN" sz="2000" dirty="0"/>
          </a:p>
          <a:p>
            <a:pPr lvl="1"/>
            <a:r>
              <a:rPr lang="zh-CN" altLang="en-US" sz="2000" dirty="0"/>
              <a:t>调用</a:t>
            </a:r>
            <a:r>
              <a:rPr lang="en-US" altLang="zh-CN" sz="2000" dirty="0" err="1"/>
              <a:t>OSIntExit</a:t>
            </a:r>
            <a:r>
              <a:rPr lang="en-US" altLang="zh-CN" sz="2000" dirty="0"/>
              <a:t>()</a:t>
            </a:r>
            <a:r>
              <a:rPr lang="zh-CN" altLang="en-US" sz="2000" dirty="0"/>
              <a:t>退出中断</a:t>
            </a:r>
            <a:endParaRPr lang="en-US" altLang="zh-CN" sz="2000" dirty="0"/>
          </a:p>
          <a:p>
            <a:pPr lvl="1"/>
            <a:r>
              <a:rPr lang="zh-CN" altLang="en-US" sz="2000" dirty="0"/>
              <a:t>恢复现场</a:t>
            </a:r>
            <a:endParaRPr lang="en-US" altLang="zh-CN" sz="2000" dirty="0"/>
          </a:p>
          <a:p>
            <a:pPr lvl="1"/>
            <a:r>
              <a:rPr lang="zh-CN" altLang="en-US" sz="2000" dirty="0"/>
              <a:t>从中断中返回</a:t>
            </a:r>
            <a:endParaRPr lang="en-US" altLang="zh-CN" sz="2000" dirty="0"/>
          </a:p>
          <a:p>
            <a:pPr lvl="1"/>
            <a:endParaRPr lang="en-US" altLang="zh-CN" sz="2000" dirty="0"/>
          </a:p>
          <a:p>
            <a:endParaRPr lang="en-US" altLang="zh-CN" sz="2400" dirty="0"/>
          </a:p>
          <a:p>
            <a:pPr lvl="1"/>
            <a:endParaRPr lang="en-US" altLang="zh-CN" sz="2000" dirty="0"/>
          </a:p>
        </p:txBody>
      </p:sp>
    </p:spTree>
    <p:extLst>
      <p:ext uri="{BB962C8B-B14F-4D97-AF65-F5344CB8AC3E}">
        <p14:creationId xmlns:p14="http://schemas.microsoft.com/office/powerpoint/2010/main" val="1029685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t>OSIntEnter</a:t>
            </a:r>
            <a:r>
              <a:rPr lang="en-US" altLang="zh-CN" sz="3200" dirty="0"/>
              <a:t>()</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sym typeface="Symbol" panose="05050102010706020507" pitchFamily="18" charset="2"/>
              </a:rPr>
              <a:t>通知</a:t>
            </a:r>
            <a:r>
              <a:rPr lang="en-US" altLang="zh-CN" sz="2400" dirty="0">
                <a:sym typeface="Symbol" panose="05050102010706020507" pitchFamily="18" charset="2"/>
              </a:rPr>
              <a:t>C/OS III</a:t>
            </a:r>
            <a:r>
              <a:rPr lang="zh-CN" altLang="en-US" sz="2400" dirty="0">
                <a:sym typeface="Symbol" panose="05050102010706020507" pitchFamily="18" charset="2"/>
              </a:rPr>
              <a:t>有一个</a:t>
            </a:r>
            <a:r>
              <a:rPr lang="en-US" altLang="zh-CN" sz="2400" dirty="0">
                <a:sym typeface="Symbol" panose="05050102010706020507" pitchFamily="18" charset="2"/>
              </a:rPr>
              <a:t>ISR</a:t>
            </a:r>
            <a:r>
              <a:rPr lang="zh-CN" altLang="en-US" sz="2400" dirty="0">
                <a:sym typeface="Symbol" panose="05050102010706020507" pitchFamily="18" charset="2"/>
              </a:rPr>
              <a:t>要处理</a:t>
            </a:r>
            <a:endParaRPr lang="en-US" altLang="zh-CN" sz="2400" dirty="0">
              <a:sym typeface="Symbol" panose="05050102010706020507" pitchFamily="18" charset="2"/>
            </a:endParaRPr>
          </a:p>
          <a:p>
            <a:r>
              <a:rPr lang="zh-CN" altLang="en-US" sz="2400" dirty="0">
                <a:sym typeface="Symbol" panose="05050102010706020507" pitchFamily="18" charset="2"/>
              </a:rPr>
              <a:t>主要功能是进入一个中断后，递增中断嵌套的层数</a:t>
            </a:r>
            <a:endParaRPr lang="en-US" altLang="zh-CN" sz="2400" dirty="0">
              <a:sym typeface="Symbol" panose="05050102010706020507" pitchFamily="18" charset="2"/>
            </a:endParaRPr>
          </a:p>
          <a:p>
            <a:pPr marL="182880" lvl="1">
              <a:spcBef>
                <a:spcPts val="1200"/>
              </a:spcBef>
            </a:pPr>
            <a:r>
              <a:rPr lang="zh-CN" altLang="en-US" sz="2400" dirty="0">
                <a:sym typeface="Symbol" panose="05050102010706020507" pitchFamily="18" charset="2"/>
              </a:rPr>
              <a:t>与</a:t>
            </a:r>
            <a:r>
              <a:rPr lang="en-US" altLang="zh-CN" sz="2400" dirty="0" err="1"/>
              <a:t>OSIntExit</a:t>
            </a:r>
            <a:r>
              <a:rPr lang="en-US" altLang="zh-CN" sz="2400" dirty="0"/>
              <a:t>()</a:t>
            </a:r>
            <a:r>
              <a:rPr lang="zh-CN" altLang="en-US" sz="2400" dirty="0"/>
              <a:t>配对使用</a:t>
            </a:r>
            <a:endParaRPr lang="en-US" altLang="zh-CN" sz="2400" dirty="0"/>
          </a:p>
          <a:p>
            <a:endParaRPr lang="en-US" altLang="zh-CN" sz="2400" dirty="0"/>
          </a:p>
          <a:p>
            <a:pPr lvl="1"/>
            <a:endParaRPr lang="en-US" altLang="zh-CN" sz="2000" dirty="0"/>
          </a:p>
        </p:txBody>
      </p:sp>
      <p:pic>
        <p:nvPicPr>
          <p:cNvPr id="4" name="图片 3">
            <a:extLst>
              <a:ext uri="{FF2B5EF4-FFF2-40B4-BE49-F238E27FC236}">
                <a16:creationId xmlns:a16="http://schemas.microsoft.com/office/drawing/2014/main" id="{A66EC289-99E0-4099-88FA-58825321E63E}"/>
              </a:ext>
            </a:extLst>
          </p:cNvPr>
          <p:cNvPicPr>
            <a:picLocks noChangeAspect="1"/>
          </p:cNvPicPr>
          <p:nvPr/>
        </p:nvPicPr>
        <p:blipFill>
          <a:blip r:embed="rId2"/>
          <a:stretch>
            <a:fillRect/>
          </a:stretch>
        </p:blipFill>
        <p:spPr>
          <a:xfrm>
            <a:off x="291164" y="3232768"/>
            <a:ext cx="8412031" cy="2892825"/>
          </a:xfrm>
          <a:prstGeom prst="rect">
            <a:avLst/>
          </a:prstGeom>
        </p:spPr>
      </p:pic>
    </p:spTree>
    <p:extLst>
      <p:ext uri="{BB962C8B-B14F-4D97-AF65-F5344CB8AC3E}">
        <p14:creationId xmlns:p14="http://schemas.microsoft.com/office/powerpoint/2010/main" val="276178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t>OSIntExit</a:t>
            </a:r>
            <a:r>
              <a:rPr lang="en-US" altLang="zh-CN" sz="3200" dirty="0"/>
              <a:t>()</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sym typeface="Symbol" panose="05050102010706020507" pitchFamily="18" charset="2"/>
              </a:rPr>
              <a:t>通知</a:t>
            </a:r>
            <a:r>
              <a:rPr lang="en-US" altLang="zh-CN" sz="2400" dirty="0">
                <a:sym typeface="Symbol" panose="05050102010706020507" pitchFamily="18" charset="2"/>
              </a:rPr>
              <a:t>C/OS III</a:t>
            </a:r>
            <a:r>
              <a:rPr lang="zh-CN" altLang="en-US" sz="2400" dirty="0">
                <a:sym typeface="Symbol" panose="05050102010706020507" pitchFamily="18" charset="2"/>
              </a:rPr>
              <a:t>有一个</a:t>
            </a:r>
            <a:r>
              <a:rPr lang="en-US" altLang="zh-CN" sz="2400" dirty="0">
                <a:sym typeface="Symbol" panose="05050102010706020507" pitchFamily="18" charset="2"/>
              </a:rPr>
              <a:t>ISR</a:t>
            </a:r>
            <a:r>
              <a:rPr lang="zh-CN" altLang="en-US" sz="2400" dirty="0">
                <a:sym typeface="Symbol" panose="05050102010706020507" pitchFamily="18" charset="2"/>
              </a:rPr>
              <a:t>处理完成，需要递减中断嵌套的层数</a:t>
            </a:r>
            <a:endParaRPr lang="en-US" altLang="zh-CN" sz="2400" dirty="0">
              <a:sym typeface="Symbol" panose="05050102010706020507" pitchFamily="18" charset="2"/>
            </a:endParaRPr>
          </a:p>
          <a:p>
            <a:r>
              <a:rPr lang="zh-CN" altLang="en-US" sz="2400" dirty="0">
                <a:sym typeface="Symbol" panose="05050102010706020507" pitchFamily="18" charset="2"/>
              </a:rPr>
              <a:t>与</a:t>
            </a:r>
            <a:r>
              <a:rPr lang="en-US" altLang="zh-CN" sz="2400" dirty="0" err="1"/>
              <a:t>OSIntEnter</a:t>
            </a:r>
            <a:r>
              <a:rPr lang="en-US" altLang="zh-CN" sz="2400" dirty="0"/>
              <a:t>()</a:t>
            </a:r>
            <a:r>
              <a:rPr lang="zh-CN" altLang="en-US" sz="2400" dirty="0"/>
              <a:t>配对使用</a:t>
            </a:r>
            <a:endParaRPr lang="en-US" altLang="zh-CN" sz="2400" dirty="0"/>
          </a:p>
          <a:p>
            <a:endParaRPr lang="en-US" altLang="zh-CN" sz="2400" dirty="0"/>
          </a:p>
          <a:p>
            <a:pPr lvl="1"/>
            <a:endParaRPr lang="en-US" altLang="zh-CN" sz="2000" dirty="0"/>
          </a:p>
        </p:txBody>
      </p:sp>
      <p:pic>
        <p:nvPicPr>
          <p:cNvPr id="5" name="图片 4">
            <a:extLst>
              <a:ext uri="{FF2B5EF4-FFF2-40B4-BE49-F238E27FC236}">
                <a16:creationId xmlns:a16="http://schemas.microsoft.com/office/drawing/2014/main" id="{5C0D4879-C131-4FC9-AF13-248766093ADC}"/>
              </a:ext>
            </a:extLst>
          </p:cNvPr>
          <p:cNvPicPr>
            <a:picLocks noChangeAspect="1"/>
          </p:cNvPicPr>
          <p:nvPr/>
        </p:nvPicPr>
        <p:blipFill>
          <a:blip r:embed="rId2"/>
          <a:stretch>
            <a:fillRect/>
          </a:stretch>
        </p:blipFill>
        <p:spPr>
          <a:xfrm>
            <a:off x="1856935" y="2475864"/>
            <a:ext cx="5635818" cy="4186263"/>
          </a:xfrm>
          <a:prstGeom prst="rect">
            <a:avLst/>
          </a:prstGeom>
        </p:spPr>
      </p:pic>
    </p:spTree>
    <p:extLst>
      <p:ext uri="{BB962C8B-B14F-4D97-AF65-F5344CB8AC3E}">
        <p14:creationId xmlns:p14="http://schemas.microsoft.com/office/powerpoint/2010/main" val="387579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4" name="内容占位符 3"/>
          <p:cNvSpPr>
            <a:spLocks noGrp="1"/>
          </p:cNvSpPr>
          <p:nvPr>
            <p:ph idx="1"/>
          </p:nvPr>
        </p:nvSpPr>
        <p:spPr/>
        <p:txBody>
          <a:bodyPr>
            <a:normAutofit lnSpcReduction="10000"/>
          </a:bodyPr>
          <a:lstStyle/>
          <a:p>
            <a:r>
              <a:rPr lang="zh-CN" altLang="en-US" dirty="0">
                <a:sym typeface="Symbol" panose="05050102010706020507" pitchFamily="18" charset="2"/>
              </a:rPr>
              <a:t></a:t>
            </a:r>
            <a:r>
              <a:rPr lang="en-US" altLang="zh-CN" dirty="0">
                <a:sym typeface="Symbol" panose="05050102010706020507" pitchFamily="18" charset="2"/>
              </a:rPr>
              <a:t>C/OS III </a:t>
            </a:r>
            <a:r>
              <a:rPr lang="zh-CN" altLang="en-US" dirty="0">
                <a:sym typeface="Symbol" panose="05050102010706020507" pitchFamily="18" charset="2"/>
              </a:rPr>
              <a:t>概述</a:t>
            </a:r>
            <a:endParaRPr lang="en-US" altLang="zh-CN" dirty="0">
              <a:sym typeface="Symbol" panose="05050102010706020507" pitchFamily="18" charset="2"/>
            </a:endParaRPr>
          </a:p>
          <a:p>
            <a:r>
              <a:rPr lang="zh-CN" altLang="en-US" dirty="0">
                <a:sym typeface="Symbol" panose="05050102010706020507" pitchFamily="18" charset="2"/>
              </a:rPr>
              <a:t>任务管理</a:t>
            </a:r>
            <a:endParaRPr lang="en-US" altLang="zh-CN" dirty="0">
              <a:sym typeface="Symbol" panose="05050102010706020507" pitchFamily="18" charset="2"/>
            </a:endParaRPr>
          </a:p>
          <a:p>
            <a:r>
              <a:rPr lang="zh-CN" altLang="en-US" dirty="0">
                <a:sym typeface="Symbol" panose="05050102010706020507" pitchFamily="18" charset="2"/>
              </a:rPr>
              <a:t>中断管理</a:t>
            </a:r>
            <a:endParaRPr lang="en-US" altLang="zh-CN" dirty="0">
              <a:sym typeface="Symbol" panose="05050102010706020507" pitchFamily="18" charset="2"/>
            </a:endParaRPr>
          </a:p>
          <a:p>
            <a:r>
              <a:rPr lang="zh-CN" altLang="en-US" dirty="0">
                <a:sym typeface="Symbol" panose="05050102010706020507" pitchFamily="18" charset="2"/>
              </a:rPr>
              <a:t>时间管理</a:t>
            </a:r>
            <a:endParaRPr lang="en-US" altLang="zh-CN" dirty="0">
              <a:sym typeface="Symbol" panose="05050102010706020507" pitchFamily="18" charset="2"/>
            </a:endParaRPr>
          </a:p>
          <a:p>
            <a:r>
              <a:rPr lang="zh-CN" altLang="en-US" dirty="0">
                <a:sym typeface="Symbol" panose="05050102010706020507" pitchFamily="18" charset="2"/>
              </a:rPr>
              <a:t>内存管理</a:t>
            </a:r>
            <a:endParaRPr lang="en-US" altLang="zh-CN" dirty="0">
              <a:sym typeface="Symbol" panose="05050102010706020507" pitchFamily="18" charset="2"/>
            </a:endParaRPr>
          </a:p>
          <a:p>
            <a:r>
              <a:rPr lang="zh-CN" altLang="en-US" dirty="0">
                <a:sym typeface="Symbol" panose="05050102010706020507" pitchFamily="18" charset="2"/>
              </a:rPr>
              <a:t>同步与消息传递</a:t>
            </a:r>
            <a:endParaRPr lang="en-US" altLang="zh-CN" dirty="0">
              <a:sym typeface="Symbol" panose="05050102010706020507" pitchFamily="18" charset="2"/>
            </a:endParaRPr>
          </a:p>
          <a:p>
            <a:r>
              <a:rPr lang="zh-CN" altLang="en-US" dirty="0">
                <a:sym typeface="Symbol" panose="05050102010706020507" pitchFamily="18" charset="2"/>
              </a:rPr>
              <a:t></a:t>
            </a:r>
            <a:r>
              <a:rPr lang="en-US" altLang="zh-CN" dirty="0">
                <a:sym typeface="Symbol" panose="05050102010706020507" pitchFamily="18" charset="2"/>
              </a:rPr>
              <a:t>C/OS III</a:t>
            </a:r>
            <a:r>
              <a:rPr lang="zh-CN" altLang="en-US" dirty="0">
                <a:sym typeface="Symbol" panose="05050102010706020507" pitchFamily="18" charset="2"/>
              </a:rPr>
              <a:t>的移植</a:t>
            </a:r>
            <a:endParaRPr lang="zh-CN" altLang="en-US" dirty="0"/>
          </a:p>
        </p:txBody>
      </p:sp>
    </p:spTree>
    <p:extLst>
      <p:ext uri="{BB962C8B-B14F-4D97-AF65-F5344CB8AC3E}">
        <p14:creationId xmlns:p14="http://schemas.microsoft.com/office/powerpoint/2010/main" val="2226358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时间管理</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sym typeface="Symbol" panose="05050102010706020507" pitchFamily="18" charset="2"/>
              </a:rPr>
              <a:t></a:t>
            </a:r>
            <a:r>
              <a:rPr lang="en-US" altLang="zh-CN" sz="2400" dirty="0">
                <a:sym typeface="Symbol" panose="05050102010706020507" pitchFamily="18" charset="2"/>
              </a:rPr>
              <a:t>C/OS III</a:t>
            </a:r>
            <a:r>
              <a:rPr lang="zh-CN" altLang="en-US" sz="2400" dirty="0">
                <a:sym typeface="Symbol" panose="05050102010706020507" pitchFamily="18" charset="2"/>
              </a:rPr>
              <a:t>能提供周期性时间的时间源，叫做时钟滴答或系统滴答</a:t>
            </a:r>
            <a:endParaRPr lang="en-US" altLang="zh-CN" sz="2400" dirty="0">
              <a:sym typeface="Symbol" panose="05050102010706020507" pitchFamily="18" charset="2"/>
            </a:endParaRPr>
          </a:p>
          <a:p>
            <a:r>
              <a:rPr lang="zh-CN" altLang="en-US" sz="2400" dirty="0">
                <a:sym typeface="Symbol" panose="05050102010706020507" pitchFamily="18" charset="2"/>
              </a:rPr>
              <a:t></a:t>
            </a:r>
            <a:r>
              <a:rPr lang="en-US" altLang="zh-CN" sz="2400" dirty="0">
                <a:sym typeface="Symbol" panose="05050102010706020507" pitchFamily="18" charset="2"/>
              </a:rPr>
              <a:t>C/OS III</a:t>
            </a:r>
            <a:r>
              <a:rPr lang="zh-CN" altLang="en-US" sz="2400" dirty="0">
                <a:sym typeface="Symbol" panose="05050102010706020507" pitchFamily="18" charset="2"/>
              </a:rPr>
              <a:t>提供了</a:t>
            </a:r>
            <a:r>
              <a:rPr lang="en-US" altLang="zh-CN" sz="2400" dirty="0">
                <a:sym typeface="Symbol" panose="05050102010706020507" pitchFamily="18" charset="2"/>
              </a:rPr>
              <a:t>6</a:t>
            </a:r>
            <a:r>
              <a:rPr lang="zh-CN" altLang="en-US" sz="2400" dirty="0">
                <a:sym typeface="Symbol" panose="05050102010706020507" pitchFamily="18" charset="2"/>
              </a:rPr>
              <a:t>个关于时间管理的系统服务来处理有关时间：</a:t>
            </a:r>
            <a:endParaRPr lang="en-US" altLang="zh-CN" sz="2400" dirty="0">
              <a:sym typeface="Symbol" panose="05050102010706020507" pitchFamily="18" charset="2"/>
            </a:endParaRPr>
          </a:p>
          <a:p>
            <a:endParaRPr lang="en-US" altLang="zh-CN" sz="2400" dirty="0"/>
          </a:p>
          <a:p>
            <a:pPr lvl="1"/>
            <a:endParaRPr lang="en-US" altLang="zh-CN" sz="2000" dirty="0"/>
          </a:p>
        </p:txBody>
      </p:sp>
      <p:pic>
        <p:nvPicPr>
          <p:cNvPr id="4" name="图片 3">
            <a:extLst>
              <a:ext uri="{FF2B5EF4-FFF2-40B4-BE49-F238E27FC236}">
                <a16:creationId xmlns:a16="http://schemas.microsoft.com/office/drawing/2014/main" id="{362E484B-FAAF-41D2-AB73-05BF481669C8}"/>
              </a:ext>
            </a:extLst>
          </p:cNvPr>
          <p:cNvPicPr>
            <a:picLocks noChangeAspect="1"/>
          </p:cNvPicPr>
          <p:nvPr/>
        </p:nvPicPr>
        <p:blipFill>
          <a:blip r:embed="rId2"/>
          <a:stretch>
            <a:fillRect/>
          </a:stretch>
        </p:blipFill>
        <p:spPr>
          <a:xfrm>
            <a:off x="398185" y="3004119"/>
            <a:ext cx="8458200" cy="3228975"/>
          </a:xfrm>
          <a:prstGeom prst="rect">
            <a:avLst/>
          </a:prstGeom>
        </p:spPr>
      </p:pic>
    </p:spTree>
    <p:extLst>
      <p:ext uri="{BB962C8B-B14F-4D97-AF65-F5344CB8AC3E}">
        <p14:creationId xmlns:p14="http://schemas.microsoft.com/office/powerpoint/2010/main" val="310871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sym typeface="Symbol" panose="05050102010706020507" pitchFamily="18" charset="2"/>
              </a:rPr>
              <a:t>OSTimedly</a:t>
            </a:r>
            <a:r>
              <a:rPr lang="en-US" altLang="zh-CN" sz="3200" dirty="0">
                <a:sym typeface="Symbol" panose="05050102010706020507" pitchFamily="18" charset="2"/>
              </a:rPr>
              <a:t>()</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t>有</a:t>
            </a:r>
            <a:r>
              <a:rPr lang="en-US" altLang="zh-CN" sz="2400" dirty="0"/>
              <a:t>3</a:t>
            </a:r>
            <a:r>
              <a:rPr lang="zh-CN" altLang="en-US" sz="2400" dirty="0"/>
              <a:t>个参数：</a:t>
            </a:r>
            <a:endParaRPr lang="en-US" altLang="zh-CN" sz="2400" dirty="0"/>
          </a:p>
          <a:p>
            <a:pPr lvl="1"/>
            <a:r>
              <a:rPr lang="en-US" altLang="zh-CN" sz="2000" dirty="0" err="1"/>
              <a:t>dly</a:t>
            </a:r>
            <a:r>
              <a:rPr lang="zh-CN" altLang="en-US" sz="2000" dirty="0"/>
              <a:t>：延迟的滴答数</a:t>
            </a:r>
            <a:endParaRPr lang="en-US" altLang="zh-CN" sz="2000" dirty="0"/>
          </a:p>
          <a:p>
            <a:pPr lvl="1"/>
            <a:r>
              <a:rPr lang="en-US" altLang="zh-CN" sz="2000" dirty="0"/>
              <a:t>opt</a:t>
            </a:r>
            <a:r>
              <a:rPr lang="zh-CN" altLang="en-US" sz="2000" dirty="0"/>
              <a:t>：延迟模式选项</a:t>
            </a:r>
            <a:endParaRPr lang="en-US" altLang="zh-CN" sz="2000" dirty="0"/>
          </a:p>
          <a:p>
            <a:pPr lvl="1"/>
            <a:r>
              <a:rPr lang="en-US" altLang="zh-CN" sz="2000" dirty="0" err="1"/>
              <a:t>p_err</a:t>
            </a:r>
            <a:r>
              <a:rPr lang="zh-CN" altLang="en-US" sz="2000" dirty="0"/>
              <a:t>：指向返回错误类型的指针</a:t>
            </a:r>
            <a:endParaRPr lang="en-US" altLang="zh-CN" sz="2000" dirty="0"/>
          </a:p>
          <a:p>
            <a:pPr marL="182880" lvl="1">
              <a:spcBef>
                <a:spcPts val="1200"/>
              </a:spcBef>
            </a:pPr>
            <a:r>
              <a:rPr lang="zh-CN" altLang="en-US" sz="2400" dirty="0"/>
              <a:t>允许一个任务延迟整数倍的滴答数</a:t>
            </a:r>
            <a:endParaRPr lang="en-US" altLang="zh-CN" sz="2400" dirty="0"/>
          </a:p>
          <a:p>
            <a:endParaRPr lang="en-US" altLang="zh-CN" sz="2400" dirty="0"/>
          </a:p>
          <a:p>
            <a:pPr lvl="1"/>
            <a:endParaRPr lang="en-US" altLang="zh-CN" sz="2000" dirty="0"/>
          </a:p>
        </p:txBody>
      </p:sp>
    </p:spTree>
    <p:extLst>
      <p:ext uri="{BB962C8B-B14F-4D97-AF65-F5344CB8AC3E}">
        <p14:creationId xmlns:p14="http://schemas.microsoft.com/office/powerpoint/2010/main" val="4168096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sym typeface="Symbol" panose="05050102010706020507" pitchFamily="18" charset="2"/>
              </a:rPr>
              <a:t>OSTimedly</a:t>
            </a:r>
            <a:r>
              <a:rPr lang="en-US" altLang="zh-CN" sz="3200" dirty="0">
                <a:sym typeface="Symbol" panose="05050102010706020507" pitchFamily="18" charset="2"/>
              </a:rPr>
              <a:t>()</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pPr marL="0" indent="0">
              <a:buNone/>
            </a:pPr>
            <a:endParaRPr lang="en-US" altLang="zh-CN" sz="2000" dirty="0"/>
          </a:p>
          <a:p>
            <a:endParaRPr lang="en-US" altLang="zh-CN" sz="2400" dirty="0"/>
          </a:p>
          <a:p>
            <a:pPr lvl="1"/>
            <a:endParaRPr lang="en-US" altLang="zh-CN" sz="2000" dirty="0"/>
          </a:p>
        </p:txBody>
      </p:sp>
      <p:pic>
        <p:nvPicPr>
          <p:cNvPr id="4" name="图片 3">
            <a:extLst>
              <a:ext uri="{FF2B5EF4-FFF2-40B4-BE49-F238E27FC236}">
                <a16:creationId xmlns:a16="http://schemas.microsoft.com/office/drawing/2014/main" id="{C52C6B15-01F7-4D2A-B87F-B60DA1E21729}"/>
              </a:ext>
            </a:extLst>
          </p:cNvPr>
          <p:cNvPicPr>
            <a:picLocks noChangeAspect="1"/>
          </p:cNvPicPr>
          <p:nvPr/>
        </p:nvPicPr>
        <p:blipFill>
          <a:blip r:embed="rId2"/>
          <a:stretch>
            <a:fillRect/>
          </a:stretch>
        </p:blipFill>
        <p:spPr>
          <a:xfrm>
            <a:off x="1132744" y="987493"/>
            <a:ext cx="6878511" cy="5794731"/>
          </a:xfrm>
          <a:prstGeom prst="rect">
            <a:avLst/>
          </a:prstGeom>
        </p:spPr>
      </p:pic>
    </p:spTree>
    <p:extLst>
      <p:ext uri="{BB962C8B-B14F-4D97-AF65-F5344CB8AC3E}">
        <p14:creationId xmlns:p14="http://schemas.microsoft.com/office/powerpoint/2010/main" val="716786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sym typeface="Symbol" panose="05050102010706020507" pitchFamily="18" charset="2"/>
              </a:rPr>
              <a:t>OSTimeHMSM</a:t>
            </a:r>
            <a:r>
              <a:rPr lang="en-US" altLang="zh-CN" sz="3200" dirty="0">
                <a:sym typeface="Symbol" panose="05050102010706020507" pitchFamily="18" charset="2"/>
              </a:rPr>
              <a:t>()</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t>有</a:t>
            </a:r>
            <a:r>
              <a:rPr lang="en-US" altLang="zh-CN" sz="2400" dirty="0"/>
              <a:t>6</a:t>
            </a:r>
            <a:r>
              <a:rPr lang="zh-CN" altLang="en-US" sz="2400" dirty="0"/>
              <a:t>个参数：</a:t>
            </a:r>
            <a:endParaRPr lang="en-US" altLang="zh-CN" sz="2400" dirty="0"/>
          </a:p>
          <a:p>
            <a:pPr lvl="1"/>
            <a:r>
              <a:rPr lang="en-US" altLang="zh-CN" sz="2000" dirty="0"/>
              <a:t>hours</a:t>
            </a:r>
            <a:r>
              <a:rPr lang="zh-CN" altLang="en-US" sz="2000" dirty="0"/>
              <a:t>：任务延迟的小时数</a:t>
            </a:r>
            <a:endParaRPr lang="en-US" altLang="zh-CN" sz="2000" dirty="0"/>
          </a:p>
          <a:p>
            <a:pPr lvl="1"/>
            <a:r>
              <a:rPr lang="en-US" altLang="zh-CN" sz="2000" dirty="0"/>
              <a:t>minutes</a:t>
            </a:r>
            <a:r>
              <a:rPr lang="zh-CN" altLang="en-US" sz="2000" dirty="0"/>
              <a:t>：任务延迟的分钟数</a:t>
            </a:r>
            <a:endParaRPr lang="en-US" altLang="zh-CN" sz="2000" dirty="0"/>
          </a:p>
          <a:p>
            <a:pPr lvl="1"/>
            <a:r>
              <a:rPr lang="en-US" altLang="zh-CN" sz="2000" dirty="0"/>
              <a:t>seconds</a:t>
            </a:r>
            <a:r>
              <a:rPr lang="zh-CN" altLang="en-US" sz="2000" dirty="0"/>
              <a:t>：任务延迟的秒数</a:t>
            </a:r>
            <a:endParaRPr lang="en-US" altLang="zh-CN" sz="2000" dirty="0"/>
          </a:p>
          <a:p>
            <a:pPr lvl="1"/>
            <a:r>
              <a:rPr lang="en-US" altLang="zh-CN" sz="2000" dirty="0"/>
              <a:t>milli</a:t>
            </a:r>
            <a:r>
              <a:rPr lang="zh-CN" altLang="en-US" sz="2000" dirty="0"/>
              <a:t>：任务延迟的毫秒数</a:t>
            </a:r>
            <a:endParaRPr lang="en-US" altLang="zh-CN" sz="2000" dirty="0"/>
          </a:p>
          <a:p>
            <a:pPr lvl="1"/>
            <a:r>
              <a:rPr lang="en-US" altLang="zh-CN" sz="2000" dirty="0"/>
              <a:t>opt</a:t>
            </a:r>
            <a:r>
              <a:rPr lang="zh-CN" altLang="en-US" sz="2000" dirty="0"/>
              <a:t>：模式</a:t>
            </a:r>
            <a:endParaRPr lang="en-US" altLang="zh-CN" sz="2000" dirty="0"/>
          </a:p>
          <a:p>
            <a:pPr lvl="1"/>
            <a:r>
              <a:rPr lang="en-US" altLang="zh-CN" sz="2000" dirty="0" err="1"/>
              <a:t>p_err</a:t>
            </a:r>
            <a:r>
              <a:rPr lang="zh-CN" altLang="en-US" sz="2000" dirty="0"/>
              <a:t>：指向返回错误类型的指针</a:t>
            </a:r>
            <a:endParaRPr lang="en-US" altLang="zh-CN" sz="2000" dirty="0"/>
          </a:p>
          <a:p>
            <a:pPr lvl="1"/>
            <a:endParaRPr lang="en-US" altLang="zh-CN" sz="2000" dirty="0"/>
          </a:p>
          <a:p>
            <a:pPr lvl="1"/>
            <a:endParaRPr lang="en-US" altLang="zh-CN" sz="2000" dirty="0"/>
          </a:p>
          <a:p>
            <a:endParaRPr lang="en-US" altLang="zh-CN" sz="2400" dirty="0"/>
          </a:p>
          <a:p>
            <a:pPr lvl="1"/>
            <a:endParaRPr lang="en-US" altLang="zh-CN" sz="2000" dirty="0"/>
          </a:p>
        </p:txBody>
      </p:sp>
    </p:spTree>
    <p:extLst>
      <p:ext uri="{BB962C8B-B14F-4D97-AF65-F5344CB8AC3E}">
        <p14:creationId xmlns:p14="http://schemas.microsoft.com/office/powerpoint/2010/main" val="1008721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sym typeface="Symbol" panose="05050102010706020507" pitchFamily="18" charset="2"/>
              </a:rPr>
              <a:t>OSTimeHMSM</a:t>
            </a:r>
            <a:r>
              <a:rPr lang="en-US" altLang="zh-CN" sz="3200" dirty="0">
                <a:sym typeface="Symbol" panose="05050102010706020507" pitchFamily="18" charset="2"/>
              </a:rPr>
              <a:t>()</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pPr lvl="1"/>
            <a:endParaRPr lang="en-US" altLang="zh-CN" sz="2000" dirty="0"/>
          </a:p>
          <a:p>
            <a:pPr lvl="1"/>
            <a:endParaRPr lang="en-US" altLang="zh-CN" sz="2000" dirty="0"/>
          </a:p>
          <a:p>
            <a:endParaRPr lang="en-US" altLang="zh-CN" sz="2400" dirty="0"/>
          </a:p>
          <a:p>
            <a:pPr lvl="1"/>
            <a:endParaRPr lang="en-US" altLang="zh-CN" sz="2000" dirty="0"/>
          </a:p>
        </p:txBody>
      </p:sp>
      <p:pic>
        <p:nvPicPr>
          <p:cNvPr id="4" name="图片 3">
            <a:extLst>
              <a:ext uri="{FF2B5EF4-FFF2-40B4-BE49-F238E27FC236}">
                <a16:creationId xmlns:a16="http://schemas.microsoft.com/office/drawing/2014/main" id="{07542063-AD2C-4476-BCED-11DD41E54660}"/>
              </a:ext>
            </a:extLst>
          </p:cNvPr>
          <p:cNvPicPr>
            <a:picLocks noChangeAspect="1"/>
          </p:cNvPicPr>
          <p:nvPr/>
        </p:nvPicPr>
        <p:blipFill>
          <a:blip r:embed="rId2"/>
          <a:stretch>
            <a:fillRect/>
          </a:stretch>
        </p:blipFill>
        <p:spPr>
          <a:xfrm>
            <a:off x="1386404" y="1036170"/>
            <a:ext cx="6481762" cy="5647803"/>
          </a:xfrm>
          <a:prstGeom prst="rect">
            <a:avLst/>
          </a:prstGeom>
        </p:spPr>
      </p:pic>
    </p:spTree>
    <p:extLst>
      <p:ext uri="{BB962C8B-B14F-4D97-AF65-F5344CB8AC3E}">
        <p14:creationId xmlns:p14="http://schemas.microsoft.com/office/powerpoint/2010/main" val="3330126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sym typeface="Symbol" panose="05050102010706020507" pitchFamily="18" charset="2"/>
              </a:rPr>
              <a:t>OSTimeDLYRESUME</a:t>
            </a:r>
            <a:r>
              <a:rPr lang="en-US" altLang="zh-CN" sz="3200" dirty="0">
                <a:sym typeface="Symbol" panose="05050102010706020507" pitchFamily="18" charset="2"/>
              </a:rPr>
              <a:t>()</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t>有</a:t>
            </a:r>
            <a:r>
              <a:rPr lang="en-US" altLang="zh-CN" sz="2400" dirty="0"/>
              <a:t>2</a:t>
            </a:r>
            <a:r>
              <a:rPr lang="zh-CN" altLang="en-US" sz="2400" dirty="0"/>
              <a:t>个参数：</a:t>
            </a:r>
            <a:endParaRPr lang="en-US" altLang="zh-CN" sz="2000" dirty="0"/>
          </a:p>
          <a:p>
            <a:pPr lvl="1"/>
            <a:r>
              <a:rPr lang="en-US" altLang="zh-CN" sz="2000" dirty="0" err="1"/>
              <a:t>p_tcb</a:t>
            </a:r>
            <a:r>
              <a:rPr lang="zh-CN" altLang="en-US" sz="2000" dirty="0"/>
              <a:t>：指向要恢复的任务的</a:t>
            </a:r>
            <a:r>
              <a:rPr lang="en-US" altLang="zh-CN" sz="2000" dirty="0"/>
              <a:t>TCB</a:t>
            </a:r>
          </a:p>
          <a:p>
            <a:pPr lvl="1"/>
            <a:r>
              <a:rPr lang="en-US" altLang="zh-CN" sz="2000" dirty="0" err="1"/>
              <a:t>p_err</a:t>
            </a:r>
            <a:r>
              <a:rPr lang="zh-CN" altLang="en-US" sz="2000" dirty="0"/>
              <a:t>：指向返回错误类型的指针</a:t>
            </a:r>
            <a:endParaRPr lang="en-US" altLang="zh-CN" sz="2000" dirty="0"/>
          </a:p>
          <a:p>
            <a:pPr lvl="1"/>
            <a:endParaRPr lang="en-US" altLang="zh-CN" sz="2000" dirty="0"/>
          </a:p>
          <a:p>
            <a:pPr lvl="1"/>
            <a:endParaRPr lang="en-US" altLang="zh-CN" sz="2000" dirty="0"/>
          </a:p>
          <a:p>
            <a:endParaRPr lang="en-US" altLang="zh-CN" sz="2400" dirty="0"/>
          </a:p>
          <a:p>
            <a:pPr lvl="1"/>
            <a:endParaRPr lang="en-US" altLang="zh-CN" sz="2000" dirty="0"/>
          </a:p>
        </p:txBody>
      </p:sp>
    </p:spTree>
    <p:extLst>
      <p:ext uri="{BB962C8B-B14F-4D97-AF65-F5344CB8AC3E}">
        <p14:creationId xmlns:p14="http://schemas.microsoft.com/office/powerpoint/2010/main" val="503373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sym typeface="Symbol" panose="05050102010706020507" pitchFamily="18" charset="2"/>
              </a:rPr>
              <a:t>OSTimeDLYRESUME</a:t>
            </a:r>
            <a:r>
              <a:rPr lang="en-US" altLang="zh-CN" sz="3200" dirty="0">
                <a:sym typeface="Symbol" panose="05050102010706020507" pitchFamily="18" charset="2"/>
              </a:rPr>
              <a:t>()</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pPr lvl="1"/>
            <a:endParaRPr lang="en-US" altLang="zh-CN" sz="2000" dirty="0"/>
          </a:p>
          <a:p>
            <a:pPr lvl="1"/>
            <a:endParaRPr lang="en-US" altLang="zh-CN" sz="2000" dirty="0"/>
          </a:p>
          <a:p>
            <a:endParaRPr lang="en-US" altLang="zh-CN" sz="2400" dirty="0"/>
          </a:p>
          <a:p>
            <a:pPr lvl="1"/>
            <a:endParaRPr lang="en-US" altLang="zh-CN" sz="2000" dirty="0"/>
          </a:p>
        </p:txBody>
      </p:sp>
      <p:pic>
        <p:nvPicPr>
          <p:cNvPr id="4" name="图片 3">
            <a:extLst>
              <a:ext uri="{FF2B5EF4-FFF2-40B4-BE49-F238E27FC236}">
                <a16:creationId xmlns:a16="http://schemas.microsoft.com/office/drawing/2014/main" id="{15FC2B63-C073-4F41-B1B3-842782EE1077}"/>
              </a:ext>
            </a:extLst>
          </p:cNvPr>
          <p:cNvPicPr>
            <a:picLocks noChangeAspect="1"/>
          </p:cNvPicPr>
          <p:nvPr/>
        </p:nvPicPr>
        <p:blipFill>
          <a:blip r:embed="rId2"/>
          <a:stretch>
            <a:fillRect/>
          </a:stretch>
        </p:blipFill>
        <p:spPr>
          <a:xfrm>
            <a:off x="1497370" y="976099"/>
            <a:ext cx="6149260" cy="5881901"/>
          </a:xfrm>
          <a:prstGeom prst="rect">
            <a:avLst/>
          </a:prstGeom>
        </p:spPr>
      </p:pic>
    </p:spTree>
    <p:extLst>
      <p:ext uri="{BB962C8B-B14F-4D97-AF65-F5344CB8AC3E}">
        <p14:creationId xmlns:p14="http://schemas.microsoft.com/office/powerpoint/2010/main" val="3570314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sym typeface="Symbol" panose="05050102010706020507" pitchFamily="18" charset="2"/>
              </a:rPr>
              <a:t>OSTimeget</a:t>
            </a:r>
            <a:r>
              <a:rPr lang="en-US" altLang="zh-CN" sz="3200" dirty="0">
                <a:sym typeface="Symbol" panose="05050102010706020507" pitchFamily="18" charset="2"/>
              </a:rPr>
              <a:t>()</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pPr lvl="1"/>
            <a:endParaRPr lang="en-US" altLang="zh-CN" sz="2000" dirty="0"/>
          </a:p>
          <a:p>
            <a:pPr lvl="1"/>
            <a:endParaRPr lang="en-US" altLang="zh-CN" sz="2000" dirty="0"/>
          </a:p>
          <a:p>
            <a:endParaRPr lang="en-US" altLang="zh-CN" sz="2400" dirty="0"/>
          </a:p>
          <a:p>
            <a:pPr lvl="1"/>
            <a:endParaRPr lang="en-US" altLang="zh-CN" sz="2000" dirty="0"/>
          </a:p>
        </p:txBody>
      </p:sp>
      <p:pic>
        <p:nvPicPr>
          <p:cNvPr id="5" name="图片 4">
            <a:extLst>
              <a:ext uri="{FF2B5EF4-FFF2-40B4-BE49-F238E27FC236}">
                <a16:creationId xmlns:a16="http://schemas.microsoft.com/office/drawing/2014/main" id="{CA436E16-91D3-411F-AD9E-B6146A9305A2}"/>
              </a:ext>
            </a:extLst>
          </p:cNvPr>
          <p:cNvPicPr>
            <a:picLocks noChangeAspect="1"/>
          </p:cNvPicPr>
          <p:nvPr/>
        </p:nvPicPr>
        <p:blipFill>
          <a:blip r:embed="rId2"/>
          <a:stretch>
            <a:fillRect/>
          </a:stretch>
        </p:blipFill>
        <p:spPr>
          <a:xfrm>
            <a:off x="180594" y="1867270"/>
            <a:ext cx="8896350" cy="2590800"/>
          </a:xfrm>
          <a:prstGeom prst="rect">
            <a:avLst/>
          </a:prstGeom>
        </p:spPr>
      </p:pic>
    </p:spTree>
    <p:extLst>
      <p:ext uri="{BB962C8B-B14F-4D97-AF65-F5344CB8AC3E}">
        <p14:creationId xmlns:p14="http://schemas.microsoft.com/office/powerpoint/2010/main" val="3699095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sym typeface="Symbol" panose="05050102010706020507" pitchFamily="18" charset="2"/>
              </a:rPr>
              <a:t>OSTimeSet</a:t>
            </a:r>
            <a:r>
              <a:rPr lang="en-US" altLang="zh-CN" sz="3200" dirty="0">
                <a:sym typeface="Symbol" panose="05050102010706020507" pitchFamily="18" charset="2"/>
              </a:rPr>
              <a:t>()</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pPr lvl="1"/>
            <a:endParaRPr lang="en-US" altLang="zh-CN" sz="2000" dirty="0"/>
          </a:p>
          <a:p>
            <a:pPr lvl="1"/>
            <a:endParaRPr lang="en-US" altLang="zh-CN" sz="2000" dirty="0"/>
          </a:p>
          <a:p>
            <a:endParaRPr lang="en-US" altLang="zh-CN" sz="2400" dirty="0"/>
          </a:p>
          <a:p>
            <a:pPr lvl="1"/>
            <a:endParaRPr lang="en-US" altLang="zh-CN" sz="2000" dirty="0"/>
          </a:p>
        </p:txBody>
      </p:sp>
      <p:pic>
        <p:nvPicPr>
          <p:cNvPr id="4" name="图片 3">
            <a:extLst>
              <a:ext uri="{FF2B5EF4-FFF2-40B4-BE49-F238E27FC236}">
                <a16:creationId xmlns:a16="http://schemas.microsoft.com/office/drawing/2014/main" id="{BC9B6431-215A-4360-82BF-A432CA13A9ED}"/>
              </a:ext>
            </a:extLst>
          </p:cNvPr>
          <p:cNvPicPr>
            <a:picLocks noChangeAspect="1"/>
          </p:cNvPicPr>
          <p:nvPr/>
        </p:nvPicPr>
        <p:blipFill>
          <a:blip r:embed="rId2"/>
          <a:stretch>
            <a:fillRect/>
          </a:stretch>
        </p:blipFill>
        <p:spPr>
          <a:xfrm>
            <a:off x="183872" y="1837818"/>
            <a:ext cx="8886825" cy="2543175"/>
          </a:xfrm>
          <a:prstGeom prst="rect">
            <a:avLst/>
          </a:prstGeom>
        </p:spPr>
      </p:pic>
    </p:spTree>
    <p:extLst>
      <p:ext uri="{BB962C8B-B14F-4D97-AF65-F5344CB8AC3E}">
        <p14:creationId xmlns:p14="http://schemas.microsoft.com/office/powerpoint/2010/main" val="813743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内存管理</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sym typeface="Symbol" panose="05050102010706020507" pitchFamily="18" charset="2"/>
              </a:rPr>
              <a:t>可以有一个连续地址内存分区，一个内存分区包含整数个内存块，每个内存块的大小是相同</a:t>
            </a:r>
            <a:endParaRPr lang="en-US" altLang="zh-CN" sz="2400" dirty="0">
              <a:sym typeface="Symbol" panose="05050102010706020507" pitchFamily="18" charset="2"/>
            </a:endParaRPr>
          </a:p>
          <a:p>
            <a:r>
              <a:rPr lang="zh-CN" altLang="en-US" sz="2400" dirty="0">
                <a:sym typeface="Symbol" panose="05050102010706020507" pitchFamily="18" charset="2"/>
              </a:rPr>
              <a:t>可以有多个内存分区，它们大小也可以不同，并且每个分区的内存块数目、内存块大小可以相同，也可以不同</a:t>
            </a:r>
            <a:endParaRPr lang="en-US" altLang="zh-CN" sz="2400" dirty="0">
              <a:sym typeface="Symbol" panose="05050102010706020507" pitchFamily="18" charset="2"/>
            </a:endParaRPr>
          </a:p>
          <a:p>
            <a:endParaRPr lang="en-US" altLang="zh-CN" sz="2400" dirty="0"/>
          </a:p>
          <a:p>
            <a:pPr lvl="1"/>
            <a:endParaRPr lang="en-US" altLang="zh-CN" sz="2000" dirty="0"/>
          </a:p>
        </p:txBody>
      </p:sp>
      <p:pic>
        <p:nvPicPr>
          <p:cNvPr id="6" name="图片 5">
            <a:extLst>
              <a:ext uri="{FF2B5EF4-FFF2-40B4-BE49-F238E27FC236}">
                <a16:creationId xmlns:a16="http://schemas.microsoft.com/office/drawing/2014/main" id="{AA7A93DE-BA75-41FF-A454-12D82FAB8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889" y="3429000"/>
            <a:ext cx="4526892" cy="3035312"/>
          </a:xfrm>
          <a:prstGeom prst="rect">
            <a:avLst/>
          </a:prstGeom>
        </p:spPr>
      </p:pic>
    </p:spTree>
    <p:extLst>
      <p:ext uri="{BB962C8B-B14F-4D97-AF65-F5344CB8AC3E}">
        <p14:creationId xmlns:p14="http://schemas.microsoft.com/office/powerpoint/2010/main" val="1985161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a:t>
            </a:r>
            <a:r>
              <a:rPr lang="en-US" altLang="zh-CN" sz="3200" dirty="0">
                <a:sym typeface="Symbol" panose="05050102010706020507" pitchFamily="18" charset="2"/>
              </a:rPr>
              <a:t>C/OS III</a:t>
            </a:r>
            <a:r>
              <a:rPr lang="zh-CN" altLang="en-US" sz="3200" dirty="0">
                <a:sym typeface="Symbol" panose="05050102010706020507" pitchFamily="18" charset="2"/>
              </a:rPr>
              <a:t>概述</a:t>
            </a:r>
            <a:endParaRPr lang="zh-CN" altLang="en-US" sz="3200" dirty="0"/>
          </a:p>
        </p:txBody>
      </p:sp>
      <p:sp>
        <p:nvSpPr>
          <p:cNvPr id="3" name="内容占位符 2"/>
          <p:cNvSpPr>
            <a:spLocks noGrp="1"/>
          </p:cNvSpPr>
          <p:nvPr>
            <p:ph idx="1"/>
          </p:nvPr>
        </p:nvSpPr>
        <p:spPr/>
        <p:txBody>
          <a:bodyPr>
            <a:normAutofit/>
          </a:bodyPr>
          <a:lstStyle/>
          <a:p>
            <a:r>
              <a:rPr lang="zh-CN" altLang="en-US" sz="2400" dirty="0">
                <a:sym typeface="Symbol" panose="05050102010706020507" pitchFamily="18" charset="2"/>
              </a:rPr>
              <a:t>可扩展的、可固化的、可抢占的实时操作系统</a:t>
            </a:r>
            <a:endParaRPr lang="en-US" altLang="zh-CN" sz="2400" dirty="0">
              <a:sym typeface="Symbol" panose="05050102010706020507" pitchFamily="18" charset="2"/>
            </a:endParaRPr>
          </a:p>
          <a:p>
            <a:pPr lvl="1"/>
            <a:r>
              <a:rPr lang="zh-CN" altLang="en-US" sz="2000" dirty="0"/>
              <a:t>硬实时：运算超时会造成严重后果，是不被允许的</a:t>
            </a:r>
            <a:endParaRPr lang="en-US" altLang="zh-CN" sz="2000" dirty="0"/>
          </a:p>
          <a:p>
            <a:pPr lvl="1"/>
            <a:r>
              <a:rPr lang="zh-CN" altLang="en-US" sz="2000" dirty="0"/>
              <a:t>软实时：超时不会导致严重后果，只是要求越快完成任务越好</a:t>
            </a:r>
            <a:endParaRPr lang="en-US" altLang="zh-CN" sz="2000" dirty="0"/>
          </a:p>
          <a:p>
            <a:pPr marL="182880" lvl="1">
              <a:spcBef>
                <a:spcPts val="1200"/>
              </a:spcBef>
            </a:pPr>
            <a:r>
              <a:rPr lang="zh-CN" altLang="en-US" sz="2400" dirty="0"/>
              <a:t>任务个数不受限制</a:t>
            </a:r>
            <a:endParaRPr lang="en-US" altLang="zh-CN" sz="2400" dirty="0"/>
          </a:p>
          <a:p>
            <a:pPr marL="182880" lvl="1">
              <a:spcBef>
                <a:spcPts val="1200"/>
              </a:spcBef>
            </a:pPr>
            <a:r>
              <a:rPr lang="zh-CN" altLang="en-US" sz="2400" dirty="0"/>
              <a:t>优先级不受限制</a:t>
            </a:r>
            <a:endParaRPr lang="en-US" altLang="zh-CN" sz="2400" dirty="0"/>
          </a:p>
          <a:p>
            <a:pPr marL="182880" lvl="1">
              <a:spcBef>
                <a:spcPts val="1200"/>
              </a:spcBef>
            </a:pPr>
            <a:r>
              <a:rPr lang="zh-CN" altLang="en-US" sz="2400" dirty="0"/>
              <a:t>用</a:t>
            </a:r>
            <a:r>
              <a:rPr lang="en-US" altLang="zh-CN" sz="2400" dirty="0"/>
              <a:t>C</a:t>
            </a:r>
            <a:r>
              <a:rPr lang="zh-CN" altLang="en-US" sz="2400" dirty="0"/>
              <a:t>语言和汇编语言完成</a:t>
            </a:r>
            <a:endParaRPr lang="en-US" altLang="zh-CN" sz="2400" dirty="0"/>
          </a:p>
          <a:p>
            <a:pPr marL="182880" lvl="1">
              <a:spcBef>
                <a:spcPts val="1200"/>
              </a:spcBef>
            </a:pPr>
            <a:r>
              <a:rPr lang="zh-CN" altLang="en-US" sz="2400" dirty="0"/>
              <a:t>文件按由低层到高层的排列顺序整理</a:t>
            </a:r>
            <a:endParaRPr lang="en-US" altLang="zh-CN" sz="2400" dirty="0"/>
          </a:p>
        </p:txBody>
      </p:sp>
    </p:spTree>
    <p:extLst>
      <p:ext uri="{BB962C8B-B14F-4D97-AF65-F5344CB8AC3E}">
        <p14:creationId xmlns:p14="http://schemas.microsoft.com/office/powerpoint/2010/main" val="1133268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创建内存分区</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sym typeface="Symbol" panose="05050102010706020507" pitchFamily="18" charset="2"/>
              </a:rPr>
              <a:t>使用内存分区前必须创建它</a:t>
            </a:r>
            <a:endParaRPr lang="en-US" altLang="zh-CN" sz="2400" dirty="0">
              <a:sym typeface="Symbol" panose="05050102010706020507" pitchFamily="18" charset="2"/>
            </a:endParaRPr>
          </a:p>
          <a:p>
            <a:r>
              <a:rPr lang="zh-CN" altLang="en-US" sz="2400" dirty="0"/>
              <a:t>创建分区时，通过内存分区控制块来获得内存</a:t>
            </a:r>
            <a:endParaRPr lang="en-US" altLang="zh-CN" sz="2400" dirty="0"/>
          </a:p>
          <a:p>
            <a:pPr lvl="1"/>
            <a:r>
              <a:rPr lang="en-US" altLang="zh-CN" sz="2000" dirty="0" err="1"/>
              <a:t>NamePtr</a:t>
            </a:r>
            <a:r>
              <a:rPr lang="zh-CN" altLang="en-US" sz="2000" dirty="0"/>
              <a:t>：内存控制块的名称</a:t>
            </a:r>
            <a:endParaRPr lang="en-US" altLang="zh-CN" sz="2000" dirty="0"/>
          </a:p>
          <a:p>
            <a:pPr lvl="1"/>
            <a:r>
              <a:rPr lang="en-US" altLang="zh-CN" sz="2000" dirty="0" err="1"/>
              <a:t>FreeListPtr</a:t>
            </a:r>
            <a:r>
              <a:rPr lang="zh-CN" altLang="en-US" sz="2000" dirty="0"/>
              <a:t>：保存第一个可用内存块的地址</a:t>
            </a:r>
            <a:endParaRPr lang="en-US" altLang="zh-CN" sz="2000" dirty="0"/>
          </a:p>
          <a:p>
            <a:pPr lvl="1"/>
            <a:r>
              <a:rPr lang="en-US" altLang="zh-CN" sz="2000" dirty="0" err="1"/>
              <a:t>BlkSize</a:t>
            </a:r>
            <a:r>
              <a:rPr lang="zh-CN" altLang="en-US" sz="2000" dirty="0"/>
              <a:t>：分区中每个块的大小</a:t>
            </a:r>
            <a:endParaRPr lang="en-US" altLang="zh-CN" sz="2000" dirty="0"/>
          </a:p>
          <a:p>
            <a:pPr lvl="1"/>
            <a:r>
              <a:rPr lang="en-US" altLang="zh-CN" sz="2000" dirty="0" err="1"/>
              <a:t>NbrMax</a:t>
            </a:r>
            <a:r>
              <a:rPr lang="zh-CN" altLang="en-US" sz="2000" dirty="0"/>
              <a:t>：分区中内存块的总数目</a:t>
            </a:r>
            <a:endParaRPr lang="en-US" altLang="zh-CN" sz="2000" dirty="0"/>
          </a:p>
          <a:p>
            <a:pPr lvl="1"/>
            <a:r>
              <a:rPr lang="en-US" altLang="zh-CN" sz="2000" dirty="0" err="1"/>
              <a:t>NbrFree</a:t>
            </a:r>
            <a:r>
              <a:rPr lang="zh-CN" altLang="en-US" sz="2000" dirty="0"/>
              <a:t>：分区中剩余内存块的数目</a:t>
            </a:r>
            <a:endParaRPr lang="en-US" altLang="zh-CN" sz="2000" dirty="0"/>
          </a:p>
        </p:txBody>
      </p:sp>
      <p:pic>
        <p:nvPicPr>
          <p:cNvPr id="5" name="图片 4">
            <a:extLst>
              <a:ext uri="{FF2B5EF4-FFF2-40B4-BE49-F238E27FC236}">
                <a16:creationId xmlns:a16="http://schemas.microsoft.com/office/drawing/2014/main" id="{18907102-E01C-4DCB-9BE6-816EF0E3D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191" y="4663911"/>
            <a:ext cx="6870059" cy="1738895"/>
          </a:xfrm>
          <a:prstGeom prst="rect">
            <a:avLst/>
          </a:prstGeom>
        </p:spPr>
      </p:pic>
    </p:spTree>
    <p:extLst>
      <p:ext uri="{BB962C8B-B14F-4D97-AF65-F5344CB8AC3E}">
        <p14:creationId xmlns:p14="http://schemas.microsoft.com/office/powerpoint/2010/main" val="2676129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sym typeface="Symbol" panose="05050102010706020507" pitchFamily="18" charset="2"/>
              </a:rPr>
              <a:t>OSMemCREATE</a:t>
            </a:r>
            <a:r>
              <a:rPr lang="en-US" altLang="zh-CN" sz="3200" dirty="0">
                <a:sym typeface="Symbol" panose="05050102010706020507" pitchFamily="18" charset="2"/>
              </a:rPr>
              <a:t>()</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sym typeface="Symbol" panose="05050102010706020507" pitchFamily="18" charset="2"/>
              </a:rPr>
              <a:t>将内存块连接起来并将其链表的首地址赋给</a:t>
            </a:r>
            <a:r>
              <a:rPr lang="en-US" altLang="zh-CN" sz="2400" dirty="0">
                <a:sym typeface="Symbol" panose="05050102010706020507" pitchFamily="18" charset="2"/>
              </a:rPr>
              <a:t>OS_MEM</a:t>
            </a:r>
            <a:r>
              <a:rPr lang="zh-CN" altLang="en-US" sz="2400" dirty="0">
                <a:sym typeface="Symbol" panose="05050102010706020507" pitchFamily="18" charset="2"/>
              </a:rPr>
              <a:t>结构体</a:t>
            </a:r>
            <a:endParaRPr lang="en-US" altLang="zh-CN" sz="2400" dirty="0">
              <a:sym typeface="Symbol" panose="05050102010706020507" pitchFamily="18" charset="2"/>
            </a:endParaRPr>
          </a:p>
          <a:p>
            <a:r>
              <a:rPr lang="en-US" altLang="zh-CN" sz="2400" dirty="0">
                <a:sym typeface="Symbol" panose="05050102010706020507" pitchFamily="18" charset="2"/>
              </a:rPr>
              <a:t>6</a:t>
            </a:r>
            <a:r>
              <a:rPr lang="zh-CN" altLang="en-US" sz="2400" dirty="0">
                <a:sym typeface="Symbol" panose="05050102010706020507" pitchFamily="18" charset="2"/>
              </a:rPr>
              <a:t>个参数：</a:t>
            </a:r>
            <a:endParaRPr lang="en-US" altLang="zh-CN" sz="2400" dirty="0">
              <a:sym typeface="Symbol" panose="05050102010706020507" pitchFamily="18" charset="2"/>
            </a:endParaRPr>
          </a:p>
          <a:p>
            <a:pPr lvl="1"/>
            <a:r>
              <a:rPr lang="en-US" altLang="zh-CN" sz="2000" dirty="0" err="1">
                <a:sym typeface="Symbol" panose="05050102010706020507" pitchFamily="18" charset="2"/>
              </a:rPr>
              <a:t>p_mem</a:t>
            </a:r>
            <a:r>
              <a:rPr lang="zh-CN" altLang="en-US" sz="2000" dirty="0">
                <a:sym typeface="Symbol" panose="05050102010706020507" pitchFamily="18" charset="2"/>
              </a:rPr>
              <a:t>：指向内存分区控制块的指针</a:t>
            </a:r>
            <a:endParaRPr lang="en-US" altLang="zh-CN" sz="2000" dirty="0">
              <a:sym typeface="Symbol" panose="05050102010706020507" pitchFamily="18" charset="2"/>
            </a:endParaRPr>
          </a:p>
          <a:p>
            <a:pPr lvl="1"/>
            <a:r>
              <a:rPr lang="en-US" altLang="zh-CN" sz="2000" dirty="0" err="1">
                <a:sym typeface="Symbol" panose="05050102010706020507" pitchFamily="18" charset="2"/>
              </a:rPr>
              <a:t>p_name</a:t>
            </a:r>
            <a:r>
              <a:rPr lang="zh-CN" altLang="en-US" sz="2000" dirty="0">
                <a:sym typeface="Symbol" panose="05050102010706020507" pitchFamily="18" charset="2"/>
              </a:rPr>
              <a:t>：指向内存分区名字的指针</a:t>
            </a:r>
            <a:endParaRPr lang="en-US" altLang="zh-CN" sz="2000" dirty="0">
              <a:sym typeface="Symbol" panose="05050102010706020507" pitchFamily="18" charset="2"/>
            </a:endParaRPr>
          </a:p>
          <a:p>
            <a:pPr lvl="1"/>
            <a:r>
              <a:rPr lang="en-US" altLang="zh-CN" sz="2000" dirty="0" err="1">
                <a:sym typeface="Symbol" panose="05050102010706020507" pitchFamily="18" charset="2"/>
              </a:rPr>
              <a:t>p_addr</a:t>
            </a:r>
            <a:r>
              <a:rPr lang="zh-CN" altLang="en-US" sz="2000" dirty="0">
                <a:sym typeface="Symbol" panose="05050102010706020507" pitchFamily="18" charset="2"/>
              </a:rPr>
              <a:t>：内存区域的首地址</a:t>
            </a:r>
            <a:endParaRPr lang="en-US" altLang="zh-CN" sz="2000" dirty="0">
              <a:sym typeface="Symbol" panose="05050102010706020507" pitchFamily="18" charset="2"/>
            </a:endParaRPr>
          </a:p>
          <a:p>
            <a:pPr lvl="1"/>
            <a:r>
              <a:rPr lang="en-US" altLang="zh-CN" sz="2000" dirty="0" err="1">
                <a:sym typeface="Symbol" panose="05050102010706020507" pitchFamily="18" charset="2"/>
              </a:rPr>
              <a:t>n_blks</a:t>
            </a:r>
            <a:r>
              <a:rPr lang="zh-CN" altLang="en-US" sz="2000" dirty="0">
                <a:sym typeface="Symbol" panose="05050102010706020507" pitchFamily="18" charset="2"/>
              </a:rPr>
              <a:t>：可获得的内存块数目</a:t>
            </a:r>
            <a:endParaRPr lang="en-US" altLang="zh-CN" sz="2000" dirty="0">
              <a:sym typeface="Symbol" panose="05050102010706020507" pitchFamily="18" charset="2"/>
            </a:endParaRPr>
          </a:p>
          <a:p>
            <a:pPr lvl="1"/>
            <a:r>
              <a:rPr lang="en-US" altLang="zh-CN" sz="2000" dirty="0" err="1">
                <a:sym typeface="Symbol" panose="05050102010706020507" pitchFamily="18" charset="2"/>
              </a:rPr>
              <a:t>blks_size</a:t>
            </a:r>
            <a:r>
              <a:rPr lang="zh-CN" altLang="en-US" sz="2000" dirty="0">
                <a:sym typeface="Symbol" panose="05050102010706020507" pitchFamily="18" charset="2"/>
              </a:rPr>
              <a:t>：分区中每个内存块的大小</a:t>
            </a:r>
            <a:endParaRPr lang="en-US" altLang="zh-CN" sz="2000" dirty="0">
              <a:sym typeface="Symbol" panose="05050102010706020507" pitchFamily="18" charset="2"/>
            </a:endParaRPr>
          </a:p>
          <a:p>
            <a:pPr lvl="1"/>
            <a:r>
              <a:rPr lang="en-US" altLang="zh-CN" sz="2000" dirty="0" err="1">
                <a:sym typeface="Symbol" panose="05050102010706020507" pitchFamily="18" charset="2"/>
              </a:rPr>
              <a:t>p_err</a:t>
            </a:r>
            <a:r>
              <a:rPr lang="zh-CN" altLang="en-US" sz="2000" dirty="0">
                <a:sym typeface="Symbol" panose="05050102010706020507" pitchFamily="18" charset="2"/>
              </a:rPr>
              <a:t>：指向返回错误类型的指针</a:t>
            </a:r>
            <a:endParaRPr lang="en-US" altLang="zh-CN" sz="2000" dirty="0">
              <a:sym typeface="Symbol" panose="05050102010706020507" pitchFamily="18" charset="2"/>
            </a:endParaRPr>
          </a:p>
          <a:p>
            <a:endParaRPr lang="en-US" altLang="zh-CN" sz="2400" dirty="0">
              <a:sym typeface="Symbol" panose="05050102010706020507" pitchFamily="18" charset="2"/>
            </a:endParaRPr>
          </a:p>
        </p:txBody>
      </p:sp>
    </p:spTree>
    <p:extLst>
      <p:ext uri="{BB962C8B-B14F-4D97-AF65-F5344CB8AC3E}">
        <p14:creationId xmlns:p14="http://schemas.microsoft.com/office/powerpoint/2010/main" val="361900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sym typeface="Symbol" panose="05050102010706020507" pitchFamily="18" charset="2"/>
              </a:rPr>
              <a:t>OSMemCREATE</a:t>
            </a:r>
            <a:r>
              <a:rPr lang="en-US" altLang="zh-CN" sz="3200" dirty="0">
                <a:sym typeface="Symbol" panose="05050102010706020507" pitchFamily="18" charset="2"/>
              </a:rPr>
              <a:t>()</a:t>
            </a:r>
            <a:endParaRPr lang="zh-CN" altLang="en-US" sz="3200" dirty="0"/>
          </a:p>
        </p:txBody>
      </p:sp>
      <p:pic>
        <p:nvPicPr>
          <p:cNvPr id="4" name="内容占位符 3">
            <a:extLst>
              <a:ext uri="{FF2B5EF4-FFF2-40B4-BE49-F238E27FC236}">
                <a16:creationId xmlns:a16="http://schemas.microsoft.com/office/drawing/2014/main" id="{C47784F0-0D43-4DF0-A50F-0B8CE408E099}"/>
              </a:ext>
            </a:extLst>
          </p:cNvPr>
          <p:cNvPicPr>
            <a:picLocks noGrp="1" noChangeAspect="1"/>
          </p:cNvPicPr>
          <p:nvPr>
            <p:ph idx="1"/>
          </p:nvPr>
        </p:nvPicPr>
        <p:blipFill>
          <a:blip r:embed="rId2"/>
          <a:stretch>
            <a:fillRect/>
          </a:stretch>
        </p:blipFill>
        <p:spPr>
          <a:xfrm>
            <a:off x="1313895" y="1052711"/>
            <a:ext cx="6238705" cy="5522788"/>
          </a:xfrm>
          <a:prstGeom prst="rect">
            <a:avLst/>
          </a:prstGeom>
        </p:spPr>
      </p:pic>
    </p:spTree>
    <p:extLst>
      <p:ext uri="{BB962C8B-B14F-4D97-AF65-F5344CB8AC3E}">
        <p14:creationId xmlns:p14="http://schemas.microsoft.com/office/powerpoint/2010/main" val="2285193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获取内存块</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sym typeface="Symbol" panose="05050102010706020507" pitchFamily="18" charset="2"/>
              </a:rPr>
              <a:t>通过调用系统服务</a:t>
            </a:r>
            <a:r>
              <a:rPr lang="en-US" altLang="zh-CN" sz="2400" dirty="0" err="1">
                <a:sym typeface="Symbol" panose="05050102010706020507" pitchFamily="18" charset="2"/>
              </a:rPr>
              <a:t>OSMemGet</a:t>
            </a:r>
            <a:r>
              <a:rPr lang="en-US" altLang="zh-CN" sz="2400" dirty="0">
                <a:sym typeface="Symbol" panose="05050102010706020507" pitchFamily="18" charset="2"/>
              </a:rPr>
              <a:t>()</a:t>
            </a:r>
            <a:r>
              <a:rPr lang="zh-CN" altLang="en-US" sz="2400" dirty="0">
                <a:sym typeface="Symbol" panose="05050102010706020507" pitchFamily="18" charset="2"/>
              </a:rPr>
              <a:t>可以从内存分区中申请内存块</a:t>
            </a:r>
            <a:endParaRPr lang="en-US" altLang="zh-CN" sz="2400" dirty="0">
              <a:sym typeface="Symbol" panose="05050102010706020507" pitchFamily="18" charset="2"/>
            </a:endParaRPr>
          </a:p>
          <a:p>
            <a:r>
              <a:rPr lang="en-US" altLang="zh-CN" sz="2400" dirty="0" err="1">
                <a:sym typeface="Symbol" panose="05050102010706020507" pitchFamily="18" charset="2"/>
              </a:rPr>
              <a:t>OSMemGet</a:t>
            </a:r>
            <a:r>
              <a:rPr lang="en-US" altLang="zh-CN" sz="2400" dirty="0">
                <a:sym typeface="Symbol" panose="05050102010706020507" pitchFamily="18" charset="2"/>
              </a:rPr>
              <a:t>()</a:t>
            </a:r>
            <a:r>
              <a:rPr lang="zh-CN" altLang="en-US" sz="2400" dirty="0"/>
              <a:t> 有</a:t>
            </a:r>
            <a:r>
              <a:rPr lang="en-US" altLang="zh-CN" sz="2400" dirty="0"/>
              <a:t>2</a:t>
            </a:r>
            <a:r>
              <a:rPr lang="zh-CN" altLang="en-US" sz="2400" dirty="0"/>
              <a:t>个参数：</a:t>
            </a:r>
            <a:endParaRPr lang="en-US" altLang="zh-CN" sz="2400" dirty="0"/>
          </a:p>
          <a:p>
            <a:pPr lvl="1"/>
            <a:r>
              <a:rPr lang="en-US" altLang="zh-CN" sz="2000" dirty="0" err="1">
                <a:sym typeface="Symbol" panose="05050102010706020507" pitchFamily="18" charset="2"/>
              </a:rPr>
              <a:t>p_mem</a:t>
            </a:r>
            <a:r>
              <a:rPr lang="zh-CN" altLang="en-US" sz="2000" dirty="0">
                <a:sym typeface="Symbol" panose="05050102010706020507" pitchFamily="18" charset="2"/>
              </a:rPr>
              <a:t>：指向想要的内存分区控制块的指针</a:t>
            </a:r>
            <a:endParaRPr lang="en-US" altLang="zh-CN" sz="2000" dirty="0">
              <a:sym typeface="Symbol" panose="05050102010706020507" pitchFamily="18" charset="2"/>
            </a:endParaRPr>
          </a:p>
          <a:p>
            <a:pPr lvl="1"/>
            <a:r>
              <a:rPr lang="en-US" altLang="zh-CN" sz="2000" dirty="0" err="1">
                <a:sym typeface="Symbol" panose="05050102010706020507" pitchFamily="18" charset="2"/>
              </a:rPr>
              <a:t>p_err</a:t>
            </a:r>
            <a:r>
              <a:rPr lang="zh-CN" altLang="en-US" sz="2000" dirty="0">
                <a:sym typeface="Symbol" panose="05050102010706020507" pitchFamily="18" charset="2"/>
              </a:rPr>
              <a:t>：指向返回错误类型的指针</a:t>
            </a:r>
            <a:endParaRPr lang="en-US" altLang="zh-CN" sz="2000" dirty="0">
              <a:sym typeface="Symbol" panose="05050102010706020507" pitchFamily="18" charset="2"/>
            </a:endParaRPr>
          </a:p>
        </p:txBody>
      </p:sp>
      <p:pic>
        <p:nvPicPr>
          <p:cNvPr id="4" name="图片 3">
            <a:extLst>
              <a:ext uri="{FF2B5EF4-FFF2-40B4-BE49-F238E27FC236}">
                <a16:creationId xmlns:a16="http://schemas.microsoft.com/office/drawing/2014/main" id="{5517E982-60B2-473C-88D6-254C1986C9F9}"/>
              </a:ext>
            </a:extLst>
          </p:cNvPr>
          <p:cNvPicPr>
            <a:picLocks noChangeAspect="1"/>
          </p:cNvPicPr>
          <p:nvPr/>
        </p:nvPicPr>
        <p:blipFill>
          <a:blip r:embed="rId2"/>
          <a:stretch>
            <a:fillRect/>
          </a:stretch>
        </p:blipFill>
        <p:spPr>
          <a:xfrm>
            <a:off x="1709830" y="3358182"/>
            <a:ext cx="5724340" cy="3499818"/>
          </a:xfrm>
          <a:prstGeom prst="rect">
            <a:avLst/>
          </a:prstGeom>
        </p:spPr>
      </p:pic>
    </p:spTree>
    <p:extLst>
      <p:ext uri="{BB962C8B-B14F-4D97-AF65-F5344CB8AC3E}">
        <p14:creationId xmlns:p14="http://schemas.microsoft.com/office/powerpoint/2010/main" val="2581627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收回内存控制块</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sym typeface="Symbol" panose="05050102010706020507" pitchFamily="18" charset="2"/>
              </a:rPr>
              <a:t>通过调用系统服务</a:t>
            </a:r>
            <a:r>
              <a:rPr lang="en-US" altLang="zh-CN" sz="2400" dirty="0" err="1">
                <a:sym typeface="Symbol" panose="05050102010706020507" pitchFamily="18" charset="2"/>
              </a:rPr>
              <a:t>OSMemPut</a:t>
            </a:r>
            <a:r>
              <a:rPr lang="en-US" altLang="zh-CN" sz="2400" dirty="0">
                <a:sym typeface="Symbol" panose="05050102010706020507" pitchFamily="18" charset="2"/>
              </a:rPr>
              <a:t>()</a:t>
            </a:r>
            <a:r>
              <a:rPr lang="zh-CN" altLang="en-US" sz="2400" dirty="0">
                <a:sym typeface="Symbol" panose="05050102010706020507" pitchFamily="18" charset="2"/>
              </a:rPr>
              <a:t>可以将用户使用完毕的内存块归还给对应的内存分区</a:t>
            </a:r>
            <a:endParaRPr lang="en-US" altLang="zh-CN" sz="2400" dirty="0">
              <a:sym typeface="Symbol" panose="05050102010706020507" pitchFamily="18" charset="2"/>
            </a:endParaRPr>
          </a:p>
          <a:p>
            <a:r>
              <a:rPr lang="en-US" altLang="zh-CN" sz="2400" dirty="0" err="1">
                <a:sym typeface="Symbol" panose="05050102010706020507" pitchFamily="18" charset="2"/>
              </a:rPr>
              <a:t>OSMemPut</a:t>
            </a:r>
            <a:r>
              <a:rPr lang="en-US" altLang="zh-CN" sz="2400" dirty="0">
                <a:sym typeface="Symbol" panose="05050102010706020507" pitchFamily="18" charset="2"/>
              </a:rPr>
              <a:t>()</a:t>
            </a:r>
            <a:r>
              <a:rPr lang="zh-CN" altLang="en-US" sz="2400" dirty="0"/>
              <a:t> 有</a:t>
            </a:r>
            <a:r>
              <a:rPr lang="en-US" altLang="zh-CN" sz="2400" dirty="0"/>
              <a:t>3</a:t>
            </a:r>
            <a:r>
              <a:rPr lang="zh-CN" altLang="en-US" sz="2400" dirty="0"/>
              <a:t>个参数：</a:t>
            </a:r>
            <a:endParaRPr lang="en-US" altLang="zh-CN" sz="2400" dirty="0"/>
          </a:p>
          <a:p>
            <a:pPr lvl="1"/>
            <a:r>
              <a:rPr lang="en-US" altLang="zh-CN" sz="2000" dirty="0" err="1">
                <a:sym typeface="Symbol" panose="05050102010706020507" pitchFamily="18" charset="2"/>
              </a:rPr>
              <a:t>p_mem</a:t>
            </a:r>
            <a:r>
              <a:rPr lang="zh-CN" altLang="en-US" sz="2000" dirty="0">
                <a:sym typeface="Symbol" panose="05050102010706020507" pitchFamily="18" charset="2"/>
              </a:rPr>
              <a:t>：指向内存分区控制块的指针</a:t>
            </a:r>
            <a:endParaRPr lang="en-US" altLang="zh-CN" sz="2000" dirty="0">
              <a:sym typeface="Symbol" panose="05050102010706020507" pitchFamily="18" charset="2"/>
            </a:endParaRPr>
          </a:p>
          <a:p>
            <a:pPr lvl="1"/>
            <a:r>
              <a:rPr lang="en-US" altLang="zh-CN" sz="2000" dirty="0" err="1">
                <a:sym typeface="Symbol" panose="05050102010706020507" pitchFamily="18" charset="2"/>
              </a:rPr>
              <a:t>p_blks</a:t>
            </a:r>
            <a:r>
              <a:rPr lang="zh-CN" altLang="en-US" sz="2000" dirty="0">
                <a:sym typeface="Symbol" panose="05050102010706020507" pitchFamily="18" charset="2"/>
              </a:rPr>
              <a:t>：指向要回收的内存块的指针</a:t>
            </a:r>
            <a:endParaRPr lang="en-US" altLang="zh-CN" sz="2000" dirty="0">
              <a:sym typeface="Symbol" panose="05050102010706020507" pitchFamily="18" charset="2"/>
            </a:endParaRPr>
          </a:p>
          <a:p>
            <a:pPr lvl="1"/>
            <a:r>
              <a:rPr lang="en-US" altLang="zh-CN" sz="2000" dirty="0" err="1">
                <a:sym typeface="Symbol" panose="05050102010706020507" pitchFamily="18" charset="2"/>
              </a:rPr>
              <a:t>p_err</a:t>
            </a:r>
            <a:r>
              <a:rPr lang="zh-CN" altLang="en-US" sz="2000" dirty="0">
                <a:sym typeface="Symbol" panose="05050102010706020507" pitchFamily="18" charset="2"/>
              </a:rPr>
              <a:t>：指向返回错误类型的指针</a:t>
            </a:r>
            <a:endParaRPr lang="en-US" altLang="zh-CN" sz="2000" dirty="0">
              <a:sym typeface="Symbol" panose="05050102010706020507" pitchFamily="18" charset="2"/>
            </a:endParaRPr>
          </a:p>
        </p:txBody>
      </p:sp>
    </p:spTree>
    <p:extLst>
      <p:ext uri="{BB962C8B-B14F-4D97-AF65-F5344CB8AC3E}">
        <p14:creationId xmlns:p14="http://schemas.microsoft.com/office/powerpoint/2010/main" val="1089591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err="1">
                <a:sym typeface="Symbol" panose="05050102010706020507" pitchFamily="18" charset="2"/>
              </a:rPr>
              <a:t>OSMemPut</a:t>
            </a:r>
            <a:r>
              <a:rPr lang="en-US" altLang="zh-CN" sz="3200" dirty="0">
                <a:sym typeface="Symbol" panose="05050102010706020507" pitchFamily="18" charset="2"/>
              </a:rPr>
              <a:t>()</a:t>
            </a:r>
            <a:endParaRPr lang="zh-CN" altLang="en-US" sz="3200" dirty="0"/>
          </a:p>
        </p:txBody>
      </p:sp>
      <p:pic>
        <p:nvPicPr>
          <p:cNvPr id="6" name="内容占位符 5">
            <a:extLst>
              <a:ext uri="{FF2B5EF4-FFF2-40B4-BE49-F238E27FC236}">
                <a16:creationId xmlns:a16="http://schemas.microsoft.com/office/drawing/2014/main" id="{71B12488-021E-41C0-84CE-B39E5888604C}"/>
              </a:ext>
            </a:extLst>
          </p:cNvPr>
          <p:cNvPicPr>
            <a:picLocks noGrp="1" noChangeAspect="1"/>
          </p:cNvPicPr>
          <p:nvPr>
            <p:ph idx="1"/>
          </p:nvPr>
        </p:nvPicPr>
        <p:blipFill>
          <a:blip r:embed="rId2"/>
          <a:stretch>
            <a:fillRect/>
          </a:stretch>
        </p:blipFill>
        <p:spPr>
          <a:xfrm>
            <a:off x="486832" y="1518082"/>
            <a:ext cx="8170335" cy="4230695"/>
          </a:xfrm>
          <a:prstGeom prst="rect">
            <a:avLst/>
          </a:prstGeom>
        </p:spPr>
      </p:pic>
    </p:spTree>
    <p:extLst>
      <p:ext uri="{BB962C8B-B14F-4D97-AF65-F5344CB8AC3E}">
        <p14:creationId xmlns:p14="http://schemas.microsoft.com/office/powerpoint/2010/main" val="4023335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信号量</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sym typeface="Symbol" panose="05050102010706020507" pitchFamily="18" charset="2"/>
              </a:rPr>
              <a:t>用于多用户调度的协议机制</a:t>
            </a:r>
            <a:endParaRPr lang="en-US" altLang="zh-CN" sz="2400" dirty="0">
              <a:sym typeface="Symbol" panose="05050102010706020507" pitchFamily="18" charset="2"/>
            </a:endParaRPr>
          </a:p>
          <a:p>
            <a:r>
              <a:rPr lang="zh-CN" altLang="en-US" sz="2400" dirty="0">
                <a:sym typeface="Symbol" panose="05050102010706020507" pitchFamily="18" charset="2"/>
              </a:rPr>
              <a:t>使用信号量可以在任务之间传递消息，实现任务与任务、任务与服务中断子例程的同步</a:t>
            </a:r>
            <a:endParaRPr lang="en-US" altLang="zh-CN" sz="2400" dirty="0">
              <a:sym typeface="Symbol" panose="05050102010706020507" pitchFamily="18" charset="2"/>
            </a:endParaRPr>
          </a:p>
          <a:p>
            <a:r>
              <a:rPr lang="zh-CN" altLang="en-US" sz="2400" dirty="0">
                <a:sym typeface="Symbol" panose="05050102010706020507" pitchFamily="18" charset="2"/>
              </a:rPr>
              <a:t>信号由两部分组成：</a:t>
            </a:r>
            <a:endParaRPr lang="en-US" altLang="zh-CN" sz="2400" dirty="0">
              <a:sym typeface="Symbol" panose="05050102010706020507" pitchFamily="18" charset="2"/>
            </a:endParaRPr>
          </a:p>
          <a:p>
            <a:pPr lvl="1"/>
            <a:r>
              <a:rPr lang="zh-CN" altLang="en-US" sz="2000" dirty="0">
                <a:sym typeface="Symbol" panose="05050102010706020507" pitchFamily="18" charset="2"/>
              </a:rPr>
              <a:t>信号量的计数值：记录该信号量一共被提交多少次</a:t>
            </a:r>
            <a:endParaRPr lang="en-US" altLang="zh-CN" sz="2000" dirty="0">
              <a:sym typeface="Symbol" panose="05050102010706020507" pitchFamily="18" charset="2"/>
            </a:endParaRPr>
          </a:p>
          <a:p>
            <a:pPr lvl="1"/>
            <a:r>
              <a:rPr lang="zh-CN" altLang="en-US" sz="2000" dirty="0">
                <a:sym typeface="Symbol" panose="05050102010706020507" pitchFamily="18" charset="2"/>
              </a:rPr>
              <a:t>等待该信号量的任务组成的等待任务队列</a:t>
            </a:r>
            <a:endParaRPr lang="en-US" altLang="zh-CN" sz="2000" dirty="0">
              <a:sym typeface="Symbol" panose="05050102010706020507" pitchFamily="18" charset="2"/>
            </a:endParaRPr>
          </a:p>
        </p:txBody>
      </p:sp>
      <p:pic>
        <p:nvPicPr>
          <p:cNvPr id="4" name="图片 3">
            <a:extLst>
              <a:ext uri="{FF2B5EF4-FFF2-40B4-BE49-F238E27FC236}">
                <a16:creationId xmlns:a16="http://schemas.microsoft.com/office/drawing/2014/main" id="{6DB4E04B-F8CA-4202-A14B-0B49B0514E75}"/>
              </a:ext>
            </a:extLst>
          </p:cNvPr>
          <p:cNvPicPr>
            <a:picLocks noChangeAspect="1"/>
          </p:cNvPicPr>
          <p:nvPr/>
        </p:nvPicPr>
        <p:blipFill>
          <a:blip r:embed="rId2"/>
          <a:stretch>
            <a:fillRect/>
          </a:stretch>
        </p:blipFill>
        <p:spPr>
          <a:xfrm>
            <a:off x="2358409" y="4352777"/>
            <a:ext cx="4227824" cy="2394252"/>
          </a:xfrm>
          <a:prstGeom prst="rect">
            <a:avLst/>
          </a:prstGeom>
        </p:spPr>
      </p:pic>
    </p:spTree>
    <p:extLst>
      <p:ext uri="{BB962C8B-B14F-4D97-AF65-F5344CB8AC3E}">
        <p14:creationId xmlns:p14="http://schemas.microsoft.com/office/powerpoint/2010/main" val="714744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事件标志组</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sym typeface="Symbol" panose="05050102010706020507" pitchFamily="18" charset="2"/>
              </a:rPr>
              <a:t>当任务要与多个事件同步时，可以使用事件标志</a:t>
            </a:r>
            <a:endParaRPr lang="en-US" altLang="zh-CN" sz="2400" dirty="0">
              <a:sym typeface="Symbol" panose="05050102010706020507" pitchFamily="18" charset="2"/>
            </a:endParaRPr>
          </a:p>
          <a:p>
            <a:r>
              <a:rPr lang="zh-CN" altLang="en-US" sz="2400" dirty="0">
                <a:sym typeface="Symbol" panose="05050102010706020507" pitchFamily="18" charset="2"/>
              </a:rPr>
              <a:t>逻辑或</a:t>
            </a:r>
            <a:r>
              <a:rPr lang="en-US" altLang="zh-CN" sz="2400" dirty="0">
                <a:sym typeface="Symbol" panose="05050102010706020507" pitchFamily="18" charset="2"/>
              </a:rPr>
              <a:t>(OR)</a:t>
            </a:r>
            <a:r>
              <a:rPr lang="zh-CN" altLang="en-US" sz="2400" dirty="0">
                <a:sym typeface="Symbol" panose="05050102010706020507" pitchFamily="18" charset="2"/>
              </a:rPr>
              <a:t>：其中任意一个事件发生时，任务被就绪</a:t>
            </a:r>
            <a:endParaRPr lang="en-US" altLang="zh-CN" sz="2400" dirty="0">
              <a:sym typeface="Symbol" panose="05050102010706020507" pitchFamily="18" charset="2"/>
            </a:endParaRPr>
          </a:p>
          <a:p>
            <a:r>
              <a:rPr lang="zh-CN" altLang="en-US" sz="2400" dirty="0">
                <a:sym typeface="Symbol" panose="05050102010706020507" pitchFamily="18" charset="2"/>
              </a:rPr>
              <a:t>逻辑与</a:t>
            </a:r>
            <a:r>
              <a:rPr lang="en-US" altLang="zh-CN" sz="2400" dirty="0">
                <a:sym typeface="Symbol" panose="05050102010706020507" pitchFamily="18" charset="2"/>
              </a:rPr>
              <a:t>(AND)</a:t>
            </a:r>
            <a:r>
              <a:rPr lang="zh-CN" altLang="en-US" sz="2400" dirty="0">
                <a:sym typeface="Symbol" panose="05050102010706020507" pitchFamily="18" charset="2"/>
              </a:rPr>
              <a:t>：所有的事件发生时任务才被就绪</a:t>
            </a:r>
            <a:endParaRPr lang="en-US" altLang="zh-CN" sz="2400" dirty="0">
              <a:sym typeface="Symbol" panose="05050102010706020507" pitchFamily="18" charset="2"/>
            </a:endParaRPr>
          </a:p>
        </p:txBody>
      </p:sp>
      <p:pic>
        <p:nvPicPr>
          <p:cNvPr id="5" name="图片 4">
            <a:extLst>
              <a:ext uri="{FF2B5EF4-FFF2-40B4-BE49-F238E27FC236}">
                <a16:creationId xmlns:a16="http://schemas.microsoft.com/office/drawing/2014/main" id="{A9AC6D44-2C47-4FF9-B970-B534A666675A}"/>
              </a:ext>
            </a:extLst>
          </p:cNvPr>
          <p:cNvPicPr>
            <a:picLocks noChangeAspect="1"/>
          </p:cNvPicPr>
          <p:nvPr/>
        </p:nvPicPr>
        <p:blipFill>
          <a:blip r:embed="rId2"/>
          <a:stretch>
            <a:fillRect/>
          </a:stretch>
        </p:blipFill>
        <p:spPr>
          <a:xfrm>
            <a:off x="1117384" y="3156104"/>
            <a:ext cx="6628400" cy="3224086"/>
          </a:xfrm>
          <a:prstGeom prst="rect">
            <a:avLst/>
          </a:prstGeom>
        </p:spPr>
      </p:pic>
    </p:spTree>
    <p:extLst>
      <p:ext uri="{BB962C8B-B14F-4D97-AF65-F5344CB8AC3E}">
        <p14:creationId xmlns:p14="http://schemas.microsoft.com/office/powerpoint/2010/main" val="1933054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消息队列</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sym typeface="Symbol" panose="05050102010706020507" pitchFamily="18" charset="2"/>
              </a:rPr>
              <a:t></a:t>
            </a:r>
            <a:r>
              <a:rPr lang="en-US" altLang="zh-CN" sz="2400" dirty="0">
                <a:sym typeface="Symbol" panose="05050102010706020507" pitchFamily="18" charset="2"/>
              </a:rPr>
              <a:t>C/OS III</a:t>
            </a:r>
            <a:r>
              <a:rPr lang="zh-CN" altLang="en-US" sz="2400" dirty="0">
                <a:sym typeface="Symbol" panose="05050102010706020507" pitchFamily="18" charset="2"/>
              </a:rPr>
              <a:t>中每个任务都有其内建的消息队列，其中存放了等待该消息的任务</a:t>
            </a:r>
            <a:endParaRPr lang="en-US" altLang="zh-CN" sz="2400" dirty="0">
              <a:sym typeface="Symbol" panose="05050102010706020507" pitchFamily="18" charset="2"/>
            </a:endParaRPr>
          </a:p>
          <a:p>
            <a:pPr lvl="1"/>
            <a:r>
              <a:rPr lang="zh-CN" altLang="en-US" sz="2000" dirty="0">
                <a:sym typeface="Symbol" panose="05050102010706020507" pitchFamily="18" charset="2"/>
              </a:rPr>
              <a:t>多个任务等待这个消息时，就将该消息发送到外部的消息队列</a:t>
            </a:r>
            <a:endParaRPr lang="en-US" altLang="zh-CN" sz="2000" dirty="0">
              <a:sym typeface="Symbol" panose="05050102010706020507" pitchFamily="18" charset="2"/>
            </a:endParaRPr>
          </a:p>
          <a:p>
            <a:pPr lvl="1"/>
            <a:r>
              <a:rPr lang="zh-CN" altLang="en-US" sz="2000" dirty="0">
                <a:sym typeface="Symbol" panose="05050102010706020507" pitchFamily="18" charset="2"/>
              </a:rPr>
              <a:t>只有一个任务等待该消息时，可以直接将消息发送给任务</a:t>
            </a:r>
            <a:endParaRPr lang="en-US" altLang="zh-CN" sz="2000" dirty="0">
              <a:sym typeface="Symbol" panose="05050102010706020507" pitchFamily="18" charset="2"/>
            </a:endParaRPr>
          </a:p>
          <a:p>
            <a:pPr marL="182880" lvl="1">
              <a:spcBef>
                <a:spcPts val="1200"/>
              </a:spcBef>
            </a:pPr>
            <a:r>
              <a:rPr lang="zh-CN" altLang="en-US" sz="2400" dirty="0">
                <a:sym typeface="Symbol" panose="05050102010706020507" pitchFamily="18" charset="2"/>
              </a:rPr>
              <a:t>消息中包含指向数据的指针、数据的大小、时间戳变量</a:t>
            </a:r>
            <a:endParaRPr lang="en-US" altLang="zh-CN" sz="2400" dirty="0">
              <a:sym typeface="Symbol" panose="05050102010706020507" pitchFamily="18" charset="2"/>
            </a:endParaRPr>
          </a:p>
          <a:p>
            <a:pPr marL="182880" lvl="1">
              <a:spcBef>
                <a:spcPts val="1200"/>
              </a:spcBef>
            </a:pPr>
            <a:r>
              <a:rPr lang="zh-CN" altLang="en-US" sz="2400" dirty="0">
                <a:sym typeface="Symbol" panose="05050102010706020507" pitchFamily="18" charset="2"/>
              </a:rPr>
              <a:t>消息的内容通常保留在其作用域内</a:t>
            </a:r>
            <a:endParaRPr lang="en-US" altLang="zh-CN" sz="2400" dirty="0">
              <a:sym typeface="Symbol" panose="05050102010706020507" pitchFamily="18" charset="2"/>
            </a:endParaRPr>
          </a:p>
          <a:p>
            <a:pPr marL="182880" lvl="1">
              <a:spcBef>
                <a:spcPts val="1200"/>
              </a:spcBef>
            </a:pPr>
            <a:r>
              <a:rPr lang="zh-CN" altLang="en-US" sz="2400" dirty="0">
                <a:sym typeface="Symbol" panose="05050102010706020507" pitchFamily="18" charset="2"/>
              </a:rPr>
              <a:t>消息队列是先入先出模式， </a:t>
            </a:r>
            <a:r>
              <a:rPr lang="en-US" altLang="zh-CN" sz="2400" dirty="0">
                <a:sym typeface="Symbol" panose="05050102010706020507" pitchFamily="18" charset="2"/>
              </a:rPr>
              <a:t>C/OS III</a:t>
            </a:r>
            <a:r>
              <a:rPr lang="zh-CN" altLang="en-US" sz="2400" dirty="0">
                <a:sym typeface="Symbol" panose="05050102010706020507" pitchFamily="18" charset="2"/>
              </a:rPr>
              <a:t>也可以将其设置为后入先出模式</a:t>
            </a:r>
            <a:endParaRPr lang="en-US" altLang="zh-CN" sz="2400" dirty="0">
              <a:sym typeface="Symbol" panose="05050102010706020507" pitchFamily="18" charset="2"/>
            </a:endParaRPr>
          </a:p>
          <a:p>
            <a:pPr marL="0" lvl="1" indent="0">
              <a:spcBef>
                <a:spcPts val="1200"/>
              </a:spcBef>
              <a:buNone/>
            </a:pPr>
            <a:endParaRPr lang="en-US" altLang="zh-CN" sz="2400" dirty="0">
              <a:sym typeface="Symbol" panose="05050102010706020507" pitchFamily="18" charset="2"/>
            </a:endParaRPr>
          </a:p>
        </p:txBody>
      </p:sp>
    </p:spTree>
    <p:extLst>
      <p:ext uri="{BB962C8B-B14F-4D97-AF65-F5344CB8AC3E}">
        <p14:creationId xmlns:p14="http://schemas.microsoft.com/office/powerpoint/2010/main" val="3487880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消息队列</a:t>
            </a:r>
            <a:endParaRPr lang="zh-CN" altLang="en-US" sz="3200" dirty="0"/>
          </a:p>
        </p:txBody>
      </p:sp>
      <p:pic>
        <p:nvPicPr>
          <p:cNvPr id="4" name="内容占位符 3">
            <a:extLst>
              <a:ext uri="{FF2B5EF4-FFF2-40B4-BE49-F238E27FC236}">
                <a16:creationId xmlns:a16="http://schemas.microsoft.com/office/drawing/2014/main" id="{D701855E-A9E1-4D5B-8983-7A5273473F7D}"/>
              </a:ext>
            </a:extLst>
          </p:cNvPr>
          <p:cNvPicPr>
            <a:picLocks noGrp="1" noChangeAspect="1"/>
          </p:cNvPicPr>
          <p:nvPr>
            <p:ph idx="1"/>
          </p:nvPr>
        </p:nvPicPr>
        <p:blipFill>
          <a:blip r:embed="rId2"/>
          <a:stretch>
            <a:fillRect/>
          </a:stretch>
        </p:blipFill>
        <p:spPr>
          <a:xfrm>
            <a:off x="932082" y="1493417"/>
            <a:ext cx="7390406" cy="3871165"/>
          </a:xfrm>
          <a:prstGeom prst="rect">
            <a:avLst/>
          </a:prstGeom>
        </p:spPr>
      </p:pic>
    </p:spTree>
    <p:extLst>
      <p:ext uri="{BB962C8B-B14F-4D97-AF65-F5344CB8AC3E}">
        <p14:creationId xmlns:p14="http://schemas.microsoft.com/office/powerpoint/2010/main" val="156328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164" y="175965"/>
            <a:ext cx="8672242" cy="1026534"/>
          </a:xfrm>
        </p:spPr>
        <p:txBody>
          <a:bodyPr>
            <a:normAutofit/>
          </a:bodyPr>
          <a:lstStyle/>
          <a:p>
            <a:r>
              <a:rPr lang="zh-CN" altLang="en-US" sz="3200" dirty="0">
                <a:sym typeface="Symbol" panose="05050102010706020507" pitchFamily="18" charset="2"/>
              </a:rPr>
              <a:t></a:t>
            </a:r>
            <a:r>
              <a:rPr lang="en-US" altLang="zh-CN" sz="3200" dirty="0">
                <a:sym typeface="Symbol" panose="05050102010706020507" pitchFamily="18" charset="2"/>
              </a:rPr>
              <a:t>C/OS III</a:t>
            </a:r>
            <a:r>
              <a:rPr lang="zh-CN" altLang="en-US" sz="3200" dirty="0">
                <a:sym typeface="Symbol" panose="05050102010706020507" pitchFamily="18" charset="2"/>
              </a:rPr>
              <a:t>文件系统分类</a:t>
            </a:r>
            <a:endParaRPr lang="zh-CN" altLang="en-US" sz="3200" dirty="0"/>
          </a:p>
        </p:txBody>
      </p:sp>
      <p:sp>
        <p:nvSpPr>
          <p:cNvPr id="3" name="内容占位符 2"/>
          <p:cNvSpPr>
            <a:spLocks noGrp="1"/>
          </p:cNvSpPr>
          <p:nvPr>
            <p:ph idx="1"/>
          </p:nvPr>
        </p:nvSpPr>
        <p:spPr/>
        <p:txBody>
          <a:bodyPr>
            <a:normAutofit/>
          </a:bodyPr>
          <a:lstStyle/>
          <a:p>
            <a:pPr lvl="1"/>
            <a:endParaRPr lang="en-US" altLang="zh-CN" sz="2000" dirty="0"/>
          </a:p>
          <a:p>
            <a:pPr lvl="1"/>
            <a:endParaRPr lang="en-US" altLang="zh-CN" sz="2000" dirty="0"/>
          </a:p>
        </p:txBody>
      </p:sp>
      <p:pic>
        <p:nvPicPr>
          <p:cNvPr id="7" name="图片 6">
            <a:extLst>
              <a:ext uri="{FF2B5EF4-FFF2-40B4-BE49-F238E27FC236}">
                <a16:creationId xmlns:a16="http://schemas.microsoft.com/office/drawing/2014/main" id="{B953AE10-9FD6-460B-90D2-B605E6C893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7648" y="967666"/>
            <a:ext cx="4388703" cy="5798252"/>
          </a:xfrm>
          <a:prstGeom prst="rect">
            <a:avLst/>
          </a:prstGeom>
        </p:spPr>
      </p:pic>
    </p:spTree>
    <p:extLst>
      <p:ext uri="{BB962C8B-B14F-4D97-AF65-F5344CB8AC3E}">
        <p14:creationId xmlns:p14="http://schemas.microsoft.com/office/powerpoint/2010/main" val="806446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a:t>
            </a:r>
            <a:r>
              <a:rPr lang="en-US" altLang="zh-CN" sz="3200" dirty="0">
                <a:sym typeface="Symbol" panose="05050102010706020507" pitchFamily="18" charset="2"/>
              </a:rPr>
              <a:t>C/OS III</a:t>
            </a:r>
            <a:r>
              <a:rPr lang="zh-CN" altLang="en-US" sz="3200" dirty="0">
                <a:sym typeface="Symbol" panose="05050102010706020507" pitchFamily="18" charset="2"/>
              </a:rPr>
              <a:t>的移植</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400" dirty="0">
                <a:sym typeface="Symbol" panose="05050102010706020507" pitchFamily="18" charset="2"/>
              </a:rPr>
              <a:t></a:t>
            </a:r>
            <a:r>
              <a:rPr lang="en-US" altLang="zh-CN" sz="2400" dirty="0">
                <a:sym typeface="Symbol" panose="05050102010706020507" pitchFamily="18" charset="2"/>
              </a:rPr>
              <a:t>C/OS III</a:t>
            </a:r>
            <a:r>
              <a:rPr lang="zh-CN" altLang="en-US" sz="2400" dirty="0">
                <a:sym typeface="Symbol" panose="05050102010706020507" pitchFamily="18" charset="2"/>
              </a:rPr>
              <a:t>的</a:t>
            </a:r>
            <a:r>
              <a:rPr lang="en-US" altLang="zh-CN" sz="2400" dirty="0">
                <a:sym typeface="Symbol" panose="05050102010706020507" pitchFamily="18" charset="2"/>
              </a:rPr>
              <a:t>Software</a:t>
            </a:r>
            <a:r>
              <a:rPr lang="zh-CN" altLang="en-US" sz="2400" dirty="0">
                <a:sym typeface="Symbol" panose="05050102010706020507" pitchFamily="18" charset="2"/>
              </a:rPr>
              <a:t>文件夹里包含的是操作系统源代码</a:t>
            </a:r>
            <a:endParaRPr lang="en-US" altLang="zh-CN" sz="2400" dirty="0">
              <a:sym typeface="Symbol" panose="05050102010706020507" pitchFamily="18" charset="2"/>
            </a:endParaRPr>
          </a:p>
          <a:p>
            <a:pPr lvl="1"/>
            <a:r>
              <a:rPr lang="zh-CN" altLang="en-US" sz="2000" dirty="0">
                <a:sym typeface="Symbol" panose="05050102010706020507" pitchFamily="18" charset="2"/>
              </a:rPr>
              <a:t>与</a:t>
            </a:r>
            <a:r>
              <a:rPr lang="en-US" altLang="zh-CN" sz="2000" dirty="0">
                <a:sym typeface="Symbol" panose="05050102010706020507" pitchFamily="18" charset="2"/>
              </a:rPr>
              <a:t>CPU</a:t>
            </a:r>
            <a:r>
              <a:rPr lang="zh-CN" altLang="en-US" sz="2000" dirty="0">
                <a:sym typeface="Symbol" panose="05050102010706020507" pitchFamily="18" charset="2"/>
              </a:rPr>
              <a:t>相关的源码</a:t>
            </a:r>
            <a:r>
              <a:rPr lang="en-US" altLang="zh-CN" sz="2000" dirty="0" err="1">
                <a:sym typeface="Symbol" panose="05050102010706020507" pitchFamily="18" charset="2"/>
              </a:rPr>
              <a:t>uC</a:t>
            </a:r>
            <a:r>
              <a:rPr lang="en-US" altLang="zh-CN" sz="2000" dirty="0">
                <a:sym typeface="Symbol" panose="05050102010706020507" pitchFamily="18" charset="2"/>
              </a:rPr>
              <a:t>-CPU</a:t>
            </a:r>
          </a:p>
          <a:p>
            <a:pPr lvl="1"/>
            <a:r>
              <a:rPr lang="zh-CN" altLang="en-US" sz="2000" dirty="0">
                <a:sym typeface="Symbol" panose="05050102010706020507" pitchFamily="18" charset="2"/>
              </a:rPr>
              <a:t>与标准库相关的源码</a:t>
            </a:r>
            <a:r>
              <a:rPr lang="en-US" altLang="zh-CN" sz="2000" dirty="0" err="1">
                <a:sym typeface="Symbol" panose="05050102010706020507" pitchFamily="18" charset="2"/>
              </a:rPr>
              <a:t>uC</a:t>
            </a:r>
            <a:r>
              <a:rPr lang="en-US" altLang="zh-CN" sz="2000" dirty="0">
                <a:sym typeface="Symbol" panose="05050102010706020507" pitchFamily="18" charset="2"/>
              </a:rPr>
              <a:t>-LIB</a:t>
            </a:r>
          </a:p>
          <a:p>
            <a:pPr lvl="1"/>
            <a:r>
              <a:rPr lang="en-US" altLang="zh-CN" sz="2000" dirty="0" err="1">
                <a:sym typeface="Symbol" panose="05050102010706020507" pitchFamily="18" charset="2"/>
              </a:rPr>
              <a:t>Uc</a:t>
            </a:r>
            <a:r>
              <a:rPr lang="en-US" altLang="zh-CN" sz="2000" dirty="0">
                <a:sym typeface="Symbol" panose="05050102010706020507" pitchFamily="18" charset="2"/>
              </a:rPr>
              <a:t>/OS III</a:t>
            </a:r>
            <a:r>
              <a:rPr lang="zh-CN" altLang="en-US" sz="2000" dirty="0">
                <a:sym typeface="Symbol" panose="05050102010706020507" pitchFamily="18" charset="2"/>
              </a:rPr>
              <a:t>的源码 </a:t>
            </a:r>
            <a:r>
              <a:rPr lang="en-US" altLang="zh-CN" sz="2000" dirty="0">
                <a:sym typeface="Symbol" panose="05050102010706020507" pitchFamily="18" charset="2"/>
              </a:rPr>
              <a:t>C/OS III</a:t>
            </a:r>
          </a:p>
          <a:p>
            <a:pPr marL="182880" lvl="1">
              <a:spcBef>
                <a:spcPts val="1200"/>
              </a:spcBef>
            </a:pPr>
            <a:r>
              <a:rPr lang="zh-CN" altLang="en-US" sz="2400" dirty="0">
                <a:sym typeface="Symbol" panose="05050102010706020507" pitchFamily="18" charset="2"/>
              </a:rPr>
              <a:t>针对某个应用修改文档：</a:t>
            </a:r>
            <a:endParaRPr lang="en-US" altLang="zh-CN" sz="2400" dirty="0">
              <a:sym typeface="Symbol" panose="05050102010706020507" pitchFamily="18" charset="2"/>
            </a:endParaRPr>
          </a:p>
          <a:p>
            <a:pPr lvl="1"/>
            <a:r>
              <a:rPr lang="zh-CN" altLang="en-US" sz="2000" dirty="0">
                <a:sym typeface="Symbol" panose="05050102010706020507" pitchFamily="18" charset="2"/>
              </a:rPr>
              <a:t>修改启动文件</a:t>
            </a:r>
            <a:endParaRPr lang="en-US" altLang="zh-CN" sz="2000" dirty="0">
              <a:sym typeface="Symbol" panose="05050102010706020507" pitchFamily="18" charset="2"/>
            </a:endParaRPr>
          </a:p>
          <a:p>
            <a:pPr lvl="1"/>
            <a:r>
              <a:rPr lang="zh-CN" altLang="en-US" sz="2000" dirty="0">
                <a:sym typeface="Symbol" panose="05050102010706020507" pitchFamily="18" charset="2"/>
              </a:rPr>
              <a:t>修改</a:t>
            </a:r>
            <a:r>
              <a:rPr lang="en-US" altLang="zh-CN" sz="2000" dirty="0" err="1">
                <a:sym typeface="Symbol" panose="05050102010706020507" pitchFamily="18" charset="2"/>
              </a:rPr>
              <a:t>bsp.h</a:t>
            </a:r>
            <a:r>
              <a:rPr lang="zh-CN" altLang="en-US" sz="2000" dirty="0">
                <a:sym typeface="Symbol" panose="05050102010706020507" pitchFamily="18" charset="2"/>
              </a:rPr>
              <a:t>和</a:t>
            </a:r>
            <a:r>
              <a:rPr lang="en-US" altLang="zh-CN" sz="2000" dirty="0" err="1">
                <a:sym typeface="Symbol" panose="05050102010706020507" pitchFamily="18" charset="2"/>
              </a:rPr>
              <a:t>bsp.c</a:t>
            </a:r>
            <a:r>
              <a:rPr lang="zh-CN" altLang="en-US" sz="2000" dirty="0">
                <a:sym typeface="Symbol" panose="05050102010706020507" pitchFamily="18" charset="2"/>
              </a:rPr>
              <a:t>文件</a:t>
            </a:r>
            <a:endParaRPr lang="en-US" altLang="zh-CN" sz="2000" dirty="0">
              <a:sym typeface="Symbol" panose="05050102010706020507" pitchFamily="18" charset="2"/>
            </a:endParaRPr>
          </a:p>
          <a:p>
            <a:pPr lvl="1"/>
            <a:r>
              <a:rPr lang="zh-CN" altLang="en-US" sz="2000" dirty="0">
                <a:sym typeface="Symbol" panose="05050102010706020507" pitchFamily="18" charset="2"/>
              </a:rPr>
              <a:t>修改应用文件，检查</a:t>
            </a:r>
            <a:r>
              <a:rPr lang="en-US" altLang="zh-CN" sz="2000" dirty="0">
                <a:sym typeface="Symbol" panose="05050102010706020507" pitchFamily="18" charset="2"/>
              </a:rPr>
              <a:t>C/OS III</a:t>
            </a:r>
            <a:r>
              <a:rPr lang="zh-CN" altLang="en-US" sz="2000" dirty="0">
                <a:sym typeface="Symbol" panose="05050102010706020507" pitchFamily="18" charset="2"/>
              </a:rPr>
              <a:t>系统是否移植成功</a:t>
            </a:r>
            <a:endParaRPr lang="en-US" altLang="zh-CN" sz="2000" dirty="0">
              <a:sym typeface="Symbol" panose="05050102010706020507" pitchFamily="18" charset="2"/>
            </a:endParaRPr>
          </a:p>
        </p:txBody>
      </p:sp>
    </p:spTree>
    <p:extLst>
      <p:ext uri="{BB962C8B-B14F-4D97-AF65-F5344CB8AC3E}">
        <p14:creationId xmlns:p14="http://schemas.microsoft.com/office/powerpoint/2010/main" val="1482400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本章小结</a:t>
            </a:r>
            <a:endParaRPr lang="zh-CN" altLang="en-US" sz="3200" dirty="0"/>
          </a:p>
        </p:txBody>
      </p:sp>
      <p:sp>
        <p:nvSpPr>
          <p:cNvPr id="3" name="内容占位符 2"/>
          <p:cNvSpPr>
            <a:spLocks noGrp="1"/>
          </p:cNvSpPr>
          <p:nvPr>
            <p:ph idx="1"/>
          </p:nvPr>
        </p:nvSpPr>
        <p:spPr>
          <a:xfrm>
            <a:off x="291164" y="1395663"/>
            <a:ext cx="8672242" cy="5179836"/>
          </a:xfrm>
        </p:spPr>
        <p:txBody>
          <a:bodyPr>
            <a:normAutofit/>
          </a:bodyPr>
          <a:lstStyle/>
          <a:p>
            <a:r>
              <a:rPr lang="zh-CN" altLang="en-US" sz="2800" dirty="0">
                <a:sym typeface="Symbol" panose="05050102010706020507" pitchFamily="18" charset="2"/>
              </a:rPr>
              <a:t></a:t>
            </a:r>
            <a:r>
              <a:rPr lang="en-US" altLang="zh-CN" sz="2800" dirty="0">
                <a:sym typeface="Symbol" panose="05050102010706020507" pitchFamily="18" charset="2"/>
              </a:rPr>
              <a:t>C/OS III</a:t>
            </a:r>
            <a:r>
              <a:rPr lang="zh-CN" altLang="en-US" sz="2800" dirty="0">
                <a:sym typeface="Symbol" panose="05050102010706020507" pitchFamily="18" charset="2"/>
              </a:rPr>
              <a:t>是具有可升级、可固化、可裁剪的开源多任务实时操作系统</a:t>
            </a:r>
            <a:endParaRPr lang="en-US" altLang="zh-CN" sz="2800" dirty="0">
              <a:sym typeface="Symbol" panose="05050102010706020507" pitchFamily="18" charset="2"/>
            </a:endParaRPr>
          </a:p>
          <a:p>
            <a:pPr lvl="1"/>
            <a:r>
              <a:rPr lang="zh-CN" altLang="en-US" sz="2000" dirty="0">
                <a:sym typeface="Symbol" panose="05050102010706020507" pitchFamily="18" charset="2"/>
              </a:rPr>
              <a:t>任务及任务管理</a:t>
            </a:r>
            <a:endParaRPr lang="en-US" altLang="zh-CN" sz="2000" dirty="0">
              <a:sym typeface="Symbol" panose="05050102010706020507" pitchFamily="18" charset="2"/>
            </a:endParaRPr>
          </a:p>
          <a:p>
            <a:pPr lvl="1"/>
            <a:r>
              <a:rPr lang="zh-CN" altLang="en-US" sz="2000" dirty="0">
                <a:sym typeface="Symbol" panose="05050102010706020507" pitchFamily="18" charset="2"/>
              </a:rPr>
              <a:t>中断机制</a:t>
            </a:r>
            <a:endParaRPr lang="en-US" altLang="zh-CN" sz="2000" dirty="0">
              <a:sym typeface="Symbol" panose="05050102010706020507" pitchFamily="18" charset="2"/>
            </a:endParaRPr>
          </a:p>
          <a:p>
            <a:pPr lvl="1"/>
            <a:r>
              <a:rPr lang="zh-CN" altLang="en-US" sz="2000" dirty="0">
                <a:sym typeface="Symbol" panose="05050102010706020507" pitchFamily="18" charset="2"/>
              </a:rPr>
              <a:t>时钟及时钟管理</a:t>
            </a:r>
            <a:endParaRPr lang="en-US" altLang="zh-CN" sz="2000" dirty="0">
              <a:sym typeface="Symbol" panose="05050102010706020507" pitchFamily="18" charset="2"/>
            </a:endParaRPr>
          </a:p>
          <a:p>
            <a:pPr lvl="1"/>
            <a:r>
              <a:rPr lang="zh-CN" altLang="en-US" sz="2000" dirty="0">
                <a:sym typeface="Symbol" panose="05050102010706020507" pitchFamily="18" charset="2"/>
              </a:rPr>
              <a:t>内存管理</a:t>
            </a:r>
            <a:endParaRPr lang="en-US" altLang="zh-CN" sz="2000" dirty="0">
              <a:sym typeface="Symbol" panose="05050102010706020507" pitchFamily="18" charset="2"/>
            </a:endParaRPr>
          </a:p>
          <a:p>
            <a:pPr lvl="1"/>
            <a:r>
              <a:rPr lang="zh-CN" altLang="en-US" sz="2000" dirty="0">
                <a:sym typeface="Symbol" panose="05050102010706020507" pitchFamily="18" charset="2"/>
              </a:rPr>
              <a:t>同步和消息传递</a:t>
            </a:r>
            <a:endParaRPr lang="en-US" altLang="zh-CN" sz="2000" dirty="0">
              <a:sym typeface="Symbol" panose="05050102010706020507" pitchFamily="18" charset="2"/>
            </a:endParaRPr>
          </a:p>
          <a:p>
            <a:pPr lvl="1"/>
            <a:r>
              <a:rPr lang="zh-CN" altLang="en-US" sz="2000" dirty="0">
                <a:sym typeface="Symbol" panose="05050102010706020507" pitchFamily="18" charset="2"/>
              </a:rPr>
              <a:t>可移植性问题</a:t>
            </a:r>
            <a:endParaRPr lang="en-US" altLang="zh-CN" sz="2000" dirty="0">
              <a:sym typeface="Symbol" panose="05050102010706020507" pitchFamily="18" charset="2"/>
            </a:endParaRPr>
          </a:p>
        </p:txBody>
      </p:sp>
    </p:spTree>
    <p:extLst>
      <p:ext uri="{BB962C8B-B14F-4D97-AF65-F5344CB8AC3E}">
        <p14:creationId xmlns:p14="http://schemas.microsoft.com/office/powerpoint/2010/main" val="240365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164" y="175965"/>
            <a:ext cx="8672242" cy="1026534"/>
          </a:xfrm>
        </p:spPr>
        <p:txBody>
          <a:bodyPr>
            <a:normAutofit/>
          </a:bodyPr>
          <a:lstStyle/>
          <a:p>
            <a:r>
              <a:rPr lang="zh-CN" altLang="en-US" sz="3200" dirty="0">
                <a:sym typeface="Symbol" panose="05050102010706020507" pitchFamily="18" charset="2"/>
              </a:rPr>
              <a:t></a:t>
            </a:r>
            <a:r>
              <a:rPr lang="en-US" altLang="zh-CN" sz="3200" dirty="0">
                <a:sym typeface="Symbol" panose="05050102010706020507" pitchFamily="18" charset="2"/>
              </a:rPr>
              <a:t>C/OS III</a:t>
            </a:r>
            <a:r>
              <a:rPr lang="zh-CN" altLang="en-US" sz="3200" dirty="0">
                <a:sym typeface="Symbol" panose="05050102010706020507" pitchFamily="18" charset="2"/>
              </a:rPr>
              <a:t>文件系统中英文对照</a:t>
            </a:r>
            <a:endParaRPr lang="zh-CN" altLang="en-US" sz="3200" dirty="0"/>
          </a:p>
        </p:txBody>
      </p:sp>
      <p:sp>
        <p:nvSpPr>
          <p:cNvPr id="3" name="内容占位符 2"/>
          <p:cNvSpPr>
            <a:spLocks noGrp="1"/>
          </p:cNvSpPr>
          <p:nvPr>
            <p:ph idx="1"/>
          </p:nvPr>
        </p:nvSpPr>
        <p:spPr/>
        <p:txBody>
          <a:bodyPr>
            <a:normAutofit/>
          </a:bodyPr>
          <a:lstStyle/>
          <a:p>
            <a:pPr lvl="1"/>
            <a:endParaRPr lang="en-US" altLang="zh-CN" sz="2000" dirty="0"/>
          </a:p>
          <a:p>
            <a:pPr lvl="1"/>
            <a:endParaRPr lang="en-US" altLang="zh-CN" sz="2000" dirty="0"/>
          </a:p>
        </p:txBody>
      </p:sp>
      <p:pic>
        <p:nvPicPr>
          <p:cNvPr id="5" name="图片 4">
            <a:extLst>
              <a:ext uri="{FF2B5EF4-FFF2-40B4-BE49-F238E27FC236}">
                <a16:creationId xmlns:a16="http://schemas.microsoft.com/office/drawing/2014/main" id="{88FA4A26-8780-4B1D-B713-3B52987A1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174" y="942587"/>
            <a:ext cx="4918228" cy="5841839"/>
          </a:xfrm>
          <a:prstGeom prst="rect">
            <a:avLst/>
          </a:prstGeom>
        </p:spPr>
      </p:pic>
    </p:spTree>
    <p:extLst>
      <p:ext uri="{BB962C8B-B14F-4D97-AF65-F5344CB8AC3E}">
        <p14:creationId xmlns:p14="http://schemas.microsoft.com/office/powerpoint/2010/main" val="282768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a:t>
            </a:r>
            <a:r>
              <a:rPr lang="en-US" altLang="zh-CN" sz="3200" dirty="0">
                <a:sym typeface="Symbol" panose="05050102010706020507" pitchFamily="18" charset="2"/>
              </a:rPr>
              <a:t>C/OS III</a:t>
            </a:r>
            <a:r>
              <a:rPr lang="zh-CN" altLang="en-US" sz="3200" dirty="0">
                <a:sym typeface="Symbol" panose="05050102010706020507" pitchFamily="18" charset="2"/>
              </a:rPr>
              <a:t>概述</a:t>
            </a:r>
            <a:endParaRPr lang="zh-CN" altLang="en-US" sz="3200" dirty="0"/>
          </a:p>
        </p:txBody>
      </p:sp>
      <p:sp>
        <p:nvSpPr>
          <p:cNvPr id="3" name="内容占位符 2"/>
          <p:cNvSpPr>
            <a:spLocks noGrp="1"/>
          </p:cNvSpPr>
          <p:nvPr>
            <p:ph idx="1"/>
          </p:nvPr>
        </p:nvSpPr>
        <p:spPr/>
        <p:txBody>
          <a:bodyPr>
            <a:normAutofit/>
          </a:bodyPr>
          <a:lstStyle/>
          <a:p>
            <a:r>
              <a:rPr lang="zh-CN" altLang="en-US" sz="2400" dirty="0">
                <a:sym typeface="Symbol" panose="05050102010706020507" pitchFamily="18" charset="2"/>
              </a:rPr>
              <a:t></a:t>
            </a:r>
            <a:r>
              <a:rPr lang="en-US" altLang="zh-CN" sz="2400" dirty="0">
                <a:sym typeface="Symbol" panose="05050102010706020507" pitchFamily="18" charset="2"/>
              </a:rPr>
              <a:t>C/OS III</a:t>
            </a:r>
            <a:r>
              <a:rPr lang="zh-CN" altLang="en-US" sz="2400" dirty="0">
                <a:sym typeface="Symbol" panose="05050102010706020507" pitchFamily="18" charset="2"/>
              </a:rPr>
              <a:t>的</a:t>
            </a:r>
            <a:r>
              <a:rPr lang="zh-CN" altLang="en-US" sz="2400" dirty="0"/>
              <a:t>整个文件分为三部分：</a:t>
            </a:r>
            <a:endParaRPr lang="en-US" altLang="zh-CN" sz="2400" dirty="0"/>
          </a:p>
          <a:p>
            <a:pPr lvl="1"/>
            <a:r>
              <a:rPr lang="zh-CN" altLang="en-US" sz="2000" dirty="0"/>
              <a:t>与硬件相关的</a:t>
            </a:r>
            <a:r>
              <a:rPr lang="en-US" altLang="zh-CN" sz="2000" dirty="0"/>
              <a:t>OS</a:t>
            </a:r>
            <a:r>
              <a:rPr lang="zh-CN" altLang="en-US" sz="2000" dirty="0"/>
              <a:t>代码</a:t>
            </a:r>
            <a:endParaRPr lang="en-US" altLang="zh-CN" sz="2000" dirty="0"/>
          </a:p>
          <a:p>
            <a:pPr lvl="1"/>
            <a:r>
              <a:rPr lang="zh-CN" altLang="en-US" sz="2000" dirty="0"/>
              <a:t>与硬件无关的</a:t>
            </a:r>
            <a:r>
              <a:rPr lang="en-US" altLang="zh-CN" sz="2000" dirty="0"/>
              <a:t>OS</a:t>
            </a:r>
            <a:r>
              <a:rPr lang="zh-CN" altLang="en-US" sz="2000" dirty="0"/>
              <a:t>代码</a:t>
            </a:r>
            <a:endParaRPr lang="en-US" altLang="zh-CN" sz="2000" dirty="0"/>
          </a:p>
          <a:p>
            <a:pPr lvl="1"/>
            <a:r>
              <a:rPr lang="zh-CN" altLang="en-US" sz="2000" dirty="0"/>
              <a:t>应用的配置文件及应用代码</a:t>
            </a:r>
            <a:endParaRPr lang="en-US" altLang="zh-CN" sz="2000" dirty="0"/>
          </a:p>
          <a:p>
            <a:pPr marL="182880" lvl="1">
              <a:spcBef>
                <a:spcPts val="1200"/>
              </a:spcBef>
            </a:pPr>
            <a:r>
              <a:rPr lang="zh-CN" altLang="en-US" sz="2400" dirty="0">
                <a:sym typeface="Symbol" panose="05050102010706020507" pitchFamily="18" charset="2"/>
              </a:rPr>
              <a:t></a:t>
            </a:r>
            <a:r>
              <a:rPr lang="en-US" altLang="zh-CN" sz="2400" dirty="0">
                <a:sym typeface="Symbol" panose="05050102010706020507" pitchFamily="18" charset="2"/>
              </a:rPr>
              <a:t>C/OS III</a:t>
            </a:r>
            <a:r>
              <a:rPr lang="zh-CN" altLang="en-US" sz="2400" dirty="0">
                <a:sym typeface="Symbol" panose="05050102010706020507" pitchFamily="18" charset="2"/>
              </a:rPr>
              <a:t>可分为：</a:t>
            </a:r>
            <a:endParaRPr lang="en-US" altLang="zh-CN" sz="2400" dirty="0">
              <a:sym typeface="Symbol" panose="05050102010706020507" pitchFamily="18" charset="2"/>
            </a:endParaRPr>
          </a:p>
          <a:p>
            <a:pPr lvl="1"/>
            <a:r>
              <a:rPr lang="zh-CN" altLang="en-US" sz="2100" dirty="0">
                <a:sym typeface="Symbol" panose="05050102010706020507" pitchFamily="18" charset="2"/>
              </a:rPr>
              <a:t>任务管理</a:t>
            </a:r>
            <a:endParaRPr lang="en-US" altLang="zh-CN" sz="2100" dirty="0">
              <a:sym typeface="Symbol" panose="05050102010706020507" pitchFamily="18" charset="2"/>
            </a:endParaRPr>
          </a:p>
          <a:p>
            <a:pPr lvl="1"/>
            <a:r>
              <a:rPr lang="zh-CN" altLang="en-US" sz="2100" dirty="0">
                <a:sym typeface="Symbol" panose="05050102010706020507" pitchFamily="18" charset="2"/>
              </a:rPr>
              <a:t>中断管理</a:t>
            </a:r>
            <a:endParaRPr lang="en-US" altLang="zh-CN" sz="2100" dirty="0">
              <a:sym typeface="Symbol" panose="05050102010706020507" pitchFamily="18" charset="2"/>
            </a:endParaRPr>
          </a:p>
          <a:p>
            <a:pPr lvl="1"/>
            <a:r>
              <a:rPr lang="zh-CN" altLang="en-US" sz="2100" dirty="0"/>
              <a:t>时间管理</a:t>
            </a:r>
            <a:endParaRPr lang="en-US" altLang="zh-CN" sz="2100" dirty="0"/>
          </a:p>
          <a:p>
            <a:pPr lvl="1"/>
            <a:r>
              <a:rPr lang="zh-CN" altLang="en-US" sz="2100" dirty="0"/>
              <a:t>内存管理</a:t>
            </a:r>
            <a:endParaRPr lang="en-US" altLang="zh-CN" sz="2100" dirty="0"/>
          </a:p>
          <a:p>
            <a:pPr lvl="1"/>
            <a:r>
              <a:rPr lang="zh-CN" altLang="en-US" sz="2100" dirty="0"/>
              <a:t>同步与消息传递</a:t>
            </a:r>
            <a:endParaRPr lang="en-US" altLang="zh-CN" sz="2100" dirty="0"/>
          </a:p>
          <a:p>
            <a:pPr lvl="1"/>
            <a:endParaRPr lang="en-US" altLang="zh-CN" sz="2000" dirty="0"/>
          </a:p>
          <a:p>
            <a:pPr lvl="1"/>
            <a:endParaRPr lang="en-US" altLang="zh-CN" sz="2000" dirty="0"/>
          </a:p>
        </p:txBody>
      </p:sp>
    </p:spTree>
    <p:extLst>
      <p:ext uri="{BB962C8B-B14F-4D97-AF65-F5344CB8AC3E}">
        <p14:creationId xmlns:p14="http://schemas.microsoft.com/office/powerpoint/2010/main" val="943936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实时内核的执行</a:t>
            </a:r>
            <a:endParaRPr lang="zh-CN" altLang="en-US" sz="3200" dirty="0"/>
          </a:p>
        </p:txBody>
      </p:sp>
      <p:sp>
        <p:nvSpPr>
          <p:cNvPr id="3" name="内容占位符 2"/>
          <p:cNvSpPr>
            <a:spLocks noGrp="1"/>
          </p:cNvSpPr>
          <p:nvPr>
            <p:ph idx="1"/>
          </p:nvPr>
        </p:nvSpPr>
        <p:spPr/>
        <p:txBody>
          <a:bodyPr>
            <a:normAutofit/>
          </a:bodyPr>
          <a:lstStyle/>
          <a:p>
            <a:r>
              <a:rPr lang="zh-CN" altLang="en-US" sz="2400" dirty="0">
                <a:sym typeface="Symbol" panose="05050102010706020507" pitchFamily="18" charset="2"/>
              </a:rPr>
              <a:t>系统由一个主循环（后台）和中断（前台）组成</a:t>
            </a:r>
            <a:endParaRPr lang="en-US" altLang="zh-CN" sz="2400" dirty="0">
              <a:sym typeface="Symbol" panose="05050102010706020507" pitchFamily="18" charset="2"/>
            </a:endParaRPr>
          </a:p>
          <a:p>
            <a:r>
              <a:rPr lang="zh-CN" altLang="en-US" sz="2400" dirty="0"/>
              <a:t>实时内核负责管理多个任务，每个任务负责实现某一项功能</a:t>
            </a:r>
            <a:endParaRPr lang="en-US" altLang="zh-CN" sz="2400" dirty="0"/>
          </a:p>
          <a:p>
            <a:r>
              <a:rPr lang="zh-CN" altLang="en-US" sz="2400" dirty="0">
                <a:sym typeface="Symbol" panose="05050102010706020507" pitchFamily="18" charset="2"/>
              </a:rPr>
              <a:t></a:t>
            </a:r>
            <a:r>
              <a:rPr lang="en-US" altLang="zh-CN" sz="2400" dirty="0">
                <a:sym typeface="Symbol" panose="05050102010706020507" pitchFamily="18" charset="2"/>
              </a:rPr>
              <a:t>C/OS III</a:t>
            </a:r>
            <a:r>
              <a:rPr lang="zh-CN" altLang="en-US" sz="2400" dirty="0">
                <a:sym typeface="Symbol" panose="05050102010706020507" pitchFamily="18" charset="2"/>
              </a:rPr>
              <a:t>是可抢占多任务内核调度，内核调度总是调度就绪队列中优先级最高的任务</a:t>
            </a:r>
            <a:endParaRPr lang="en-US" altLang="zh-CN" sz="2400" dirty="0">
              <a:sym typeface="Symbol" panose="05050102010706020507" pitchFamily="18" charset="2"/>
            </a:endParaRPr>
          </a:p>
          <a:p>
            <a:r>
              <a:rPr lang="zh-CN" altLang="en-US" sz="2400" dirty="0">
                <a:sym typeface="Symbol" panose="05050102010706020507" pitchFamily="18" charset="2"/>
              </a:rPr>
              <a:t>任务调度确定</a:t>
            </a:r>
            <a:r>
              <a:rPr lang="en-US" altLang="zh-CN" sz="2400" dirty="0">
                <a:sym typeface="Symbol" panose="05050102010706020507" pitchFamily="18" charset="2"/>
              </a:rPr>
              <a:t>CPU</a:t>
            </a:r>
            <a:r>
              <a:rPr lang="zh-CN" altLang="en-US" sz="2400" dirty="0">
                <a:sym typeface="Symbol" panose="05050102010706020507" pitchFamily="18" charset="2"/>
              </a:rPr>
              <a:t>下一个要执行的任务</a:t>
            </a:r>
            <a:endParaRPr lang="en-US" altLang="zh-CN" sz="2400" dirty="0">
              <a:sym typeface="Symbol" panose="05050102010706020507" pitchFamily="18" charset="2"/>
            </a:endParaRPr>
          </a:p>
          <a:p>
            <a:r>
              <a:rPr lang="zh-CN" altLang="en-US" sz="2400" dirty="0">
                <a:sym typeface="Symbol" panose="05050102010706020507" pitchFamily="18" charset="2"/>
              </a:rPr>
              <a:t>允许多个任务有相同的优先级</a:t>
            </a:r>
            <a:endParaRPr lang="en-US" altLang="zh-CN" sz="2400" dirty="0">
              <a:sym typeface="Symbol" panose="05050102010706020507" pitchFamily="18" charset="2"/>
            </a:endParaRPr>
          </a:p>
          <a:p>
            <a:endParaRPr lang="en-US" altLang="zh-CN" sz="2400" dirty="0"/>
          </a:p>
          <a:p>
            <a:endParaRPr lang="en-US" altLang="zh-CN" sz="2400" dirty="0"/>
          </a:p>
          <a:p>
            <a:pPr lvl="1"/>
            <a:endParaRPr lang="en-US" altLang="zh-CN" sz="2000" dirty="0"/>
          </a:p>
        </p:txBody>
      </p:sp>
    </p:spTree>
    <p:extLst>
      <p:ext uri="{BB962C8B-B14F-4D97-AF65-F5344CB8AC3E}">
        <p14:creationId xmlns:p14="http://schemas.microsoft.com/office/powerpoint/2010/main" val="288722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a:t>
            </a:r>
            <a:r>
              <a:rPr lang="en-US" altLang="zh-CN" sz="3200" dirty="0">
                <a:sym typeface="Symbol" panose="05050102010706020507" pitchFamily="18" charset="2"/>
              </a:rPr>
              <a:t>C/OS III</a:t>
            </a:r>
            <a:r>
              <a:rPr lang="zh-CN" altLang="en-US" sz="3200" dirty="0">
                <a:sym typeface="Symbol" panose="05050102010706020507" pitchFamily="18" charset="2"/>
              </a:rPr>
              <a:t>可抢占多任务内核的调度过程</a:t>
            </a:r>
            <a:endParaRPr lang="zh-CN" altLang="en-US" sz="3200" dirty="0"/>
          </a:p>
        </p:txBody>
      </p:sp>
      <p:sp>
        <p:nvSpPr>
          <p:cNvPr id="3" name="内容占位符 2"/>
          <p:cNvSpPr>
            <a:spLocks noGrp="1"/>
          </p:cNvSpPr>
          <p:nvPr>
            <p:ph idx="1"/>
          </p:nvPr>
        </p:nvSpPr>
        <p:spPr>
          <a:xfrm>
            <a:off x="291164" y="1395663"/>
            <a:ext cx="3836953" cy="4776537"/>
          </a:xfrm>
        </p:spPr>
        <p:txBody>
          <a:bodyPr>
            <a:normAutofit/>
          </a:bodyPr>
          <a:lstStyle/>
          <a:p>
            <a:endParaRPr lang="en-US" altLang="zh-CN" sz="2400" dirty="0"/>
          </a:p>
          <a:p>
            <a:endParaRPr lang="en-US" altLang="zh-CN" sz="2400" dirty="0"/>
          </a:p>
          <a:p>
            <a:pPr lvl="1"/>
            <a:endParaRPr lang="en-US" altLang="zh-CN" sz="2000" dirty="0"/>
          </a:p>
        </p:txBody>
      </p:sp>
      <p:pic>
        <p:nvPicPr>
          <p:cNvPr id="7" name="图片 6">
            <a:extLst>
              <a:ext uri="{FF2B5EF4-FFF2-40B4-BE49-F238E27FC236}">
                <a16:creationId xmlns:a16="http://schemas.microsoft.com/office/drawing/2014/main" id="{23C8957F-EFC9-49B4-9217-A7DD7C834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290439"/>
            <a:ext cx="4586690" cy="2763775"/>
          </a:xfrm>
          <a:prstGeom prst="rect">
            <a:avLst/>
          </a:prstGeom>
        </p:spPr>
      </p:pic>
      <p:sp>
        <p:nvSpPr>
          <p:cNvPr id="10" name="内容占位符 2">
            <a:extLst>
              <a:ext uri="{FF2B5EF4-FFF2-40B4-BE49-F238E27FC236}">
                <a16:creationId xmlns:a16="http://schemas.microsoft.com/office/drawing/2014/main" id="{0D573422-5E3E-4FD5-A1E5-6C9CA947BF30}"/>
              </a:ext>
            </a:extLst>
          </p:cNvPr>
          <p:cNvSpPr txBox="1">
            <a:spLocks/>
          </p:cNvSpPr>
          <p:nvPr/>
        </p:nvSpPr>
        <p:spPr>
          <a:xfrm>
            <a:off x="291164" y="1395663"/>
            <a:ext cx="4183182" cy="504952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1200"/>
              </a:spcBef>
              <a:buClr>
                <a:schemeClr val="accent1">
                  <a:lumMod val="75000"/>
                </a:schemeClr>
              </a:buClr>
              <a:buSzPct val="85000"/>
              <a:buFont typeface="Wingdings" pitchFamily="2" charset="2"/>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73152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00584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2400" dirty="0"/>
              <a:t>运行优先级低的任务时有优先级高的任务到来，则抢占优先级低的任务</a:t>
            </a:r>
            <a:endParaRPr lang="en-US" altLang="zh-CN" sz="2400" dirty="0"/>
          </a:p>
          <a:p>
            <a:r>
              <a:rPr lang="zh-CN" altLang="en-US" sz="2400" dirty="0"/>
              <a:t>运行优先级低的任务时有中断到来，则执行中断服务子例程</a:t>
            </a:r>
            <a:endParaRPr lang="en-US" altLang="zh-CN" sz="2400" dirty="0"/>
          </a:p>
          <a:p>
            <a:pPr lvl="1"/>
            <a:r>
              <a:rPr lang="zh-CN" altLang="en-US" sz="2000" dirty="0"/>
              <a:t>执行完后返回继续执行优先级低的任务</a:t>
            </a:r>
            <a:endParaRPr lang="en-US" altLang="zh-CN" sz="2000" dirty="0"/>
          </a:p>
          <a:p>
            <a:pPr lvl="1"/>
            <a:r>
              <a:rPr lang="zh-CN" altLang="en-US" sz="2000" dirty="0"/>
              <a:t>执行过程中有优先级更高的任务到来，则执行完后返回执行优先级高的任务</a:t>
            </a:r>
            <a:endParaRPr lang="en-US" altLang="zh-CN" sz="2000" dirty="0"/>
          </a:p>
          <a:p>
            <a:endParaRPr lang="en-US" altLang="zh-CN" sz="2400" dirty="0"/>
          </a:p>
          <a:p>
            <a:endParaRPr lang="en-US" altLang="zh-CN" sz="2400" dirty="0"/>
          </a:p>
          <a:p>
            <a:pPr lvl="1"/>
            <a:endParaRPr lang="en-US" altLang="zh-CN" sz="2000" dirty="0"/>
          </a:p>
        </p:txBody>
      </p:sp>
    </p:spTree>
    <p:extLst>
      <p:ext uri="{BB962C8B-B14F-4D97-AF65-F5344CB8AC3E}">
        <p14:creationId xmlns:p14="http://schemas.microsoft.com/office/powerpoint/2010/main" val="14183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ym typeface="Symbol" panose="05050102010706020507" pitchFamily="18" charset="2"/>
              </a:rPr>
              <a:t>任务的状态及转换</a:t>
            </a:r>
            <a:endParaRPr lang="zh-CN" altLang="en-US" sz="3200" dirty="0"/>
          </a:p>
        </p:txBody>
      </p:sp>
      <p:sp>
        <p:nvSpPr>
          <p:cNvPr id="3" name="内容占位符 2"/>
          <p:cNvSpPr>
            <a:spLocks noGrp="1"/>
          </p:cNvSpPr>
          <p:nvPr>
            <p:ph idx="1"/>
          </p:nvPr>
        </p:nvSpPr>
        <p:spPr/>
        <p:txBody>
          <a:bodyPr>
            <a:normAutofit/>
          </a:bodyPr>
          <a:lstStyle/>
          <a:p>
            <a:r>
              <a:rPr lang="zh-CN" altLang="en-US" sz="2400" dirty="0">
                <a:sym typeface="Symbol" panose="05050102010706020507" pitchFamily="18" charset="2"/>
              </a:rPr>
              <a:t>休眠态：任务代码没有被创建，内核也不需要管理此任务</a:t>
            </a:r>
            <a:endParaRPr lang="en-US" altLang="zh-CN" sz="2400" dirty="0">
              <a:sym typeface="Symbol" panose="05050102010706020507" pitchFamily="18" charset="2"/>
            </a:endParaRPr>
          </a:p>
          <a:p>
            <a:r>
              <a:rPr lang="zh-CN" altLang="en-US" sz="2400" dirty="0"/>
              <a:t>就绪态：任务已经被创建，根据优先级插入到就绪队伍中，此时该任务除了</a:t>
            </a:r>
            <a:r>
              <a:rPr lang="en-US" altLang="zh-CN" sz="2400" dirty="0"/>
              <a:t>CPU</a:t>
            </a:r>
            <a:r>
              <a:rPr lang="zh-CN" altLang="en-US" sz="2400" dirty="0"/>
              <a:t>，其他资源都具备了</a:t>
            </a:r>
            <a:endParaRPr lang="en-US" altLang="zh-CN" sz="2400" dirty="0"/>
          </a:p>
          <a:p>
            <a:r>
              <a:rPr lang="zh-CN" altLang="en-US" sz="2400" dirty="0"/>
              <a:t>运行态：正在</a:t>
            </a:r>
            <a:r>
              <a:rPr lang="en-US" altLang="zh-CN" sz="2400" dirty="0"/>
              <a:t>CPU</a:t>
            </a:r>
            <a:r>
              <a:rPr lang="zh-CN" altLang="en-US" sz="2400" dirty="0"/>
              <a:t>上运行的任务</a:t>
            </a:r>
            <a:endParaRPr lang="en-US" altLang="zh-CN" sz="2400" dirty="0"/>
          </a:p>
          <a:p>
            <a:r>
              <a:rPr lang="zh-CN" altLang="en-US" sz="2400" dirty="0"/>
              <a:t>挂起态：需要等待某个事件而被延时执行的任务，会被强制挂起</a:t>
            </a:r>
            <a:endParaRPr lang="en-US" altLang="zh-CN" sz="2400" dirty="0"/>
          </a:p>
          <a:p>
            <a:r>
              <a:rPr lang="zh-CN" altLang="en-US" sz="2400" dirty="0"/>
              <a:t>中断服务态：正在运行的任务被中断，</a:t>
            </a:r>
            <a:r>
              <a:rPr lang="en-US" altLang="zh-CN" sz="2400" dirty="0"/>
              <a:t>CPU</a:t>
            </a:r>
            <a:r>
              <a:rPr lang="zh-CN" altLang="en-US" sz="2400" dirty="0"/>
              <a:t>运行中断服务子例程，进入中断服务态</a:t>
            </a:r>
            <a:endParaRPr lang="en-US" altLang="zh-CN" sz="2400" dirty="0"/>
          </a:p>
          <a:p>
            <a:endParaRPr lang="en-US" altLang="zh-CN" sz="2400" dirty="0"/>
          </a:p>
          <a:p>
            <a:pPr lvl="1"/>
            <a:endParaRPr lang="en-US" altLang="zh-CN" sz="2000" dirty="0"/>
          </a:p>
        </p:txBody>
      </p:sp>
    </p:spTree>
    <p:extLst>
      <p:ext uri="{BB962C8B-B14F-4D97-AF65-F5344CB8AC3E}">
        <p14:creationId xmlns:p14="http://schemas.microsoft.com/office/powerpoint/2010/main" val="3613455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TM03090434[[fn=木材纹理]]</Template>
  <TotalTime>854</TotalTime>
  <Words>1828</Words>
  <Application>Microsoft Office PowerPoint</Application>
  <PresentationFormat>全屏显示(4:3)</PresentationFormat>
  <Paragraphs>217</Paragraphs>
  <Slides>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方正姚体</vt:lpstr>
      <vt:lpstr>微软雅黑</vt:lpstr>
      <vt:lpstr>Rockwell</vt:lpstr>
      <vt:lpstr>Rockwell Condensed</vt:lpstr>
      <vt:lpstr>Symbol</vt:lpstr>
      <vt:lpstr>Wingdings</vt:lpstr>
      <vt:lpstr>木活字</vt:lpstr>
      <vt:lpstr>第九章 C/OS III操作系统</vt:lpstr>
      <vt:lpstr>目录</vt:lpstr>
      <vt:lpstr>C/OS III概述</vt:lpstr>
      <vt:lpstr>C/OS III文件系统分类</vt:lpstr>
      <vt:lpstr>C/OS III文件系统中英文对照</vt:lpstr>
      <vt:lpstr>C/OS III概述</vt:lpstr>
      <vt:lpstr>实时内核的执行</vt:lpstr>
      <vt:lpstr>C/OS III可抢占多任务内核的调度过程</vt:lpstr>
      <vt:lpstr>任务的状态及转换</vt:lpstr>
      <vt:lpstr>任务的状态及转换</vt:lpstr>
      <vt:lpstr>任务管理</vt:lpstr>
      <vt:lpstr>任务调度</vt:lpstr>
      <vt:lpstr>任务调度</vt:lpstr>
      <vt:lpstr>时间片轮询调度</vt:lpstr>
      <vt:lpstr>状态之间转换的时序图</vt:lpstr>
      <vt:lpstr>中断管理</vt:lpstr>
      <vt:lpstr>中断管理</vt:lpstr>
      <vt:lpstr>OSIntEnter()</vt:lpstr>
      <vt:lpstr>OSIntExit()</vt:lpstr>
      <vt:lpstr>时间管理</vt:lpstr>
      <vt:lpstr>OSTimedly()</vt:lpstr>
      <vt:lpstr>OSTimedly()</vt:lpstr>
      <vt:lpstr>OSTimeHMSM()</vt:lpstr>
      <vt:lpstr>OSTimeHMSM()</vt:lpstr>
      <vt:lpstr>OSTimeDLYRESUME()</vt:lpstr>
      <vt:lpstr>OSTimeDLYRESUME()</vt:lpstr>
      <vt:lpstr>OSTimeget()</vt:lpstr>
      <vt:lpstr>OSTimeSet()</vt:lpstr>
      <vt:lpstr>内存管理</vt:lpstr>
      <vt:lpstr>创建内存分区</vt:lpstr>
      <vt:lpstr>OSMemCREATE()</vt:lpstr>
      <vt:lpstr>OSMemCREATE()</vt:lpstr>
      <vt:lpstr>获取内存块</vt:lpstr>
      <vt:lpstr>收回内存控制块</vt:lpstr>
      <vt:lpstr>OSMemPut()</vt:lpstr>
      <vt:lpstr>信号量</vt:lpstr>
      <vt:lpstr>事件标志组</vt:lpstr>
      <vt:lpstr>消息队列</vt:lpstr>
      <vt:lpstr>消息队列</vt:lpstr>
      <vt:lpstr>C/OS III的移植</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嵌入式系统概论</dc:title>
  <dc:creator>guojian</dc:creator>
  <cp:lastModifiedBy>81922</cp:lastModifiedBy>
  <cp:revision>39</cp:revision>
  <dcterms:created xsi:type="dcterms:W3CDTF">2021-03-26T07:49:19Z</dcterms:created>
  <dcterms:modified xsi:type="dcterms:W3CDTF">2021-05-05T13:12:47Z</dcterms:modified>
</cp:coreProperties>
</file>