
<file path=[Content_Types].xml><?xml version="1.0" encoding="utf-8"?>
<Types xmlns="http://schemas.openxmlformats.org/package/2006/content-types">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ink/ink1.xml" ContentType="application/inkml+xml"/>
  <Override PartName="/ppt/ink/ink10.xml" ContentType="application/inkml+xml"/>
  <Override PartName="/ppt/ink/ink1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1"/>
  </p:notesMasterIdLst>
  <p:sldIdLst>
    <p:sldId id="808" r:id="rId3"/>
    <p:sldId id="809" r:id="rId4"/>
    <p:sldId id="825" r:id="rId5"/>
    <p:sldId id="823" r:id="rId6"/>
    <p:sldId id="848" r:id="rId7"/>
    <p:sldId id="846" r:id="rId8"/>
    <p:sldId id="826" r:id="rId9"/>
    <p:sldId id="824" r:id="rId10"/>
    <p:sldId id="835" r:id="rId11"/>
    <p:sldId id="845" r:id="rId12"/>
    <p:sldId id="836" r:id="rId13"/>
    <p:sldId id="837" r:id="rId14"/>
    <p:sldId id="838" r:id="rId15"/>
    <p:sldId id="839" r:id="rId16"/>
    <p:sldId id="841" r:id="rId17"/>
    <p:sldId id="879" r:id="rId18"/>
    <p:sldId id="833" r:id="rId19"/>
    <p:sldId id="832" r:id="rId20"/>
    <p:sldId id="849" r:id="rId21"/>
    <p:sldId id="850" r:id="rId22"/>
    <p:sldId id="851" r:id="rId23"/>
    <p:sldId id="852" r:id="rId24"/>
    <p:sldId id="853" r:id="rId25"/>
    <p:sldId id="827" r:id="rId26"/>
    <p:sldId id="831" r:id="rId27"/>
    <p:sldId id="858" r:id="rId28"/>
    <p:sldId id="859" r:id="rId29"/>
    <p:sldId id="860" r:id="rId30"/>
    <p:sldId id="861" r:id="rId31"/>
    <p:sldId id="862" r:id="rId32"/>
    <p:sldId id="828" r:id="rId33"/>
    <p:sldId id="864" r:id="rId34"/>
    <p:sldId id="866" r:id="rId35"/>
    <p:sldId id="867" r:id="rId36"/>
    <p:sldId id="868" r:id="rId37"/>
    <p:sldId id="863" r:id="rId38"/>
    <p:sldId id="872" r:id="rId39"/>
    <p:sldId id="761" r:id="rId40"/>
    <p:sldId id="877" r:id="rId41"/>
    <p:sldId id="810" r:id="rId42"/>
    <p:sldId id="811" r:id="rId43"/>
    <p:sldId id="812" r:id="rId44"/>
    <p:sldId id="878" r:id="rId45"/>
    <p:sldId id="873" r:id="rId46"/>
    <p:sldId id="874" r:id="rId47"/>
    <p:sldId id="875" r:id="rId48"/>
    <p:sldId id="880" r:id="rId49"/>
    <p:sldId id="315" r:id="rId50"/>
    <p:sldId id="283" r:id="rId52"/>
    <p:sldId id="267" r:id="rId53"/>
  </p:sldIdLst>
  <p:sldSz cx="12192000" cy="6858000"/>
  <p:notesSz cx="6858000" cy="9144000"/>
  <p:custDataLst>
    <p:tags r:id="rId5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пользователь Microsoft Office" initials="Office" lastIdx="1" clrIdx="0"/>
  <p:cmAuthor id="2" name="Administrat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E6A57"/>
    <a:srgbClr val="F920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9" autoAdjust="0"/>
    <p:restoredTop sz="94660"/>
  </p:normalViewPr>
  <p:slideViewPr>
    <p:cSldViewPr snapToGrid="0">
      <p:cViewPr varScale="1">
        <p:scale>
          <a:sx n="82" d="100"/>
          <a:sy n="82" d="100"/>
        </p:scale>
        <p:origin x="47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8" Type="http://schemas.openxmlformats.org/officeDocument/2006/relationships/tags" Target="tags/tag10.xml"/><Relationship Id="rId57" Type="http://schemas.openxmlformats.org/officeDocument/2006/relationships/commentAuthors" Target="commentAuthors.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notesMaster" Target="notesMasters/notesMaster1.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3T13:24:14"/>
    </inkml:context>
    <inkml:brush xml:id="br0">
      <inkml:brushProperty name="width" value="0.05" units="cm"/>
      <inkml:brushProperty name="height" value="0.05" units="cm"/>
      <inkml:brushProperty name="color" value="#e71224"/>
    </inkml:brush>
  </inkml:definitions>
  <inkml:trace contextRef="#ctx0" brushRef="#br0">1.000 0.000 24575,'4.000'0.000'0,"6.000"0.000"0,6.000 0.000 0,4.000 0.000 0,4.000 0.000 0,6.000 0.000 0,2.000 0.000 0,1.000 0.000 0,-2.000 0.000 0,4.000 0.000 0,-1.000 0.000 0,0.000 0.000 0,-3.000 0.000 0,-2.000 0.000 0,-1.000 0.000 0,-6.000 0.000-8191</inkml:trace>
</inkml:ink>
</file>

<file path=ppt/ink/ink1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4T15:08:43"/>
    </inkml:context>
    <inkml:brush xml:id="br0">
      <inkml:brushProperty name="width" value="0.05" units="cm"/>
      <inkml:brushProperty name="height" value="0.05" units="cm"/>
      <inkml:brushProperty name="color" value="#e71224"/>
    </inkml:brush>
  </inkml:definitions>
  <inkml:trace contextRef="#ctx0" brushRef="#br0">0.000 1.000 24575,'0.000'0.000'-8191</inkml:trace>
</inkml:ink>
</file>

<file path=ppt/ink/ink1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4T15:13:36"/>
    </inkml:context>
    <inkml:brush xml:id="br0">
      <inkml:brushProperty name="width" value="0.05" units="cm"/>
      <inkml:brushProperty name="height" value="0.05" units="cm"/>
      <inkml:brushProperty name="color" value="#e71224"/>
    </inkml:brush>
  </inkml:definitions>
  <inkml:trace contextRef="#ctx0" brushRef="#br0">1320.000 55.000 24575,'-35.000'2.000'0,"1.000"1.000"0,0.000 2.000 0,-62.000 18.000 0,18.000-5.000 0,-160.000 26.000 0,-458.000 23.000 0,693.000-67.000 0,-7.000 0.000 0,0.000 0.000 0,1.000 1.000 0,-1.000 0.000 0,1.000 1.000 0,-19.000 5.000 0,26.000-6.000 0,0.000 0.000 0,0.000 0.000 0,1.000 0.000 0,-1.000 0.000 0,0.000 1.000 0,1.000-1.000 0,-1.000 0.000 0,0.000 1.000 0,1.000-1.000 0,0.000 1.000 0,-1.000 0.000 0,1.000-1.000 0,0.000 1.000 0,0.000 0.000 0,0.000 0.000 0,0.000 0.000 0,0.000-1.000 0,0.000 1.000 0,1.000 0.000 0,-1.000 0.000 0,1.000 1.000 0,-1.000-1.000 0,1.000 0.000 0,0.000 0.000 0,0.000 0.000 0,0.000 0.000 0,0.000 0.000 0,0.000 0.000 0,0.000 0.000 0,1.000 0.000 0,0.000 3.000 0,8.000 72.000 0,-4.000-31.000 0,14.000 61.000 0,-15.000-95.000 0,0.000 0.000 0,1.000 0.000 0,1.000-1.000 0,0.000 0.000 0,0.000 0.000 0,1.000 0.000 0,1.000-1.000 0,-1.000 0.000 0,2.000-1.000 0,-1.000 0.000 0,18.000 15.000 0,7.000 2.000 0,1.000-2.000 0,42.000 24.000 0,-57.000-37.000 0,1.000-2.000 0,0.000 0.000 0,0.000-1.000 0,1.000-1.000 0,0.000 0.000 0,40.000 5.000 0,0.000-5.000 0,67.000-1.000 0,55.000 5.000 0,-168.000-9.000 0,384.000 38.000 0,152.000-40.000 0,-245.000-1.000 0,-290.000 0.000 0,0.000 0.000 0,0.000-2.000 0,0.000 1.000 0,-1.000-2.000 0,1.000 0.000 0,-1.000-1.000 0,17.000-8.000 0,102.000-57.000 0,-87.000 44.000 0,-42.000 23.000 0,0.000 0.000 0,0.000-1.000 0,0.000 1.000 0,0.000-1.000 0,-1.000 0.000 0,1.000 0.000 0,-1.000 0.000 0,0.000 0.000 0,0.000-1.000 0,-1.000 0.000 0,1.000 0.000 0,-1.000 0.000 0,0.000 0.000 0,-1.000 0.000 0,1.000-1.000 0,-1.000 1.000 0,0.000-1.000 0,0.000 0.000 0,-1.000 1.000 0,1.000-1.000 0,-1.000 0.000 0,-1.000 0.000 0,1.000 0.000 0,-1.000 0.000 0,0.000 0.000 0,0.000 0.000 0,-1.000 0.000 0,0.000 0.000 0,0.000 0.000 0,0.000 0.000 0,-1.000 1.000 0,-3.000-10.000 0,-2.000 0.000 0,0.000 1.000 0,0.000 0.000 0,-1.000 0.000 0,-15.000-18.000 0,-11.000-19.000 0,17.000 25.000 0,-2.000 1.000 0,-1.000 1.000 0,-1.000 1.000 0,-1.000 1.000 0,-28.000-22.000 0,29.000 26.000 0,-3.000-3.000 0,-1.000 2.000 0,-1.000 1.000 0,-1.000 1.000 0,-49.000-23.000 0,-122.000-40.000 0,180.000 73.000 0,-10.000-4.000 0,0.000 2.000 0,0.000 0.000 0,-1.000 2.000 0,0.000 1.000 0,0.000 1.000 0,-45.000-1.000 0,-330.000 8.000-1365,377.000-2.000-5461</inkml:trace>
</inkml:ink>
</file>

<file path=ppt/ink/ink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3T13:24:15"/>
    </inkml:context>
    <inkml:brush xml:id="br0">
      <inkml:brushProperty name="width" value="0.05" units="cm"/>
      <inkml:brushProperty name="height" value="0.05" units="cm"/>
      <inkml:brushProperty name="color" value="#e71224"/>
    </inkml:brush>
  </inkml:definitions>
  <inkml:trace contextRef="#ctx0" brushRef="#br0">0.000 83.000 24575,'0.000'2.000'0,"1.000"-1.000"0,-1.000 1.000 0,0.000-1.000 0,1.000 1.000 0,0.000 0.000 0,-1.000-1.000 0,1.000 0.000 0,0.000 1.000 0,0.000-1.000 0,0.000 1.000 0,0.000-1.000 0,0.000 0.000 0,0.000 0.000 0,0.000 0.000 0,0.000 1.000 0,0.000-1.000 0,0.000 0.000 0,1.000 0.000 0,-1.000 0.000 0,1.000-1.000 0,-1.000 1.000 0,0.000 0.000 0,1.000-1.000 0,-1.000 1.000 0,1.000 0.000 0,2.000 0.000 0,49.000 10.000 0,-47.000-11.000 0,105.000 10.000 0,191.000-8.000 0,-148.000-5.000 0,-62.000 3.000 0,136.000-3.000 0,-185.000-1.000 0,1.000-1.000 0,-1.000-2.000 0,52.000-16.000 0,1.000-10.000 0,33.000-9.000 0,-109.000 37.000 0,1.000 0.000 0,0.000 2.000 0,0.000 1.000 0,32.000 0.000 0,348.000 6.000-607,-351.000-4.000-151,-9.000 0.000-6068</inkml:trace>
</inkml:ink>
</file>

<file path=ppt/ink/ink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3T13:24:17"/>
    </inkml:context>
    <inkml:brush xml:id="br0">
      <inkml:brushProperty name="width" value="0.05" units="cm"/>
      <inkml:brushProperty name="height" value="0.05" units="cm"/>
      <inkml:brushProperty name="color" value="#e71224"/>
    </inkml:brush>
  </inkml:definitions>
  <inkml:trace contextRef="#ctx0" brushRef="#br0">0.000 1.000 24575,'9.000'4.000'0,"12.000"2.000"0,6.000 4.000 0,17.000 4.000 0,5.000 1.000 0,-2.000-3.000 0,-4.000-3.000 0,-4.000 1.000 0,-6.000-1.000 0,-7.000-2.000-8191</inkml:trace>
</inkml:ink>
</file>

<file path=ppt/ink/ink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3T13:24:18"/>
    </inkml:context>
    <inkml:brush xml:id="br0">
      <inkml:brushProperty name="width" value="0.05" units="cm"/>
      <inkml:brushProperty name="height" value="0.05" units="cm"/>
      <inkml:brushProperty name="color" value="#e71224"/>
    </inkml:brush>
  </inkml:definitions>
  <inkml:trace contextRef="#ctx0" brushRef="#br0">1.000 159.000 24575,'544.000'0.000'0,"-509.000"-2.000"0,-1.000-2.000 0,1.000-1.000 0,-1.000-2.000 0,45.000-15.000 0,-47.000 12.000 0,1.000 2.000 0,0.000 0.000 0,1.000 3.000 0,63.000-4.000 0,-79.000 8.000 0,0.000-1.000 0,0.000-1.000 0,-1.000 0.000 0,0.000-1.000 0,1.000-1.000 0,26.000-12.000 0,-19.000 8.000 0,-1.000 1.000 0,29.000-6.000 0,9.000 7.000-10,-1.000 2.000-1,102.000 6.000 1,-58.000 1.000-1324,-83.000-2.000-5492</inkml:trace>
</inkml:ink>
</file>

<file path=ppt/ink/ink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3T13:24:20"/>
    </inkml:context>
    <inkml:brush xml:id="br0">
      <inkml:brushProperty name="width" value="0.05" units="cm"/>
      <inkml:brushProperty name="height" value="0.05" units="cm"/>
      <inkml:brushProperty name="color" value="#e71224"/>
    </inkml:brush>
  </inkml:definitions>
  <inkml:trace contextRef="#ctx0" brushRef="#br0">1.000 1.000 24575,'5.000'5.000'0,"1.000"2.000"0,1.000-1.000 0,-1.000 0.000 0,1.000 0.000 0,0.000 0.000 0,1.000-1.000 0,-1.000 0.000 0,16.000 7.000 0,26.000 5.000 0,-34.000-12.000 0,1.000 1.000 0,-1.000 0.000 0,21.000 11.000 0,38.000 36.000-18,-59.000-41.000-151,0.000-1.000 1,0.000 0.000 0,1.000-1.000-1,0.000-1.000 1,1.000 0.000 0,0.000-1.000-1,35.000 11.000 1,-23.000-13.000-6658</inkml:trace>
</inkml:ink>
</file>

<file path=ppt/ink/ink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4T15:03:58"/>
    </inkml:context>
    <inkml:brush xml:id="br0">
      <inkml:brushProperty name="width" value="0.05" units="cm"/>
      <inkml:brushProperty name="height" value="0.05" units="cm"/>
      <inkml:brushProperty name="color" value="#e71224"/>
    </inkml:brush>
  </inkml:definitions>
  <inkml:trace contextRef="#ctx0" brushRef="#br0">82.000 28.000 24575,'-6.000'8.000'0,"-1.000"1.000"0,1.000 0.000 0,1.000 1.000 0,-1.000-1.000 0,-6.000 19.000 0,5.000-11.000 0,0.000-1.000 0,2.000 0.000 0,-1.000 1.000 0,2.000-1.000 0,0.000 1.000 0,1.000 0.000 0,1.000 0.000 0,1.000 0.000 0,0.000 0.000 0,1.000 0.000 0,1.000 0.000 0,3.000 21.000 0,-2.000-24.000 0,1.000 0.000 0,1.000 0.000 0,0.000 0.000 0,0.000 0.000 0,2.000-1.000 0,0.000 0.000 0,0.000 0.000 0,1.000 0.000 0,1.000-1.000 0,0.000 0.000 0,0.000 0.000 0,1.000-1.000 0,17.000 16.000 0,26.000 16.000 0,2.000-2.000 0,113.000 65.000 0,-145.000-96.000 0,0.000-1.000 0,1.000 0.000 0,0.000-2.000 0,0.000 0.000 0,1.000-2.000 0,0.000 0.000 0,0.000-2.000 0,0.000-1.000 0,0.000 0.000 0,0.000-2.000 0,46.000-6.000 0,-64.000 6.000 0,-1.000-1.000 0,1.000 0.000 0,0.000 0.000 0,-1.000-1.000 0,1.000 0.000 0,-1.000 0.000 0,0.000 0.000 0,1.000-1.000 0,-1.000 0.000 0,0.000 0.000 0,0.000 0.000 0,-1.000 0.000 0,1.000-1.000 0,5.000-5.000 0,-4.000 2.000 0,0.000 0.000 0,-1.000 0.000 0,0.000-1.000 0,0.000 0.000 0,0.000 0.000 0,-1.000 0.000 0,0.000-1.000 0,3.000-10.000 0,0.000-6.000 0,-1.000 0.000 0,-2.000-1.000 0,0.000 1.000 0,-1.000-1.000 0,-2.000-39.000 0,-1.000 51.000 0,0.000 0.000 0,-1.000 0.000 0,0.000 1.000 0,-1.000-1.000 0,-1.000 0.000 0,0.000 1.000 0,0.000 0.000 0,-2.000-1.000 0,0.000 2.000 0,0.000-1.000 0,-1.000 0.000 0,-1.000 1.000 0,0.000 0.000 0,-8.000-11.000 0,-5.000-1.000 0,-1.000 0.000 0,0.000 1.000 0,-2.000 2.000 0,0.000 0.000 0,-2.000 1.000 0,0.000 1.000 0,-37.000-20.000 0,43.000 29.000 0,0.000 0.000 0,-1.000 1.000 0,0.000 1.000 0,-1.000 1.000 0,1.000 1.000 0,-1.000 1.000 0,-1.000 0.000 0,1.000 2.000 0,0.000 0.000 0,-1.000 2.000 0,-33.000 1.000 0,39.000 3.000-124,1.000 0.000 0,0.000 1.000 0,0.000 0.000 0,0.000 2.000 0,0.000 0.000 0,1.000 0.000-1,0.000 1.000 1,0.000 1.000 0,1.000 1.000 0,-22.000 17.000 0,18.000-15.000-6702</inkml:trace>
</inkml:ink>
</file>

<file path=ppt/ink/ink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4T15:08:27"/>
    </inkml:context>
    <inkml:brush xml:id="br0">
      <inkml:brushProperty name="width" value="0.05" units="cm"/>
      <inkml:brushProperty name="height" value="0.05" units="cm"/>
      <inkml:brushProperty name="color" value="#e71224"/>
    </inkml:brush>
  </inkml:definitions>
  <inkml:trace contextRef="#ctx0" brushRef="#br0">373.000 314.000 24575,'-28.000'0.000'0,"11.000"-1.000"0,0.000 1.000 0,-21.000 3.000 0,32.000-2.000 0,1.000 0.000 0,-1.000 1.000 0,0.000 0.000 0,1.000 0.000 0,-1.000 0.000 0,1.000 0.000 0,0.000 1.000 0,-1.000 0.000 0,1.000 0.000 0,-6.000 5.000 0,-4.000 4.000 0,0.000 1.000 0,1.000 1.000 0,1.000 0.000 0,0.000 1.000 0,1.000 1.000 0,0.000-1.000 0,-15.000 31.000 0,23.000-38.000 0,0.000 0.000 0,1.000 1.000 0,0.000 0.000 0,0.000 0.000 0,1.000 0.000 0,0.000 0.000 0,0.000 0.000 0,1.000 0.000 0,1.000 1.000 0,-1.000-1.000 0,2.000 0.000 0,-1.000 0.000 0,1.000 1.000 0,0.000-1.000 0,1.000 0.000 0,0.000 0.000 0,1.000 0.000 0,5.000 12.000 0,8.000 14.000 0,3.000 0.000 0,1.000 0.000 0,32.000 41.000 0,87.000 88.000 0,-124.000-148.000 0,1.000-1.000 0,1.000 0.000 0,0.000-1.000 0,1.000 0.000 0,0.000-2.000 0,1.000 0.000 0,1.000-1.000 0,0.000-1.000 0,0.000-1.000 0,1.000-1.000 0,0.000-1.000 0,31.000 7.000 0,469.000 76.000 0,5.000-53.000 0,378.000-40.000 0,-724.000-6.000 0,214.000-36.000 0,-133.000 11.000 0,-200.000 28.000 0,-18.000 3.000 0,-1.000-2.000 0,0.000-2.000 0,0.000-1.000 0,42.000-16.000 0,-76.000 20.000 0,0.000-1.000 0,-1.000 0.000 0,0.000-1.000 0,0.000 0.000 0,0.000 0.000 0,-1.000 0.000 0,0.000-1.000 0,0.000 0.000 0,0.000 0.000 0,-1.000 0.000 0,7.000-14.000 0,28.000-34.000 0,140.000-104.000 0,-143.000 128.000 0,-32.000 27.000 0,-1.000-1.000 0,0.000 1.000 0,-1.000-1.000 0,1.000 0.000 0,-1.000-1.000 0,0.000 1.000 0,0.000-1.000 0,0.000 1.000 0,-1.000-1.000 0,0.000 0.000 0,0.000 0.000 0,-1.000 0.000 0,1.000 0.000 0,-1.000 0.000 0,0.000 0.000 0,-1.000-8.000 0,1.000-13.000 0,-1.000 0.000 0,-6.000-36.000 0,5.000 53.000 0,0.000 2.000 0,-1.000 0.000 0,0.000 0.000 0,0.000 0.000 0,-1.000 0.000 0,0.000 0.000 0,-1.000 0.000 0,0.000 1.000 0,0.000-1.000 0,0.000 1.000 0,-1.000 0.000 0,0.000 1.000 0,-1.000-1.000 0,1.000 1.000 0,-1.000 0.000 0,0.000 0.000 0,-10.000-6.000 0,-12.000-8.000 0,-1.000 1.000 0,-54.000-26.000 0,41.000 23.000 0,-9.000-1.000 0,-1.000 2.000 0,-2.000 3.000 0,-107.000-23.000 0,100.000 27.000 0,-883.000-157.000 0,455.000 145.000 0,418.000 23.000 0,-109.000-18.000 0,-50.000-3.000 0,-544.000 23.000 0,357.000 3.000 0,406.000-2.000 0,-1.000 0.000 0,1.000 1.000 0,-1.000 0.000 0,-10.000 4.000 0,16.000-4.000 0,1.000 1.000 0,0.000 0.000 0,0.000 0.000 0,0.000 1.000 0,0.000-1.000 0,0.000 1.000 0,1.000 0.000 0,-1.000 1.000 0,1.000-1.000 0,-6.000 6.000 0,-35.000 37.000 0,-74.000 95.000 0,113.000-132.000 0,1.000 0.000 0,0.000 0.000 0,0.000 1.000 0,1.000 0.000 0,0.000 0.000 0,1.000 0.000 0,0.000 1.000 0,1.000-1.000 0,0.000 1.000 0,0.000-1.000 0,1.000 1.000 0,1.000 0.000 0,0.000-1.000 0,1.000 15.000 0,4.000 11.000 0,2.000 0.000 0,20.000 64.000 0,-12.000-49.000 0,-6.000-27.000-1365,-1.000-5.000-5461</inkml:trace>
</inkml:ink>
</file>

<file path=ppt/ink/ink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4T15:08:43"/>
    </inkml:context>
    <inkml:brush xml:id="br0">
      <inkml:brushProperty name="width" value="0.05" units="cm"/>
      <inkml:brushProperty name="height" value="0.05" units="cm"/>
      <inkml:brushProperty name="color" value="#e71224"/>
    </inkml:brush>
  </inkml:definitions>
  <inkml:trace contextRef="#ctx0" brushRef="#br0">0.000 1.000 24575,'0.000'0.000'-8191</inkml:trace>
</inkml:ink>
</file>

<file path=ppt/ink/ink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4T15:09:03"/>
    </inkml:context>
    <inkml:brush xml:id="br0">
      <inkml:brushProperty name="width" value="0.05" units="cm"/>
      <inkml:brushProperty name="height" value="0.05" units="cm"/>
      <inkml:brushProperty name="color" value="#e71224"/>
    </inkml:brush>
  </inkml:definitions>
  <inkml:trace contextRef="#ctx0" brushRef="#br0">242.000 101.000 24575,'-68.000'65.000'0,"35.000"-34.000"0,0.000 2.000 0,-35.000 46.000 0,63.000-70.000 0,-1.000 0.000 0,2.000 0.000 0,-1.000 0.000 0,1.000 1.000 0,1.000 0.000 0,0.000 0.000 0,0.000 0.000 0,1.000 0.000 0,0.000 0.000 0,1.000 1.000 0,0.000-1.000 0,1.000 0.000 0,1.000 18.000 0,0.000-18.000 0,0.000 0.000 0,0.000 0.000 0,1.000 0.000 0,1.000 0.000 0,0.000-1.000 0,0.000 1.000 0,0.000-1.000 0,2.000 0.000 0,-1.000 0.000 0,1.000 0.000 0,0.000 0.000 0,1.000-1.000 0,0.000 0.000 0,8.000 9.000 0,13.000 7.000 0,1.000-1.000 0,1.000-1.000 0,1.000-1.000 0,39.000 19.000 0,136.000 57.000 0,-159.000-76.000 0,97.000 35.000 0,-124.000-50.000 0,1.000-2.000 0,-1.000 0.000 0,0.000-1.000 0,1.000-1.000 0,36.000-1.000 0,-25.000-1.000 0,-18.000 0.000 0,1.000-1.000 0,0.000 0.000 0,26.000-5.000 0,-36.000 5.000 0,0.000-1.000 0,0.000 1.000 0,0.000-1.000 0,0.000 0.000 0,0.000 0.000 0,0.000 0.000 0,0.000-1.000 0,-1.000 1.000 0,1.000-1.000 0,-1.000 0.000 0,1.000 0.000 0,-1.000 0.000 0,0.000 0.000 0,-1.000-1.000 0,1.000 1.000 0,3.000-6.000 0,7.000-12.000 0,-1.000-1.000 0,-1.000 0.000 0,-1.000-1.000 0,-1.000 0.000 0,0.000-1.000 0,4.000-24.000 0,-7.000 16.000 0,3.000-9.000 0,-2.000-1.000 0,1.000-45.000 0,-7.000 75.000 0,-1.000 0.000 0,-1.000 0.000 0,0.000 0.000 0,-1.000 0.000 0,0.000 0.000 0,0.000 0.000 0,-2.000 1.000 0,1.000-1.000 0,-2.000 1.000 0,1.000 0.000 0,-13.000-21.000 0,-12.000-13.000 0,-1.000 2.000 0,-3.000 1.000 0,-68.000-68.000 0,89.000 101.000 0,1.000 0.000 0,-1.000 1.000 0,-1.000 0.000 0,1.000 1.000 0,-1.000 1.000 0,-26.000-10.000 0,13.000 8.000 0,-1.000 1.000 0,-47.000-7.000 0,66.000 13.000 0,-1.000 1.000 0,1.000 0.000-1,0.000 0.000 1,-1.000 1.000 0,1.000 0.000 0,-1.000 1.000-1,1.000 0.000 1,0.000 0.000 0,0.000 0.000 0,0.000 1.000-1,0.000 0.000 1,-10.000 7.000 0,-7.000 5.000 18,0.000 1.000-1,-28.000 25.000 1,31.000-23.000-725,-47.000 29.000-1,47.000-36.000-6118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bg1"/>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
        <p:nvSpPr>
          <p:cNvPr id="3" name="内容占位符 2"/>
          <p:cNvSpPr>
            <a:spLocks noGrp="1"/>
          </p:cNvSpPr>
          <p:nvPr>
            <p:ph idx="1"/>
          </p:nvPr>
        </p:nvSpPr>
        <p:spPr/>
        <p:txBody>
          <a:bodyPr/>
          <a:lstStyle>
            <a:lvl1pPr marL="457200" indent="-457200">
              <a:buClr>
                <a:srgbClr val="DB2914"/>
              </a:buClr>
              <a:buFont typeface="Wingdings" panose="05000000000000000000" pitchFamily="2" charset="2"/>
              <a:buChar char="p"/>
              <a:defRPr>
                <a:solidFill>
                  <a:schemeClr val="bg1"/>
                </a:solidFill>
                <a:latin typeface="微软雅黑" panose="020B0503020204020204" pitchFamily="34" charset="-122"/>
                <a:ea typeface="微软雅黑" panose="020B0503020204020204" pitchFamily="34" charset="-122"/>
              </a:defRPr>
            </a:lvl1pPr>
            <a:lvl2pPr marL="1219200" indent="-609600">
              <a:buClr>
                <a:srgbClr val="FFC000"/>
              </a:buClr>
              <a:buFont typeface="Wingdings" panose="05000000000000000000" pitchFamily="2" charset="2"/>
              <a:buChar char="u"/>
              <a:defRPr>
                <a:solidFill>
                  <a:schemeClr val="bg1"/>
                </a:solidFill>
                <a:latin typeface="微软雅黑" panose="020B0503020204020204" pitchFamily="34" charset="-122"/>
                <a:ea typeface="微软雅黑" panose="020B0503020204020204" pitchFamily="34" charset="-122"/>
              </a:defRPr>
            </a:lvl2pPr>
            <a:lvl3pPr marL="1524000" indent="-304800">
              <a:buClr>
                <a:srgbClr val="1DB7E1"/>
              </a:buClr>
              <a:buFont typeface="Wingdings" panose="05000000000000000000" pitchFamily="2" charset="2"/>
              <a:buChar char="Ø"/>
              <a:defRPr>
                <a:solidFill>
                  <a:schemeClr val="bg1"/>
                </a:solidFill>
                <a:latin typeface="微软雅黑" panose="020B0503020204020204" pitchFamily="34" charset="-122"/>
                <a:ea typeface="微软雅黑" panose="020B0503020204020204" pitchFamily="34" charset="-122"/>
              </a:defRPr>
            </a:lvl3pPr>
            <a:lvl4pPr>
              <a:defRPr>
                <a:solidFill>
                  <a:schemeClr val="bg1"/>
                </a:solidFill>
                <a:latin typeface="微软雅黑" panose="020B0503020204020204" pitchFamily="34" charset="-122"/>
                <a:ea typeface="微软雅黑" panose="020B0503020204020204" pitchFamily="34" charset="-122"/>
              </a:defRPr>
            </a:lvl4pPr>
            <a:lvl5pPr>
              <a:defRPr>
                <a:solidFill>
                  <a:schemeClr val="bg1"/>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 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lvl1pPr>
              <a:defRPr>
                <a:solidFill>
                  <a:schemeClr val="bg1">
                    <a:lumMod val="75000"/>
                  </a:schemeClr>
                </a:solidFill>
                <a:latin typeface="微软雅黑" panose="020B0503020204020204" pitchFamily="34" charset="-122"/>
                <a:ea typeface="微软雅黑" panose="020B0503020204020204" pitchFamily="34" charset="-122"/>
              </a:defRPr>
            </a:lvl1pPr>
          </a:lstStyle>
          <a:p>
            <a:fld id="{695004AE-8384-4D73-BE7F-1499D02A0134}"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solidFill>
                  <a:schemeClr val="bg1">
                    <a:lumMod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solidFill>
                  <a:schemeClr val="bg1">
                    <a:lumMod val="75000"/>
                  </a:schemeClr>
                </a:solidFill>
                <a:latin typeface="微软雅黑" panose="020B0503020204020204" pitchFamily="34" charset="-122"/>
                <a:ea typeface="微软雅黑" panose="020B0503020204020204" pitchFamily="34" charset="-122"/>
              </a:defRPr>
            </a:lvl1pPr>
          </a:lstStyle>
          <a:p>
            <a:fld id="{8D38463F-2D0E-4547-8536-5BEEA76E286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endParaRPr lang="zh-CN" altLang="en-US" noProof="1"/>
          </a:p>
        </p:txBody>
      </p:sp>
      <p:sp>
        <p:nvSpPr>
          <p:cNvPr id="4" name="日期占位符 3"/>
          <p:cNvSpPr>
            <a:spLocks noGrp="1"/>
          </p:cNvSpPr>
          <p:nvPr>
            <p:ph type="dt" sz="half" idx="10"/>
          </p:nvPr>
        </p:nvSpPr>
        <p:spPr>
          <a:xfrm>
            <a:off x="609600" y="6245225"/>
            <a:ext cx="2844800" cy="476250"/>
          </a:xfrm>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a:xfrm>
            <a:off x="4165600" y="6245225"/>
            <a:ext cx="3860800" cy="476250"/>
          </a:xfrm>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a:xfrm>
            <a:off x="8737600" y="6245225"/>
            <a:ext cx="2844800" cy="476250"/>
          </a:xfrm>
        </p:spPr>
        <p:txBody>
          <a:bodyPr/>
          <a:lstStyle/>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p:cover/>
  </p:transition>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5.xml"/><Relationship Id="rId8" Type="http://schemas.openxmlformats.org/officeDocument/2006/relationships/tags" Target="../tags/tag4.xml"/><Relationship Id="rId7" Type="http://schemas.openxmlformats.org/officeDocument/2006/relationships/image" Target="../media/image4.wmf"/><Relationship Id="rId6" Type="http://schemas.openxmlformats.org/officeDocument/2006/relationships/tags" Target="../tags/tag3.xml"/><Relationship Id="rId5" Type="http://schemas.openxmlformats.org/officeDocument/2006/relationships/image" Target="../media/image3.wmf"/><Relationship Id="rId4" Type="http://schemas.openxmlformats.org/officeDocument/2006/relationships/tags" Target="../tags/tag2.xml"/><Relationship Id="rId3" Type="http://schemas.openxmlformats.org/officeDocument/2006/relationships/image" Target="../media/image2.wmf"/><Relationship Id="rId2" Type="http://schemas.openxmlformats.org/officeDocument/2006/relationships/tags" Target="../tags/tag1.xml"/><Relationship Id="rId12" Type="http://schemas.openxmlformats.org/officeDocument/2006/relationships/slideLayout" Target="../slideLayouts/slideLayout3.xml"/><Relationship Id="rId11" Type="http://schemas.openxmlformats.org/officeDocument/2006/relationships/image" Target="../media/image5.png"/><Relationship Id="rId10" Type="http://schemas.openxmlformats.org/officeDocument/2006/relationships/tags" Target="../tags/tag6.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tags" Target="../tags/tag9.xml"/><Relationship Id="rId4" Type="http://schemas.openxmlformats.org/officeDocument/2006/relationships/image" Target="../media/image5.png"/><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3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image" Target="../media/image8.png"/></Relationships>
</file>

<file path=ppt/slides/_rels/slide3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image" Target="../media/image8.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image" Target="../media/image9.png"/></Relationships>
</file>

<file path=ppt/slides/_rels/slide4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hyperlink" Target="https://gitee.com/bearpi/bearpi-hm_micro_small/blob/master/applications/BearPi/BearPi-HM_Micro/docs/device-dev/%E5%A6%82%E4%BD%95%E7%83%A7%E5%BD%95%E5%9B%BA%E4%BB%B6%E5%B9%B6%E5%90%AF%E5%8A%A8.md" TargetMode="External"/><Relationship Id="rId3" Type="http://schemas.openxmlformats.org/officeDocument/2006/relationships/hyperlink" Target="https://gitee.com/bearpi/bearpi-hm_micro_small/blob/master/applications/BearPi/BearPi-HM_Micro/docs/device-dev/%E5%A6%82%E4%BD%95%E7%BC%96%E8%AF%91%E7%B3%BB%E7%BB%9F.md" TargetMode="External"/><Relationship Id="rId2" Type="http://schemas.openxmlformats.org/officeDocument/2006/relationships/image" Target="../media/image8.png"/><Relationship Id="rId1" Type="http://schemas.openxmlformats.org/officeDocument/2006/relationships/image" Target="../media/image9.png"/></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9.png"/><Relationship Id="rId2" Type="http://schemas.openxmlformats.org/officeDocument/2006/relationships/image" Target="../media/image8.png"/><Relationship Id="rId1" Type="http://schemas.openxmlformats.org/officeDocument/2006/relationships/image" Target="../media/image9.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44.xml.rels><?xml version="1.0" encoding="UTF-8" standalone="yes"?>
<Relationships xmlns="http://schemas.openxmlformats.org/package/2006/relationships"><Relationship Id="rId9" Type="http://schemas.openxmlformats.org/officeDocument/2006/relationships/customXml" Target="../ink/ink3.xml"/><Relationship Id="rId8" Type="http://schemas.openxmlformats.org/officeDocument/2006/relationships/image" Target="../media/image23.png"/><Relationship Id="rId7" Type="http://schemas.openxmlformats.org/officeDocument/2006/relationships/customXml" Target="../ink/ink2.xml"/><Relationship Id="rId6" Type="http://schemas.openxmlformats.org/officeDocument/2006/relationships/image" Target="../media/image22.png"/><Relationship Id="rId5" Type="http://schemas.openxmlformats.org/officeDocument/2006/relationships/customXml" Target="../ink/ink1.xml"/><Relationship Id="rId4" Type="http://schemas.openxmlformats.org/officeDocument/2006/relationships/image" Target="../media/image21.png"/><Relationship Id="rId3" Type="http://schemas.openxmlformats.org/officeDocument/2006/relationships/image" Target="../media/image20.jpeg"/><Relationship Id="rId2" Type="http://schemas.openxmlformats.org/officeDocument/2006/relationships/image" Target="../media/image9.png"/><Relationship Id="rId15" Type="http://schemas.openxmlformats.org/officeDocument/2006/relationships/slideLayout" Target="../slideLayouts/slideLayout1.xml"/><Relationship Id="rId14" Type="http://schemas.openxmlformats.org/officeDocument/2006/relationships/image" Target="../media/image26.png"/><Relationship Id="rId13" Type="http://schemas.openxmlformats.org/officeDocument/2006/relationships/customXml" Target="../ink/ink5.xml"/><Relationship Id="rId12" Type="http://schemas.openxmlformats.org/officeDocument/2006/relationships/image" Target="../media/image25.png"/><Relationship Id="rId11" Type="http://schemas.openxmlformats.org/officeDocument/2006/relationships/customXml" Target="../ink/ink4.xml"/><Relationship Id="rId10" Type="http://schemas.openxmlformats.org/officeDocument/2006/relationships/image" Target="../media/image24.png"/><Relationship Id="rId1" Type="http://schemas.openxmlformats.org/officeDocument/2006/relationships/image" Target="../media/image8.png"/></Relationships>
</file>

<file path=ppt/slides/_rels/slide45.xml.rels><?xml version="1.0" encoding="UTF-8" standalone="yes"?>
<Relationships xmlns="http://schemas.openxmlformats.org/package/2006/relationships"><Relationship Id="rId9" Type="http://schemas.openxmlformats.org/officeDocument/2006/relationships/image" Target="../media/image31.png"/><Relationship Id="rId8" Type="http://schemas.openxmlformats.org/officeDocument/2006/relationships/customXml" Target="../ink/ink7.xml"/><Relationship Id="rId7" Type="http://schemas.openxmlformats.org/officeDocument/2006/relationships/image" Target="../media/image30.jpeg"/><Relationship Id="rId6" Type="http://schemas.openxmlformats.org/officeDocument/2006/relationships/image" Target="../media/image29.png"/><Relationship Id="rId5" Type="http://schemas.openxmlformats.org/officeDocument/2006/relationships/customXml" Target="../ink/ink6.xml"/><Relationship Id="rId4" Type="http://schemas.openxmlformats.org/officeDocument/2006/relationships/image" Target="../media/image28.jpeg"/><Relationship Id="rId3" Type="http://schemas.openxmlformats.org/officeDocument/2006/relationships/image" Target="../media/image9.png"/><Relationship Id="rId2" Type="http://schemas.openxmlformats.org/officeDocument/2006/relationships/image" Target="../media/image8.png"/><Relationship Id="rId14" Type="http://schemas.openxmlformats.org/officeDocument/2006/relationships/slideLayout" Target="../slideLayouts/slideLayout1.xml"/><Relationship Id="rId13" Type="http://schemas.openxmlformats.org/officeDocument/2006/relationships/image" Target="../media/image33.png"/><Relationship Id="rId12" Type="http://schemas.openxmlformats.org/officeDocument/2006/relationships/customXml" Target="../ink/ink9.xml"/><Relationship Id="rId11" Type="http://schemas.openxmlformats.org/officeDocument/2006/relationships/image" Target="../media/image32.png"/><Relationship Id="rId10" Type="http://schemas.openxmlformats.org/officeDocument/2006/relationships/customXml" Target="../ink/ink8.xml"/><Relationship Id="rId1" Type="http://schemas.openxmlformats.org/officeDocument/2006/relationships/image" Target="../media/image27.jpeg"/></Relationships>
</file>

<file path=ppt/slides/_rels/slide46.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35.png"/><Relationship Id="rId7" Type="http://schemas.openxmlformats.org/officeDocument/2006/relationships/customXml" Target="../ink/ink11.xml"/><Relationship Id="rId6" Type="http://schemas.openxmlformats.org/officeDocument/2006/relationships/image" Target="../media/image34.jpeg"/><Relationship Id="rId5" Type="http://schemas.openxmlformats.org/officeDocument/2006/relationships/image" Target="../media/image32.png"/><Relationship Id="rId4" Type="http://schemas.openxmlformats.org/officeDocument/2006/relationships/customXml" Target="../ink/ink10.xml"/><Relationship Id="rId3" Type="http://schemas.openxmlformats.org/officeDocument/2006/relationships/image" Target="../media/image28.jpeg"/><Relationship Id="rId2" Type="http://schemas.openxmlformats.org/officeDocument/2006/relationships/image" Target="../media/image9.png"/><Relationship Id="rId1" Type="http://schemas.openxmlformats.org/officeDocument/2006/relationships/image" Target="../media/image8.png"/></Relationships>
</file>

<file path=ppt/slides/_rels/slide4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image" Target="../media/image8.png"/></Relationships>
</file>

<file path=ppt/slides/_rels/slide48.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3.xml"/><Relationship Id="rId3" Type="http://schemas.openxmlformats.org/officeDocument/2006/relationships/image" Target="../media/image9.png"/><Relationship Id="rId2" Type="http://schemas.openxmlformats.org/officeDocument/2006/relationships/image" Target="../media/image37.png"/><Relationship Id="rId1" Type="http://schemas.openxmlformats.org/officeDocument/2006/relationships/image" Target="../media/image36.png"/></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image" Target="../media/image38.png"/><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0.png"/><Relationship Id="rId1" Type="http://schemas.openxmlformats.org/officeDocument/2006/relationships/image" Target="../media/image39.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2"/>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13315" name="文本框 3074"/>
          <p:cNvSpPr txBox="1"/>
          <p:nvPr/>
        </p:nvSpPr>
        <p:spPr>
          <a:xfrm>
            <a:off x="6110288" y="2997200"/>
            <a:ext cx="5243512" cy="675640"/>
          </a:xfrm>
          <a:prstGeom prst="rect">
            <a:avLst/>
          </a:prstGeom>
          <a:noFill/>
          <a:ln w="9525">
            <a:noFill/>
          </a:ln>
        </p:spPr>
        <p:txBody>
          <a:bodyPr>
            <a:spAutoFit/>
          </a:bodyPr>
          <a:lstStyle/>
          <a:p>
            <a:pPr eaLnBrk="1" hangingPunct="1"/>
            <a:r>
              <a:rPr lang="zh-CN" altLang="en-US" sz="3800" b="1"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mn-ea"/>
              </a:rPr>
              <a:t>智能终端操作系统开发</a:t>
            </a:r>
            <a:endParaRPr lang="zh-CN" altLang="en-US" sz="3800" b="1"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mn-ea"/>
            </a:endParaRPr>
          </a:p>
        </p:txBody>
      </p:sp>
      <p:sp>
        <p:nvSpPr>
          <p:cNvPr id="13320" name="直接连接符 3079"/>
          <p:cNvSpPr/>
          <p:nvPr/>
        </p:nvSpPr>
        <p:spPr>
          <a:xfrm>
            <a:off x="6238875" y="3644900"/>
            <a:ext cx="4824413" cy="0"/>
          </a:xfrm>
          <a:prstGeom prst="line">
            <a:avLst/>
          </a:prstGeom>
          <a:ln w="6350" cap="flat" cmpd="sng">
            <a:solidFill>
              <a:srgbClr val="FFC001"/>
            </a:solidFill>
            <a:prstDash val="solid"/>
            <a:headEnd type="none" w="med" len="med"/>
            <a:tailEnd type="none" w="med" len="med"/>
          </a:ln>
        </p:spPr>
      </p:sp>
      <p:sp>
        <p:nvSpPr>
          <p:cNvPr id="4" name="矩形 3"/>
          <p:cNvSpPr/>
          <p:nvPr/>
        </p:nvSpPr>
        <p:spPr>
          <a:xfrm>
            <a:off x="5880100" y="2420938"/>
            <a:ext cx="230188" cy="2159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6208713" y="2781300"/>
            <a:ext cx="103188" cy="1079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4926013" y="3048000"/>
            <a:ext cx="603250" cy="565150"/>
          </a:xfrm>
          <a:prstGeom prst="rect">
            <a:avLst/>
          </a:pr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5" name="组合 4"/>
          <p:cNvGrpSpPr/>
          <p:nvPr/>
        </p:nvGrpSpPr>
        <p:grpSpPr>
          <a:xfrm>
            <a:off x="8094549" y="4976478"/>
            <a:ext cx="1204595" cy="370205"/>
            <a:chOff x="8649" y="6105"/>
            <a:chExt cx="2526" cy="836"/>
          </a:xfrm>
        </p:grpSpPr>
        <p:pic>
          <p:nvPicPr>
            <p:cNvPr id="6" name="图片 5" descr="陈1"/>
            <p:cNvPicPr>
              <a:picLocks noChangeAspect="1"/>
            </p:cNvPicPr>
            <p:nvPr>
              <p:custDataLst>
                <p:tags r:id="rId2"/>
              </p:custDataLst>
            </p:nvPr>
          </p:nvPicPr>
          <p:blipFill>
            <a:blip r:embed="rId3">
              <a:lum bright="70000" contrast="-70000"/>
            </a:blip>
            <a:stretch>
              <a:fillRect/>
            </a:stretch>
          </p:blipFill>
          <p:spPr>
            <a:xfrm>
              <a:off x="8649" y="6105"/>
              <a:ext cx="753" cy="782"/>
            </a:xfrm>
            <a:prstGeom prst="rect">
              <a:avLst/>
            </a:prstGeom>
          </p:spPr>
        </p:pic>
        <p:pic>
          <p:nvPicPr>
            <p:cNvPr id="7" name="图片 6" descr="杰"/>
            <p:cNvPicPr>
              <a:picLocks noChangeAspect="1"/>
            </p:cNvPicPr>
            <p:nvPr>
              <p:custDataLst>
                <p:tags r:id="rId4"/>
              </p:custDataLst>
            </p:nvPr>
          </p:nvPicPr>
          <p:blipFill>
            <a:blip r:embed="rId5">
              <a:lum bright="70000" contrast="-70000"/>
            </a:blip>
            <a:stretch>
              <a:fillRect/>
            </a:stretch>
          </p:blipFill>
          <p:spPr>
            <a:xfrm>
              <a:off x="10375" y="6205"/>
              <a:ext cx="800" cy="709"/>
            </a:xfrm>
            <a:prstGeom prst="rect">
              <a:avLst/>
            </a:prstGeom>
          </p:spPr>
        </p:pic>
        <p:pic>
          <p:nvPicPr>
            <p:cNvPr id="8" name="图片 7" descr="闻"/>
            <p:cNvPicPr>
              <a:picLocks noChangeAspect="1"/>
            </p:cNvPicPr>
            <p:nvPr>
              <p:custDataLst>
                <p:tags r:id="rId6"/>
              </p:custDataLst>
            </p:nvPr>
          </p:nvPicPr>
          <p:blipFill>
            <a:blip r:embed="rId7">
              <a:lum bright="70000" contrast="-70000"/>
            </a:blip>
            <a:stretch>
              <a:fillRect/>
            </a:stretch>
          </p:blipFill>
          <p:spPr>
            <a:xfrm>
              <a:off x="9581" y="6205"/>
              <a:ext cx="628" cy="737"/>
            </a:xfrm>
            <a:prstGeom prst="rect">
              <a:avLst/>
            </a:prstGeom>
          </p:spPr>
        </p:pic>
      </p:grpSp>
      <p:sp>
        <p:nvSpPr>
          <p:cNvPr id="2" name="文本框 3074"/>
          <p:cNvSpPr txBox="1"/>
          <p:nvPr>
            <p:custDataLst>
              <p:tags r:id="rId8"/>
            </p:custDataLst>
          </p:nvPr>
        </p:nvSpPr>
        <p:spPr>
          <a:xfrm>
            <a:off x="6209030" y="3839845"/>
            <a:ext cx="4254500" cy="583565"/>
          </a:xfrm>
          <a:prstGeom prst="rect">
            <a:avLst/>
          </a:prstGeom>
          <a:noFill/>
          <a:ln w="9525">
            <a:noFill/>
          </a:ln>
        </p:spPr>
        <p:txBody>
          <a:bodyPr wrap="square">
            <a:spAutoFit/>
          </a:bodyPr>
          <a:lstStyle/>
          <a:p>
            <a:pPr eaLnBrk="1" hangingPunct="1"/>
            <a:r>
              <a:rPr lang="en-US" altLang="zh-CN" sz="3200" dirty="0">
                <a:solidFill>
                  <a:schemeClr val="bg1"/>
                </a:solidFill>
                <a:latin typeface="方正楷体_GB2312" panose="02000000000000000000" charset="-122"/>
                <a:ea typeface="方正楷体_GB2312" panose="02000000000000000000" charset="-122"/>
                <a:cs typeface="方正楷体_GB2312" panose="02000000000000000000" charset="-122"/>
              </a:rPr>
              <a:t>—</a:t>
            </a:r>
            <a:r>
              <a:rPr lang="zh-CN" altLang="en-US" sz="3200" dirty="0">
                <a:solidFill>
                  <a:schemeClr val="bg1"/>
                </a:solidFill>
                <a:latin typeface="方正楷体_GB2312" panose="02000000000000000000" charset="-122"/>
                <a:ea typeface="方正楷体_GB2312" panose="02000000000000000000" charset="-122"/>
                <a:cs typeface="方正楷体_GB2312" panose="02000000000000000000" charset="-122"/>
                <a:sym typeface="微软雅黑 Light" panose="020B0502040204020203" charset="-122"/>
              </a:rPr>
              <a:t>基于</a:t>
            </a:r>
            <a:r>
              <a:rPr lang="en-US" altLang="zh-CN" sz="3200" dirty="0">
                <a:solidFill>
                  <a:schemeClr val="bg1"/>
                </a:solidFill>
                <a:latin typeface="方正楷体_GB2312" panose="02000000000000000000" charset="-122"/>
                <a:ea typeface="方正楷体_GB2312" panose="02000000000000000000" charset="-122"/>
                <a:cs typeface="方正楷体_GB2312" panose="02000000000000000000" charset="-122"/>
                <a:sym typeface="微软雅黑 Light" panose="020B0502040204020203" charset="-122"/>
              </a:rPr>
              <a:t>HarmonyOS</a:t>
            </a:r>
            <a:endParaRPr lang="en-US" altLang="zh-CN" sz="3200" dirty="0">
              <a:solidFill>
                <a:schemeClr val="bg1"/>
              </a:solidFill>
              <a:latin typeface="方正楷体_GB2312" panose="02000000000000000000" charset="-122"/>
              <a:ea typeface="方正楷体_GB2312" panose="02000000000000000000" charset="-122"/>
              <a:cs typeface="方正楷体_GB2312" panose="02000000000000000000" charset="-122"/>
              <a:sym typeface="微软雅黑 Light" panose="020B0502040204020203" charset="-122"/>
            </a:endParaRPr>
          </a:p>
        </p:txBody>
      </p:sp>
      <p:sp>
        <p:nvSpPr>
          <p:cNvPr id="3" name="文本框 2"/>
          <p:cNvSpPr txBox="1"/>
          <p:nvPr>
            <p:custDataLst>
              <p:tags r:id="rId9"/>
            </p:custDataLst>
          </p:nvPr>
        </p:nvSpPr>
        <p:spPr>
          <a:xfrm>
            <a:off x="1411174" y="532537"/>
            <a:ext cx="2621280" cy="583565"/>
          </a:xfrm>
          <a:prstGeom prst="rect">
            <a:avLst/>
          </a:prstGeom>
          <a:noFill/>
        </p:spPr>
        <p:txBody>
          <a:bodyPr wrap="none" rtlCol="0">
            <a:spAutoFit/>
          </a:bodyPr>
          <a:lstStyle/>
          <a:p>
            <a:r>
              <a:rPr lang="zh-CN" altLang="en-US" sz="1600" dirty="0">
                <a:solidFill>
                  <a:schemeClr val="bg1">
                    <a:lumMod val="50000"/>
                  </a:schemeClr>
                </a:solidFill>
                <a:latin typeface="微软雅黑" panose="020B0503020204020204" pitchFamily="34" charset="-122"/>
                <a:ea typeface="微软雅黑" panose="020B0503020204020204" pitchFamily="34" charset="-122"/>
              </a:rPr>
              <a:t>华东师范大学软件工程学院</a:t>
            </a: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600" dirty="0">
                <a:solidFill>
                  <a:schemeClr val="bg1">
                    <a:lumMod val="50000"/>
                  </a:schemeClr>
                </a:solidFill>
                <a:latin typeface="微软雅黑" panose="020B0503020204020204" pitchFamily="34" charset="-122"/>
                <a:ea typeface="微软雅黑" panose="020B0503020204020204" pitchFamily="34" charset="-122"/>
              </a:rPr>
              <a:t>嵌入式软件与智能系统系</a:t>
            </a: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10" name="图片 9" descr="ecnu-logo(circle)"/>
          <p:cNvPicPr>
            <a:picLocks noChangeAspect="1"/>
          </p:cNvPicPr>
          <p:nvPr>
            <p:custDataLst>
              <p:tags r:id="rId10"/>
            </p:custDataLst>
          </p:nvPr>
        </p:nvPicPr>
        <p:blipFill>
          <a:blip r:embed="rId11"/>
          <a:stretch>
            <a:fillRect/>
          </a:stretch>
        </p:blipFill>
        <p:spPr>
          <a:xfrm>
            <a:off x="537210" y="417195"/>
            <a:ext cx="778510" cy="753745"/>
          </a:xfrm>
          <a:prstGeom prst="rect">
            <a:avLst/>
          </a:prstGeom>
          <a:noFill/>
          <a:ln w="9525">
            <a:noFill/>
          </a:ln>
          <a:effectLst>
            <a:outerShdw blurRad="50800" dist="38100" dir="2700000" algn="tl" rotWithShape="0">
              <a:prstClr val="black">
                <a:alpha val="40000"/>
              </a:prstClr>
            </a:outerShdw>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13315"/>
                                        </p:tgtEl>
                                        <p:attrNameLst>
                                          <p:attrName>style.visibility</p:attrName>
                                        </p:attrNameLst>
                                      </p:cBhvr>
                                      <p:to>
                                        <p:strVal val="visible"/>
                                      </p:to>
                                    </p:set>
                                    <p:anim by="(-#ppt_w*2)" calcmode="lin" valueType="num">
                                      <p:cBhvr rctx="PPT">
                                        <p:cTn id="7" dur="250" autoRev="1" fill="hold">
                                          <p:stCondLst>
                                            <p:cond delay="0"/>
                                          </p:stCondLst>
                                        </p:cTn>
                                        <p:tgtEl>
                                          <p:spTgt spid="13315"/>
                                        </p:tgtEl>
                                        <p:attrNameLst>
                                          <p:attrName>ppt_w</p:attrName>
                                        </p:attrNameLst>
                                      </p:cBhvr>
                                    </p:anim>
                                    <p:anim by="(#ppt_w*0.50)" calcmode="lin" valueType="num">
                                      <p:cBhvr>
                                        <p:cTn id="8" dur="250" decel="50000" autoRev="1" fill="hold">
                                          <p:stCondLst>
                                            <p:cond delay="0"/>
                                          </p:stCondLst>
                                        </p:cTn>
                                        <p:tgtEl>
                                          <p:spTgt spid="13315"/>
                                        </p:tgtEl>
                                        <p:attrNameLst>
                                          <p:attrName>ppt_x</p:attrName>
                                        </p:attrNameLst>
                                      </p:cBhvr>
                                    </p:anim>
                                    <p:anim from="(-#ppt_h/2)" to="(#ppt_y)" calcmode="lin" valueType="num">
                                      <p:cBhvr>
                                        <p:cTn id="9" dur="500" fill="hold">
                                          <p:stCondLst>
                                            <p:cond delay="0"/>
                                          </p:stCondLst>
                                        </p:cTn>
                                        <p:tgtEl>
                                          <p:spTgt spid="13315"/>
                                        </p:tgtEl>
                                        <p:attrNameLst>
                                          <p:attrName>ppt_y</p:attrName>
                                        </p:attrNameLst>
                                      </p:cBhvr>
                                    </p:anim>
                                    <p:animRot by="21600000">
                                      <p:cBhvr>
                                        <p:cTn id="10" dur="500" fill="hold">
                                          <p:stCondLst>
                                            <p:cond delay="0"/>
                                          </p:stCondLst>
                                        </p:cTn>
                                        <p:tgtEl>
                                          <p:spTgt spid="13315"/>
                                        </p:tgtEl>
                                        <p:attrNameLst>
                                          <p:attrName>r</p:attrName>
                                        </p:attrNameLst>
                                      </p:cBhvr>
                                    </p:animRot>
                                  </p:childTnLst>
                                </p:cTn>
                              </p:par>
                              <p:par>
                                <p:cTn id="11" presetID="22" presetClass="entr" presetSubtype="8" fill="hold" nodeType="withEffect">
                                  <p:stCondLst>
                                    <p:cond delay="0"/>
                                  </p:stCondLst>
                                  <p:childTnLst>
                                    <p:set>
                                      <p:cBhvr>
                                        <p:cTn id="12" dur="1" fill="hold">
                                          <p:stCondLst>
                                            <p:cond delay="0"/>
                                          </p:stCondLst>
                                        </p:cTn>
                                        <p:tgtEl>
                                          <p:spTgt spid="13320"/>
                                        </p:tgtEl>
                                        <p:attrNameLst>
                                          <p:attrName>style.visibility</p:attrName>
                                        </p:attrNameLst>
                                      </p:cBhvr>
                                      <p:to>
                                        <p:strVal val="visible"/>
                                      </p:to>
                                    </p:set>
                                    <p:animEffect transition="in" filter="wipe(left)">
                                      <p:cBhvr>
                                        <p:cTn id="13" dur="500"/>
                                        <p:tgtEl>
                                          <p:spTgt spid="13320"/>
                                        </p:tgtEl>
                                      </p:cBhvr>
                                    </p:animEffect>
                                  </p:childTnLst>
                                </p:cTn>
                              </p:par>
                              <p:par>
                                <p:cTn id="14" presetID="56" presetClass="entr" presetSubtype="0" fill="hold" grpId="0" nodeType="withEffect">
                                  <p:stCondLst>
                                    <p:cond delay="0"/>
                                  </p:stCondLst>
                                  <p:iterate type="lt">
                                    <p:tmPct val="10000"/>
                                  </p:iterate>
                                  <p:childTnLst>
                                    <p:set>
                                      <p:cBhvr>
                                        <p:cTn id="15" dur="1" fill="hold">
                                          <p:stCondLst>
                                            <p:cond delay="0"/>
                                          </p:stCondLst>
                                        </p:cTn>
                                        <p:tgtEl>
                                          <p:spTgt spid="2"/>
                                        </p:tgtEl>
                                        <p:attrNameLst>
                                          <p:attrName>style.visibility</p:attrName>
                                        </p:attrNameLst>
                                      </p:cBhvr>
                                      <p:to>
                                        <p:strVal val="visible"/>
                                      </p:to>
                                    </p:set>
                                    <p:anim by="(-#ppt_w*2)" calcmode="lin" valueType="num">
                                      <p:cBhvr rctx="PPT">
                                        <p:cTn id="16" dur="250" autoRev="1" fill="hold">
                                          <p:stCondLst>
                                            <p:cond delay="0"/>
                                          </p:stCondLst>
                                        </p:cTn>
                                        <p:tgtEl>
                                          <p:spTgt spid="2"/>
                                        </p:tgtEl>
                                        <p:attrNameLst>
                                          <p:attrName>ppt_w</p:attrName>
                                        </p:attrNameLst>
                                      </p:cBhvr>
                                    </p:anim>
                                    <p:anim by="(#ppt_w*0.50)" calcmode="lin" valueType="num">
                                      <p:cBhvr>
                                        <p:cTn id="17" dur="250" decel="50000" autoRev="1" fill="hold">
                                          <p:stCondLst>
                                            <p:cond delay="0"/>
                                          </p:stCondLst>
                                        </p:cTn>
                                        <p:tgtEl>
                                          <p:spTgt spid="2"/>
                                        </p:tgtEl>
                                        <p:attrNameLst>
                                          <p:attrName>ppt_x</p:attrName>
                                        </p:attrNameLst>
                                      </p:cBhvr>
                                    </p:anim>
                                    <p:anim from="(-#ppt_h/2)" to="(#ppt_y)" calcmode="lin" valueType="num">
                                      <p:cBhvr>
                                        <p:cTn id="18" dur="500" fill="hold">
                                          <p:stCondLst>
                                            <p:cond delay="0"/>
                                          </p:stCondLst>
                                        </p:cTn>
                                        <p:tgtEl>
                                          <p:spTgt spid="2"/>
                                        </p:tgtEl>
                                        <p:attrNameLst>
                                          <p:attrName>ppt_y</p:attrName>
                                        </p:attrNameLst>
                                      </p:cBhvr>
                                    </p:anim>
                                    <p:animRot by="21600000">
                                      <p:cBhvr>
                                        <p:cTn id="19" dur="500"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p:nvPr/>
        </p:nvSpPr>
        <p:spPr>
          <a:xfrm>
            <a:off x="-11937" y="439927"/>
            <a:ext cx="6839584" cy="537209"/>
          </a:xfrm>
          <a:prstGeom prst="rect">
            <a:avLst/>
          </a:prstGeom>
        </p:spPr>
        <p:txBody>
          <a:bodyPr vert="horz" wrap="square" lIns="0" tIns="0" rIns="0" bIns="0"/>
          <a:lstStyle/>
          <a:p>
            <a:pPr algn="l" rtl="0" eaLnBrk="0">
              <a:lnSpc>
                <a:spcPct val="189000"/>
              </a:lnSpc>
            </a:pPr>
            <a:endParaRPr lang="en-US" altLang="en-US" sz="100" dirty="0"/>
          </a:p>
          <a:p>
            <a:pPr marL="12700" algn="l" rtl="0" eaLnBrk="0">
              <a:lnSpc>
                <a:spcPct val="99000"/>
              </a:lnSpc>
              <a:spcBef>
                <a:spcPts val="0"/>
              </a:spcBef>
              <a:tabLst>
                <a:tab pos="380365" algn="l"/>
                <a:tab pos="6826250" algn="l"/>
              </a:tabLst>
            </a:pP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sz="3200" kern="0" spc="190"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3200" u="sng" kern="0" spc="28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3500" b="1" u="sng" kern="0" spc="-10" dirty="0">
                <a:solidFill>
                  <a:srgbClr val="404040">
                    <a:alpha val="100000"/>
                  </a:srgbClr>
                </a:solidFill>
                <a:uFill>
                  <a:solidFill>
                    <a:srgbClr val="BF1A21"/>
                  </a:solidFill>
                </a:uFill>
                <a:latin typeface="微软雅黑" panose="020B0503020204020204" pitchFamily="34" charset="-122"/>
                <a:ea typeface="微软雅黑" panose="020B0503020204020204" pitchFamily="34" charset="-122"/>
              </a:rPr>
              <a:t>UDP</a:t>
            </a:r>
            <a:r>
              <a:rPr lang="zh-CN" altLang="en-US" sz="3500" b="1" u="sng" kern="0" spc="-10" dirty="0">
                <a:solidFill>
                  <a:srgbClr val="404040">
                    <a:alpha val="100000"/>
                  </a:srgbClr>
                </a:solidFill>
                <a:uFill>
                  <a:solidFill>
                    <a:srgbClr val="BF1A21"/>
                  </a:solidFill>
                </a:uFill>
                <a:latin typeface="微软雅黑" panose="020B0503020204020204" pitchFamily="34" charset="-122"/>
                <a:ea typeface="微软雅黑" panose="020B0503020204020204" pitchFamily="34" charset="-122"/>
              </a:rPr>
              <a:t>通信代码</a:t>
            </a: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en-US" sz="3200" dirty="0"/>
          </a:p>
        </p:txBody>
      </p:sp>
      <p:pic>
        <p:nvPicPr>
          <p:cNvPr id="14" name="picture 14"/>
          <p:cNvPicPr>
            <a:picLocks noChangeAspect="1"/>
          </p:cNvPicPr>
          <p:nvPr/>
        </p:nvPicPr>
        <p:blipFill>
          <a:blip r:embed="rId1"/>
          <a:stretch>
            <a:fillRect/>
          </a:stretch>
        </p:blipFill>
        <p:spPr>
          <a:xfrm rot="21600000">
            <a:off x="10668000" y="6545213"/>
            <a:ext cx="1384300" cy="253469"/>
          </a:xfrm>
          <a:prstGeom prst="rect">
            <a:avLst/>
          </a:prstGeom>
        </p:spPr>
      </p:pic>
      <p:pic>
        <p:nvPicPr>
          <p:cNvPr id="2" name="picture 144"/>
          <p:cNvPicPr>
            <a:picLocks noChangeAspect="1"/>
          </p:cNvPicPr>
          <p:nvPr/>
        </p:nvPicPr>
        <p:blipFill>
          <a:blip r:embed="rId2"/>
          <a:stretch>
            <a:fillRect/>
          </a:stretch>
        </p:blipFill>
        <p:spPr>
          <a:xfrm>
            <a:off x="326571" y="442395"/>
            <a:ext cx="444137" cy="442830"/>
          </a:xfrm>
          <a:prstGeom prst="rect">
            <a:avLst/>
          </a:prstGeom>
        </p:spPr>
      </p:pic>
      <p:sp>
        <p:nvSpPr>
          <p:cNvPr id="3" name="文本框 2"/>
          <p:cNvSpPr txBox="1"/>
          <p:nvPr/>
        </p:nvSpPr>
        <p:spPr>
          <a:xfrm>
            <a:off x="326570" y="1338701"/>
            <a:ext cx="5131837" cy="369332"/>
          </a:xfrm>
          <a:prstGeom prst="rect">
            <a:avLst/>
          </a:prstGeom>
          <a:noFill/>
        </p:spPr>
        <p:txBody>
          <a:bodyPr wrap="square" rtlCol="0">
            <a:spAutoFit/>
          </a:bodyPr>
          <a:lstStyle/>
          <a:p>
            <a:endParaRPr lang="en-US" altLang="zh-CN" dirty="0"/>
          </a:p>
        </p:txBody>
      </p:sp>
      <p:sp>
        <p:nvSpPr>
          <p:cNvPr id="5" name="文本框 4"/>
          <p:cNvSpPr txBox="1"/>
          <p:nvPr/>
        </p:nvSpPr>
        <p:spPr>
          <a:xfrm>
            <a:off x="326570" y="1353850"/>
            <a:ext cx="6326157" cy="369332"/>
          </a:xfrm>
          <a:prstGeom prst="rect">
            <a:avLst/>
          </a:prstGeom>
          <a:noFill/>
        </p:spPr>
        <p:txBody>
          <a:bodyPr wrap="square" rtlCol="0">
            <a:spAutoFit/>
          </a:bodyPr>
          <a:lstStyle/>
          <a:p>
            <a:r>
              <a:rPr lang="en-US" altLang="zh-CN" b="1" dirty="0"/>
              <a:t>1. UDP</a:t>
            </a:r>
            <a:r>
              <a:rPr lang="zh-CN" altLang="en-US" b="1" dirty="0"/>
              <a:t>通信代码实现</a:t>
            </a:r>
            <a:endParaRPr lang="zh-CN" altLang="en-US" b="1" dirty="0"/>
          </a:p>
        </p:txBody>
      </p:sp>
      <p:sp>
        <p:nvSpPr>
          <p:cNvPr id="9" name="文本框 8"/>
          <p:cNvSpPr txBox="1"/>
          <p:nvPr/>
        </p:nvSpPr>
        <p:spPr>
          <a:xfrm>
            <a:off x="356745" y="1884932"/>
            <a:ext cx="11203884" cy="369332"/>
          </a:xfrm>
          <a:prstGeom prst="rect">
            <a:avLst/>
          </a:prstGeom>
          <a:noFill/>
        </p:spPr>
        <p:txBody>
          <a:bodyPr wrap="square">
            <a:spAutoFit/>
          </a:bodyPr>
          <a:lstStyle/>
          <a:p>
            <a:r>
              <a:rPr lang="zh-CN" altLang="en-US" dirty="0"/>
              <a:t>② 编写</a:t>
            </a:r>
            <a:r>
              <a:rPr lang="en-US" altLang="zh-CN" dirty="0" err="1">
                <a:solidFill>
                  <a:srgbClr val="0070C0"/>
                </a:solidFill>
              </a:rPr>
              <a:t>udp.h</a:t>
            </a:r>
            <a:r>
              <a:rPr lang="zh-CN" altLang="en-US" dirty="0"/>
              <a:t>和</a:t>
            </a:r>
            <a:r>
              <a:rPr lang="en-US" altLang="zh-CN" dirty="0" err="1">
                <a:solidFill>
                  <a:srgbClr val="0070C0"/>
                </a:solidFill>
              </a:rPr>
              <a:t>udp.c</a:t>
            </a:r>
            <a:endParaRPr lang="zh-CN" altLang="en-US" dirty="0">
              <a:solidFill>
                <a:srgbClr val="0070C0"/>
              </a:solidFill>
            </a:endParaRPr>
          </a:p>
        </p:txBody>
      </p:sp>
      <p:sp>
        <p:nvSpPr>
          <p:cNvPr id="12" name="文本框 11"/>
          <p:cNvSpPr txBox="1"/>
          <p:nvPr/>
        </p:nvSpPr>
        <p:spPr>
          <a:xfrm>
            <a:off x="438538" y="2284584"/>
            <a:ext cx="11355356" cy="646331"/>
          </a:xfrm>
          <a:prstGeom prst="rect">
            <a:avLst/>
          </a:prstGeom>
          <a:noFill/>
        </p:spPr>
        <p:txBody>
          <a:bodyPr wrap="square" rtlCol="0">
            <a:spAutoFit/>
          </a:bodyPr>
          <a:lstStyle/>
          <a:p>
            <a:r>
              <a:rPr lang="zh-CN" altLang="en-US" dirty="0"/>
              <a:t>首先在</a:t>
            </a:r>
            <a:r>
              <a:rPr lang="en-US" altLang="zh-CN" dirty="0" err="1"/>
              <a:t>udp.c</a:t>
            </a:r>
            <a:r>
              <a:rPr lang="zh-CN" altLang="en-US" dirty="0"/>
              <a:t>中添加需要的头文件，这里</a:t>
            </a:r>
            <a:r>
              <a:rPr lang="en-US" altLang="zh-CN" dirty="0"/>
              <a:t>socket</a:t>
            </a:r>
            <a:r>
              <a:rPr lang="zh-CN" altLang="en-US" dirty="0"/>
              <a:t>通信使用的协议栈是</a:t>
            </a:r>
            <a:r>
              <a:rPr lang="en-US" altLang="zh-CN" dirty="0" err="1"/>
              <a:t>lwip</a:t>
            </a:r>
            <a:r>
              <a:rPr lang="zh-CN" altLang="en-US" dirty="0"/>
              <a:t>，一个小型开源的</a:t>
            </a:r>
            <a:r>
              <a:rPr lang="en-US" altLang="zh-CN" dirty="0"/>
              <a:t>TCP/IP</a:t>
            </a:r>
            <a:r>
              <a:rPr lang="zh-CN" altLang="en-US" dirty="0"/>
              <a:t>协议栈，支持</a:t>
            </a:r>
            <a:r>
              <a:rPr lang="en-US" altLang="zh-CN" dirty="0"/>
              <a:t>socket</a:t>
            </a:r>
            <a:r>
              <a:rPr lang="zh-CN" altLang="en-US" dirty="0"/>
              <a:t>接口，小熊派搭载的鸿蒙系统对此做了适配。</a:t>
            </a:r>
            <a:endParaRPr lang="en-US" altLang="zh-CN" dirty="0"/>
          </a:p>
        </p:txBody>
      </p:sp>
      <p:sp>
        <p:nvSpPr>
          <p:cNvPr id="6" name="文本框 5"/>
          <p:cNvSpPr txBox="1"/>
          <p:nvPr/>
        </p:nvSpPr>
        <p:spPr>
          <a:xfrm>
            <a:off x="438538" y="3338412"/>
            <a:ext cx="6102220" cy="1450141"/>
          </a:xfrm>
          <a:prstGeom prst="rect">
            <a:avLst/>
          </a:prstGeom>
          <a:solidFill>
            <a:schemeClr val="accent4">
              <a:lumMod val="20000"/>
              <a:lumOff val="80000"/>
            </a:schemeClr>
          </a:solidFill>
        </p:spPr>
        <p:txBody>
          <a:bodyPr wrap="square">
            <a:spAutoFit/>
          </a:bodyPr>
          <a:lstStyle/>
          <a:p>
            <a:pPr>
              <a:lnSpc>
                <a:spcPts val="1500"/>
              </a:lnSpc>
            </a:pPr>
            <a:r>
              <a:rPr lang="en-US" altLang="zh-CN" b="0" dirty="0">
                <a:solidFill>
                  <a:srgbClr val="AF00DB"/>
                </a:solidFill>
                <a:effectLst/>
                <a:latin typeface="Consolas" panose="020B0609020204030204" pitchFamily="49" charset="0"/>
              </a:rPr>
              <a:t>#include</a:t>
            </a:r>
            <a:r>
              <a:rPr lang="en-US" altLang="zh-CN" b="0" dirty="0">
                <a:solidFill>
                  <a:srgbClr val="0000FF"/>
                </a:solidFill>
                <a:effectLst/>
                <a:latin typeface="Consolas" panose="020B0609020204030204" pitchFamily="49" charset="0"/>
              </a:rPr>
              <a:t> </a:t>
            </a:r>
            <a:r>
              <a:rPr lang="en-US" altLang="zh-CN" b="0" dirty="0">
                <a:solidFill>
                  <a:srgbClr val="A31515"/>
                </a:solidFill>
                <a:effectLst/>
                <a:latin typeface="Consolas" panose="020B0609020204030204" pitchFamily="49" charset="0"/>
              </a:rPr>
              <a:t>&lt;</a:t>
            </a:r>
            <a:r>
              <a:rPr lang="en-US" altLang="zh-CN" b="0" dirty="0" err="1">
                <a:solidFill>
                  <a:srgbClr val="A31515"/>
                </a:solidFill>
                <a:effectLst/>
                <a:latin typeface="Consolas" panose="020B0609020204030204" pitchFamily="49" charset="0"/>
              </a:rPr>
              <a:t>stdio.h</a:t>
            </a:r>
            <a:r>
              <a:rPr lang="en-US" altLang="zh-CN" b="0" dirty="0">
                <a:solidFill>
                  <a:srgbClr val="A31515"/>
                </a:solidFill>
                <a:effectLst/>
                <a:latin typeface="Consolas" panose="020B0609020204030204" pitchFamily="49" charset="0"/>
              </a:rPr>
              <a:t>&gt;</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AF00DB"/>
                </a:solidFill>
                <a:effectLst/>
                <a:latin typeface="Consolas" panose="020B0609020204030204" pitchFamily="49" charset="0"/>
              </a:rPr>
              <a:t>#include</a:t>
            </a:r>
            <a:r>
              <a:rPr lang="en-US" altLang="zh-CN" b="0" dirty="0">
                <a:solidFill>
                  <a:srgbClr val="0000FF"/>
                </a:solidFill>
                <a:effectLst/>
                <a:latin typeface="Consolas" panose="020B0609020204030204" pitchFamily="49" charset="0"/>
              </a:rPr>
              <a:t> </a:t>
            </a:r>
            <a:r>
              <a:rPr lang="en-US" altLang="zh-CN" b="0" dirty="0">
                <a:solidFill>
                  <a:srgbClr val="A31515"/>
                </a:solidFill>
                <a:effectLst/>
                <a:latin typeface="Consolas" panose="020B0609020204030204" pitchFamily="49" charset="0"/>
              </a:rPr>
              <a:t>&lt;</a:t>
            </a:r>
            <a:r>
              <a:rPr lang="en-US" altLang="zh-CN" b="0" dirty="0" err="1">
                <a:solidFill>
                  <a:srgbClr val="A31515"/>
                </a:solidFill>
                <a:effectLst/>
                <a:latin typeface="Consolas" panose="020B0609020204030204" pitchFamily="49" charset="0"/>
              </a:rPr>
              <a:t>unistd.h</a:t>
            </a:r>
            <a:r>
              <a:rPr lang="en-US" altLang="zh-CN" b="0" dirty="0">
                <a:solidFill>
                  <a:srgbClr val="A31515"/>
                </a:solidFill>
                <a:effectLst/>
                <a:latin typeface="Consolas" panose="020B0609020204030204" pitchFamily="49" charset="0"/>
              </a:rPr>
              <a:t>&gt;</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AF00DB"/>
                </a:solidFill>
                <a:effectLst/>
                <a:latin typeface="Consolas" panose="020B0609020204030204" pitchFamily="49" charset="0"/>
              </a:rPr>
              <a:t>#include</a:t>
            </a:r>
            <a:r>
              <a:rPr lang="en-US" altLang="zh-CN" b="0" dirty="0">
                <a:solidFill>
                  <a:srgbClr val="0000FF"/>
                </a:solidFill>
                <a:effectLst/>
                <a:latin typeface="Consolas" panose="020B0609020204030204" pitchFamily="49" charset="0"/>
              </a:rPr>
              <a:t> </a:t>
            </a:r>
            <a:r>
              <a:rPr lang="en-US" altLang="zh-CN" b="0" dirty="0">
                <a:solidFill>
                  <a:srgbClr val="A31515"/>
                </a:solidFill>
                <a:effectLst/>
                <a:latin typeface="Consolas" panose="020B0609020204030204" pitchFamily="49" charset="0"/>
              </a:rPr>
              <a:t>&lt;</a:t>
            </a:r>
            <a:r>
              <a:rPr lang="en-US" altLang="zh-CN" b="0" dirty="0" err="1">
                <a:solidFill>
                  <a:srgbClr val="A31515"/>
                </a:solidFill>
                <a:effectLst/>
                <a:latin typeface="Consolas" panose="020B0609020204030204" pitchFamily="49" charset="0"/>
              </a:rPr>
              <a:t>netdb.h</a:t>
            </a:r>
            <a:r>
              <a:rPr lang="en-US" altLang="zh-CN" b="0" dirty="0">
                <a:solidFill>
                  <a:srgbClr val="A31515"/>
                </a:solidFill>
                <a:effectLst/>
                <a:latin typeface="Consolas" panose="020B0609020204030204" pitchFamily="49" charset="0"/>
              </a:rPr>
              <a:t>&gt;</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AF00DB"/>
                </a:solidFill>
                <a:effectLst/>
                <a:latin typeface="Consolas" panose="020B0609020204030204" pitchFamily="49" charset="0"/>
              </a:rPr>
              <a:t>#include</a:t>
            </a:r>
            <a:r>
              <a:rPr lang="en-US" altLang="zh-CN" b="0" dirty="0">
                <a:solidFill>
                  <a:srgbClr val="0000FF"/>
                </a:solidFill>
                <a:effectLst/>
                <a:latin typeface="Consolas" panose="020B0609020204030204" pitchFamily="49" charset="0"/>
              </a:rPr>
              <a:t> </a:t>
            </a:r>
            <a:r>
              <a:rPr lang="en-US" altLang="zh-CN" b="0" dirty="0">
                <a:solidFill>
                  <a:srgbClr val="A31515"/>
                </a:solidFill>
                <a:effectLst/>
                <a:latin typeface="Consolas" panose="020B0609020204030204" pitchFamily="49" charset="0"/>
              </a:rPr>
              <a:t>&lt;</a:t>
            </a:r>
            <a:r>
              <a:rPr lang="en-US" altLang="zh-CN" b="0" dirty="0" err="1">
                <a:solidFill>
                  <a:srgbClr val="A31515"/>
                </a:solidFill>
                <a:effectLst/>
                <a:latin typeface="Consolas" panose="020B0609020204030204" pitchFamily="49" charset="0"/>
              </a:rPr>
              <a:t>string.h</a:t>
            </a:r>
            <a:r>
              <a:rPr lang="en-US" altLang="zh-CN" b="0" dirty="0">
                <a:solidFill>
                  <a:srgbClr val="A31515"/>
                </a:solidFill>
                <a:effectLst/>
                <a:latin typeface="Consolas" panose="020B0609020204030204" pitchFamily="49" charset="0"/>
              </a:rPr>
              <a:t>&gt;</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AF00DB"/>
                </a:solidFill>
                <a:effectLst/>
                <a:latin typeface="Consolas" panose="020B0609020204030204" pitchFamily="49" charset="0"/>
              </a:rPr>
              <a:t>#include</a:t>
            </a:r>
            <a:r>
              <a:rPr lang="en-US" altLang="zh-CN" b="0" dirty="0">
                <a:solidFill>
                  <a:srgbClr val="0000FF"/>
                </a:solidFill>
                <a:effectLst/>
                <a:latin typeface="Consolas" panose="020B0609020204030204" pitchFamily="49" charset="0"/>
              </a:rPr>
              <a:t> </a:t>
            </a:r>
            <a:r>
              <a:rPr lang="en-US" altLang="zh-CN" b="0" dirty="0">
                <a:solidFill>
                  <a:srgbClr val="A31515"/>
                </a:solidFill>
                <a:effectLst/>
                <a:latin typeface="Consolas" panose="020B0609020204030204" pitchFamily="49" charset="0"/>
              </a:rPr>
              <a:t>&lt;</a:t>
            </a:r>
            <a:r>
              <a:rPr lang="en-US" altLang="zh-CN" b="0" dirty="0" err="1">
                <a:solidFill>
                  <a:srgbClr val="A31515"/>
                </a:solidFill>
                <a:effectLst/>
                <a:latin typeface="Consolas" panose="020B0609020204030204" pitchFamily="49" charset="0"/>
              </a:rPr>
              <a:t>stdlib.h</a:t>
            </a:r>
            <a:r>
              <a:rPr lang="en-US" altLang="zh-CN" b="0" dirty="0">
                <a:solidFill>
                  <a:srgbClr val="A31515"/>
                </a:solidFill>
                <a:effectLst/>
                <a:latin typeface="Consolas" panose="020B0609020204030204" pitchFamily="49" charset="0"/>
              </a:rPr>
              <a:t>&gt;</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AF00DB"/>
                </a:solidFill>
                <a:effectLst/>
                <a:latin typeface="Consolas" panose="020B0609020204030204" pitchFamily="49" charset="0"/>
              </a:rPr>
              <a:t>#include</a:t>
            </a:r>
            <a:r>
              <a:rPr lang="en-US" altLang="zh-CN" b="0" dirty="0">
                <a:solidFill>
                  <a:srgbClr val="0000FF"/>
                </a:solidFill>
                <a:effectLst/>
                <a:latin typeface="Consolas" panose="020B0609020204030204" pitchFamily="49" charset="0"/>
              </a:rPr>
              <a:t> </a:t>
            </a:r>
            <a:r>
              <a:rPr lang="en-US" altLang="zh-CN" b="0" dirty="0">
                <a:solidFill>
                  <a:srgbClr val="A31515"/>
                </a:solidFill>
                <a:effectLst/>
                <a:latin typeface="Consolas" panose="020B0609020204030204" pitchFamily="49" charset="0"/>
              </a:rPr>
              <a:t>"</a:t>
            </a:r>
            <a:r>
              <a:rPr lang="en-US" altLang="zh-CN" b="0" dirty="0" err="1">
                <a:solidFill>
                  <a:srgbClr val="A31515"/>
                </a:solidFill>
                <a:effectLst/>
                <a:latin typeface="Consolas" panose="020B0609020204030204" pitchFamily="49" charset="0"/>
              </a:rPr>
              <a:t>lwip</a:t>
            </a:r>
            <a:r>
              <a:rPr lang="en-US" altLang="zh-CN" b="0" dirty="0">
                <a:solidFill>
                  <a:srgbClr val="A31515"/>
                </a:solidFill>
                <a:effectLst/>
                <a:latin typeface="Consolas" panose="020B0609020204030204" pitchFamily="49" charset="0"/>
              </a:rPr>
              <a:t>/</a:t>
            </a:r>
            <a:r>
              <a:rPr lang="en-US" altLang="zh-CN" b="0" dirty="0" err="1">
                <a:solidFill>
                  <a:srgbClr val="A31515"/>
                </a:solidFill>
                <a:effectLst/>
                <a:latin typeface="Consolas" panose="020B0609020204030204" pitchFamily="49" charset="0"/>
              </a:rPr>
              <a:t>sockets.h</a:t>
            </a:r>
            <a:r>
              <a:rPr lang="en-US" altLang="zh-CN" b="0" dirty="0">
                <a:solidFill>
                  <a:srgbClr val="A31515"/>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AF00DB"/>
                </a:solidFill>
                <a:effectLst/>
                <a:latin typeface="Consolas" panose="020B0609020204030204" pitchFamily="49" charset="0"/>
              </a:rPr>
              <a:t>#include</a:t>
            </a:r>
            <a:r>
              <a:rPr lang="en-US" altLang="zh-CN" b="0" dirty="0">
                <a:solidFill>
                  <a:srgbClr val="0000FF"/>
                </a:solidFill>
                <a:effectLst/>
                <a:latin typeface="Consolas" panose="020B0609020204030204" pitchFamily="49" charset="0"/>
              </a:rPr>
              <a:t> </a:t>
            </a:r>
            <a:r>
              <a:rPr lang="en-US" altLang="zh-CN" b="0" dirty="0">
                <a:solidFill>
                  <a:srgbClr val="A31515"/>
                </a:solidFill>
                <a:effectLst/>
                <a:latin typeface="Consolas" panose="020B0609020204030204" pitchFamily="49" charset="0"/>
              </a:rPr>
              <a:t>"</a:t>
            </a:r>
            <a:r>
              <a:rPr lang="en-US" altLang="zh-CN" b="0" dirty="0" err="1">
                <a:solidFill>
                  <a:srgbClr val="A31515"/>
                </a:solidFill>
                <a:effectLst/>
                <a:latin typeface="Consolas" panose="020B0609020204030204" pitchFamily="49" charset="0"/>
              </a:rPr>
              <a:t>lwip</a:t>
            </a:r>
            <a:r>
              <a:rPr lang="en-US" altLang="zh-CN" b="0" dirty="0">
                <a:solidFill>
                  <a:srgbClr val="A31515"/>
                </a:solidFill>
                <a:effectLst/>
                <a:latin typeface="Consolas" panose="020B0609020204030204" pitchFamily="49" charset="0"/>
              </a:rPr>
              <a:t>/</a:t>
            </a:r>
            <a:r>
              <a:rPr lang="en-US" altLang="zh-CN" b="0" dirty="0" err="1">
                <a:solidFill>
                  <a:srgbClr val="A31515"/>
                </a:solidFill>
                <a:effectLst/>
                <a:latin typeface="Consolas" panose="020B0609020204030204" pitchFamily="49" charset="0"/>
              </a:rPr>
              <a:t>netifapi.h</a:t>
            </a:r>
            <a:r>
              <a:rPr lang="en-US" altLang="zh-CN" b="0" dirty="0">
                <a:solidFill>
                  <a:srgbClr val="A31515"/>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p:nvPr/>
        </p:nvSpPr>
        <p:spPr>
          <a:xfrm>
            <a:off x="-11937" y="439927"/>
            <a:ext cx="6839584" cy="537209"/>
          </a:xfrm>
          <a:prstGeom prst="rect">
            <a:avLst/>
          </a:prstGeom>
        </p:spPr>
        <p:txBody>
          <a:bodyPr vert="horz" wrap="square" lIns="0" tIns="0" rIns="0" bIns="0"/>
          <a:lstStyle/>
          <a:p>
            <a:pPr algn="l" rtl="0" eaLnBrk="0">
              <a:lnSpc>
                <a:spcPct val="189000"/>
              </a:lnSpc>
            </a:pPr>
            <a:endParaRPr lang="en-US" altLang="en-US" sz="100" dirty="0"/>
          </a:p>
          <a:p>
            <a:pPr marL="12700" algn="l" rtl="0" eaLnBrk="0">
              <a:lnSpc>
                <a:spcPct val="99000"/>
              </a:lnSpc>
              <a:spcBef>
                <a:spcPts val="0"/>
              </a:spcBef>
              <a:tabLst>
                <a:tab pos="380365" algn="l"/>
                <a:tab pos="6826250" algn="l"/>
              </a:tabLst>
            </a:pP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sz="3200" kern="0" spc="190"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3200" u="sng" kern="0" spc="28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3500" b="1" u="sng" kern="0" spc="-10" dirty="0">
                <a:solidFill>
                  <a:srgbClr val="404040">
                    <a:alpha val="100000"/>
                  </a:srgbClr>
                </a:solidFill>
                <a:uFill>
                  <a:solidFill>
                    <a:srgbClr val="BF1A21"/>
                  </a:solidFill>
                </a:uFill>
                <a:latin typeface="微软雅黑" panose="020B0503020204020204" pitchFamily="34" charset="-122"/>
                <a:ea typeface="微软雅黑" panose="020B0503020204020204" pitchFamily="34" charset="-122"/>
              </a:rPr>
              <a:t>UDP</a:t>
            </a:r>
            <a:r>
              <a:rPr lang="zh-CN" altLang="en-US" sz="3500" b="1" u="sng" kern="0" spc="-10" dirty="0">
                <a:solidFill>
                  <a:srgbClr val="404040">
                    <a:alpha val="100000"/>
                  </a:srgbClr>
                </a:solidFill>
                <a:uFill>
                  <a:solidFill>
                    <a:srgbClr val="BF1A21"/>
                  </a:solidFill>
                </a:uFill>
                <a:latin typeface="微软雅黑" panose="020B0503020204020204" pitchFamily="34" charset="-122"/>
                <a:ea typeface="微软雅黑" panose="020B0503020204020204" pitchFamily="34" charset="-122"/>
              </a:rPr>
              <a:t>通信代码</a:t>
            </a: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en-US" sz="3200" dirty="0"/>
          </a:p>
        </p:txBody>
      </p:sp>
      <p:pic>
        <p:nvPicPr>
          <p:cNvPr id="14" name="picture 14"/>
          <p:cNvPicPr>
            <a:picLocks noChangeAspect="1"/>
          </p:cNvPicPr>
          <p:nvPr/>
        </p:nvPicPr>
        <p:blipFill>
          <a:blip r:embed="rId1"/>
          <a:stretch>
            <a:fillRect/>
          </a:stretch>
        </p:blipFill>
        <p:spPr>
          <a:xfrm rot="21600000">
            <a:off x="10668000" y="6545213"/>
            <a:ext cx="1384300" cy="253469"/>
          </a:xfrm>
          <a:prstGeom prst="rect">
            <a:avLst/>
          </a:prstGeom>
        </p:spPr>
      </p:pic>
      <p:pic>
        <p:nvPicPr>
          <p:cNvPr id="2" name="picture 144"/>
          <p:cNvPicPr>
            <a:picLocks noChangeAspect="1"/>
          </p:cNvPicPr>
          <p:nvPr/>
        </p:nvPicPr>
        <p:blipFill>
          <a:blip r:embed="rId2"/>
          <a:stretch>
            <a:fillRect/>
          </a:stretch>
        </p:blipFill>
        <p:spPr>
          <a:xfrm>
            <a:off x="326571" y="442395"/>
            <a:ext cx="444137" cy="442830"/>
          </a:xfrm>
          <a:prstGeom prst="rect">
            <a:avLst/>
          </a:prstGeom>
        </p:spPr>
      </p:pic>
      <p:sp>
        <p:nvSpPr>
          <p:cNvPr id="3" name="文本框 2"/>
          <p:cNvSpPr txBox="1"/>
          <p:nvPr/>
        </p:nvSpPr>
        <p:spPr>
          <a:xfrm>
            <a:off x="326570" y="1338701"/>
            <a:ext cx="5131837" cy="369332"/>
          </a:xfrm>
          <a:prstGeom prst="rect">
            <a:avLst/>
          </a:prstGeom>
          <a:noFill/>
        </p:spPr>
        <p:txBody>
          <a:bodyPr wrap="square" rtlCol="0">
            <a:spAutoFit/>
          </a:bodyPr>
          <a:lstStyle/>
          <a:p>
            <a:endParaRPr lang="en-US" altLang="zh-CN" dirty="0"/>
          </a:p>
        </p:txBody>
      </p:sp>
      <p:sp>
        <p:nvSpPr>
          <p:cNvPr id="5" name="文本框 4"/>
          <p:cNvSpPr txBox="1"/>
          <p:nvPr/>
        </p:nvSpPr>
        <p:spPr>
          <a:xfrm>
            <a:off x="326570" y="1353850"/>
            <a:ext cx="6326157" cy="369332"/>
          </a:xfrm>
          <a:prstGeom prst="rect">
            <a:avLst/>
          </a:prstGeom>
          <a:noFill/>
        </p:spPr>
        <p:txBody>
          <a:bodyPr wrap="square" rtlCol="0">
            <a:spAutoFit/>
          </a:bodyPr>
          <a:lstStyle/>
          <a:p>
            <a:r>
              <a:rPr lang="en-US" altLang="zh-CN" b="1" dirty="0"/>
              <a:t>1. UDP</a:t>
            </a:r>
            <a:r>
              <a:rPr lang="zh-CN" altLang="en-US" b="1" dirty="0"/>
              <a:t>通信代码实现</a:t>
            </a:r>
            <a:endParaRPr lang="zh-CN" altLang="en-US" b="1" dirty="0"/>
          </a:p>
        </p:txBody>
      </p:sp>
      <p:sp>
        <p:nvSpPr>
          <p:cNvPr id="4" name="文本框 3"/>
          <p:cNvSpPr txBox="1"/>
          <p:nvPr/>
        </p:nvSpPr>
        <p:spPr>
          <a:xfrm>
            <a:off x="356745" y="1884932"/>
            <a:ext cx="11203884" cy="369332"/>
          </a:xfrm>
          <a:prstGeom prst="rect">
            <a:avLst/>
          </a:prstGeom>
          <a:noFill/>
        </p:spPr>
        <p:txBody>
          <a:bodyPr wrap="square">
            <a:spAutoFit/>
          </a:bodyPr>
          <a:lstStyle/>
          <a:p>
            <a:r>
              <a:rPr lang="zh-CN" altLang="en-US" dirty="0"/>
              <a:t>② 编写</a:t>
            </a:r>
            <a:r>
              <a:rPr lang="en-US" altLang="zh-CN" dirty="0" err="1">
                <a:solidFill>
                  <a:srgbClr val="0070C0"/>
                </a:solidFill>
              </a:rPr>
              <a:t>udp.h</a:t>
            </a:r>
            <a:r>
              <a:rPr lang="zh-CN" altLang="en-US" dirty="0"/>
              <a:t>和</a:t>
            </a:r>
            <a:r>
              <a:rPr lang="en-US" altLang="zh-CN" dirty="0" err="1">
                <a:solidFill>
                  <a:srgbClr val="0070C0"/>
                </a:solidFill>
              </a:rPr>
              <a:t>udp.c</a:t>
            </a:r>
            <a:endParaRPr lang="zh-CN" altLang="en-US" dirty="0">
              <a:solidFill>
                <a:srgbClr val="0070C0"/>
              </a:solidFill>
            </a:endParaRPr>
          </a:p>
        </p:txBody>
      </p:sp>
      <p:sp>
        <p:nvSpPr>
          <p:cNvPr id="7" name="文本框 6"/>
          <p:cNvSpPr txBox="1"/>
          <p:nvPr/>
        </p:nvSpPr>
        <p:spPr>
          <a:xfrm>
            <a:off x="356745" y="4580744"/>
            <a:ext cx="9010521" cy="2219582"/>
          </a:xfrm>
          <a:prstGeom prst="rect">
            <a:avLst/>
          </a:prstGeom>
          <a:solidFill>
            <a:schemeClr val="accent4">
              <a:lumMod val="20000"/>
              <a:lumOff val="80000"/>
            </a:schemeClr>
          </a:solidFill>
        </p:spPr>
        <p:txBody>
          <a:bodyPr wrap="square">
            <a:spAutoFit/>
          </a:bodyPr>
          <a:lstStyle/>
          <a:p>
            <a:pPr>
              <a:lnSpc>
                <a:spcPts val="1500"/>
              </a:lnSpc>
            </a:pPr>
            <a:r>
              <a:rPr lang="en-US" altLang="zh-CN" b="0" dirty="0">
                <a:solidFill>
                  <a:srgbClr val="AF00DB"/>
                </a:solidFill>
                <a:effectLst/>
                <a:latin typeface="Consolas" panose="020B0609020204030204" pitchFamily="49" charset="0"/>
              </a:rPr>
              <a:t>#define</a:t>
            </a:r>
            <a:r>
              <a:rPr lang="en-US" altLang="zh-CN" b="0" dirty="0">
                <a:solidFill>
                  <a:srgbClr val="0000FF"/>
                </a:solidFill>
                <a:effectLst/>
                <a:latin typeface="Consolas" panose="020B0609020204030204" pitchFamily="49" charset="0"/>
              </a:rPr>
              <a:t> _PROT_ </a:t>
            </a:r>
            <a:r>
              <a:rPr lang="en-US" altLang="zh-CN" b="0" dirty="0">
                <a:solidFill>
                  <a:srgbClr val="098658"/>
                </a:solidFill>
                <a:effectLst/>
                <a:latin typeface="Consolas" panose="020B0609020204030204" pitchFamily="49" charset="0"/>
              </a:rPr>
              <a:t>8888</a:t>
            </a:r>
            <a:endParaRPr lang="en-US" altLang="zh-CN" b="0" dirty="0">
              <a:solidFill>
                <a:srgbClr val="098658"/>
              </a:solidFill>
              <a:effectLst/>
              <a:latin typeface="Consolas" panose="020B0609020204030204" pitchFamily="49" charset="0"/>
            </a:endParaRPr>
          </a:p>
          <a:p>
            <a:pPr>
              <a:lnSpc>
                <a:spcPts val="1500"/>
              </a:lnSpc>
            </a:pPr>
            <a:endParaRPr lang="en-US" altLang="zh-CN" dirty="0">
              <a:solidFill>
                <a:srgbClr val="098658"/>
              </a:solidFill>
              <a:latin typeface="Consolas" panose="020B0609020204030204" pitchFamily="49" charset="0"/>
            </a:endParaRPr>
          </a:p>
          <a:p>
            <a:pPr>
              <a:lnSpc>
                <a:spcPts val="1500"/>
              </a:lnSpc>
            </a:pPr>
            <a:r>
              <a:rPr lang="en-US" altLang="zh-CN" b="0" dirty="0">
                <a:solidFill>
                  <a:srgbClr val="008000"/>
                </a:solidFill>
                <a:effectLst/>
                <a:latin typeface="Consolas" panose="020B0609020204030204" pitchFamily="49" charset="0"/>
              </a:rPr>
              <a:t>// </a:t>
            </a:r>
            <a:r>
              <a:rPr lang="zh-CN" altLang="en-US" b="0" dirty="0">
                <a:solidFill>
                  <a:srgbClr val="008000"/>
                </a:solidFill>
                <a:effectLst/>
                <a:latin typeface="Consolas" panose="020B0609020204030204" pitchFamily="49" charset="0"/>
              </a:rPr>
              <a:t>地址信息长度</a:t>
            </a:r>
            <a:endParaRPr lang="zh-CN" altLang="en-US" b="0" dirty="0">
              <a:solidFill>
                <a:srgbClr val="3B3B3B"/>
              </a:solidFill>
              <a:effectLst/>
              <a:latin typeface="Consolas" panose="020B0609020204030204" pitchFamily="49" charset="0"/>
            </a:endParaRPr>
          </a:p>
          <a:p>
            <a:pPr>
              <a:lnSpc>
                <a:spcPts val="1500"/>
              </a:lnSpc>
            </a:pPr>
            <a:r>
              <a:rPr lang="en-US" altLang="zh-CN" b="0" dirty="0" err="1">
                <a:solidFill>
                  <a:srgbClr val="267F99"/>
                </a:solidFill>
                <a:effectLst/>
                <a:latin typeface="Consolas" panose="020B0609020204030204" pitchFamily="49" charset="0"/>
              </a:rPr>
              <a:t>socklen_t</a:t>
            </a:r>
            <a:r>
              <a:rPr lang="en-US" altLang="zh-CN" b="0" dirty="0">
                <a:solidFill>
                  <a:srgbClr val="3B3B3B"/>
                </a:solidFill>
                <a:effectLst/>
                <a:latin typeface="Consolas" panose="020B0609020204030204" pitchFamily="49" charset="0"/>
              </a:rPr>
              <a:t> </a:t>
            </a:r>
            <a:r>
              <a:rPr lang="en-US" altLang="zh-CN" b="0" dirty="0" err="1">
                <a:solidFill>
                  <a:srgbClr val="001080"/>
                </a:solidFill>
                <a:effectLst/>
                <a:latin typeface="Consolas" panose="020B0609020204030204" pitchFamily="49" charset="0"/>
              </a:rPr>
              <a:t>addr_length</a:t>
            </a: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008000"/>
                </a:solidFill>
                <a:effectLst/>
                <a:latin typeface="Consolas" panose="020B0609020204030204" pitchFamily="49" charset="0"/>
              </a:rPr>
              <a:t>// </a:t>
            </a:r>
            <a:r>
              <a:rPr lang="zh-CN" altLang="en-US" dirty="0">
                <a:solidFill>
                  <a:srgbClr val="008000"/>
                </a:solidFill>
                <a:latin typeface="Consolas" panose="020B0609020204030204" pitchFamily="49" charset="0"/>
              </a:rPr>
              <a:t>手机</a:t>
            </a:r>
            <a:r>
              <a:rPr lang="zh-CN" altLang="en-US" b="0" dirty="0">
                <a:solidFill>
                  <a:srgbClr val="008000"/>
                </a:solidFill>
                <a:effectLst/>
                <a:latin typeface="Consolas" panose="020B0609020204030204" pitchFamily="49" charset="0"/>
              </a:rPr>
              <a:t>地址信息</a:t>
            </a:r>
            <a:endParaRPr lang="zh-CN" altLang="en-US" b="0" dirty="0">
              <a:solidFill>
                <a:srgbClr val="3B3B3B"/>
              </a:solidFill>
              <a:effectLst/>
              <a:latin typeface="Consolas" panose="020B0609020204030204" pitchFamily="49" charset="0"/>
            </a:endParaRPr>
          </a:p>
          <a:p>
            <a:pPr>
              <a:lnSpc>
                <a:spcPts val="1500"/>
              </a:lnSpc>
            </a:pPr>
            <a:r>
              <a:rPr lang="en-US" altLang="zh-CN" b="0" dirty="0">
                <a:solidFill>
                  <a:srgbClr val="0000FF"/>
                </a:solidFill>
                <a:effectLst/>
                <a:latin typeface="Consolas" panose="020B0609020204030204" pitchFamily="49" charset="0"/>
              </a:rPr>
              <a:t>struct</a:t>
            </a:r>
            <a:r>
              <a:rPr lang="en-US" altLang="zh-CN" b="0" dirty="0">
                <a:solidFill>
                  <a:srgbClr val="3B3B3B"/>
                </a:solidFill>
                <a:effectLst/>
                <a:latin typeface="Consolas" panose="020B0609020204030204" pitchFamily="49" charset="0"/>
              </a:rPr>
              <a:t> </a:t>
            </a:r>
            <a:r>
              <a:rPr lang="en-US" altLang="zh-CN" b="0" dirty="0" err="1">
                <a:solidFill>
                  <a:srgbClr val="267F99"/>
                </a:solidFill>
                <a:effectLst/>
                <a:latin typeface="Consolas" panose="020B0609020204030204" pitchFamily="49" charset="0"/>
              </a:rPr>
              <a:t>sockaddr_in</a:t>
            </a:r>
            <a:r>
              <a:rPr lang="en-US" altLang="zh-CN" b="0" dirty="0">
                <a:solidFill>
                  <a:srgbClr val="3B3B3B"/>
                </a:solidFill>
                <a:effectLst/>
                <a:latin typeface="Consolas" panose="020B0609020204030204" pitchFamily="49" charset="0"/>
              </a:rPr>
              <a:t> </a:t>
            </a:r>
            <a:r>
              <a:rPr lang="en-US" altLang="zh-CN" b="0" dirty="0" err="1">
                <a:solidFill>
                  <a:srgbClr val="001080"/>
                </a:solidFill>
                <a:effectLst/>
                <a:latin typeface="Consolas" panose="020B0609020204030204" pitchFamily="49" charset="0"/>
              </a:rPr>
              <a:t>send_addr</a:t>
            </a: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br>
              <a:rPr lang="zh-CN" altLang="en-US" b="0" dirty="0">
                <a:solidFill>
                  <a:srgbClr val="3B3B3B"/>
                </a:solidFill>
                <a:effectLst/>
                <a:latin typeface="Consolas" panose="020B0609020204030204" pitchFamily="49" charset="0"/>
              </a:rPr>
            </a:br>
            <a:r>
              <a:rPr lang="en-US" altLang="zh-CN" b="0" dirty="0">
                <a:solidFill>
                  <a:srgbClr val="008000"/>
                </a:solidFill>
                <a:effectLst/>
                <a:latin typeface="Consolas" panose="020B0609020204030204" pitchFamily="49" charset="0"/>
              </a:rPr>
              <a:t>//</a:t>
            </a:r>
            <a:r>
              <a:rPr lang="zh-CN" altLang="en-US" b="0" dirty="0">
                <a:solidFill>
                  <a:srgbClr val="008000"/>
                </a:solidFill>
                <a:effectLst/>
                <a:latin typeface="Consolas" panose="020B0609020204030204" pitchFamily="49" charset="0"/>
              </a:rPr>
              <a:t>在</a:t>
            </a:r>
            <a:r>
              <a:rPr lang="en-US" altLang="zh-CN" b="0" dirty="0" err="1">
                <a:solidFill>
                  <a:srgbClr val="008000"/>
                </a:solidFill>
                <a:effectLst/>
                <a:latin typeface="Consolas" panose="020B0609020204030204" pitchFamily="49" charset="0"/>
              </a:rPr>
              <a:t>sock_fd</a:t>
            </a:r>
            <a:r>
              <a:rPr lang="zh-CN" altLang="en-US" b="0" dirty="0">
                <a:solidFill>
                  <a:srgbClr val="008000"/>
                </a:solidFill>
                <a:effectLst/>
                <a:latin typeface="Consolas" panose="020B0609020204030204" pitchFamily="49" charset="0"/>
              </a:rPr>
              <a:t>进行监听</a:t>
            </a:r>
            <a:endParaRPr lang="zh-CN" altLang="en-US" b="0" dirty="0">
              <a:solidFill>
                <a:srgbClr val="3B3B3B"/>
              </a:solidFill>
              <a:effectLst/>
              <a:latin typeface="Consolas" panose="020B0609020204030204" pitchFamily="49" charset="0"/>
            </a:endParaRPr>
          </a:p>
          <a:p>
            <a:pPr>
              <a:lnSpc>
                <a:spcPts val="1500"/>
              </a:lnSpc>
            </a:pPr>
            <a:r>
              <a:rPr lang="en-US" altLang="zh-CN" b="0" dirty="0">
                <a:solidFill>
                  <a:srgbClr val="0000FF"/>
                </a:solidFill>
                <a:effectLst/>
                <a:latin typeface="Consolas" panose="020B0609020204030204" pitchFamily="49" charset="0"/>
              </a:rPr>
              <a:t>int</a:t>
            </a:r>
            <a:r>
              <a:rPr lang="en-US" altLang="zh-CN" b="0" dirty="0">
                <a:solidFill>
                  <a:srgbClr val="3B3B3B"/>
                </a:solidFill>
                <a:effectLst/>
                <a:latin typeface="Consolas" panose="020B0609020204030204" pitchFamily="49" charset="0"/>
              </a:rPr>
              <a:t> </a:t>
            </a:r>
            <a:r>
              <a:rPr lang="en-US" altLang="zh-CN" b="0" dirty="0" err="1">
                <a:solidFill>
                  <a:srgbClr val="001080"/>
                </a:solidFill>
                <a:effectLst/>
                <a:latin typeface="Consolas" panose="020B0609020204030204" pitchFamily="49" charset="0"/>
              </a:rPr>
              <a:t>sock_fd</a:t>
            </a: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endParaRPr lang="en-US" altLang="zh-CN" b="0" dirty="0">
              <a:solidFill>
                <a:srgbClr val="008000"/>
              </a:solidFill>
              <a:effectLst/>
              <a:latin typeface="Consolas" panose="020B0609020204030204" pitchFamily="49" charset="0"/>
            </a:endParaRPr>
          </a:p>
        </p:txBody>
      </p:sp>
      <p:sp>
        <p:nvSpPr>
          <p:cNvPr id="9" name="文本框 8"/>
          <p:cNvSpPr txBox="1"/>
          <p:nvPr/>
        </p:nvSpPr>
        <p:spPr>
          <a:xfrm>
            <a:off x="356745" y="2331623"/>
            <a:ext cx="10821328" cy="2185214"/>
          </a:xfrm>
          <a:prstGeom prst="rect">
            <a:avLst/>
          </a:prstGeom>
          <a:noFill/>
        </p:spPr>
        <p:txBody>
          <a:bodyPr wrap="square" rtlCol="0">
            <a:spAutoFit/>
          </a:bodyPr>
          <a:lstStyle/>
          <a:p>
            <a:r>
              <a:rPr lang="zh-CN" altLang="en-US" dirty="0"/>
              <a:t>接下来，在</a:t>
            </a:r>
            <a:r>
              <a:rPr lang="en-US" altLang="zh-CN" dirty="0" err="1"/>
              <a:t>udp.c</a:t>
            </a:r>
            <a:r>
              <a:rPr lang="zh-CN" altLang="en-US" dirty="0"/>
              <a:t>中编写上述四个函数的定义。</a:t>
            </a:r>
            <a:endParaRPr lang="en-US" altLang="zh-CN" dirty="0"/>
          </a:p>
          <a:p>
            <a:endParaRPr lang="en-US" altLang="zh-CN" dirty="0"/>
          </a:p>
          <a:p>
            <a:r>
              <a:rPr lang="zh-CN" altLang="en-US" dirty="0"/>
              <a:t>首先定义全局量：</a:t>
            </a:r>
            <a:endParaRPr lang="en-US" altLang="zh-CN" dirty="0"/>
          </a:p>
          <a:p>
            <a:endParaRPr lang="en-US" altLang="zh-CN" dirty="0"/>
          </a:p>
          <a:p>
            <a:r>
              <a:rPr lang="zh-CN" altLang="en-US" sz="1600" dirty="0"/>
              <a:t>定义端口号，比如常用的</a:t>
            </a:r>
            <a:r>
              <a:rPr lang="en-US" altLang="zh-CN" sz="1600" dirty="0"/>
              <a:t>8888</a:t>
            </a:r>
            <a:r>
              <a:rPr lang="zh-CN" altLang="en-US" sz="1600" dirty="0"/>
              <a:t>或</a:t>
            </a:r>
            <a:r>
              <a:rPr lang="en-US" altLang="zh-CN" sz="1600" dirty="0"/>
              <a:t>8000</a:t>
            </a:r>
            <a:endParaRPr lang="en-US" altLang="zh-CN" sz="1600" dirty="0"/>
          </a:p>
          <a:p>
            <a:r>
              <a:rPr lang="zh-CN" altLang="en-US" sz="1600" dirty="0"/>
              <a:t>定义地址信息长度，记录其大小</a:t>
            </a:r>
            <a:endParaRPr lang="en-US" altLang="zh-CN" sz="1600" dirty="0"/>
          </a:p>
          <a:p>
            <a:r>
              <a:rPr lang="zh-CN" altLang="en-US" sz="1600" dirty="0"/>
              <a:t>定义地址信息结构体</a:t>
            </a:r>
            <a:r>
              <a:rPr lang="en-US" altLang="zh-CN" sz="1600" b="0" dirty="0" err="1">
                <a:solidFill>
                  <a:srgbClr val="001080"/>
                </a:solidFill>
                <a:effectLst/>
                <a:latin typeface="Consolas" panose="020B0609020204030204" pitchFamily="49" charset="0"/>
              </a:rPr>
              <a:t>send_addr</a:t>
            </a:r>
            <a:r>
              <a:rPr lang="zh-CN" altLang="en-US" sz="1600" dirty="0"/>
              <a:t>，存储手机的地址信息</a:t>
            </a:r>
            <a:endParaRPr lang="en-US" altLang="zh-CN" sz="1600" dirty="0"/>
          </a:p>
          <a:p>
            <a:r>
              <a:rPr lang="zh-CN" altLang="en-US" sz="1600" dirty="0"/>
              <a:t>定义</a:t>
            </a:r>
            <a:r>
              <a:rPr lang="en-US" altLang="zh-CN" sz="1600" dirty="0"/>
              <a:t>UDP</a:t>
            </a:r>
            <a:r>
              <a:rPr lang="zh-CN" altLang="en-US" sz="1600" dirty="0"/>
              <a:t>连接标识（一个连接对应一个标识，同时连接多台设备就需要提供多个标识）</a:t>
            </a:r>
            <a:endParaRPr lang="zh-CN" alt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p:nvPr/>
        </p:nvSpPr>
        <p:spPr>
          <a:xfrm>
            <a:off x="-11937" y="439927"/>
            <a:ext cx="6839584" cy="537209"/>
          </a:xfrm>
          <a:prstGeom prst="rect">
            <a:avLst/>
          </a:prstGeom>
        </p:spPr>
        <p:txBody>
          <a:bodyPr vert="horz" wrap="square" lIns="0" tIns="0" rIns="0" bIns="0"/>
          <a:lstStyle/>
          <a:p>
            <a:pPr algn="l" rtl="0" eaLnBrk="0">
              <a:lnSpc>
                <a:spcPct val="189000"/>
              </a:lnSpc>
            </a:pPr>
            <a:endParaRPr lang="en-US" altLang="en-US" sz="100" dirty="0"/>
          </a:p>
          <a:p>
            <a:pPr marL="12700" algn="l" rtl="0" eaLnBrk="0">
              <a:lnSpc>
                <a:spcPct val="99000"/>
              </a:lnSpc>
              <a:spcBef>
                <a:spcPts val="0"/>
              </a:spcBef>
              <a:tabLst>
                <a:tab pos="380365" algn="l"/>
                <a:tab pos="6826250" algn="l"/>
              </a:tabLst>
            </a:pP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sz="3200" kern="0" spc="190"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3200" u="sng" kern="0" spc="28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3500" b="1" u="sng" kern="0" spc="-10" dirty="0">
                <a:solidFill>
                  <a:srgbClr val="404040">
                    <a:alpha val="100000"/>
                  </a:srgbClr>
                </a:solidFill>
                <a:uFill>
                  <a:solidFill>
                    <a:srgbClr val="BF1A21"/>
                  </a:solidFill>
                </a:uFill>
                <a:latin typeface="微软雅黑" panose="020B0503020204020204" pitchFamily="34" charset="-122"/>
                <a:ea typeface="微软雅黑" panose="020B0503020204020204" pitchFamily="34" charset="-122"/>
              </a:rPr>
              <a:t>UDP</a:t>
            </a:r>
            <a:r>
              <a:rPr lang="zh-CN" altLang="en-US" sz="3500" b="1" u="sng" kern="0" spc="-10" dirty="0">
                <a:solidFill>
                  <a:srgbClr val="404040">
                    <a:alpha val="100000"/>
                  </a:srgbClr>
                </a:solidFill>
                <a:uFill>
                  <a:solidFill>
                    <a:srgbClr val="BF1A21"/>
                  </a:solidFill>
                </a:uFill>
                <a:latin typeface="微软雅黑" panose="020B0503020204020204" pitchFamily="34" charset="-122"/>
                <a:ea typeface="微软雅黑" panose="020B0503020204020204" pitchFamily="34" charset="-122"/>
              </a:rPr>
              <a:t>通信代码</a:t>
            </a: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en-US" sz="3200" dirty="0"/>
          </a:p>
        </p:txBody>
      </p:sp>
      <p:pic>
        <p:nvPicPr>
          <p:cNvPr id="14" name="picture 14"/>
          <p:cNvPicPr>
            <a:picLocks noChangeAspect="1"/>
          </p:cNvPicPr>
          <p:nvPr/>
        </p:nvPicPr>
        <p:blipFill>
          <a:blip r:embed="rId1"/>
          <a:stretch>
            <a:fillRect/>
          </a:stretch>
        </p:blipFill>
        <p:spPr>
          <a:xfrm rot="21600000">
            <a:off x="10668000" y="6545213"/>
            <a:ext cx="1384300" cy="253469"/>
          </a:xfrm>
          <a:prstGeom prst="rect">
            <a:avLst/>
          </a:prstGeom>
        </p:spPr>
      </p:pic>
      <p:pic>
        <p:nvPicPr>
          <p:cNvPr id="2" name="picture 144"/>
          <p:cNvPicPr>
            <a:picLocks noChangeAspect="1"/>
          </p:cNvPicPr>
          <p:nvPr/>
        </p:nvPicPr>
        <p:blipFill>
          <a:blip r:embed="rId2"/>
          <a:stretch>
            <a:fillRect/>
          </a:stretch>
        </p:blipFill>
        <p:spPr>
          <a:xfrm>
            <a:off x="326571" y="442395"/>
            <a:ext cx="444137" cy="442830"/>
          </a:xfrm>
          <a:prstGeom prst="rect">
            <a:avLst/>
          </a:prstGeom>
        </p:spPr>
      </p:pic>
      <p:sp>
        <p:nvSpPr>
          <p:cNvPr id="3" name="文本框 2"/>
          <p:cNvSpPr txBox="1"/>
          <p:nvPr/>
        </p:nvSpPr>
        <p:spPr>
          <a:xfrm>
            <a:off x="326570" y="1338701"/>
            <a:ext cx="5131837" cy="369332"/>
          </a:xfrm>
          <a:prstGeom prst="rect">
            <a:avLst/>
          </a:prstGeom>
          <a:noFill/>
        </p:spPr>
        <p:txBody>
          <a:bodyPr wrap="square" rtlCol="0">
            <a:spAutoFit/>
          </a:bodyPr>
          <a:lstStyle/>
          <a:p>
            <a:endParaRPr lang="en-US" altLang="zh-CN" dirty="0"/>
          </a:p>
        </p:txBody>
      </p:sp>
      <p:sp>
        <p:nvSpPr>
          <p:cNvPr id="5" name="文本框 4"/>
          <p:cNvSpPr txBox="1"/>
          <p:nvPr/>
        </p:nvSpPr>
        <p:spPr>
          <a:xfrm>
            <a:off x="326570" y="1353850"/>
            <a:ext cx="6326157" cy="369332"/>
          </a:xfrm>
          <a:prstGeom prst="rect">
            <a:avLst/>
          </a:prstGeom>
          <a:noFill/>
        </p:spPr>
        <p:txBody>
          <a:bodyPr wrap="square" rtlCol="0">
            <a:spAutoFit/>
          </a:bodyPr>
          <a:lstStyle/>
          <a:p>
            <a:r>
              <a:rPr lang="en-US" altLang="zh-CN" b="1" dirty="0"/>
              <a:t>1. UDP</a:t>
            </a:r>
            <a:r>
              <a:rPr lang="zh-CN" altLang="en-US" b="1" dirty="0"/>
              <a:t>通信代码实现</a:t>
            </a:r>
            <a:r>
              <a:rPr lang="en-US" altLang="zh-CN" b="1" dirty="0"/>
              <a:t>——</a:t>
            </a:r>
            <a:r>
              <a:rPr lang="en-US" altLang="zh-CN" b="0" dirty="0" err="1">
                <a:solidFill>
                  <a:srgbClr val="795E26"/>
                </a:solidFill>
                <a:effectLst/>
                <a:latin typeface="Consolas" panose="020B0609020204030204" pitchFamily="49" charset="0"/>
              </a:rPr>
              <a:t>UDPClient_init</a:t>
            </a:r>
            <a:endParaRPr lang="zh-CN" altLang="en-US" b="1" dirty="0"/>
          </a:p>
        </p:txBody>
      </p:sp>
      <p:sp>
        <p:nvSpPr>
          <p:cNvPr id="6" name="文本框 5"/>
          <p:cNvSpPr txBox="1"/>
          <p:nvPr/>
        </p:nvSpPr>
        <p:spPr>
          <a:xfrm>
            <a:off x="238863" y="2913482"/>
            <a:ext cx="8640148" cy="3758465"/>
          </a:xfrm>
          <a:prstGeom prst="rect">
            <a:avLst/>
          </a:prstGeom>
          <a:solidFill>
            <a:schemeClr val="accent4">
              <a:lumMod val="20000"/>
              <a:lumOff val="80000"/>
            </a:schemeClr>
          </a:solidFill>
        </p:spPr>
        <p:txBody>
          <a:bodyPr wrap="square">
            <a:spAutoFit/>
          </a:bodyPr>
          <a:lstStyle/>
          <a:p>
            <a:pPr>
              <a:lnSpc>
                <a:spcPts val="1500"/>
              </a:lnSpc>
            </a:pPr>
            <a:r>
              <a:rPr lang="en-US" altLang="zh-CN" b="0" dirty="0">
                <a:solidFill>
                  <a:srgbClr val="008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@brief</a:t>
            </a:r>
            <a:r>
              <a:rPr lang="zh-CN" altLang="en-US" b="0" dirty="0">
                <a:solidFill>
                  <a:srgbClr val="008000"/>
                </a:solidFill>
                <a:effectLst/>
                <a:latin typeface="Consolas" panose="020B0609020204030204" pitchFamily="49" charset="0"/>
              </a:rPr>
              <a:t> </a:t>
            </a:r>
            <a:r>
              <a:rPr lang="en-US" altLang="zh-CN" b="0" dirty="0">
                <a:solidFill>
                  <a:srgbClr val="008000"/>
                </a:solidFill>
                <a:effectLst/>
                <a:latin typeface="Consolas" panose="020B0609020204030204" pitchFamily="49" charset="0"/>
              </a:rPr>
              <a:t>UDP</a:t>
            </a:r>
            <a:r>
              <a:rPr lang="zh-CN" altLang="en-US" b="0" dirty="0">
                <a:solidFill>
                  <a:srgbClr val="008000"/>
                </a:solidFill>
                <a:effectLst/>
                <a:latin typeface="Consolas" panose="020B0609020204030204" pitchFamily="49" charset="0"/>
              </a:rPr>
              <a:t>创建和初始化</a:t>
            </a:r>
            <a:endParaRPr lang="zh-CN" altLang="en-US" b="0" dirty="0">
              <a:solidFill>
                <a:srgbClr val="3B3B3B"/>
              </a:solidFill>
              <a:effectLst/>
              <a:latin typeface="Consolas" panose="020B0609020204030204" pitchFamily="49" charset="0"/>
            </a:endParaRPr>
          </a:p>
          <a:p>
            <a:pPr>
              <a:lnSpc>
                <a:spcPts val="1500"/>
              </a:lnSpc>
            </a:pPr>
            <a:r>
              <a:rPr lang="en-US" altLang="zh-CN" b="0" dirty="0">
                <a:solidFill>
                  <a:srgbClr val="0000FF"/>
                </a:solidFill>
                <a:effectLst/>
                <a:latin typeface="Consolas" panose="020B0609020204030204" pitchFamily="49" charset="0"/>
              </a:rPr>
              <a:t>void</a:t>
            </a:r>
            <a:r>
              <a:rPr lang="en-US" altLang="zh-CN" b="0" dirty="0">
                <a:solidFill>
                  <a:srgbClr val="3B3B3B"/>
                </a:solidFill>
                <a:effectLst/>
                <a:latin typeface="Consolas" panose="020B0609020204030204" pitchFamily="49" charset="0"/>
              </a:rPr>
              <a:t> </a:t>
            </a:r>
            <a:r>
              <a:rPr lang="en-US" altLang="zh-CN" b="0" dirty="0" err="1">
                <a:solidFill>
                  <a:srgbClr val="795E26"/>
                </a:solidFill>
                <a:effectLst/>
                <a:latin typeface="Consolas" panose="020B0609020204030204" pitchFamily="49" charset="0"/>
              </a:rPr>
              <a:t>UDPClient_init</a:t>
            </a: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r>
              <a:rPr lang="en-US" altLang="zh-CN" b="0" dirty="0">
                <a:solidFill>
                  <a:srgbClr val="008000"/>
                </a:solidFill>
                <a:effectLst/>
                <a:latin typeface="Consolas" panose="020B0609020204030204" pitchFamily="49" charset="0"/>
              </a:rPr>
              <a:t>//</a:t>
            </a:r>
            <a:r>
              <a:rPr lang="zh-CN" altLang="en-US" dirty="0">
                <a:solidFill>
                  <a:srgbClr val="008000"/>
                </a:solidFill>
                <a:latin typeface="Consolas" panose="020B0609020204030204" pitchFamily="49" charset="0"/>
              </a:rPr>
              <a:t>手机</a:t>
            </a:r>
            <a:r>
              <a:rPr lang="zh-CN" altLang="en-US" b="0" dirty="0">
                <a:solidFill>
                  <a:srgbClr val="008000"/>
                </a:solidFill>
                <a:effectLst/>
                <a:latin typeface="Consolas" panose="020B0609020204030204" pitchFamily="49" charset="0"/>
              </a:rPr>
              <a:t>的地址信息</a:t>
            </a:r>
            <a:endParaRPr lang="zh-CN" altLang="en-US" b="0" dirty="0">
              <a:solidFill>
                <a:srgbClr val="3B3B3B"/>
              </a:solidFill>
              <a:effectLst/>
              <a:latin typeface="Consolas" panose="020B0609020204030204" pitchFamily="49" charset="0"/>
            </a:endParaRPr>
          </a:p>
          <a:p>
            <a:pPr>
              <a:lnSpc>
                <a:spcPts val="1500"/>
              </a:lnSpc>
            </a:pPr>
            <a:r>
              <a:rPr lang="zh-CN" altLang="en-US" b="0" dirty="0">
                <a:solidFill>
                  <a:srgbClr val="3B3B3B"/>
                </a:solidFill>
                <a:effectLst/>
                <a:latin typeface="Consolas" panose="020B0609020204030204" pitchFamily="49" charset="0"/>
              </a:rPr>
              <a:t>    </a:t>
            </a:r>
            <a:r>
              <a:rPr lang="en-US" altLang="zh-CN" b="0" dirty="0" err="1">
                <a:solidFill>
                  <a:srgbClr val="001080"/>
                </a:solidFill>
                <a:effectLst/>
                <a:latin typeface="Consolas" panose="020B0609020204030204" pitchFamily="49" charset="0"/>
              </a:rPr>
              <a:t>addr_length</a:t>
            </a:r>
            <a:r>
              <a:rPr lang="en-US" altLang="zh-CN" b="0" dirty="0">
                <a:solidFill>
                  <a:srgbClr val="3B3B3B"/>
                </a:solidFill>
                <a:effectLst/>
                <a:latin typeface="Consolas" panose="020B0609020204030204" pitchFamily="49" charset="0"/>
              </a:rPr>
              <a:t> </a:t>
            </a:r>
            <a:r>
              <a:rPr lang="en-US" altLang="zh-CN" b="0" dirty="0">
                <a:solidFill>
                  <a:srgbClr val="000000"/>
                </a:solidFill>
                <a:effectLst/>
                <a:latin typeface="Consolas" panose="020B0609020204030204" pitchFamily="49" charset="0"/>
              </a:rPr>
              <a:t>=</a:t>
            </a:r>
            <a:r>
              <a:rPr lang="en-US" altLang="zh-CN" b="0" dirty="0">
                <a:solidFill>
                  <a:srgbClr val="3B3B3B"/>
                </a:solidFill>
                <a:effectLst/>
                <a:latin typeface="Consolas" panose="020B0609020204030204" pitchFamily="49" charset="0"/>
              </a:rPr>
              <a:t> </a:t>
            </a:r>
            <a:r>
              <a:rPr lang="en-US" altLang="zh-CN" b="0" dirty="0" err="1">
                <a:solidFill>
                  <a:srgbClr val="0000FF"/>
                </a:solidFill>
                <a:effectLst/>
                <a:latin typeface="Consolas" panose="020B0609020204030204" pitchFamily="49" charset="0"/>
              </a:rPr>
              <a:t>sizeof</a:t>
            </a:r>
            <a:r>
              <a:rPr lang="en-US" altLang="zh-CN" b="0" dirty="0">
                <a:solidFill>
                  <a:srgbClr val="3B3B3B"/>
                </a:solidFill>
                <a:effectLst/>
                <a:latin typeface="Consolas" panose="020B0609020204030204" pitchFamily="49" charset="0"/>
              </a:rPr>
              <a:t>(</a:t>
            </a:r>
            <a:r>
              <a:rPr lang="en-US" altLang="zh-CN" b="0" dirty="0" err="1">
                <a:solidFill>
                  <a:srgbClr val="001080"/>
                </a:solidFill>
                <a:effectLst/>
                <a:latin typeface="Consolas" panose="020B0609020204030204" pitchFamily="49" charset="0"/>
              </a:rPr>
              <a:t>send_addr</a:t>
            </a: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br>
              <a:rPr lang="en-US" altLang="zh-CN" b="0" dirty="0">
                <a:solidFill>
                  <a:srgbClr val="3B3B3B"/>
                </a:solidFill>
                <a:effectLst/>
                <a:latin typeface="Consolas" panose="020B0609020204030204" pitchFamily="49" charset="0"/>
              </a:rPr>
            </a:br>
            <a:r>
              <a:rPr lang="en-US" altLang="zh-CN" b="0" dirty="0">
                <a:solidFill>
                  <a:srgbClr val="3B3B3B"/>
                </a:solidFill>
                <a:effectLst/>
                <a:latin typeface="Consolas" panose="020B0609020204030204" pitchFamily="49" charset="0"/>
              </a:rPr>
              <a:t>    </a:t>
            </a:r>
            <a:r>
              <a:rPr lang="en-US" altLang="zh-CN" b="0" dirty="0">
                <a:solidFill>
                  <a:srgbClr val="008000"/>
                </a:solidFill>
                <a:effectLst/>
                <a:latin typeface="Consolas" panose="020B0609020204030204" pitchFamily="49" charset="0"/>
              </a:rPr>
              <a:t>//</a:t>
            </a:r>
            <a:r>
              <a:rPr lang="zh-CN" altLang="en-US" b="0" dirty="0">
                <a:solidFill>
                  <a:srgbClr val="008000"/>
                </a:solidFill>
                <a:effectLst/>
                <a:latin typeface="Consolas" panose="020B0609020204030204" pitchFamily="49" charset="0"/>
              </a:rPr>
              <a:t>创建</a:t>
            </a:r>
            <a:r>
              <a:rPr lang="en-US" altLang="zh-CN" b="0" dirty="0">
                <a:solidFill>
                  <a:srgbClr val="008000"/>
                </a:solidFill>
                <a:effectLst/>
                <a:latin typeface="Consolas" panose="020B0609020204030204" pitchFamily="49" charset="0"/>
              </a:rPr>
              <a:t>socket</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r>
              <a:rPr lang="en-US" altLang="zh-CN" b="0" dirty="0">
                <a:solidFill>
                  <a:srgbClr val="AF00DB"/>
                </a:solidFill>
                <a:effectLst/>
                <a:latin typeface="Consolas" panose="020B0609020204030204" pitchFamily="49" charset="0"/>
              </a:rPr>
              <a:t>if</a:t>
            </a:r>
            <a:r>
              <a:rPr lang="en-US" altLang="zh-CN" b="0" dirty="0">
                <a:solidFill>
                  <a:srgbClr val="3B3B3B"/>
                </a:solidFill>
                <a:effectLst/>
                <a:latin typeface="Consolas" panose="020B0609020204030204" pitchFamily="49" charset="0"/>
              </a:rPr>
              <a:t> ((</a:t>
            </a:r>
            <a:r>
              <a:rPr lang="en-US" altLang="zh-CN" b="0" dirty="0" err="1">
                <a:solidFill>
                  <a:srgbClr val="001080"/>
                </a:solidFill>
                <a:effectLst/>
                <a:latin typeface="Consolas" panose="020B0609020204030204" pitchFamily="49" charset="0"/>
              </a:rPr>
              <a:t>sock_fd</a:t>
            </a:r>
            <a:r>
              <a:rPr lang="en-US" altLang="zh-CN" b="0" dirty="0">
                <a:solidFill>
                  <a:srgbClr val="3B3B3B"/>
                </a:solidFill>
                <a:effectLst/>
                <a:latin typeface="Consolas" panose="020B0609020204030204" pitchFamily="49" charset="0"/>
              </a:rPr>
              <a:t> </a:t>
            </a:r>
            <a:r>
              <a:rPr lang="en-US" altLang="zh-CN" b="0" dirty="0">
                <a:solidFill>
                  <a:srgbClr val="000000"/>
                </a:solidFill>
                <a:effectLst/>
                <a:latin typeface="Consolas" panose="020B0609020204030204" pitchFamily="49" charset="0"/>
              </a:rPr>
              <a:t>=</a:t>
            </a:r>
            <a:r>
              <a:rPr lang="en-US" altLang="zh-CN" b="0" dirty="0">
                <a:solidFill>
                  <a:srgbClr val="3B3B3B"/>
                </a:solidFill>
                <a:effectLst/>
                <a:latin typeface="Consolas" panose="020B0609020204030204" pitchFamily="49" charset="0"/>
              </a:rPr>
              <a:t> </a:t>
            </a:r>
            <a:r>
              <a:rPr lang="en-US" altLang="zh-CN" b="0" dirty="0">
                <a:solidFill>
                  <a:srgbClr val="795E26"/>
                </a:solidFill>
                <a:effectLst/>
                <a:latin typeface="Consolas" panose="020B0609020204030204" pitchFamily="49" charset="0"/>
              </a:rPr>
              <a:t>socket</a:t>
            </a:r>
            <a:r>
              <a:rPr lang="en-US" altLang="zh-CN" b="0" dirty="0">
                <a:solidFill>
                  <a:srgbClr val="3B3B3B"/>
                </a:solidFill>
                <a:effectLst/>
                <a:latin typeface="Consolas" panose="020B0609020204030204" pitchFamily="49" charset="0"/>
              </a:rPr>
              <a:t>(AF_INET, SOCK_DGRAM, </a:t>
            </a:r>
            <a:r>
              <a:rPr lang="en-US" altLang="zh-CN" b="0" dirty="0">
                <a:solidFill>
                  <a:srgbClr val="098658"/>
                </a:solidFill>
                <a:effectLst/>
                <a:latin typeface="Consolas" panose="020B0609020204030204" pitchFamily="49" charset="0"/>
              </a:rPr>
              <a:t>0</a:t>
            </a:r>
            <a:r>
              <a:rPr lang="en-US" altLang="zh-CN" b="0" dirty="0">
                <a:solidFill>
                  <a:srgbClr val="3B3B3B"/>
                </a:solidFill>
                <a:effectLst/>
                <a:latin typeface="Consolas" panose="020B0609020204030204" pitchFamily="49" charset="0"/>
              </a:rPr>
              <a:t>)) </a:t>
            </a:r>
            <a:r>
              <a:rPr lang="en-US" altLang="zh-CN" b="0" dirty="0">
                <a:solidFill>
                  <a:srgbClr val="000000"/>
                </a:solidFill>
                <a:effectLst/>
                <a:latin typeface="Consolas" panose="020B0609020204030204" pitchFamily="49" charset="0"/>
              </a:rPr>
              <a:t>==</a:t>
            </a:r>
            <a:r>
              <a:rPr lang="en-US" altLang="zh-CN" b="0" dirty="0">
                <a:solidFill>
                  <a:srgbClr val="3B3B3B"/>
                </a:solidFill>
                <a:effectLst/>
                <a:latin typeface="Consolas" panose="020B0609020204030204" pitchFamily="49" charset="0"/>
              </a:rPr>
              <a:t> </a:t>
            </a:r>
            <a:r>
              <a:rPr lang="en-US" altLang="zh-CN" b="0" dirty="0">
                <a:solidFill>
                  <a:srgbClr val="000000"/>
                </a:solidFill>
                <a:effectLst/>
                <a:latin typeface="Consolas" panose="020B0609020204030204" pitchFamily="49" charset="0"/>
              </a:rPr>
              <a:t>-</a:t>
            </a:r>
            <a:r>
              <a:rPr lang="en-US" altLang="zh-CN" b="0" dirty="0">
                <a:solidFill>
                  <a:srgbClr val="098658"/>
                </a:solidFill>
                <a:effectLst/>
                <a:latin typeface="Consolas" panose="020B0609020204030204" pitchFamily="49" charset="0"/>
              </a:rPr>
              <a:t>1</a:t>
            </a: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r>
              <a:rPr lang="en-US" altLang="zh-CN" b="0" dirty="0" err="1">
                <a:solidFill>
                  <a:srgbClr val="795E26"/>
                </a:solidFill>
                <a:effectLst/>
                <a:latin typeface="Consolas" panose="020B0609020204030204" pitchFamily="49" charset="0"/>
              </a:rPr>
              <a:t>perror</a:t>
            </a:r>
            <a:r>
              <a:rPr lang="en-US" altLang="zh-CN" b="0" dirty="0">
                <a:solidFill>
                  <a:srgbClr val="3B3B3B"/>
                </a:solidFill>
                <a:effectLst/>
                <a:latin typeface="Consolas" panose="020B0609020204030204" pitchFamily="49" charset="0"/>
              </a:rPr>
              <a:t>(</a:t>
            </a:r>
            <a:r>
              <a:rPr lang="en-US" altLang="zh-CN" b="0" dirty="0">
                <a:solidFill>
                  <a:srgbClr val="A31515"/>
                </a:solidFill>
                <a:effectLst/>
                <a:latin typeface="Consolas" panose="020B0609020204030204" pitchFamily="49" charset="0"/>
              </a:rPr>
              <a:t>"create socket failed!</a:t>
            </a:r>
            <a:r>
              <a:rPr lang="en-US" altLang="zh-CN" b="0" dirty="0">
                <a:solidFill>
                  <a:srgbClr val="EE0000"/>
                </a:solidFill>
                <a:effectLst/>
                <a:latin typeface="Consolas" panose="020B0609020204030204" pitchFamily="49" charset="0"/>
              </a:rPr>
              <a:t>\r\n</a:t>
            </a:r>
            <a:r>
              <a:rPr lang="en-US" altLang="zh-CN" b="0" dirty="0">
                <a:solidFill>
                  <a:srgbClr val="A31515"/>
                </a:solidFill>
                <a:effectLst/>
                <a:latin typeface="Consolas" panose="020B0609020204030204" pitchFamily="49" charset="0"/>
              </a:rPr>
              <a:t>"</a:t>
            </a: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r>
              <a:rPr lang="en-US" altLang="zh-CN" b="0" dirty="0">
                <a:solidFill>
                  <a:srgbClr val="795E26"/>
                </a:solidFill>
                <a:effectLst/>
                <a:latin typeface="Consolas" panose="020B0609020204030204" pitchFamily="49" charset="0"/>
              </a:rPr>
              <a:t>exit</a:t>
            </a:r>
            <a:r>
              <a:rPr lang="en-US" altLang="zh-CN" b="0" dirty="0">
                <a:solidFill>
                  <a:srgbClr val="3B3B3B"/>
                </a:solidFill>
                <a:effectLst/>
                <a:latin typeface="Consolas" panose="020B0609020204030204" pitchFamily="49" charset="0"/>
              </a:rPr>
              <a:t>(</a:t>
            </a:r>
            <a:r>
              <a:rPr lang="en-US" altLang="zh-CN" b="0" dirty="0">
                <a:solidFill>
                  <a:srgbClr val="098658"/>
                </a:solidFill>
                <a:effectLst/>
                <a:latin typeface="Consolas" panose="020B0609020204030204" pitchFamily="49" charset="0"/>
              </a:rPr>
              <a:t>1</a:t>
            </a: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endParaRPr lang="en-US" altLang="zh-CN" b="0" dirty="0">
              <a:solidFill>
                <a:srgbClr val="3B3B3B"/>
              </a:solidFill>
              <a:effectLst/>
              <a:latin typeface="Consolas" panose="020B0609020204030204" pitchFamily="49" charset="0"/>
            </a:endParaRPr>
          </a:p>
          <a:p>
            <a:pPr>
              <a:lnSpc>
                <a:spcPts val="1500"/>
              </a:lnSpc>
            </a:pPr>
            <a:br>
              <a:rPr lang="en-US" altLang="zh-CN" b="0" dirty="0">
                <a:solidFill>
                  <a:srgbClr val="3B3B3B"/>
                </a:solidFill>
                <a:effectLst/>
                <a:latin typeface="Consolas" panose="020B0609020204030204" pitchFamily="49" charset="0"/>
              </a:rPr>
            </a:br>
            <a:r>
              <a:rPr lang="en-US" altLang="zh-CN" b="0" dirty="0">
                <a:solidFill>
                  <a:srgbClr val="3B3B3B"/>
                </a:solidFill>
                <a:effectLst/>
                <a:latin typeface="Consolas" panose="020B0609020204030204" pitchFamily="49" charset="0"/>
              </a:rPr>
              <a:t>    </a:t>
            </a:r>
            <a:r>
              <a:rPr lang="en-US" altLang="zh-CN" b="0" dirty="0">
                <a:solidFill>
                  <a:srgbClr val="008000"/>
                </a:solidFill>
                <a:effectLst/>
                <a:latin typeface="Consolas" panose="020B0609020204030204" pitchFamily="49" charset="0"/>
              </a:rPr>
              <a:t>//</a:t>
            </a:r>
            <a:r>
              <a:rPr lang="zh-CN" altLang="en-US" b="0" dirty="0">
                <a:solidFill>
                  <a:srgbClr val="008000"/>
                </a:solidFill>
                <a:effectLst/>
                <a:latin typeface="Consolas" panose="020B0609020204030204" pitchFamily="49" charset="0"/>
              </a:rPr>
              <a:t>初始化预连接的</a:t>
            </a:r>
            <a:r>
              <a:rPr lang="zh-CN" altLang="en-US" dirty="0">
                <a:solidFill>
                  <a:srgbClr val="008000"/>
                </a:solidFill>
                <a:latin typeface="Consolas" panose="020B0609020204030204" pitchFamily="49" charset="0"/>
              </a:rPr>
              <a:t>手机</a:t>
            </a:r>
            <a:r>
              <a:rPr lang="zh-CN" altLang="en-US" b="0" dirty="0">
                <a:solidFill>
                  <a:srgbClr val="008000"/>
                </a:solidFill>
                <a:effectLst/>
                <a:latin typeface="Consolas" panose="020B0609020204030204" pitchFamily="49" charset="0"/>
              </a:rPr>
              <a:t>地址</a:t>
            </a:r>
            <a:endParaRPr lang="zh-CN" altLang="en-US" b="0" dirty="0">
              <a:solidFill>
                <a:srgbClr val="3B3B3B"/>
              </a:solidFill>
              <a:effectLst/>
              <a:latin typeface="Consolas" panose="020B0609020204030204" pitchFamily="49" charset="0"/>
            </a:endParaRPr>
          </a:p>
          <a:p>
            <a:pPr>
              <a:lnSpc>
                <a:spcPts val="1500"/>
              </a:lnSpc>
            </a:pPr>
            <a:r>
              <a:rPr lang="zh-CN" altLang="en-US" b="0" dirty="0">
                <a:solidFill>
                  <a:srgbClr val="3B3B3B"/>
                </a:solidFill>
                <a:effectLst/>
                <a:latin typeface="Consolas" panose="020B0609020204030204" pitchFamily="49" charset="0"/>
              </a:rPr>
              <a:t>    </a:t>
            </a:r>
            <a:r>
              <a:rPr lang="en-US" altLang="zh-CN" b="0" dirty="0" err="1">
                <a:solidFill>
                  <a:srgbClr val="001080"/>
                </a:solidFill>
                <a:effectLst/>
                <a:latin typeface="Consolas" panose="020B0609020204030204" pitchFamily="49" charset="0"/>
              </a:rPr>
              <a:t>send_addr</a:t>
            </a:r>
            <a:r>
              <a:rPr lang="en-US" altLang="zh-CN" b="0" dirty="0" err="1">
                <a:solidFill>
                  <a:srgbClr val="3B3B3B"/>
                </a:solidFill>
                <a:effectLst/>
                <a:latin typeface="Consolas" panose="020B0609020204030204" pitchFamily="49" charset="0"/>
              </a:rPr>
              <a:t>.</a:t>
            </a:r>
            <a:r>
              <a:rPr lang="en-US" altLang="zh-CN" b="0" dirty="0" err="1">
                <a:solidFill>
                  <a:srgbClr val="001080"/>
                </a:solidFill>
                <a:effectLst/>
                <a:latin typeface="Consolas" panose="020B0609020204030204" pitchFamily="49" charset="0"/>
              </a:rPr>
              <a:t>sin_family</a:t>
            </a:r>
            <a:r>
              <a:rPr lang="en-US" altLang="zh-CN" b="0" dirty="0">
                <a:solidFill>
                  <a:srgbClr val="3B3B3B"/>
                </a:solidFill>
                <a:effectLst/>
                <a:latin typeface="Consolas" panose="020B0609020204030204" pitchFamily="49" charset="0"/>
              </a:rPr>
              <a:t> </a:t>
            </a:r>
            <a:r>
              <a:rPr lang="en-US" altLang="zh-CN" b="0" dirty="0">
                <a:solidFill>
                  <a:srgbClr val="000000"/>
                </a:solidFill>
                <a:effectLst/>
                <a:latin typeface="Consolas" panose="020B0609020204030204" pitchFamily="49" charset="0"/>
              </a:rPr>
              <a:t>=</a:t>
            </a:r>
            <a:r>
              <a:rPr lang="en-US" altLang="zh-CN" b="0" dirty="0">
                <a:solidFill>
                  <a:srgbClr val="3B3B3B"/>
                </a:solidFill>
                <a:effectLst/>
                <a:latin typeface="Consolas" panose="020B0609020204030204" pitchFamily="49" charset="0"/>
              </a:rPr>
              <a:t> AF_INET;</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r>
              <a:rPr lang="en-US" altLang="zh-CN" b="0" dirty="0" err="1">
                <a:solidFill>
                  <a:srgbClr val="001080"/>
                </a:solidFill>
                <a:effectLst/>
                <a:latin typeface="Consolas" panose="020B0609020204030204" pitchFamily="49" charset="0"/>
              </a:rPr>
              <a:t>send_addr</a:t>
            </a:r>
            <a:r>
              <a:rPr lang="en-US" altLang="zh-CN" b="0" dirty="0" err="1">
                <a:solidFill>
                  <a:srgbClr val="3B3B3B"/>
                </a:solidFill>
                <a:effectLst/>
                <a:latin typeface="Consolas" panose="020B0609020204030204" pitchFamily="49" charset="0"/>
              </a:rPr>
              <a:t>.</a:t>
            </a:r>
            <a:r>
              <a:rPr lang="en-US" altLang="zh-CN" b="0" dirty="0" err="1">
                <a:solidFill>
                  <a:srgbClr val="001080"/>
                </a:solidFill>
                <a:effectLst/>
                <a:latin typeface="Consolas" panose="020B0609020204030204" pitchFamily="49" charset="0"/>
              </a:rPr>
              <a:t>sin_port</a:t>
            </a:r>
            <a:r>
              <a:rPr lang="en-US" altLang="zh-CN" b="0" dirty="0">
                <a:solidFill>
                  <a:srgbClr val="3B3B3B"/>
                </a:solidFill>
                <a:effectLst/>
                <a:latin typeface="Consolas" panose="020B0609020204030204" pitchFamily="49" charset="0"/>
              </a:rPr>
              <a:t> </a:t>
            </a:r>
            <a:r>
              <a:rPr lang="en-US" altLang="zh-CN" b="0" dirty="0">
                <a:solidFill>
                  <a:srgbClr val="000000"/>
                </a:solidFill>
                <a:effectLst/>
                <a:latin typeface="Consolas" panose="020B0609020204030204" pitchFamily="49" charset="0"/>
              </a:rPr>
              <a:t>=</a:t>
            </a:r>
            <a:r>
              <a:rPr lang="en-US" altLang="zh-CN" b="0" dirty="0">
                <a:solidFill>
                  <a:srgbClr val="3B3B3B"/>
                </a:solidFill>
                <a:effectLst/>
                <a:latin typeface="Consolas" panose="020B0609020204030204" pitchFamily="49" charset="0"/>
              </a:rPr>
              <a:t> </a:t>
            </a:r>
            <a:r>
              <a:rPr lang="en-US" altLang="zh-CN" b="0" dirty="0" err="1">
                <a:solidFill>
                  <a:srgbClr val="795E26"/>
                </a:solidFill>
                <a:effectLst/>
                <a:latin typeface="Consolas" panose="020B0609020204030204" pitchFamily="49" charset="0"/>
              </a:rPr>
              <a:t>htons</a:t>
            </a:r>
            <a:r>
              <a:rPr lang="en-US" altLang="zh-CN" b="0" dirty="0">
                <a:solidFill>
                  <a:srgbClr val="3B3B3B"/>
                </a:solidFill>
                <a:effectLst/>
                <a:latin typeface="Consolas" panose="020B0609020204030204" pitchFamily="49" charset="0"/>
              </a:rPr>
              <a:t>(</a:t>
            </a:r>
            <a:r>
              <a:rPr lang="en-US" altLang="zh-CN" b="0" dirty="0">
                <a:solidFill>
                  <a:srgbClr val="0000FF"/>
                </a:solidFill>
                <a:effectLst/>
                <a:latin typeface="Consolas" panose="020B0609020204030204" pitchFamily="49" charset="0"/>
              </a:rPr>
              <a:t>_PROT_</a:t>
            </a: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r>
              <a:rPr lang="en-US" altLang="zh-CN" b="0" dirty="0" err="1">
                <a:solidFill>
                  <a:srgbClr val="001080"/>
                </a:solidFill>
                <a:effectLst/>
                <a:latin typeface="Consolas" panose="020B0609020204030204" pitchFamily="49" charset="0"/>
              </a:rPr>
              <a:t>send_addr</a:t>
            </a:r>
            <a:r>
              <a:rPr lang="en-US" altLang="zh-CN" b="0" dirty="0" err="1">
                <a:solidFill>
                  <a:srgbClr val="3B3B3B"/>
                </a:solidFill>
                <a:effectLst/>
                <a:latin typeface="Consolas" panose="020B0609020204030204" pitchFamily="49" charset="0"/>
              </a:rPr>
              <a:t>.</a:t>
            </a:r>
            <a:r>
              <a:rPr lang="en-US" altLang="zh-CN" b="0" dirty="0" err="1">
                <a:solidFill>
                  <a:srgbClr val="001080"/>
                </a:solidFill>
                <a:effectLst/>
                <a:latin typeface="Consolas" panose="020B0609020204030204" pitchFamily="49" charset="0"/>
              </a:rPr>
              <a:t>sin_addr</a:t>
            </a:r>
            <a:r>
              <a:rPr lang="en-US" altLang="zh-CN" b="0" dirty="0" err="1">
                <a:solidFill>
                  <a:srgbClr val="3B3B3B"/>
                </a:solidFill>
                <a:effectLst/>
                <a:latin typeface="Consolas" panose="020B0609020204030204" pitchFamily="49" charset="0"/>
              </a:rPr>
              <a:t>.</a:t>
            </a:r>
            <a:r>
              <a:rPr lang="en-US" altLang="zh-CN" b="0" dirty="0" err="1">
                <a:solidFill>
                  <a:srgbClr val="001080"/>
                </a:solidFill>
                <a:effectLst/>
                <a:latin typeface="Consolas" panose="020B0609020204030204" pitchFamily="49" charset="0"/>
              </a:rPr>
              <a:t>s_addr</a:t>
            </a:r>
            <a:r>
              <a:rPr lang="en-US" altLang="zh-CN" b="0" dirty="0">
                <a:solidFill>
                  <a:srgbClr val="3B3B3B"/>
                </a:solidFill>
                <a:effectLst/>
                <a:latin typeface="Consolas" panose="020B0609020204030204" pitchFamily="49" charset="0"/>
              </a:rPr>
              <a:t> </a:t>
            </a:r>
            <a:r>
              <a:rPr lang="en-US" altLang="zh-CN" b="0" dirty="0">
                <a:solidFill>
                  <a:srgbClr val="000000"/>
                </a:solidFill>
                <a:effectLst/>
                <a:latin typeface="Consolas" panose="020B0609020204030204" pitchFamily="49" charset="0"/>
              </a:rPr>
              <a:t>=</a:t>
            </a:r>
            <a:r>
              <a:rPr lang="en-US" altLang="zh-CN" b="0" dirty="0">
                <a:solidFill>
                  <a:srgbClr val="3B3B3B"/>
                </a:solidFill>
                <a:effectLst/>
                <a:latin typeface="Consolas" panose="020B0609020204030204" pitchFamily="49" charset="0"/>
              </a:rPr>
              <a:t> </a:t>
            </a:r>
            <a:r>
              <a:rPr lang="en-US" altLang="zh-CN" b="0" dirty="0" err="1">
                <a:solidFill>
                  <a:srgbClr val="795E26"/>
                </a:solidFill>
                <a:effectLst/>
                <a:latin typeface="Consolas" panose="020B0609020204030204" pitchFamily="49" charset="0"/>
              </a:rPr>
              <a:t>inet_addr</a:t>
            </a:r>
            <a:r>
              <a:rPr lang="en-US" altLang="zh-CN" b="0" dirty="0">
                <a:solidFill>
                  <a:srgbClr val="3B3B3B"/>
                </a:solidFill>
                <a:effectLst/>
                <a:latin typeface="Consolas" panose="020B0609020204030204" pitchFamily="49" charset="0"/>
              </a:rPr>
              <a:t>(</a:t>
            </a:r>
            <a:r>
              <a:rPr lang="en-US" altLang="zh-CN" b="0" dirty="0">
                <a:solidFill>
                  <a:srgbClr val="A31515"/>
                </a:solidFill>
                <a:effectLst/>
                <a:latin typeface="Consolas" panose="020B0609020204030204" pitchFamily="49" charset="0"/>
              </a:rPr>
              <a:t>"</a:t>
            </a:r>
            <a:r>
              <a:rPr lang="en-US" altLang="zh-CN" dirty="0" err="1">
                <a:solidFill>
                  <a:srgbClr val="A31515"/>
                </a:solidFill>
                <a:latin typeface="Consolas" panose="020B0609020204030204" pitchFamily="49" charset="0"/>
              </a:rPr>
              <a:t>xxx</a:t>
            </a:r>
            <a:r>
              <a:rPr lang="en-US" altLang="zh-CN" b="0" dirty="0" err="1">
                <a:solidFill>
                  <a:srgbClr val="A31515"/>
                </a:solidFill>
                <a:effectLst/>
                <a:latin typeface="Consolas" panose="020B0609020204030204" pitchFamily="49" charset="0"/>
              </a:rPr>
              <a:t>.xxx.x.xxx</a:t>
            </a:r>
            <a:r>
              <a:rPr lang="en-US" altLang="zh-CN" b="0" dirty="0">
                <a:solidFill>
                  <a:srgbClr val="A31515"/>
                </a:solidFill>
                <a:effectLst/>
                <a:latin typeface="Consolas" panose="020B0609020204030204" pitchFamily="49" charset="0"/>
              </a:rPr>
              <a:t>"</a:t>
            </a: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r>
              <a:rPr lang="en-US" altLang="zh-CN" b="0" dirty="0" err="1">
                <a:solidFill>
                  <a:srgbClr val="001080"/>
                </a:solidFill>
                <a:effectLst/>
                <a:latin typeface="Consolas" panose="020B0609020204030204" pitchFamily="49" charset="0"/>
              </a:rPr>
              <a:t>addr_length</a:t>
            </a:r>
            <a:r>
              <a:rPr lang="en-US" altLang="zh-CN" b="0" dirty="0">
                <a:solidFill>
                  <a:srgbClr val="3B3B3B"/>
                </a:solidFill>
                <a:effectLst/>
                <a:latin typeface="Consolas" panose="020B0609020204030204" pitchFamily="49" charset="0"/>
              </a:rPr>
              <a:t> </a:t>
            </a:r>
            <a:r>
              <a:rPr lang="en-US" altLang="zh-CN" b="0" dirty="0">
                <a:solidFill>
                  <a:srgbClr val="000000"/>
                </a:solidFill>
                <a:effectLst/>
                <a:latin typeface="Consolas" panose="020B0609020204030204" pitchFamily="49" charset="0"/>
              </a:rPr>
              <a:t>=</a:t>
            </a:r>
            <a:r>
              <a:rPr lang="en-US" altLang="zh-CN" b="0" dirty="0">
                <a:solidFill>
                  <a:srgbClr val="3B3B3B"/>
                </a:solidFill>
                <a:effectLst/>
                <a:latin typeface="Consolas" panose="020B0609020204030204" pitchFamily="49" charset="0"/>
              </a:rPr>
              <a:t> </a:t>
            </a:r>
            <a:r>
              <a:rPr lang="en-US" altLang="zh-CN" b="0" dirty="0" err="1">
                <a:solidFill>
                  <a:srgbClr val="0000FF"/>
                </a:solidFill>
                <a:effectLst/>
                <a:latin typeface="Consolas" panose="020B0609020204030204" pitchFamily="49" charset="0"/>
              </a:rPr>
              <a:t>sizeof</a:t>
            </a:r>
            <a:r>
              <a:rPr lang="en-US" altLang="zh-CN" b="0" dirty="0">
                <a:solidFill>
                  <a:srgbClr val="3B3B3B"/>
                </a:solidFill>
                <a:effectLst/>
                <a:latin typeface="Consolas" panose="020B0609020204030204" pitchFamily="49" charset="0"/>
              </a:rPr>
              <a:t>(</a:t>
            </a:r>
            <a:r>
              <a:rPr lang="en-US" altLang="zh-CN" b="0" dirty="0" err="1">
                <a:solidFill>
                  <a:srgbClr val="001080"/>
                </a:solidFill>
                <a:effectLst/>
                <a:latin typeface="Consolas" panose="020B0609020204030204" pitchFamily="49" charset="0"/>
              </a:rPr>
              <a:t>send_addr</a:t>
            </a: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p:txBody>
      </p:sp>
      <p:sp>
        <p:nvSpPr>
          <p:cNvPr id="7" name="文本框 6"/>
          <p:cNvSpPr txBox="1"/>
          <p:nvPr/>
        </p:nvSpPr>
        <p:spPr>
          <a:xfrm>
            <a:off x="326569" y="1872296"/>
            <a:ext cx="11725731" cy="861774"/>
          </a:xfrm>
          <a:prstGeom prst="rect">
            <a:avLst/>
          </a:prstGeom>
          <a:noFill/>
        </p:spPr>
        <p:txBody>
          <a:bodyPr wrap="square" rtlCol="0">
            <a:spAutoFit/>
          </a:bodyPr>
          <a:lstStyle/>
          <a:p>
            <a:r>
              <a:rPr lang="en-US" altLang="zh-CN" sz="1600" b="0" dirty="0" err="1">
                <a:solidFill>
                  <a:srgbClr val="001080"/>
                </a:solidFill>
                <a:effectLst/>
                <a:latin typeface="Consolas" panose="020B0609020204030204" pitchFamily="49" charset="0"/>
              </a:rPr>
              <a:t>addr_length</a:t>
            </a:r>
            <a:r>
              <a:rPr lang="zh-CN" altLang="en-US" sz="1600" dirty="0"/>
              <a:t>即结构体</a:t>
            </a:r>
            <a:r>
              <a:rPr lang="en-US" altLang="zh-CN" sz="1600" b="0" dirty="0" err="1">
                <a:solidFill>
                  <a:srgbClr val="001080"/>
                </a:solidFill>
                <a:effectLst/>
                <a:latin typeface="Consolas" panose="020B0609020204030204" pitchFamily="49" charset="0"/>
              </a:rPr>
              <a:t>send_addr</a:t>
            </a:r>
            <a:r>
              <a:rPr lang="zh-CN" altLang="en-US" sz="1600" dirty="0"/>
              <a:t>的大小。</a:t>
            </a:r>
            <a:endParaRPr lang="en-US" altLang="zh-CN" sz="1600" dirty="0"/>
          </a:p>
          <a:p>
            <a:r>
              <a:rPr lang="en-US" altLang="zh-CN" sz="1600" b="0" dirty="0" err="1">
                <a:solidFill>
                  <a:srgbClr val="001080"/>
                </a:solidFill>
                <a:effectLst/>
                <a:latin typeface="Consolas" panose="020B0609020204030204" pitchFamily="49" charset="0"/>
              </a:rPr>
              <a:t>sock_fd</a:t>
            </a:r>
            <a:r>
              <a:rPr lang="zh-CN" altLang="en-US" sz="1600" dirty="0"/>
              <a:t>是对</a:t>
            </a:r>
            <a:r>
              <a:rPr lang="en-US" altLang="zh-CN" sz="1600" dirty="0"/>
              <a:t>socket</a:t>
            </a:r>
            <a:r>
              <a:rPr lang="zh-CN" altLang="en-US" sz="1600" dirty="0"/>
              <a:t>文件创建的返回描述，也是套接字的标识，</a:t>
            </a:r>
            <a:r>
              <a:rPr lang="en-US" altLang="zh-CN" sz="1600" b="0" dirty="0">
                <a:solidFill>
                  <a:srgbClr val="3B3B3B"/>
                </a:solidFill>
                <a:effectLst/>
                <a:latin typeface="Consolas" panose="020B0609020204030204" pitchFamily="49" charset="0"/>
              </a:rPr>
              <a:t> AF_INET</a:t>
            </a:r>
            <a:r>
              <a:rPr lang="zh-CN" altLang="en-US" sz="1600" dirty="0"/>
              <a:t>参数指定</a:t>
            </a:r>
            <a:r>
              <a:rPr lang="en-US" altLang="zh-CN" sz="1600" dirty="0"/>
              <a:t>IPV4</a:t>
            </a:r>
            <a:r>
              <a:rPr lang="zh-CN" altLang="en-US" sz="1600" dirty="0"/>
              <a:t>地址簇</a:t>
            </a:r>
            <a:r>
              <a:rPr lang="en-US" altLang="zh-CN" sz="1600" b="0" dirty="0">
                <a:solidFill>
                  <a:srgbClr val="3B3B3B"/>
                </a:solidFill>
                <a:effectLst/>
                <a:latin typeface="Consolas" panose="020B0609020204030204" pitchFamily="49" charset="0"/>
              </a:rPr>
              <a:t>SOCK_DGRAM/SOCK_STREAM</a:t>
            </a:r>
            <a:r>
              <a:rPr lang="zh-CN" altLang="en-US" sz="1600" dirty="0"/>
              <a:t>分别指定</a:t>
            </a:r>
            <a:r>
              <a:rPr lang="en-US" altLang="zh-CN" sz="1600" dirty="0"/>
              <a:t>UDP/TCP</a:t>
            </a:r>
            <a:r>
              <a:rPr lang="zh-CN" altLang="en-US" sz="1600" dirty="0"/>
              <a:t>通信，通信协议选择默认值</a:t>
            </a:r>
            <a:r>
              <a:rPr lang="en-US" altLang="zh-CN" sz="1600" dirty="0"/>
              <a:t>0</a:t>
            </a:r>
            <a:r>
              <a:rPr lang="zh-CN" altLang="en-US" sz="1600" dirty="0"/>
              <a:t>。</a:t>
            </a:r>
            <a:endParaRPr lang="zh-CN" altLang="en-US" sz="1600" dirty="0"/>
          </a:p>
        </p:txBody>
      </p:sp>
      <p:sp>
        <p:nvSpPr>
          <p:cNvPr id="9" name="文本框 8"/>
          <p:cNvSpPr txBox="1"/>
          <p:nvPr/>
        </p:nvSpPr>
        <p:spPr>
          <a:xfrm>
            <a:off x="8137019" y="4253601"/>
            <a:ext cx="3915281" cy="1815882"/>
          </a:xfrm>
          <a:prstGeom prst="rect">
            <a:avLst/>
          </a:prstGeom>
          <a:solidFill>
            <a:schemeClr val="accent1">
              <a:lumMod val="75000"/>
            </a:schemeClr>
          </a:solidFill>
        </p:spPr>
        <p:txBody>
          <a:bodyPr wrap="square" rtlCol="0">
            <a:spAutoFit/>
          </a:bodyPr>
          <a:lstStyle/>
          <a:p>
            <a:r>
              <a:rPr lang="zh-CN" altLang="en-US" sz="1600" dirty="0">
                <a:solidFill>
                  <a:schemeClr val="bg1"/>
                </a:solidFill>
              </a:rPr>
              <a:t>设置手机地址信息的通信范围、通信端口、</a:t>
            </a:r>
            <a:r>
              <a:rPr lang="en-US" altLang="zh-CN" sz="1600" dirty="0" err="1">
                <a:solidFill>
                  <a:schemeClr val="bg1"/>
                </a:solidFill>
              </a:rPr>
              <a:t>ip</a:t>
            </a:r>
            <a:r>
              <a:rPr lang="zh-CN" altLang="en-US" sz="1600" dirty="0">
                <a:solidFill>
                  <a:schemeClr val="bg1"/>
                </a:solidFill>
              </a:rPr>
              <a:t>地址、信息长度。</a:t>
            </a:r>
            <a:endParaRPr lang="en-US" altLang="zh-CN" sz="1600" dirty="0">
              <a:solidFill>
                <a:schemeClr val="bg1"/>
              </a:solidFill>
            </a:endParaRPr>
          </a:p>
          <a:p>
            <a:r>
              <a:rPr lang="zh-CN" altLang="en-US" sz="1600" dirty="0">
                <a:solidFill>
                  <a:schemeClr val="bg1"/>
                </a:solidFill>
              </a:rPr>
              <a:t>注意是发送消息的目标设备的</a:t>
            </a:r>
            <a:r>
              <a:rPr lang="en-US" altLang="zh-CN" sz="1600" dirty="0">
                <a:solidFill>
                  <a:schemeClr val="bg1"/>
                </a:solidFill>
              </a:rPr>
              <a:t>IP</a:t>
            </a:r>
            <a:r>
              <a:rPr lang="zh-CN" altLang="en-US" sz="1600" dirty="0">
                <a:solidFill>
                  <a:schemeClr val="bg1"/>
                </a:solidFill>
              </a:rPr>
              <a:t>地址，这里目标设备是手机，那么就是手机的局域网地址，</a:t>
            </a:r>
            <a:endParaRPr lang="en-US" altLang="zh-CN" sz="1600" dirty="0">
              <a:solidFill>
                <a:schemeClr val="bg1"/>
              </a:solidFill>
            </a:endParaRPr>
          </a:p>
          <a:p>
            <a:r>
              <a:rPr lang="zh-CN" altLang="en-US" sz="1600" dirty="0">
                <a:solidFill>
                  <a:schemeClr val="bg1"/>
                </a:solidFill>
              </a:rPr>
              <a:t>一般可以在 手机</a:t>
            </a:r>
            <a:r>
              <a:rPr lang="en-US" altLang="zh-CN" sz="1600" dirty="0">
                <a:solidFill>
                  <a:schemeClr val="bg1"/>
                </a:solidFill>
              </a:rPr>
              <a:t>——</a:t>
            </a:r>
            <a:r>
              <a:rPr lang="zh-CN" altLang="en-US" sz="1600" dirty="0">
                <a:solidFill>
                  <a:schemeClr val="bg1"/>
                </a:solidFill>
              </a:rPr>
              <a:t>设置</a:t>
            </a:r>
            <a:r>
              <a:rPr lang="en-US" altLang="zh-CN" sz="1600" dirty="0">
                <a:solidFill>
                  <a:schemeClr val="bg1"/>
                </a:solidFill>
              </a:rPr>
              <a:t>——</a:t>
            </a:r>
            <a:r>
              <a:rPr lang="zh-CN" altLang="en-US" sz="1600" dirty="0">
                <a:solidFill>
                  <a:schemeClr val="bg1"/>
                </a:solidFill>
              </a:rPr>
              <a:t>网络连接 里面查看到手机的局域网</a:t>
            </a:r>
            <a:r>
              <a:rPr lang="en-US" altLang="zh-CN" sz="1600" dirty="0">
                <a:solidFill>
                  <a:schemeClr val="bg1"/>
                </a:solidFill>
              </a:rPr>
              <a:t>IP</a:t>
            </a:r>
            <a:r>
              <a:rPr lang="zh-CN" altLang="en-US" sz="1600" dirty="0">
                <a:solidFill>
                  <a:schemeClr val="bg1"/>
                </a:solidFill>
              </a:rPr>
              <a:t>。</a:t>
            </a:r>
            <a:endParaRPr lang="zh-CN" altLang="en-US" sz="1600"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p:nvPr/>
        </p:nvSpPr>
        <p:spPr>
          <a:xfrm>
            <a:off x="-11937" y="439927"/>
            <a:ext cx="6839584" cy="537209"/>
          </a:xfrm>
          <a:prstGeom prst="rect">
            <a:avLst/>
          </a:prstGeom>
        </p:spPr>
        <p:txBody>
          <a:bodyPr vert="horz" wrap="square" lIns="0" tIns="0" rIns="0" bIns="0"/>
          <a:lstStyle/>
          <a:p>
            <a:pPr algn="l" rtl="0" eaLnBrk="0">
              <a:lnSpc>
                <a:spcPct val="189000"/>
              </a:lnSpc>
            </a:pPr>
            <a:endParaRPr lang="en-US" altLang="en-US" sz="100" dirty="0"/>
          </a:p>
          <a:p>
            <a:pPr marL="12700" algn="l" rtl="0" eaLnBrk="0">
              <a:lnSpc>
                <a:spcPct val="99000"/>
              </a:lnSpc>
              <a:spcBef>
                <a:spcPts val="0"/>
              </a:spcBef>
              <a:tabLst>
                <a:tab pos="380365" algn="l"/>
                <a:tab pos="6826250" algn="l"/>
              </a:tabLst>
            </a:pP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sz="3200" kern="0" spc="190"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3200" u="sng" kern="0" spc="28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3500" b="1" u="sng" kern="0" spc="-10" dirty="0">
                <a:solidFill>
                  <a:srgbClr val="404040">
                    <a:alpha val="100000"/>
                  </a:srgbClr>
                </a:solidFill>
                <a:uFill>
                  <a:solidFill>
                    <a:srgbClr val="BF1A21"/>
                  </a:solidFill>
                </a:uFill>
                <a:latin typeface="微软雅黑" panose="020B0503020204020204" pitchFamily="34" charset="-122"/>
                <a:ea typeface="微软雅黑" panose="020B0503020204020204" pitchFamily="34" charset="-122"/>
              </a:rPr>
              <a:t>UDP</a:t>
            </a:r>
            <a:r>
              <a:rPr lang="zh-CN" altLang="en-US" sz="3500" b="1" u="sng" kern="0" spc="-10" dirty="0">
                <a:solidFill>
                  <a:srgbClr val="404040">
                    <a:alpha val="100000"/>
                  </a:srgbClr>
                </a:solidFill>
                <a:uFill>
                  <a:solidFill>
                    <a:srgbClr val="BF1A21"/>
                  </a:solidFill>
                </a:uFill>
                <a:latin typeface="微软雅黑" panose="020B0503020204020204" pitchFamily="34" charset="-122"/>
                <a:ea typeface="微软雅黑" panose="020B0503020204020204" pitchFamily="34" charset="-122"/>
              </a:rPr>
              <a:t>通信代码</a:t>
            </a: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en-US" sz="3200" dirty="0"/>
          </a:p>
        </p:txBody>
      </p:sp>
      <p:pic>
        <p:nvPicPr>
          <p:cNvPr id="14" name="picture 14"/>
          <p:cNvPicPr>
            <a:picLocks noChangeAspect="1"/>
          </p:cNvPicPr>
          <p:nvPr/>
        </p:nvPicPr>
        <p:blipFill>
          <a:blip r:embed="rId1"/>
          <a:stretch>
            <a:fillRect/>
          </a:stretch>
        </p:blipFill>
        <p:spPr>
          <a:xfrm rot="21600000">
            <a:off x="10668000" y="6545213"/>
            <a:ext cx="1384300" cy="253469"/>
          </a:xfrm>
          <a:prstGeom prst="rect">
            <a:avLst/>
          </a:prstGeom>
        </p:spPr>
      </p:pic>
      <p:pic>
        <p:nvPicPr>
          <p:cNvPr id="2" name="picture 144"/>
          <p:cNvPicPr>
            <a:picLocks noChangeAspect="1"/>
          </p:cNvPicPr>
          <p:nvPr/>
        </p:nvPicPr>
        <p:blipFill>
          <a:blip r:embed="rId2"/>
          <a:stretch>
            <a:fillRect/>
          </a:stretch>
        </p:blipFill>
        <p:spPr>
          <a:xfrm>
            <a:off x="326571" y="442395"/>
            <a:ext cx="444137" cy="442830"/>
          </a:xfrm>
          <a:prstGeom prst="rect">
            <a:avLst/>
          </a:prstGeom>
        </p:spPr>
      </p:pic>
      <p:sp>
        <p:nvSpPr>
          <p:cNvPr id="3" name="文本框 2"/>
          <p:cNvSpPr txBox="1"/>
          <p:nvPr/>
        </p:nvSpPr>
        <p:spPr>
          <a:xfrm>
            <a:off x="326570" y="1338701"/>
            <a:ext cx="5131837" cy="369332"/>
          </a:xfrm>
          <a:prstGeom prst="rect">
            <a:avLst/>
          </a:prstGeom>
          <a:noFill/>
        </p:spPr>
        <p:txBody>
          <a:bodyPr wrap="square" rtlCol="0">
            <a:spAutoFit/>
          </a:bodyPr>
          <a:lstStyle/>
          <a:p>
            <a:endParaRPr lang="en-US" altLang="zh-CN" dirty="0"/>
          </a:p>
        </p:txBody>
      </p:sp>
      <p:sp>
        <p:nvSpPr>
          <p:cNvPr id="5" name="文本框 4"/>
          <p:cNvSpPr txBox="1"/>
          <p:nvPr/>
        </p:nvSpPr>
        <p:spPr>
          <a:xfrm>
            <a:off x="326570" y="1353850"/>
            <a:ext cx="6326157" cy="369332"/>
          </a:xfrm>
          <a:prstGeom prst="rect">
            <a:avLst/>
          </a:prstGeom>
          <a:noFill/>
        </p:spPr>
        <p:txBody>
          <a:bodyPr wrap="square" rtlCol="0">
            <a:spAutoFit/>
          </a:bodyPr>
          <a:lstStyle/>
          <a:p>
            <a:r>
              <a:rPr lang="en-US" altLang="zh-CN" b="1" dirty="0"/>
              <a:t>1. UDP</a:t>
            </a:r>
            <a:r>
              <a:rPr lang="zh-CN" altLang="en-US" b="1" dirty="0"/>
              <a:t>通信代码实现</a:t>
            </a:r>
            <a:r>
              <a:rPr lang="en-US" altLang="zh-CN" b="1" dirty="0"/>
              <a:t>——</a:t>
            </a:r>
            <a:r>
              <a:rPr lang="en-US" altLang="zh-CN" b="0" dirty="0" err="1">
                <a:solidFill>
                  <a:srgbClr val="795E26"/>
                </a:solidFill>
                <a:effectLst/>
                <a:latin typeface="Consolas" panose="020B0609020204030204" pitchFamily="49" charset="0"/>
              </a:rPr>
              <a:t>UDPClient_close</a:t>
            </a:r>
            <a:endParaRPr lang="zh-CN" altLang="en-US" b="1" dirty="0"/>
          </a:p>
        </p:txBody>
      </p:sp>
      <p:sp>
        <p:nvSpPr>
          <p:cNvPr id="6" name="文本框 5"/>
          <p:cNvSpPr txBox="1"/>
          <p:nvPr/>
        </p:nvSpPr>
        <p:spPr>
          <a:xfrm>
            <a:off x="438538" y="3092233"/>
            <a:ext cx="6102220" cy="1257780"/>
          </a:xfrm>
          <a:prstGeom prst="rect">
            <a:avLst/>
          </a:prstGeom>
          <a:solidFill>
            <a:schemeClr val="accent4">
              <a:lumMod val="20000"/>
              <a:lumOff val="80000"/>
            </a:schemeClr>
          </a:solidFill>
        </p:spPr>
        <p:txBody>
          <a:bodyPr wrap="square">
            <a:spAutoFit/>
          </a:bodyPr>
          <a:lstStyle/>
          <a:p>
            <a:pPr>
              <a:lnSpc>
                <a:spcPts val="1500"/>
              </a:lnSpc>
            </a:pPr>
            <a:r>
              <a:rPr lang="en-US" altLang="zh-CN" b="0" dirty="0">
                <a:solidFill>
                  <a:srgbClr val="008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@brief</a:t>
            </a:r>
            <a:r>
              <a:rPr lang="en-US" altLang="zh-CN" b="0" dirty="0">
                <a:solidFill>
                  <a:srgbClr val="008000"/>
                </a:solidFill>
                <a:effectLst/>
                <a:latin typeface="Consolas" panose="020B0609020204030204" pitchFamily="49" charset="0"/>
              </a:rPr>
              <a:t> UDP</a:t>
            </a:r>
            <a:r>
              <a:rPr lang="zh-CN" altLang="en-US" b="0" dirty="0">
                <a:solidFill>
                  <a:srgbClr val="008000"/>
                </a:solidFill>
                <a:effectLst/>
                <a:latin typeface="Consolas" panose="020B0609020204030204" pitchFamily="49" charset="0"/>
              </a:rPr>
              <a:t>连接关闭</a:t>
            </a:r>
            <a:endParaRPr lang="zh-CN" altLang="en-US" b="0" dirty="0">
              <a:solidFill>
                <a:srgbClr val="3B3B3B"/>
              </a:solidFill>
              <a:effectLst/>
              <a:latin typeface="Consolas" panose="020B0609020204030204" pitchFamily="49" charset="0"/>
            </a:endParaRPr>
          </a:p>
          <a:p>
            <a:pPr>
              <a:lnSpc>
                <a:spcPts val="1500"/>
              </a:lnSpc>
            </a:pPr>
            <a:r>
              <a:rPr lang="en-US" altLang="zh-CN" b="0" dirty="0">
                <a:solidFill>
                  <a:srgbClr val="0000FF"/>
                </a:solidFill>
                <a:effectLst/>
                <a:latin typeface="Consolas" panose="020B0609020204030204" pitchFamily="49" charset="0"/>
              </a:rPr>
              <a:t>void</a:t>
            </a:r>
            <a:r>
              <a:rPr lang="en-US" altLang="zh-CN" b="0" dirty="0">
                <a:solidFill>
                  <a:srgbClr val="3B3B3B"/>
                </a:solidFill>
                <a:effectLst/>
                <a:latin typeface="Consolas" panose="020B0609020204030204" pitchFamily="49" charset="0"/>
              </a:rPr>
              <a:t> </a:t>
            </a:r>
            <a:r>
              <a:rPr lang="en-US" altLang="zh-CN" b="0" dirty="0" err="1">
                <a:solidFill>
                  <a:srgbClr val="795E26"/>
                </a:solidFill>
                <a:effectLst/>
                <a:latin typeface="Consolas" panose="020B0609020204030204" pitchFamily="49" charset="0"/>
              </a:rPr>
              <a:t>UDPClient_close</a:t>
            </a: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r>
              <a:rPr lang="en-US" altLang="zh-CN" b="0" dirty="0">
                <a:solidFill>
                  <a:srgbClr val="008000"/>
                </a:solidFill>
                <a:effectLst/>
                <a:latin typeface="Consolas" panose="020B0609020204030204" pitchFamily="49" charset="0"/>
              </a:rPr>
              <a:t>//</a:t>
            </a:r>
            <a:r>
              <a:rPr lang="zh-CN" altLang="en-US" b="0" dirty="0">
                <a:solidFill>
                  <a:srgbClr val="008000"/>
                </a:solidFill>
                <a:effectLst/>
                <a:latin typeface="Consolas" panose="020B0609020204030204" pitchFamily="49" charset="0"/>
              </a:rPr>
              <a:t>关闭这个 </a:t>
            </a:r>
            <a:r>
              <a:rPr lang="en-US" altLang="zh-CN" b="0" dirty="0">
                <a:solidFill>
                  <a:srgbClr val="008000"/>
                </a:solidFill>
                <a:effectLst/>
                <a:latin typeface="Consolas" panose="020B0609020204030204" pitchFamily="49" charset="0"/>
              </a:rPr>
              <a:t>socket</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r>
              <a:rPr lang="en-US" altLang="zh-CN" b="0" dirty="0" err="1">
                <a:solidFill>
                  <a:srgbClr val="795E26"/>
                </a:solidFill>
                <a:effectLst/>
                <a:latin typeface="Consolas" panose="020B0609020204030204" pitchFamily="49" charset="0"/>
              </a:rPr>
              <a:t>closesocket</a:t>
            </a:r>
            <a:r>
              <a:rPr lang="en-US" altLang="zh-CN" b="0" dirty="0">
                <a:solidFill>
                  <a:srgbClr val="3B3B3B"/>
                </a:solidFill>
                <a:effectLst/>
                <a:latin typeface="Consolas" panose="020B0609020204030204" pitchFamily="49" charset="0"/>
              </a:rPr>
              <a:t>(</a:t>
            </a:r>
            <a:r>
              <a:rPr lang="en-US" altLang="zh-CN" b="0" dirty="0" err="1">
                <a:solidFill>
                  <a:srgbClr val="001080"/>
                </a:solidFill>
                <a:effectLst/>
                <a:latin typeface="Consolas" panose="020B0609020204030204" pitchFamily="49" charset="0"/>
              </a:rPr>
              <a:t>sock_fd</a:t>
            </a: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p:txBody>
      </p:sp>
      <p:sp>
        <p:nvSpPr>
          <p:cNvPr id="7" name="文本框 6"/>
          <p:cNvSpPr txBox="1"/>
          <p:nvPr/>
        </p:nvSpPr>
        <p:spPr>
          <a:xfrm>
            <a:off x="326569" y="1872296"/>
            <a:ext cx="11725731" cy="338554"/>
          </a:xfrm>
          <a:prstGeom prst="rect">
            <a:avLst/>
          </a:prstGeom>
          <a:noFill/>
        </p:spPr>
        <p:txBody>
          <a:bodyPr wrap="square" rtlCol="0">
            <a:spAutoFit/>
          </a:bodyPr>
          <a:lstStyle/>
          <a:p>
            <a:r>
              <a:rPr lang="zh-CN" altLang="en-US" sz="1600" dirty="0"/>
              <a:t>只需要调用</a:t>
            </a:r>
            <a:r>
              <a:rPr lang="en-US" altLang="zh-CN" sz="1600" dirty="0" err="1"/>
              <a:t>closesocket</a:t>
            </a:r>
            <a:r>
              <a:rPr lang="zh-CN" altLang="en-US" sz="1600" dirty="0"/>
              <a:t>函数即可，它会关闭所传入标识对应的套接字连接。</a:t>
            </a:r>
            <a:endParaRPr lang="zh-CN" altLang="en-US"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p:nvPr/>
        </p:nvSpPr>
        <p:spPr>
          <a:xfrm>
            <a:off x="-11937" y="439927"/>
            <a:ext cx="6839584" cy="537209"/>
          </a:xfrm>
          <a:prstGeom prst="rect">
            <a:avLst/>
          </a:prstGeom>
        </p:spPr>
        <p:txBody>
          <a:bodyPr vert="horz" wrap="square" lIns="0" tIns="0" rIns="0" bIns="0"/>
          <a:lstStyle/>
          <a:p>
            <a:pPr algn="l" rtl="0" eaLnBrk="0">
              <a:lnSpc>
                <a:spcPct val="189000"/>
              </a:lnSpc>
            </a:pPr>
            <a:endParaRPr lang="en-US" altLang="en-US" sz="100" dirty="0"/>
          </a:p>
          <a:p>
            <a:pPr marL="12700" algn="l" rtl="0" eaLnBrk="0">
              <a:lnSpc>
                <a:spcPct val="99000"/>
              </a:lnSpc>
              <a:spcBef>
                <a:spcPts val="0"/>
              </a:spcBef>
              <a:tabLst>
                <a:tab pos="380365" algn="l"/>
                <a:tab pos="6826250" algn="l"/>
              </a:tabLst>
            </a:pP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sz="3200" kern="0" spc="190"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3200" u="sng" kern="0" spc="28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3500" b="1" u="sng" kern="0" spc="-10" dirty="0">
                <a:solidFill>
                  <a:srgbClr val="404040">
                    <a:alpha val="100000"/>
                  </a:srgbClr>
                </a:solidFill>
                <a:uFill>
                  <a:solidFill>
                    <a:srgbClr val="BF1A21"/>
                  </a:solidFill>
                </a:uFill>
                <a:latin typeface="微软雅黑" panose="020B0503020204020204" pitchFamily="34" charset="-122"/>
                <a:ea typeface="微软雅黑" panose="020B0503020204020204" pitchFamily="34" charset="-122"/>
              </a:rPr>
              <a:t>UDP</a:t>
            </a:r>
            <a:r>
              <a:rPr lang="zh-CN" altLang="en-US" sz="3500" b="1" u="sng" kern="0" spc="-10" dirty="0">
                <a:solidFill>
                  <a:srgbClr val="404040">
                    <a:alpha val="100000"/>
                  </a:srgbClr>
                </a:solidFill>
                <a:uFill>
                  <a:solidFill>
                    <a:srgbClr val="BF1A21"/>
                  </a:solidFill>
                </a:uFill>
                <a:latin typeface="微软雅黑" panose="020B0503020204020204" pitchFamily="34" charset="-122"/>
                <a:ea typeface="微软雅黑" panose="020B0503020204020204" pitchFamily="34" charset="-122"/>
              </a:rPr>
              <a:t>通信代码</a:t>
            </a: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en-US" sz="3200" dirty="0"/>
          </a:p>
        </p:txBody>
      </p:sp>
      <p:pic>
        <p:nvPicPr>
          <p:cNvPr id="14" name="picture 14"/>
          <p:cNvPicPr>
            <a:picLocks noChangeAspect="1"/>
          </p:cNvPicPr>
          <p:nvPr/>
        </p:nvPicPr>
        <p:blipFill>
          <a:blip r:embed="rId1"/>
          <a:stretch>
            <a:fillRect/>
          </a:stretch>
        </p:blipFill>
        <p:spPr>
          <a:xfrm rot="21600000">
            <a:off x="10668000" y="6545213"/>
            <a:ext cx="1384300" cy="253469"/>
          </a:xfrm>
          <a:prstGeom prst="rect">
            <a:avLst/>
          </a:prstGeom>
        </p:spPr>
      </p:pic>
      <p:pic>
        <p:nvPicPr>
          <p:cNvPr id="2" name="picture 144"/>
          <p:cNvPicPr>
            <a:picLocks noChangeAspect="1"/>
          </p:cNvPicPr>
          <p:nvPr/>
        </p:nvPicPr>
        <p:blipFill>
          <a:blip r:embed="rId2"/>
          <a:stretch>
            <a:fillRect/>
          </a:stretch>
        </p:blipFill>
        <p:spPr>
          <a:xfrm>
            <a:off x="326571" y="442395"/>
            <a:ext cx="444137" cy="442830"/>
          </a:xfrm>
          <a:prstGeom prst="rect">
            <a:avLst/>
          </a:prstGeom>
        </p:spPr>
      </p:pic>
      <p:sp>
        <p:nvSpPr>
          <p:cNvPr id="3" name="文本框 2"/>
          <p:cNvSpPr txBox="1"/>
          <p:nvPr/>
        </p:nvSpPr>
        <p:spPr>
          <a:xfrm>
            <a:off x="326570" y="1338701"/>
            <a:ext cx="5131837" cy="369332"/>
          </a:xfrm>
          <a:prstGeom prst="rect">
            <a:avLst/>
          </a:prstGeom>
          <a:noFill/>
        </p:spPr>
        <p:txBody>
          <a:bodyPr wrap="square" rtlCol="0">
            <a:spAutoFit/>
          </a:bodyPr>
          <a:lstStyle/>
          <a:p>
            <a:endParaRPr lang="en-US" altLang="zh-CN" dirty="0"/>
          </a:p>
        </p:txBody>
      </p:sp>
      <p:sp>
        <p:nvSpPr>
          <p:cNvPr id="5" name="文本框 4"/>
          <p:cNvSpPr txBox="1"/>
          <p:nvPr/>
        </p:nvSpPr>
        <p:spPr>
          <a:xfrm>
            <a:off x="326570" y="1353850"/>
            <a:ext cx="6326157" cy="369332"/>
          </a:xfrm>
          <a:prstGeom prst="rect">
            <a:avLst/>
          </a:prstGeom>
          <a:noFill/>
        </p:spPr>
        <p:txBody>
          <a:bodyPr wrap="square" rtlCol="0">
            <a:spAutoFit/>
          </a:bodyPr>
          <a:lstStyle/>
          <a:p>
            <a:r>
              <a:rPr lang="en-US" altLang="zh-CN" b="1" dirty="0"/>
              <a:t>1. UDP</a:t>
            </a:r>
            <a:r>
              <a:rPr lang="zh-CN" altLang="en-US" b="1" dirty="0"/>
              <a:t>通信代码实现</a:t>
            </a:r>
            <a:r>
              <a:rPr lang="en-US" altLang="zh-CN" b="1" dirty="0"/>
              <a:t>——</a:t>
            </a:r>
            <a:r>
              <a:rPr lang="en-US" altLang="zh-CN" b="0" dirty="0" err="1">
                <a:solidFill>
                  <a:srgbClr val="795E26"/>
                </a:solidFill>
                <a:effectLst/>
                <a:latin typeface="Consolas" panose="020B0609020204030204" pitchFamily="49" charset="0"/>
              </a:rPr>
              <a:t>UDPClientTask_send</a:t>
            </a:r>
            <a:endParaRPr lang="zh-CN" altLang="en-US" b="1" dirty="0"/>
          </a:p>
        </p:txBody>
      </p:sp>
      <p:sp>
        <p:nvSpPr>
          <p:cNvPr id="9" name="文本框 8"/>
          <p:cNvSpPr txBox="1"/>
          <p:nvPr/>
        </p:nvSpPr>
        <p:spPr>
          <a:xfrm>
            <a:off x="139700" y="4226195"/>
            <a:ext cx="12288418" cy="2027222"/>
          </a:xfrm>
          <a:prstGeom prst="rect">
            <a:avLst/>
          </a:prstGeom>
          <a:solidFill>
            <a:schemeClr val="accent4">
              <a:lumMod val="20000"/>
              <a:lumOff val="80000"/>
            </a:schemeClr>
          </a:solidFill>
        </p:spPr>
        <p:txBody>
          <a:bodyPr wrap="square">
            <a:spAutoFit/>
          </a:bodyPr>
          <a:lstStyle/>
          <a:p>
            <a:pPr>
              <a:lnSpc>
                <a:spcPts val="1500"/>
              </a:lnSpc>
            </a:pPr>
            <a:r>
              <a:rPr lang="en-US" altLang="zh-CN" b="0" dirty="0">
                <a:solidFill>
                  <a:srgbClr val="008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@brief</a:t>
            </a:r>
            <a:r>
              <a:rPr lang="en-US" altLang="zh-CN" b="0" dirty="0">
                <a:solidFill>
                  <a:srgbClr val="008000"/>
                </a:solidFill>
                <a:effectLst/>
                <a:latin typeface="Consolas" panose="020B0609020204030204" pitchFamily="49" charset="0"/>
              </a:rPr>
              <a:t> UDP</a:t>
            </a:r>
            <a:r>
              <a:rPr lang="zh-CN" altLang="en-US" b="0" dirty="0">
                <a:solidFill>
                  <a:srgbClr val="008000"/>
                </a:solidFill>
                <a:effectLst/>
                <a:latin typeface="Consolas" panose="020B0609020204030204" pitchFamily="49" charset="0"/>
              </a:rPr>
              <a:t>消息发送</a:t>
            </a:r>
            <a:endParaRPr lang="zh-CN" altLang="en-US" b="0" dirty="0">
              <a:solidFill>
                <a:srgbClr val="3B3B3B"/>
              </a:solidFill>
              <a:effectLst/>
              <a:latin typeface="Consolas" panose="020B0609020204030204" pitchFamily="49" charset="0"/>
            </a:endParaRPr>
          </a:p>
          <a:p>
            <a:pPr>
              <a:lnSpc>
                <a:spcPts val="1500"/>
              </a:lnSpc>
            </a:pPr>
            <a:r>
              <a:rPr lang="en-US" altLang="zh-CN" b="0" dirty="0">
                <a:solidFill>
                  <a:srgbClr val="008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@param</a:t>
            </a:r>
            <a:r>
              <a:rPr lang="en-US" altLang="zh-CN" b="0" dirty="0">
                <a:solidFill>
                  <a:srgbClr val="008000"/>
                </a:solidFill>
                <a:effectLst/>
                <a:latin typeface="Consolas" panose="020B0609020204030204" pitchFamily="49" charset="0"/>
              </a:rPr>
              <a:t> </a:t>
            </a:r>
            <a:r>
              <a:rPr lang="en-US" altLang="zh-CN" b="0" dirty="0" err="1">
                <a:solidFill>
                  <a:srgbClr val="001080"/>
                </a:solidFill>
                <a:effectLst/>
                <a:latin typeface="Consolas" panose="020B0609020204030204" pitchFamily="49" charset="0"/>
              </a:rPr>
              <a:t>send_msg</a:t>
            </a:r>
            <a:r>
              <a:rPr lang="en-US" altLang="zh-CN" b="0" dirty="0">
                <a:solidFill>
                  <a:srgbClr val="008000"/>
                </a:solidFill>
                <a:effectLst/>
                <a:latin typeface="Consolas" panose="020B0609020204030204" pitchFamily="49" charset="0"/>
              </a:rPr>
              <a:t> </a:t>
            </a:r>
            <a:r>
              <a:rPr lang="zh-CN" altLang="en-US" b="0" dirty="0">
                <a:solidFill>
                  <a:srgbClr val="008000"/>
                </a:solidFill>
                <a:effectLst/>
                <a:latin typeface="Consolas" panose="020B0609020204030204" pitchFamily="49" charset="0"/>
              </a:rPr>
              <a:t>需要发送的消息指针</a:t>
            </a:r>
            <a:endParaRPr lang="en-US" altLang="zh-CN" b="0" dirty="0">
              <a:solidFill>
                <a:srgbClr val="008000"/>
              </a:solidFill>
              <a:effectLst/>
              <a:latin typeface="Consolas" panose="020B0609020204030204" pitchFamily="49" charset="0"/>
            </a:endParaRPr>
          </a:p>
          <a:p>
            <a:pPr>
              <a:lnSpc>
                <a:spcPts val="1500"/>
              </a:lnSpc>
            </a:pPr>
            <a:endParaRPr lang="zh-CN" altLang="en-US" b="0" dirty="0">
              <a:solidFill>
                <a:srgbClr val="3B3B3B"/>
              </a:solidFill>
              <a:effectLst/>
              <a:latin typeface="Consolas" panose="020B0609020204030204" pitchFamily="49" charset="0"/>
            </a:endParaRPr>
          </a:p>
          <a:p>
            <a:pPr>
              <a:lnSpc>
                <a:spcPts val="1500"/>
              </a:lnSpc>
            </a:pPr>
            <a:r>
              <a:rPr lang="en-US" altLang="zh-CN" b="0" dirty="0">
                <a:solidFill>
                  <a:srgbClr val="0000FF"/>
                </a:solidFill>
                <a:effectLst/>
                <a:latin typeface="Consolas" panose="020B0609020204030204" pitchFamily="49" charset="0"/>
              </a:rPr>
              <a:t>void</a:t>
            </a:r>
            <a:r>
              <a:rPr lang="en-US" altLang="zh-CN" b="0" dirty="0">
                <a:solidFill>
                  <a:srgbClr val="3B3B3B"/>
                </a:solidFill>
                <a:effectLst/>
                <a:latin typeface="Consolas" panose="020B0609020204030204" pitchFamily="49" charset="0"/>
              </a:rPr>
              <a:t> </a:t>
            </a:r>
            <a:r>
              <a:rPr lang="en-US" altLang="zh-CN" b="0" dirty="0" err="1">
                <a:solidFill>
                  <a:srgbClr val="795E26"/>
                </a:solidFill>
                <a:effectLst/>
                <a:latin typeface="Consolas" panose="020B0609020204030204" pitchFamily="49" charset="0"/>
              </a:rPr>
              <a:t>UDPClientTask_send</a:t>
            </a:r>
            <a:r>
              <a:rPr lang="en-US" altLang="zh-CN" b="0" dirty="0">
                <a:solidFill>
                  <a:srgbClr val="3B3B3B"/>
                </a:solidFill>
                <a:effectLst/>
                <a:latin typeface="Consolas" panose="020B0609020204030204" pitchFamily="49" charset="0"/>
              </a:rPr>
              <a:t>(</a:t>
            </a:r>
            <a:r>
              <a:rPr lang="en-US" altLang="zh-CN" b="0" dirty="0">
                <a:solidFill>
                  <a:srgbClr val="0000FF"/>
                </a:solidFill>
                <a:effectLst/>
                <a:latin typeface="Consolas" panose="020B0609020204030204" pitchFamily="49" charset="0"/>
              </a:rPr>
              <a:t>char</a:t>
            </a:r>
            <a:r>
              <a:rPr lang="en-US" altLang="zh-CN" b="0" dirty="0">
                <a:solidFill>
                  <a:srgbClr val="3B3B3B"/>
                </a:solidFill>
                <a:effectLst/>
                <a:latin typeface="Consolas" panose="020B0609020204030204" pitchFamily="49" charset="0"/>
              </a:rPr>
              <a:t> </a:t>
            </a:r>
            <a:r>
              <a:rPr lang="en-US" altLang="zh-CN" b="0" dirty="0">
                <a:solidFill>
                  <a:srgbClr val="000000"/>
                </a:solidFill>
                <a:effectLst/>
                <a:latin typeface="Consolas" panose="020B0609020204030204" pitchFamily="49" charset="0"/>
              </a:rPr>
              <a:t>*</a:t>
            </a:r>
            <a:r>
              <a:rPr lang="en-US" altLang="zh-CN" b="0" dirty="0" err="1">
                <a:solidFill>
                  <a:srgbClr val="001080"/>
                </a:solidFill>
                <a:effectLst/>
                <a:latin typeface="Consolas" panose="020B0609020204030204" pitchFamily="49" charset="0"/>
              </a:rPr>
              <a:t>send_msg</a:t>
            </a: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r>
              <a:rPr lang="en-US" altLang="zh-CN" b="0" dirty="0">
                <a:solidFill>
                  <a:srgbClr val="008000"/>
                </a:solidFill>
                <a:effectLst/>
                <a:latin typeface="Consolas" panose="020B0609020204030204" pitchFamily="49" charset="0"/>
              </a:rPr>
              <a:t>//</a:t>
            </a:r>
            <a:r>
              <a:rPr lang="zh-CN" altLang="en-US" b="0" dirty="0">
                <a:solidFill>
                  <a:srgbClr val="008000"/>
                </a:solidFill>
                <a:effectLst/>
                <a:latin typeface="Consolas" panose="020B0609020204030204" pitchFamily="49" charset="0"/>
              </a:rPr>
              <a:t>发送数据到服务远端</a:t>
            </a:r>
            <a:endParaRPr lang="zh-CN" altLang="en-US" b="0" dirty="0">
              <a:solidFill>
                <a:srgbClr val="3B3B3B"/>
              </a:solidFill>
              <a:effectLst/>
              <a:latin typeface="Consolas" panose="020B0609020204030204" pitchFamily="49" charset="0"/>
            </a:endParaRPr>
          </a:p>
          <a:p>
            <a:pPr>
              <a:lnSpc>
                <a:spcPts val="1500"/>
              </a:lnSpc>
            </a:pPr>
            <a:r>
              <a:rPr lang="zh-CN" altLang="en-US" b="0" dirty="0">
                <a:solidFill>
                  <a:srgbClr val="3B3B3B"/>
                </a:solidFill>
                <a:effectLst/>
                <a:latin typeface="Consolas" panose="020B0609020204030204" pitchFamily="49" charset="0"/>
              </a:rPr>
              <a:t>    </a:t>
            </a:r>
            <a:r>
              <a:rPr lang="en-US" altLang="zh-CN" b="0" dirty="0" err="1">
                <a:solidFill>
                  <a:srgbClr val="795E26"/>
                </a:solidFill>
                <a:effectLst/>
                <a:latin typeface="Consolas" panose="020B0609020204030204" pitchFamily="49" charset="0"/>
              </a:rPr>
              <a:t>sendto</a:t>
            </a:r>
            <a:r>
              <a:rPr lang="en-US" altLang="zh-CN" b="0" dirty="0">
                <a:solidFill>
                  <a:srgbClr val="3B3B3B"/>
                </a:solidFill>
                <a:effectLst/>
                <a:latin typeface="Consolas" panose="020B0609020204030204" pitchFamily="49" charset="0"/>
              </a:rPr>
              <a:t>(</a:t>
            </a:r>
            <a:r>
              <a:rPr lang="en-US" altLang="zh-CN" b="0" dirty="0" err="1">
                <a:solidFill>
                  <a:srgbClr val="001080"/>
                </a:solidFill>
                <a:effectLst/>
                <a:latin typeface="Consolas" panose="020B0609020204030204" pitchFamily="49" charset="0"/>
              </a:rPr>
              <a:t>sock_fd</a:t>
            </a:r>
            <a:r>
              <a:rPr lang="en-US" altLang="zh-CN" b="0" dirty="0">
                <a:solidFill>
                  <a:srgbClr val="3B3B3B"/>
                </a:solidFill>
                <a:effectLst/>
                <a:latin typeface="Consolas" panose="020B0609020204030204" pitchFamily="49" charset="0"/>
              </a:rPr>
              <a:t>, </a:t>
            </a:r>
            <a:r>
              <a:rPr lang="en-US" altLang="zh-CN" b="0" dirty="0" err="1">
                <a:solidFill>
                  <a:srgbClr val="001080"/>
                </a:solidFill>
                <a:effectLst/>
                <a:latin typeface="Consolas" panose="020B0609020204030204" pitchFamily="49" charset="0"/>
              </a:rPr>
              <a:t>send_msg</a:t>
            </a:r>
            <a:r>
              <a:rPr lang="en-US" altLang="zh-CN" b="0" dirty="0">
                <a:solidFill>
                  <a:srgbClr val="3B3B3B"/>
                </a:solidFill>
                <a:effectLst/>
                <a:latin typeface="Consolas" panose="020B0609020204030204" pitchFamily="49" charset="0"/>
              </a:rPr>
              <a:t>, </a:t>
            </a:r>
            <a:r>
              <a:rPr lang="en-US" altLang="zh-CN" b="0" dirty="0" err="1">
                <a:solidFill>
                  <a:srgbClr val="795E26"/>
                </a:solidFill>
                <a:effectLst/>
                <a:latin typeface="Consolas" panose="020B0609020204030204" pitchFamily="49" charset="0"/>
              </a:rPr>
              <a:t>strlen</a:t>
            </a:r>
            <a:r>
              <a:rPr lang="en-US" altLang="zh-CN" b="0" dirty="0">
                <a:solidFill>
                  <a:srgbClr val="3B3B3B"/>
                </a:solidFill>
                <a:effectLst/>
                <a:latin typeface="Consolas" panose="020B0609020204030204" pitchFamily="49" charset="0"/>
              </a:rPr>
              <a:t>(</a:t>
            </a:r>
            <a:r>
              <a:rPr lang="en-US" altLang="zh-CN" b="0" dirty="0" err="1">
                <a:solidFill>
                  <a:srgbClr val="001080"/>
                </a:solidFill>
                <a:effectLst/>
                <a:latin typeface="Consolas" panose="020B0609020204030204" pitchFamily="49" charset="0"/>
              </a:rPr>
              <a:t>send_msg</a:t>
            </a:r>
            <a:r>
              <a:rPr lang="en-US" altLang="zh-CN" b="0" dirty="0">
                <a:solidFill>
                  <a:srgbClr val="3B3B3B"/>
                </a:solidFill>
                <a:effectLst/>
                <a:latin typeface="Consolas" panose="020B0609020204030204" pitchFamily="49" charset="0"/>
              </a:rPr>
              <a:t>), </a:t>
            </a:r>
            <a:r>
              <a:rPr lang="en-US" altLang="zh-CN" b="0" dirty="0">
                <a:solidFill>
                  <a:srgbClr val="098658"/>
                </a:solidFill>
                <a:effectLst/>
                <a:latin typeface="Consolas" panose="020B0609020204030204" pitchFamily="49" charset="0"/>
              </a:rPr>
              <a:t>0</a:t>
            </a:r>
            <a:r>
              <a:rPr lang="en-US" altLang="zh-CN" b="0" dirty="0">
                <a:solidFill>
                  <a:srgbClr val="3B3B3B"/>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struct</a:t>
            </a:r>
            <a:r>
              <a:rPr lang="en-US" altLang="zh-CN" b="0" dirty="0">
                <a:solidFill>
                  <a:srgbClr val="3B3B3B"/>
                </a:solidFill>
                <a:effectLst/>
                <a:latin typeface="Consolas" panose="020B0609020204030204" pitchFamily="49" charset="0"/>
              </a:rPr>
              <a:t> </a:t>
            </a:r>
            <a:r>
              <a:rPr lang="en-US" altLang="zh-CN" b="0" dirty="0" err="1">
                <a:solidFill>
                  <a:srgbClr val="267F99"/>
                </a:solidFill>
                <a:effectLst/>
                <a:latin typeface="Consolas" panose="020B0609020204030204" pitchFamily="49" charset="0"/>
              </a:rPr>
              <a:t>sockaddr</a:t>
            </a:r>
            <a:r>
              <a:rPr lang="en-US" altLang="zh-CN" b="0" dirty="0">
                <a:solidFill>
                  <a:srgbClr val="3B3B3B"/>
                </a:solidFill>
                <a:effectLst/>
                <a:latin typeface="Consolas" panose="020B0609020204030204" pitchFamily="49" charset="0"/>
              </a:rPr>
              <a:t> </a:t>
            </a:r>
            <a:r>
              <a:rPr lang="en-US" altLang="zh-CN" b="0" dirty="0">
                <a:solidFill>
                  <a:srgbClr val="000000"/>
                </a:solidFill>
                <a:effectLst/>
                <a:latin typeface="Consolas" panose="020B0609020204030204" pitchFamily="49" charset="0"/>
              </a:rPr>
              <a:t>*</a:t>
            </a:r>
            <a:r>
              <a:rPr lang="en-US" altLang="zh-CN" b="0" dirty="0">
                <a:solidFill>
                  <a:srgbClr val="3B3B3B"/>
                </a:solidFill>
                <a:effectLst/>
                <a:latin typeface="Consolas" panose="020B0609020204030204" pitchFamily="49" charset="0"/>
              </a:rPr>
              <a:t>)</a:t>
            </a:r>
            <a:r>
              <a:rPr lang="en-US" altLang="zh-CN" b="0" dirty="0">
                <a:solidFill>
                  <a:srgbClr val="000000"/>
                </a:solidFill>
                <a:effectLst/>
                <a:latin typeface="Consolas" panose="020B0609020204030204" pitchFamily="49" charset="0"/>
              </a:rPr>
              <a:t>&amp;</a:t>
            </a:r>
            <a:r>
              <a:rPr lang="en-US" altLang="zh-CN" b="0" dirty="0" err="1">
                <a:solidFill>
                  <a:srgbClr val="001080"/>
                </a:solidFill>
                <a:effectLst/>
                <a:latin typeface="Consolas" panose="020B0609020204030204" pitchFamily="49" charset="0"/>
              </a:rPr>
              <a:t>send_addr</a:t>
            </a:r>
            <a:r>
              <a:rPr lang="en-US" altLang="zh-CN" b="0" dirty="0">
                <a:solidFill>
                  <a:srgbClr val="3B3B3B"/>
                </a:solidFill>
                <a:effectLst/>
                <a:latin typeface="Consolas" panose="020B0609020204030204" pitchFamily="49" charset="0"/>
              </a:rPr>
              <a:t>, </a:t>
            </a:r>
            <a:r>
              <a:rPr lang="en-US" altLang="zh-CN" b="0" dirty="0" err="1">
                <a:solidFill>
                  <a:srgbClr val="001080"/>
                </a:solidFill>
                <a:effectLst/>
                <a:latin typeface="Consolas" panose="020B0609020204030204" pitchFamily="49" charset="0"/>
              </a:rPr>
              <a:t>addr_length</a:t>
            </a: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p:txBody>
      </p:sp>
      <p:sp>
        <p:nvSpPr>
          <p:cNvPr id="10" name="文本框 9"/>
          <p:cNvSpPr txBox="1"/>
          <p:nvPr/>
        </p:nvSpPr>
        <p:spPr>
          <a:xfrm>
            <a:off x="326569" y="1872296"/>
            <a:ext cx="11725731" cy="2308324"/>
          </a:xfrm>
          <a:prstGeom prst="rect">
            <a:avLst/>
          </a:prstGeom>
          <a:noFill/>
        </p:spPr>
        <p:txBody>
          <a:bodyPr wrap="square" rtlCol="0">
            <a:spAutoFit/>
          </a:bodyPr>
          <a:lstStyle/>
          <a:p>
            <a:r>
              <a:rPr lang="en-US" altLang="zh-CN" sz="1600" dirty="0"/>
              <a:t>UDP</a:t>
            </a:r>
            <a:r>
              <a:rPr lang="zh-CN" altLang="en-US" sz="1600" dirty="0"/>
              <a:t>消息的发送使用函数</a:t>
            </a:r>
            <a:r>
              <a:rPr lang="en-US" altLang="zh-CN" sz="1600" b="0" dirty="0" err="1">
                <a:solidFill>
                  <a:srgbClr val="795E26"/>
                </a:solidFill>
                <a:effectLst/>
                <a:latin typeface="Consolas" panose="020B0609020204030204" pitchFamily="49" charset="0"/>
              </a:rPr>
              <a:t>sendto</a:t>
            </a:r>
            <a:r>
              <a:rPr lang="zh-CN" altLang="en-US" sz="1600" dirty="0"/>
              <a:t>，参数配置的信息依次是：</a:t>
            </a:r>
            <a:endParaRPr lang="en-US" altLang="zh-CN" sz="1600" dirty="0"/>
          </a:p>
          <a:p>
            <a:endParaRPr lang="en-US" altLang="zh-CN" sz="1600" dirty="0"/>
          </a:p>
          <a:p>
            <a:pPr algn="l">
              <a:buFont typeface="Arial" panose="020B0604020202020204" pitchFamily="34" charset="0"/>
              <a:buChar char="•"/>
            </a:pPr>
            <a:r>
              <a:rPr lang="zh-CN" altLang="en-US" sz="1600" b="0" i="0" dirty="0">
                <a:solidFill>
                  <a:srgbClr val="191B1F"/>
                </a:solidFill>
                <a:effectLst/>
                <a:latin typeface="-apple-system"/>
              </a:rPr>
              <a:t> 用于传输 </a:t>
            </a:r>
            <a:r>
              <a:rPr lang="en-US" altLang="zh-CN" sz="1600" b="0" i="0" dirty="0">
                <a:solidFill>
                  <a:srgbClr val="191B1F"/>
                </a:solidFill>
                <a:effectLst/>
                <a:latin typeface="-apple-system"/>
              </a:rPr>
              <a:t>UDP </a:t>
            </a:r>
            <a:r>
              <a:rPr lang="zh-CN" altLang="en-US" sz="1600" b="0" i="0" dirty="0">
                <a:solidFill>
                  <a:srgbClr val="191B1F"/>
                </a:solidFill>
                <a:effectLst/>
                <a:latin typeface="-apple-system"/>
              </a:rPr>
              <a:t>数据的套接字；</a:t>
            </a:r>
            <a:endParaRPr lang="zh-CN" altLang="en-US" sz="1600" b="0" i="0" dirty="0">
              <a:solidFill>
                <a:srgbClr val="191B1F"/>
              </a:solidFill>
              <a:effectLst/>
              <a:latin typeface="-apple-system"/>
            </a:endParaRPr>
          </a:p>
          <a:p>
            <a:pPr algn="l">
              <a:buFont typeface="Arial" panose="020B0604020202020204" pitchFamily="34" charset="0"/>
              <a:buChar char="•"/>
            </a:pPr>
            <a:r>
              <a:rPr lang="zh-CN" altLang="en-US" sz="1600" b="0" i="0" dirty="0">
                <a:solidFill>
                  <a:srgbClr val="191B1F"/>
                </a:solidFill>
                <a:effectLst/>
                <a:latin typeface="-apple-system"/>
              </a:rPr>
              <a:t> 保存待传输数据的缓冲区地址；</a:t>
            </a:r>
            <a:endParaRPr lang="zh-CN" altLang="en-US" sz="1600" b="0" i="0" dirty="0">
              <a:solidFill>
                <a:srgbClr val="191B1F"/>
              </a:solidFill>
              <a:effectLst/>
              <a:latin typeface="-apple-system"/>
            </a:endParaRPr>
          </a:p>
          <a:p>
            <a:pPr algn="l">
              <a:buFont typeface="Arial" panose="020B0604020202020204" pitchFamily="34" charset="0"/>
              <a:buChar char="•"/>
            </a:pPr>
            <a:r>
              <a:rPr lang="zh-CN" altLang="en-US" sz="1600" b="0" i="0" dirty="0">
                <a:solidFill>
                  <a:srgbClr val="191B1F"/>
                </a:solidFill>
                <a:effectLst/>
                <a:latin typeface="-apple-system"/>
              </a:rPr>
              <a:t> 带传输数据的长度（以字节计）；</a:t>
            </a:r>
            <a:endParaRPr lang="zh-CN" altLang="en-US" sz="1600" b="0" i="0" dirty="0">
              <a:solidFill>
                <a:srgbClr val="191B1F"/>
              </a:solidFill>
              <a:effectLst/>
              <a:latin typeface="-apple-system"/>
            </a:endParaRPr>
          </a:p>
          <a:p>
            <a:pPr algn="l">
              <a:buFont typeface="Arial" panose="020B0604020202020204" pitchFamily="34" charset="0"/>
              <a:buChar char="•"/>
            </a:pPr>
            <a:r>
              <a:rPr lang="zh-CN" altLang="en-US" sz="1600" b="0" i="0" dirty="0">
                <a:solidFill>
                  <a:srgbClr val="191B1F"/>
                </a:solidFill>
                <a:effectLst/>
                <a:latin typeface="-apple-system"/>
              </a:rPr>
              <a:t> 发送行为的控制，通常可传递 </a:t>
            </a:r>
            <a:r>
              <a:rPr lang="en-US" altLang="zh-CN" sz="1600" b="0" i="0" dirty="0">
                <a:solidFill>
                  <a:srgbClr val="191B1F"/>
                </a:solidFill>
                <a:effectLst/>
                <a:latin typeface="-apple-system"/>
              </a:rPr>
              <a:t>0</a:t>
            </a:r>
            <a:r>
              <a:rPr lang="zh-CN" altLang="en-US" sz="1600" b="0" i="0" dirty="0">
                <a:solidFill>
                  <a:srgbClr val="191B1F"/>
                </a:solidFill>
                <a:effectLst/>
                <a:latin typeface="-apple-system"/>
              </a:rPr>
              <a:t>；</a:t>
            </a:r>
            <a:endParaRPr lang="zh-CN" altLang="en-US" sz="1600" b="0" i="0" dirty="0">
              <a:solidFill>
                <a:srgbClr val="191B1F"/>
              </a:solidFill>
              <a:effectLst/>
              <a:latin typeface="-apple-system"/>
            </a:endParaRPr>
          </a:p>
          <a:p>
            <a:pPr algn="l">
              <a:buFont typeface="Arial" panose="020B0604020202020204" pitchFamily="34" charset="0"/>
              <a:buChar char="•"/>
            </a:pPr>
            <a:r>
              <a:rPr lang="zh-CN" altLang="en-US" sz="1600" b="0" i="0" dirty="0">
                <a:solidFill>
                  <a:srgbClr val="191B1F"/>
                </a:solidFill>
                <a:effectLst/>
                <a:latin typeface="-apple-system"/>
              </a:rPr>
              <a:t> 存有目标地址信息的 </a:t>
            </a:r>
            <a:r>
              <a:rPr lang="en-US" altLang="zh-CN" sz="1600" b="0" i="0" dirty="0" err="1">
                <a:solidFill>
                  <a:srgbClr val="191B1F"/>
                </a:solidFill>
                <a:effectLst/>
                <a:latin typeface="-apple-system"/>
              </a:rPr>
              <a:t>sockaddr</a:t>
            </a:r>
            <a:r>
              <a:rPr lang="en-US" altLang="zh-CN" sz="1600" b="0" i="0" dirty="0">
                <a:solidFill>
                  <a:srgbClr val="191B1F"/>
                </a:solidFill>
                <a:effectLst/>
                <a:latin typeface="-apple-system"/>
              </a:rPr>
              <a:t> </a:t>
            </a:r>
            <a:r>
              <a:rPr lang="zh-CN" altLang="en-US" sz="1600" b="0" i="0" dirty="0">
                <a:solidFill>
                  <a:srgbClr val="191B1F"/>
                </a:solidFill>
                <a:effectLst/>
                <a:latin typeface="-apple-system"/>
              </a:rPr>
              <a:t>结构体变量的地址；</a:t>
            </a:r>
            <a:endParaRPr lang="zh-CN" altLang="en-US" sz="1600" b="0" i="0" dirty="0">
              <a:solidFill>
                <a:srgbClr val="191B1F"/>
              </a:solidFill>
              <a:effectLst/>
              <a:latin typeface="-apple-system"/>
            </a:endParaRPr>
          </a:p>
          <a:p>
            <a:pPr algn="l">
              <a:buFont typeface="Arial" panose="020B0604020202020204" pitchFamily="34" charset="0"/>
              <a:buChar char="•"/>
            </a:pPr>
            <a:r>
              <a:rPr lang="zh-CN" altLang="en-US" sz="1600" b="0" i="0" dirty="0">
                <a:solidFill>
                  <a:srgbClr val="191B1F"/>
                </a:solidFill>
                <a:effectLst/>
                <a:latin typeface="-apple-system"/>
              </a:rPr>
              <a:t> 传递的地址值结构体变量的长度。</a:t>
            </a:r>
            <a:endParaRPr lang="zh-CN" altLang="en-US" sz="1600" b="0" i="0" dirty="0">
              <a:solidFill>
                <a:srgbClr val="191B1F"/>
              </a:solidFill>
              <a:effectLst/>
              <a:latin typeface="-apple-system"/>
            </a:endParaRPr>
          </a:p>
          <a:p>
            <a:endParaRPr lang="zh-CN" altLang="en-US"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p:nvPr/>
        </p:nvSpPr>
        <p:spPr>
          <a:xfrm>
            <a:off x="-11937" y="439927"/>
            <a:ext cx="6839584" cy="537209"/>
          </a:xfrm>
          <a:prstGeom prst="rect">
            <a:avLst/>
          </a:prstGeom>
        </p:spPr>
        <p:txBody>
          <a:bodyPr vert="horz" wrap="square" lIns="0" tIns="0" rIns="0" bIns="0"/>
          <a:lstStyle/>
          <a:p>
            <a:pPr algn="l" rtl="0" eaLnBrk="0">
              <a:lnSpc>
                <a:spcPct val="189000"/>
              </a:lnSpc>
            </a:pPr>
            <a:endParaRPr lang="en-US" altLang="en-US" sz="100" dirty="0"/>
          </a:p>
          <a:p>
            <a:pPr marL="12700" algn="l" rtl="0" eaLnBrk="0">
              <a:lnSpc>
                <a:spcPct val="99000"/>
              </a:lnSpc>
              <a:spcBef>
                <a:spcPts val="0"/>
              </a:spcBef>
              <a:tabLst>
                <a:tab pos="380365" algn="l"/>
                <a:tab pos="6826250" algn="l"/>
              </a:tabLst>
            </a:pP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sz="3200" kern="0" spc="190"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3200" u="sng" kern="0" spc="28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3500" b="1" u="sng" kern="0" spc="-10" dirty="0">
                <a:solidFill>
                  <a:srgbClr val="404040">
                    <a:alpha val="100000"/>
                  </a:srgbClr>
                </a:solidFill>
                <a:uFill>
                  <a:solidFill>
                    <a:srgbClr val="BF1A21"/>
                  </a:solidFill>
                </a:uFill>
                <a:latin typeface="微软雅黑" panose="020B0503020204020204" pitchFamily="34" charset="-122"/>
                <a:ea typeface="微软雅黑" panose="020B0503020204020204" pitchFamily="34" charset="-122"/>
              </a:rPr>
              <a:t>UDP</a:t>
            </a:r>
            <a:r>
              <a:rPr lang="zh-CN" altLang="en-US" sz="3500" b="1" u="sng" kern="0" spc="-10" dirty="0">
                <a:solidFill>
                  <a:srgbClr val="404040">
                    <a:alpha val="100000"/>
                  </a:srgbClr>
                </a:solidFill>
                <a:uFill>
                  <a:solidFill>
                    <a:srgbClr val="BF1A21"/>
                  </a:solidFill>
                </a:uFill>
                <a:latin typeface="微软雅黑" panose="020B0503020204020204" pitchFamily="34" charset="-122"/>
                <a:ea typeface="微软雅黑" panose="020B0503020204020204" pitchFamily="34" charset="-122"/>
              </a:rPr>
              <a:t>通信代码</a:t>
            </a: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en-US" sz="3200" dirty="0"/>
          </a:p>
        </p:txBody>
      </p:sp>
      <p:pic>
        <p:nvPicPr>
          <p:cNvPr id="14" name="picture 14"/>
          <p:cNvPicPr>
            <a:picLocks noChangeAspect="1"/>
          </p:cNvPicPr>
          <p:nvPr/>
        </p:nvPicPr>
        <p:blipFill>
          <a:blip r:embed="rId1"/>
          <a:stretch>
            <a:fillRect/>
          </a:stretch>
        </p:blipFill>
        <p:spPr>
          <a:xfrm rot="21600000">
            <a:off x="10668000" y="6545213"/>
            <a:ext cx="1384300" cy="253469"/>
          </a:xfrm>
          <a:prstGeom prst="rect">
            <a:avLst/>
          </a:prstGeom>
        </p:spPr>
      </p:pic>
      <p:pic>
        <p:nvPicPr>
          <p:cNvPr id="2" name="picture 144"/>
          <p:cNvPicPr>
            <a:picLocks noChangeAspect="1"/>
          </p:cNvPicPr>
          <p:nvPr/>
        </p:nvPicPr>
        <p:blipFill>
          <a:blip r:embed="rId2"/>
          <a:stretch>
            <a:fillRect/>
          </a:stretch>
        </p:blipFill>
        <p:spPr>
          <a:xfrm>
            <a:off x="326571" y="442395"/>
            <a:ext cx="444137" cy="442830"/>
          </a:xfrm>
          <a:prstGeom prst="rect">
            <a:avLst/>
          </a:prstGeom>
        </p:spPr>
      </p:pic>
      <p:sp>
        <p:nvSpPr>
          <p:cNvPr id="3" name="文本框 2"/>
          <p:cNvSpPr txBox="1"/>
          <p:nvPr/>
        </p:nvSpPr>
        <p:spPr>
          <a:xfrm>
            <a:off x="326570" y="1338701"/>
            <a:ext cx="5131837" cy="369332"/>
          </a:xfrm>
          <a:prstGeom prst="rect">
            <a:avLst/>
          </a:prstGeom>
          <a:noFill/>
        </p:spPr>
        <p:txBody>
          <a:bodyPr wrap="square" rtlCol="0">
            <a:spAutoFit/>
          </a:bodyPr>
          <a:lstStyle/>
          <a:p>
            <a:endParaRPr lang="en-US" altLang="zh-CN" dirty="0"/>
          </a:p>
        </p:txBody>
      </p:sp>
      <p:sp>
        <p:nvSpPr>
          <p:cNvPr id="4" name="文本框 3"/>
          <p:cNvSpPr txBox="1"/>
          <p:nvPr/>
        </p:nvSpPr>
        <p:spPr>
          <a:xfrm>
            <a:off x="326570" y="1353850"/>
            <a:ext cx="6326157" cy="369332"/>
          </a:xfrm>
          <a:prstGeom prst="rect">
            <a:avLst/>
          </a:prstGeom>
          <a:noFill/>
        </p:spPr>
        <p:txBody>
          <a:bodyPr wrap="square" rtlCol="0">
            <a:spAutoFit/>
          </a:bodyPr>
          <a:lstStyle/>
          <a:p>
            <a:r>
              <a:rPr lang="en-US" altLang="zh-CN" b="1" dirty="0"/>
              <a:t>1. UDP</a:t>
            </a:r>
            <a:r>
              <a:rPr lang="zh-CN" altLang="en-US" b="1" dirty="0"/>
              <a:t>通信代码实现</a:t>
            </a:r>
            <a:r>
              <a:rPr lang="en-US" altLang="zh-CN" b="1" dirty="0"/>
              <a:t>——</a:t>
            </a:r>
            <a:r>
              <a:rPr lang="en-US" altLang="zh-CN" b="0" dirty="0" err="1">
                <a:solidFill>
                  <a:srgbClr val="795E26"/>
                </a:solidFill>
                <a:effectLst/>
                <a:latin typeface="Consolas" panose="020B0609020204030204" pitchFamily="49" charset="0"/>
              </a:rPr>
              <a:t>UDPClientTask_getmsg</a:t>
            </a:r>
            <a:endParaRPr lang="zh-CN" altLang="en-US" b="1" dirty="0"/>
          </a:p>
        </p:txBody>
      </p:sp>
      <p:sp>
        <p:nvSpPr>
          <p:cNvPr id="7" name="文本框 6"/>
          <p:cNvSpPr txBox="1"/>
          <p:nvPr/>
        </p:nvSpPr>
        <p:spPr>
          <a:xfrm>
            <a:off x="725427" y="2940069"/>
            <a:ext cx="6102220" cy="2027222"/>
          </a:xfrm>
          <a:prstGeom prst="rect">
            <a:avLst/>
          </a:prstGeom>
          <a:solidFill>
            <a:schemeClr val="accent4">
              <a:lumMod val="20000"/>
              <a:lumOff val="80000"/>
            </a:schemeClr>
          </a:solidFill>
        </p:spPr>
        <p:txBody>
          <a:bodyPr wrap="square">
            <a:spAutoFit/>
          </a:bodyPr>
          <a:lstStyle/>
          <a:p>
            <a:pPr>
              <a:lnSpc>
                <a:spcPts val="1500"/>
              </a:lnSpc>
            </a:pPr>
            <a:r>
              <a:rPr lang="en-US" altLang="zh-CN" b="0" dirty="0">
                <a:solidFill>
                  <a:srgbClr val="008000"/>
                </a:solidFill>
                <a:effectLst/>
                <a:latin typeface="Consolas" panose="020B0609020204030204" pitchFamily="49" charset="0"/>
              </a:rPr>
              <a:t>// </a:t>
            </a:r>
            <a:r>
              <a:rPr lang="zh-CN" altLang="en-US" b="0" dirty="0">
                <a:solidFill>
                  <a:srgbClr val="008000"/>
                </a:solidFill>
                <a:effectLst/>
                <a:latin typeface="Consolas" panose="020B0609020204030204" pitchFamily="49" charset="0"/>
              </a:rPr>
              <a:t>指令</a:t>
            </a:r>
            <a:endParaRPr lang="en-US" altLang="zh-CN" b="0" dirty="0">
              <a:solidFill>
                <a:srgbClr val="008000"/>
              </a:solidFill>
              <a:effectLst/>
              <a:latin typeface="Consolas" panose="020B0609020204030204" pitchFamily="49" charset="0"/>
            </a:endParaRPr>
          </a:p>
          <a:p>
            <a:pPr>
              <a:lnSpc>
                <a:spcPts val="1500"/>
              </a:lnSpc>
            </a:pPr>
            <a:endParaRPr lang="zh-CN" altLang="en-US" b="0" dirty="0">
              <a:solidFill>
                <a:srgbClr val="3B3B3B"/>
              </a:solidFill>
              <a:effectLst/>
              <a:latin typeface="Consolas" panose="020B0609020204030204" pitchFamily="49" charset="0"/>
            </a:endParaRPr>
          </a:p>
          <a:p>
            <a:pPr>
              <a:lnSpc>
                <a:spcPts val="1500"/>
              </a:lnSpc>
            </a:pPr>
            <a:r>
              <a:rPr lang="en-US" altLang="zh-CN" b="0" dirty="0">
                <a:solidFill>
                  <a:srgbClr val="0000FF"/>
                </a:solidFill>
                <a:effectLst/>
                <a:latin typeface="Consolas" panose="020B0609020204030204" pitchFamily="49" charset="0"/>
              </a:rPr>
              <a:t>static</a:t>
            </a:r>
            <a:r>
              <a:rPr lang="en-US" altLang="zh-CN" b="0" dirty="0">
                <a:solidFill>
                  <a:srgbClr val="3B3B3B"/>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float</a:t>
            </a:r>
            <a:r>
              <a:rPr lang="en-US" altLang="zh-CN" b="0" dirty="0">
                <a:solidFill>
                  <a:srgbClr val="3B3B3B"/>
                </a:solidFill>
                <a:effectLst/>
                <a:latin typeface="Consolas" panose="020B0609020204030204" pitchFamily="49" charset="0"/>
              </a:rPr>
              <a:t> </a:t>
            </a:r>
            <a:r>
              <a:rPr lang="en-US" altLang="zh-CN" b="0" dirty="0" err="1">
                <a:solidFill>
                  <a:srgbClr val="001080"/>
                </a:solidFill>
                <a:effectLst/>
                <a:latin typeface="Consolas" panose="020B0609020204030204" pitchFamily="49" charset="0"/>
              </a:rPr>
              <a:t>cmd</a:t>
            </a:r>
            <a:r>
              <a:rPr lang="en-US" altLang="zh-CN" b="0" dirty="0">
                <a:solidFill>
                  <a:srgbClr val="3B3B3B"/>
                </a:solidFill>
                <a:effectLst/>
                <a:latin typeface="Consolas" panose="020B0609020204030204" pitchFamily="49" charset="0"/>
              </a:rPr>
              <a:t> </a:t>
            </a:r>
            <a:r>
              <a:rPr lang="en-US" altLang="zh-CN" b="0" dirty="0">
                <a:solidFill>
                  <a:srgbClr val="000000"/>
                </a:solidFill>
                <a:effectLst/>
                <a:latin typeface="Consolas" panose="020B0609020204030204" pitchFamily="49" charset="0"/>
              </a:rPr>
              <a:t>=</a:t>
            </a:r>
            <a:r>
              <a:rPr lang="en-US" altLang="zh-CN" b="0" dirty="0">
                <a:solidFill>
                  <a:srgbClr val="3B3B3B"/>
                </a:solidFill>
                <a:effectLst/>
                <a:latin typeface="Consolas" panose="020B0609020204030204" pitchFamily="49" charset="0"/>
              </a:rPr>
              <a:t> </a:t>
            </a:r>
            <a:r>
              <a:rPr lang="en-US" altLang="zh-CN" b="0" dirty="0">
                <a:solidFill>
                  <a:srgbClr val="000000"/>
                </a:solidFill>
                <a:effectLst/>
                <a:latin typeface="Consolas" panose="020B0609020204030204" pitchFamily="49" charset="0"/>
              </a:rPr>
              <a:t>-</a:t>
            </a:r>
            <a:r>
              <a:rPr lang="en-US" altLang="zh-CN" b="0" dirty="0">
                <a:solidFill>
                  <a:srgbClr val="098658"/>
                </a:solidFill>
                <a:effectLst/>
                <a:latin typeface="Consolas" panose="020B0609020204030204" pitchFamily="49" charset="0"/>
              </a:rPr>
              <a:t>2</a:t>
            </a: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0000FF"/>
                </a:solidFill>
                <a:effectLst/>
                <a:latin typeface="Consolas" panose="020B0609020204030204" pitchFamily="49" charset="0"/>
              </a:rPr>
              <a:t>typedef</a:t>
            </a:r>
            <a:r>
              <a:rPr lang="en-US" altLang="zh-CN" b="0" dirty="0">
                <a:solidFill>
                  <a:srgbClr val="3B3B3B"/>
                </a:solidFill>
                <a:effectLst/>
                <a:latin typeface="Consolas" panose="020B0609020204030204" pitchFamily="49" charset="0"/>
              </a:rPr>
              <a:t> </a:t>
            </a:r>
            <a:r>
              <a:rPr lang="en-US" altLang="zh-CN" b="0" dirty="0" err="1">
                <a:solidFill>
                  <a:srgbClr val="0000FF"/>
                </a:solidFill>
                <a:effectLst/>
                <a:latin typeface="Consolas" panose="020B0609020204030204" pitchFamily="49" charset="0"/>
              </a:rPr>
              <a:t>enum</a:t>
            </a:r>
            <a:r>
              <a:rPr lang="en-US" altLang="zh-CN" b="0" dirty="0">
                <a:solidFill>
                  <a:srgbClr val="3B3B3B"/>
                </a:solidFill>
                <a:effectLst/>
                <a:latin typeface="Consolas" panose="020B0609020204030204" pitchFamily="49" charset="0"/>
              </a:rPr>
              <a:t> {</a:t>
            </a:r>
            <a:endParaRPr lang="en-US" altLang="zh-CN" b="0" dirty="0">
              <a:solidFill>
                <a:srgbClr val="3B3B3B"/>
              </a:solidFill>
              <a:effectLst/>
              <a:latin typeface="Consolas" panose="020B0609020204030204" pitchFamily="49" charset="0"/>
            </a:endParaRPr>
          </a:p>
          <a:p>
            <a:pPr>
              <a:lnSpc>
                <a:spcPts val="1500"/>
              </a:lnSpc>
            </a:pP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r>
              <a:rPr lang="en-US" altLang="zh-CN" b="0" dirty="0" err="1">
                <a:solidFill>
                  <a:srgbClr val="0070C1"/>
                </a:solidFill>
                <a:effectLst/>
                <a:latin typeface="Consolas" panose="020B0609020204030204" pitchFamily="49" charset="0"/>
              </a:rPr>
              <a:t>op_led</a:t>
            </a:r>
            <a:r>
              <a:rPr lang="en-US" altLang="zh-CN" b="0" dirty="0">
                <a:solidFill>
                  <a:srgbClr val="3B3B3B"/>
                </a:solidFill>
                <a:effectLst/>
                <a:latin typeface="Consolas" panose="020B0609020204030204" pitchFamily="49" charset="0"/>
              </a:rPr>
              <a:t> </a:t>
            </a:r>
            <a:r>
              <a:rPr lang="en-US" altLang="zh-CN" b="0" dirty="0">
                <a:solidFill>
                  <a:srgbClr val="000000"/>
                </a:solidFill>
                <a:effectLst/>
                <a:latin typeface="Consolas" panose="020B0609020204030204" pitchFamily="49" charset="0"/>
              </a:rPr>
              <a:t>=</a:t>
            </a:r>
            <a:r>
              <a:rPr lang="en-US" altLang="zh-CN" b="0" dirty="0">
                <a:solidFill>
                  <a:srgbClr val="3B3B3B"/>
                </a:solidFill>
                <a:effectLst/>
                <a:latin typeface="Consolas" panose="020B0609020204030204" pitchFamily="49" charset="0"/>
              </a:rPr>
              <a:t> </a:t>
            </a:r>
            <a:r>
              <a:rPr lang="en-US" altLang="zh-CN" b="0" dirty="0">
                <a:solidFill>
                  <a:srgbClr val="098658"/>
                </a:solidFill>
                <a:effectLst/>
                <a:latin typeface="Consolas" panose="020B0609020204030204" pitchFamily="49" charset="0"/>
              </a:rPr>
              <a:t>0</a:t>
            </a:r>
            <a:r>
              <a:rPr lang="en-US" altLang="zh-CN" b="0" dirty="0">
                <a:solidFill>
                  <a:srgbClr val="3B3B3B"/>
                </a:solidFill>
                <a:effectLst/>
                <a:latin typeface="Consolas" panose="020B0609020204030204" pitchFamily="49" charset="0"/>
              </a:rPr>
              <a:t>,</a:t>
            </a:r>
            <a:r>
              <a:rPr lang="en-US" altLang="zh-CN" b="0" dirty="0">
                <a:solidFill>
                  <a:srgbClr val="008000"/>
                </a:solidFill>
                <a:effectLst/>
                <a:latin typeface="Consolas" panose="020B0609020204030204" pitchFamily="49" charset="0"/>
              </a:rPr>
              <a:t> //</a:t>
            </a:r>
            <a:r>
              <a:rPr lang="en-US" altLang="zh-CN" b="0" dirty="0" err="1">
                <a:solidFill>
                  <a:srgbClr val="008000"/>
                </a:solidFill>
                <a:effectLst/>
                <a:latin typeface="Consolas" panose="020B0609020204030204" pitchFamily="49" charset="0"/>
              </a:rPr>
              <a:t>ol</a:t>
            </a:r>
            <a:endParaRPr lang="en-US" altLang="zh-CN" b="0" dirty="0">
              <a:solidFill>
                <a:srgbClr val="008000"/>
              </a:solidFill>
              <a:effectLst/>
              <a:latin typeface="Consolas" panose="020B0609020204030204" pitchFamily="49" charset="0"/>
            </a:endParaRPr>
          </a:p>
          <a:p>
            <a:pPr>
              <a:lnSpc>
                <a:spcPts val="1500"/>
              </a:lnSpc>
            </a:pP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r>
              <a:rPr lang="en-US" altLang="zh-CN" b="0" dirty="0" err="1">
                <a:solidFill>
                  <a:srgbClr val="0070C1"/>
                </a:solidFill>
                <a:effectLst/>
                <a:latin typeface="Consolas" panose="020B0609020204030204" pitchFamily="49" charset="0"/>
              </a:rPr>
              <a:t>op_fan</a:t>
            </a:r>
            <a:r>
              <a:rPr lang="en-US" altLang="zh-CN" b="0" dirty="0">
                <a:solidFill>
                  <a:srgbClr val="3B3B3B"/>
                </a:solidFill>
                <a:effectLst/>
                <a:latin typeface="Consolas" panose="020B0609020204030204" pitchFamily="49" charset="0"/>
              </a:rPr>
              <a:t>,</a:t>
            </a:r>
            <a:r>
              <a:rPr lang="en-US" altLang="zh-CN" b="0" dirty="0">
                <a:solidFill>
                  <a:srgbClr val="008000"/>
                </a:solidFill>
                <a:effectLst/>
                <a:latin typeface="Consolas" panose="020B0609020204030204" pitchFamily="49" charset="0"/>
              </a:rPr>
              <a:t> //of </a:t>
            </a:r>
            <a:endParaRPr lang="en-US" altLang="zh-CN" b="0" dirty="0">
              <a:solidFill>
                <a:srgbClr val="008000"/>
              </a:solidFill>
              <a:effectLst/>
              <a:latin typeface="Consolas" panose="020B0609020204030204" pitchFamily="49" charset="0"/>
            </a:endParaRPr>
          </a:p>
          <a:p>
            <a:pPr>
              <a:lnSpc>
                <a:spcPts val="1500"/>
              </a:lnSpc>
            </a:pP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a:t>
            </a:r>
            <a:r>
              <a:rPr lang="en-US" altLang="zh-CN" b="0" dirty="0">
                <a:solidFill>
                  <a:srgbClr val="267F99"/>
                </a:solidFill>
                <a:effectLst/>
                <a:latin typeface="Consolas" panose="020B0609020204030204" pitchFamily="49" charset="0"/>
              </a:rPr>
              <a:t>CMD</a:t>
            </a: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p:txBody>
      </p:sp>
      <p:sp>
        <p:nvSpPr>
          <p:cNvPr id="9" name="文本框 8"/>
          <p:cNvSpPr txBox="1"/>
          <p:nvPr/>
        </p:nvSpPr>
        <p:spPr>
          <a:xfrm>
            <a:off x="326570" y="1723182"/>
            <a:ext cx="11725731" cy="1077218"/>
          </a:xfrm>
          <a:prstGeom prst="rect">
            <a:avLst/>
          </a:prstGeom>
          <a:noFill/>
        </p:spPr>
        <p:txBody>
          <a:bodyPr wrap="square" rtlCol="0">
            <a:spAutoFit/>
          </a:bodyPr>
          <a:lstStyle/>
          <a:p>
            <a:r>
              <a:rPr lang="zh-CN" altLang="en-US" sz="1600" dirty="0"/>
              <a:t>首先设置消息枚举。</a:t>
            </a:r>
            <a:endParaRPr lang="en-US" altLang="zh-CN" sz="1600" dirty="0"/>
          </a:p>
          <a:p>
            <a:r>
              <a:rPr lang="zh-CN" altLang="en-US" sz="1600" dirty="0"/>
              <a:t>一般来说，用户直接发送的是字符串信息，需要将字符串信息转换成数字指令以方便程序处理。</a:t>
            </a:r>
            <a:endParaRPr lang="en-US" altLang="zh-CN" sz="1600" dirty="0"/>
          </a:p>
          <a:p>
            <a:r>
              <a:rPr lang="zh-CN" altLang="en-US" sz="1600" dirty="0"/>
              <a:t>本实验只用到两个指令，分别对</a:t>
            </a:r>
            <a:r>
              <a:rPr lang="en-US" altLang="zh-CN" sz="1600" dirty="0"/>
              <a:t>led</a:t>
            </a:r>
            <a:r>
              <a:rPr lang="zh-CN" altLang="en-US" sz="1600" dirty="0"/>
              <a:t>和电机（风扇）进行操作。</a:t>
            </a:r>
            <a:endParaRPr lang="en-US" altLang="zh-CN" sz="1600" dirty="0"/>
          </a:p>
          <a:p>
            <a:r>
              <a:rPr lang="zh-CN" altLang="en-US" sz="1600" dirty="0"/>
              <a:t>指令值初始化为</a:t>
            </a:r>
            <a:r>
              <a:rPr lang="en-US" altLang="zh-CN" sz="1600" dirty="0"/>
              <a:t>-2</a:t>
            </a:r>
            <a:r>
              <a:rPr lang="zh-CN" altLang="en-US" sz="1600" dirty="0"/>
              <a:t>（一般设为一个正常情况下不可达的值）。</a:t>
            </a:r>
            <a:endParaRPr lang="en-US" altLang="zh-CN"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p:nvPr/>
        </p:nvSpPr>
        <p:spPr>
          <a:xfrm>
            <a:off x="-11937" y="439927"/>
            <a:ext cx="6839584" cy="537209"/>
          </a:xfrm>
          <a:prstGeom prst="rect">
            <a:avLst/>
          </a:prstGeom>
        </p:spPr>
        <p:txBody>
          <a:bodyPr vert="horz" wrap="square" lIns="0" tIns="0" rIns="0" bIns="0"/>
          <a:lstStyle/>
          <a:p>
            <a:pPr algn="l" rtl="0" eaLnBrk="0">
              <a:lnSpc>
                <a:spcPct val="189000"/>
              </a:lnSpc>
            </a:pPr>
            <a:endParaRPr lang="en-US" altLang="en-US" sz="100" dirty="0"/>
          </a:p>
          <a:p>
            <a:pPr marL="12700" algn="l" rtl="0" eaLnBrk="0">
              <a:lnSpc>
                <a:spcPct val="99000"/>
              </a:lnSpc>
              <a:spcBef>
                <a:spcPts val="0"/>
              </a:spcBef>
              <a:tabLst>
                <a:tab pos="380365" algn="l"/>
                <a:tab pos="6826250" algn="l"/>
              </a:tabLst>
            </a:pP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sz="3200" kern="0" spc="190"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3200" u="sng" kern="0" spc="28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3500" b="1" u="sng" kern="0" spc="-10" dirty="0">
                <a:solidFill>
                  <a:srgbClr val="404040">
                    <a:alpha val="100000"/>
                  </a:srgbClr>
                </a:solidFill>
                <a:uFill>
                  <a:solidFill>
                    <a:srgbClr val="BF1A21"/>
                  </a:solidFill>
                </a:uFill>
                <a:latin typeface="微软雅黑" panose="020B0503020204020204" pitchFamily="34" charset="-122"/>
                <a:ea typeface="微软雅黑" panose="020B0503020204020204" pitchFamily="34" charset="-122"/>
              </a:rPr>
              <a:t>UDP</a:t>
            </a:r>
            <a:r>
              <a:rPr lang="zh-CN" altLang="en-US" sz="3500" b="1" u="sng" kern="0" spc="-10" dirty="0">
                <a:solidFill>
                  <a:srgbClr val="404040">
                    <a:alpha val="100000"/>
                  </a:srgbClr>
                </a:solidFill>
                <a:uFill>
                  <a:solidFill>
                    <a:srgbClr val="BF1A21"/>
                  </a:solidFill>
                </a:uFill>
                <a:latin typeface="微软雅黑" panose="020B0503020204020204" pitchFamily="34" charset="-122"/>
                <a:ea typeface="微软雅黑" panose="020B0503020204020204" pitchFamily="34" charset="-122"/>
              </a:rPr>
              <a:t>通信代码</a:t>
            </a:r>
            <a:endParaRPr lang="en-US" altLang="en-US" sz="3200" dirty="0"/>
          </a:p>
        </p:txBody>
      </p:sp>
      <p:pic>
        <p:nvPicPr>
          <p:cNvPr id="14" name="picture 14"/>
          <p:cNvPicPr>
            <a:picLocks noChangeAspect="1"/>
          </p:cNvPicPr>
          <p:nvPr/>
        </p:nvPicPr>
        <p:blipFill>
          <a:blip r:embed="rId1"/>
          <a:stretch>
            <a:fillRect/>
          </a:stretch>
        </p:blipFill>
        <p:spPr>
          <a:xfrm rot="21600000">
            <a:off x="10668000" y="6545213"/>
            <a:ext cx="1384300" cy="253469"/>
          </a:xfrm>
          <a:prstGeom prst="rect">
            <a:avLst/>
          </a:prstGeom>
        </p:spPr>
      </p:pic>
      <p:pic>
        <p:nvPicPr>
          <p:cNvPr id="2" name="picture 144"/>
          <p:cNvPicPr>
            <a:picLocks noChangeAspect="1"/>
          </p:cNvPicPr>
          <p:nvPr/>
        </p:nvPicPr>
        <p:blipFill>
          <a:blip r:embed="rId2"/>
          <a:stretch>
            <a:fillRect/>
          </a:stretch>
        </p:blipFill>
        <p:spPr>
          <a:xfrm>
            <a:off x="326571" y="442395"/>
            <a:ext cx="444137" cy="442830"/>
          </a:xfrm>
          <a:prstGeom prst="rect">
            <a:avLst/>
          </a:prstGeom>
        </p:spPr>
      </p:pic>
      <p:sp>
        <p:nvSpPr>
          <p:cNvPr id="3" name="文本框 2"/>
          <p:cNvSpPr txBox="1"/>
          <p:nvPr/>
        </p:nvSpPr>
        <p:spPr>
          <a:xfrm>
            <a:off x="326570" y="1338701"/>
            <a:ext cx="5131837" cy="369332"/>
          </a:xfrm>
          <a:prstGeom prst="rect">
            <a:avLst/>
          </a:prstGeom>
          <a:noFill/>
        </p:spPr>
        <p:txBody>
          <a:bodyPr wrap="square" rtlCol="0">
            <a:spAutoFit/>
          </a:bodyPr>
          <a:lstStyle/>
          <a:p>
            <a:endParaRPr lang="en-US" altLang="zh-CN" dirty="0"/>
          </a:p>
        </p:txBody>
      </p:sp>
      <p:sp>
        <p:nvSpPr>
          <p:cNvPr id="5" name="文本框 4"/>
          <p:cNvSpPr txBox="1"/>
          <p:nvPr/>
        </p:nvSpPr>
        <p:spPr>
          <a:xfrm>
            <a:off x="326570" y="1353850"/>
            <a:ext cx="6326157" cy="369332"/>
          </a:xfrm>
          <a:prstGeom prst="rect">
            <a:avLst/>
          </a:prstGeom>
          <a:noFill/>
        </p:spPr>
        <p:txBody>
          <a:bodyPr wrap="square" rtlCol="0">
            <a:spAutoFit/>
          </a:bodyPr>
          <a:lstStyle/>
          <a:p>
            <a:r>
              <a:rPr lang="en-US" altLang="zh-CN" b="1" dirty="0"/>
              <a:t>1. UDP</a:t>
            </a:r>
            <a:r>
              <a:rPr lang="zh-CN" altLang="en-US" b="1" dirty="0"/>
              <a:t>通信代码实现</a:t>
            </a:r>
            <a:r>
              <a:rPr lang="en-US" altLang="zh-CN" b="1" dirty="0"/>
              <a:t>——</a:t>
            </a:r>
            <a:r>
              <a:rPr lang="en-US" altLang="zh-CN" b="0" dirty="0" err="1">
                <a:solidFill>
                  <a:srgbClr val="795E26"/>
                </a:solidFill>
                <a:effectLst/>
                <a:latin typeface="Consolas" panose="020B0609020204030204" pitchFamily="49" charset="0"/>
              </a:rPr>
              <a:t>UDPClientTask_getmsg</a:t>
            </a:r>
            <a:endParaRPr lang="zh-CN" altLang="en-US" b="1" dirty="0"/>
          </a:p>
        </p:txBody>
      </p:sp>
      <p:sp>
        <p:nvSpPr>
          <p:cNvPr id="9" name="文本框 8"/>
          <p:cNvSpPr txBox="1"/>
          <p:nvPr/>
        </p:nvSpPr>
        <p:spPr>
          <a:xfrm>
            <a:off x="0" y="2137733"/>
            <a:ext cx="11756573" cy="4720267"/>
          </a:xfrm>
          <a:prstGeom prst="rect">
            <a:avLst/>
          </a:prstGeom>
          <a:solidFill>
            <a:schemeClr val="accent4">
              <a:lumMod val="20000"/>
              <a:lumOff val="80000"/>
            </a:schemeClr>
          </a:solidFill>
        </p:spPr>
        <p:txBody>
          <a:bodyPr wrap="square">
            <a:spAutoFit/>
          </a:bodyPr>
          <a:lstStyle/>
          <a:p>
            <a:pPr>
              <a:lnSpc>
                <a:spcPts val="1500"/>
              </a:lnSpc>
            </a:pPr>
            <a:r>
              <a:rPr lang="en-US" altLang="zh-CN" b="0" dirty="0">
                <a:solidFill>
                  <a:srgbClr val="008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@brief</a:t>
            </a:r>
            <a:r>
              <a:rPr lang="en-US" altLang="zh-CN" b="0" dirty="0">
                <a:solidFill>
                  <a:srgbClr val="008000"/>
                </a:solidFill>
                <a:effectLst/>
                <a:latin typeface="Consolas" panose="020B0609020204030204" pitchFamily="49" charset="0"/>
              </a:rPr>
              <a:t> UDP</a:t>
            </a:r>
            <a:r>
              <a:rPr lang="zh-CN" altLang="en-US" b="0" dirty="0">
                <a:solidFill>
                  <a:srgbClr val="008000"/>
                </a:solidFill>
                <a:effectLst/>
                <a:latin typeface="Consolas" panose="020B0609020204030204" pitchFamily="49" charset="0"/>
              </a:rPr>
              <a:t>消息接收</a:t>
            </a:r>
            <a:endParaRPr lang="zh-CN" altLang="en-US" b="0" dirty="0">
              <a:solidFill>
                <a:srgbClr val="3B3B3B"/>
              </a:solidFill>
              <a:effectLst/>
              <a:latin typeface="Consolas" panose="020B0609020204030204" pitchFamily="49" charset="0"/>
            </a:endParaRPr>
          </a:p>
          <a:p>
            <a:pPr>
              <a:lnSpc>
                <a:spcPts val="1500"/>
              </a:lnSpc>
            </a:pPr>
            <a:r>
              <a:rPr lang="en-US" altLang="zh-CN" b="0" dirty="0">
                <a:solidFill>
                  <a:srgbClr val="008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@param</a:t>
            </a:r>
            <a:r>
              <a:rPr lang="en-US" altLang="zh-CN" b="0" dirty="0">
                <a:solidFill>
                  <a:srgbClr val="008000"/>
                </a:solidFill>
                <a:effectLst/>
                <a:latin typeface="Consolas" panose="020B0609020204030204" pitchFamily="49" charset="0"/>
              </a:rPr>
              <a:t>  </a:t>
            </a:r>
            <a:r>
              <a:rPr lang="zh-CN" altLang="en-US" b="0" dirty="0">
                <a:solidFill>
                  <a:srgbClr val="001080"/>
                </a:solidFill>
                <a:effectLst/>
                <a:latin typeface="Consolas" panose="020B0609020204030204" pitchFamily="49" charset="0"/>
              </a:rPr>
              <a:t>无参数</a:t>
            </a:r>
            <a:endParaRPr lang="zh-CN" altLang="en-US" b="0" dirty="0">
              <a:solidFill>
                <a:srgbClr val="3B3B3B"/>
              </a:solidFill>
              <a:effectLst/>
              <a:latin typeface="Consolas" panose="020B0609020204030204" pitchFamily="49" charset="0"/>
            </a:endParaRPr>
          </a:p>
          <a:p>
            <a:pPr>
              <a:lnSpc>
                <a:spcPts val="1500"/>
              </a:lnSpc>
            </a:pPr>
            <a:r>
              <a:rPr lang="en-US" altLang="zh-CN" b="0" dirty="0">
                <a:solidFill>
                  <a:srgbClr val="008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@return</a:t>
            </a:r>
            <a:r>
              <a:rPr lang="en-US" altLang="zh-CN" b="0" dirty="0">
                <a:solidFill>
                  <a:srgbClr val="008000"/>
                </a:solidFill>
                <a:effectLst/>
                <a:latin typeface="Consolas" panose="020B0609020204030204" pitchFamily="49" charset="0"/>
              </a:rPr>
              <a:t> </a:t>
            </a:r>
            <a:r>
              <a:rPr lang="zh-CN" altLang="en-US" b="0" dirty="0">
                <a:solidFill>
                  <a:srgbClr val="008000"/>
                </a:solidFill>
                <a:effectLst/>
                <a:latin typeface="Consolas" panose="020B0609020204030204" pitchFamily="49" charset="0"/>
              </a:rPr>
              <a:t>返回接收到的指令</a:t>
            </a:r>
            <a:endParaRPr lang="zh-CN" altLang="en-US" b="0" dirty="0">
              <a:solidFill>
                <a:srgbClr val="3B3B3B"/>
              </a:solidFill>
              <a:effectLst/>
              <a:latin typeface="Consolas" panose="020B0609020204030204" pitchFamily="49" charset="0"/>
            </a:endParaRPr>
          </a:p>
          <a:p>
            <a:pPr>
              <a:lnSpc>
                <a:spcPts val="1500"/>
              </a:lnSpc>
            </a:pPr>
            <a:r>
              <a:rPr lang="en-US" altLang="zh-CN" b="0" dirty="0">
                <a:solidFill>
                  <a:srgbClr val="0000FF"/>
                </a:solidFill>
                <a:effectLst/>
                <a:latin typeface="Consolas" panose="020B0609020204030204" pitchFamily="49" charset="0"/>
              </a:rPr>
              <a:t>float</a:t>
            </a:r>
            <a:r>
              <a:rPr lang="en-US" altLang="zh-CN" b="0" dirty="0">
                <a:solidFill>
                  <a:srgbClr val="3B3B3B"/>
                </a:solidFill>
                <a:effectLst/>
                <a:latin typeface="Consolas" panose="020B0609020204030204" pitchFamily="49" charset="0"/>
              </a:rPr>
              <a:t> </a:t>
            </a:r>
            <a:r>
              <a:rPr lang="en-US" altLang="zh-CN" b="0" dirty="0" err="1">
                <a:solidFill>
                  <a:srgbClr val="795E26"/>
                </a:solidFill>
                <a:effectLst/>
                <a:latin typeface="Consolas" panose="020B0609020204030204" pitchFamily="49" charset="0"/>
              </a:rPr>
              <a:t>UDPClientTask_getmsg</a:t>
            </a:r>
            <a:r>
              <a:rPr lang="en-US" altLang="zh-CN" b="0" dirty="0">
                <a:solidFill>
                  <a:srgbClr val="3B3B3B"/>
                </a:solidFill>
                <a:effectLst/>
                <a:latin typeface="Consolas" panose="020B0609020204030204" pitchFamily="49" charset="0"/>
              </a:rPr>
              <a:t>(</a:t>
            </a:r>
            <a:r>
              <a:rPr lang="en-US" altLang="zh-CN" b="0" dirty="0">
                <a:solidFill>
                  <a:srgbClr val="0000FF"/>
                </a:solidFill>
                <a:effectLst/>
                <a:latin typeface="Consolas" panose="020B0609020204030204" pitchFamily="49" charset="0"/>
              </a:rPr>
              <a:t>void</a:t>
            </a: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char</a:t>
            </a:r>
            <a:r>
              <a:rPr lang="en-US" altLang="zh-CN" b="0" dirty="0">
                <a:solidFill>
                  <a:srgbClr val="3B3B3B"/>
                </a:solidFill>
                <a:effectLst/>
                <a:latin typeface="Consolas" panose="020B0609020204030204" pitchFamily="49" charset="0"/>
              </a:rPr>
              <a:t> </a:t>
            </a:r>
            <a:r>
              <a:rPr lang="en-US" altLang="zh-CN" b="0" dirty="0" err="1">
                <a:solidFill>
                  <a:srgbClr val="001080"/>
                </a:solidFill>
                <a:effectLst/>
                <a:latin typeface="Consolas" panose="020B0609020204030204" pitchFamily="49" charset="0"/>
              </a:rPr>
              <a:t>recvBuf</a:t>
            </a:r>
            <a:r>
              <a:rPr lang="en-US" altLang="zh-CN" b="0" dirty="0">
                <a:solidFill>
                  <a:srgbClr val="3B3B3B"/>
                </a:solidFill>
                <a:effectLst/>
                <a:latin typeface="Consolas" panose="020B0609020204030204" pitchFamily="49" charset="0"/>
              </a:rPr>
              <a:t>[</a:t>
            </a:r>
            <a:r>
              <a:rPr lang="en-US" altLang="zh-CN" b="0" dirty="0">
                <a:solidFill>
                  <a:srgbClr val="098658"/>
                </a:solidFill>
                <a:effectLst/>
                <a:latin typeface="Consolas" panose="020B0609020204030204" pitchFamily="49" charset="0"/>
              </a:rPr>
              <a:t>512</a:t>
            </a: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r>
              <a:rPr lang="en-US" altLang="zh-CN" b="0" dirty="0">
                <a:solidFill>
                  <a:srgbClr val="008000"/>
                </a:solidFill>
                <a:effectLst/>
                <a:latin typeface="Consolas" panose="020B0609020204030204" pitchFamily="49" charset="0"/>
              </a:rPr>
              <a:t>// </a:t>
            </a:r>
            <a:r>
              <a:rPr lang="zh-CN" altLang="en-US" b="0" dirty="0">
                <a:solidFill>
                  <a:srgbClr val="008000"/>
                </a:solidFill>
                <a:effectLst/>
                <a:latin typeface="Consolas" panose="020B0609020204030204" pitchFamily="49" charset="0"/>
              </a:rPr>
              <a:t>初始化接收数组</a:t>
            </a:r>
            <a:endParaRPr lang="zh-CN" altLang="en-US" b="0" dirty="0">
              <a:solidFill>
                <a:srgbClr val="3B3B3B"/>
              </a:solidFill>
              <a:effectLst/>
              <a:latin typeface="Consolas" panose="020B0609020204030204" pitchFamily="49" charset="0"/>
            </a:endParaRPr>
          </a:p>
          <a:p>
            <a:pPr>
              <a:lnSpc>
                <a:spcPts val="1500"/>
              </a:lnSpc>
            </a:pPr>
            <a:r>
              <a:rPr lang="zh-CN" altLang="en-US" b="0" dirty="0">
                <a:solidFill>
                  <a:srgbClr val="3B3B3B"/>
                </a:solidFill>
                <a:effectLst/>
                <a:latin typeface="Consolas" panose="020B0609020204030204" pitchFamily="49" charset="0"/>
              </a:rPr>
              <a:t>    </a:t>
            </a:r>
            <a:r>
              <a:rPr lang="en-US" altLang="zh-CN" b="0" dirty="0" err="1">
                <a:solidFill>
                  <a:srgbClr val="795E26"/>
                </a:solidFill>
                <a:effectLst/>
                <a:latin typeface="Consolas" panose="020B0609020204030204" pitchFamily="49" charset="0"/>
              </a:rPr>
              <a:t>bzero</a:t>
            </a:r>
            <a:r>
              <a:rPr lang="en-US" altLang="zh-CN" b="0" dirty="0">
                <a:solidFill>
                  <a:srgbClr val="3B3B3B"/>
                </a:solidFill>
                <a:effectLst/>
                <a:latin typeface="Consolas" panose="020B0609020204030204" pitchFamily="49" charset="0"/>
              </a:rPr>
              <a:t>(</a:t>
            </a:r>
            <a:r>
              <a:rPr lang="en-US" altLang="zh-CN" b="0" dirty="0" err="1">
                <a:solidFill>
                  <a:srgbClr val="001080"/>
                </a:solidFill>
                <a:effectLst/>
                <a:latin typeface="Consolas" panose="020B0609020204030204" pitchFamily="49" charset="0"/>
              </a:rPr>
              <a:t>recvBuf</a:t>
            </a:r>
            <a:r>
              <a:rPr lang="en-US" altLang="zh-CN" b="0" dirty="0">
                <a:solidFill>
                  <a:srgbClr val="3B3B3B"/>
                </a:solidFill>
                <a:effectLst/>
                <a:latin typeface="Consolas" panose="020B0609020204030204" pitchFamily="49" charset="0"/>
              </a:rPr>
              <a:t>, </a:t>
            </a:r>
            <a:r>
              <a:rPr lang="en-US" altLang="zh-CN" b="0" dirty="0" err="1">
                <a:solidFill>
                  <a:srgbClr val="0000FF"/>
                </a:solidFill>
                <a:effectLst/>
                <a:latin typeface="Consolas" panose="020B0609020204030204" pitchFamily="49" charset="0"/>
              </a:rPr>
              <a:t>sizeof</a:t>
            </a:r>
            <a:r>
              <a:rPr lang="en-US" altLang="zh-CN" b="0" dirty="0">
                <a:solidFill>
                  <a:srgbClr val="3B3B3B"/>
                </a:solidFill>
                <a:effectLst/>
                <a:latin typeface="Consolas" panose="020B0609020204030204" pitchFamily="49" charset="0"/>
              </a:rPr>
              <a:t>(</a:t>
            </a:r>
            <a:r>
              <a:rPr lang="en-US" altLang="zh-CN" b="0" dirty="0" err="1">
                <a:solidFill>
                  <a:srgbClr val="001080"/>
                </a:solidFill>
                <a:effectLst/>
                <a:latin typeface="Consolas" panose="020B0609020204030204" pitchFamily="49" charset="0"/>
              </a:rPr>
              <a:t>recvBuf</a:t>
            </a: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r>
              <a:rPr lang="en-US" altLang="zh-CN" b="0" dirty="0">
                <a:solidFill>
                  <a:srgbClr val="008000"/>
                </a:solidFill>
                <a:effectLst/>
                <a:latin typeface="Consolas" panose="020B0609020204030204" pitchFamily="49" charset="0"/>
              </a:rPr>
              <a:t>//</a:t>
            </a:r>
            <a:r>
              <a:rPr lang="zh-CN" altLang="en-US" b="0" dirty="0">
                <a:solidFill>
                  <a:srgbClr val="008000"/>
                </a:solidFill>
                <a:effectLst/>
                <a:latin typeface="Consolas" panose="020B0609020204030204" pitchFamily="49" charset="0"/>
              </a:rPr>
              <a:t>接收手机返回的字符串</a:t>
            </a:r>
            <a:endParaRPr lang="zh-CN" altLang="en-US" b="0" dirty="0">
              <a:solidFill>
                <a:srgbClr val="3B3B3B"/>
              </a:solidFill>
              <a:effectLst/>
              <a:latin typeface="Consolas" panose="020B0609020204030204" pitchFamily="49" charset="0"/>
            </a:endParaRPr>
          </a:p>
          <a:p>
            <a:pPr>
              <a:lnSpc>
                <a:spcPts val="1500"/>
              </a:lnSpc>
            </a:pPr>
            <a:r>
              <a:rPr lang="zh-CN" altLang="en-US" b="0" dirty="0">
                <a:solidFill>
                  <a:srgbClr val="3B3B3B"/>
                </a:solidFill>
                <a:effectLst/>
                <a:latin typeface="Consolas" panose="020B0609020204030204" pitchFamily="49" charset="0"/>
              </a:rPr>
              <a:t>    </a:t>
            </a:r>
            <a:r>
              <a:rPr lang="en-US" altLang="zh-CN" b="0" dirty="0" err="1">
                <a:solidFill>
                  <a:srgbClr val="795E26"/>
                </a:solidFill>
                <a:effectLst/>
                <a:latin typeface="Consolas" panose="020B0609020204030204" pitchFamily="49" charset="0"/>
              </a:rPr>
              <a:t>recvfrom</a:t>
            </a:r>
            <a:r>
              <a:rPr lang="en-US" altLang="zh-CN" b="0" dirty="0">
                <a:solidFill>
                  <a:srgbClr val="3B3B3B"/>
                </a:solidFill>
                <a:effectLst/>
                <a:latin typeface="Consolas" panose="020B0609020204030204" pitchFamily="49" charset="0"/>
              </a:rPr>
              <a:t>(</a:t>
            </a:r>
            <a:r>
              <a:rPr lang="en-US" altLang="zh-CN" b="0" dirty="0" err="1">
                <a:solidFill>
                  <a:srgbClr val="001080"/>
                </a:solidFill>
                <a:effectLst/>
                <a:latin typeface="Consolas" panose="020B0609020204030204" pitchFamily="49" charset="0"/>
              </a:rPr>
              <a:t>sock_fd</a:t>
            </a:r>
            <a:r>
              <a:rPr lang="en-US" altLang="zh-CN" b="0" dirty="0">
                <a:solidFill>
                  <a:srgbClr val="3B3B3B"/>
                </a:solidFill>
                <a:effectLst/>
                <a:latin typeface="Consolas" panose="020B0609020204030204" pitchFamily="49" charset="0"/>
              </a:rPr>
              <a:t>, </a:t>
            </a:r>
            <a:r>
              <a:rPr lang="en-US" altLang="zh-CN" b="0" dirty="0" err="1">
                <a:solidFill>
                  <a:srgbClr val="001080"/>
                </a:solidFill>
                <a:effectLst/>
                <a:latin typeface="Consolas" panose="020B0609020204030204" pitchFamily="49" charset="0"/>
              </a:rPr>
              <a:t>recvBuf</a:t>
            </a:r>
            <a:r>
              <a:rPr lang="en-US" altLang="zh-CN" b="0" dirty="0">
                <a:solidFill>
                  <a:srgbClr val="3B3B3B"/>
                </a:solidFill>
                <a:effectLst/>
                <a:latin typeface="Consolas" panose="020B0609020204030204" pitchFamily="49" charset="0"/>
              </a:rPr>
              <a:t>, </a:t>
            </a:r>
            <a:r>
              <a:rPr lang="en-US" altLang="zh-CN" b="0" dirty="0" err="1">
                <a:solidFill>
                  <a:srgbClr val="0000FF"/>
                </a:solidFill>
                <a:effectLst/>
                <a:latin typeface="Consolas" panose="020B0609020204030204" pitchFamily="49" charset="0"/>
              </a:rPr>
              <a:t>sizeof</a:t>
            </a:r>
            <a:r>
              <a:rPr lang="en-US" altLang="zh-CN" b="0" dirty="0">
                <a:solidFill>
                  <a:srgbClr val="3B3B3B"/>
                </a:solidFill>
                <a:effectLst/>
                <a:latin typeface="Consolas" panose="020B0609020204030204" pitchFamily="49" charset="0"/>
              </a:rPr>
              <a:t>(</a:t>
            </a:r>
            <a:r>
              <a:rPr lang="en-US" altLang="zh-CN" b="0" dirty="0" err="1">
                <a:solidFill>
                  <a:srgbClr val="001080"/>
                </a:solidFill>
                <a:effectLst/>
                <a:latin typeface="Consolas" panose="020B0609020204030204" pitchFamily="49" charset="0"/>
              </a:rPr>
              <a:t>recvBuf</a:t>
            </a:r>
            <a:r>
              <a:rPr lang="en-US" altLang="zh-CN" b="0" dirty="0">
                <a:solidFill>
                  <a:srgbClr val="3B3B3B"/>
                </a:solidFill>
                <a:effectLst/>
                <a:latin typeface="Consolas" panose="020B0609020204030204" pitchFamily="49" charset="0"/>
              </a:rPr>
              <a:t>), MSG_DONTWAIT, (</a:t>
            </a:r>
            <a:r>
              <a:rPr lang="en-US" altLang="zh-CN" b="0" dirty="0">
                <a:solidFill>
                  <a:srgbClr val="0000FF"/>
                </a:solidFill>
                <a:effectLst/>
                <a:latin typeface="Consolas" panose="020B0609020204030204" pitchFamily="49" charset="0"/>
              </a:rPr>
              <a:t>struct</a:t>
            </a:r>
            <a:r>
              <a:rPr lang="en-US" altLang="zh-CN" b="0" dirty="0">
                <a:solidFill>
                  <a:srgbClr val="3B3B3B"/>
                </a:solidFill>
                <a:effectLst/>
                <a:latin typeface="Consolas" panose="020B0609020204030204" pitchFamily="49" charset="0"/>
              </a:rPr>
              <a:t> </a:t>
            </a:r>
            <a:r>
              <a:rPr lang="en-US" altLang="zh-CN" b="0" dirty="0" err="1">
                <a:solidFill>
                  <a:srgbClr val="267F99"/>
                </a:solidFill>
                <a:effectLst/>
                <a:latin typeface="Consolas" panose="020B0609020204030204" pitchFamily="49" charset="0"/>
              </a:rPr>
              <a:t>sockaddr</a:t>
            </a:r>
            <a:r>
              <a:rPr lang="en-US" altLang="zh-CN" b="0" dirty="0">
                <a:solidFill>
                  <a:srgbClr val="3B3B3B"/>
                </a:solidFill>
                <a:effectLst/>
                <a:latin typeface="Consolas" panose="020B0609020204030204" pitchFamily="49" charset="0"/>
              </a:rPr>
              <a:t> </a:t>
            </a:r>
            <a:r>
              <a:rPr lang="en-US" altLang="zh-CN" b="0" dirty="0">
                <a:solidFill>
                  <a:srgbClr val="000000"/>
                </a:solidFill>
                <a:effectLst/>
                <a:latin typeface="Consolas" panose="020B0609020204030204" pitchFamily="49" charset="0"/>
              </a:rPr>
              <a:t>*</a:t>
            </a:r>
            <a:r>
              <a:rPr lang="en-US" altLang="zh-CN" b="0" dirty="0">
                <a:solidFill>
                  <a:srgbClr val="3B3B3B"/>
                </a:solidFill>
                <a:effectLst/>
                <a:latin typeface="Consolas" panose="020B0609020204030204" pitchFamily="49" charset="0"/>
              </a:rPr>
              <a:t>)</a:t>
            </a:r>
            <a:r>
              <a:rPr lang="en-US" altLang="zh-CN" b="0" dirty="0">
                <a:solidFill>
                  <a:srgbClr val="000000"/>
                </a:solidFill>
                <a:effectLst/>
                <a:latin typeface="Consolas" panose="020B0609020204030204" pitchFamily="49" charset="0"/>
              </a:rPr>
              <a:t>&amp;</a:t>
            </a:r>
            <a:r>
              <a:rPr lang="en-US" altLang="zh-CN" b="0" dirty="0" err="1">
                <a:solidFill>
                  <a:srgbClr val="001080"/>
                </a:solidFill>
                <a:effectLst/>
                <a:latin typeface="Consolas" panose="020B0609020204030204" pitchFamily="49" charset="0"/>
              </a:rPr>
              <a:t>send_addr</a:t>
            </a:r>
            <a:r>
              <a:rPr lang="en-US" altLang="zh-CN" b="0" dirty="0">
                <a:solidFill>
                  <a:srgbClr val="3B3B3B"/>
                </a:solidFill>
                <a:effectLst/>
                <a:latin typeface="Consolas" panose="020B0609020204030204" pitchFamily="49" charset="0"/>
              </a:rPr>
              <a:t>, </a:t>
            </a:r>
            <a:r>
              <a:rPr lang="en-US" altLang="zh-CN" b="0" dirty="0">
                <a:solidFill>
                  <a:srgbClr val="000000"/>
                </a:solidFill>
                <a:effectLst/>
                <a:latin typeface="Consolas" panose="020B0609020204030204" pitchFamily="49" charset="0"/>
              </a:rPr>
              <a:t>&amp;</a:t>
            </a:r>
            <a:r>
              <a:rPr lang="en-US" altLang="zh-CN" b="0" dirty="0" err="1">
                <a:solidFill>
                  <a:srgbClr val="001080"/>
                </a:solidFill>
                <a:effectLst/>
                <a:latin typeface="Consolas" panose="020B0609020204030204" pitchFamily="49" charset="0"/>
              </a:rPr>
              <a:t>addr_length</a:t>
            </a: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r>
              <a:rPr lang="en-US" altLang="zh-CN" b="0" dirty="0">
                <a:solidFill>
                  <a:srgbClr val="008000"/>
                </a:solidFill>
                <a:effectLst/>
                <a:latin typeface="Consolas" panose="020B0609020204030204" pitchFamily="49" charset="0"/>
              </a:rPr>
              <a:t>// </a:t>
            </a:r>
            <a:r>
              <a:rPr lang="zh-CN" altLang="en-US" b="0" dirty="0">
                <a:solidFill>
                  <a:srgbClr val="008000"/>
                </a:solidFill>
                <a:effectLst/>
                <a:latin typeface="Consolas" panose="020B0609020204030204" pitchFamily="49" charset="0"/>
              </a:rPr>
              <a:t>在串口终端打印接收的消息</a:t>
            </a:r>
            <a:endParaRPr lang="zh-CN" altLang="en-US" b="0" dirty="0">
              <a:solidFill>
                <a:srgbClr val="3B3B3B"/>
              </a:solidFill>
              <a:effectLst/>
              <a:latin typeface="Consolas" panose="020B0609020204030204" pitchFamily="49" charset="0"/>
            </a:endParaRPr>
          </a:p>
          <a:p>
            <a:pPr>
              <a:lnSpc>
                <a:spcPts val="1500"/>
              </a:lnSpc>
            </a:pPr>
            <a:r>
              <a:rPr lang="zh-CN" altLang="en-US" b="0" dirty="0">
                <a:solidFill>
                  <a:srgbClr val="3B3B3B"/>
                </a:solidFill>
                <a:effectLst/>
                <a:latin typeface="Consolas" panose="020B0609020204030204" pitchFamily="49" charset="0"/>
              </a:rPr>
              <a:t>    </a:t>
            </a:r>
            <a:r>
              <a:rPr lang="en-US" altLang="zh-CN" b="0" dirty="0" err="1">
                <a:solidFill>
                  <a:srgbClr val="795E26"/>
                </a:solidFill>
                <a:effectLst/>
                <a:latin typeface="Consolas" panose="020B0609020204030204" pitchFamily="49" charset="0"/>
              </a:rPr>
              <a:t>printf</a:t>
            </a:r>
            <a:r>
              <a:rPr lang="en-US" altLang="zh-CN" b="0" dirty="0">
                <a:solidFill>
                  <a:srgbClr val="3B3B3B"/>
                </a:solidFill>
                <a:effectLst/>
                <a:latin typeface="Consolas" panose="020B0609020204030204" pitchFamily="49" charset="0"/>
              </a:rPr>
              <a:t>(</a:t>
            </a:r>
            <a:r>
              <a:rPr lang="en-US" altLang="zh-CN" b="0" dirty="0">
                <a:solidFill>
                  <a:srgbClr val="A31515"/>
                </a:solidFill>
                <a:effectLst/>
                <a:latin typeface="Consolas" panose="020B0609020204030204" pitchFamily="49" charset="0"/>
              </a:rPr>
              <a:t>"</a:t>
            </a:r>
            <a:r>
              <a:rPr lang="en-US" altLang="zh-CN" b="0" dirty="0">
                <a:solidFill>
                  <a:srgbClr val="001080"/>
                </a:solidFill>
                <a:effectLst/>
                <a:latin typeface="Consolas" panose="020B0609020204030204" pitchFamily="49" charset="0"/>
              </a:rPr>
              <a:t>%s</a:t>
            </a:r>
            <a:r>
              <a:rPr lang="en-US" altLang="zh-CN" b="0" dirty="0">
                <a:solidFill>
                  <a:srgbClr val="A31515"/>
                </a:solidFill>
                <a:effectLst/>
                <a:latin typeface="Consolas" panose="020B0609020204030204" pitchFamily="49" charset="0"/>
              </a:rPr>
              <a:t>:</a:t>
            </a:r>
            <a:r>
              <a:rPr lang="en-US" altLang="zh-CN" b="0" dirty="0">
                <a:solidFill>
                  <a:srgbClr val="001080"/>
                </a:solidFill>
                <a:effectLst/>
                <a:latin typeface="Consolas" panose="020B0609020204030204" pitchFamily="49" charset="0"/>
              </a:rPr>
              <a:t>%d</a:t>
            </a:r>
            <a:r>
              <a:rPr lang="en-US" altLang="zh-CN" b="0" dirty="0">
                <a:solidFill>
                  <a:srgbClr val="A31515"/>
                </a:solidFill>
                <a:effectLst/>
                <a:latin typeface="Consolas" panose="020B0609020204030204" pitchFamily="49" charset="0"/>
              </a:rPr>
              <a:t>=&gt;</a:t>
            </a:r>
            <a:r>
              <a:rPr lang="en-US" altLang="zh-CN" b="0" dirty="0">
                <a:solidFill>
                  <a:srgbClr val="001080"/>
                </a:solidFill>
                <a:effectLst/>
                <a:latin typeface="Consolas" panose="020B0609020204030204" pitchFamily="49" charset="0"/>
              </a:rPr>
              <a:t>%s</a:t>
            </a:r>
            <a:r>
              <a:rPr lang="en-US" altLang="zh-CN" b="0" dirty="0">
                <a:solidFill>
                  <a:srgbClr val="EE0000"/>
                </a:solidFill>
                <a:effectLst/>
                <a:latin typeface="Consolas" panose="020B0609020204030204" pitchFamily="49" charset="0"/>
              </a:rPr>
              <a:t>\n</a:t>
            </a:r>
            <a:r>
              <a:rPr lang="en-US" altLang="zh-CN" b="0" dirty="0">
                <a:solidFill>
                  <a:srgbClr val="A31515"/>
                </a:solidFill>
                <a:effectLst/>
                <a:latin typeface="Consolas" panose="020B0609020204030204" pitchFamily="49" charset="0"/>
              </a:rPr>
              <a:t>"</a:t>
            </a:r>
            <a:r>
              <a:rPr lang="en-US" altLang="zh-CN" b="0" dirty="0">
                <a:solidFill>
                  <a:srgbClr val="3B3B3B"/>
                </a:solidFill>
                <a:effectLst/>
                <a:latin typeface="Consolas" panose="020B0609020204030204" pitchFamily="49" charset="0"/>
              </a:rPr>
              <a:t>, </a:t>
            </a:r>
            <a:r>
              <a:rPr lang="en-US" altLang="zh-CN" b="0" dirty="0" err="1">
                <a:solidFill>
                  <a:srgbClr val="795E26"/>
                </a:solidFill>
                <a:effectLst/>
                <a:latin typeface="Consolas" panose="020B0609020204030204" pitchFamily="49" charset="0"/>
              </a:rPr>
              <a:t>inet_ntoa</a:t>
            </a:r>
            <a:r>
              <a:rPr lang="en-US" altLang="zh-CN" b="0" dirty="0">
                <a:solidFill>
                  <a:srgbClr val="3B3B3B"/>
                </a:solidFill>
                <a:effectLst/>
                <a:latin typeface="Consolas" panose="020B0609020204030204" pitchFamily="49" charset="0"/>
              </a:rPr>
              <a:t>(</a:t>
            </a:r>
            <a:r>
              <a:rPr lang="en-US" altLang="zh-CN" b="0" dirty="0" err="1">
                <a:solidFill>
                  <a:srgbClr val="001080"/>
                </a:solidFill>
                <a:effectLst/>
                <a:latin typeface="Consolas" panose="020B0609020204030204" pitchFamily="49" charset="0"/>
              </a:rPr>
              <a:t>send_addr</a:t>
            </a:r>
            <a:r>
              <a:rPr lang="en-US" altLang="zh-CN" b="0" dirty="0" err="1">
                <a:solidFill>
                  <a:srgbClr val="3B3B3B"/>
                </a:solidFill>
                <a:effectLst/>
                <a:latin typeface="Consolas" panose="020B0609020204030204" pitchFamily="49" charset="0"/>
              </a:rPr>
              <a:t>.</a:t>
            </a:r>
            <a:r>
              <a:rPr lang="en-US" altLang="zh-CN" b="0" dirty="0" err="1">
                <a:solidFill>
                  <a:srgbClr val="001080"/>
                </a:solidFill>
                <a:effectLst/>
                <a:latin typeface="Consolas" panose="020B0609020204030204" pitchFamily="49" charset="0"/>
              </a:rPr>
              <a:t>sin_addr</a:t>
            </a:r>
            <a:r>
              <a:rPr lang="en-US" altLang="zh-CN" b="0" dirty="0">
                <a:solidFill>
                  <a:srgbClr val="3B3B3B"/>
                </a:solidFill>
                <a:effectLst/>
                <a:latin typeface="Consolas" panose="020B0609020204030204" pitchFamily="49" charset="0"/>
              </a:rPr>
              <a:t>), </a:t>
            </a:r>
            <a:r>
              <a:rPr lang="en-US" altLang="zh-CN" b="0" dirty="0" err="1">
                <a:solidFill>
                  <a:srgbClr val="795E26"/>
                </a:solidFill>
                <a:effectLst/>
                <a:latin typeface="Consolas" panose="020B0609020204030204" pitchFamily="49" charset="0"/>
              </a:rPr>
              <a:t>ntohs</a:t>
            </a:r>
            <a:r>
              <a:rPr lang="en-US" altLang="zh-CN" b="0" dirty="0">
                <a:solidFill>
                  <a:srgbClr val="3B3B3B"/>
                </a:solidFill>
                <a:effectLst/>
                <a:latin typeface="Consolas" panose="020B0609020204030204" pitchFamily="49" charset="0"/>
              </a:rPr>
              <a:t>(</a:t>
            </a:r>
            <a:r>
              <a:rPr lang="en-US" altLang="zh-CN" b="0" dirty="0" err="1">
                <a:solidFill>
                  <a:srgbClr val="001080"/>
                </a:solidFill>
                <a:effectLst/>
                <a:latin typeface="Consolas" panose="020B0609020204030204" pitchFamily="49" charset="0"/>
              </a:rPr>
              <a:t>send_addr</a:t>
            </a:r>
            <a:r>
              <a:rPr lang="en-US" altLang="zh-CN" b="0" dirty="0" err="1">
                <a:solidFill>
                  <a:srgbClr val="3B3B3B"/>
                </a:solidFill>
                <a:effectLst/>
                <a:latin typeface="Consolas" panose="020B0609020204030204" pitchFamily="49" charset="0"/>
              </a:rPr>
              <a:t>.</a:t>
            </a:r>
            <a:r>
              <a:rPr lang="en-US" altLang="zh-CN" b="0" dirty="0" err="1">
                <a:solidFill>
                  <a:srgbClr val="001080"/>
                </a:solidFill>
                <a:effectLst/>
                <a:latin typeface="Consolas" panose="020B0609020204030204" pitchFamily="49" charset="0"/>
              </a:rPr>
              <a:t>sin_port</a:t>
            </a:r>
            <a:r>
              <a:rPr lang="en-US" altLang="zh-CN" b="0" dirty="0">
                <a:solidFill>
                  <a:srgbClr val="3B3B3B"/>
                </a:solidFill>
                <a:effectLst/>
                <a:latin typeface="Consolas" panose="020B0609020204030204" pitchFamily="49" charset="0"/>
              </a:rPr>
              <a:t>), </a:t>
            </a:r>
            <a:r>
              <a:rPr lang="en-US" altLang="zh-CN" b="0" dirty="0" err="1">
                <a:solidFill>
                  <a:srgbClr val="001080"/>
                </a:solidFill>
                <a:effectLst/>
                <a:latin typeface="Consolas" panose="020B0609020204030204" pitchFamily="49" charset="0"/>
              </a:rPr>
              <a:t>recvBuf</a:t>
            </a: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r>
              <a:rPr lang="en-US" altLang="zh-CN" b="0" dirty="0">
                <a:solidFill>
                  <a:srgbClr val="008000"/>
                </a:solidFill>
                <a:effectLst/>
                <a:latin typeface="Consolas" panose="020B0609020204030204" pitchFamily="49" charset="0"/>
              </a:rPr>
              <a:t>// </a:t>
            </a:r>
            <a:r>
              <a:rPr lang="zh-CN" altLang="en-US" b="0" dirty="0">
                <a:solidFill>
                  <a:srgbClr val="008000"/>
                </a:solidFill>
                <a:effectLst/>
                <a:latin typeface="Consolas" panose="020B0609020204030204" pitchFamily="49" charset="0"/>
              </a:rPr>
              <a:t>将字符串消息转化为数字指令</a:t>
            </a:r>
            <a:endParaRPr lang="zh-CN" altLang="en-US" b="0" dirty="0">
              <a:solidFill>
                <a:srgbClr val="3B3B3B"/>
              </a:solidFill>
              <a:effectLst/>
              <a:latin typeface="Consolas" panose="020B0609020204030204" pitchFamily="49" charset="0"/>
            </a:endParaRPr>
          </a:p>
          <a:p>
            <a:pPr>
              <a:lnSpc>
                <a:spcPts val="1500"/>
              </a:lnSpc>
            </a:pPr>
            <a:r>
              <a:rPr lang="zh-CN" altLang="en-US" b="0" dirty="0">
                <a:solidFill>
                  <a:srgbClr val="3B3B3B"/>
                </a:solidFill>
                <a:effectLst/>
                <a:latin typeface="Consolas" panose="020B0609020204030204" pitchFamily="49" charset="0"/>
              </a:rPr>
              <a:t>    </a:t>
            </a:r>
            <a:r>
              <a:rPr lang="en-US" altLang="zh-CN" b="0" dirty="0">
                <a:solidFill>
                  <a:srgbClr val="AF00DB"/>
                </a:solidFill>
                <a:effectLst/>
                <a:latin typeface="Consolas" panose="020B0609020204030204" pitchFamily="49" charset="0"/>
              </a:rPr>
              <a:t>if</a:t>
            </a:r>
            <a:r>
              <a:rPr lang="en-US" altLang="zh-CN" b="0" dirty="0">
                <a:solidFill>
                  <a:srgbClr val="3B3B3B"/>
                </a:solidFill>
                <a:effectLst/>
                <a:latin typeface="Consolas" panose="020B0609020204030204" pitchFamily="49" charset="0"/>
              </a:rPr>
              <a:t> (</a:t>
            </a:r>
            <a:r>
              <a:rPr lang="en-US" altLang="zh-CN" b="0" dirty="0" err="1">
                <a:solidFill>
                  <a:srgbClr val="0000FF"/>
                </a:solidFill>
                <a:effectLst/>
                <a:latin typeface="Consolas" panose="020B0609020204030204" pitchFamily="49" charset="0"/>
              </a:rPr>
              <a:t>strcasecmp</a:t>
            </a:r>
            <a:r>
              <a:rPr lang="en-US" altLang="zh-CN" b="0" dirty="0">
                <a:solidFill>
                  <a:srgbClr val="3B3B3B"/>
                </a:solidFill>
                <a:effectLst/>
                <a:latin typeface="Consolas" panose="020B0609020204030204" pitchFamily="49" charset="0"/>
              </a:rPr>
              <a:t>(</a:t>
            </a:r>
            <a:r>
              <a:rPr lang="en-US" altLang="zh-CN" b="0" dirty="0" err="1">
                <a:solidFill>
                  <a:srgbClr val="001080"/>
                </a:solidFill>
                <a:effectLst/>
                <a:latin typeface="Consolas" panose="020B0609020204030204" pitchFamily="49" charset="0"/>
              </a:rPr>
              <a:t>recvBuf</a:t>
            </a:r>
            <a:r>
              <a:rPr lang="en-US" altLang="zh-CN" b="0" dirty="0">
                <a:solidFill>
                  <a:srgbClr val="3B3B3B"/>
                </a:solidFill>
                <a:effectLst/>
                <a:latin typeface="Consolas" panose="020B0609020204030204" pitchFamily="49" charset="0"/>
              </a:rPr>
              <a:t>,</a:t>
            </a:r>
            <a:r>
              <a:rPr lang="en-US" altLang="zh-CN" b="0" dirty="0">
                <a:solidFill>
                  <a:srgbClr val="A31515"/>
                </a:solidFill>
                <a:effectLst/>
                <a:latin typeface="Consolas" panose="020B0609020204030204" pitchFamily="49" charset="0"/>
              </a:rPr>
              <a:t>"</a:t>
            </a:r>
            <a:r>
              <a:rPr lang="en-US" altLang="zh-CN" b="0" dirty="0" err="1">
                <a:solidFill>
                  <a:srgbClr val="A31515"/>
                </a:solidFill>
                <a:effectLst/>
                <a:latin typeface="Consolas" panose="020B0609020204030204" pitchFamily="49" charset="0"/>
              </a:rPr>
              <a:t>ol</a:t>
            </a:r>
            <a:r>
              <a:rPr lang="en-US" altLang="zh-CN" b="0" dirty="0">
                <a:solidFill>
                  <a:srgbClr val="A31515"/>
                </a:solidFill>
                <a:effectLst/>
                <a:latin typeface="Consolas" panose="020B0609020204030204" pitchFamily="49" charset="0"/>
              </a:rPr>
              <a:t>"</a:t>
            </a:r>
            <a:r>
              <a:rPr lang="en-US" altLang="zh-CN" b="0" dirty="0">
                <a:solidFill>
                  <a:srgbClr val="3B3B3B"/>
                </a:solidFill>
                <a:effectLst/>
                <a:latin typeface="Consolas" panose="020B0609020204030204" pitchFamily="49" charset="0"/>
              </a:rPr>
              <a:t>) </a:t>
            </a:r>
            <a:r>
              <a:rPr lang="en-US" altLang="zh-CN" b="0" dirty="0">
                <a:solidFill>
                  <a:srgbClr val="000000"/>
                </a:solidFill>
                <a:effectLst/>
                <a:latin typeface="Consolas" panose="020B0609020204030204" pitchFamily="49" charset="0"/>
              </a:rPr>
              <a:t>==</a:t>
            </a:r>
            <a:r>
              <a:rPr lang="en-US" altLang="zh-CN" b="0" dirty="0">
                <a:solidFill>
                  <a:srgbClr val="3B3B3B"/>
                </a:solidFill>
                <a:effectLst/>
                <a:latin typeface="Consolas" panose="020B0609020204030204" pitchFamily="49" charset="0"/>
              </a:rPr>
              <a:t> </a:t>
            </a:r>
            <a:r>
              <a:rPr lang="en-US" altLang="zh-CN" b="0" dirty="0">
                <a:solidFill>
                  <a:srgbClr val="098658"/>
                </a:solidFill>
                <a:effectLst/>
                <a:latin typeface="Consolas" panose="020B0609020204030204" pitchFamily="49" charset="0"/>
              </a:rPr>
              <a:t>0</a:t>
            </a:r>
            <a:r>
              <a:rPr lang="en-US" altLang="zh-CN" b="0" dirty="0">
                <a:solidFill>
                  <a:srgbClr val="3B3B3B"/>
                </a:solidFill>
                <a:effectLst/>
                <a:latin typeface="Consolas" panose="020B0609020204030204" pitchFamily="49" charset="0"/>
              </a:rPr>
              <a:t>) </a:t>
            </a:r>
            <a:r>
              <a:rPr lang="en-US" altLang="zh-CN" b="0" dirty="0" err="1">
                <a:solidFill>
                  <a:srgbClr val="001080"/>
                </a:solidFill>
                <a:effectLst/>
                <a:latin typeface="Consolas" panose="020B0609020204030204" pitchFamily="49" charset="0"/>
              </a:rPr>
              <a:t>cmd</a:t>
            </a:r>
            <a:r>
              <a:rPr lang="en-US" altLang="zh-CN" b="0" dirty="0">
                <a:solidFill>
                  <a:srgbClr val="3B3B3B"/>
                </a:solidFill>
                <a:effectLst/>
                <a:latin typeface="Consolas" panose="020B0609020204030204" pitchFamily="49" charset="0"/>
              </a:rPr>
              <a:t> </a:t>
            </a:r>
            <a:r>
              <a:rPr lang="en-US" altLang="zh-CN" b="0" dirty="0">
                <a:solidFill>
                  <a:srgbClr val="000000"/>
                </a:solidFill>
                <a:effectLst/>
                <a:latin typeface="Consolas" panose="020B0609020204030204" pitchFamily="49" charset="0"/>
              </a:rPr>
              <a:t>=</a:t>
            </a:r>
            <a:r>
              <a:rPr lang="en-US" altLang="zh-CN" b="0" dirty="0">
                <a:solidFill>
                  <a:srgbClr val="3B3B3B"/>
                </a:solidFill>
                <a:effectLst/>
                <a:latin typeface="Consolas" panose="020B0609020204030204" pitchFamily="49" charset="0"/>
              </a:rPr>
              <a:t> </a:t>
            </a:r>
            <a:r>
              <a:rPr lang="en-US" altLang="zh-CN" b="0" dirty="0" err="1">
                <a:solidFill>
                  <a:srgbClr val="0070C1"/>
                </a:solidFill>
                <a:effectLst/>
                <a:latin typeface="Consolas" panose="020B0609020204030204" pitchFamily="49" charset="0"/>
              </a:rPr>
              <a:t>op_led</a:t>
            </a: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r>
              <a:rPr lang="en-US" altLang="zh-CN" b="0" dirty="0">
                <a:solidFill>
                  <a:srgbClr val="AF00DB"/>
                </a:solidFill>
                <a:effectLst/>
                <a:latin typeface="Consolas" panose="020B0609020204030204" pitchFamily="49" charset="0"/>
              </a:rPr>
              <a:t>else</a:t>
            </a:r>
            <a:r>
              <a:rPr lang="en-US" altLang="zh-CN" b="0" dirty="0">
                <a:solidFill>
                  <a:srgbClr val="3B3B3B"/>
                </a:solidFill>
                <a:effectLst/>
                <a:latin typeface="Consolas" panose="020B0609020204030204" pitchFamily="49" charset="0"/>
              </a:rPr>
              <a:t> </a:t>
            </a:r>
            <a:r>
              <a:rPr lang="en-US" altLang="zh-CN" b="0" dirty="0">
                <a:solidFill>
                  <a:srgbClr val="AF00DB"/>
                </a:solidFill>
                <a:effectLst/>
                <a:latin typeface="Consolas" panose="020B0609020204030204" pitchFamily="49" charset="0"/>
              </a:rPr>
              <a:t>if</a:t>
            </a:r>
            <a:r>
              <a:rPr lang="en-US" altLang="zh-CN" b="0" dirty="0">
                <a:solidFill>
                  <a:srgbClr val="3B3B3B"/>
                </a:solidFill>
                <a:effectLst/>
                <a:latin typeface="Consolas" panose="020B0609020204030204" pitchFamily="49" charset="0"/>
              </a:rPr>
              <a:t> (</a:t>
            </a:r>
            <a:r>
              <a:rPr lang="en-US" altLang="zh-CN" b="0" dirty="0" err="1">
                <a:solidFill>
                  <a:srgbClr val="0000FF"/>
                </a:solidFill>
                <a:effectLst/>
                <a:latin typeface="Consolas" panose="020B0609020204030204" pitchFamily="49" charset="0"/>
              </a:rPr>
              <a:t>strcasecmp</a:t>
            </a:r>
            <a:r>
              <a:rPr lang="en-US" altLang="zh-CN" b="0" dirty="0">
                <a:solidFill>
                  <a:srgbClr val="3B3B3B"/>
                </a:solidFill>
                <a:effectLst/>
                <a:latin typeface="Consolas" panose="020B0609020204030204" pitchFamily="49" charset="0"/>
              </a:rPr>
              <a:t>(</a:t>
            </a:r>
            <a:r>
              <a:rPr lang="en-US" altLang="zh-CN" b="0" dirty="0" err="1">
                <a:solidFill>
                  <a:srgbClr val="001080"/>
                </a:solidFill>
                <a:effectLst/>
                <a:latin typeface="Consolas" panose="020B0609020204030204" pitchFamily="49" charset="0"/>
              </a:rPr>
              <a:t>recvBuf</a:t>
            </a:r>
            <a:r>
              <a:rPr lang="en-US" altLang="zh-CN" b="0" dirty="0">
                <a:solidFill>
                  <a:srgbClr val="3B3B3B"/>
                </a:solidFill>
                <a:effectLst/>
                <a:latin typeface="Consolas" panose="020B0609020204030204" pitchFamily="49" charset="0"/>
              </a:rPr>
              <a:t>,</a:t>
            </a:r>
            <a:r>
              <a:rPr lang="en-US" altLang="zh-CN" b="0" dirty="0">
                <a:solidFill>
                  <a:srgbClr val="A31515"/>
                </a:solidFill>
                <a:effectLst/>
                <a:latin typeface="Consolas" panose="020B0609020204030204" pitchFamily="49" charset="0"/>
              </a:rPr>
              <a:t>"of"</a:t>
            </a:r>
            <a:r>
              <a:rPr lang="en-US" altLang="zh-CN" b="0" dirty="0">
                <a:solidFill>
                  <a:srgbClr val="3B3B3B"/>
                </a:solidFill>
                <a:effectLst/>
                <a:latin typeface="Consolas" panose="020B0609020204030204" pitchFamily="49" charset="0"/>
              </a:rPr>
              <a:t>) </a:t>
            </a:r>
            <a:r>
              <a:rPr lang="en-US" altLang="zh-CN" b="0" dirty="0">
                <a:solidFill>
                  <a:srgbClr val="000000"/>
                </a:solidFill>
                <a:effectLst/>
                <a:latin typeface="Consolas" panose="020B0609020204030204" pitchFamily="49" charset="0"/>
              </a:rPr>
              <a:t>==</a:t>
            </a:r>
            <a:r>
              <a:rPr lang="en-US" altLang="zh-CN" b="0" dirty="0">
                <a:solidFill>
                  <a:srgbClr val="3B3B3B"/>
                </a:solidFill>
                <a:effectLst/>
                <a:latin typeface="Consolas" panose="020B0609020204030204" pitchFamily="49" charset="0"/>
              </a:rPr>
              <a:t> </a:t>
            </a:r>
            <a:r>
              <a:rPr lang="en-US" altLang="zh-CN" b="0" dirty="0">
                <a:solidFill>
                  <a:srgbClr val="098658"/>
                </a:solidFill>
                <a:effectLst/>
                <a:latin typeface="Consolas" panose="020B0609020204030204" pitchFamily="49" charset="0"/>
              </a:rPr>
              <a:t>0</a:t>
            </a:r>
            <a:r>
              <a:rPr lang="en-US" altLang="zh-CN" b="0" dirty="0">
                <a:solidFill>
                  <a:srgbClr val="3B3B3B"/>
                </a:solidFill>
                <a:effectLst/>
                <a:latin typeface="Consolas" panose="020B0609020204030204" pitchFamily="49" charset="0"/>
              </a:rPr>
              <a:t>) </a:t>
            </a:r>
            <a:r>
              <a:rPr lang="en-US" altLang="zh-CN" b="0" dirty="0" err="1">
                <a:solidFill>
                  <a:srgbClr val="001080"/>
                </a:solidFill>
                <a:effectLst/>
                <a:latin typeface="Consolas" panose="020B0609020204030204" pitchFamily="49" charset="0"/>
              </a:rPr>
              <a:t>cmd</a:t>
            </a:r>
            <a:r>
              <a:rPr lang="en-US" altLang="zh-CN" b="0" dirty="0">
                <a:solidFill>
                  <a:srgbClr val="3B3B3B"/>
                </a:solidFill>
                <a:effectLst/>
                <a:latin typeface="Consolas" panose="020B0609020204030204" pitchFamily="49" charset="0"/>
              </a:rPr>
              <a:t> </a:t>
            </a:r>
            <a:r>
              <a:rPr lang="en-US" altLang="zh-CN" b="0" dirty="0">
                <a:solidFill>
                  <a:srgbClr val="000000"/>
                </a:solidFill>
                <a:effectLst/>
                <a:latin typeface="Consolas" panose="020B0609020204030204" pitchFamily="49" charset="0"/>
              </a:rPr>
              <a:t>=</a:t>
            </a:r>
            <a:r>
              <a:rPr lang="en-US" altLang="zh-CN" b="0" dirty="0">
                <a:solidFill>
                  <a:srgbClr val="3B3B3B"/>
                </a:solidFill>
                <a:effectLst/>
                <a:latin typeface="Consolas" panose="020B0609020204030204" pitchFamily="49" charset="0"/>
              </a:rPr>
              <a:t> </a:t>
            </a:r>
            <a:r>
              <a:rPr lang="en-US" altLang="zh-CN" b="0" dirty="0" err="1">
                <a:solidFill>
                  <a:srgbClr val="0070C1"/>
                </a:solidFill>
                <a:effectLst/>
                <a:latin typeface="Consolas" panose="020B0609020204030204" pitchFamily="49" charset="0"/>
              </a:rPr>
              <a:t>op_fan</a:t>
            </a: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r>
              <a:rPr lang="en-US" altLang="zh-CN" b="0" dirty="0">
                <a:solidFill>
                  <a:srgbClr val="AF00DB"/>
                </a:solidFill>
                <a:effectLst/>
                <a:latin typeface="Consolas" panose="020B0609020204030204" pitchFamily="49" charset="0"/>
              </a:rPr>
              <a:t>else</a:t>
            </a:r>
            <a:r>
              <a:rPr lang="en-US" altLang="zh-CN" b="0" dirty="0">
                <a:solidFill>
                  <a:srgbClr val="3B3B3B"/>
                </a:solidFill>
                <a:effectLst/>
                <a:latin typeface="Consolas" panose="020B0609020204030204" pitchFamily="49" charset="0"/>
              </a:rPr>
              <a:t> </a:t>
            </a:r>
            <a:r>
              <a:rPr lang="en-US" altLang="zh-CN" b="0" dirty="0">
                <a:solidFill>
                  <a:srgbClr val="AF00DB"/>
                </a:solidFill>
                <a:effectLst/>
                <a:latin typeface="Consolas" panose="020B0609020204030204" pitchFamily="49" charset="0"/>
              </a:rPr>
              <a:t>if</a:t>
            </a:r>
            <a:r>
              <a:rPr lang="en-US" altLang="zh-CN" b="0" dirty="0">
                <a:solidFill>
                  <a:srgbClr val="3B3B3B"/>
                </a:solidFill>
                <a:effectLst/>
                <a:latin typeface="Consolas" panose="020B0609020204030204" pitchFamily="49" charset="0"/>
              </a:rPr>
              <a:t> (</a:t>
            </a:r>
            <a:r>
              <a:rPr lang="en-US" altLang="zh-CN" b="0" dirty="0" err="1">
                <a:solidFill>
                  <a:srgbClr val="0000FF"/>
                </a:solidFill>
                <a:effectLst/>
                <a:latin typeface="Consolas" panose="020B0609020204030204" pitchFamily="49" charset="0"/>
              </a:rPr>
              <a:t>strcasecmp</a:t>
            </a:r>
            <a:r>
              <a:rPr lang="en-US" altLang="zh-CN" b="0" dirty="0">
                <a:solidFill>
                  <a:srgbClr val="3B3B3B"/>
                </a:solidFill>
                <a:effectLst/>
                <a:latin typeface="Consolas" panose="020B0609020204030204" pitchFamily="49" charset="0"/>
              </a:rPr>
              <a:t>(</a:t>
            </a:r>
            <a:r>
              <a:rPr lang="en-US" altLang="zh-CN" b="0" dirty="0" err="1">
                <a:solidFill>
                  <a:srgbClr val="001080"/>
                </a:solidFill>
                <a:effectLst/>
                <a:latin typeface="Consolas" panose="020B0609020204030204" pitchFamily="49" charset="0"/>
              </a:rPr>
              <a:t>recvBuf</a:t>
            </a:r>
            <a:r>
              <a:rPr lang="en-US" altLang="zh-CN" b="0" dirty="0">
                <a:solidFill>
                  <a:srgbClr val="3B3B3B"/>
                </a:solidFill>
                <a:effectLst/>
                <a:latin typeface="Consolas" panose="020B0609020204030204" pitchFamily="49" charset="0"/>
              </a:rPr>
              <a:t>,</a:t>
            </a:r>
            <a:r>
              <a:rPr lang="en-US" altLang="zh-CN" b="0" dirty="0">
                <a:solidFill>
                  <a:srgbClr val="A31515"/>
                </a:solidFill>
                <a:effectLst/>
                <a:latin typeface="Consolas" panose="020B0609020204030204" pitchFamily="49" charset="0"/>
              </a:rPr>
              <a:t>""</a:t>
            </a:r>
            <a:r>
              <a:rPr lang="en-US" altLang="zh-CN" b="0" dirty="0">
                <a:solidFill>
                  <a:srgbClr val="3B3B3B"/>
                </a:solidFill>
                <a:effectLst/>
                <a:latin typeface="Consolas" panose="020B0609020204030204" pitchFamily="49" charset="0"/>
              </a:rPr>
              <a:t>) </a:t>
            </a:r>
            <a:r>
              <a:rPr lang="en-US" altLang="zh-CN" b="0" dirty="0">
                <a:solidFill>
                  <a:srgbClr val="000000"/>
                </a:solidFill>
                <a:effectLst/>
                <a:latin typeface="Consolas" panose="020B0609020204030204" pitchFamily="49" charset="0"/>
              </a:rPr>
              <a:t>!=</a:t>
            </a:r>
            <a:r>
              <a:rPr lang="en-US" altLang="zh-CN" b="0" dirty="0">
                <a:solidFill>
                  <a:srgbClr val="098658"/>
                </a:solidFill>
                <a:effectLst/>
                <a:latin typeface="Consolas" panose="020B0609020204030204" pitchFamily="49" charset="0"/>
              </a:rPr>
              <a:t>0</a:t>
            </a:r>
            <a:r>
              <a:rPr lang="en-US" altLang="zh-CN" b="0" dirty="0">
                <a:solidFill>
                  <a:srgbClr val="3B3B3B"/>
                </a:solidFill>
                <a:effectLst/>
                <a:latin typeface="Consolas" panose="020B0609020204030204" pitchFamily="49" charset="0"/>
              </a:rPr>
              <a:t> ) </a:t>
            </a:r>
            <a:r>
              <a:rPr lang="en-US" altLang="zh-CN" b="0" dirty="0" err="1">
                <a:solidFill>
                  <a:srgbClr val="001080"/>
                </a:solidFill>
                <a:effectLst/>
                <a:latin typeface="Consolas" panose="020B0609020204030204" pitchFamily="49" charset="0"/>
              </a:rPr>
              <a:t>cmd</a:t>
            </a:r>
            <a:r>
              <a:rPr lang="en-US" altLang="zh-CN" b="0" dirty="0">
                <a:solidFill>
                  <a:srgbClr val="3B3B3B"/>
                </a:solidFill>
                <a:effectLst/>
                <a:latin typeface="Consolas" panose="020B0609020204030204" pitchFamily="49" charset="0"/>
              </a:rPr>
              <a:t> </a:t>
            </a:r>
            <a:r>
              <a:rPr lang="en-US" altLang="zh-CN" b="0" dirty="0">
                <a:solidFill>
                  <a:srgbClr val="000000"/>
                </a:solidFill>
                <a:effectLst/>
                <a:latin typeface="Consolas" panose="020B0609020204030204" pitchFamily="49" charset="0"/>
              </a:rPr>
              <a:t>=</a:t>
            </a:r>
            <a:r>
              <a:rPr lang="en-US" altLang="zh-CN" b="0" dirty="0">
                <a:solidFill>
                  <a:srgbClr val="3B3B3B"/>
                </a:solidFill>
                <a:effectLst/>
                <a:latin typeface="Consolas" panose="020B0609020204030204" pitchFamily="49" charset="0"/>
              </a:rPr>
              <a:t> </a:t>
            </a:r>
            <a:r>
              <a:rPr lang="en-US" altLang="zh-CN" b="0" dirty="0">
                <a:solidFill>
                  <a:srgbClr val="000000"/>
                </a:solidFill>
                <a:effectLst/>
                <a:latin typeface="Consolas" panose="020B0609020204030204" pitchFamily="49" charset="0"/>
              </a:rPr>
              <a:t>-</a:t>
            </a:r>
            <a:r>
              <a:rPr lang="en-US" altLang="zh-CN" b="0" dirty="0">
                <a:solidFill>
                  <a:srgbClr val="098658"/>
                </a:solidFill>
                <a:effectLst/>
                <a:latin typeface="Consolas" panose="020B0609020204030204" pitchFamily="49" charset="0"/>
              </a:rPr>
              <a:t>2</a:t>
            </a: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r>
              <a:rPr lang="en-US" altLang="zh-CN" b="0" dirty="0">
                <a:solidFill>
                  <a:srgbClr val="008000"/>
                </a:solidFill>
                <a:effectLst/>
                <a:latin typeface="Consolas" panose="020B0609020204030204" pitchFamily="49" charset="0"/>
              </a:rPr>
              <a:t>// </a:t>
            </a:r>
            <a:r>
              <a:rPr lang="zh-CN" altLang="en-US" b="0" dirty="0">
                <a:solidFill>
                  <a:srgbClr val="008000"/>
                </a:solidFill>
                <a:effectLst/>
                <a:latin typeface="Consolas" panose="020B0609020204030204" pitchFamily="49" charset="0"/>
              </a:rPr>
              <a:t>返回数字指令</a:t>
            </a:r>
            <a:endParaRPr lang="zh-CN" altLang="en-US" b="0" dirty="0">
              <a:solidFill>
                <a:srgbClr val="3B3B3B"/>
              </a:solidFill>
              <a:effectLst/>
              <a:latin typeface="Consolas" panose="020B0609020204030204" pitchFamily="49" charset="0"/>
            </a:endParaRPr>
          </a:p>
          <a:p>
            <a:pPr>
              <a:lnSpc>
                <a:spcPts val="1500"/>
              </a:lnSpc>
            </a:pPr>
            <a:r>
              <a:rPr lang="zh-CN" altLang="en-US" b="0" dirty="0">
                <a:solidFill>
                  <a:srgbClr val="3B3B3B"/>
                </a:solidFill>
                <a:effectLst/>
                <a:latin typeface="Consolas" panose="020B0609020204030204" pitchFamily="49" charset="0"/>
              </a:rPr>
              <a:t>    </a:t>
            </a:r>
            <a:r>
              <a:rPr lang="en-US" altLang="zh-CN" b="0" dirty="0">
                <a:solidFill>
                  <a:srgbClr val="AF00DB"/>
                </a:solidFill>
                <a:effectLst/>
                <a:latin typeface="Consolas" panose="020B0609020204030204" pitchFamily="49" charset="0"/>
              </a:rPr>
              <a:t>return</a:t>
            </a:r>
            <a:r>
              <a:rPr lang="en-US" altLang="zh-CN" b="0" dirty="0">
                <a:solidFill>
                  <a:srgbClr val="3B3B3B"/>
                </a:solidFill>
                <a:effectLst/>
                <a:latin typeface="Consolas" panose="020B0609020204030204" pitchFamily="49" charset="0"/>
              </a:rPr>
              <a:t> </a:t>
            </a:r>
            <a:r>
              <a:rPr lang="en-US" altLang="zh-CN" b="0" dirty="0" err="1">
                <a:solidFill>
                  <a:srgbClr val="001080"/>
                </a:solidFill>
                <a:effectLst/>
                <a:latin typeface="Consolas" panose="020B0609020204030204" pitchFamily="49" charset="0"/>
              </a:rPr>
              <a:t>cmd</a:t>
            </a: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p:txBody>
      </p:sp>
      <p:sp>
        <p:nvSpPr>
          <p:cNvPr id="10" name="文本框 9"/>
          <p:cNvSpPr txBox="1"/>
          <p:nvPr/>
        </p:nvSpPr>
        <p:spPr>
          <a:xfrm>
            <a:off x="326570" y="1723182"/>
            <a:ext cx="11725731" cy="338554"/>
          </a:xfrm>
          <a:prstGeom prst="rect">
            <a:avLst/>
          </a:prstGeom>
          <a:noFill/>
        </p:spPr>
        <p:txBody>
          <a:bodyPr wrap="square" rtlCol="0">
            <a:spAutoFit/>
          </a:bodyPr>
          <a:lstStyle/>
          <a:p>
            <a:r>
              <a:rPr lang="en-US" altLang="zh-CN" sz="1600" dirty="0"/>
              <a:t>UDP</a:t>
            </a:r>
            <a:r>
              <a:rPr lang="zh-CN" altLang="en-US" sz="1600" dirty="0"/>
              <a:t>消息的接收一般使用</a:t>
            </a:r>
            <a:r>
              <a:rPr lang="en-US" altLang="zh-CN" sz="1600" b="0" dirty="0" err="1">
                <a:solidFill>
                  <a:srgbClr val="795E26"/>
                </a:solidFill>
                <a:effectLst/>
                <a:latin typeface="Consolas" panose="020B0609020204030204" pitchFamily="49" charset="0"/>
              </a:rPr>
              <a:t>recvfrom</a:t>
            </a:r>
            <a:r>
              <a:rPr lang="zh-CN" altLang="en-US" sz="1600" dirty="0"/>
              <a:t>完成，参数信息依次是：</a:t>
            </a:r>
            <a:endParaRPr lang="en-US" altLang="zh-CN" sz="1600" dirty="0"/>
          </a:p>
        </p:txBody>
      </p:sp>
      <p:sp>
        <p:nvSpPr>
          <p:cNvPr id="11" name="文本框 10"/>
          <p:cNvSpPr txBox="1"/>
          <p:nvPr/>
        </p:nvSpPr>
        <p:spPr>
          <a:xfrm>
            <a:off x="5250023" y="2742118"/>
            <a:ext cx="6506550" cy="830997"/>
          </a:xfrm>
          <a:prstGeom prst="rect">
            <a:avLst/>
          </a:prstGeom>
          <a:noFill/>
        </p:spPr>
        <p:txBody>
          <a:bodyPr wrap="square" rtlCol="0">
            <a:spAutoFit/>
          </a:bodyPr>
          <a:lstStyle/>
          <a:p>
            <a:r>
              <a:rPr lang="zh-CN" altLang="en-US" sz="1600" dirty="0"/>
              <a:t>需要注意的是，一般情况下</a:t>
            </a:r>
            <a:r>
              <a:rPr lang="en-US" altLang="zh-CN" sz="1600" b="0" dirty="0" err="1">
                <a:solidFill>
                  <a:srgbClr val="795E26"/>
                </a:solidFill>
                <a:effectLst/>
                <a:latin typeface="Consolas" panose="020B0609020204030204" pitchFamily="49" charset="0"/>
              </a:rPr>
              <a:t>recvfrom</a:t>
            </a:r>
            <a:r>
              <a:rPr lang="zh-CN" altLang="en-US" sz="1600" dirty="0"/>
              <a:t>会一直等待，直到有消息收到才继续执行，设置</a:t>
            </a:r>
            <a:r>
              <a:rPr lang="en-US" altLang="zh-CN" sz="1600" dirty="0"/>
              <a:t>MSG_DONTWAIT</a:t>
            </a:r>
            <a:r>
              <a:rPr lang="zh-CN" altLang="en-US" sz="1600" dirty="0"/>
              <a:t>参数指示即使没有收到消息，也不等待。</a:t>
            </a:r>
            <a:endParaRPr lang="en-US" altLang="zh-CN" sz="1600" dirty="0"/>
          </a:p>
        </p:txBody>
      </p:sp>
      <p:cxnSp>
        <p:nvCxnSpPr>
          <p:cNvPr id="13" name="直接箭头连接符 12"/>
          <p:cNvCxnSpPr/>
          <p:nvPr/>
        </p:nvCxnSpPr>
        <p:spPr>
          <a:xfrm flipV="1">
            <a:off x="6718041" y="3359020"/>
            <a:ext cx="951722" cy="68113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6" name="文本框 5"/>
          <p:cNvSpPr txBox="1"/>
          <p:nvPr/>
        </p:nvSpPr>
        <p:spPr>
          <a:xfrm>
            <a:off x="5684705" y="345938"/>
            <a:ext cx="6507296" cy="1569660"/>
          </a:xfrm>
          <a:prstGeom prst="rect">
            <a:avLst/>
          </a:prstGeom>
          <a:noFill/>
        </p:spPr>
        <p:txBody>
          <a:bodyPr wrap="square">
            <a:spAutoFit/>
          </a:bodyPr>
          <a:lstStyle/>
          <a:p>
            <a:pPr algn="l">
              <a:buFont typeface="Arial" panose="020B0604020202020204" pitchFamily="34" charset="0"/>
              <a:buChar char="•"/>
            </a:pPr>
            <a:r>
              <a:rPr lang="zh-CN" altLang="en-US" sz="1600" dirty="0"/>
              <a:t> 用于传输 </a:t>
            </a:r>
            <a:r>
              <a:rPr lang="en-US" altLang="zh-CN" sz="1600" dirty="0"/>
              <a:t>UDP </a:t>
            </a:r>
            <a:r>
              <a:rPr lang="zh-CN" altLang="en-US" sz="1600" dirty="0"/>
              <a:t>数据的套接字；</a:t>
            </a:r>
            <a:endParaRPr lang="zh-CN" altLang="en-US" sz="1600" dirty="0"/>
          </a:p>
          <a:p>
            <a:pPr algn="l">
              <a:buFont typeface="Arial" panose="020B0604020202020204" pitchFamily="34" charset="0"/>
              <a:buChar char="•"/>
            </a:pPr>
            <a:r>
              <a:rPr lang="zh-CN" altLang="en-US" sz="1600" dirty="0"/>
              <a:t> 保存待接收数据的缓冲区地址；</a:t>
            </a:r>
            <a:endParaRPr lang="zh-CN" altLang="en-US" sz="1600" dirty="0"/>
          </a:p>
          <a:p>
            <a:pPr algn="l">
              <a:buFont typeface="Arial" panose="020B0604020202020204" pitchFamily="34" charset="0"/>
              <a:buChar char="•"/>
            </a:pPr>
            <a:r>
              <a:rPr lang="zh-CN" altLang="en-US" sz="1600" dirty="0"/>
              <a:t> 接收数据缓冲区大小（以字节计）；</a:t>
            </a:r>
            <a:endParaRPr lang="zh-CN" altLang="en-US" sz="1600" dirty="0"/>
          </a:p>
          <a:p>
            <a:pPr algn="l">
              <a:buFont typeface="Arial" panose="020B0604020202020204" pitchFamily="34" charset="0"/>
              <a:buChar char="•"/>
            </a:pPr>
            <a:r>
              <a:rPr lang="zh-CN" altLang="en-US" sz="1600" dirty="0"/>
              <a:t> 发送行为的控制，传递</a:t>
            </a:r>
            <a:r>
              <a:rPr lang="en-US" altLang="zh-CN" sz="1600" dirty="0"/>
              <a:t>MSG_DONTWAIT</a:t>
            </a:r>
            <a:r>
              <a:rPr lang="zh-CN" altLang="en-US" sz="1600" dirty="0"/>
              <a:t>避免等待；</a:t>
            </a:r>
            <a:endParaRPr lang="zh-CN" altLang="en-US" sz="1600" dirty="0"/>
          </a:p>
          <a:p>
            <a:pPr algn="l">
              <a:buFont typeface="Arial" panose="020B0604020202020204" pitchFamily="34" charset="0"/>
              <a:buChar char="•"/>
            </a:pPr>
            <a:r>
              <a:rPr lang="zh-CN" altLang="en-US" sz="1600" dirty="0"/>
              <a:t> 存有发送源地址信息的 </a:t>
            </a:r>
            <a:r>
              <a:rPr lang="en-US" altLang="zh-CN" sz="1600" dirty="0" err="1"/>
              <a:t>sockaddr</a:t>
            </a:r>
            <a:r>
              <a:rPr lang="en-US" altLang="zh-CN" sz="1600" dirty="0"/>
              <a:t> </a:t>
            </a:r>
            <a:r>
              <a:rPr lang="zh-CN" altLang="en-US" sz="1600" dirty="0"/>
              <a:t>结构体变量（还是手机地址信息）；</a:t>
            </a:r>
            <a:endParaRPr lang="zh-CN" altLang="en-US" sz="1600" dirty="0"/>
          </a:p>
          <a:p>
            <a:pPr algn="l">
              <a:buFont typeface="Arial" panose="020B0604020202020204" pitchFamily="34" charset="0"/>
              <a:buChar char="•"/>
            </a:pPr>
            <a:r>
              <a:rPr lang="zh-CN" altLang="en-US" sz="1600" dirty="0"/>
              <a:t> 地址值结构体变量的长度。</a:t>
            </a:r>
            <a:endParaRPr lang="zh-CN" alt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p:nvPr/>
        </p:nvSpPr>
        <p:spPr>
          <a:xfrm>
            <a:off x="-11937" y="439927"/>
            <a:ext cx="6839584" cy="537209"/>
          </a:xfrm>
          <a:prstGeom prst="rect">
            <a:avLst/>
          </a:prstGeom>
        </p:spPr>
        <p:txBody>
          <a:bodyPr vert="horz" wrap="square" lIns="0" tIns="0" rIns="0" bIns="0"/>
          <a:lstStyle/>
          <a:p>
            <a:pPr algn="l" rtl="0" eaLnBrk="0">
              <a:lnSpc>
                <a:spcPct val="189000"/>
              </a:lnSpc>
            </a:pPr>
            <a:endParaRPr lang="en-US" altLang="en-US" sz="100" dirty="0"/>
          </a:p>
          <a:p>
            <a:pPr marL="12700" algn="l" rtl="0" eaLnBrk="0">
              <a:lnSpc>
                <a:spcPct val="99000"/>
              </a:lnSpc>
              <a:spcBef>
                <a:spcPts val="0"/>
              </a:spcBef>
              <a:tabLst>
                <a:tab pos="380365" algn="l"/>
                <a:tab pos="6826250" algn="l"/>
              </a:tabLst>
            </a:pP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sz="3200" kern="0" spc="190"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3200" u="sng" kern="0" spc="28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3500" b="1" u="sng" kern="0" spc="-10" dirty="0">
                <a:solidFill>
                  <a:srgbClr val="404040">
                    <a:alpha val="100000"/>
                  </a:srgbClr>
                </a:solidFill>
                <a:uFill>
                  <a:solidFill>
                    <a:srgbClr val="BF1A21"/>
                  </a:solidFill>
                </a:uFill>
                <a:latin typeface="微软雅黑" panose="020B0503020204020204" pitchFamily="34" charset="-122"/>
                <a:ea typeface="微软雅黑" panose="020B0503020204020204" pitchFamily="34" charset="-122"/>
              </a:rPr>
              <a:t>UDP</a:t>
            </a:r>
            <a:r>
              <a:rPr lang="zh-CN" altLang="en-US" sz="3500" b="1" u="sng" kern="0" spc="-10" dirty="0">
                <a:solidFill>
                  <a:srgbClr val="404040">
                    <a:alpha val="100000"/>
                  </a:srgbClr>
                </a:solidFill>
                <a:uFill>
                  <a:solidFill>
                    <a:srgbClr val="BF1A21"/>
                  </a:solidFill>
                </a:uFill>
                <a:latin typeface="微软雅黑" panose="020B0503020204020204" pitchFamily="34" charset="-122"/>
                <a:ea typeface="微软雅黑" panose="020B0503020204020204" pitchFamily="34" charset="-122"/>
              </a:rPr>
              <a:t>通信代码</a:t>
            </a: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en-US" sz="3200" dirty="0"/>
          </a:p>
        </p:txBody>
      </p:sp>
      <p:pic>
        <p:nvPicPr>
          <p:cNvPr id="14" name="picture 14"/>
          <p:cNvPicPr>
            <a:picLocks noChangeAspect="1"/>
          </p:cNvPicPr>
          <p:nvPr/>
        </p:nvPicPr>
        <p:blipFill>
          <a:blip r:embed="rId1"/>
          <a:stretch>
            <a:fillRect/>
          </a:stretch>
        </p:blipFill>
        <p:spPr>
          <a:xfrm rot="21600000">
            <a:off x="10668000" y="6545213"/>
            <a:ext cx="1384300" cy="253469"/>
          </a:xfrm>
          <a:prstGeom prst="rect">
            <a:avLst/>
          </a:prstGeom>
        </p:spPr>
      </p:pic>
      <p:pic>
        <p:nvPicPr>
          <p:cNvPr id="2" name="picture 144"/>
          <p:cNvPicPr>
            <a:picLocks noChangeAspect="1"/>
          </p:cNvPicPr>
          <p:nvPr/>
        </p:nvPicPr>
        <p:blipFill>
          <a:blip r:embed="rId2"/>
          <a:stretch>
            <a:fillRect/>
          </a:stretch>
        </p:blipFill>
        <p:spPr>
          <a:xfrm>
            <a:off x="326571" y="442395"/>
            <a:ext cx="444137" cy="442830"/>
          </a:xfrm>
          <a:prstGeom prst="rect">
            <a:avLst/>
          </a:prstGeom>
        </p:spPr>
      </p:pic>
      <p:sp>
        <p:nvSpPr>
          <p:cNvPr id="3" name="文本框 2"/>
          <p:cNvSpPr txBox="1"/>
          <p:nvPr/>
        </p:nvSpPr>
        <p:spPr>
          <a:xfrm>
            <a:off x="326570" y="1338701"/>
            <a:ext cx="5131837" cy="369332"/>
          </a:xfrm>
          <a:prstGeom prst="rect">
            <a:avLst/>
          </a:prstGeom>
          <a:noFill/>
        </p:spPr>
        <p:txBody>
          <a:bodyPr wrap="square" rtlCol="0">
            <a:spAutoFit/>
          </a:bodyPr>
          <a:lstStyle/>
          <a:p>
            <a:endParaRPr lang="en-US" altLang="zh-CN" dirty="0"/>
          </a:p>
        </p:txBody>
      </p:sp>
      <p:sp>
        <p:nvSpPr>
          <p:cNvPr id="5" name="文本框 4"/>
          <p:cNvSpPr txBox="1"/>
          <p:nvPr/>
        </p:nvSpPr>
        <p:spPr>
          <a:xfrm>
            <a:off x="326570" y="1353850"/>
            <a:ext cx="6326157" cy="369332"/>
          </a:xfrm>
          <a:prstGeom prst="rect">
            <a:avLst/>
          </a:prstGeom>
          <a:noFill/>
        </p:spPr>
        <p:txBody>
          <a:bodyPr wrap="square" rtlCol="0">
            <a:spAutoFit/>
          </a:bodyPr>
          <a:lstStyle/>
          <a:p>
            <a:r>
              <a:rPr lang="en-US" altLang="zh-CN" b="1" dirty="0"/>
              <a:t>2. BUILD.gn</a:t>
            </a:r>
            <a:r>
              <a:rPr lang="zh-CN" altLang="en-US" b="1" dirty="0"/>
              <a:t>文件配置</a:t>
            </a:r>
            <a:endParaRPr lang="zh-CN" altLang="en-US" b="1" dirty="0"/>
          </a:p>
        </p:txBody>
      </p:sp>
      <p:sp>
        <p:nvSpPr>
          <p:cNvPr id="4" name="文本框 3"/>
          <p:cNvSpPr txBox="1"/>
          <p:nvPr/>
        </p:nvSpPr>
        <p:spPr>
          <a:xfrm>
            <a:off x="326570" y="1723182"/>
            <a:ext cx="11725731" cy="830997"/>
          </a:xfrm>
          <a:prstGeom prst="rect">
            <a:avLst/>
          </a:prstGeom>
          <a:noFill/>
        </p:spPr>
        <p:txBody>
          <a:bodyPr wrap="square" rtlCol="0">
            <a:spAutoFit/>
          </a:bodyPr>
          <a:lstStyle/>
          <a:p>
            <a:r>
              <a:rPr lang="zh-CN" altLang="en-US" sz="1600" dirty="0"/>
              <a:t>添加了新的文件，想要成功使用它们，还需要将其编译到系统中去。</a:t>
            </a:r>
            <a:endParaRPr lang="en-US" altLang="zh-CN" sz="1600" dirty="0"/>
          </a:p>
          <a:p>
            <a:endParaRPr lang="en-US" altLang="zh-CN" sz="1600" dirty="0"/>
          </a:p>
          <a:p>
            <a:r>
              <a:rPr lang="zh-CN" altLang="en-US" sz="1600" dirty="0"/>
              <a:t>在</a:t>
            </a:r>
            <a:r>
              <a:rPr lang="en-US" altLang="zh-CN" sz="1600" dirty="0">
                <a:solidFill>
                  <a:srgbClr val="0070C0"/>
                </a:solidFill>
              </a:rPr>
              <a:t>device/st/drivers/e53_driver/BUILD.gn</a:t>
            </a:r>
            <a:r>
              <a:rPr lang="zh-CN" altLang="en-US" sz="1600" dirty="0"/>
              <a:t>文件中，添加</a:t>
            </a:r>
            <a:r>
              <a:rPr lang="en-US" altLang="zh-CN" sz="1600" dirty="0" err="1"/>
              <a:t>udp.c</a:t>
            </a:r>
            <a:r>
              <a:rPr lang="zh-CN" altLang="en-US" sz="1600" dirty="0"/>
              <a:t>的路径即可。</a:t>
            </a:r>
            <a:endParaRPr lang="en-US" altLang="zh-CN" sz="1600" dirty="0"/>
          </a:p>
        </p:txBody>
      </p:sp>
      <p:sp>
        <p:nvSpPr>
          <p:cNvPr id="9" name="文本框 8"/>
          <p:cNvSpPr txBox="1"/>
          <p:nvPr/>
        </p:nvSpPr>
        <p:spPr>
          <a:xfrm>
            <a:off x="356745" y="3271641"/>
            <a:ext cx="6102220" cy="2604303"/>
          </a:xfrm>
          <a:prstGeom prst="rect">
            <a:avLst/>
          </a:prstGeom>
          <a:solidFill>
            <a:schemeClr val="accent4">
              <a:lumMod val="20000"/>
              <a:lumOff val="80000"/>
            </a:schemeClr>
          </a:solidFill>
        </p:spPr>
        <p:txBody>
          <a:bodyPr wrap="square">
            <a:spAutoFit/>
          </a:bodyPr>
          <a:lstStyle/>
          <a:p>
            <a:pPr>
              <a:lnSpc>
                <a:spcPts val="1500"/>
              </a:lnSpc>
            </a:pPr>
            <a:br>
              <a:rPr lang="en-US" altLang="zh-CN" b="0" dirty="0">
                <a:solidFill>
                  <a:srgbClr val="3B3B3B"/>
                </a:solidFill>
                <a:effectLst/>
                <a:latin typeface="Consolas" panose="020B0609020204030204" pitchFamily="49" charset="0"/>
              </a:rPr>
            </a:br>
            <a:r>
              <a:rPr lang="en-US" altLang="zh-CN" b="0" dirty="0">
                <a:solidFill>
                  <a:srgbClr val="795E26"/>
                </a:solidFill>
                <a:effectLst/>
                <a:latin typeface="Consolas" panose="020B0609020204030204" pitchFamily="49" charset="0"/>
              </a:rPr>
              <a:t>import</a:t>
            </a:r>
            <a:r>
              <a:rPr lang="en-US" altLang="zh-CN" b="0" dirty="0">
                <a:solidFill>
                  <a:srgbClr val="3B3B3B"/>
                </a:solidFill>
                <a:effectLst/>
                <a:latin typeface="Consolas" panose="020B0609020204030204" pitchFamily="49" charset="0"/>
              </a:rPr>
              <a:t>(</a:t>
            </a:r>
            <a:r>
              <a:rPr lang="en-US" altLang="zh-CN" b="0" dirty="0">
                <a:solidFill>
                  <a:srgbClr val="A31515"/>
                </a:solidFill>
                <a:effectLst/>
                <a:latin typeface="Consolas" panose="020B0609020204030204" pitchFamily="49" charset="0"/>
              </a:rPr>
              <a:t>"//drivers/adapter/</a:t>
            </a:r>
            <a:r>
              <a:rPr lang="en-US" altLang="zh-CN" b="0" dirty="0" err="1">
                <a:solidFill>
                  <a:srgbClr val="A31515"/>
                </a:solidFill>
                <a:effectLst/>
                <a:latin typeface="Consolas" panose="020B0609020204030204" pitchFamily="49" charset="0"/>
              </a:rPr>
              <a:t>khdf</a:t>
            </a:r>
            <a:r>
              <a:rPr lang="en-US" altLang="zh-CN" b="0" dirty="0">
                <a:solidFill>
                  <a:srgbClr val="A31515"/>
                </a:solidFill>
                <a:effectLst/>
                <a:latin typeface="Consolas" panose="020B0609020204030204" pitchFamily="49" charset="0"/>
              </a:rPr>
              <a:t>/</a:t>
            </a:r>
            <a:r>
              <a:rPr lang="en-US" altLang="zh-CN" b="0" dirty="0" err="1">
                <a:solidFill>
                  <a:srgbClr val="A31515"/>
                </a:solidFill>
                <a:effectLst/>
                <a:latin typeface="Consolas" panose="020B0609020204030204" pitchFamily="49" charset="0"/>
              </a:rPr>
              <a:t>liteos</a:t>
            </a:r>
            <a:r>
              <a:rPr lang="en-US" altLang="zh-CN" b="0" dirty="0">
                <a:solidFill>
                  <a:srgbClr val="A31515"/>
                </a:solidFill>
                <a:effectLst/>
                <a:latin typeface="Consolas" panose="020B0609020204030204" pitchFamily="49" charset="0"/>
              </a:rPr>
              <a:t>/</a:t>
            </a:r>
            <a:r>
              <a:rPr lang="en-US" altLang="zh-CN" b="0" dirty="0" err="1">
                <a:solidFill>
                  <a:srgbClr val="A31515"/>
                </a:solidFill>
                <a:effectLst/>
                <a:latin typeface="Consolas" panose="020B0609020204030204" pitchFamily="49" charset="0"/>
              </a:rPr>
              <a:t>hdf.gni</a:t>
            </a:r>
            <a:r>
              <a:rPr lang="en-US" altLang="zh-CN" b="0" dirty="0">
                <a:solidFill>
                  <a:srgbClr val="A31515"/>
                </a:solidFill>
                <a:effectLst/>
                <a:latin typeface="Consolas" panose="020B0609020204030204" pitchFamily="49" charset="0"/>
              </a:rPr>
              <a:t>"</a:t>
            </a: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br>
              <a:rPr lang="en-US" altLang="zh-CN" b="0" dirty="0">
                <a:solidFill>
                  <a:srgbClr val="3B3B3B"/>
                </a:solidFill>
                <a:effectLst/>
                <a:latin typeface="Consolas" panose="020B0609020204030204" pitchFamily="49" charset="0"/>
              </a:rPr>
            </a:br>
            <a:r>
              <a:rPr lang="en-US" altLang="zh-CN" b="0" dirty="0" err="1">
                <a:solidFill>
                  <a:srgbClr val="3B3B3B"/>
                </a:solidFill>
                <a:effectLst/>
                <a:latin typeface="Consolas" panose="020B0609020204030204" pitchFamily="49" charset="0"/>
              </a:rPr>
              <a:t>hdf_driver</a:t>
            </a:r>
            <a:r>
              <a:rPr lang="en-US" altLang="zh-CN" b="0" dirty="0">
                <a:solidFill>
                  <a:srgbClr val="3B3B3B"/>
                </a:solidFill>
                <a:effectLst/>
                <a:latin typeface="Consolas" panose="020B0609020204030204" pitchFamily="49" charset="0"/>
              </a:rPr>
              <a:t>(</a:t>
            </a:r>
            <a:r>
              <a:rPr lang="en-US" altLang="zh-CN" b="0" dirty="0">
                <a:solidFill>
                  <a:srgbClr val="A31515"/>
                </a:solidFill>
                <a:effectLst/>
                <a:latin typeface="Consolas" panose="020B0609020204030204" pitchFamily="49" charset="0"/>
              </a:rPr>
              <a:t>"hdf_E53_adapter"</a:t>
            </a:r>
            <a:r>
              <a:rPr lang="en-US" altLang="zh-CN" b="0" dirty="0">
                <a:solidFill>
                  <a:srgbClr val="3B3B3B"/>
                </a:solidFill>
                <a:effectLst/>
                <a:latin typeface="Consolas" panose="020B0609020204030204" pitchFamily="49" charset="0"/>
              </a:rPr>
              <a:t>) {</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r>
              <a:rPr lang="en-US" altLang="zh-CN" b="0" dirty="0">
                <a:solidFill>
                  <a:srgbClr val="E50000"/>
                </a:solidFill>
                <a:effectLst/>
                <a:latin typeface="Consolas" panose="020B0609020204030204" pitchFamily="49" charset="0"/>
              </a:rPr>
              <a:t>sources</a:t>
            </a:r>
            <a:r>
              <a:rPr lang="en-US" altLang="zh-CN" b="0" dirty="0">
                <a:solidFill>
                  <a:srgbClr val="3B3B3B"/>
                </a:solidFill>
                <a:effectLst/>
                <a:latin typeface="Consolas" panose="020B0609020204030204" pitchFamily="49" charset="0"/>
              </a:rPr>
              <a:t> </a:t>
            </a:r>
            <a:r>
              <a:rPr lang="en-US" altLang="zh-CN" b="0" dirty="0">
                <a:solidFill>
                  <a:srgbClr val="000000"/>
                </a:solidFill>
                <a:effectLst/>
                <a:latin typeface="Consolas" panose="020B0609020204030204" pitchFamily="49" charset="0"/>
              </a:rPr>
              <a:t>=</a:t>
            </a:r>
            <a:r>
              <a:rPr lang="en-US" altLang="zh-CN" b="0" dirty="0">
                <a:solidFill>
                  <a:srgbClr val="3B3B3B"/>
                </a:solidFill>
                <a:effectLst/>
                <a:latin typeface="Consolas" panose="020B0609020204030204" pitchFamily="49" charset="0"/>
              </a:rPr>
              <a:t> [</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r>
              <a:rPr lang="en-US" altLang="zh-CN" b="0" dirty="0">
                <a:solidFill>
                  <a:srgbClr val="A31515"/>
                </a:solidFill>
                <a:effectLst/>
                <a:latin typeface="Consolas" panose="020B0609020204030204" pitchFamily="49" charset="0"/>
              </a:rPr>
              <a:t>"E53_IA1/</a:t>
            </a:r>
            <a:r>
              <a:rPr lang="en-US" altLang="zh-CN" b="0" dirty="0" err="1">
                <a:solidFill>
                  <a:srgbClr val="A31515"/>
                </a:solidFill>
                <a:effectLst/>
                <a:latin typeface="Consolas" panose="020B0609020204030204" pitchFamily="49" charset="0"/>
              </a:rPr>
              <a:t>src</a:t>
            </a:r>
            <a:r>
              <a:rPr lang="en-US" altLang="zh-CN" b="0" dirty="0">
                <a:solidFill>
                  <a:srgbClr val="A31515"/>
                </a:solidFill>
                <a:effectLst/>
                <a:latin typeface="Consolas" panose="020B0609020204030204" pitchFamily="49" charset="0"/>
              </a:rPr>
              <a:t>/E53_IA1.c"</a:t>
            </a: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r>
              <a:rPr lang="en-US" altLang="zh-CN" b="0" dirty="0">
                <a:solidFill>
                  <a:srgbClr val="008000"/>
                </a:solidFill>
                <a:effectLst/>
                <a:latin typeface="Consolas" panose="020B0609020204030204" pitchFamily="49" charset="0"/>
              </a:rPr>
              <a:t># start</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r>
              <a:rPr lang="en-US" altLang="zh-CN" b="0" dirty="0">
                <a:solidFill>
                  <a:srgbClr val="A31515"/>
                </a:solidFill>
                <a:effectLst/>
                <a:latin typeface="Consolas" panose="020B0609020204030204" pitchFamily="49" charset="0"/>
              </a:rPr>
              <a:t>"E53_IA1/</a:t>
            </a:r>
            <a:r>
              <a:rPr lang="en-US" altLang="zh-CN" b="0" dirty="0" err="1">
                <a:solidFill>
                  <a:srgbClr val="A31515"/>
                </a:solidFill>
                <a:effectLst/>
                <a:latin typeface="Consolas" panose="020B0609020204030204" pitchFamily="49" charset="0"/>
              </a:rPr>
              <a:t>src</a:t>
            </a:r>
            <a:r>
              <a:rPr lang="en-US" altLang="zh-CN" b="0" dirty="0">
                <a:solidFill>
                  <a:srgbClr val="A31515"/>
                </a:solidFill>
                <a:effectLst/>
                <a:latin typeface="Consolas" panose="020B0609020204030204" pitchFamily="49" charset="0"/>
              </a:rPr>
              <a:t>/</a:t>
            </a:r>
            <a:r>
              <a:rPr lang="en-US" altLang="zh-CN" b="0" dirty="0" err="1">
                <a:solidFill>
                  <a:srgbClr val="A31515"/>
                </a:solidFill>
                <a:effectLst/>
                <a:latin typeface="Consolas" panose="020B0609020204030204" pitchFamily="49" charset="0"/>
              </a:rPr>
              <a:t>udp.c</a:t>
            </a:r>
            <a:r>
              <a:rPr lang="en-US" altLang="zh-CN" b="0" dirty="0">
                <a:solidFill>
                  <a:srgbClr val="A31515"/>
                </a:solidFill>
                <a:effectLst/>
                <a:latin typeface="Consolas" panose="020B0609020204030204" pitchFamily="49" charset="0"/>
              </a:rPr>
              <a:t>"</a:t>
            </a: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r>
              <a:rPr lang="en-US" altLang="zh-CN" b="0" dirty="0">
                <a:solidFill>
                  <a:srgbClr val="008000"/>
                </a:solidFill>
                <a:effectLst/>
                <a:latin typeface="Consolas" panose="020B0609020204030204" pitchFamily="49" charset="0"/>
              </a:rPr>
              <a:t># end</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r>
              <a:rPr lang="en-US" altLang="zh-CN" b="0" dirty="0">
                <a:solidFill>
                  <a:srgbClr val="A31515"/>
                </a:solidFill>
                <a:effectLst/>
                <a:latin typeface="Consolas" panose="020B0609020204030204" pitchFamily="49" charset="0"/>
              </a:rPr>
              <a:t>"E53_SC1/</a:t>
            </a:r>
            <a:r>
              <a:rPr lang="en-US" altLang="zh-CN" b="0" dirty="0" err="1">
                <a:solidFill>
                  <a:srgbClr val="A31515"/>
                </a:solidFill>
                <a:effectLst/>
                <a:latin typeface="Consolas" panose="020B0609020204030204" pitchFamily="49" charset="0"/>
              </a:rPr>
              <a:t>src</a:t>
            </a:r>
            <a:r>
              <a:rPr lang="en-US" altLang="zh-CN" b="0" dirty="0">
                <a:solidFill>
                  <a:srgbClr val="A31515"/>
                </a:solidFill>
                <a:effectLst/>
                <a:latin typeface="Consolas" panose="020B0609020204030204" pitchFamily="49" charset="0"/>
              </a:rPr>
              <a:t>/E53_SC1.c"</a:t>
            </a: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r>
              <a:rPr lang="en-US" altLang="zh-CN" b="0" dirty="0">
                <a:solidFill>
                  <a:srgbClr val="A31515"/>
                </a:solidFill>
                <a:effectLst/>
                <a:latin typeface="Consolas" panose="020B0609020204030204" pitchFamily="49" charset="0"/>
              </a:rPr>
              <a:t>"E53_SC2/</a:t>
            </a:r>
            <a:r>
              <a:rPr lang="en-US" altLang="zh-CN" b="0" dirty="0" err="1">
                <a:solidFill>
                  <a:srgbClr val="A31515"/>
                </a:solidFill>
                <a:effectLst/>
                <a:latin typeface="Consolas" panose="020B0609020204030204" pitchFamily="49" charset="0"/>
              </a:rPr>
              <a:t>src</a:t>
            </a:r>
            <a:r>
              <a:rPr lang="en-US" altLang="zh-CN" b="0" dirty="0">
                <a:solidFill>
                  <a:srgbClr val="A31515"/>
                </a:solidFill>
                <a:effectLst/>
                <a:latin typeface="Consolas" panose="020B0609020204030204" pitchFamily="49" charset="0"/>
              </a:rPr>
              <a:t>/E53_SC2.c"</a:t>
            </a: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r>
              <a:rPr lang="en-US" altLang="zh-CN" b="0" dirty="0">
                <a:solidFill>
                  <a:srgbClr val="A31515"/>
                </a:solidFill>
                <a:effectLst/>
                <a:latin typeface="Consolas" panose="020B0609020204030204" pitchFamily="49" charset="0"/>
              </a:rPr>
              <a:t>"E53_SF1/</a:t>
            </a:r>
            <a:r>
              <a:rPr lang="en-US" altLang="zh-CN" b="0" dirty="0" err="1">
                <a:solidFill>
                  <a:srgbClr val="A31515"/>
                </a:solidFill>
                <a:effectLst/>
                <a:latin typeface="Consolas" panose="020B0609020204030204" pitchFamily="49" charset="0"/>
              </a:rPr>
              <a:t>src</a:t>
            </a:r>
            <a:r>
              <a:rPr lang="en-US" altLang="zh-CN" b="0" dirty="0">
                <a:solidFill>
                  <a:srgbClr val="A31515"/>
                </a:solidFill>
                <a:effectLst/>
                <a:latin typeface="Consolas" panose="020B0609020204030204" pitchFamily="49" charset="0"/>
              </a:rPr>
              <a:t>/E53_SF1.c"</a:t>
            </a: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r>
              <a:rPr lang="en-US" altLang="zh-CN" b="0" dirty="0">
                <a:solidFill>
                  <a:srgbClr val="A31515"/>
                </a:solidFill>
                <a:effectLst/>
                <a:latin typeface="Consolas" panose="020B0609020204030204" pitchFamily="49" charset="0"/>
              </a:rPr>
              <a:t>"E53_IS1/</a:t>
            </a:r>
            <a:r>
              <a:rPr lang="en-US" altLang="zh-CN" b="0" dirty="0" err="1">
                <a:solidFill>
                  <a:srgbClr val="A31515"/>
                </a:solidFill>
                <a:effectLst/>
                <a:latin typeface="Consolas" panose="020B0609020204030204" pitchFamily="49" charset="0"/>
              </a:rPr>
              <a:t>src</a:t>
            </a:r>
            <a:r>
              <a:rPr lang="en-US" altLang="zh-CN" b="0" dirty="0">
                <a:solidFill>
                  <a:srgbClr val="A31515"/>
                </a:solidFill>
                <a:effectLst/>
                <a:latin typeface="Consolas" panose="020B0609020204030204" pitchFamily="49" charset="0"/>
              </a:rPr>
              <a:t>/E53_IS1.c"</a:t>
            </a:r>
            <a:r>
              <a:rPr lang="en-US" altLang="zh-CN" b="0" dirty="0">
                <a:solidFill>
                  <a:srgbClr val="3B3B3B"/>
                </a:solidFill>
                <a:effectLst/>
                <a:latin typeface="Consolas" panose="020B0609020204030204" pitchFamily="49" charset="0"/>
              </a:rPr>
              <a:t>, </a:t>
            </a:r>
            <a:endParaRPr lang="en-US" altLang="zh-CN" b="0" dirty="0">
              <a:solidFill>
                <a:srgbClr val="3B3B3B"/>
              </a:solidFill>
              <a:effectLst/>
              <a:latin typeface="Consolas" panose="020B0609020204030204"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p:nvPr/>
        </p:nvSpPr>
        <p:spPr>
          <a:xfrm>
            <a:off x="-11937" y="439927"/>
            <a:ext cx="6839584" cy="537209"/>
          </a:xfrm>
          <a:prstGeom prst="rect">
            <a:avLst/>
          </a:prstGeom>
        </p:spPr>
        <p:txBody>
          <a:bodyPr vert="horz" wrap="square" lIns="0" tIns="0" rIns="0" bIns="0"/>
          <a:lstStyle/>
          <a:p>
            <a:pPr algn="l" rtl="0" eaLnBrk="0">
              <a:lnSpc>
                <a:spcPct val="189000"/>
              </a:lnSpc>
            </a:pPr>
            <a:endParaRPr lang="en-US" altLang="en-US" sz="100" dirty="0"/>
          </a:p>
          <a:p>
            <a:pPr marL="12700" algn="l" rtl="0" eaLnBrk="0">
              <a:lnSpc>
                <a:spcPct val="99000"/>
              </a:lnSpc>
              <a:spcBef>
                <a:spcPts val="0"/>
              </a:spcBef>
              <a:tabLst>
                <a:tab pos="380365" algn="l"/>
                <a:tab pos="6826250" algn="l"/>
              </a:tabLst>
            </a:pP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sz="3200" kern="0" spc="190"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3200" u="sng" kern="0" spc="28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500" b="1" u="sng" kern="0" spc="-10" dirty="0">
                <a:solidFill>
                  <a:srgbClr val="404040">
                    <a:alpha val="100000"/>
                  </a:srgbClr>
                </a:solidFill>
                <a:uFill>
                  <a:solidFill>
                    <a:srgbClr val="BF1A21"/>
                  </a:solidFill>
                </a:uFill>
                <a:latin typeface="微软雅黑" panose="020B0503020204020204" pitchFamily="34" charset="-122"/>
                <a:ea typeface="微软雅黑" panose="020B0503020204020204" pitchFamily="34" charset="-122"/>
              </a:rPr>
              <a:t>控制代码</a:t>
            </a: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en-US" sz="3200" dirty="0"/>
          </a:p>
        </p:txBody>
      </p:sp>
      <p:pic>
        <p:nvPicPr>
          <p:cNvPr id="14" name="picture 14"/>
          <p:cNvPicPr>
            <a:picLocks noChangeAspect="1"/>
          </p:cNvPicPr>
          <p:nvPr/>
        </p:nvPicPr>
        <p:blipFill>
          <a:blip r:embed="rId1"/>
          <a:stretch>
            <a:fillRect/>
          </a:stretch>
        </p:blipFill>
        <p:spPr>
          <a:xfrm rot="21600000">
            <a:off x="10668000" y="6545213"/>
            <a:ext cx="1384300" cy="253469"/>
          </a:xfrm>
          <a:prstGeom prst="rect">
            <a:avLst/>
          </a:prstGeom>
        </p:spPr>
      </p:pic>
      <p:pic>
        <p:nvPicPr>
          <p:cNvPr id="2" name="picture 144"/>
          <p:cNvPicPr>
            <a:picLocks noChangeAspect="1"/>
          </p:cNvPicPr>
          <p:nvPr/>
        </p:nvPicPr>
        <p:blipFill>
          <a:blip r:embed="rId2"/>
          <a:stretch>
            <a:fillRect/>
          </a:stretch>
        </p:blipFill>
        <p:spPr>
          <a:xfrm>
            <a:off x="326571" y="442395"/>
            <a:ext cx="444137" cy="442830"/>
          </a:xfrm>
          <a:prstGeom prst="rect">
            <a:avLst/>
          </a:prstGeom>
        </p:spPr>
      </p:pic>
      <p:sp>
        <p:nvSpPr>
          <p:cNvPr id="6" name="文本框 5"/>
          <p:cNvSpPr txBox="1"/>
          <p:nvPr/>
        </p:nvSpPr>
        <p:spPr>
          <a:xfrm>
            <a:off x="429207" y="1256399"/>
            <a:ext cx="11623093" cy="369332"/>
          </a:xfrm>
          <a:prstGeom prst="rect">
            <a:avLst/>
          </a:prstGeom>
          <a:noFill/>
        </p:spPr>
        <p:txBody>
          <a:bodyPr wrap="square">
            <a:spAutoFit/>
          </a:bodyPr>
          <a:lstStyle/>
          <a:p>
            <a:r>
              <a:rPr lang="en-US" altLang="zh-CN" dirty="0"/>
              <a:t>1. </a:t>
            </a:r>
            <a:r>
              <a:rPr lang="zh-CN" altLang="en-US" dirty="0"/>
              <a:t>在</a:t>
            </a:r>
            <a:r>
              <a:rPr lang="zh-CN" altLang="en-US" dirty="0">
                <a:solidFill>
                  <a:srgbClr val="0070C0"/>
                </a:solidFill>
              </a:rPr>
              <a:t>device/st/drivers/e53_driver/E53_IA1/E53_IA1_hdf.c</a:t>
            </a:r>
            <a:r>
              <a:rPr lang="zh-CN" altLang="en-US" dirty="0"/>
              <a:t>中添加接受手机指令和传感器数据的</a:t>
            </a:r>
            <a:r>
              <a:rPr lang="zh-CN" altLang="en-US" b="1" dirty="0"/>
              <a:t>全局变量</a:t>
            </a:r>
            <a:r>
              <a:rPr lang="zh-CN" altLang="en-US" dirty="0"/>
              <a:t>。</a:t>
            </a:r>
            <a:endParaRPr lang="zh-CN" altLang="en-US" dirty="0"/>
          </a:p>
        </p:txBody>
      </p:sp>
      <p:sp>
        <p:nvSpPr>
          <p:cNvPr id="9" name="文本框 8"/>
          <p:cNvSpPr txBox="1"/>
          <p:nvPr/>
        </p:nvSpPr>
        <p:spPr>
          <a:xfrm>
            <a:off x="429207" y="1770644"/>
            <a:ext cx="6102220" cy="1065420"/>
          </a:xfrm>
          <a:prstGeom prst="rect">
            <a:avLst/>
          </a:prstGeom>
          <a:solidFill>
            <a:schemeClr val="accent4">
              <a:lumMod val="20000"/>
              <a:lumOff val="80000"/>
            </a:schemeClr>
          </a:solidFill>
        </p:spPr>
        <p:txBody>
          <a:bodyPr wrap="square">
            <a:spAutoFit/>
          </a:bodyPr>
          <a:lstStyle/>
          <a:p>
            <a:pPr>
              <a:lnSpc>
                <a:spcPts val="1500"/>
              </a:lnSpc>
            </a:pPr>
            <a:r>
              <a:rPr lang="en-US" altLang="zh-CN" b="0" dirty="0">
                <a:solidFill>
                  <a:srgbClr val="008000"/>
                </a:solidFill>
                <a:effectLst/>
                <a:latin typeface="Consolas" panose="020B0609020204030204" pitchFamily="49" charset="0"/>
              </a:rPr>
              <a:t>// </a:t>
            </a:r>
            <a:r>
              <a:rPr lang="zh-CN" altLang="en-US" b="0" dirty="0">
                <a:solidFill>
                  <a:srgbClr val="008000"/>
                </a:solidFill>
                <a:effectLst/>
                <a:latin typeface="Consolas" panose="020B0609020204030204" pitchFamily="49" charset="0"/>
              </a:rPr>
              <a:t>手机指令</a:t>
            </a:r>
            <a:endParaRPr lang="zh-CN" altLang="en-US" b="0" dirty="0">
              <a:solidFill>
                <a:srgbClr val="3B3B3B"/>
              </a:solidFill>
              <a:effectLst/>
              <a:latin typeface="Consolas" panose="020B0609020204030204" pitchFamily="49" charset="0"/>
            </a:endParaRPr>
          </a:p>
          <a:p>
            <a:pPr>
              <a:lnSpc>
                <a:spcPts val="1500"/>
              </a:lnSpc>
            </a:pPr>
            <a:r>
              <a:rPr lang="en-US" altLang="zh-CN" b="0" dirty="0">
                <a:solidFill>
                  <a:srgbClr val="0000FF"/>
                </a:solidFill>
                <a:effectLst/>
                <a:latin typeface="Consolas" panose="020B0609020204030204" pitchFamily="49" charset="0"/>
              </a:rPr>
              <a:t>static</a:t>
            </a:r>
            <a:r>
              <a:rPr lang="en-US" altLang="zh-CN" b="0" dirty="0">
                <a:solidFill>
                  <a:srgbClr val="3B3B3B"/>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float</a:t>
            </a:r>
            <a:r>
              <a:rPr lang="en-US" altLang="zh-CN" b="0" dirty="0">
                <a:solidFill>
                  <a:srgbClr val="3B3B3B"/>
                </a:solidFill>
                <a:effectLst/>
                <a:latin typeface="Consolas" panose="020B0609020204030204" pitchFamily="49" charset="0"/>
              </a:rPr>
              <a:t> </a:t>
            </a:r>
            <a:r>
              <a:rPr lang="en-US" altLang="zh-CN" b="0" dirty="0" err="1">
                <a:solidFill>
                  <a:srgbClr val="001080"/>
                </a:solidFill>
                <a:effectLst/>
                <a:latin typeface="Consolas" panose="020B0609020204030204" pitchFamily="49" charset="0"/>
              </a:rPr>
              <a:t>phone_cmd</a:t>
            </a:r>
            <a:r>
              <a:rPr lang="en-US" altLang="zh-CN" b="0" dirty="0">
                <a:solidFill>
                  <a:srgbClr val="3B3B3B"/>
                </a:solidFill>
                <a:effectLst/>
                <a:latin typeface="Consolas" panose="020B0609020204030204" pitchFamily="49" charset="0"/>
              </a:rPr>
              <a:t> </a:t>
            </a:r>
            <a:r>
              <a:rPr lang="en-US" altLang="zh-CN" b="0" dirty="0">
                <a:solidFill>
                  <a:srgbClr val="000000"/>
                </a:solidFill>
                <a:effectLst/>
                <a:latin typeface="Consolas" panose="020B0609020204030204" pitchFamily="49" charset="0"/>
              </a:rPr>
              <a:t>=</a:t>
            </a:r>
            <a:r>
              <a:rPr lang="en-US" altLang="zh-CN" b="0" dirty="0">
                <a:solidFill>
                  <a:srgbClr val="3B3B3B"/>
                </a:solidFill>
                <a:effectLst/>
                <a:latin typeface="Consolas" panose="020B0609020204030204" pitchFamily="49" charset="0"/>
              </a:rPr>
              <a:t> </a:t>
            </a:r>
            <a:r>
              <a:rPr lang="en-US" altLang="zh-CN" b="0" dirty="0">
                <a:solidFill>
                  <a:srgbClr val="000000"/>
                </a:solidFill>
                <a:effectLst/>
                <a:latin typeface="Consolas" panose="020B0609020204030204" pitchFamily="49" charset="0"/>
              </a:rPr>
              <a:t>-</a:t>
            </a:r>
            <a:r>
              <a:rPr lang="en-US" altLang="zh-CN" b="0" dirty="0">
                <a:solidFill>
                  <a:srgbClr val="098658"/>
                </a:solidFill>
                <a:effectLst/>
                <a:latin typeface="Consolas" panose="020B0609020204030204" pitchFamily="49" charset="0"/>
              </a:rPr>
              <a:t>2</a:t>
            </a: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008000"/>
                </a:solidFill>
                <a:effectLst/>
                <a:latin typeface="Consolas" panose="020B0609020204030204" pitchFamily="49" charset="0"/>
              </a:rPr>
              <a:t>// </a:t>
            </a:r>
            <a:r>
              <a:rPr lang="zh-CN" altLang="en-US" b="0" dirty="0">
                <a:solidFill>
                  <a:srgbClr val="008000"/>
                </a:solidFill>
                <a:effectLst/>
                <a:latin typeface="Consolas" panose="020B0609020204030204" pitchFamily="49" charset="0"/>
              </a:rPr>
              <a:t>传感器数据</a:t>
            </a:r>
            <a:endParaRPr lang="zh-CN" altLang="en-US" b="0" dirty="0">
              <a:solidFill>
                <a:srgbClr val="3B3B3B"/>
              </a:solidFill>
              <a:effectLst/>
              <a:latin typeface="Consolas" panose="020B0609020204030204" pitchFamily="49" charset="0"/>
            </a:endParaRPr>
          </a:p>
          <a:p>
            <a:pPr>
              <a:lnSpc>
                <a:spcPts val="1500"/>
              </a:lnSpc>
            </a:pPr>
            <a:r>
              <a:rPr lang="en-US" altLang="zh-CN" b="0" dirty="0">
                <a:solidFill>
                  <a:srgbClr val="267F99"/>
                </a:solidFill>
                <a:effectLst/>
                <a:latin typeface="Consolas" panose="020B0609020204030204" pitchFamily="49" charset="0"/>
              </a:rPr>
              <a:t>E53_IA1_Data_TypeDef</a:t>
            </a:r>
            <a:r>
              <a:rPr lang="en-US" altLang="zh-CN" b="0" dirty="0">
                <a:solidFill>
                  <a:srgbClr val="3B3B3B"/>
                </a:solidFill>
                <a:effectLst/>
                <a:latin typeface="Consolas" panose="020B0609020204030204" pitchFamily="49" charset="0"/>
              </a:rPr>
              <a:t> </a:t>
            </a:r>
            <a:r>
              <a:rPr lang="en-US" altLang="zh-CN" b="0" dirty="0">
                <a:solidFill>
                  <a:srgbClr val="001080"/>
                </a:solidFill>
                <a:effectLst/>
                <a:latin typeface="Consolas" panose="020B0609020204030204" pitchFamily="49" charset="0"/>
              </a:rPr>
              <a:t>E53_IA1_Data</a:t>
            </a: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p:txBody>
      </p:sp>
      <p:sp>
        <p:nvSpPr>
          <p:cNvPr id="11" name="文本框 10"/>
          <p:cNvSpPr txBox="1"/>
          <p:nvPr/>
        </p:nvSpPr>
        <p:spPr>
          <a:xfrm>
            <a:off x="429207" y="3552082"/>
            <a:ext cx="11094099" cy="1754326"/>
          </a:xfrm>
          <a:prstGeom prst="rect">
            <a:avLst/>
          </a:prstGeom>
          <a:noFill/>
        </p:spPr>
        <p:txBody>
          <a:bodyPr wrap="square" rtlCol="0">
            <a:spAutoFit/>
          </a:bodyPr>
          <a:lstStyle/>
          <a:p>
            <a:r>
              <a:rPr lang="zh-CN" altLang="en-US" dirty="0"/>
              <a:t>其中</a:t>
            </a:r>
            <a:r>
              <a:rPr lang="en-US" altLang="zh-CN" b="0" dirty="0">
                <a:solidFill>
                  <a:srgbClr val="267F99"/>
                </a:solidFill>
                <a:effectLst/>
                <a:latin typeface="Consolas" panose="020B0609020204030204" pitchFamily="49" charset="0"/>
              </a:rPr>
              <a:t>E53_IA1_Data_TypeDef</a:t>
            </a:r>
            <a:r>
              <a:rPr lang="zh-CN" altLang="en-US" dirty="0"/>
              <a:t>是记录传感器数据的结构体类型，定义在</a:t>
            </a:r>
            <a:r>
              <a:rPr lang="zh-CN" altLang="en-US" dirty="0">
                <a:solidFill>
                  <a:srgbClr val="0070C0"/>
                </a:solidFill>
              </a:rPr>
              <a:t>E53_IA1</a:t>
            </a:r>
            <a:r>
              <a:rPr lang="en-US" altLang="zh-CN" dirty="0">
                <a:solidFill>
                  <a:srgbClr val="0070C0"/>
                </a:solidFill>
              </a:rPr>
              <a:t>.h</a:t>
            </a:r>
            <a:r>
              <a:rPr lang="zh-CN" altLang="en-US" dirty="0"/>
              <a:t>中，并通过</a:t>
            </a:r>
            <a:r>
              <a:rPr lang="en-US" altLang="zh-CN" b="0" dirty="0">
                <a:solidFill>
                  <a:srgbClr val="0000FF"/>
                </a:solidFill>
                <a:effectLst/>
                <a:latin typeface="Consolas" panose="020B0609020204030204" pitchFamily="49" charset="0"/>
              </a:rPr>
              <a:t>extern</a:t>
            </a:r>
            <a:r>
              <a:rPr lang="zh-CN" altLang="en-US" dirty="0"/>
              <a:t>关键字引入</a:t>
            </a:r>
            <a:r>
              <a:rPr lang="en-US" altLang="zh-CN" b="0" dirty="0">
                <a:solidFill>
                  <a:srgbClr val="001080"/>
                </a:solidFill>
                <a:effectLst/>
                <a:latin typeface="Consolas" panose="020B0609020204030204" pitchFamily="49" charset="0"/>
              </a:rPr>
              <a:t>E53_IA1_Data</a:t>
            </a:r>
            <a:r>
              <a:rPr lang="zh-CN" altLang="en-US" dirty="0"/>
              <a:t>变量。</a:t>
            </a:r>
            <a:endParaRPr lang="zh-CN" altLang="en-US" dirty="0"/>
          </a:p>
          <a:p>
            <a:endParaRPr lang="en-US" altLang="zh-CN" dirty="0"/>
          </a:p>
          <a:p>
            <a:r>
              <a:rPr lang="zh-CN" altLang="en-US" dirty="0">
                <a:solidFill>
                  <a:srgbClr val="0070C0"/>
                </a:solidFill>
              </a:rPr>
              <a:t>E53_IA1</a:t>
            </a:r>
            <a:r>
              <a:rPr lang="en-US" altLang="zh-CN" dirty="0">
                <a:solidFill>
                  <a:srgbClr val="0070C0"/>
                </a:solidFill>
              </a:rPr>
              <a:t>.c</a:t>
            </a:r>
            <a:r>
              <a:rPr lang="zh-CN" altLang="en-US" dirty="0"/>
              <a:t>定义了</a:t>
            </a:r>
            <a:r>
              <a:rPr lang="en-US" altLang="zh-CN" b="0" dirty="0">
                <a:solidFill>
                  <a:srgbClr val="795E26"/>
                </a:solidFill>
                <a:effectLst/>
                <a:latin typeface="Consolas" panose="020B0609020204030204" pitchFamily="49" charset="0"/>
              </a:rPr>
              <a:t>E53_IA1_Read_Data</a:t>
            </a:r>
            <a:r>
              <a:rPr lang="zh-CN" altLang="en-US" dirty="0"/>
              <a:t>函数，负责处理传感器数据并赋值给</a:t>
            </a:r>
            <a:r>
              <a:rPr lang="en-US" altLang="zh-CN" b="0" dirty="0">
                <a:solidFill>
                  <a:srgbClr val="001080"/>
                </a:solidFill>
                <a:effectLst/>
                <a:latin typeface="Consolas" panose="020B0609020204030204" pitchFamily="49" charset="0"/>
              </a:rPr>
              <a:t>E53_IA1_Data</a:t>
            </a:r>
            <a:r>
              <a:rPr lang="zh-CN" altLang="en-US" dirty="0"/>
              <a:t>的成员，这点在第四章中做过介绍。</a:t>
            </a:r>
            <a:endParaRPr lang="en-US" altLang="zh-CN" dirty="0"/>
          </a:p>
          <a:p>
            <a:endParaRPr lang="en-US" altLang="zh-CN" dirty="0"/>
          </a:p>
        </p:txBody>
      </p:sp>
      <p:sp>
        <p:nvSpPr>
          <p:cNvPr id="13" name="文本框 12"/>
          <p:cNvSpPr txBox="1"/>
          <p:nvPr/>
        </p:nvSpPr>
        <p:spPr>
          <a:xfrm>
            <a:off x="429207" y="5079636"/>
            <a:ext cx="11495315" cy="1450141"/>
          </a:xfrm>
          <a:prstGeom prst="rect">
            <a:avLst/>
          </a:prstGeom>
          <a:solidFill>
            <a:schemeClr val="accent4">
              <a:lumMod val="20000"/>
              <a:lumOff val="80000"/>
            </a:schemeClr>
          </a:solidFill>
        </p:spPr>
        <p:txBody>
          <a:bodyPr wrap="square">
            <a:spAutoFit/>
          </a:bodyPr>
          <a:lstStyle/>
          <a:p>
            <a:pPr>
              <a:lnSpc>
                <a:spcPts val="1500"/>
              </a:lnSpc>
            </a:pPr>
            <a:r>
              <a:rPr lang="en-US" altLang="zh-CN" b="0" dirty="0">
                <a:solidFill>
                  <a:srgbClr val="008000"/>
                </a:solidFill>
                <a:effectLst/>
                <a:latin typeface="Consolas" panose="020B0609020204030204" pitchFamily="49" charset="0"/>
              </a:rPr>
              <a:t>/* E53_IA1</a:t>
            </a:r>
            <a:r>
              <a:rPr lang="zh-CN" altLang="en-US" b="0" dirty="0">
                <a:solidFill>
                  <a:srgbClr val="008000"/>
                </a:solidFill>
                <a:effectLst/>
                <a:latin typeface="Consolas" panose="020B0609020204030204" pitchFamily="49" charset="0"/>
              </a:rPr>
              <a:t>传感器数据类型定义 </a:t>
            </a:r>
            <a:r>
              <a:rPr lang="en-US" altLang="zh-CN" b="0" dirty="0">
                <a:solidFill>
                  <a:srgbClr val="008000"/>
                </a:solidFill>
                <a:effectLst/>
                <a:latin typeface="Consolas" panose="020B0609020204030204" pitchFamily="49" charset="0"/>
              </a:rPr>
              <a:t>------------------------------------------------------------*/</a:t>
            </a:r>
            <a:endParaRPr lang="zh-CN" altLang="en-US" b="0" dirty="0">
              <a:solidFill>
                <a:srgbClr val="3B3B3B"/>
              </a:solidFill>
              <a:effectLst/>
              <a:latin typeface="Consolas" panose="020B0609020204030204" pitchFamily="49" charset="0"/>
            </a:endParaRPr>
          </a:p>
          <a:p>
            <a:pPr>
              <a:lnSpc>
                <a:spcPts val="1500"/>
              </a:lnSpc>
            </a:pPr>
            <a:r>
              <a:rPr lang="en-US" altLang="zh-CN" b="0" dirty="0">
                <a:solidFill>
                  <a:srgbClr val="0000FF"/>
                </a:solidFill>
                <a:effectLst/>
                <a:latin typeface="Consolas" panose="020B0609020204030204" pitchFamily="49" charset="0"/>
              </a:rPr>
              <a:t>typedef</a:t>
            </a:r>
            <a:r>
              <a:rPr lang="en-US" altLang="zh-CN" b="0" dirty="0">
                <a:solidFill>
                  <a:srgbClr val="3B3B3B"/>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struct</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float</a:t>
            </a:r>
            <a:r>
              <a:rPr lang="en-US" altLang="zh-CN" b="0" dirty="0">
                <a:solidFill>
                  <a:srgbClr val="3B3B3B"/>
                </a:solidFill>
                <a:effectLst/>
                <a:latin typeface="Consolas" panose="020B0609020204030204" pitchFamily="49" charset="0"/>
              </a:rPr>
              <a:t>    Lux;</a:t>
            </a:r>
            <a:r>
              <a:rPr lang="en-US" altLang="zh-CN" b="0" dirty="0">
                <a:solidFill>
                  <a:srgbClr val="008000"/>
                </a:solidFill>
                <a:effectLst/>
                <a:latin typeface="Consolas" panose="020B0609020204030204" pitchFamily="49" charset="0"/>
              </a:rPr>
              <a:t>             //</a:t>
            </a:r>
            <a:r>
              <a:rPr lang="zh-CN" altLang="en-US" b="0" dirty="0">
                <a:solidFill>
                  <a:srgbClr val="008000"/>
                </a:solidFill>
                <a:effectLst/>
                <a:latin typeface="Consolas" panose="020B0609020204030204" pitchFamily="49" charset="0"/>
              </a:rPr>
              <a:t>光照强度</a:t>
            </a:r>
            <a:endParaRPr lang="zh-CN" altLang="en-US" b="0" dirty="0">
              <a:solidFill>
                <a:srgbClr val="3B3B3B"/>
              </a:solidFill>
              <a:effectLst/>
              <a:latin typeface="Consolas" panose="020B0609020204030204" pitchFamily="49" charset="0"/>
            </a:endParaRPr>
          </a:p>
          <a:p>
            <a:pPr>
              <a:lnSpc>
                <a:spcPts val="1500"/>
              </a:lnSpc>
            </a:pPr>
            <a:r>
              <a:rPr lang="zh-CN" altLang="en-US" b="0" dirty="0">
                <a:solidFill>
                  <a:srgbClr val="3B3B3B"/>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float</a:t>
            </a:r>
            <a:r>
              <a:rPr lang="en-US" altLang="zh-CN" b="0" dirty="0">
                <a:solidFill>
                  <a:srgbClr val="3B3B3B"/>
                </a:solidFill>
                <a:effectLst/>
                <a:latin typeface="Consolas" panose="020B0609020204030204" pitchFamily="49" charset="0"/>
              </a:rPr>
              <a:t>    Humidity;</a:t>
            </a:r>
            <a:r>
              <a:rPr lang="en-US" altLang="zh-CN" b="0" dirty="0">
                <a:solidFill>
                  <a:srgbClr val="008000"/>
                </a:solidFill>
                <a:effectLst/>
                <a:latin typeface="Consolas" panose="020B0609020204030204" pitchFamily="49" charset="0"/>
              </a:rPr>
              <a:t>        //</a:t>
            </a:r>
            <a:r>
              <a:rPr lang="zh-CN" altLang="en-US" b="0" dirty="0">
                <a:solidFill>
                  <a:srgbClr val="008000"/>
                </a:solidFill>
                <a:effectLst/>
                <a:latin typeface="Consolas" panose="020B0609020204030204" pitchFamily="49" charset="0"/>
              </a:rPr>
              <a:t>湿度</a:t>
            </a:r>
            <a:endParaRPr lang="zh-CN" altLang="en-US" b="0" dirty="0">
              <a:solidFill>
                <a:srgbClr val="3B3B3B"/>
              </a:solidFill>
              <a:effectLst/>
              <a:latin typeface="Consolas" panose="020B0609020204030204" pitchFamily="49" charset="0"/>
            </a:endParaRPr>
          </a:p>
          <a:p>
            <a:pPr>
              <a:lnSpc>
                <a:spcPts val="1500"/>
              </a:lnSpc>
            </a:pPr>
            <a:r>
              <a:rPr lang="zh-CN" altLang="en-US" b="0" dirty="0">
                <a:solidFill>
                  <a:srgbClr val="3B3B3B"/>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float</a:t>
            </a:r>
            <a:r>
              <a:rPr lang="en-US" altLang="zh-CN" b="0" dirty="0">
                <a:solidFill>
                  <a:srgbClr val="3B3B3B"/>
                </a:solidFill>
                <a:effectLst/>
                <a:latin typeface="Consolas" panose="020B0609020204030204" pitchFamily="49" charset="0"/>
              </a:rPr>
              <a:t>    Temperature;</a:t>
            </a:r>
            <a:r>
              <a:rPr lang="en-US" altLang="zh-CN" b="0" dirty="0">
                <a:solidFill>
                  <a:srgbClr val="008000"/>
                </a:solidFill>
                <a:effectLst/>
                <a:latin typeface="Consolas" panose="020B0609020204030204" pitchFamily="49" charset="0"/>
              </a:rPr>
              <a:t>     //</a:t>
            </a:r>
            <a:r>
              <a:rPr lang="zh-CN" altLang="en-US" b="0" dirty="0">
                <a:solidFill>
                  <a:srgbClr val="008000"/>
                </a:solidFill>
                <a:effectLst/>
                <a:latin typeface="Consolas" panose="020B0609020204030204" pitchFamily="49" charset="0"/>
              </a:rPr>
              <a:t>温度</a:t>
            </a:r>
            <a:endParaRPr lang="zh-CN" altLang="en-US"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E53_IA1_Data_TypeDef;</a:t>
            </a:r>
            <a:endParaRPr lang="en-US" altLang="zh-CN" b="0" dirty="0">
              <a:solidFill>
                <a:srgbClr val="3B3B3B"/>
              </a:solidFill>
              <a:effectLst/>
              <a:latin typeface="Consolas" panose="020B06090202040302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p:nvPr/>
        </p:nvSpPr>
        <p:spPr>
          <a:xfrm>
            <a:off x="-11937" y="439927"/>
            <a:ext cx="6839584" cy="537209"/>
          </a:xfrm>
          <a:prstGeom prst="rect">
            <a:avLst/>
          </a:prstGeom>
        </p:spPr>
        <p:txBody>
          <a:bodyPr vert="horz" wrap="square" lIns="0" tIns="0" rIns="0" bIns="0"/>
          <a:lstStyle/>
          <a:p>
            <a:pPr algn="l" rtl="0" eaLnBrk="0">
              <a:lnSpc>
                <a:spcPct val="189000"/>
              </a:lnSpc>
            </a:pPr>
            <a:endParaRPr lang="en-US" altLang="en-US" sz="100" dirty="0"/>
          </a:p>
          <a:p>
            <a:pPr marL="12700" algn="l" rtl="0" eaLnBrk="0">
              <a:lnSpc>
                <a:spcPct val="99000"/>
              </a:lnSpc>
              <a:spcBef>
                <a:spcPts val="0"/>
              </a:spcBef>
              <a:tabLst>
                <a:tab pos="380365" algn="l"/>
                <a:tab pos="6826250" algn="l"/>
              </a:tabLst>
            </a:pP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sz="3200" kern="0" spc="190"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3200" u="sng" kern="0" spc="28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500" b="1" u="sng" kern="0" spc="-10" dirty="0">
                <a:solidFill>
                  <a:srgbClr val="404040">
                    <a:alpha val="100000"/>
                  </a:srgbClr>
                </a:solidFill>
                <a:uFill>
                  <a:solidFill>
                    <a:srgbClr val="BF1A21"/>
                  </a:solidFill>
                </a:uFill>
                <a:latin typeface="微软雅黑" panose="020B0503020204020204" pitchFamily="34" charset="-122"/>
                <a:ea typeface="微软雅黑" panose="020B0503020204020204" pitchFamily="34" charset="-122"/>
              </a:rPr>
              <a:t>控制代码</a:t>
            </a: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en-US" sz="3200" dirty="0"/>
          </a:p>
        </p:txBody>
      </p:sp>
      <p:pic>
        <p:nvPicPr>
          <p:cNvPr id="14" name="picture 14"/>
          <p:cNvPicPr>
            <a:picLocks noChangeAspect="1"/>
          </p:cNvPicPr>
          <p:nvPr/>
        </p:nvPicPr>
        <p:blipFill>
          <a:blip r:embed="rId1"/>
          <a:stretch>
            <a:fillRect/>
          </a:stretch>
        </p:blipFill>
        <p:spPr>
          <a:xfrm rot="21600000">
            <a:off x="10668000" y="6545213"/>
            <a:ext cx="1384300" cy="253469"/>
          </a:xfrm>
          <a:prstGeom prst="rect">
            <a:avLst/>
          </a:prstGeom>
        </p:spPr>
      </p:pic>
      <p:pic>
        <p:nvPicPr>
          <p:cNvPr id="2" name="picture 144"/>
          <p:cNvPicPr>
            <a:picLocks noChangeAspect="1"/>
          </p:cNvPicPr>
          <p:nvPr/>
        </p:nvPicPr>
        <p:blipFill>
          <a:blip r:embed="rId2"/>
          <a:stretch>
            <a:fillRect/>
          </a:stretch>
        </p:blipFill>
        <p:spPr>
          <a:xfrm>
            <a:off x="326571" y="442395"/>
            <a:ext cx="444137" cy="442830"/>
          </a:xfrm>
          <a:prstGeom prst="rect">
            <a:avLst/>
          </a:prstGeom>
        </p:spPr>
      </p:pic>
      <p:sp>
        <p:nvSpPr>
          <p:cNvPr id="6" name="文本框 5"/>
          <p:cNvSpPr txBox="1"/>
          <p:nvPr/>
        </p:nvSpPr>
        <p:spPr>
          <a:xfrm>
            <a:off x="429207" y="1256399"/>
            <a:ext cx="11623093" cy="369332"/>
          </a:xfrm>
          <a:prstGeom prst="rect">
            <a:avLst/>
          </a:prstGeom>
          <a:noFill/>
        </p:spPr>
        <p:txBody>
          <a:bodyPr wrap="square">
            <a:spAutoFit/>
          </a:bodyPr>
          <a:lstStyle/>
          <a:p>
            <a:r>
              <a:rPr lang="en-US" altLang="zh-CN" dirty="0"/>
              <a:t>2. </a:t>
            </a:r>
            <a:r>
              <a:rPr lang="zh-CN" altLang="en-US" dirty="0"/>
              <a:t>在</a:t>
            </a:r>
            <a:r>
              <a:rPr lang="zh-CN" altLang="en-US" dirty="0">
                <a:solidFill>
                  <a:srgbClr val="0070C0"/>
                </a:solidFill>
              </a:rPr>
              <a:t>device/st/drivers/e53_driver/E53_IA1/E53_IA1_hdf.c</a:t>
            </a:r>
            <a:r>
              <a:rPr lang="zh-CN" altLang="en-US" dirty="0"/>
              <a:t>中添加手机指令的读取操作枚举。</a:t>
            </a:r>
            <a:endParaRPr lang="zh-CN" altLang="en-US" dirty="0"/>
          </a:p>
        </p:txBody>
      </p:sp>
      <p:sp>
        <p:nvSpPr>
          <p:cNvPr id="4" name="文本框 3"/>
          <p:cNvSpPr txBox="1"/>
          <p:nvPr/>
        </p:nvSpPr>
        <p:spPr>
          <a:xfrm>
            <a:off x="725427" y="1904994"/>
            <a:ext cx="6102220" cy="2219582"/>
          </a:xfrm>
          <a:prstGeom prst="rect">
            <a:avLst/>
          </a:prstGeom>
          <a:solidFill>
            <a:schemeClr val="accent4">
              <a:lumMod val="20000"/>
              <a:lumOff val="80000"/>
            </a:schemeClr>
          </a:solidFill>
        </p:spPr>
        <p:txBody>
          <a:bodyPr wrap="square">
            <a:spAutoFit/>
          </a:bodyPr>
          <a:lstStyle/>
          <a:p>
            <a:pPr>
              <a:lnSpc>
                <a:spcPts val="1500"/>
              </a:lnSpc>
            </a:pPr>
            <a:r>
              <a:rPr lang="pt-BR" altLang="zh-CN" b="0" dirty="0">
                <a:solidFill>
                  <a:srgbClr val="0000FF"/>
                </a:solidFill>
                <a:effectLst/>
                <a:latin typeface="Consolas" panose="020B0609020204030204" pitchFamily="49" charset="0"/>
              </a:rPr>
              <a:t>typedef</a:t>
            </a:r>
            <a:r>
              <a:rPr lang="pt-BR" altLang="zh-CN" b="0" dirty="0">
                <a:solidFill>
                  <a:srgbClr val="3B3B3B"/>
                </a:solidFill>
                <a:effectLst/>
                <a:latin typeface="Consolas" panose="020B0609020204030204" pitchFamily="49" charset="0"/>
              </a:rPr>
              <a:t> </a:t>
            </a:r>
            <a:r>
              <a:rPr lang="pt-BR" altLang="zh-CN" b="0" dirty="0">
                <a:solidFill>
                  <a:srgbClr val="0000FF"/>
                </a:solidFill>
                <a:effectLst/>
                <a:latin typeface="Consolas" panose="020B0609020204030204" pitchFamily="49" charset="0"/>
              </a:rPr>
              <a:t>enum</a:t>
            </a:r>
            <a:r>
              <a:rPr lang="pt-BR" altLang="zh-CN" b="0" dirty="0">
                <a:solidFill>
                  <a:srgbClr val="3B3B3B"/>
                </a:solidFill>
                <a:effectLst/>
                <a:latin typeface="Consolas" panose="020B0609020204030204" pitchFamily="49" charset="0"/>
              </a:rPr>
              <a:t> {</a:t>
            </a:r>
            <a:endParaRPr lang="pt-BR" altLang="zh-CN" b="0" dirty="0">
              <a:solidFill>
                <a:srgbClr val="3B3B3B"/>
              </a:solidFill>
              <a:effectLst/>
              <a:latin typeface="Consolas" panose="020B0609020204030204" pitchFamily="49" charset="0"/>
            </a:endParaRPr>
          </a:p>
          <a:p>
            <a:pPr>
              <a:lnSpc>
                <a:spcPts val="1500"/>
              </a:lnSpc>
            </a:pPr>
            <a:r>
              <a:rPr lang="pt-BR" altLang="zh-CN" b="0" dirty="0">
                <a:solidFill>
                  <a:srgbClr val="3B3B3B"/>
                </a:solidFill>
                <a:effectLst/>
                <a:latin typeface="Consolas" panose="020B0609020204030204" pitchFamily="49" charset="0"/>
              </a:rPr>
              <a:t>    </a:t>
            </a:r>
            <a:r>
              <a:rPr lang="pt-BR" altLang="zh-CN" b="0" dirty="0">
                <a:solidFill>
                  <a:srgbClr val="0070C1"/>
                </a:solidFill>
                <a:effectLst/>
                <a:latin typeface="Consolas" panose="020B0609020204030204" pitchFamily="49" charset="0"/>
              </a:rPr>
              <a:t>E53_IA1_Start</a:t>
            </a:r>
            <a:r>
              <a:rPr lang="pt-BR" altLang="zh-CN" b="0" dirty="0">
                <a:solidFill>
                  <a:srgbClr val="3B3B3B"/>
                </a:solidFill>
                <a:effectLst/>
                <a:latin typeface="Consolas" panose="020B0609020204030204" pitchFamily="49" charset="0"/>
              </a:rPr>
              <a:t> </a:t>
            </a:r>
            <a:r>
              <a:rPr lang="pt-BR" altLang="zh-CN" b="0" dirty="0">
                <a:solidFill>
                  <a:srgbClr val="000000"/>
                </a:solidFill>
                <a:effectLst/>
                <a:latin typeface="Consolas" panose="020B0609020204030204" pitchFamily="49" charset="0"/>
              </a:rPr>
              <a:t>=</a:t>
            </a:r>
            <a:r>
              <a:rPr lang="pt-BR" altLang="zh-CN" b="0" dirty="0">
                <a:solidFill>
                  <a:srgbClr val="3B3B3B"/>
                </a:solidFill>
                <a:effectLst/>
                <a:latin typeface="Consolas" panose="020B0609020204030204" pitchFamily="49" charset="0"/>
              </a:rPr>
              <a:t> </a:t>
            </a:r>
            <a:r>
              <a:rPr lang="pt-BR" altLang="zh-CN" b="0" dirty="0">
                <a:solidFill>
                  <a:srgbClr val="098658"/>
                </a:solidFill>
                <a:effectLst/>
                <a:latin typeface="Consolas" panose="020B0609020204030204" pitchFamily="49" charset="0"/>
              </a:rPr>
              <a:t>0</a:t>
            </a:r>
            <a:r>
              <a:rPr lang="pt-BR" altLang="zh-CN" b="0" dirty="0">
                <a:solidFill>
                  <a:srgbClr val="3B3B3B"/>
                </a:solidFill>
                <a:effectLst/>
                <a:latin typeface="Consolas" panose="020B0609020204030204" pitchFamily="49" charset="0"/>
              </a:rPr>
              <a:t>,</a:t>
            </a:r>
            <a:endParaRPr lang="pt-BR" altLang="zh-CN" b="0" dirty="0">
              <a:solidFill>
                <a:srgbClr val="3B3B3B"/>
              </a:solidFill>
              <a:effectLst/>
              <a:latin typeface="Consolas" panose="020B0609020204030204" pitchFamily="49" charset="0"/>
            </a:endParaRPr>
          </a:p>
          <a:p>
            <a:pPr>
              <a:lnSpc>
                <a:spcPts val="1500"/>
              </a:lnSpc>
            </a:pPr>
            <a:r>
              <a:rPr lang="pt-BR" altLang="zh-CN" b="0" dirty="0">
                <a:solidFill>
                  <a:srgbClr val="3B3B3B"/>
                </a:solidFill>
                <a:effectLst/>
                <a:latin typeface="Consolas" panose="020B0609020204030204" pitchFamily="49" charset="0"/>
              </a:rPr>
              <a:t>    </a:t>
            </a:r>
            <a:r>
              <a:rPr lang="pt-BR" altLang="zh-CN" b="0" dirty="0">
                <a:solidFill>
                  <a:srgbClr val="0070C1"/>
                </a:solidFill>
                <a:effectLst/>
                <a:latin typeface="Consolas" panose="020B0609020204030204" pitchFamily="49" charset="0"/>
              </a:rPr>
              <a:t>E53_IA1_Stop</a:t>
            </a:r>
            <a:r>
              <a:rPr lang="pt-BR" altLang="zh-CN" b="0" dirty="0">
                <a:solidFill>
                  <a:srgbClr val="3B3B3B"/>
                </a:solidFill>
                <a:effectLst/>
                <a:latin typeface="Consolas" panose="020B0609020204030204" pitchFamily="49" charset="0"/>
              </a:rPr>
              <a:t>,</a:t>
            </a:r>
            <a:endParaRPr lang="pt-BR" altLang="zh-CN" b="0" dirty="0">
              <a:solidFill>
                <a:srgbClr val="3B3B3B"/>
              </a:solidFill>
              <a:effectLst/>
              <a:latin typeface="Consolas" panose="020B0609020204030204" pitchFamily="49" charset="0"/>
            </a:endParaRPr>
          </a:p>
          <a:p>
            <a:pPr>
              <a:lnSpc>
                <a:spcPts val="1500"/>
              </a:lnSpc>
            </a:pPr>
            <a:r>
              <a:rPr lang="pt-BR" altLang="zh-CN" b="0" dirty="0">
                <a:solidFill>
                  <a:srgbClr val="3B3B3B"/>
                </a:solidFill>
                <a:effectLst/>
                <a:latin typeface="Consolas" panose="020B0609020204030204" pitchFamily="49" charset="0"/>
              </a:rPr>
              <a:t>    </a:t>
            </a:r>
            <a:r>
              <a:rPr lang="pt-BR" altLang="zh-CN" b="0" dirty="0">
                <a:solidFill>
                  <a:srgbClr val="0070C1"/>
                </a:solidFill>
                <a:effectLst/>
                <a:latin typeface="Consolas" panose="020B0609020204030204" pitchFamily="49" charset="0"/>
              </a:rPr>
              <a:t>E53_IA1_Read</a:t>
            </a:r>
            <a:r>
              <a:rPr lang="pt-BR" altLang="zh-CN" b="0" dirty="0">
                <a:solidFill>
                  <a:srgbClr val="3B3B3B"/>
                </a:solidFill>
                <a:effectLst/>
                <a:latin typeface="Consolas" panose="020B0609020204030204" pitchFamily="49" charset="0"/>
              </a:rPr>
              <a:t>,</a:t>
            </a:r>
            <a:endParaRPr lang="pt-BR" altLang="zh-CN" b="0" dirty="0">
              <a:solidFill>
                <a:srgbClr val="3B3B3B"/>
              </a:solidFill>
              <a:effectLst/>
              <a:latin typeface="Consolas" panose="020B0609020204030204" pitchFamily="49" charset="0"/>
            </a:endParaRPr>
          </a:p>
          <a:p>
            <a:pPr>
              <a:lnSpc>
                <a:spcPts val="1500"/>
              </a:lnSpc>
            </a:pPr>
            <a:r>
              <a:rPr lang="pt-BR" altLang="zh-CN" b="0" dirty="0">
                <a:solidFill>
                  <a:srgbClr val="3B3B3B"/>
                </a:solidFill>
                <a:effectLst/>
                <a:latin typeface="Consolas" panose="020B0609020204030204" pitchFamily="49" charset="0"/>
              </a:rPr>
              <a:t>    </a:t>
            </a:r>
            <a:r>
              <a:rPr lang="pt-BR" altLang="zh-CN" b="0" dirty="0">
                <a:solidFill>
                  <a:srgbClr val="0070C1"/>
                </a:solidFill>
                <a:effectLst/>
                <a:latin typeface="Consolas" panose="020B0609020204030204" pitchFamily="49" charset="0"/>
              </a:rPr>
              <a:t>E53_IA1_SetMotor</a:t>
            </a:r>
            <a:r>
              <a:rPr lang="pt-BR" altLang="zh-CN" b="0" dirty="0">
                <a:solidFill>
                  <a:srgbClr val="3B3B3B"/>
                </a:solidFill>
                <a:effectLst/>
                <a:latin typeface="Consolas" panose="020B0609020204030204" pitchFamily="49" charset="0"/>
              </a:rPr>
              <a:t>,</a:t>
            </a:r>
            <a:endParaRPr lang="pt-BR" altLang="zh-CN" b="0" dirty="0">
              <a:solidFill>
                <a:srgbClr val="3B3B3B"/>
              </a:solidFill>
              <a:effectLst/>
              <a:latin typeface="Consolas" panose="020B0609020204030204" pitchFamily="49" charset="0"/>
            </a:endParaRPr>
          </a:p>
          <a:p>
            <a:pPr>
              <a:lnSpc>
                <a:spcPts val="1500"/>
              </a:lnSpc>
            </a:pPr>
            <a:r>
              <a:rPr lang="pt-BR" altLang="zh-CN" b="0" dirty="0">
                <a:solidFill>
                  <a:srgbClr val="3B3B3B"/>
                </a:solidFill>
                <a:effectLst/>
                <a:latin typeface="Consolas" panose="020B0609020204030204" pitchFamily="49" charset="0"/>
              </a:rPr>
              <a:t>    </a:t>
            </a:r>
            <a:r>
              <a:rPr lang="pt-BR" altLang="zh-CN" b="0" dirty="0">
                <a:solidFill>
                  <a:srgbClr val="0070C1"/>
                </a:solidFill>
                <a:effectLst/>
                <a:latin typeface="Consolas" panose="020B0609020204030204" pitchFamily="49" charset="0"/>
              </a:rPr>
              <a:t>E53_IA1_SetLight</a:t>
            </a:r>
            <a:r>
              <a:rPr lang="pt-BR" altLang="zh-CN" b="0" dirty="0">
                <a:solidFill>
                  <a:srgbClr val="3B3B3B"/>
                </a:solidFill>
                <a:effectLst/>
                <a:latin typeface="Consolas" panose="020B0609020204030204" pitchFamily="49" charset="0"/>
              </a:rPr>
              <a:t>,</a:t>
            </a:r>
            <a:endParaRPr lang="pt-BR" altLang="zh-CN" b="0" dirty="0">
              <a:solidFill>
                <a:srgbClr val="3B3B3B"/>
              </a:solidFill>
              <a:effectLst/>
              <a:latin typeface="Consolas" panose="020B0609020204030204" pitchFamily="49" charset="0"/>
            </a:endParaRPr>
          </a:p>
          <a:p>
            <a:pPr>
              <a:lnSpc>
                <a:spcPts val="1500"/>
              </a:lnSpc>
            </a:pPr>
            <a:r>
              <a:rPr lang="pt-BR" altLang="zh-CN" b="0" dirty="0">
                <a:solidFill>
                  <a:srgbClr val="008000"/>
                </a:solidFill>
                <a:effectLst/>
                <a:latin typeface="Consolas" panose="020B0609020204030204" pitchFamily="49" charset="0"/>
              </a:rPr>
              <a:t>    /* new */</a:t>
            </a:r>
            <a:endParaRPr lang="pt-BR" altLang="zh-CN" b="0" dirty="0">
              <a:solidFill>
                <a:srgbClr val="3B3B3B"/>
              </a:solidFill>
              <a:effectLst/>
              <a:latin typeface="Consolas" panose="020B0609020204030204" pitchFamily="49" charset="0"/>
            </a:endParaRPr>
          </a:p>
          <a:p>
            <a:pPr>
              <a:lnSpc>
                <a:spcPts val="1500"/>
              </a:lnSpc>
            </a:pPr>
            <a:r>
              <a:rPr lang="pt-BR" altLang="zh-CN" b="0" dirty="0">
                <a:solidFill>
                  <a:srgbClr val="3B3B3B"/>
                </a:solidFill>
                <a:effectLst/>
                <a:latin typeface="Consolas" panose="020B0609020204030204" pitchFamily="49" charset="0"/>
              </a:rPr>
              <a:t>    </a:t>
            </a:r>
            <a:r>
              <a:rPr lang="pt-BR" altLang="zh-CN" b="0" dirty="0">
                <a:solidFill>
                  <a:srgbClr val="0070C1"/>
                </a:solidFill>
                <a:effectLst/>
                <a:latin typeface="Consolas" panose="020B0609020204030204" pitchFamily="49" charset="0"/>
              </a:rPr>
              <a:t>E53_IA1_ReadPhone</a:t>
            </a:r>
            <a:r>
              <a:rPr lang="pt-BR" altLang="zh-CN" b="0" dirty="0">
                <a:solidFill>
                  <a:srgbClr val="3B3B3B"/>
                </a:solidFill>
                <a:effectLst/>
                <a:latin typeface="Consolas" panose="020B0609020204030204" pitchFamily="49" charset="0"/>
              </a:rPr>
              <a:t>,</a:t>
            </a:r>
            <a:endParaRPr lang="pt-BR" altLang="zh-CN" b="0" dirty="0">
              <a:solidFill>
                <a:srgbClr val="3B3B3B"/>
              </a:solidFill>
              <a:effectLst/>
              <a:latin typeface="Consolas" panose="020B0609020204030204" pitchFamily="49" charset="0"/>
            </a:endParaRPr>
          </a:p>
          <a:p>
            <a:pPr>
              <a:lnSpc>
                <a:spcPts val="1500"/>
              </a:lnSpc>
            </a:pPr>
            <a:r>
              <a:rPr lang="pt-BR" altLang="zh-CN" b="0" dirty="0">
                <a:solidFill>
                  <a:srgbClr val="3B3B3B"/>
                </a:solidFill>
                <a:effectLst/>
                <a:latin typeface="Consolas" panose="020B0609020204030204" pitchFamily="49" charset="0"/>
              </a:rPr>
              <a:t>}</a:t>
            </a:r>
            <a:r>
              <a:rPr lang="pt-BR" altLang="zh-CN" b="0" dirty="0">
                <a:solidFill>
                  <a:srgbClr val="267F99"/>
                </a:solidFill>
                <a:effectLst/>
                <a:latin typeface="Consolas" panose="020B0609020204030204" pitchFamily="49" charset="0"/>
              </a:rPr>
              <a:t>E53_IA1Ctrl</a:t>
            </a:r>
            <a:r>
              <a:rPr lang="pt-BR" altLang="zh-CN" b="0" dirty="0">
                <a:solidFill>
                  <a:srgbClr val="3B3B3B"/>
                </a:solidFill>
                <a:effectLst/>
                <a:latin typeface="Consolas" panose="020B0609020204030204" pitchFamily="49" charset="0"/>
              </a:rPr>
              <a:t>;</a:t>
            </a:r>
            <a:endParaRPr lang="pt-BR" altLang="zh-CN" b="0" dirty="0">
              <a:solidFill>
                <a:srgbClr val="3B3B3B"/>
              </a:solidFill>
              <a:effectLst/>
              <a:latin typeface="Consolas" panose="020B0609020204030204" pitchFamily="49" charset="0"/>
            </a:endParaRPr>
          </a:p>
          <a:p>
            <a:pPr>
              <a:lnSpc>
                <a:spcPts val="1500"/>
              </a:lnSpc>
            </a:pPr>
            <a:br>
              <a:rPr lang="pt-BR" altLang="zh-CN" b="0" dirty="0">
                <a:solidFill>
                  <a:srgbClr val="3B3B3B"/>
                </a:solidFill>
                <a:effectLst/>
                <a:latin typeface="Consolas" panose="020B0609020204030204" pitchFamily="49" charset="0"/>
              </a:rPr>
            </a:br>
            <a:endParaRPr lang="pt-BR" altLang="zh-CN" b="0" dirty="0">
              <a:solidFill>
                <a:srgbClr val="3B3B3B"/>
              </a:solidFill>
              <a:effectLst/>
              <a:latin typeface="Consolas" panose="020B0609020204030204"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2"/>
          <p:cNvPicPr>
            <a:picLocks noChangeAspect="1"/>
          </p:cNvPicPr>
          <p:nvPr/>
        </p:nvPicPr>
        <p:blipFill>
          <a:blip r:embed="rId1"/>
          <a:stretch>
            <a:fillRect/>
          </a:stretch>
        </p:blipFill>
        <p:spPr>
          <a:xfrm>
            <a:off x="0" y="9331"/>
            <a:ext cx="12192000" cy="6858000"/>
          </a:xfrm>
          <a:prstGeom prst="rect">
            <a:avLst/>
          </a:prstGeom>
          <a:noFill/>
          <a:ln w="9525">
            <a:noFill/>
          </a:ln>
        </p:spPr>
      </p:pic>
      <p:sp>
        <p:nvSpPr>
          <p:cNvPr id="12" name="矩形 11"/>
          <p:cNvSpPr/>
          <p:nvPr/>
        </p:nvSpPr>
        <p:spPr>
          <a:xfrm>
            <a:off x="1373188" y="1821815"/>
            <a:ext cx="603250" cy="565150"/>
          </a:xfrm>
          <a:prstGeom prst="rect">
            <a:avLst/>
          </a:pr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文本框 2"/>
          <p:cNvSpPr txBox="1"/>
          <p:nvPr>
            <p:custDataLst>
              <p:tags r:id="rId2"/>
            </p:custDataLst>
          </p:nvPr>
        </p:nvSpPr>
        <p:spPr>
          <a:xfrm>
            <a:off x="1411174" y="502057"/>
            <a:ext cx="5059680" cy="583565"/>
          </a:xfrm>
          <a:prstGeom prst="rect">
            <a:avLst/>
          </a:prstGeom>
          <a:noFill/>
        </p:spPr>
        <p:txBody>
          <a:bodyPr wrap="none" rtlCol="0">
            <a:spAutoFit/>
          </a:bodyPr>
          <a:lstStyle/>
          <a:p>
            <a:r>
              <a:rPr lang="zh-CN" altLang="en-US" sz="3200" dirty="0">
                <a:solidFill>
                  <a:schemeClr val="bg1">
                    <a:lumMod val="50000"/>
                  </a:schemeClr>
                </a:solidFill>
                <a:latin typeface="微软雅黑" panose="020B0503020204020204" pitchFamily="34" charset="-122"/>
                <a:ea typeface="微软雅黑" panose="020B0503020204020204" pitchFamily="34" charset="-122"/>
              </a:rPr>
              <a:t>《智能终端操作系统开发》</a:t>
            </a:r>
            <a:endParaRPr lang="zh-CN" altLang="en-US" sz="32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10" name="图片 9" descr="ecnu-logo(circle)"/>
          <p:cNvPicPr>
            <a:picLocks noChangeAspect="1"/>
          </p:cNvPicPr>
          <p:nvPr>
            <p:custDataLst>
              <p:tags r:id="rId3"/>
            </p:custDataLst>
          </p:nvPr>
        </p:nvPicPr>
        <p:blipFill>
          <a:blip r:embed="rId4"/>
          <a:stretch>
            <a:fillRect/>
          </a:stretch>
        </p:blipFill>
        <p:spPr>
          <a:xfrm>
            <a:off x="537210" y="417195"/>
            <a:ext cx="778510" cy="753745"/>
          </a:xfrm>
          <a:prstGeom prst="rect">
            <a:avLst/>
          </a:prstGeom>
          <a:noFill/>
          <a:ln w="9525">
            <a:noFill/>
          </a:ln>
          <a:effectLst>
            <a:outerShdw blurRad="50800" dist="38100" dir="2700000" algn="tl" rotWithShape="0">
              <a:prstClr val="black">
                <a:alpha val="40000"/>
              </a:prstClr>
            </a:outerShdw>
          </a:effectLst>
        </p:spPr>
      </p:pic>
      <p:pic>
        <p:nvPicPr>
          <p:cNvPr id="100" name="图片 99"/>
          <p:cNvPicPr/>
          <p:nvPr>
            <p:custDataLst>
              <p:tags r:id="rId5"/>
            </p:custDataLst>
          </p:nvPr>
        </p:nvPicPr>
        <p:blipFill>
          <a:blip r:embed="rId6"/>
          <a:stretch>
            <a:fillRect/>
          </a:stretch>
        </p:blipFill>
        <p:spPr>
          <a:xfrm>
            <a:off x="6647180" y="1247141"/>
            <a:ext cx="5276850" cy="3848099"/>
          </a:xfrm>
          <a:prstGeom prst="rect">
            <a:avLst/>
          </a:prstGeom>
          <a:noFill/>
          <a:ln w="9525">
            <a:noFill/>
          </a:ln>
        </p:spPr>
      </p:pic>
      <p:sp>
        <p:nvSpPr>
          <p:cNvPr id="9" name="文本框 8"/>
          <p:cNvSpPr txBox="1"/>
          <p:nvPr/>
        </p:nvSpPr>
        <p:spPr>
          <a:xfrm>
            <a:off x="2213610" y="1821815"/>
            <a:ext cx="6521450" cy="2768600"/>
          </a:xfrm>
          <a:prstGeom prst="rect">
            <a:avLst/>
          </a:prstGeom>
          <a:noFill/>
        </p:spPr>
        <p:txBody>
          <a:bodyPr wrap="square" rtlCol="0" anchor="t">
            <a:spAutoFit/>
          </a:bodyPr>
          <a:lstStyle/>
          <a:p>
            <a:r>
              <a:rPr lang="zh-CN" altLang="en-US" sz="5400" b="1">
                <a:solidFill>
                  <a:srgbClr val="FFB63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第五章</a:t>
            </a:r>
            <a:br>
              <a:rPr lang="zh-CN" altLang="en-US" sz="8000" b="1" dirty="0">
                <a:solidFill>
                  <a:srgbClr val="FFB63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br>
            <a:r>
              <a:rPr lang="zh-CN" altLang="en-US" sz="8000" b="1" dirty="0">
                <a:solidFill>
                  <a:srgbClr val="FFB63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无线连接</a:t>
            </a:r>
            <a:endParaRPr lang="zh-CN" altLang="en-US" sz="8000" b="1" dirty="0">
              <a:solidFill>
                <a:srgbClr val="FFB63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endParaRPr>
          </a:p>
          <a:p>
            <a:r>
              <a:rPr lang="zh-CN" altLang="en-US" sz="4000" b="1" dirty="0">
                <a:solidFill>
                  <a:srgbClr val="FFB63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环境管控案例</a:t>
            </a:r>
            <a:endParaRPr lang="zh-CN" altLang="en-US" sz="4000" b="1" dirty="0">
              <a:solidFill>
                <a:srgbClr val="FFB63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p:nvPr/>
        </p:nvSpPr>
        <p:spPr>
          <a:xfrm>
            <a:off x="-11937" y="439927"/>
            <a:ext cx="6839584" cy="537209"/>
          </a:xfrm>
          <a:prstGeom prst="rect">
            <a:avLst/>
          </a:prstGeom>
        </p:spPr>
        <p:txBody>
          <a:bodyPr vert="horz" wrap="square" lIns="0" tIns="0" rIns="0" bIns="0"/>
          <a:lstStyle/>
          <a:p>
            <a:pPr algn="l" rtl="0" eaLnBrk="0">
              <a:lnSpc>
                <a:spcPct val="189000"/>
              </a:lnSpc>
            </a:pPr>
            <a:endParaRPr lang="en-US" altLang="en-US" sz="100" dirty="0"/>
          </a:p>
          <a:p>
            <a:pPr marL="12700" algn="l" rtl="0" eaLnBrk="0">
              <a:lnSpc>
                <a:spcPct val="99000"/>
              </a:lnSpc>
              <a:spcBef>
                <a:spcPts val="0"/>
              </a:spcBef>
              <a:tabLst>
                <a:tab pos="380365" algn="l"/>
                <a:tab pos="6826250" algn="l"/>
              </a:tabLst>
            </a:pP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sz="3200" kern="0" spc="190"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3200" u="sng" kern="0" spc="28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500" b="1" u="sng" kern="0" spc="-10" dirty="0">
                <a:solidFill>
                  <a:srgbClr val="404040">
                    <a:alpha val="100000"/>
                  </a:srgbClr>
                </a:solidFill>
                <a:uFill>
                  <a:solidFill>
                    <a:srgbClr val="BF1A21"/>
                  </a:solidFill>
                </a:uFill>
                <a:latin typeface="微软雅黑" panose="020B0503020204020204" pitchFamily="34" charset="-122"/>
                <a:ea typeface="微软雅黑" panose="020B0503020204020204" pitchFamily="34" charset="-122"/>
              </a:rPr>
              <a:t>控制代码</a:t>
            </a: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en-US" sz="3200" dirty="0"/>
          </a:p>
        </p:txBody>
      </p:sp>
      <p:pic>
        <p:nvPicPr>
          <p:cNvPr id="14" name="picture 14"/>
          <p:cNvPicPr>
            <a:picLocks noChangeAspect="1"/>
          </p:cNvPicPr>
          <p:nvPr/>
        </p:nvPicPr>
        <p:blipFill>
          <a:blip r:embed="rId1"/>
          <a:stretch>
            <a:fillRect/>
          </a:stretch>
        </p:blipFill>
        <p:spPr>
          <a:xfrm rot="21600000">
            <a:off x="10668000" y="6545213"/>
            <a:ext cx="1384300" cy="253469"/>
          </a:xfrm>
          <a:prstGeom prst="rect">
            <a:avLst/>
          </a:prstGeom>
        </p:spPr>
      </p:pic>
      <p:pic>
        <p:nvPicPr>
          <p:cNvPr id="2" name="picture 144"/>
          <p:cNvPicPr>
            <a:picLocks noChangeAspect="1"/>
          </p:cNvPicPr>
          <p:nvPr/>
        </p:nvPicPr>
        <p:blipFill>
          <a:blip r:embed="rId2"/>
          <a:stretch>
            <a:fillRect/>
          </a:stretch>
        </p:blipFill>
        <p:spPr>
          <a:xfrm>
            <a:off x="326571" y="442395"/>
            <a:ext cx="444137" cy="442830"/>
          </a:xfrm>
          <a:prstGeom prst="rect">
            <a:avLst/>
          </a:prstGeom>
        </p:spPr>
      </p:pic>
      <p:sp>
        <p:nvSpPr>
          <p:cNvPr id="3" name="文本框 2"/>
          <p:cNvSpPr txBox="1"/>
          <p:nvPr/>
        </p:nvSpPr>
        <p:spPr>
          <a:xfrm>
            <a:off x="429207" y="1256399"/>
            <a:ext cx="11623093" cy="923330"/>
          </a:xfrm>
          <a:prstGeom prst="rect">
            <a:avLst/>
          </a:prstGeom>
          <a:noFill/>
        </p:spPr>
        <p:txBody>
          <a:bodyPr wrap="square">
            <a:spAutoFit/>
          </a:bodyPr>
          <a:lstStyle/>
          <a:p>
            <a:r>
              <a:rPr lang="en-US" altLang="zh-CN" dirty="0"/>
              <a:t>3. </a:t>
            </a:r>
            <a:r>
              <a:rPr lang="zh-CN" altLang="en-US" dirty="0"/>
              <a:t>在</a:t>
            </a:r>
            <a:r>
              <a:rPr lang="en-US" altLang="zh-CN" b="0" dirty="0">
                <a:solidFill>
                  <a:srgbClr val="0070C1"/>
                </a:solidFill>
                <a:effectLst/>
                <a:latin typeface="Consolas" panose="020B0609020204030204" pitchFamily="49" charset="0"/>
              </a:rPr>
              <a:t>E53_IA1_Start</a:t>
            </a:r>
            <a:r>
              <a:rPr lang="zh-CN" altLang="en-US" dirty="0"/>
              <a:t>添加</a:t>
            </a:r>
            <a:r>
              <a:rPr lang="en-US" altLang="zh-CN" b="0" dirty="0" err="1">
                <a:solidFill>
                  <a:srgbClr val="795E26"/>
                </a:solidFill>
                <a:effectLst/>
                <a:latin typeface="Consolas" panose="020B0609020204030204" pitchFamily="49" charset="0"/>
              </a:rPr>
              <a:t>UDPClient_init</a:t>
            </a:r>
            <a:r>
              <a:rPr lang="zh-CN" altLang="en-US" dirty="0"/>
              <a:t>，启动</a:t>
            </a:r>
            <a:r>
              <a:rPr lang="en-US" altLang="zh-CN" dirty="0"/>
              <a:t>UDP</a:t>
            </a:r>
            <a:r>
              <a:rPr lang="zh-CN" altLang="en-US" dirty="0"/>
              <a:t>通信连接（可以添加在这个</a:t>
            </a:r>
            <a:r>
              <a:rPr lang="en-US" altLang="zh-CN" dirty="0"/>
              <a:t>case</a:t>
            </a:r>
            <a:r>
              <a:rPr lang="zh-CN" altLang="en-US" dirty="0"/>
              <a:t>的初始或末尾）。</a:t>
            </a:r>
            <a:endParaRPr lang="en-US" altLang="zh-CN" dirty="0"/>
          </a:p>
          <a:p>
            <a:r>
              <a:rPr lang="zh-CN" altLang="en-US" dirty="0"/>
              <a:t>这里可以补充一些提示性输出，比如</a:t>
            </a:r>
            <a:r>
              <a:rPr lang="en-US" altLang="zh-CN" b="0" dirty="0">
                <a:solidFill>
                  <a:srgbClr val="795E26"/>
                </a:solidFill>
                <a:effectLst/>
                <a:latin typeface="Consolas" panose="020B0609020204030204" pitchFamily="49" charset="0"/>
              </a:rPr>
              <a:t>E53_Log</a:t>
            </a:r>
            <a:r>
              <a:rPr lang="zh-CN" altLang="en-US" dirty="0"/>
              <a:t>函数可以在串口打印内容，还可以用</a:t>
            </a:r>
            <a:r>
              <a:rPr lang="en-US" altLang="zh-CN" b="0" dirty="0" err="1">
                <a:solidFill>
                  <a:srgbClr val="795E26"/>
                </a:solidFill>
                <a:effectLst/>
                <a:latin typeface="Consolas" panose="020B0609020204030204" pitchFamily="49" charset="0"/>
              </a:rPr>
              <a:t>UDPClientTask_send</a:t>
            </a:r>
            <a:r>
              <a:rPr lang="zh-CN" altLang="en-US" dirty="0"/>
              <a:t>发送一条初始消息给手机。</a:t>
            </a:r>
            <a:endParaRPr lang="zh-CN" altLang="en-US" dirty="0"/>
          </a:p>
        </p:txBody>
      </p:sp>
      <p:sp>
        <p:nvSpPr>
          <p:cNvPr id="7" name="文本框 6"/>
          <p:cNvSpPr txBox="1"/>
          <p:nvPr/>
        </p:nvSpPr>
        <p:spPr>
          <a:xfrm>
            <a:off x="326571" y="2933573"/>
            <a:ext cx="10832841" cy="2604303"/>
          </a:xfrm>
          <a:prstGeom prst="rect">
            <a:avLst/>
          </a:prstGeom>
          <a:solidFill>
            <a:schemeClr val="accent4">
              <a:lumMod val="20000"/>
              <a:lumOff val="80000"/>
            </a:schemeClr>
          </a:solidFill>
        </p:spPr>
        <p:txBody>
          <a:bodyPr wrap="square">
            <a:spAutoFit/>
          </a:bodyPr>
          <a:lstStyle/>
          <a:p>
            <a:pPr>
              <a:lnSpc>
                <a:spcPts val="1500"/>
              </a:lnSpc>
            </a:pPr>
            <a:r>
              <a:rPr lang="en-US" altLang="zh-CN" b="0" dirty="0">
                <a:solidFill>
                  <a:srgbClr val="AF00DB"/>
                </a:solidFill>
                <a:effectLst/>
                <a:latin typeface="Consolas" panose="020B0609020204030204" pitchFamily="49" charset="0"/>
              </a:rPr>
              <a:t>case</a:t>
            </a:r>
            <a:r>
              <a:rPr lang="en-US" altLang="zh-CN" b="0" dirty="0">
                <a:solidFill>
                  <a:srgbClr val="3B3B3B"/>
                </a:solidFill>
                <a:effectLst/>
                <a:latin typeface="Consolas" panose="020B0609020204030204" pitchFamily="49" charset="0"/>
              </a:rPr>
              <a:t> </a:t>
            </a:r>
            <a:r>
              <a:rPr lang="en-US" altLang="zh-CN" b="0" dirty="0">
                <a:solidFill>
                  <a:srgbClr val="0070C1"/>
                </a:solidFill>
                <a:effectLst/>
                <a:latin typeface="Consolas" panose="020B0609020204030204" pitchFamily="49" charset="0"/>
              </a:rPr>
              <a:t>E53_IA1_Start</a:t>
            </a: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r>
              <a:rPr lang="en-US" altLang="zh-CN" dirty="0">
                <a:solidFill>
                  <a:srgbClr val="3B3B3B"/>
                </a:solidFill>
                <a:latin typeface="Consolas" panose="020B0609020204030204" pitchFamily="49" charset="0"/>
              </a:rPr>
              <a:t>	</a:t>
            </a:r>
            <a:r>
              <a:rPr lang="en-US" altLang="zh-CN" b="0" dirty="0">
                <a:solidFill>
                  <a:srgbClr val="008000"/>
                </a:solidFill>
                <a:effectLst/>
                <a:latin typeface="Consolas" panose="020B0609020204030204" pitchFamily="49" charset="0"/>
              </a:rPr>
              <a:t> /* start */</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r>
              <a:rPr lang="en-US" altLang="zh-CN" b="0" dirty="0">
                <a:solidFill>
                  <a:srgbClr val="795E26"/>
                </a:solidFill>
                <a:effectLst/>
                <a:latin typeface="Consolas" panose="020B0609020204030204" pitchFamily="49" charset="0"/>
              </a:rPr>
              <a:t>E53_Log</a:t>
            </a:r>
            <a:r>
              <a:rPr lang="en-US" altLang="zh-CN" b="0" dirty="0">
                <a:solidFill>
                  <a:srgbClr val="3B3B3B"/>
                </a:solidFill>
                <a:effectLst/>
                <a:latin typeface="Consolas" panose="020B0609020204030204" pitchFamily="49" charset="0"/>
              </a:rPr>
              <a:t>(</a:t>
            </a:r>
            <a:r>
              <a:rPr lang="en-US" altLang="zh-CN" b="0" dirty="0">
                <a:solidFill>
                  <a:srgbClr val="A31515"/>
                </a:solidFill>
                <a:effectLst/>
                <a:latin typeface="Consolas" panose="020B0609020204030204" pitchFamily="49" charset="0"/>
              </a:rPr>
              <a:t>"</a:t>
            </a:r>
            <a:r>
              <a:rPr lang="en-US" altLang="zh-CN" b="0" dirty="0" err="1">
                <a:solidFill>
                  <a:srgbClr val="A31515"/>
                </a:solidFill>
                <a:effectLst/>
                <a:latin typeface="Consolas" panose="020B0609020204030204" pitchFamily="49" charset="0"/>
              </a:rPr>
              <a:t>udp</a:t>
            </a:r>
            <a:r>
              <a:rPr lang="en-US" altLang="zh-CN" b="0" dirty="0">
                <a:solidFill>
                  <a:srgbClr val="A31515"/>
                </a:solidFill>
                <a:effectLst/>
                <a:latin typeface="Consolas" panose="020B0609020204030204" pitchFamily="49" charset="0"/>
              </a:rPr>
              <a:t> start successfully"</a:t>
            </a: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r>
              <a:rPr lang="en-US" altLang="zh-CN" dirty="0">
                <a:solidFill>
                  <a:srgbClr val="3B3B3B"/>
                </a:solidFill>
                <a:latin typeface="Consolas" panose="020B0609020204030204" pitchFamily="49" charset="0"/>
              </a:rPr>
              <a:t>	</a:t>
            </a:r>
            <a:r>
              <a:rPr lang="en-US" altLang="zh-CN" b="0" dirty="0">
                <a:solidFill>
                  <a:srgbClr val="008000"/>
                </a:solidFill>
                <a:effectLst/>
                <a:latin typeface="Consolas" panose="020B0609020204030204" pitchFamily="49" charset="0"/>
              </a:rPr>
              <a:t>/* end */</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r>
              <a:rPr lang="en-US" altLang="zh-CN" b="0" dirty="0">
                <a:solidFill>
                  <a:srgbClr val="001080"/>
                </a:solidFill>
                <a:effectLst/>
                <a:latin typeface="Consolas" panose="020B0609020204030204" pitchFamily="49" charset="0"/>
              </a:rPr>
              <a:t>ret</a:t>
            </a:r>
            <a:r>
              <a:rPr lang="en-US" altLang="zh-CN" b="0" dirty="0">
                <a:solidFill>
                  <a:srgbClr val="3B3B3B"/>
                </a:solidFill>
                <a:effectLst/>
                <a:latin typeface="Consolas" panose="020B0609020204030204" pitchFamily="49" charset="0"/>
              </a:rPr>
              <a:t> </a:t>
            </a:r>
            <a:r>
              <a:rPr lang="en-US" altLang="zh-CN" b="0" dirty="0">
                <a:solidFill>
                  <a:srgbClr val="000000"/>
                </a:solidFill>
                <a:effectLst/>
                <a:latin typeface="Consolas" panose="020B0609020204030204" pitchFamily="49" charset="0"/>
              </a:rPr>
              <a:t>=</a:t>
            </a:r>
            <a:r>
              <a:rPr lang="en-US" altLang="zh-CN" b="0" dirty="0">
                <a:solidFill>
                  <a:srgbClr val="3B3B3B"/>
                </a:solidFill>
                <a:effectLst/>
                <a:latin typeface="Consolas" panose="020B0609020204030204" pitchFamily="49" charset="0"/>
              </a:rPr>
              <a:t> </a:t>
            </a:r>
            <a:r>
              <a:rPr lang="en-US" altLang="zh-CN" b="0" dirty="0">
                <a:solidFill>
                  <a:srgbClr val="795E26"/>
                </a:solidFill>
                <a:effectLst/>
                <a:latin typeface="Consolas" panose="020B0609020204030204" pitchFamily="49" charset="0"/>
              </a:rPr>
              <a:t>E53_IA1_Init</a:t>
            </a: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endParaRPr lang="en-US" altLang="zh-CN" b="0" dirty="0">
              <a:solidFill>
                <a:srgbClr val="3B3B3B"/>
              </a:solidFill>
              <a:effectLst/>
              <a:latin typeface="Consolas" panose="020B0609020204030204" pitchFamily="49" charset="0"/>
            </a:endParaRPr>
          </a:p>
          <a:p>
            <a:pPr>
              <a:lnSpc>
                <a:spcPts val="1500"/>
              </a:lnSpc>
            </a:pPr>
            <a:r>
              <a:rPr lang="en-US" altLang="zh-CN" dirty="0">
                <a:solidFill>
                  <a:srgbClr val="3B3B3B"/>
                </a:solidFill>
                <a:latin typeface="Consolas" panose="020B0609020204030204" pitchFamily="49" charset="0"/>
              </a:rPr>
              <a:t>	</a:t>
            </a:r>
            <a:r>
              <a:rPr lang="en-US" altLang="zh-CN" dirty="0">
                <a:solidFill>
                  <a:srgbClr val="A31515"/>
                </a:solidFill>
                <a:latin typeface="Consolas" panose="020B0609020204030204" pitchFamily="49" charset="0"/>
              </a:rPr>
              <a:t>……</a:t>
            </a:r>
            <a:r>
              <a:rPr lang="en-US" altLang="zh-CN" dirty="0">
                <a:solidFill>
                  <a:srgbClr val="3B3B3B"/>
                </a:solidFill>
                <a:latin typeface="Consolas" panose="020B0609020204030204" pitchFamily="49" charset="0"/>
              </a:rPr>
              <a:t>	</a:t>
            </a:r>
            <a:endParaRPr lang="en-US" altLang="zh-CN" dirty="0">
              <a:solidFill>
                <a:srgbClr val="3B3B3B"/>
              </a:solidFill>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008000"/>
                </a:solidFill>
                <a:effectLst/>
                <a:latin typeface="Consolas" panose="020B0609020204030204" pitchFamily="49" charset="0"/>
              </a:rPr>
              <a:t>        /* start */ </a:t>
            </a:r>
            <a:endParaRPr lang="en-US" altLang="zh-CN" b="0" dirty="0">
              <a:solidFill>
                <a:srgbClr val="008000"/>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r>
              <a:rPr lang="en-US" altLang="zh-CN" b="0" dirty="0" err="1">
                <a:solidFill>
                  <a:srgbClr val="795E26"/>
                </a:solidFill>
                <a:effectLst/>
                <a:latin typeface="Consolas" panose="020B0609020204030204" pitchFamily="49" charset="0"/>
              </a:rPr>
              <a:t>UDPClient_init</a:t>
            </a: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r>
              <a:rPr lang="en-US" altLang="zh-CN" b="0" dirty="0" err="1">
                <a:solidFill>
                  <a:srgbClr val="795E26"/>
                </a:solidFill>
                <a:effectLst/>
                <a:latin typeface="Consolas" panose="020B0609020204030204" pitchFamily="49" charset="0"/>
              </a:rPr>
              <a:t>UDPClientTask_send</a:t>
            </a:r>
            <a:r>
              <a:rPr lang="en-US" altLang="zh-CN" b="0" dirty="0">
                <a:solidFill>
                  <a:srgbClr val="3B3B3B"/>
                </a:solidFill>
                <a:effectLst/>
                <a:latin typeface="Consolas" panose="020B0609020204030204" pitchFamily="49" charset="0"/>
              </a:rPr>
              <a:t>(</a:t>
            </a:r>
            <a:r>
              <a:rPr lang="en-US" altLang="zh-CN" b="0" dirty="0">
                <a:solidFill>
                  <a:srgbClr val="A31515"/>
                </a:solidFill>
                <a:effectLst/>
                <a:latin typeface="Consolas" panose="020B0609020204030204" pitchFamily="49" charset="0"/>
              </a:rPr>
              <a:t>"Hello! I'm </a:t>
            </a:r>
            <a:r>
              <a:rPr lang="en-US" altLang="zh-CN" b="0" dirty="0" err="1">
                <a:solidFill>
                  <a:srgbClr val="A31515"/>
                </a:solidFill>
                <a:effectLst/>
                <a:latin typeface="Consolas" panose="020B0609020204030204" pitchFamily="49" charset="0"/>
              </a:rPr>
              <a:t>Smart_Control</a:t>
            </a:r>
            <a:r>
              <a:rPr lang="en-US" altLang="zh-CN" b="0" dirty="0">
                <a:solidFill>
                  <a:srgbClr val="A31515"/>
                </a:solidFill>
                <a:effectLst/>
                <a:latin typeface="Consolas" panose="020B0609020204030204" pitchFamily="49" charset="0"/>
              </a:rPr>
              <a:t>!</a:t>
            </a:r>
            <a:r>
              <a:rPr lang="en-US" altLang="zh-CN" b="0" dirty="0">
                <a:solidFill>
                  <a:srgbClr val="EE0000"/>
                </a:solidFill>
                <a:effectLst/>
                <a:latin typeface="Consolas" panose="020B0609020204030204" pitchFamily="49" charset="0"/>
              </a:rPr>
              <a:t>\r\n</a:t>
            </a:r>
            <a:r>
              <a:rPr lang="en-US" altLang="zh-CN" b="0" dirty="0">
                <a:solidFill>
                  <a:srgbClr val="A31515"/>
                </a:solidFill>
                <a:effectLst/>
                <a:latin typeface="Consolas" panose="020B0609020204030204" pitchFamily="49" charset="0"/>
              </a:rPr>
              <a:t>"</a:t>
            </a: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r>
              <a:rPr lang="en-US" altLang="zh-CN" dirty="0">
                <a:solidFill>
                  <a:srgbClr val="3B3B3B"/>
                </a:solidFill>
                <a:latin typeface="Consolas" panose="020B0609020204030204" pitchFamily="49" charset="0"/>
              </a:rPr>
              <a:t>	</a:t>
            </a:r>
            <a:r>
              <a:rPr lang="en-US" altLang="zh-CN" b="0" dirty="0">
                <a:solidFill>
                  <a:srgbClr val="008000"/>
                </a:solidFill>
                <a:effectLst/>
                <a:latin typeface="Consolas" panose="020B0609020204030204" pitchFamily="49" charset="0"/>
              </a:rPr>
              <a:t> /* end */</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r>
              <a:rPr lang="en-US" altLang="zh-CN" b="0" dirty="0">
                <a:solidFill>
                  <a:srgbClr val="AF00DB"/>
                </a:solidFill>
                <a:effectLst/>
                <a:latin typeface="Consolas" panose="020B0609020204030204" pitchFamily="49" charset="0"/>
              </a:rPr>
              <a:t>break</a:t>
            </a: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p:nvPr/>
        </p:nvSpPr>
        <p:spPr>
          <a:xfrm>
            <a:off x="-11937" y="439927"/>
            <a:ext cx="6839584" cy="537209"/>
          </a:xfrm>
          <a:prstGeom prst="rect">
            <a:avLst/>
          </a:prstGeom>
        </p:spPr>
        <p:txBody>
          <a:bodyPr vert="horz" wrap="square" lIns="0" tIns="0" rIns="0" bIns="0"/>
          <a:lstStyle/>
          <a:p>
            <a:pPr algn="l" rtl="0" eaLnBrk="0">
              <a:lnSpc>
                <a:spcPct val="189000"/>
              </a:lnSpc>
            </a:pPr>
            <a:endParaRPr lang="en-US" altLang="en-US" sz="100" dirty="0"/>
          </a:p>
          <a:p>
            <a:pPr marL="12700" algn="l" rtl="0" eaLnBrk="0">
              <a:lnSpc>
                <a:spcPct val="99000"/>
              </a:lnSpc>
              <a:spcBef>
                <a:spcPts val="0"/>
              </a:spcBef>
              <a:tabLst>
                <a:tab pos="380365" algn="l"/>
                <a:tab pos="6826250" algn="l"/>
              </a:tabLst>
            </a:pP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sz="3200" kern="0" spc="190"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3200" u="sng" kern="0" spc="28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500" b="1" u="sng" kern="0" spc="-10" dirty="0">
                <a:solidFill>
                  <a:srgbClr val="404040">
                    <a:alpha val="100000"/>
                  </a:srgbClr>
                </a:solidFill>
                <a:uFill>
                  <a:solidFill>
                    <a:srgbClr val="BF1A21"/>
                  </a:solidFill>
                </a:uFill>
                <a:latin typeface="微软雅黑" panose="020B0503020204020204" pitchFamily="34" charset="-122"/>
                <a:ea typeface="微软雅黑" panose="020B0503020204020204" pitchFamily="34" charset="-122"/>
              </a:rPr>
              <a:t>控制代码</a:t>
            </a: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en-US" sz="3200" dirty="0"/>
          </a:p>
        </p:txBody>
      </p:sp>
      <p:pic>
        <p:nvPicPr>
          <p:cNvPr id="14" name="picture 14"/>
          <p:cNvPicPr>
            <a:picLocks noChangeAspect="1"/>
          </p:cNvPicPr>
          <p:nvPr/>
        </p:nvPicPr>
        <p:blipFill>
          <a:blip r:embed="rId1"/>
          <a:stretch>
            <a:fillRect/>
          </a:stretch>
        </p:blipFill>
        <p:spPr>
          <a:xfrm rot="21600000">
            <a:off x="10668000" y="6545213"/>
            <a:ext cx="1384300" cy="253469"/>
          </a:xfrm>
          <a:prstGeom prst="rect">
            <a:avLst/>
          </a:prstGeom>
        </p:spPr>
      </p:pic>
      <p:pic>
        <p:nvPicPr>
          <p:cNvPr id="2" name="picture 144"/>
          <p:cNvPicPr>
            <a:picLocks noChangeAspect="1"/>
          </p:cNvPicPr>
          <p:nvPr/>
        </p:nvPicPr>
        <p:blipFill>
          <a:blip r:embed="rId2"/>
          <a:stretch>
            <a:fillRect/>
          </a:stretch>
        </p:blipFill>
        <p:spPr>
          <a:xfrm>
            <a:off x="326571" y="442395"/>
            <a:ext cx="444137" cy="442830"/>
          </a:xfrm>
          <a:prstGeom prst="rect">
            <a:avLst/>
          </a:prstGeom>
        </p:spPr>
      </p:pic>
      <p:sp>
        <p:nvSpPr>
          <p:cNvPr id="4" name="文本框 3"/>
          <p:cNvSpPr txBox="1"/>
          <p:nvPr/>
        </p:nvSpPr>
        <p:spPr>
          <a:xfrm>
            <a:off x="548639" y="1904994"/>
            <a:ext cx="4304523" cy="1642501"/>
          </a:xfrm>
          <a:prstGeom prst="rect">
            <a:avLst/>
          </a:prstGeom>
          <a:solidFill>
            <a:schemeClr val="accent4">
              <a:lumMod val="20000"/>
              <a:lumOff val="80000"/>
            </a:schemeClr>
          </a:solidFill>
        </p:spPr>
        <p:txBody>
          <a:bodyPr wrap="square">
            <a:spAutoFit/>
          </a:bodyPr>
          <a:lstStyle/>
          <a:p>
            <a:pPr>
              <a:lnSpc>
                <a:spcPts val="1500"/>
              </a:lnSpc>
            </a:pPr>
            <a:r>
              <a:rPr lang="en-US" altLang="zh-CN" b="0" dirty="0">
                <a:solidFill>
                  <a:srgbClr val="AF00DB"/>
                </a:solidFill>
                <a:effectLst/>
                <a:latin typeface="Consolas" panose="020B0609020204030204" pitchFamily="49" charset="0"/>
              </a:rPr>
              <a:t>case</a:t>
            </a:r>
            <a:r>
              <a:rPr lang="en-US" altLang="zh-CN" b="0" dirty="0">
                <a:solidFill>
                  <a:srgbClr val="3B3B3B"/>
                </a:solidFill>
                <a:effectLst/>
                <a:latin typeface="Consolas" panose="020B0609020204030204" pitchFamily="49" charset="0"/>
              </a:rPr>
              <a:t> </a:t>
            </a:r>
            <a:r>
              <a:rPr lang="en-US" altLang="zh-CN" b="0" dirty="0">
                <a:solidFill>
                  <a:srgbClr val="0070C1"/>
                </a:solidFill>
                <a:effectLst/>
                <a:latin typeface="Consolas" panose="020B0609020204030204" pitchFamily="49" charset="0"/>
              </a:rPr>
              <a:t>E53_IA1_Stop</a:t>
            </a: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endParaRPr lang="en-US" altLang="zh-CN" dirty="0">
              <a:solidFill>
                <a:srgbClr val="A31515"/>
              </a:solidFill>
              <a:latin typeface="Consolas" panose="020B0609020204030204" pitchFamily="49" charset="0"/>
            </a:endParaRPr>
          </a:p>
          <a:p>
            <a:pPr>
              <a:lnSpc>
                <a:spcPts val="1500"/>
              </a:lnSpc>
            </a:pPr>
            <a:r>
              <a:rPr lang="en-US" altLang="zh-CN" dirty="0">
                <a:solidFill>
                  <a:srgbClr val="A31515"/>
                </a:solidFill>
                <a:latin typeface="Consolas" panose="020B0609020204030204" pitchFamily="49" charset="0"/>
              </a:rPr>
              <a:t>	……</a:t>
            </a:r>
            <a:endParaRPr lang="en-US" altLang="zh-CN" dirty="0">
              <a:solidFill>
                <a:srgbClr val="A31515"/>
              </a:solidFill>
              <a:latin typeface="Consolas" panose="020B0609020204030204" pitchFamily="49" charset="0"/>
            </a:endParaRPr>
          </a:p>
          <a:p>
            <a:pPr>
              <a:lnSpc>
                <a:spcPts val="1500"/>
              </a:lnSpc>
            </a:pPr>
            <a:endParaRPr lang="en-US" altLang="zh-CN" dirty="0">
              <a:solidFill>
                <a:srgbClr val="A31515"/>
              </a:solidFill>
              <a:latin typeface="Consolas" panose="020B0609020204030204" pitchFamily="49" charset="0"/>
            </a:endParaRPr>
          </a:p>
          <a:p>
            <a:pPr>
              <a:lnSpc>
                <a:spcPts val="1500"/>
              </a:lnSpc>
            </a:pPr>
            <a:r>
              <a:rPr lang="en-US" altLang="zh-CN" b="0" dirty="0">
                <a:solidFill>
                  <a:srgbClr val="008000"/>
                </a:solidFill>
                <a:effectLst/>
                <a:latin typeface="Consolas" panose="020B0609020204030204" pitchFamily="49" charset="0"/>
              </a:rPr>
              <a:t>	/* start */</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r>
              <a:rPr lang="en-US" altLang="zh-CN" b="0" dirty="0" err="1">
                <a:solidFill>
                  <a:srgbClr val="795E26"/>
                </a:solidFill>
                <a:effectLst/>
                <a:latin typeface="Consolas" panose="020B0609020204030204" pitchFamily="49" charset="0"/>
              </a:rPr>
              <a:t>UDPClient_close</a:t>
            </a: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008000"/>
                </a:solidFill>
                <a:effectLst/>
                <a:latin typeface="Consolas" panose="020B0609020204030204" pitchFamily="49" charset="0"/>
              </a:rPr>
              <a:t>	/* end */</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r>
              <a:rPr lang="en-US" altLang="zh-CN" b="0" dirty="0">
                <a:solidFill>
                  <a:srgbClr val="AF00DB"/>
                </a:solidFill>
                <a:effectLst/>
                <a:latin typeface="Consolas" panose="020B0609020204030204" pitchFamily="49" charset="0"/>
              </a:rPr>
              <a:t>break</a:t>
            </a: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p:txBody>
      </p:sp>
      <p:sp>
        <p:nvSpPr>
          <p:cNvPr id="5" name="文本框 4"/>
          <p:cNvSpPr txBox="1"/>
          <p:nvPr/>
        </p:nvSpPr>
        <p:spPr>
          <a:xfrm>
            <a:off x="429207" y="1256399"/>
            <a:ext cx="11623093" cy="369332"/>
          </a:xfrm>
          <a:prstGeom prst="rect">
            <a:avLst/>
          </a:prstGeom>
          <a:noFill/>
        </p:spPr>
        <p:txBody>
          <a:bodyPr wrap="square">
            <a:spAutoFit/>
          </a:bodyPr>
          <a:lstStyle/>
          <a:p>
            <a:r>
              <a:rPr lang="en-US" altLang="zh-CN" dirty="0"/>
              <a:t>4. </a:t>
            </a:r>
            <a:r>
              <a:rPr lang="zh-CN" altLang="en-US" dirty="0"/>
              <a:t>在</a:t>
            </a:r>
            <a:r>
              <a:rPr lang="en-US" altLang="zh-CN" b="0" dirty="0">
                <a:solidFill>
                  <a:srgbClr val="0070C1"/>
                </a:solidFill>
                <a:effectLst/>
                <a:latin typeface="Consolas" panose="020B0609020204030204" pitchFamily="49" charset="0"/>
              </a:rPr>
              <a:t>E53_IA1_Stop</a:t>
            </a:r>
            <a:r>
              <a:rPr lang="zh-CN" altLang="en-US" dirty="0"/>
              <a:t>下添加关闭</a:t>
            </a:r>
            <a:r>
              <a:rPr lang="en-US" altLang="zh-CN" dirty="0"/>
              <a:t>UDP</a:t>
            </a:r>
            <a:r>
              <a:rPr lang="zh-CN" altLang="en-US" dirty="0"/>
              <a:t>通信连接的操作，添加在此</a:t>
            </a:r>
            <a:r>
              <a:rPr lang="en-US" altLang="zh-CN" dirty="0"/>
              <a:t>case</a:t>
            </a:r>
            <a:r>
              <a:rPr lang="zh-CN" altLang="en-US" dirty="0"/>
              <a:t>的末尾。</a:t>
            </a:r>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p:nvPr/>
        </p:nvSpPr>
        <p:spPr>
          <a:xfrm>
            <a:off x="-11937" y="439927"/>
            <a:ext cx="6839584" cy="537209"/>
          </a:xfrm>
          <a:prstGeom prst="rect">
            <a:avLst/>
          </a:prstGeom>
        </p:spPr>
        <p:txBody>
          <a:bodyPr vert="horz" wrap="square" lIns="0" tIns="0" rIns="0" bIns="0"/>
          <a:lstStyle/>
          <a:p>
            <a:pPr algn="l" rtl="0" eaLnBrk="0">
              <a:lnSpc>
                <a:spcPct val="189000"/>
              </a:lnSpc>
            </a:pPr>
            <a:endParaRPr lang="en-US" altLang="en-US" sz="100" dirty="0"/>
          </a:p>
          <a:p>
            <a:pPr marL="12700" algn="l" rtl="0" eaLnBrk="0">
              <a:lnSpc>
                <a:spcPct val="99000"/>
              </a:lnSpc>
              <a:spcBef>
                <a:spcPts val="0"/>
              </a:spcBef>
              <a:tabLst>
                <a:tab pos="380365" algn="l"/>
                <a:tab pos="6826250" algn="l"/>
              </a:tabLst>
            </a:pP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sz="3200" kern="0" spc="190"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3200" u="sng" kern="0" spc="28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500" b="1" u="sng" kern="0" spc="-10" dirty="0">
                <a:solidFill>
                  <a:srgbClr val="404040">
                    <a:alpha val="100000"/>
                  </a:srgbClr>
                </a:solidFill>
                <a:uFill>
                  <a:solidFill>
                    <a:srgbClr val="BF1A21"/>
                  </a:solidFill>
                </a:uFill>
                <a:latin typeface="微软雅黑" panose="020B0503020204020204" pitchFamily="34" charset="-122"/>
                <a:ea typeface="微软雅黑" panose="020B0503020204020204" pitchFamily="34" charset="-122"/>
              </a:rPr>
              <a:t>控制代码</a:t>
            </a: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en-US" sz="3200" dirty="0"/>
          </a:p>
        </p:txBody>
      </p:sp>
      <p:pic>
        <p:nvPicPr>
          <p:cNvPr id="14" name="picture 14"/>
          <p:cNvPicPr>
            <a:picLocks noChangeAspect="1"/>
          </p:cNvPicPr>
          <p:nvPr/>
        </p:nvPicPr>
        <p:blipFill>
          <a:blip r:embed="rId1"/>
          <a:stretch>
            <a:fillRect/>
          </a:stretch>
        </p:blipFill>
        <p:spPr>
          <a:xfrm rot="21600000">
            <a:off x="10668000" y="6545213"/>
            <a:ext cx="1384300" cy="253469"/>
          </a:xfrm>
          <a:prstGeom prst="rect">
            <a:avLst/>
          </a:prstGeom>
        </p:spPr>
      </p:pic>
      <p:pic>
        <p:nvPicPr>
          <p:cNvPr id="2" name="picture 144"/>
          <p:cNvPicPr>
            <a:picLocks noChangeAspect="1"/>
          </p:cNvPicPr>
          <p:nvPr/>
        </p:nvPicPr>
        <p:blipFill>
          <a:blip r:embed="rId2"/>
          <a:stretch>
            <a:fillRect/>
          </a:stretch>
        </p:blipFill>
        <p:spPr>
          <a:xfrm>
            <a:off x="326571" y="442395"/>
            <a:ext cx="444137" cy="442830"/>
          </a:xfrm>
          <a:prstGeom prst="rect">
            <a:avLst/>
          </a:prstGeom>
        </p:spPr>
      </p:pic>
      <p:sp>
        <p:nvSpPr>
          <p:cNvPr id="4" name="文本框 3"/>
          <p:cNvSpPr txBox="1"/>
          <p:nvPr/>
        </p:nvSpPr>
        <p:spPr>
          <a:xfrm>
            <a:off x="326571" y="2687571"/>
            <a:ext cx="8940594" cy="3566104"/>
          </a:xfrm>
          <a:prstGeom prst="rect">
            <a:avLst/>
          </a:prstGeom>
          <a:solidFill>
            <a:schemeClr val="accent4">
              <a:lumMod val="20000"/>
              <a:lumOff val="80000"/>
            </a:schemeClr>
          </a:solidFill>
        </p:spPr>
        <p:txBody>
          <a:bodyPr wrap="square">
            <a:spAutoFit/>
          </a:bodyPr>
          <a:lstStyle/>
          <a:p>
            <a:pPr>
              <a:lnSpc>
                <a:spcPts val="1500"/>
              </a:lnSpc>
            </a:pPr>
            <a:r>
              <a:rPr lang="en-US" altLang="zh-CN" b="0" dirty="0">
                <a:solidFill>
                  <a:srgbClr val="3B3B3B"/>
                </a:solidFill>
                <a:effectLst/>
                <a:latin typeface="Consolas" panose="020B0609020204030204" pitchFamily="49" charset="0"/>
              </a:rPr>
              <a:t>    </a:t>
            </a:r>
            <a:r>
              <a:rPr lang="en-US" altLang="zh-CN" b="0" dirty="0">
                <a:solidFill>
                  <a:srgbClr val="AF00DB"/>
                </a:solidFill>
                <a:effectLst/>
                <a:latin typeface="Consolas" panose="020B0609020204030204" pitchFamily="49" charset="0"/>
              </a:rPr>
              <a:t>case</a:t>
            </a:r>
            <a:r>
              <a:rPr lang="en-US" altLang="zh-CN" b="0" dirty="0">
                <a:solidFill>
                  <a:srgbClr val="3B3B3B"/>
                </a:solidFill>
                <a:effectLst/>
                <a:latin typeface="Consolas" panose="020B0609020204030204" pitchFamily="49" charset="0"/>
              </a:rPr>
              <a:t> </a:t>
            </a:r>
            <a:r>
              <a:rPr lang="en-US" altLang="zh-CN" b="0" dirty="0">
                <a:solidFill>
                  <a:srgbClr val="0070C1"/>
                </a:solidFill>
                <a:effectLst/>
                <a:latin typeface="Consolas" panose="020B0609020204030204" pitchFamily="49" charset="0"/>
              </a:rPr>
              <a:t>E53_IA1_Read</a:t>
            </a: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r>
              <a:rPr lang="en-US" altLang="zh-CN" dirty="0">
                <a:solidFill>
                  <a:srgbClr val="A31515"/>
                </a:solidFill>
                <a:latin typeface="Consolas" panose="020B0609020204030204" pitchFamily="49" charset="0"/>
              </a:rPr>
              <a:t> ……</a:t>
            </a:r>
            <a:endParaRPr lang="en-US" altLang="zh-CN" dirty="0">
              <a:solidFill>
                <a:srgbClr val="3B3B3B"/>
              </a:solidFill>
              <a:latin typeface="Consolas" panose="020B0609020204030204" pitchFamily="49" charset="0"/>
            </a:endParaRPr>
          </a:p>
          <a:p>
            <a:pPr>
              <a:lnSpc>
                <a:spcPts val="1500"/>
              </a:lnSpc>
              <a:buNone/>
            </a:pPr>
            <a:br>
              <a:rPr lang="en-US" altLang="zh-CN" b="0" dirty="0">
                <a:solidFill>
                  <a:srgbClr val="3B3B3B"/>
                </a:solidFill>
                <a:effectLst/>
                <a:latin typeface="Consolas" panose="020B0609020204030204" pitchFamily="49" charset="0"/>
              </a:rPr>
            </a:br>
            <a:r>
              <a:rPr lang="en-US" altLang="zh-CN" b="0" dirty="0">
                <a:solidFill>
                  <a:srgbClr val="3B3B3B"/>
                </a:solidFill>
                <a:effectLst/>
                <a:latin typeface="Consolas" panose="020B0609020204030204" pitchFamily="49" charset="0"/>
              </a:rPr>
              <a:t>	 </a:t>
            </a:r>
            <a:r>
              <a:rPr lang="en-US" altLang="zh-CN" b="0" dirty="0" err="1">
                <a:solidFill>
                  <a:srgbClr val="001080"/>
                </a:solidFill>
                <a:effectLst/>
                <a:latin typeface="Consolas" panose="020B0609020204030204" pitchFamily="49" charset="0"/>
              </a:rPr>
              <a:t>replay_buf</a:t>
            </a:r>
            <a:r>
              <a:rPr lang="en-US" altLang="zh-CN" b="0" dirty="0">
                <a:solidFill>
                  <a:srgbClr val="3B3B3B"/>
                </a:solidFill>
                <a:effectLst/>
                <a:latin typeface="Consolas" panose="020B0609020204030204" pitchFamily="49" charset="0"/>
              </a:rPr>
              <a:t> </a:t>
            </a:r>
            <a:r>
              <a:rPr lang="en-US" altLang="zh-CN" b="0" dirty="0">
                <a:solidFill>
                  <a:srgbClr val="000000"/>
                </a:solidFill>
                <a:effectLst/>
                <a:latin typeface="Consolas" panose="020B0609020204030204" pitchFamily="49" charset="0"/>
              </a:rPr>
              <a:t>=</a:t>
            </a:r>
            <a:r>
              <a:rPr lang="en-US" altLang="zh-CN" b="0" dirty="0">
                <a:solidFill>
                  <a:srgbClr val="3B3B3B"/>
                </a:solidFill>
                <a:effectLst/>
                <a:latin typeface="Consolas" panose="020B0609020204030204" pitchFamily="49" charset="0"/>
              </a:rPr>
              <a:t>  </a:t>
            </a:r>
            <a:r>
              <a:rPr lang="en-US" altLang="zh-CN" b="0" dirty="0" err="1">
                <a:solidFill>
                  <a:srgbClr val="795E26"/>
                </a:solidFill>
                <a:effectLst/>
                <a:latin typeface="Consolas" panose="020B0609020204030204" pitchFamily="49" charset="0"/>
              </a:rPr>
              <a:t>OsalMemAlloc</a:t>
            </a:r>
            <a:r>
              <a:rPr lang="en-US" altLang="zh-CN" b="0" dirty="0">
                <a:solidFill>
                  <a:srgbClr val="3B3B3B"/>
                </a:solidFill>
                <a:effectLst/>
                <a:latin typeface="Consolas" panose="020B0609020204030204" pitchFamily="49" charset="0"/>
              </a:rPr>
              <a:t>(</a:t>
            </a:r>
            <a:r>
              <a:rPr lang="en-US" altLang="zh-CN" b="0" dirty="0">
                <a:solidFill>
                  <a:srgbClr val="098658"/>
                </a:solidFill>
                <a:effectLst/>
                <a:latin typeface="Consolas" panose="020B0609020204030204" pitchFamily="49" charset="0"/>
              </a:rPr>
              <a:t>100</a:t>
            </a: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void</a:t>
            </a:r>
            <a:r>
              <a:rPr lang="en-US" altLang="zh-CN" b="0" dirty="0">
                <a:solidFill>
                  <a:srgbClr val="3B3B3B"/>
                </a:solidFill>
                <a:effectLst/>
                <a:latin typeface="Consolas" panose="020B0609020204030204" pitchFamily="49" charset="0"/>
              </a:rPr>
              <a:t>)</a:t>
            </a:r>
            <a:r>
              <a:rPr lang="en-US" altLang="zh-CN" b="0" dirty="0" err="1">
                <a:solidFill>
                  <a:srgbClr val="795E26"/>
                </a:solidFill>
                <a:effectLst/>
                <a:latin typeface="Consolas" panose="020B0609020204030204" pitchFamily="49" charset="0"/>
              </a:rPr>
              <a:t>memset_s</a:t>
            </a:r>
            <a:r>
              <a:rPr lang="en-US" altLang="zh-CN" b="0" dirty="0">
                <a:solidFill>
                  <a:srgbClr val="3B3B3B"/>
                </a:solidFill>
                <a:effectLst/>
                <a:latin typeface="Consolas" panose="020B0609020204030204" pitchFamily="49" charset="0"/>
              </a:rPr>
              <a:t>(</a:t>
            </a:r>
            <a:r>
              <a:rPr lang="en-US" altLang="zh-CN" b="0" dirty="0" err="1">
                <a:solidFill>
                  <a:srgbClr val="001080"/>
                </a:solidFill>
                <a:effectLst/>
                <a:latin typeface="Consolas" panose="020B0609020204030204" pitchFamily="49" charset="0"/>
              </a:rPr>
              <a:t>replay_buf</a:t>
            </a:r>
            <a:r>
              <a:rPr lang="en-US" altLang="zh-CN" b="0" dirty="0">
                <a:solidFill>
                  <a:srgbClr val="3B3B3B"/>
                </a:solidFill>
                <a:effectLst/>
                <a:latin typeface="Consolas" panose="020B0609020204030204" pitchFamily="49" charset="0"/>
              </a:rPr>
              <a:t>, </a:t>
            </a:r>
            <a:r>
              <a:rPr lang="en-US" altLang="zh-CN" b="0" dirty="0">
                <a:solidFill>
                  <a:srgbClr val="098658"/>
                </a:solidFill>
                <a:effectLst/>
                <a:latin typeface="Consolas" panose="020B0609020204030204" pitchFamily="49" charset="0"/>
              </a:rPr>
              <a:t>100</a:t>
            </a:r>
            <a:r>
              <a:rPr lang="en-US" altLang="zh-CN" b="0" dirty="0">
                <a:solidFill>
                  <a:srgbClr val="3B3B3B"/>
                </a:solidFill>
                <a:effectLst/>
                <a:latin typeface="Consolas" panose="020B0609020204030204" pitchFamily="49" charset="0"/>
              </a:rPr>
              <a:t>, </a:t>
            </a:r>
            <a:r>
              <a:rPr lang="en-US" altLang="zh-CN" b="0" dirty="0">
                <a:solidFill>
                  <a:srgbClr val="098658"/>
                </a:solidFill>
                <a:effectLst/>
                <a:latin typeface="Consolas" panose="020B0609020204030204" pitchFamily="49" charset="0"/>
              </a:rPr>
              <a:t>0</a:t>
            </a:r>
            <a:r>
              <a:rPr lang="en-US" altLang="zh-CN" b="0" dirty="0">
                <a:solidFill>
                  <a:srgbClr val="3B3B3B"/>
                </a:solidFill>
                <a:effectLst/>
                <a:latin typeface="Consolas" panose="020B0609020204030204" pitchFamily="49" charset="0"/>
              </a:rPr>
              <a:t>, </a:t>
            </a:r>
            <a:r>
              <a:rPr lang="en-US" altLang="zh-CN" b="0" dirty="0">
                <a:solidFill>
                  <a:srgbClr val="098658"/>
                </a:solidFill>
                <a:effectLst/>
                <a:latin typeface="Consolas" panose="020B0609020204030204" pitchFamily="49" charset="0"/>
              </a:rPr>
              <a:t>100</a:t>
            </a: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008000"/>
                </a:solidFill>
                <a:effectLst/>
                <a:latin typeface="Consolas" panose="020B0609020204030204" pitchFamily="49" charset="0"/>
              </a:rPr>
              <a:t>        /* start */</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r>
              <a:rPr lang="en-US" altLang="zh-CN" b="0" dirty="0" err="1">
                <a:solidFill>
                  <a:srgbClr val="795E26"/>
                </a:solidFill>
                <a:effectLst/>
                <a:latin typeface="Consolas" panose="020B0609020204030204" pitchFamily="49" charset="0"/>
              </a:rPr>
              <a:t>sprintf</a:t>
            </a:r>
            <a:r>
              <a:rPr lang="en-US" altLang="zh-CN" b="0" dirty="0">
                <a:solidFill>
                  <a:srgbClr val="3B3B3B"/>
                </a:solidFill>
                <a:effectLst/>
                <a:latin typeface="Consolas" panose="020B0609020204030204" pitchFamily="49" charset="0"/>
              </a:rPr>
              <a:t>(</a:t>
            </a:r>
            <a:r>
              <a:rPr lang="en-US" altLang="zh-CN" b="0" dirty="0" err="1">
                <a:solidFill>
                  <a:srgbClr val="001080"/>
                </a:solidFill>
                <a:effectLst/>
                <a:latin typeface="Consolas" panose="020B0609020204030204" pitchFamily="49" charset="0"/>
              </a:rPr>
              <a:t>replay_buf</a:t>
            </a:r>
            <a:r>
              <a:rPr lang="en-US" altLang="zh-CN" b="0" dirty="0">
                <a:solidFill>
                  <a:srgbClr val="3B3B3B"/>
                </a:solidFill>
                <a:effectLst/>
                <a:latin typeface="Consolas" panose="020B0609020204030204" pitchFamily="49" charset="0"/>
              </a:rPr>
              <a:t>,</a:t>
            </a:r>
            <a:r>
              <a:rPr lang="en-US" altLang="zh-CN" b="0" dirty="0">
                <a:solidFill>
                  <a:srgbClr val="A31515"/>
                </a:solidFill>
                <a:effectLst/>
                <a:latin typeface="Consolas" panose="020B0609020204030204" pitchFamily="49" charset="0"/>
              </a:rPr>
              <a:t>"{</a:t>
            </a:r>
            <a:r>
              <a:rPr lang="en-US" altLang="zh-CN" b="0" dirty="0">
                <a:solidFill>
                  <a:srgbClr val="EE0000"/>
                </a:solidFill>
                <a:effectLst/>
                <a:latin typeface="Consolas" panose="020B0609020204030204" pitchFamily="49" charset="0"/>
              </a:rPr>
              <a:t>\"</a:t>
            </a:r>
            <a:r>
              <a:rPr lang="en-US" altLang="zh-CN" b="0" dirty="0">
                <a:solidFill>
                  <a:srgbClr val="A31515"/>
                </a:solidFill>
                <a:effectLst/>
                <a:latin typeface="Consolas" panose="020B0609020204030204" pitchFamily="49" charset="0"/>
              </a:rPr>
              <a:t>Temp</a:t>
            </a:r>
            <a:r>
              <a:rPr lang="en-US" altLang="zh-CN" b="0" dirty="0">
                <a:solidFill>
                  <a:srgbClr val="EE0000"/>
                </a:solidFill>
                <a:effectLst/>
                <a:latin typeface="Consolas" panose="020B0609020204030204" pitchFamily="49" charset="0"/>
              </a:rPr>
              <a:t>\"</a:t>
            </a:r>
            <a:r>
              <a:rPr lang="en-US" altLang="zh-CN" b="0" dirty="0">
                <a:solidFill>
                  <a:srgbClr val="A31515"/>
                </a:solidFill>
                <a:effectLst/>
                <a:latin typeface="Consolas" panose="020B0609020204030204" pitchFamily="49" charset="0"/>
              </a:rPr>
              <a:t>:</a:t>
            </a:r>
            <a:r>
              <a:rPr lang="en-US" altLang="zh-CN" b="0" dirty="0">
                <a:solidFill>
                  <a:srgbClr val="001080"/>
                </a:solidFill>
                <a:effectLst/>
                <a:latin typeface="Consolas" panose="020B0609020204030204" pitchFamily="49" charset="0"/>
              </a:rPr>
              <a:t>%.2f</a:t>
            </a:r>
            <a:r>
              <a:rPr lang="en-US" altLang="zh-CN" b="0" dirty="0">
                <a:solidFill>
                  <a:srgbClr val="A31515"/>
                </a:solidFill>
                <a:effectLst/>
                <a:latin typeface="Consolas" panose="020B0609020204030204" pitchFamily="49" charset="0"/>
              </a:rPr>
              <a:t>,</a:t>
            </a:r>
            <a:r>
              <a:rPr lang="en-US" altLang="zh-CN" b="0" dirty="0">
                <a:solidFill>
                  <a:srgbClr val="EE0000"/>
                </a:solidFill>
                <a:effectLst/>
                <a:latin typeface="Consolas" panose="020B0609020204030204" pitchFamily="49" charset="0"/>
              </a:rPr>
              <a:t>\"</a:t>
            </a:r>
            <a:r>
              <a:rPr lang="en-US" altLang="zh-CN" b="0" dirty="0">
                <a:solidFill>
                  <a:srgbClr val="A31515"/>
                </a:solidFill>
                <a:effectLst/>
                <a:latin typeface="Consolas" panose="020B0609020204030204" pitchFamily="49" charset="0"/>
              </a:rPr>
              <a:t>Hum</a:t>
            </a:r>
            <a:r>
              <a:rPr lang="en-US" altLang="zh-CN" b="0" dirty="0">
                <a:solidFill>
                  <a:srgbClr val="EE0000"/>
                </a:solidFill>
                <a:effectLst/>
                <a:latin typeface="Consolas" panose="020B0609020204030204" pitchFamily="49" charset="0"/>
              </a:rPr>
              <a:t>\"</a:t>
            </a:r>
            <a:r>
              <a:rPr lang="en-US" altLang="zh-CN" b="0" dirty="0">
                <a:solidFill>
                  <a:srgbClr val="A31515"/>
                </a:solidFill>
                <a:effectLst/>
                <a:latin typeface="Consolas" panose="020B0609020204030204" pitchFamily="49" charset="0"/>
              </a:rPr>
              <a:t>:</a:t>
            </a:r>
            <a:r>
              <a:rPr lang="en-US" altLang="zh-CN" b="0" dirty="0">
                <a:solidFill>
                  <a:srgbClr val="001080"/>
                </a:solidFill>
                <a:effectLst/>
                <a:latin typeface="Consolas" panose="020B0609020204030204" pitchFamily="49" charset="0"/>
              </a:rPr>
              <a:t>%.2f</a:t>
            </a:r>
            <a:r>
              <a:rPr lang="en-US" altLang="zh-CN" b="0" dirty="0">
                <a:solidFill>
                  <a:srgbClr val="A31515"/>
                </a:solidFill>
                <a:effectLst/>
                <a:latin typeface="Consolas" panose="020B0609020204030204" pitchFamily="49" charset="0"/>
              </a:rPr>
              <a:t>,</a:t>
            </a:r>
            <a:r>
              <a:rPr lang="en-US" altLang="zh-CN" b="0" dirty="0">
                <a:solidFill>
                  <a:srgbClr val="EE0000"/>
                </a:solidFill>
                <a:effectLst/>
                <a:latin typeface="Consolas" panose="020B0609020204030204" pitchFamily="49" charset="0"/>
              </a:rPr>
              <a:t>\"</a:t>
            </a:r>
            <a:r>
              <a:rPr lang="en-US" altLang="zh-CN" b="0" dirty="0">
                <a:solidFill>
                  <a:srgbClr val="A31515"/>
                </a:solidFill>
                <a:effectLst/>
                <a:latin typeface="Consolas" panose="020B0609020204030204" pitchFamily="49" charset="0"/>
              </a:rPr>
              <a:t>Lux</a:t>
            </a:r>
            <a:r>
              <a:rPr lang="en-US" altLang="zh-CN" b="0" dirty="0">
                <a:solidFill>
                  <a:srgbClr val="EE0000"/>
                </a:solidFill>
                <a:effectLst/>
                <a:latin typeface="Consolas" panose="020B0609020204030204" pitchFamily="49" charset="0"/>
              </a:rPr>
              <a:t>\"</a:t>
            </a:r>
            <a:r>
              <a:rPr lang="en-US" altLang="zh-CN" b="0" dirty="0">
                <a:solidFill>
                  <a:srgbClr val="A31515"/>
                </a:solidFill>
                <a:effectLst/>
                <a:latin typeface="Consolas" panose="020B0609020204030204" pitchFamily="49" charset="0"/>
              </a:rPr>
              <a:t>:</a:t>
            </a:r>
            <a:r>
              <a:rPr lang="en-US" altLang="zh-CN" b="0" dirty="0">
                <a:solidFill>
                  <a:srgbClr val="001080"/>
                </a:solidFill>
                <a:effectLst/>
                <a:latin typeface="Consolas" panose="020B0609020204030204" pitchFamily="49" charset="0"/>
              </a:rPr>
              <a:t>%.2f</a:t>
            </a:r>
            <a:r>
              <a:rPr lang="en-US" altLang="zh-CN" b="0" dirty="0">
                <a:solidFill>
                  <a:srgbClr val="A31515"/>
                </a:solidFill>
                <a:effectLst/>
                <a:latin typeface="Consolas" panose="020B0609020204030204" pitchFamily="49" charset="0"/>
              </a:rPr>
              <a:t>,</a:t>
            </a:r>
            <a:r>
              <a:rPr lang="en-US" altLang="zh-CN" b="0" dirty="0">
                <a:solidFill>
                  <a:srgbClr val="EE0000"/>
                </a:solidFill>
                <a:effectLst/>
                <a:latin typeface="Consolas" panose="020B0609020204030204" pitchFamily="49" charset="0"/>
              </a:rPr>
              <a:t>\"</a:t>
            </a:r>
            <a:r>
              <a:rPr lang="en-US" altLang="zh-CN" b="0" dirty="0">
                <a:solidFill>
                  <a:srgbClr val="A31515"/>
                </a:solidFill>
                <a:effectLst/>
                <a:latin typeface="Consolas" panose="020B0609020204030204" pitchFamily="49" charset="0"/>
              </a:rPr>
              <a:t>Motor</a:t>
            </a:r>
            <a:r>
              <a:rPr lang="en-US" altLang="zh-CN" b="0" dirty="0">
                <a:solidFill>
                  <a:srgbClr val="EE0000"/>
                </a:solidFill>
                <a:effectLst/>
                <a:latin typeface="Consolas" panose="020B0609020204030204" pitchFamily="49" charset="0"/>
              </a:rPr>
              <a:t>\"</a:t>
            </a:r>
            <a:r>
              <a:rPr lang="en-US" altLang="zh-CN" b="0" dirty="0">
                <a:solidFill>
                  <a:srgbClr val="A31515"/>
                </a:solidFill>
                <a:effectLst/>
                <a:latin typeface="Consolas" panose="020B0609020204030204" pitchFamily="49" charset="0"/>
              </a:rPr>
              <a:t>:</a:t>
            </a:r>
            <a:r>
              <a:rPr lang="en-US" altLang="zh-CN" b="0" dirty="0">
                <a:solidFill>
                  <a:srgbClr val="EE0000"/>
                </a:solidFill>
                <a:effectLst/>
                <a:latin typeface="Consolas" panose="020B0609020204030204" pitchFamily="49" charset="0"/>
              </a:rPr>
              <a:t>\"</a:t>
            </a:r>
            <a:r>
              <a:rPr lang="en-US" altLang="zh-CN" b="0" dirty="0">
                <a:solidFill>
                  <a:srgbClr val="001080"/>
                </a:solidFill>
                <a:effectLst/>
                <a:latin typeface="Consolas" panose="020B0609020204030204" pitchFamily="49" charset="0"/>
              </a:rPr>
              <a:t>%s</a:t>
            </a:r>
            <a:r>
              <a:rPr lang="en-US" altLang="zh-CN" b="0" dirty="0">
                <a:solidFill>
                  <a:srgbClr val="EE0000"/>
                </a:solidFill>
                <a:effectLst/>
                <a:latin typeface="Consolas" panose="020B0609020204030204" pitchFamily="49" charset="0"/>
              </a:rPr>
              <a:t>\"</a:t>
            </a:r>
            <a:r>
              <a:rPr lang="en-US" altLang="zh-CN" b="0" dirty="0">
                <a:solidFill>
                  <a:srgbClr val="A31515"/>
                </a:solidFill>
                <a:effectLst/>
                <a:latin typeface="Consolas" panose="020B0609020204030204" pitchFamily="49" charset="0"/>
              </a:rPr>
              <a:t>,</a:t>
            </a:r>
            <a:r>
              <a:rPr lang="en-US" altLang="zh-CN" b="0" dirty="0">
                <a:solidFill>
                  <a:srgbClr val="EE0000"/>
                </a:solidFill>
                <a:effectLst/>
                <a:latin typeface="Consolas" panose="020B0609020204030204" pitchFamily="49" charset="0"/>
              </a:rPr>
              <a:t>\"</a:t>
            </a:r>
            <a:r>
              <a:rPr lang="en-US" altLang="zh-CN" b="0" dirty="0">
                <a:solidFill>
                  <a:srgbClr val="A31515"/>
                </a:solidFill>
                <a:effectLst/>
                <a:latin typeface="Consolas" panose="020B0609020204030204" pitchFamily="49" charset="0"/>
              </a:rPr>
              <a:t>LED</a:t>
            </a:r>
            <a:r>
              <a:rPr lang="en-US" altLang="zh-CN" b="0" dirty="0">
                <a:solidFill>
                  <a:srgbClr val="EE0000"/>
                </a:solidFill>
                <a:effectLst/>
                <a:latin typeface="Consolas" panose="020B0609020204030204" pitchFamily="49" charset="0"/>
              </a:rPr>
              <a:t>\"</a:t>
            </a:r>
            <a:r>
              <a:rPr lang="en-US" altLang="zh-CN" b="0" dirty="0">
                <a:solidFill>
                  <a:srgbClr val="A31515"/>
                </a:solidFill>
                <a:effectLst/>
                <a:latin typeface="Consolas" panose="020B0609020204030204" pitchFamily="49" charset="0"/>
              </a:rPr>
              <a:t>:</a:t>
            </a:r>
            <a:r>
              <a:rPr lang="en-US" altLang="zh-CN" b="0" dirty="0">
                <a:solidFill>
                  <a:srgbClr val="EE0000"/>
                </a:solidFill>
                <a:effectLst/>
                <a:latin typeface="Consolas" panose="020B0609020204030204" pitchFamily="49" charset="0"/>
              </a:rPr>
              <a:t>\"</a:t>
            </a:r>
            <a:r>
              <a:rPr lang="en-US" altLang="zh-CN" b="0" dirty="0">
                <a:solidFill>
                  <a:srgbClr val="001080"/>
                </a:solidFill>
                <a:effectLst/>
                <a:latin typeface="Consolas" panose="020B0609020204030204" pitchFamily="49" charset="0"/>
              </a:rPr>
              <a:t>%s</a:t>
            </a:r>
            <a:r>
              <a:rPr lang="en-US" altLang="zh-CN" b="0" dirty="0">
                <a:solidFill>
                  <a:srgbClr val="EE0000"/>
                </a:solidFill>
                <a:effectLst/>
                <a:latin typeface="Consolas" panose="020B0609020204030204" pitchFamily="49" charset="0"/>
              </a:rPr>
              <a:t>\"</a:t>
            </a:r>
            <a:r>
              <a:rPr lang="en-US" altLang="zh-CN" b="0" dirty="0">
                <a:solidFill>
                  <a:srgbClr val="A31515"/>
                </a:solidFill>
                <a:effectLst/>
                <a:latin typeface="Consolas" panose="020B0609020204030204" pitchFamily="49" charset="0"/>
              </a:rPr>
              <a:t>,</a:t>
            </a:r>
            <a:r>
              <a:rPr lang="en-US" altLang="zh-CN" b="0" dirty="0">
                <a:solidFill>
                  <a:srgbClr val="EE0000"/>
                </a:solidFill>
                <a:effectLst/>
                <a:latin typeface="Consolas" panose="020B0609020204030204" pitchFamily="49" charset="0"/>
              </a:rPr>
              <a:t>\"</a:t>
            </a:r>
            <a:r>
              <a:rPr lang="en-US" altLang="zh-CN" b="0" dirty="0" err="1">
                <a:solidFill>
                  <a:srgbClr val="A31515"/>
                </a:solidFill>
                <a:effectLst/>
                <a:highlight>
                  <a:srgbClr val="FFFF00"/>
                </a:highlight>
                <a:latin typeface="Consolas" panose="020B0609020204030204" pitchFamily="49" charset="0"/>
              </a:rPr>
              <a:t>pcmd</a:t>
            </a:r>
            <a:r>
              <a:rPr lang="en-US" altLang="zh-CN" b="0" dirty="0">
                <a:solidFill>
                  <a:srgbClr val="EE0000"/>
                </a:solidFill>
                <a:effectLst/>
                <a:latin typeface="Consolas" panose="020B0609020204030204" pitchFamily="49" charset="0"/>
              </a:rPr>
              <a:t>\"</a:t>
            </a:r>
            <a:r>
              <a:rPr lang="en-US" altLang="zh-CN" b="0" dirty="0">
                <a:solidFill>
                  <a:srgbClr val="A31515"/>
                </a:solidFill>
                <a:effectLst/>
                <a:latin typeface="Consolas" panose="020B0609020204030204" pitchFamily="49" charset="0"/>
              </a:rPr>
              <a:t>:</a:t>
            </a:r>
            <a:r>
              <a:rPr lang="en-US" altLang="zh-CN" b="0" dirty="0">
                <a:solidFill>
                  <a:srgbClr val="EE0000"/>
                </a:solidFill>
                <a:effectLst/>
                <a:latin typeface="Consolas" panose="020B0609020204030204" pitchFamily="49" charset="0"/>
              </a:rPr>
              <a:t>\"</a:t>
            </a:r>
            <a:r>
              <a:rPr lang="en-US" altLang="zh-CN" b="0" dirty="0">
                <a:solidFill>
                  <a:srgbClr val="001080"/>
                </a:solidFill>
                <a:effectLst/>
                <a:latin typeface="Consolas" panose="020B0609020204030204" pitchFamily="49" charset="0"/>
              </a:rPr>
              <a:t>%f</a:t>
            </a:r>
            <a:r>
              <a:rPr lang="en-US" altLang="zh-CN" b="0" dirty="0">
                <a:solidFill>
                  <a:srgbClr val="EE0000"/>
                </a:solidFill>
                <a:effectLst/>
                <a:latin typeface="Consolas" panose="020B0609020204030204" pitchFamily="49" charset="0"/>
              </a:rPr>
              <a:t>\"</a:t>
            </a:r>
            <a:r>
              <a:rPr lang="en-US" altLang="zh-CN" b="0" dirty="0">
                <a:solidFill>
                  <a:srgbClr val="A31515"/>
                </a:solidFill>
                <a:effectLst/>
                <a:latin typeface="Consolas" panose="020B0609020204030204" pitchFamily="49" charset="0"/>
              </a:rPr>
              <a:t>}"</a:t>
            </a:r>
            <a:r>
              <a:rPr lang="en-US" altLang="zh-CN" b="0" dirty="0">
                <a:solidFill>
                  <a:srgbClr val="3B3B3B"/>
                </a:solidFill>
                <a:effectLst/>
                <a:latin typeface="Consolas" panose="020B0609020204030204" pitchFamily="49" charset="0"/>
              </a:rPr>
              <a:t>,</a:t>
            </a:r>
            <a:r>
              <a:rPr lang="en-US" altLang="zh-CN" b="0" dirty="0">
                <a:solidFill>
                  <a:srgbClr val="EE0000"/>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r>
              <a:rPr lang="en-US" altLang="zh-CN" b="0" dirty="0">
                <a:solidFill>
                  <a:srgbClr val="001080"/>
                </a:solidFill>
                <a:effectLst/>
                <a:latin typeface="Consolas" panose="020B0609020204030204" pitchFamily="49" charset="0"/>
              </a:rPr>
              <a:t>E53_IA1_Data</a:t>
            </a:r>
            <a:r>
              <a:rPr lang="en-US" altLang="zh-CN" b="0" dirty="0">
                <a:solidFill>
                  <a:srgbClr val="3B3B3B"/>
                </a:solidFill>
                <a:effectLst/>
                <a:latin typeface="Consolas" panose="020B0609020204030204" pitchFamily="49" charset="0"/>
              </a:rPr>
              <a:t>.</a:t>
            </a:r>
            <a:r>
              <a:rPr lang="en-US" altLang="zh-CN" b="0" dirty="0">
                <a:solidFill>
                  <a:srgbClr val="001080"/>
                </a:solidFill>
                <a:effectLst/>
                <a:latin typeface="Consolas" panose="020B0609020204030204" pitchFamily="49" charset="0"/>
              </a:rPr>
              <a:t>Temperature</a:t>
            </a:r>
            <a:r>
              <a:rPr lang="en-US" altLang="zh-CN" b="0" dirty="0">
                <a:solidFill>
                  <a:srgbClr val="3B3B3B"/>
                </a:solidFill>
                <a:effectLst/>
                <a:latin typeface="Consolas" panose="020B0609020204030204" pitchFamily="49" charset="0"/>
              </a:rPr>
              <a:t>,           </a:t>
            </a:r>
            <a:r>
              <a:rPr lang="en-US" altLang="zh-CN" b="0" dirty="0">
                <a:solidFill>
                  <a:srgbClr val="EE0000"/>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r>
              <a:rPr lang="en-US" altLang="zh-CN" b="0" dirty="0">
                <a:solidFill>
                  <a:srgbClr val="001080"/>
                </a:solidFill>
                <a:effectLst/>
                <a:latin typeface="Consolas" panose="020B0609020204030204" pitchFamily="49" charset="0"/>
              </a:rPr>
              <a:t>E53_IA1_Data</a:t>
            </a:r>
            <a:r>
              <a:rPr lang="en-US" altLang="zh-CN" b="0" dirty="0">
                <a:solidFill>
                  <a:srgbClr val="3B3B3B"/>
                </a:solidFill>
                <a:effectLst/>
                <a:latin typeface="Consolas" panose="020B0609020204030204" pitchFamily="49" charset="0"/>
              </a:rPr>
              <a:t>.</a:t>
            </a:r>
            <a:r>
              <a:rPr lang="en-US" altLang="zh-CN" b="0" dirty="0">
                <a:solidFill>
                  <a:srgbClr val="001080"/>
                </a:solidFill>
                <a:effectLst/>
                <a:latin typeface="Consolas" panose="020B0609020204030204" pitchFamily="49" charset="0"/>
              </a:rPr>
              <a:t>Humidity</a:t>
            </a:r>
            <a:r>
              <a:rPr lang="en-US" altLang="zh-CN" b="0" dirty="0">
                <a:solidFill>
                  <a:srgbClr val="3B3B3B"/>
                </a:solidFill>
                <a:effectLst/>
                <a:latin typeface="Consolas" panose="020B0609020204030204" pitchFamily="49" charset="0"/>
              </a:rPr>
              <a:t>,      </a:t>
            </a:r>
            <a:r>
              <a:rPr lang="en-US" altLang="zh-CN" b="0" dirty="0">
                <a:solidFill>
                  <a:srgbClr val="EE0000"/>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r>
              <a:rPr lang="en-US" altLang="zh-CN" b="0" dirty="0">
                <a:solidFill>
                  <a:srgbClr val="001080"/>
                </a:solidFill>
                <a:effectLst/>
                <a:latin typeface="Consolas" panose="020B0609020204030204" pitchFamily="49" charset="0"/>
              </a:rPr>
              <a:t>E53_IA1_Data</a:t>
            </a:r>
            <a:r>
              <a:rPr lang="en-US" altLang="zh-CN" b="0" dirty="0">
                <a:solidFill>
                  <a:srgbClr val="3B3B3B"/>
                </a:solidFill>
                <a:effectLst/>
                <a:latin typeface="Consolas" panose="020B0609020204030204" pitchFamily="49" charset="0"/>
              </a:rPr>
              <a:t>.</a:t>
            </a:r>
            <a:r>
              <a:rPr lang="en-US" altLang="zh-CN" b="0" dirty="0">
                <a:solidFill>
                  <a:srgbClr val="001080"/>
                </a:solidFill>
                <a:effectLst/>
                <a:latin typeface="Consolas" panose="020B0609020204030204" pitchFamily="49" charset="0"/>
              </a:rPr>
              <a:t>Lux</a:t>
            </a:r>
            <a:r>
              <a:rPr lang="en-US" altLang="zh-CN" b="0" dirty="0">
                <a:solidFill>
                  <a:srgbClr val="3B3B3B"/>
                </a:solidFill>
                <a:effectLst/>
                <a:latin typeface="Consolas" panose="020B0609020204030204" pitchFamily="49" charset="0"/>
              </a:rPr>
              <a:t>,   </a:t>
            </a:r>
            <a:r>
              <a:rPr lang="en-US" altLang="zh-CN" b="0" dirty="0">
                <a:solidFill>
                  <a:srgbClr val="EE0000"/>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r>
              <a:rPr lang="en-US" altLang="zh-CN" b="0" dirty="0" err="1">
                <a:solidFill>
                  <a:srgbClr val="001080"/>
                </a:solidFill>
                <a:effectLst/>
                <a:latin typeface="Consolas" panose="020B0609020204030204" pitchFamily="49" charset="0"/>
              </a:rPr>
              <a:t>MotorStatus</a:t>
            </a:r>
            <a:r>
              <a:rPr lang="en-US" altLang="zh-CN" b="0" dirty="0">
                <a:solidFill>
                  <a:srgbClr val="3B3B3B"/>
                </a:solidFill>
                <a:effectLst/>
                <a:latin typeface="Consolas" panose="020B0609020204030204" pitchFamily="49" charset="0"/>
              </a:rPr>
              <a:t> </a:t>
            </a:r>
            <a:r>
              <a:rPr lang="en-US" altLang="zh-CN" b="0" dirty="0">
                <a:solidFill>
                  <a:srgbClr val="000000"/>
                </a:solidFill>
                <a:effectLst/>
                <a:latin typeface="Consolas" panose="020B0609020204030204" pitchFamily="49" charset="0"/>
              </a:rPr>
              <a:t>?</a:t>
            </a:r>
            <a:r>
              <a:rPr lang="en-US" altLang="zh-CN" b="0" dirty="0">
                <a:solidFill>
                  <a:srgbClr val="3B3B3B"/>
                </a:solidFill>
                <a:effectLst/>
                <a:latin typeface="Consolas" panose="020B0609020204030204" pitchFamily="49" charset="0"/>
              </a:rPr>
              <a:t> </a:t>
            </a:r>
            <a:r>
              <a:rPr lang="en-US" altLang="zh-CN" b="0" dirty="0">
                <a:solidFill>
                  <a:srgbClr val="A31515"/>
                </a:solidFill>
                <a:effectLst/>
                <a:latin typeface="Consolas" panose="020B0609020204030204" pitchFamily="49" charset="0"/>
              </a:rPr>
              <a:t>"ON"</a:t>
            </a:r>
            <a:r>
              <a:rPr lang="en-US" altLang="zh-CN" b="0" dirty="0">
                <a:solidFill>
                  <a:srgbClr val="3B3B3B"/>
                </a:solidFill>
                <a:effectLst/>
                <a:latin typeface="Consolas" panose="020B0609020204030204" pitchFamily="49" charset="0"/>
              </a:rPr>
              <a:t> </a:t>
            </a:r>
            <a:r>
              <a:rPr lang="en-US" altLang="zh-CN" b="0" dirty="0">
                <a:solidFill>
                  <a:srgbClr val="000000"/>
                </a:solidFill>
                <a:effectLst/>
                <a:latin typeface="Consolas" panose="020B0609020204030204" pitchFamily="49" charset="0"/>
              </a:rPr>
              <a:t>:</a:t>
            </a:r>
            <a:r>
              <a:rPr lang="en-US" altLang="zh-CN" b="0" dirty="0">
                <a:solidFill>
                  <a:srgbClr val="3B3B3B"/>
                </a:solidFill>
                <a:effectLst/>
                <a:latin typeface="Consolas" panose="020B0609020204030204" pitchFamily="49" charset="0"/>
              </a:rPr>
              <a:t> </a:t>
            </a:r>
            <a:r>
              <a:rPr lang="en-US" altLang="zh-CN" b="0" dirty="0">
                <a:solidFill>
                  <a:srgbClr val="A31515"/>
                </a:solidFill>
                <a:effectLst/>
                <a:latin typeface="Consolas" panose="020B0609020204030204" pitchFamily="49" charset="0"/>
              </a:rPr>
              <a:t>"OFF"</a:t>
            </a:r>
            <a:r>
              <a:rPr lang="en-US" altLang="zh-CN" b="0" dirty="0">
                <a:solidFill>
                  <a:srgbClr val="3B3B3B"/>
                </a:solidFill>
                <a:effectLst/>
                <a:latin typeface="Consolas" panose="020B0609020204030204" pitchFamily="49" charset="0"/>
              </a:rPr>
              <a:t>, </a:t>
            </a:r>
            <a:r>
              <a:rPr lang="en-US" altLang="zh-CN" b="0" dirty="0">
                <a:solidFill>
                  <a:srgbClr val="EE0000"/>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r>
              <a:rPr lang="en-US" altLang="zh-CN" b="0" dirty="0" err="1">
                <a:solidFill>
                  <a:srgbClr val="001080"/>
                </a:solidFill>
                <a:effectLst/>
                <a:latin typeface="Consolas" panose="020B0609020204030204" pitchFamily="49" charset="0"/>
              </a:rPr>
              <a:t>LightStatus</a:t>
            </a:r>
            <a:r>
              <a:rPr lang="en-US" altLang="zh-CN" b="0" dirty="0">
                <a:solidFill>
                  <a:srgbClr val="3B3B3B"/>
                </a:solidFill>
                <a:effectLst/>
                <a:latin typeface="Consolas" panose="020B0609020204030204" pitchFamily="49" charset="0"/>
              </a:rPr>
              <a:t> </a:t>
            </a:r>
            <a:r>
              <a:rPr lang="en-US" altLang="zh-CN" b="0" dirty="0">
                <a:solidFill>
                  <a:srgbClr val="000000"/>
                </a:solidFill>
                <a:effectLst/>
                <a:latin typeface="Consolas" panose="020B0609020204030204" pitchFamily="49" charset="0"/>
              </a:rPr>
              <a:t>?</a:t>
            </a:r>
            <a:r>
              <a:rPr lang="en-US" altLang="zh-CN" b="0" dirty="0">
                <a:solidFill>
                  <a:srgbClr val="3B3B3B"/>
                </a:solidFill>
                <a:effectLst/>
                <a:latin typeface="Consolas" panose="020B0609020204030204" pitchFamily="49" charset="0"/>
              </a:rPr>
              <a:t> </a:t>
            </a:r>
            <a:r>
              <a:rPr lang="en-US" altLang="zh-CN" b="0" dirty="0">
                <a:solidFill>
                  <a:srgbClr val="A31515"/>
                </a:solidFill>
                <a:effectLst/>
                <a:latin typeface="Consolas" panose="020B0609020204030204" pitchFamily="49" charset="0"/>
              </a:rPr>
              <a:t>"ON"</a:t>
            </a:r>
            <a:r>
              <a:rPr lang="en-US" altLang="zh-CN" b="0" dirty="0">
                <a:solidFill>
                  <a:srgbClr val="3B3B3B"/>
                </a:solidFill>
                <a:effectLst/>
                <a:latin typeface="Consolas" panose="020B0609020204030204" pitchFamily="49" charset="0"/>
              </a:rPr>
              <a:t> </a:t>
            </a:r>
            <a:r>
              <a:rPr lang="en-US" altLang="zh-CN" b="0" dirty="0">
                <a:solidFill>
                  <a:srgbClr val="000000"/>
                </a:solidFill>
                <a:effectLst/>
                <a:latin typeface="Consolas" panose="020B0609020204030204" pitchFamily="49" charset="0"/>
              </a:rPr>
              <a:t>:</a:t>
            </a:r>
            <a:r>
              <a:rPr lang="en-US" altLang="zh-CN" b="0" dirty="0">
                <a:solidFill>
                  <a:srgbClr val="3B3B3B"/>
                </a:solidFill>
                <a:effectLst/>
                <a:latin typeface="Consolas" panose="020B0609020204030204" pitchFamily="49" charset="0"/>
              </a:rPr>
              <a:t> </a:t>
            </a:r>
            <a:r>
              <a:rPr lang="en-US" altLang="zh-CN" b="0" dirty="0">
                <a:solidFill>
                  <a:srgbClr val="A31515"/>
                </a:solidFill>
                <a:effectLst/>
                <a:latin typeface="Consolas" panose="020B0609020204030204" pitchFamily="49" charset="0"/>
              </a:rPr>
              <a:t>"OFF"</a:t>
            </a:r>
            <a:r>
              <a:rPr lang="en-US" altLang="zh-CN" b="0" dirty="0">
                <a:solidFill>
                  <a:srgbClr val="3B3B3B"/>
                </a:solidFill>
                <a:effectLst/>
                <a:latin typeface="Consolas" panose="020B0609020204030204" pitchFamily="49" charset="0"/>
              </a:rPr>
              <a:t>,</a:t>
            </a:r>
            <a:r>
              <a:rPr lang="en-US" altLang="zh-CN" b="0" dirty="0" err="1">
                <a:solidFill>
                  <a:srgbClr val="001080"/>
                </a:solidFill>
                <a:effectLst/>
                <a:highlight>
                  <a:srgbClr val="FFFF00"/>
                </a:highlight>
                <a:latin typeface="Consolas" panose="020B0609020204030204" pitchFamily="49" charset="0"/>
              </a:rPr>
              <a:t>phone_cmd</a:t>
            </a: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r>
              <a:rPr lang="en-US" altLang="zh-CN" b="0" dirty="0" err="1">
                <a:solidFill>
                  <a:srgbClr val="795E26"/>
                </a:solidFill>
                <a:effectLst/>
                <a:latin typeface="Consolas" panose="020B0609020204030204" pitchFamily="49" charset="0"/>
              </a:rPr>
              <a:t>UDPClientTask_send</a:t>
            </a:r>
            <a:r>
              <a:rPr lang="en-US" altLang="zh-CN" b="0" dirty="0">
                <a:solidFill>
                  <a:srgbClr val="3B3B3B"/>
                </a:solidFill>
                <a:effectLst/>
                <a:latin typeface="Consolas" panose="020B0609020204030204" pitchFamily="49" charset="0"/>
              </a:rPr>
              <a:t>(</a:t>
            </a:r>
            <a:r>
              <a:rPr lang="en-US" altLang="zh-CN" b="0" dirty="0" err="1">
                <a:solidFill>
                  <a:srgbClr val="001080"/>
                </a:solidFill>
                <a:effectLst/>
                <a:latin typeface="Consolas" panose="020B0609020204030204" pitchFamily="49" charset="0"/>
              </a:rPr>
              <a:t>replay_buf</a:t>
            </a: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008000"/>
                </a:solidFill>
                <a:effectLst/>
                <a:latin typeface="Consolas" panose="020B0609020204030204" pitchFamily="49" charset="0"/>
              </a:rPr>
              <a:t>        /* end */</a:t>
            </a:r>
            <a:endParaRPr lang="en-US" altLang="zh-CN" b="0" dirty="0">
              <a:solidFill>
                <a:srgbClr val="008000"/>
              </a:solidFill>
              <a:effectLst/>
              <a:latin typeface="Consolas" panose="020B0609020204030204" pitchFamily="49" charset="0"/>
            </a:endParaRPr>
          </a:p>
          <a:p>
            <a:pPr>
              <a:lnSpc>
                <a:spcPts val="1500"/>
              </a:lnSpc>
            </a:pPr>
            <a:r>
              <a:rPr lang="en-US" altLang="zh-CN" dirty="0">
                <a:solidFill>
                  <a:srgbClr val="A31515"/>
                </a:solidFill>
                <a:latin typeface="Consolas" panose="020B0609020204030204" pitchFamily="49" charset="0"/>
              </a:rPr>
              <a:t>	…… </a:t>
            </a:r>
            <a:endParaRPr lang="en-US" altLang="zh-CN" dirty="0">
              <a:solidFill>
                <a:srgbClr val="A31515"/>
              </a:solidFill>
              <a:latin typeface="Consolas" panose="020B0609020204030204" pitchFamily="49" charset="0"/>
            </a:endParaRPr>
          </a:p>
          <a:p>
            <a:pPr>
              <a:lnSpc>
                <a:spcPts val="1500"/>
              </a:lnSpc>
            </a:pPr>
            <a:endParaRPr lang="en-US" altLang="zh-CN" dirty="0">
              <a:solidFill>
                <a:srgbClr val="A31515"/>
              </a:solidFill>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r>
              <a:rPr lang="en-US" altLang="zh-CN" b="0" dirty="0">
                <a:solidFill>
                  <a:srgbClr val="AF00DB"/>
                </a:solidFill>
                <a:effectLst/>
                <a:latin typeface="Consolas" panose="020B0609020204030204" pitchFamily="49" charset="0"/>
              </a:rPr>
              <a:t>break</a:t>
            </a: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p:txBody>
      </p:sp>
      <p:sp>
        <p:nvSpPr>
          <p:cNvPr id="5" name="文本框 4"/>
          <p:cNvSpPr txBox="1"/>
          <p:nvPr/>
        </p:nvSpPr>
        <p:spPr>
          <a:xfrm>
            <a:off x="429207" y="1256399"/>
            <a:ext cx="11623093" cy="1415772"/>
          </a:xfrm>
          <a:prstGeom prst="rect">
            <a:avLst/>
          </a:prstGeom>
          <a:noFill/>
        </p:spPr>
        <p:txBody>
          <a:bodyPr wrap="square">
            <a:spAutoFit/>
          </a:bodyPr>
          <a:lstStyle/>
          <a:p>
            <a:r>
              <a:rPr lang="en-US" altLang="zh-CN" dirty="0"/>
              <a:t>5. </a:t>
            </a:r>
            <a:r>
              <a:rPr lang="zh-CN" altLang="en-US" dirty="0"/>
              <a:t>在</a:t>
            </a:r>
            <a:r>
              <a:rPr lang="en-US" altLang="zh-CN" b="0" dirty="0">
                <a:solidFill>
                  <a:srgbClr val="0070C1"/>
                </a:solidFill>
                <a:effectLst/>
                <a:latin typeface="Consolas" panose="020B0609020204030204" pitchFamily="49" charset="0"/>
              </a:rPr>
              <a:t>E53_IA1_Read</a:t>
            </a:r>
            <a:r>
              <a:rPr lang="zh-CN" altLang="en-US" dirty="0"/>
              <a:t>下修改</a:t>
            </a:r>
            <a:r>
              <a:rPr lang="en-US" altLang="zh-CN" b="0" dirty="0" err="1">
                <a:solidFill>
                  <a:srgbClr val="795E26"/>
                </a:solidFill>
                <a:effectLst/>
                <a:latin typeface="Consolas" panose="020B0609020204030204" pitchFamily="49" charset="0"/>
              </a:rPr>
              <a:t>sprintf</a:t>
            </a:r>
            <a:r>
              <a:rPr lang="zh-CN" altLang="en-US" dirty="0"/>
              <a:t>，添加</a:t>
            </a:r>
            <a:r>
              <a:rPr lang="en-US" altLang="zh-CN" b="0" dirty="0" err="1">
                <a:solidFill>
                  <a:srgbClr val="001080"/>
                </a:solidFill>
                <a:effectLst/>
                <a:latin typeface="Consolas" panose="020B0609020204030204" pitchFamily="49" charset="0"/>
              </a:rPr>
              <a:t>phone_cmd</a:t>
            </a:r>
            <a:r>
              <a:rPr lang="zh-CN" altLang="en-US" dirty="0"/>
              <a:t>将收到的手机指令也作为反馈发送，以观察当前执行状态，注意添加数据的格式。并在</a:t>
            </a:r>
            <a:r>
              <a:rPr lang="en-US" altLang="zh-CN" b="0" dirty="0" err="1">
                <a:solidFill>
                  <a:srgbClr val="795E26"/>
                </a:solidFill>
                <a:effectLst/>
                <a:latin typeface="Consolas" panose="020B0609020204030204" pitchFamily="49" charset="0"/>
              </a:rPr>
              <a:t>sprintf</a:t>
            </a:r>
            <a:r>
              <a:rPr lang="zh-CN" altLang="en-US" dirty="0"/>
              <a:t>后</a:t>
            </a:r>
            <a:r>
              <a:rPr lang="zh-CN" altLang="zh-CN" sz="1800" kern="1200" dirty="0">
                <a:solidFill>
                  <a:srgbClr val="000000"/>
                </a:solidFill>
                <a:effectLst/>
                <a:latin typeface="+mn-lt"/>
                <a:ea typeface="+mn-ea"/>
                <a:cs typeface="+mn-cs"/>
              </a:rPr>
              <a:t>添加</a:t>
            </a:r>
            <a:r>
              <a:rPr lang="en-US" altLang="zh-CN" sz="1800" b="0" kern="1200" dirty="0" err="1">
                <a:solidFill>
                  <a:srgbClr val="795E26"/>
                </a:solidFill>
                <a:effectLst/>
                <a:latin typeface="Consolas" panose="020B0609020204030204" pitchFamily="49" charset="0"/>
                <a:ea typeface="+mn-ea"/>
                <a:cs typeface="+mn-cs"/>
              </a:rPr>
              <a:t>UDPClientTask_send</a:t>
            </a:r>
            <a:r>
              <a:rPr lang="zh-CN" altLang="zh-CN" sz="1800" kern="1200" dirty="0">
                <a:solidFill>
                  <a:srgbClr val="000000"/>
                </a:solidFill>
                <a:effectLst/>
                <a:latin typeface="+mn-lt"/>
                <a:ea typeface="+mn-ea"/>
                <a:cs typeface="+mn-cs"/>
              </a:rPr>
              <a:t>发送</a:t>
            </a:r>
            <a:r>
              <a:rPr lang="en-US" altLang="zh-CN" sz="1800" kern="1200" dirty="0">
                <a:solidFill>
                  <a:srgbClr val="000000"/>
                </a:solidFill>
                <a:effectLst/>
                <a:latin typeface="+mn-lt"/>
                <a:ea typeface="+mn-ea"/>
                <a:cs typeface="+mn-cs"/>
              </a:rPr>
              <a:t>UDP</a:t>
            </a:r>
            <a:r>
              <a:rPr lang="zh-CN" altLang="zh-CN" sz="1800" kern="1200" dirty="0">
                <a:solidFill>
                  <a:srgbClr val="000000"/>
                </a:solidFill>
                <a:effectLst/>
                <a:latin typeface="+mn-lt"/>
                <a:ea typeface="+mn-ea"/>
                <a:cs typeface="+mn-cs"/>
              </a:rPr>
              <a:t>消息</a:t>
            </a:r>
            <a:r>
              <a:rPr lang="zh-CN" altLang="en-US" sz="1800" kern="1200" dirty="0">
                <a:solidFill>
                  <a:srgbClr val="000000"/>
                </a:solidFill>
                <a:effectLst/>
                <a:latin typeface="+mn-lt"/>
                <a:ea typeface="+mn-ea"/>
                <a:cs typeface="+mn-cs"/>
              </a:rPr>
              <a:t>，消息内容可以是该缓冲区数据。</a:t>
            </a:r>
            <a:endParaRPr lang="en-US" altLang="zh-CN" sz="1800" kern="1200" dirty="0">
              <a:solidFill>
                <a:srgbClr val="000000"/>
              </a:solidFill>
              <a:effectLst/>
              <a:latin typeface="+mn-lt"/>
              <a:ea typeface="+mn-ea"/>
              <a:cs typeface="+mn-cs"/>
            </a:endParaRPr>
          </a:p>
          <a:p>
            <a:endParaRPr lang="en-US" altLang="zh-CN" sz="1800" kern="1200" dirty="0">
              <a:solidFill>
                <a:srgbClr val="000000"/>
              </a:solidFill>
              <a:effectLst/>
              <a:latin typeface="+mn-lt"/>
              <a:ea typeface="+mn-ea"/>
              <a:cs typeface="+mn-cs"/>
            </a:endParaRPr>
          </a:p>
          <a:p>
            <a:r>
              <a:rPr lang="zh-CN" altLang="en-US" sz="1600" dirty="0">
                <a:solidFill>
                  <a:srgbClr val="000000"/>
                </a:solidFill>
              </a:rPr>
              <a:t>缓冲区</a:t>
            </a:r>
            <a:r>
              <a:rPr lang="zh-CN" altLang="en-US" sz="1600" kern="1200" dirty="0">
                <a:solidFill>
                  <a:srgbClr val="000000"/>
                </a:solidFill>
                <a:effectLst/>
                <a:latin typeface="+mn-lt"/>
                <a:ea typeface="+mn-ea"/>
                <a:cs typeface="+mn-cs"/>
              </a:rPr>
              <a:t>数据已是</a:t>
            </a:r>
            <a:r>
              <a:rPr lang="en-US" altLang="zh-CN" sz="1600" dirty="0">
                <a:solidFill>
                  <a:srgbClr val="000000"/>
                </a:solidFill>
              </a:rPr>
              <a:t> </a:t>
            </a:r>
            <a:r>
              <a:rPr lang="zh-CN" altLang="en-US" sz="1600" dirty="0">
                <a:solidFill>
                  <a:srgbClr val="000000"/>
                </a:solidFill>
              </a:rPr>
              <a:t>标识</a:t>
            </a:r>
            <a:r>
              <a:rPr lang="en-US" altLang="zh-CN" sz="1600" dirty="0">
                <a:solidFill>
                  <a:srgbClr val="000000"/>
                </a:solidFill>
              </a:rPr>
              <a:t>+</a:t>
            </a:r>
            <a:r>
              <a:rPr lang="zh-CN" altLang="en-US" sz="1600" dirty="0">
                <a:solidFill>
                  <a:srgbClr val="000000"/>
                </a:solidFill>
              </a:rPr>
              <a:t>值 的格式，若想调整</a:t>
            </a:r>
            <a:r>
              <a:rPr lang="en-US" altLang="zh-CN" sz="1600" dirty="0">
                <a:solidFill>
                  <a:srgbClr val="000000"/>
                </a:solidFill>
              </a:rPr>
              <a:t>UDP</a:t>
            </a:r>
            <a:r>
              <a:rPr lang="zh-CN" altLang="en-US" sz="1600" dirty="0">
                <a:solidFill>
                  <a:srgbClr val="000000"/>
                </a:solidFill>
              </a:rPr>
              <a:t>消息的数据格式，可以重新调用</a:t>
            </a:r>
            <a:r>
              <a:rPr lang="en-US" altLang="zh-CN" sz="1600" b="0" dirty="0" err="1">
                <a:solidFill>
                  <a:srgbClr val="795E26"/>
                </a:solidFill>
                <a:effectLst/>
                <a:latin typeface="Consolas" panose="020B0609020204030204" pitchFamily="49" charset="0"/>
              </a:rPr>
              <a:t>OsalMemAlloc</a:t>
            </a:r>
            <a:r>
              <a:rPr lang="zh-CN" altLang="en-US" sz="1600" dirty="0">
                <a:solidFill>
                  <a:srgbClr val="000000"/>
                </a:solidFill>
              </a:rPr>
              <a:t>分配一个新的缓冲区进行写入新格式的数据作为消息发送，不要直接修改</a:t>
            </a:r>
            <a:r>
              <a:rPr lang="en-US" altLang="zh-CN" sz="1600" dirty="0" err="1">
                <a:solidFill>
                  <a:srgbClr val="000000"/>
                </a:solidFill>
              </a:rPr>
              <a:t>replay_buf</a:t>
            </a:r>
            <a:r>
              <a:rPr lang="zh-CN" altLang="zh-CN" sz="1600" kern="1200" dirty="0">
                <a:solidFill>
                  <a:srgbClr val="000000"/>
                </a:solidFill>
                <a:effectLst/>
                <a:latin typeface="+mn-lt"/>
                <a:ea typeface="+mn-ea"/>
                <a:cs typeface="+mn-cs"/>
              </a:rPr>
              <a:t>。</a:t>
            </a:r>
            <a:endParaRPr lang="en-US" altLang="zh-CN" sz="1600" dirty="0"/>
          </a:p>
        </p:txBody>
      </p:sp>
      <p:sp>
        <p:nvSpPr>
          <p:cNvPr id="6" name="文本框 5"/>
          <p:cNvSpPr txBox="1"/>
          <p:nvPr/>
        </p:nvSpPr>
        <p:spPr>
          <a:xfrm>
            <a:off x="326571" y="6253675"/>
            <a:ext cx="10907486" cy="369332"/>
          </a:xfrm>
          <a:prstGeom prst="rect">
            <a:avLst/>
          </a:prstGeom>
          <a:noFill/>
        </p:spPr>
        <p:txBody>
          <a:bodyPr wrap="square" rtlCol="0">
            <a:spAutoFit/>
          </a:bodyPr>
          <a:lstStyle/>
          <a:p>
            <a:r>
              <a:rPr lang="zh-CN" altLang="en-US" dirty="0"/>
              <a:t>同样的，在</a:t>
            </a:r>
            <a:r>
              <a:rPr lang="en-US" altLang="zh-CN" b="0" dirty="0">
                <a:solidFill>
                  <a:srgbClr val="0070C1"/>
                </a:solidFill>
                <a:effectLst/>
                <a:latin typeface="Consolas" panose="020B0609020204030204" pitchFamily="49" charset="0"/>
              </a:rPr>
              <a:t>E53_IA1_SetMotor</a:t>
            </a:r>
            <a:r>
              <a:rPr lang="zh-CN" altLang="en-US" dirty="0"/>
              <a:t>和</a:t>
            </a:r>
            <a:r>
              <a:rPr lang="en-US" altLang="zh-CN" b="0" dirty="0">
                <a:solidFill>
                  <a:srgbClr val="0070C1"/>
                </a:solidFill>
                <a:effectLst/>
                <a:latin typeface="Consolas" panose="020B0609020204030204" pitchFamily="49" charset="0"/>
              </a:rPr>
              <a:t>E53_IA1_SetLight</a:t>
            </a:r>
            <a:r>
              <a:rPr lang="zh-CN" altLang="en-US" dirty="0"/>
              <a:t>中也进行上述修改。</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p:nvPr/>
        </p:nvSpPr>
        <p:spPr>
          <a:xfrm>
            <a:off x="-11937" y="439927"/>
            <a:ext cx="6839584" cy="537209"/>
          </a:xfrm>
          <a:prstGeom prst="rect">
            <a:avLst/>
          </a:prstGeom>
        </p:spPr>
        <p:txBody>
          <a:bodyPr vert="horz" wrap="square" lIns="0" tIns="0" rIns="0" bIns="0"/>
          <a:lstStyle/>
          <a:p>
            <a:pPr algn="l" rtl="0" eaLnBrk="0">
              <a:lnSpc>
                <a:spcPct val="189000"/>
              </a:lnSpc>
            </a:pPr>
            <a:endParaRPr lang="en-US" altLang="en-US" sz="100" dirty="0"/>
          </a:p>
          <a:p>
            <a:pPr marL="12700" algn="l" rtl="0" eaLnBrk="0">
              <a:lnSpc>
                <a:spcPct val="99000"/>
              </a:lnSpc>
              <a:spcBef>
                <a:spcPts val="0"/>
              </a:spcBef>
              <a:tabLst>
                <a:tab pos="380365" algn="l"/>
                <a:tab pos="6826250" algn="l"/>
              </a:tabLst>
            </a:pP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sz="3200" kern="0" spc="190"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3200" u="sng" kern="0" spc="28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500" b="1" u="sng" kern="0" spc="-10" dirty="0">
                <a:solidFill>
                  <a:srgbClr val="404040">
                    <a:alpha val="100000"/>
                  </a:srgbClr>
                </a:solidFill>
                <a:uFill>
                  <a:solidFill>
                    <a:srgbClr val="BF1A21"/>
                  </a:solidFill>
                </a:uFill>
                <a:latin typeface="微软雅黑" panose="020B0503020204020204" pitchFamily="34" charset="-122"/>
                <a:ea typeface="微软雅黑" panose="020B0503020204020204" pitchFamily="34" charset="-122"/>
              </a:rPr>
              <a:t>控制代码</a:t>
            </a: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en-US" sz="3200" dirty="0"/>
          </a:p>
        </p:txBody>
      </p:sp>
      <p:pic>
        <p:nvPicPr>
          <p:cNvPr id="14" name="picture 14"/>
          <p:cNvPicPr>
            <a:picLocks noChangeAspect="1"/>
          </p:cNvPicPr>
          <p:nvPr/>
        </p:nvPicPr>
        <p:blipFill>
          <a:blip r:embed="rId1"/>
          <a:stretch>
            <a:fillRect/>
          </a:stretch>
        </p:blipFill>
        <p:spPr>
          <a:xfrm rot="21600000">
            <a:off x="10668000" y="6545213"/>
            <a:ext cx="1384300" cy="253469"/>
          </a:xfrm>
          <a:prstGeom prst="rect">
            <a:avLst/>
          </a:prstGeom>
        </p:spPr>
      </p:pic>
      <p:pic>
        <p:nvPicPr>
          <p:cNvPr id="2" name="picture 144"/>
          <p:cNvPicPr>
            <a:picLocks noChangeAspect="1"/>
          </p:cNvPicPr>
          <p:nvPr/>
        </p:nvPicPr>
        <p:blipFill>
          <a:blip r:embed="rId2"/>
          <a:stretch>
            <a:fillRect/>
          </a:stretch>
        </p:blipFill>
        <p:spPr>
          <a:xfrm>
            <a:off x="326571" y="442395"/>
            <a:ext cx="444137" cy="442830"/>
          </a:xfrm>
          <a:prstGeom prst="rect">
            <a:avLst/>
          </a:prstGeom>
        </p:spPr>
      </p:pic>
      <p:sp>
        <p:nvSpPr>
          <p:cNvPr id="4" name="文本框 3"/>
          <p:cNvSpPr txBox="1"/>
          <p:nvPr/>
        </p:nvSpPr>
        <p:spPr>
          <a:xfrm>
            <a:off x="139700" y="2137733"/>
            <a:ext cx="8882743" cy="4720267"/>
          </a:xfrm>
          <a:prstGeom prst="rect">
            <a:avLst/>
          </a:prstGeom>
          <a:solidFill>
            <a:schemeClr val="accent4">
              <a:lumMod val="20000"/>
              <a:lumOff val="80000"/>
            </a:schemeClr>
          </a:solidFill>
        </p:spPr>
        <p:txBody>
          <a:bodyPr wrap="square">
            <a:spAutoFit/>
          </a:bodyPr>
          <a:lstStyle/>
          <a:p>
            <a:pPr>
              <a:lnSpc>
                <a:spcPts val="1500"/>
              </a:lnSpc>
            </a:pPr>
            <a:r>
              <a:rPr lang="en-US" altLang="zh-CN" b="0" dirty="0">
                <a:solidFill>
                  <a:srgbClr val="AF00DB"/>
                </a:solidFill>
                <a:effectLst/>
                <a:latin typeface="Consolas" panose="020B0609020204030204" pitchFamily="49" charset="0"/>
              </a:rPr>
              <a:t>case</a:t>
            </a:r>
            <a:r>
              <a:rPr lang="en-US" altLang="zh-CN" b="0" dirty="0">
                <a:solidFill>
                  <a:srgbClr val="3B3B3B"/>
                </a:solidFill>
                <a:effectLst/>
                <a:latin typeface="Consolas" panose="020B0609020204030204" pitchFamily="49" charset="0"/>
              </a:rPr>
              <a:t> </a:t>
            </a:r>
            <a:r>
              <a:rPr lang="en-US" altLang="zh-CN" b="0" dirty="0">
                <a:solidFill>
                  <a:srgbClr val="0070C1"/>
                </a:solidFill>
                <a:effectLst/>
                <a:latin typeface="Consolas" panose="020B0609020204030204" pitchFamily="49" charset="0"/>
              </a:rPr>
              <a:t>E53_IA1_ReadPhone</a:t>
            </a: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r>
              <a:rPr lang="en-US" altLang="zh-CN" dirty="0">
                <a:solidFill>
                  <a:srgbClr val="3B3B3B"/>
                </a:solidFill>
                <a:latin typeface="Consolas" panose="020B0609020204030204" pitchFamily="49" charset="0"/>
              </a:rPr>
              <a:t>	</a:t>
            </a:r>
            <a:r>
              <a:rPr lang="zh-CN" altLang="en-US" b="0" dirty="0">
                <a:solidFill>
                  <a:srgbClr val="008000"/>
                </a:solidFill>
                <a:effectLst/>
                <a:latin typeface="Consolas" panose="020B0609020204030204" pitchFamily="49" charset="0"/>
              </a:rPr>
              <a:t> </a:t>
            </a:r>
            <a:r>
              <a:rPr lang="en-US" altLang="zh-CN" b="0" dirty="0">
                <a:solidFill>
                  <a:srgbClr val="008000"/>
                </a:solidFill>
                <a:effectLst/>
                <a:latin typeface="Consolas" panose="020B0609020204030204" pitchFamily="49" charset="0"/>
              </a:rPr>
              <a:t>// </a:t>
            </a:r>
            <a:r>
              <a:rPr lang="zh-CN" altLang="en-US" b="0" dirty="0">
                <a:solidFill>
                  <a:srgbClr val="008000"/>
                </a:solidFill>
                <a:effectLst/>
                <a:latin typeface="Consolas" panose="020B0609020204030204" pitchFamily="49" charset="0"/>
              </a:rPr>
              <a:t>接收</a:t>
            </a:r>
            <a:r>
              <a:rPr lang="en-US" altLang="zh-CN" b="0" dirty="0">
                <a:solidFill>
                  <a:srgbClr val="008000"/>
                </a:solidFill>
                <a:effectLst/>
                <a:latin typeface="Consolas" panose="020B0609020204030204" pitchFamily="49" charset="0"/>
              </a:rPr>
              <a:t>UDP</a:t>
            </a:r>
            <a:r>
              <a:rPr lang="zh-CN" altLang="en-US" b="0" dirty="0">
                <a:solidFill>
                  <a:srgbClr val="008000"/>
                </a:solidFill>
                <a:effectLst/>
                <a:latin typeface="Consolas" panose="020B0609020204030204" pitchFamily="49" charset="0"/>
              </a:rPr>
              <a:t>消息</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r>
              <a:rPr lang="en-US" altLang="zh-CN" b="0" dirty="0" err="1">
                <a:solidFill>
                  <a:srgbClr val="001080"/>
                </a:solidFill>
                <a:effectLst/>
                <a:latin typeface="Consolas" panose="020B0609020204030204" pitchFamily="49" charset="0"/>
              </a:rPr>
              <a:t>phone_cmd</a:t>
            </a:r>
            <a:r>
              <a:rPr lang="en-US" altLang="zh-CN" b="0" dirty="0">
                <a:solidFill>
                  <a:srgbClr val="3B3B3B"/>
                </a:solidFill>
                <a:effectLst/>
                <a:latin typeface="Consolas" panose="020B0609020204030204" pitchFamily="49" charset="0"/>
              </a:rPr>
              <a:t> </a:t>
            </a:r>
            <a:r>
              <a:rPr lang="en-US" altLang="zh-CN" b="0" dirty="0">
                <a:solidFill>
                  <a:srgbClr val="000000"/>
                </a:solidFill>
                <a:effectLst/>
                <a:latin typeface="Consolas" panose="020B0609020204030204" pitchFamily="49" charset="0"/>
              </a:rPr>
              <a:t>=</a:t>
            </a:r>
            <a:r>
              <a:rPr lang="en-US" altLang="zh-CN" b="0" dirty="0">
                <a:solidFill>
                  <a:srgbClr val="3B3B3B"/>
                </a:solidFill>
                <a:effectLst/>
                <a:latin typeface="Consolas" panose="020B0609020204030204" pitchFamily="49" charset="0"/>
              </a:rPr>
              <a:t> </a:t>
            </a:r>
            <a:r>
              <a:rPr lang="en-US" altLang="zh-CN" b="0" dirty="0" err="1">
                <a:solidFill>
                  <a:srgbClr val="795E26"/>
                </a:solidFill>
                <a:effectLst/>
                <a:latin typeface="Consolas" panose="020B0609020204030204" pitchFamily="49" charset="0"/>
              </a:rPr>
              <a:t>UDPClientTask_getmsg</a:t>
            </a: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r>
              <a:rPr lang="en-US" altLang="zh-CN" b="0" dirty="0" err="1">
                <a:solidFill>
                  <a:srgbClr val="001080"/>
                </a:solidFill>
                <a:effectLst/>
                <a:latin typeface="Consolas" panose="020B0609020204030204" pitchFamily="49" charset="0"/>
              </a:rPr>
              <a:t>replay_buf</a:t>
            </a:r>
            <a:r>
              <a:rPr lang="en-US" altLang="zh-CN" b="0" dirty="0">
                <a:solidFill>
                  <a:srgbClr val="3B3B3B"/>
                </a:solidFill>
                <a:effectLst/>
                <a:latin typeface="Consolas" panose="020B0609020204030204" pitchFamily="49" charset="0"/>
              </a:rPr>
              <a:t> </a:t>
            </a:r>
            <a:r>
              <a:rPr lang="en-US" altLang="zh-CN" b="0" dirty="0">
                <a:solidFill>
                  <a:srgbClr val="000000"/>
                </a:solidFill>
                <a:effectLst/>
                <a:latin typeface="Consolas" panose="020B0609020204030204" pitchFamily="49" charset="0"/>
              </a:rPr>
              <a:t>=</a:t>
            </a:r>
            <a:r>
              <a:rPr lang="en-US" altLang="zh-CN" b="0" dirty="0">
                <a:solidFill>
                  <a:srgbClr val="3B3B3B"/>
                </a:solidFill>
                <a:effectLst/>
                <a:latin typeface="Consolas" panose="020B0609020204030204" pitchFamily="49" charset="0"/>
              </a:rPr>
              <a:t>  </a:t>
            </a:r>
            <a:r>
              <a:rPr lang="en-US" altLang="zh-CN" b="0" dirty="0" err="1">
                <a:solidFill>
                  <a:srgbClr val="795E26"/>
                </a:solidFill>
                <a:effectLst/>
                <a:latin typeface="Consolas" panose="020B0609020204030204" pitchFamily="49" charset="0"/>
              </a:rPr>
              <a:t>OsalMemAlloc</a:t>
            </a:r>
            <a:r>
              <a:rPr lang="en-US" altLang="zh-CN" b="0" dirty="0">
                <a:solidFill>
                  <a:srgbClr val="3B3B3B"/>
                </a:solidFill>
                <a:effectLst/>
                <a:latin typeface="Consolas" panose="020B0609020204030204" pitchFamily="49" charset="0"/>
              </a:rPr>
              <a:t>(</a:t>
            </a:r>
            <a:r>
              <a:rPr lang="en-US" altLang="zh-CN" b="0" dirty="0">
                <a:solidFill>
                  <a:srgbClr val="098658"/>
                </a:solidFill>
                <a:effectLst/>
                <a:latin typeface="Consolas" panose="020B0609020204030204" pitchFamily="49" charset="0"/>
              </a:rPr>
              <a:t>100</a:t>
            </a: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void</a:t>
            </a:r>
            <a:r>
              <a:rPr lang="en-US" altLang="zh-CN" b="0" dirty="0">
                <a:solidFill>
                  <a:srgbClr val="3B3B3B"/>
                </a:solidFill>
                <a:effectLst/>
                <a:latin typeface="Consolas" panose="020B0609020204030204" pitchFamily="49" charset="0"/>
              </a:rPr>
              <a:t>)</a:t>
            </a:r>
            <a:r>
              <a:rPr lang="en-US" altLang="zh-CN" b="0" dirty="0" err="1">
                <a:solidFill>
                  <a:srgbClr val="795E26"/>
                </a:solidFill>
                <a:effectLst/>
                <a:latin typeface="Consolas" panose="020B0609020204030204" pitchFamily="49" charset="0"/>
              </a:rPr>
              <a:t>memset_s</a:t>
            </a:r>
            <a:r>
              <a:rPr lang="en-US" altLang="zh-CN" b="0" dirty="0">
                <a:solidFill>
                  <a:srgbClr val="3B3B3B"/>
                </a:solidFill>
                <a:effectLst/>
                <a:latin typeface="Consolas" panose="020B0609020204030204" pitchFamily="49" charset="0"/>
              </a:rPr>
              <a:t>(</a:t>
            </a:r>
            <a:r>
              <a:rPr lang="en-US" altLang="zh-CN" b="0" dirty="0" err="1">
                <a:solidFill>
                  <a:srgbClr val="001080"/>
                </a:solidFill>
                <a:effectLst/>
                <a:latin typeface="Consolas" panose="020B0609020204030204" pitchFamily="49" charset="0"/>
              </a:rPr>
              <a:t>replay_buf</a:t>
            </a:r>
            <a:r>
              <a:rPr lang="en-US" altLang="zh-CN" b="0" dirty="0">
                <a:solidFill>
                  <a:srgbClr val="3B3B3B"/>
                </a:solidFill>
                <a:effectLst/>
                <a:latin typeface="Consolas" panose="020B0609020204030204" pitchFamily="49" charset="0"/>
              </a:rPr>
              <a:t>, </a:t>
            </a:r>
            <a:r>
              <a:rPr lang="en-US" altLang="zh-CN" b="0" dirty="0">
                <a:solidFill>
                  <a:srgbClr val="098658"/>
                </a:solidFill>
                <a:effectLst/>
                <a:latin typeface="Consolas" panose="020B0609020204030204" pitchFamily="49" charset="0"/>
              </a:rPr>
              <a:t>100</a:t>
            </a:r>
            <a:r>
              <a:rPr lang="en-US" altLang="zh-CN" b="0" dirty="0">
                <a:solidFill>
                  <a:srgbClr val="3B3B3B"/>
                </a:solidFill>
                <a:effectLst/>
                <a:latin typeface="Consolas" panose="020B0609020204030204" pitchFamily="49" charset="0"/>
              </a:rPr>
              <a:t>, </a:t>
            </a:r>
            <a:r>
              <a:rPr lang="en-US" altLang="zh-CN" b="0" dirty="0">
                <a:solidFill>
                  <a:srgbClr val="098658"/>
                </a:solidFill>
                <a:effectLst/>
                <a:latin typeface="Consolas" panose="020B0609020204030204" pitchFamily="49" charset="0"/>
              </a:rPr>
              <a:t>0</a:t>
            </a:r>
            <a:r>
              <a:rPr lang="en-US" altLang="zh-CN" b="0" dirty="0">
                <a:solidFill>
                  <a:srgbClr val="3B3B3B"/>
                </a:solidFill>
                <a:effectLst/>
                <a:latin typeface="Consolas" panose="020B0609020204030204" pitchFamily="49" charset="0"/>
              </a:rPr>
              <a:t>, </a:t>
            </a:r>
            <a:r>
              <a:rPr lang="en-US" altLang="zh-CN" b="0" dirty="0">
                <a:solidFill>
                  <a:srgbClr val="098658"/>
                </a:solidFill>
                <a:effectLst/>
                <a:latin typeface="Consolas" panose="020B0609020204030204" pitchFamily="49" charset="0"/>
              </a:rPr>
              <a:t>100</a:t>
            </a: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r>
              <a:rPr lang="en-US" altLang="zh-CN" b="0" dirty="0" err="1">
                <a:solidFill>
                  <a:srgbClr val="795E26"/>
                </a:solidFill>
                <a:effectLst/>
                <a:latin typeface="Consolas" panose="020B0609020204030204" pitchFamily="49" charset="0"/>
              </a:rPr>
              <a:t>sprintf</a:t>
            </a:r>
            <a:r>
              <a:rPr lang="en-US" altLang="zh-CN" b="0" dirty="0">
                <a:solidFill>
                  <a:srgbClr val="3B3B3B"/>
                </a:solidFill>
                <a:effectLst/>
                <a:latin typeface="Consolas" panose="020B0609020204030204" pitchFamily="49" charset="0"/>
              </a:rPr>
              <a:t>(</a:t>
            </a:r>
            <a:r>
              <a:rPr lang="en-US" altLang="zh-CN" b="0" dirty="0" err="1">
                <a:solidFill>
                  <a:srgbClr val="001080"/>
                </a:solidFill>
                <a:effectLst/>
                <a:latin typeface="Consolas" panose="020B0609020204030204" pitchFamily="49" charset="0"/>
              </a:rPr>
              <a:t>replay_buf</a:t>
            </a:r>
            <a:r>
              <a:rPr lang="en-US" altLang="zh-CN" b="0" dirty="0">
                <a:solidFill>
                  <a:srgbClr val="3B3B3B"/>
                </a:solidFill>
                <a:effectLst/>
                <a:latin typeface="Consolas" panose="020B0609020204030204" pitchFamily="49" charset="0"/>
              </a:rPr>
              <a:t>,</a:t>
            </a:r>
            <a:r>
              <a:rPr lang="en-US" altLang="zh-CN" b="0" dirty="0">
                <a:solidFill>
                  <a:srgbClr val="A31515"/>
                </a:solidFill>
                <a:effectLst/>
                <a:latin typeface="Consolas" panose="020B0609020204030204" pitchFamily="49" charset="0"/>
              </a:rPr>
              <a:t>"{</a:t>
            </a:r>
            <a:r>
              <a:rPr lang="en-US" altLang="zh-CN" b="0" dirty="0">
                <a:solidFill>
                  <a:srgbClr val="EE0000"/>
                </a:solidFill>
                <a:effectLst/>
                <a:latin typeface="Consolas" panose="020B0609020204030204" pitchFamily="49" charset="0"/>
              </a:rPr>
              <a:t>\"</a:t>
            </a:r>
            <a:r>
              <a:rPr lang="en-US" altLang="zh-CN" b="0" dirty="0">
                <a:solidFill>
                  <a:srgbClr val="A31515"/>
                </a:solidFill>
                <a:effectLst/>
                <a:latin typeface="Consolas" panose="020B0609020204030204" pitchFamily="49" charset="0"/>
              </a:rPr>
              <a:t>Temp</a:t>
            </a:r>
            <a:r>
              <a:rPr lang="en-US" altLang="zh-CN" b="0" dirty="0">
                <a:solidFill>
                  <a:srgbClr val="EE0000"/>
                </a:solidFill>
                <a:effectLst/>
                <a:latin typeface="Consolas" panose="020B0609020204030204" pitchFamily="49" charset="0"/>
              </a:rPr>
              <a:t>\"</a:t>
            </a:r>
            <a:r>
              <a:rPr lang="en-US" altLang="zh-CN" b="0" dirty="0">
                <a:solidFill>
                  <a:srgbClr val="A31515"/>
                </a:solidFill>
                <a:effectLst/>
                <a:latin typeface="Consolas" panose="020B0609020204030204" pitchFamily="49" charset="0"/>
              </a:rPr>
              <a:t>:</a:t>
            </a:r>
            <a:r>
              <a:rPr lang="en-US" altLang="zh-CN" b="0" dirty="0">
                <a:solidFill>
                  <a:srgbClr val="001080"/>
                </a:solidFill>
                <a:effectLst/>
                <a:latin typeface="Consolas" panose="020B0609020204030204" pitchFamily="49" charset="0"/>
              </a:rPr>
              <a:t>%.2f</a:t>
            </a:r>
            <a:r>
              <a:rPr lang="en-US" altLang="zh-CN" b="0" dirty="0">
                <a:solidFill>
                  <a:srgbClr val="A31515"/>
                </a:solidFill>
                <a:effectLst/>
                <a:latin typeface="Consolas" panose="020B0609020204030204" pitchFamily="49" charset="0"/>
              </a:rPr>
              <a:t>,</a:t>
            </a:r>
            <a:r>
              <a:rPr lang="en-US" altLang="zh-CN" b="0" dirty="0">
                <a:solidFill>
                  <a:srgbClr val="EE0000"/>
                </a:solidFill>
                <a:effectLst/>
                <a:latin typeface="Consolas" panose="020B0609020204030204" pitchFamily="49" charset="0"/>
              </a:rPr>
              <a:t>\"</a:t>
            </a:r>
            <a:r>
              <a:rPr lang="en-US" altLang="zh-CN" b="0" dirty="0">
                <a:solidFill>
                  <a:srgbClr val="A31515"/>
                </a:solidFill>
                <a:effectLst/>
                <a:latin typeface="Consolas" panose="020B0609020204030204" pitchFamily="49" charset="0"/>
              </a:rPr>
              <a:t>Hum</a:t>
            </a:r>
            <a:r>
              <a:rPr lang="en-US" altLang="zh-CN" b="0" dirty="0">
                <a:solidFill>
                  <a:srgbClr val="EE0000"/>
                </a:solidFill>
                <a:effectLst/>
                <a:latin typeface="Consolas" panose="020B0609020204030204" pitchFamily="49" charset="0"/>
              </a:rPr>
              <a:t>\"</a:t>
            </a:r>
            <a:r>
              <a:rPr lang="en-US" altLang="zh-CN" b="0" dirty="0">
                <a:solidFill>
                  <a:srgbClr val="A31515"/>
                </a:solidFill>
                <a:effectLst/>
                <a:latin typeface="Consolas" panose="020B0609020204030204" pitchFamily="49" charset="0"/>
              </a:rPr>
              <a:t>:</a:t>
            </a:r>
            <a:r>
              <a:rPr lang="en-US" altLang="zh-CN" b="0" dirty="0">
                <a:solidFill>
                  <a:srgbClr val="001080"/>
                </a:solidFill>
                <a:effectLst/>
                <a:latin typeface="Consolas" panose="020B0609020204030204" pitchFamily="49" charset="0"/>
              </a:rPr>
              <a:t>%.2f</a:t>
            </a:r>
            <a:r>
              <a:rPr lang="en-US" altLang="zh-CN" b="0" dirty="0">
                <a:solidFill>
                  <a:srgbClr val="A31515"/>
                </a:solidFill>
                <a:effectLst/>
                <a:latin typeface="Consolas" panose="020B0609020204030204" pitchFamily="49" charset="0"/>
              </a:rPr>
              <a:t>,</a:t>
            </a:r>
            <a:r>
              <a:rPr lang="en-US" altLang="zh-CN" b="0" dirty="0">
                <a:solidFill>
                  <a:srgbClr val="EE0000"/>
                </a:solidFill>
                <a:effectLst/>
                <a:latin typeface="Consolas" panose="020B0609020204030204" pitchFamily="49" charset="0"/>
              </a:rPr>
              <a:t>\"</a:t>
            </a:r>
            <a:r>
              <a:rPr lang="en-US" altLang="zh-CN" b="0" dirty="0">
                <a:solidFill>
                  <a:srgbClr val="A31515"/>
                </a:solidFill>
                <a:effectLst/>
                <a:latin typeface="Consolas" panose="020B0609020204030204" pitchFamily="49" charset="0"/>
              </a:rPr>
              <a:t>Lux</a:t>
            </a:r>
            <a:r>
              <a:rPr lang="en-US" altLang="zh-CN" b="0" dirty="0">
                <a:solidFill>
                  <a:srgbClr val="EE0000"/>
                </a:solidFill>
                <a:effectLst/>
                <a:latin typeface="Consolas" panose="020B0609020204030204" pitchFamily="49" charset="0"/>
              </a:rPr>
              <a:t>\"</a:t>
            </a:r>
            <a:r>
              <a:rPr lang="en-US" altLang="zh-CN" b="0" dirty="0">
                <a:solidFill>
                  <a:srgbClr val="A31515"/>
                </a:solidFill>
                <a:effectLst/>
                <a:latin typeface="Consolas" panose="020B0609020204030204" pitchFamily="49" charset="0"/>
              </a:rPr>
              <a:t>:</a:t>
            </a:r>
            <a:r>
              <a:rPr lang="en-US" altLang="zh-CN" b="0" dirty="0">
                <a:solidFill>
                  <a:srgbClr val="001080"/>
                </a:solidFill>
                <a:effectLst/>
                <a:latin typeface="Consolas" panose="020B0609020204030204" pitchFamily="49" charset="0"/>
              </a:rPr>
              <a:t>%.2f</a:t>
            </a:r>
            <a:r>
              <a:rPr lang="en-US" altLang="zh-CN" b="0" dirty="0">
                <a:solidFill>
                  <a:srgbClr val="A31515"/>
                </a:solidFill>
                <a:effectLst/>
                <a:latin typeface="Consolas" panose="020B0609020204030204" pitchFamily="49" charset="0"/>
              </a:rPr>
              <a:t>,</a:t>
            </a:r>
            <a:r>
              <a:rPr lang="en-US" altLang="zh-CN" b="0" dirty="0">
                <a:solidFill>
                  <a:srgbClr val="EE0000"/>
                </a:solidFill>
                <a:effectLst/>
                <a:latin typeface="Consolas" panose="020B0609020204030204" pitchFamily="49" charset="0"/>
              </a:rPr>
              <a:t>\"</a:t>
            </a:r>
            <a:r>
              <a:rPr lang="en-US" altLang="zh-CN" b="0" dirty="0">
                <a:solidFill>
                  <a:srgbClr val="A31515"/>
                </a:solidFill>
                <a:effectLst/>
                <a:latin typeface="Consolas" panose="020B0609020204030204" pitchFamily="49" charset="0"/>
              </a:rPr>
              <a:t>Motor</a:t>
            </a:r>
            <a:r>
              <a:rPr lang="en-US" altLang="zh-CN" b="0" dirty="0">
                <a:solidFill>
                  <a:srgbClr val="EE0000"/>
                </a:solidFill>
                <a:effectLst/>
                <a:latin typeface="Consolas" panose="020B0609020204030204" pitchFamily="49" charset="0"/>
              </a:rPr>
              <a:t>\"</a:t>
            </a:r>
            <a:r>
              <a:rPr lang="en-US" altLang="zh-CN" b="0" dirty="0">
                <a:solidFill>
                  <a:srgbClr val="A31515"/>
                </a:solidFill>
                <a:effectLst/>
                <a:latin typeface="Consolas" panose="020B0609020204030204" pitchFamily="49" charset="0"/>
              </a:rPr>
              <a:t>:</a:t>
            </a:r>
            <a:r>
              <a:rPr lang="en-US" altLang="zh-CN" b="0" dirty="0">
                <a:solidFill>
                  <a:srgbClr val="EE0000"/>
                </a:solidFill>
                <a:effectLst/>
                <a:latin typeface="Consolas" panose="020B0609020204030204" pitchFamily="49" charset="0"/>
              </a:rPr>
              <a:t>\"</a:t>
            </a:r>
            <a:r>
              <a:rPr lang="en-US" altLang="zh-CN" b="0" dirty="0">
                <a:solidFill>
                  <a:srgbClr val="001080"/>
                </a:solidFill>
                <a:effectLst/>
                <a:latin typeface="Consolas" panose="020B0609020204030204" pitchFamily="49" charset="0"/>
              </a:rPr>
              <a:t>%s</a:t>
            </a:r>
            <a:r>
              <a:rPr lang="en-US" altLang="zh-CN" b="0" dirty="0">
                <a:solidFill>
                  <a:srgbClr val="EE0000"/>
                </a:solidFill>
                <a:effectLst/>
                <a:latin typeface="Consolas" panose="020B0609020204030204" pitchFamily="49" charset="0"/>
              </a:rPr>
              <a:t>\"</a:t>
            </a:r>
            <a:r>
              <a:rPr lang="en-US" altLang="zh-CN" b="0" dirty="0">
                <a:solidFill>
                  <a:srgbClr val="A31515"/>
                </a:solidFill>
                <a:effectLst/>
                <a:latin typeface="Consolas" panose="020B0609020204030204" pitchFamily="49" charset="0"/>
              </a:rPr>
              <a:t>,</a:t>
            </a:r>
            <a:r>
              <a:rPr lang="en-US" altLang="zh-CN" b="0" dirty="0">
                <a:solidFill>
                  <a:srgbClr val="EE0000"/>
                </a:solidFill>
                <a:effectLst/>
                <a:latin typeface="Consolas" panose="020B0609020204030204" pitchFamily="49" charset="0"/>
              </a:rPr>
              <a:t>\"</a:t>
            </a:r>
            <a:r>
              <a:rPr lang="en-US" altLang="zh-CN" b="0" dirty="0">
                <a:solidFill>
                  <a:srgbClr val="A31515"/>
                </a:solidFill>
                <a:effectLst/>
                <a:latin typeface="Consolas" panose="020B0609020204030204" pitchFamily="49" charset="0"/>
              </a:rPr>
              <a:t>LED</a:t>
            </a:r>
            <a:r>
              <a:rPr lang="en-US" altLang="zh-CN" b="0" dirty="0">
                <a:solidFill>
                  <a:srgbClr val="EE0000"/>
                </a:solidFill>
                <a:effectLst/>
                <a:latin typeface="Consolas" panose="020B0609020204030204" pitchFamily="49" charset="0"/>
              </a:rPr>
              <a:t>\"</a:t>
            </a:r>
            <a:r>
              <a:rPr lang="en-US" altLang="zh-CN" b="0" dirty="0">
                <a:solidFill>
                  <a:srgbClr val="A31515"/>
                </a:solidFill>
                <a:effectLst/>
                <a:latin typeface="Consolas" panose="020B0609020204030204" pitchFamily="49" charset="0"/>
              </a:rPr>
              <a:t>:</a:t>
            </a:r>
            <a:r>
              <a:rPr lang="en-US" altLang="zh-CN" b="0" dirty="0">
                <a:solidFill>
                  <a:srgbClr val="EE0000"/>
                </a:solidFill>
                <a:effectLst/>
                <a:latin typeface="Consolas" panose="020B0609020204030204" pitchFamily="49" charset="0"/>
              </a:rPr>
              <a:t>\"</a:t>
            </a:r>
            <a:r>
              <a:rPr lang="en-US" altLang="zh-CN" b="0" dirty="0">
                <a:solidFill>
                  <a:srgbClr val="001080"/>
                </a:solidFill>
                <a:effectLst/>
                <a:latin typeface="Consolas" panose="020B0609020204030204" pitchFamily="49" charset="0"/>
              </a:rPr>
              <a:t>%s</a:t>
            </a:r>
            <a:r>
              <a:rPr lang="en-US" altLang="zh-CN" b="0" dirty="0">
                <a:solidFill>
                  <a:srgbClr val="EE0000"/>
                </a:solidFill>
                <a:effectLst/>
                <a:latin typeface="Consolas" panose="020B0609020204030204" pitchFamily="49" charset="0"/>
              </a:rPr>
              <a:t>\"</a:t>
            </a:r>
            <a:r>
              <a:rPr lang="en-US" altLang="zh-CN" b="0" dirty="0">
                <a:solidFill>
                  <a:srgbClr val="A31515"/>
                </a:solidFill>
                <a:effectLst/>
                <a:latin typeface="Consolas" panose="020B0609020204030204" pitchFamily="49" charset="0"/>
              </a:rPr>
              <a:t>,</a:t>
            </a:r>
            <a:r>
              <a:rPr lang="en-US" altLang="zh-CN" b="0" dirty="0">
                <a:solidFill>
                  <a:srgbClr val="EE0000"/>
                </a:solidFill>
                <a:effectLst/>
                <a:latin typeface="Consolas" panose="020B0609020204030204" pitchFamily="49" charset="0"/>
              </a:rPr>
              <a:t>\"</a:t>
            </a:r>
            <a:r>
              <a:rPr lang="en-US" altLang="zh-CN" b="0" dirty="0" err="1">
                <a:solidFill>
                  <a:srgbClr val="A31515"/>
                </a:solidFill>
                <a:effectLst/>
                <a:latin typeface="Consolas" panose="020B0609020204030204" pitchFamily="49" charset="0"/>
              </a:rPr>
              <a:t>pcmd</a:t>
            </a:r>
            <a:r>
              <a:rPr lang="en-US" altLang="zh-CN" b="0" dirty="0">
                <a:solidFill>
                  <a:srgbClr val="EE0000"/>
                </a:solidFill>
                <a:effectLst/>
                <a:latin typeface="Consolas" panose="020B0609020204030204" pitchFamily="49" charset="0"/>
              </a:rPr>
              <a:t>\"</a:t>
            </a:r>
            <a:r>
              <a:rPr lang="en-US" altLang="zh-CN" b="0" dirty="0">
                <a:solidFill>
                  <a:srgbClr val="A31515"/>
                </a:solidFill>
                <a:effectLst/>
                <a:latin typeface="Consolas" panose="020B0609020204030204" pitchFamily="49" charset="0"/>
              </a:rPr>
              <a:t>:</a:t>
            </a:r>
            <a:r>
              <a:rPr lang="en-US" altLang="zh-CN" b="0" dirty="0">
                <a:solidFill>
                  <a:srgbClr val="EE0000"/>
                </a:solidFill>
                <a:effectLst/>
                <a:latin typeface="Consolas" panose="020B0609020204030204" pitchFamily="49" charset="0"/>
              </a:rPr>
              <a:t>\"</a:t>
            </a:r>
            <a:r>
              <a:rPr lang="en-US" altLang="zh-CN" b="0" dirty="0">
                <a:solidFill>
                  <a:srgbClr val="001080"/>
                </a:solidFill>
                <a:effectLst/>
                <a:latin typeface="Consolas" panose="020B0609020204030204" pitchFamily="49" charset="0"/>
              </a:rPr>
              <a:t>%f</a:t>
            </a:r>
            <a:r>
              <a:rPr lang="en-US" altLang="zh-CN" b="0" dirty="0">
                <a:solidFill>
                  <a:srgbClr val="EE0000"/>
                </a:solidFill>
                <a:effectLst/>
                <a:latin typeface="Consolas" panose="020B0609020204030204" pitchFamily="49" charset="0"/>
              </a:rPr>
              <a:t>\"</a:t>
            </a:r>
            <a:r>
              <a:rPr lang="en-US" altLang="zh-CN" b="0" dirty="0">
                <a:solidFill>
                  <a:srgbClr val="A31515"/>
                </a:solidFill>
                <a:effectLst/>
                <a:latin typeface="Consolas" panose="020B0609020204030204" pitchFamily="49" charset="0"/>
              </a:rPr>
              <a:t>}"</a:t>
            </a:r>
            <a:r>
              <a:rPr lang="en-US" altLang="zh-CN" b="0" dirty="0">
                <a:solidFill>
                  <a:srgbClr val="3B3B3B"/>
                </a:solidFill>
                <a:effectLst/>
                <a:latin typeface="Consolas" panose="020B0609020204030204" pitchFamily="49" charset="0"/>
              </a:rPr>
              <a:t>,</a:t>
            </a:r>
            <a:r>
              <a:rPr lang="en-US" altLang="zh-CN" b="0" dirty="0">
                <a:solidFill>
                  <a:srgbClr val="EE0000"/>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r>
              <a:rPr lang="en-US" altLang="zh-CN" b="0" dirty="0">
                <a:solidFill>
                  <a:srgbClr val="001080"/>
                </a:solidFill>
                <a:effectLst/>
                <a:latin typeface="Consolas" panose="020B0609020204030204" pitchFamily="49" charset="0"/>
              </a:rPr>
              <a:t>E53_IA1_Data</a:t>
            </a:r>
            <a:r>
              <a:rPr lang="en-US" altLang="zh-CN" b="0" dirty="0">
                <a:solidFill>
                  <a:srgbClr val="3B3B3B"/>
                </a:solidFill>
                <a:effectLst/>
                <a:latin typeface="Consolas" panose="020B0609020204030204" pitchFamily="49" charset="0"/>
              </a:rPr>
              <a:t>.</a:t>
            </a:r>
            <a:r>
              <a:rPr lang="en-US" altLang="zh-CN" b="0" dirty="0">
                <a:solidFill>
                  <a:srgbClr val="001080"/>
                </a:solidFill>
                <a:effectLst/>
                <a:latin typeface="Consolas" panose="020B0609020204030204" pitchFamily="49" charset="0"/>
              </a:rPr>
              <a:t>Temperature</a:t>
            </a:r>
            <a:r>
              <a:rPr lang="en-US" altLang="zh-CN" b="0" dirty="0">
                <a:solidFill>
                  <a:srgbClr val="3B3B3B"/>
                </a:solidFill>
                <a:effectLst/>
                <a:latin typeface="Consolas" panose="020B0609020204030204" pitchFamily="49" charset="0"/>
              </a:rPr>
              <a:t>,           </a:t>
            </a:r>
            <a:r>
              <a:rPr lang="en-US" altLang="zh-CN" b="0" dirty="0">
                <a:solidFill>
                  <a:srgbClr val="EE0000"/>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r>
              <a:rPr lang="en-US" altLang="zh-CN" b="0" dirty="0">
                <a:solidFill>
                  <a:srgbClr val="001080"/>
                </a:solidFill>
                <a:effectLst/>
                <a:latin typeface="Consolas" panose="020B0609020204030204" pitchFamily="49" charset="0"/>
              </a:rPr>
              <a:t>E53_IA1_Data</a:t>
            </a:r>
            <a:r>
              <a:rPr lang="en-US" altLang="zh-CN" b="0" dirty="0">
                <a:solidFill>
                  <a:srgbClr val="3B3B3B"/>
                </a:solidFill>
                <a:effectLst/>
                <a:latin typeface="Consolas" panose="020B0609020204030204" pitchFamily="49" charset="0"/>
              </a:rPr>
              <a:t>.</a:t>
            </a:r>
            <a:r>
              <a:rPr lang="en-US" altLang="zh-CN" b="0" dirty="0">
                <a:solidFill>
                  <a:srgbClr val="001080"/>
                </a:solidFill>
                <a:effectLst/>
                <a:latin typeface="Consolas" panose="020B0609020204030204" pitchFamily="49" charset="0"/>
              </a:rPr>
              <a:t>Humidity</a:t>
            </a:r>
            <a:r>
              <a:rPr lang="en-US" altLang="zh-CN" b="0" dirty="0">
                <a:solidFill>
                  <a:srgbClr val="3B3B3B"/>
                </a:solidFill>
                <a:effectLst/>
                <a:latin typeface="Consolas" panose="020B0609020204030204" pitchFamily="49" charset="0"/>
              </a:rPr>
              <a:t>,      </a:t>
            </a:r>
            <a:r>
              <a:rPr lang="en-US" altLang="zh-CN" b="0" dirty="0">
                <a:solidFill>
                  <a:srgbClr val="EE0000"/>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r>
              <a:rPr lang="en-US" altLang="zh-CN" b="0" dirty="0">
                <a:solidFill>
                  <a:srgbClr val="001080"/>
                </a:solidFill>
                <a:effectLst/>
                <a:latin typeface="Consolas" panose="020B0609020204030204" pitchFamily="49" charset="0"/>
              </a:rPr>
              <a:t>E53_IA1_Data</a:t>
            </a:r>
            <a:r>
              <a:rPr lang="en-US" altLang="zh-CN" b="0" dirty="0">
                <a:solidFill>
                  <a:srgbClr val="3B3B3B"/>
                </a:solidFill>
                <a:effectLst/>
                <a:latin typeface="Consolas" panose="020B0609020204030204" pitchFamily="49" charset="0"/>
              </a:rPr>
              <a:t>.</a:t>
            </a:r>
            <a:r>
              <a:rPr lang="en-US" altLang="zh-CN" b="0" dirty="0">
                <a:solidFill>
                  <a:srgbClr val="001080"/>
                </a:solidFill>
                <a:effectLst/>
                <a:latin typeface="Consolas" panose="020B0609020204030204" pitchFamily="49" charset="0"/>
              </a:rPr>
              <a:t>Lux</a:t>
            </a:r>
            <a:r>
              <a:rPr lang="en-US" altLang="zh-CN" b="0" dirty="0">
                <a:solidFill>
                  <a:srgbClr val="3B3B3B"/>
                </a:solidFill>
                <a:effectLst/>
                <a:latin typeface="Consolas" panose="020B0609020204030204" pitchFamily="49" charset="0"/>
              </a:rPr>
              <a:t>,   </a:t>
            </a:r>
            <a:r>
              <a:rPr lang="en-US" altLang="zh-CN" b="0" dirty="0">
                <a:solidFill>
                  <a:srgbClr val="EE0000"/>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r>
              <a:rPr lang="en-US" altLang="zh-CN" b="0" dirty="0" err="1">
                <a:solidFill>
                  <a:srgbClr val="001080"/>
                </a:solidFill>
                <a:effectLst/>
                <a:latin typeface="Consolas" panose="020B0609020204030204" pitchFamily="49" charset="0"/>
              </a:rPr>
              <a:t>MotorStatus</a:t>
            </a:r>
            <a:r>
              <a:rPr lang="en-US" altLang="zh-CN" b="0" dirty="0">
                <a:solidFill>
                  <a:srgbClr val="3B3B3B"/>
                </a:solidFill>
                <a:effectLst/>
                <a:latin typeface="Consolas" panose="020B0609020204030204" pitchFamily="49" charset="0"/>
              </a:rPr>
              <a:t> </a:t>
            </a:r>
            <a:r>
              <a:rPr lang="en-US" altLang="zh-CN" b="0" dirty="0">
                <a:solidFill>
                  <a:srgbClr val="000000"/>
                </a:solidFill>
                <a:effectLst/>
                <a:latin typeface="Consolas" panose="020B0609020204030204" pitchFamily="49" charset="0"/>
              </a:rPr>
              <a:t>?</a:t>
            </a:r>
            <a:r>
              <a:rPr lang="en-US" altLang="zh-CN" b="0" dirty="0">
                <a:solidFill>
                  <a:srgbClr val="3B3B3B"/>
                </a:solidFill>
                <a:effectLst/>
                <a:latin typeface="Consolas" panose="020B0609020204030204" pitchFamily="49" charset="0"/>
              </a:rPr>
              <a:t> </a:t>
            </a:r>
            <a:r>
              <a:rPr lang="en-US" altLang="zh-CN" b="0" dirty="0">
                <a:solidFill>
                  <a:srgbClr val="A31515"/>
                </a:solidFill>
                <a:effectLst/>
                <a:latin typeface="Consolas" panose="020B0609020204030204" pitchFamily="49" charset="0"/>
              </a:rPr>
              <a:t>"ON"</a:t>
            </a:r>
            <a:r>
              <a:rPr lang="en-US" altLang="zh-CN" b="0" dirty="0">
                <a:solidFill>
                  <a:srgbClr val="3B3B3B"/>
                </a:solidFill>
                <a:effectLst/>
                <a:latin typeface="Consolas" panose="020B0609020204030204" pitchFamily="49" charset="0"/>
              </a:rPr>
              <a:t> </a:t>
            </a:r>
            <a:r>
              <a:rPr lang="en-US" altLang="zh-CN" b="0" dirty="0">
                <a:solidFill>
                  <a:srgbClr val="000000"/>
                </a:solidFill>
                <a:effectLst/>
                <a:latin typeface="Consolas" panose="020B0609020204030204" pitchFamily="49" charset="0"/>
              </a:rPr>
              <a:t>:</a:t>
            </a:r>
            <a:r>
              <a:rPr lang="en-US" altLang="zh-CN" b="0" dirty="0">
                <a:solidFill>
                  <a:srgbClr val="3B3B3B"/>
                </a:solidFill>
                <a:effectLst/>
                <a:latin typeface="Consolas" panose="020B0609020204030204" pitchFamily="49" charset="0"/>
              </a:rPr>
              <a:t> </a:t>
            </a:r>
            <a:r>
              <a:rPr lang="en-US" altLang="zh-CN" b="0" dirty="0">
                <a:solidFill>
                  <a:srgbClr val="A31515"/>
                </a:solidFill>
                <a:effectLst/>
                <a:latin typeface="Consolas" panose="020B0609020204030204" pitchFamily="49" charset="0"/>
              </a:rPr>
              <a:t>"OFF"</a:t>
            </a:r>
            <a:r>
              <a:rPr lang="en-US" altLang="zh-CN" b="0" dirty="0">
                <a:solidFill>
                  <a:srgbClr val="3B3B3B"/>
                </a:solidFill>
                <a:effectLst/>
                <a:latin typeface="Consolas" panose="020B0609020204030204" pitchFamily="49" charset="0"/>
              </a:rPr>
              <a:t>, </a:t>
            </a:r>
            <a:r>
              <a:rPr lang="en-US" altLang="zh-CN" b="0" dirty="0">
                <a:solidFill>
                  <a:srgbClr val="EE0000"/>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r>
              <a:rPr lang="en-US" altLang="zh-CN" b="0" dirty="0" err="1">
                <a:solidFill>
                  <a:srgbClr val="001080"/>
                </a:solidFill>
                <a:effectLst/>
                <a:latin typeface="Consolas" panose="020B0609020204030204" pitchFamily="49" charset="0"/>
              </a:rPr>
              <a:t>LightStatus</a:t>
            </a:r>
            <a:r>
              <a:rPr lang="en-US" altLang="zh-CN" b="0" dirty="0">
                <a:solidFill>
                  <a:srgbClr val="3B3B3B"/>
                </a:solidFill>
                <a:effectLst/>
                <a:latin typeface="Consolas" panose="020B0609020204030204" pitchFamily="49" charset="0"/>
              </a:rPr>
              <a:t> </a:t>
            </a:r>
            <a:r>
              <a:rPr lang="en-US" altLang="zh-CN" b="0" dirty="0">
                <a:solidFill>
                  <a:srgbClr val="000000"/>
                </a:solidFill>
                <a:effectLst/>
                <a:latin typeface="Consolas" panose="020B0609020204030204" pitchFamily="49" charset="0"/>
              </a:rPr>
              <a:t>?</a:t>
            </a:r>
            <a:r>
              <a:rPr lang="en-US" altLang="zh-CN" b="0" dirty="0">
                <a:solidFill>
                  <a:srgbClr val="3B3B3B"/>
                </a:solidFill>
                <a:effectLst/>
                <a:latin typeface="Consolas" panose="020B0609020204030204" pitchFamily="49" charset="0"/>
              </a:rPr>
              <a:t> </a:t>
            </a:r>
            <a:r>
              <a:rPr lang="en-US" altLang="zh-CN" b="0" dirty="0">
                <a:solidFill>
                  <a:srgbClr val="A31515"/>
                </a:solidFill>
                <a:effectLst/>
                <a:latin typeface="Consolas" panose="020B0609020204030204" pitchFamily="49" charset="0"/>
              </a:rPr>
              <a:t>"ON"</a:t>
            </a:r>
            <a:r>
              <a:rPr lang="en-US" altLang="zh-CN" b="0" dirty="0">
                <a:solidFill>
                  <a:srgbClr val="3B3B3B"/>
                </a:solidFill>
                <a:effectLst/>
                <a:latin typeface="Consolas" panose="020B0609020204030204" pitchFamily="49" charset="0"/>
              </a:rPr>
              <a:t> </a:t>
            </a:r>
            <a:r>
              <a:rPr lang="en-US" altLang="zh-CN" b="0" dirty="0">
                <a:solidFill>
                  <a:srgbClr val="000000"/>
                </a:solidFill>
                <a:effectLst/>
                <a:latin typeface="Consolas" panose="020B0609020204030204" pitchFamily="49" charset="0"/>
              </a:rPr>
              <a:t>:</a:t>
            </a:r>
            <a:r>
              <a:rPr lang="en-US" altLang="zh-CN" b="0" dirty="0">
                <a:solidFill>
                  <a:srgbClr val="3B3B3B"/>
                </a:solidFill>
                <a:effectLst/>
                <a:latin typeface="Consolas" panose="020B0609020204030204" pitchFamily="49" charset="0"/>
              </a:rPr>
              <a:t> </a:t>
            </a:r>
            <a:r>
              <a:rPr lang="en-US" altLang="zh-CN" b="0" dirty="0">
                <a:solidFill>
                  <a:srgbClr val="A31515"/>
                </a:solidFill>
                <a:effectLst/>
                <a:latin typeface="Consolas" panose="020B0609020204030204" pitchFamily="49" charset="0"/>
              </a:rPr>
              <a:t>"OFF"</a:t>
            </a:r>
            <a:r>
              <a:rPr lang="en-US" altLang="zh-CN" b="0" dirty="0">
                <a:solidFill>
                  <a:srgbClr val="3B3B3B"/>
                </a:solidFill>
                <a:effectLst/>
                <a:latin typeface="Consolas" panose="020B0609020204030204" pitchFamily="49" charset="0"/>
              </a:rPr>
              <a:t>,</a:t>
            </a:r>
            <a:r>
              <a:rPr lang="en-US" altLang="zh-CN" b="0" dirty="0" err="1">
                <a:solidFill>
                  <a:srgbClr val="001080"/>
                </a:solidFill>
                <a:effectLst/>
                <a:latin typeface="Consolas" panose="020B0609020204030204" pitchFamily="49" charset="0"/>
              </a:rPr>
              <a:t>phone_cmd</a:t>
            </a: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r>
              <a:rPr lang="en-US" altLang="zh-CN" dirty="0">
                <a:solidFill>
                  <a:srgbClr val="3B3B3B"/>
                </a:solidFill>
                <a:latin typeface="Consolas" panose="020B0609020204030204" pitchFamily="49" charset="0"/>
              </a:rPr>
              <a:t>	</a:t>
            </a:r>
            <a:r>
              <a:rPr lang="zh-CN" altLang="en-US" b="0" dirty="0">
                <a:solidFill>
                  <a:srgbClr val="008000"/>
                </a:solidFill>
                <a:effectLst/>
                <a:latin typeface="Consolas" panose="020B0609020204030204" pitchFamily="49" charset="0"/>
              </a:rPr>
              <a:t> </a:t>
            </a:r>
            <a:r>
              <a:rPr lang="en-US" altLang="zh-CN" b="0" dirty="0">
                <a:solidFill>
                  <a:srgbClr val="008000"/>
                </a:solidFill>
                <a:effectLst/>
                <a:latin typeface="Consolas" panose="020B0609020204030204" pitchFamily="49" charset="0"/>
              </a:rPr>
              <a:t>// </a:t>
            </a:r>
            <a:r>
              <a:rPr lang="zh-CN" altLang="en-US" b="0" dirty="0">
                <a:solidFill>
                  <a:srgbClr val="008000"/>
                </a:solidFill>
                <a:effectLst/>
                <a:latin typeface="Consolas" panose="020B0609020204030204" pitchFamily="49" charset="0"/>
              </a:rPr>
              <a:t>发送</a:t>
            </a:r>
            <a:r>
              <a:rPr lang="en-US" altLang="zh-CN" b="0" dirty="0">
                <a:solidFill>
                  <a:srgbClr val="008000"/>
                </a:solidFill>
                <a:effectLst/>
                <a:latin typeface="Consolas" panose="020B0609020204030204" pitchFamily="49" charset="0"/>
              </a:rPr>
              <a:t>UDP</a:t>
            </a:r>
            <a:r>
              <a:rPr lang="zh-CN" altLang="en-US" b="0" dirty="0">
                <a:solidFill>
                  <a:srgbClr val="008000"/>
                </a:solidFill>
                <a:effectLst/>
                <a:latin typeface="Consolas" panose="020B0609020204030204" pitchFamily="49" charset="0"/>
              </a:rPr>
              <a:t>消息</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r>
              <a:rPr lang="en-US" altLang="zh-CN" b="0" dirty="0" err="1">
                <a:solidFill>
                  <a:srgbClr val="795E26"/>
                </a:solidFill>
                <a:effectLst/>
                <a:latin typeface="Consolas" panose="020B0609020204030204" pitchFamily="49" charset="0"/>
              </a:rPr>
              <a:t>UDPClientTask_send</a:t>
            </a:r>
            <a:r>
              <a:rPr lang="en-US" altLang="zh-CN" b="0" dirty="0">
                <a:solidFill>
                  <a:srgbClr val="3B3B3B"/>
                </a:solidFill>
                <a:effectLst/>
                <a:latin typeface="Consolas" panose="020B0609020204030204" pitchFamily="49" charset="0"/>
              </a:rPr>
              <a:t>(</a:t>
            </a:r>
            <a:r>
              <a:rPr lang="en-US" altLang="zh-CN" b="0" dirty="0" err="1">
                <a:solidFill>
                  <a:srgbClr val="001080"/>
                </a:solidFill>
                <a:effectLst/>
                <a:latin typeface="Consolas" panose="020B0609020204030204" pitchFamily="49" charset="0"/>
              </a:rPr>
              <a:t>replay_buf</a:t>
            </a: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008000"/>
                </a:solidFill>
                <a:effectLst/>
                <a:latin typeface="Consolas" panose="020B0609020204030204" pitchFamily="49" charset="0"/>
              </a:rPr>
              <a:t>        /* </a:t>
            </a:r>
            <a:r>
              <a:rPr lang="zh-CN" altLang="en-US" b="0" dirty="0">
                <a:solidFill>
                  <a:srgbClr val="008000"/>
                </a:solidFill>
                <a:effectLst/>
                <a:latin typeface="Consolas" panose="020B0609020204030204" pitchFamily="49" charset="0"/>
              </a:rPr>
              <a:t>把传感器数据写入</a:t>
            </a:r>
            <a:r>
              <a:rPr lang="en-US" altLang="zh-CN" b="0" dirty="0">
                <a:solidFill>
                  <a:srgbClr val="008000"/>
                </a:solidFill>
                <a:effectLst/>
                <a:latin typeface="Consolas" panose="020B0609020204030204" pitchFamily="49" charset="0"/>
              </a:rPr>
              <a:t>reply, </a:t>
            </a:r>
            <a:r>
              <a:rPr lang="zh-CN" altLang="en-US" b="0" dirty="0">
                <a:solidFill>
                  <a:srgbClr val="008000"/>
                </a:solidFill>
                <a:effectLst/>
                <a:latin typeface="Consolas" panose="020B0609020204030204" pitchFamily="49" charset="0"/>
              </a:rPr>
              <a:t>可被带至用户程序 *</a:t>
            </a:r>
            <a:r>
              <a:rPr lang="en-US" altLang="zh-CN" b="0" dirty="0">
                <a:solidFill>
                  <a:srgbClr val="008000"/>
                </a:solidFill>
                <a:effectLst/>
                <a:latin typeface="Consolas" panose="020B0609020204030204" pitchFamily="49" charset="0"/>
              </a:rPr>
              <a:t>/</a:t>
            </a:r>
            <a:endParaRPr lang="zh-CN" altLang="en-US" b="0" dirty="0">
              <a:solidFill>
                <a:srgbClr val="3B3B3B"/>
              </a:solidFill>
              <a:effectLst/>
              <a:latin typeface="Consolas" panose="020B0609020204030204" pitchFamily="49" charset="0"/>
            </a:endParaRPr>
          </a:p>
          <a:p>
            <a:pPr>
              <a:lnSpc>
                <a:spcPts val="1500"/>
              </a:lnSpc>
            </a:pPr>
            <a:r>
              <a:rPr lang="zh-CN" altLang="en-US" b="0" dirty="0">
                <a:solidFill>
                  <a:srgbClr val="3B3B3B"/>
                </a:solidFill>
                <a:effectLst/>
                <a:latin typeface="Consolas" panose="020B0609020204030204" pitchFamily="49" charset="0"/>
              </a:rPr>
              <a:t>        </a:t>
            </a:r>
            <a:r>
              <a:rPr lang="en-US" altLang="zh-CN" b="0" dirty="0">
                <a:solidFill>
                  <a:srgbClr val="AF00DB"/>
                </a:solidFill>
                <a:effectLst/>
                <a:latin typeface="Consolas" panose="020B0609020204030204" pitchFamily="49" charset="0"/>
              </a:rPr>
              <a:t>if</a:t>
            </a:r>
            <a:r>
              <a:rPr lang="en-US" altLang="zh-CN" b="0" dirty="0">
                <a:solidFill>
                  <a:srgbClr val="3B3B3B"/>
                </a:solidFill>
                <a:effectLst/>
                <a:latin typeface="Consolas" panose="020B0609020204030204" pitchFamily="49" charset="0"/>
              </a:rPr>
              <a:t> (</a:t>
            </a:r>
            <a:r>
              <a:rPr lang="en-US" altLang="zh-CN" b="0" dirty="0">
                <a:solidFill>
                  <a:srgbClr val="000000"/>
                </a:solidFill>
                <a:effectLst/>
                <a:latin typeface="Consolas" panose="020B0609020204030204" pitchFamily="49" charset="0"/>
              </a:rPr>
              <a:t>!</a:t>
            </a:r>
            <a:r>
              <a:rPr lang="en-US" altLang="zh-CN" b="0" dirty="0" err="1">
                <a:solidFill>
                  <a:srgbClr val="795E26"/>
                </a:solidFill>
                <a:effectLst/>
                <a:latin typeface="Consolas" panose="020B0609020204030204" pitchFamily="49" charset="0"/>
              </a:rPr>
              <a:t>HdfSbufWriteString</a:t>
            </a:r>
            <a:r>
              <a:rPr lang="en-US" altLang="zh-CN" b="0" dirty="0">
                <a:solidFill>
                  <a:srgbClr val="3B3B3B"/>
                </a:solidFill>
                <a:effectLst/>
                <a:latin typeface="Consolas" panose="020B0609020204030204" pitchFamily="49" charset="0"/>
              </a:rPr>
              <a:t>(</a:t>
            </a:r>
            <a:r>
              <a:rPr lang="en-US" altLang="zh-CN" b="0" dirty="0">
                <a:solidFill>
                  <a:srgbClr val="001080"/>
                </a:solidFill>
                <a:effectLst/>
                <a:latin typeface="Consolas" panose="020B0609020204030204" pitchFamily="49" charset="0"/>
              </a:rPr>
              <a:t>reply</a:t>
            </a:r>
            <a:r>
              <a:rPr lang="en-US" altLang="zh-CN" b="0" dirty="0">
                <a:solidFill>
                  <a:srgbClr val="3B3B3B"/>
                </a:solidFill>
                <a:effectLst/>
                <a:latin typeface="Consolas" panose="020B0609020204030204" pitchFamily="49" charset="0"/>
              </a:rPr>
              <a:t>, </a:t>
            </a:r>
            <a:r>
              <a:rPr lang="en-US" altLang="zh-CN" b="0" dirty="0" err="1">
                <a:solidFill>
                  <a:srgbClr val="001080"/>
                </a:solidFill>
                <a:effectLst/>
                <a:latin typeface="Consolas" panose="020B0609020204030204" pitchFamily="49" charset="0"/>
              </a:rPr>
              <a:t>replay_buf</a:t>
            </a:r>
            <a:r>
              <a:rPr lang="en-US" altLang="zh-CN" b="0" dirty="0">
                <a:solidFill>
                  <a:srgbClr val="3B3B3B"/>
                </a:solidFill>
                <a:effectLst/>
                <a:latin typeface="Consolas" panose="020B0609020204030204" pitchFamily="49" charset="0"/>
              </a:rPr>
              <a:t>))                </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r>
              <a:rPr lang="en-US" altLang="zh-CN" b="0" dirty="0">
                <a:solidFill>
                  <a:srgbClr val="795E26"/>
                </a:solidFill>
                <a:effectLst/>
                <a:latin typeface="Consolas" panose="020B0609020204030204" pitchFamily="49" charset="0"/>
              </a:rPr>
              <a:t>HDF_LOGE</a:t>
            </a:r>
            <a:r>
              <a:rPr lang="en-US" altLang="zh-CN" b="0" dirty="0">
                <a:solidFill>
                  <a:srgbClr val="3B3B3B"/>
                </a:solidFill>
                <a:effectLst/>
                <a:latin typeface="Consolas" panose="020B0609020204030204" pitchFamily="49" charset="0"/>
              </a:rPr>
              <a:t>(</a:t>
            </a:r>
            <a:r>
              <a:rPr lang="en-US" altLang="zh-CN" b="0" dirty="0">
                <a:solidFill>
                  <a:srgbClr val="A31515"/>
                </a:solidFill>
                <a:effectLst/>
                <a:latin typeface="Consolas" panose="020B0609020204030204" pitchFamily="49" charset="0"/>
              </a:rPr>
              <a:t>"replay is fail"</a:t>
            </a: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r>
              <a:rPr lang="en-US" altLang="zh-CN" b="0" dirty="0">
                <a:solidFill>
                  <a:srgbClr val="AF00DB"/>
                </a:solidFill>
                <a:effectLst/>
                <a:latin typeface="Consolas" panose="020B0609020204030204" pitchFamily="49" charset="0"/>
              </a:rPr>
              <a:t>return</a:t>
            </a:r>
            <a:r>
              <a:rPr lang="en-US" altLang="zh-CN" b="0" dirty="0">
                <a:solidFill>
                  <a:srgbClr val="3B3B3B"/>
                </a:solidFill>
                <a:effectLst/>
                <a:latin typeface="Consolas" panose="020B0609020204030204" pitchFamily="49" charset="0"/>
              </a:rPr>
              <a:t> HDF_FAILURE;</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r>
              <a:rPr lang="en-US" altLang="zh-CN" b="0" dirty="0" err="1">
                <a:solidFill>
                  <a:srgbClr val="795E26"/>
                </a:solidFill>
                <a:effectLst/>
                <a:latin typeface="Consolas" panose="020B0609020204030204" pitchFamily="49" charset="0"/>
              </a:rPr>
              <a:t>OsalMemFree</a:t>
            </a:r>
            <a:r>
              <a:rPr lang="en-US" altLang="zh-CN" b="0" dirty="0">
                <a:solidFill>
                  <a:srgbClr val="3B3B3B"/>
                </a:solidFill>
                <a:effectLst/>
                <a:latin typeface="Consolas" panose="020B0609020204030204" pitchFamily="49" charset="0"/>
              </a:rPr>
              <a:t>(</a:t>
            </a:r>
            <a:r>
              <a:rPr lang="en-US" altLang="zh-CN" b="0" dirty="0" err="1">
                <a:solidFill>
                  <a:srgbClr val="001080"/>
                </a:solidFill>
                <a:effectLst/>
                <a:latin typeface="Consolas" panose="020B0609020204030204" pitchFamily="49" charset="0"/>
              </a:rPr>
              <a:t>replay_buf</a:t>
            </a: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3B3B3B"/>
                </a:solidFill>
                <a:effectLst/>
                <a:latin typeface="Consolas" panose="020B0609020204030204" pitchFamily="49" charset="0"/>
              </a:rPr>
              <a:t>        </a:t>
            </a:r>
            <a:r>
              <a:rPr lang="en-US" altLang="zh-CN" b="0" dirty="0">
                <a:solidFill>
                  <a:srgbClr val="AF00DB"/>
                </a:solidFill>
                <a:effectLst/>
                <a:latin typeface="Consolas" panose="020B0609020204030204" pitchFamily="49" charset="0"/>
              </a:rPr>
              <a:t>break</a:t>
            </a: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p:txBody>
      </p:sp>
      <p:sp>
        <p:nvSpPr>
          <p:cNvPr id="5" name="文本框 4"/>
          <p:cNvSpPr txBox="1"/>
          <p:nvPr/>
        </p:nvSpPr>
        <p:spPr>
          <a:xfrm>
            <a:off x="429207" y="1256399"/>
            <a:ext cx="11623093" cy="646331"/>
          </a:xfrm>
          <a:prstGeom prst="rect">
            <a:avLst/>
          </a:prstGeom>
          <a:noFill/>
        </p:spPr>
        <p:txBody>
          <a:bodyPr wrap="square">
            <a:spAutoFit/>
          </a:bodyPr>
          <a:lstStyle/>
          <a:p>
            <a:r>
              <a:rPr lang="en-US" altLang="zh-CN" dirty="0"/>
              <a:t>6. </a:t>
            </a:r>
            <a:r>
              <a:rPr lang="zh-CN" altLang="en-US" dirty="0"/>
              <a:t>添加新</a:t>
            </a:r>
            <a:r>
              <a:rPr lang="en-US" altLang="zh-CN" b="0" dirty="0">
                <a:solidFill>
                  <a:srgbClr val="AF00DB"/>
                </a:solidFill>
                <a:effectLst/>
                <a:latin typeface="Consolas" panose="020B0609020204030204" pitchFamily="49" charset="0"/>
              </a:rPr>
              <a:t>case</a:t>
            </a:r>
            <a:r>
              <a:rPr lang="zh-CN" altLang="en-US" dirty="0"/>
              <a:t>：</a:t>
            </a:r>
            <a:r>
              <a:rPr lang="en-US" altLang="zh-CN" b="0" dirty="0">
                <a:solidFill>
                  <a:srgbClr val="0070C1"/>
                </a:solidFill>
                <a:effectLst/>
                <a:latin typeface="Consolas" panose="020B0609020204030204" pitchFamily="49" charset="0"/>
              </a:rPr>
              <a:t>E53_IA1_ReadPhone</a:t>
            </a:r>
            <a:r>
              <a:rPr lang="zh-CN" altLang="en-US" dirty="0"/>
              <a:t>的执行代码如下。调用</a:t>
            </a:r>
            <a:r>
              <a:rPr lang="en-US" altLang="zh-CN" b="0" dirty="0" err="1">
                <a:solidFill>
                  <a:srgbClr val="795E26"/>
                </a:solidFill>
                <a:effectLst/>
                <a:latin typeface="Consolas" panose="020B0609020204030204" pitchFamily="49" charset="0"/>
              </a:rPr>
              <a:t>UDPClientTask_getmsg</a:t>
            </a:r>
            <a:r>
              <a:rPr lang="zh-CN" altLang="en-US" dirty="0"/>
              <a:t>接收用户控制指令，接着同样发送反馈数据给手机的用户端，此数据也要写入</a:t>
            </a:r>
            <a:r>
              <a:rPr lang="en-US" altLang="zh-CN" dirty="0"/>
              <a:t>reply</a:t>
            </a:r>
            <a:r>
              <a:rPr lang="zh-CN" altLang="en-US" dirty="0"/>
              <a:t>以带至</a:t>
            </a:r>
            <a:r>
              <a:rPr lang="en-US" altLang="zh-CN" dirty="0"/>
              <a:t>HAP</a:t>
            </a:r>
            <a:r>
              <a:rPr lang="zh-CN" altLang="en-US" dirty="0"/>
              <a:t>端。</a:t>
            </a:r>
            <a:endParaRPr lang="en-US" alt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p:nvPr/>
        </p:nvSpPr>
        <p:spPr>
          <a:xfrm>
            <a:off x="803910" y="1409065"/>
            <a:ext cx="8532495" cy="2954020"/>
          </a:xfrm>
          <a:prstGeom prst="rect">
            <a:avLst/>
          </a:prstGeom>
        </p:spPr>
        <p:txBody>
          <a:bodyPr vert="horz" wrap="square" lIns="0" tIns="0" rIns="0" bIns="0"/>
          <a:lstStyle/>
          <a:p>
            <a:pPr indent="0" algn="l" rtl="0" eaLnBrk="0" fontAlgn="auto">
              <a:lnSpc>
                <a:spcPct val="150000"/>
              </a:lnSpc>
            </a:pPr>
            <a:endParaRPr lang="en-US" altLang="en-US" sz="100" dirty="0"/>
          </a:p>
          <a:p>
            <a:pPr marL="12700" eaLnBrk="0">
              <a:lnSpc>
                <a:spcPct val="150000"/>
              </a:lnSpc>
            </a:pPr>
            <a:r>
              <a:rPr lang="en-US" altLang="zh-CN" sz="2100" kern="0" spc="90" dirty="0">
                <a:solidFill>
                  <a:srgbClr val="262626">
                    <a:alpha val="100000"/>
                  </a:srgbClr>
                </a:solidFill>
                <a:latin typeface="Arial" panose="020B0604020202020204"/>
                <a:ea typeface="Arial" panose="020B0604020202020204"/>
                <a:cs typeface="Arial" panose="020B0604020202020204"/>
              </a:rPr>
              <a:t>•</a:t>
            </a:r>
            <a:r>
              <a:rPr lang="en-US" altLang="zh-CN" sz="2100" kern="0" spc="290" dirty="0">
                <a:solidFill>
                  <a:srgbClr val="262626">
                    <a:alpha val="100000"/>
                  </a:srgbClr>
                </a:solidFill>
                <a:latin typeface="Arial" panose="020B0604020202020204"/>
                <a:ea typeface="Arial" panose="020B0604020202020204"/>
                <a:cs typeface="Arial" panose="020B0604020202020204"/>
              </a:rPr>
              <a:t>  </a:t>
            </a:r>
            <a:r>
              <a:rPr lang="zh-CN" altLang="en-US" sz="2100" kern="0" spc="290" dirty="0">
                <a:solidFill>
                  <a:srgbClr val="262626">
                    <a:alpha val="100000"/>
                  </a:srgbClr>
                </a:solidFill>
                <a:latin typeface="Arial" panose="020B0604020202020204"/>
                <a:ea typeface="Arial" panose="020B0604020202020204"/>
                <a:cs typeface="Arial" panose="020B0604020202020204"/>
              </a:rPr>
              <a:t>项目结构</a:t>
            </a:r>
            <a:endParaRPr lang="en-US" sz="2100" kern="0" spc="90" dirty="0">
              <a:solidFill>
                <a:srgbClr val="262626">
                  <a:alpha val="100000"/>
                </a:srgbClr>
              </a:solidFill>
              <a:latin typeface="Arial" panose="020B0604020202020204"/>
              <a:ea typeface="Arial" panose="020B0604020202020204"/>
              <a:cs typeface="Arial" panose="020B0604020202020204"/>
            </a:endParaRPr>
          </a:p>
          <a:p>
            <a:pPr marL="12700" indent="0" algn="l" rtl="0" eaLnBrk="0" fontAlgn="auto">
              <a:lnSpc>
                <a:spcPct val="150000"/>
              </a:lnSpc>
            </a:pPr>
            <a:r>
              <a:rPr sz="2100" kern="0" spc="90" dirty="0">
                <a:solidFill>
                  <a:srgbClr val="262626">
                    <a:alpha val="100000"/>
                  </a:srgbClr>
                </a:solidFill>
                <a:latin typeface="Arial" panose="020B0604020202020204"/>
                <a:ea typeface="Arial" panose="020B0604020202020204"/>
                <a:cs typeface="Arial" panose="020B0604020202020204"/>
              </a:rPr>
              <a:t>•</a:t>
            </a:r>
            <a:r>
              <a:rPr lang="zh-CN" altLang="en-US" sz="2100" kern="0" spc="290" dirty="0">
                <a:solidFill>
                  <a:srgbClr val="262626">
                    <a:alpha val="100000"/>
                  </a:srgbClr>
                </a:solidFill>
                <a:latin typeface="Arial" panose="020B0604020202020204"/>
                <a:ea typeface="Arial" panose="020B0604020202020204"/>
                <a:cs typeface="Arial" panose="020B0604020202020204"/>
              </a:rPr>
              <a:t>  </a:t>
            </a:r>
            <a:r>
              <a:rPr lang="en-US" altLang="zh-CN" sz="2100" kern="0" spc="290" dirty="0">
                <a:solidFill>
                  <a:srgbClr val="262626">
                    <a:alpha val="100000"/>
                  </a:srgbClr>
                </a:solidFill>
                <a:latin typeface="Arial" panose="020B0604020202020204"/>
                <a:ea typeface="Arial" panose="020B0604020202020204"/>
                <a:cs typeface="Arial" panose="020B0604020202020204"/>
              </a:rPr>
              <a:t>.</a:t>
            </a:r>
            <a:r>
              <a:rPr lang="en-US" altLang="zh-CN" sz="2100" kern="0" spc="260" dirty="0">
                <a:solidFill>
                  <a:srgbClr val="262626">
                    <a:alpha val="100000"/>
                  </a:srgbClr>
                </a:solidFill>
                <a:latin typeface="微软雅黑" panose="020B0503020204020204" pitchFamily="34" charset="-122"/>
                <a:ea typeface="微软雅黑" panose="020B0503020204020204" pitchFamily="34" charset="-122"/>
                <a:cs typeface="微软雅黑" panose="020B0503020204020204" pitchFamily="34" charset="-122"/>
                <a:sym typeface="+mn-ea"/>
              </a:rPr>
              <a:t>JS</a:t>
            </a:r>
            <a:r>
              <a:rPr lang="zh-CN" altLang="en-US" sz="2100" kern="0" spc="260" dirty="0">
                <a:solidFill>
                  <a:srgbClr val="262626">
                    <a:alpha val="100000"/>
                  </a:srgbClr>
                </a:solidFill>
                <a:latin typeface="微软雅黑" panose="020B0503020204020204" pitchFamily="34" charset="-122"/>
                <a:ea typeface="微软雅黑" panose="020B0503020204020204" pitchFamily="34" charset="-122"/>
                <a:cs typeface="微软雅黑" panose="020B0503020204020204" pitchFamily="34" charset="-122"/>
                <a:sym typeface="+mn-ea"/>
              </a:rPr>
              <a:t>开发</a:t>
            </a:r>
            <a:endParaRPr lang="en-US" sz="2100" kern="0" spc="260" dirty="0">
              <a:solidFill>
                <a:srgbClr val="262626">
                  <a:alpha val="100000"/>
                </a:srgb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2700" indent="0" algn="l" rtl="0" eaLnBrk="0" fontAlgn="auto">
              <a:lnSpc>
                <a:spcPct val="150000"/>
              </a:lnSpc>
            </a:pPr>
            <a:r>
              <a:rPr lang="en-US" altLang="zh-CN" sz="2100" kern="0" spc="90" dirty="0">
                <a:solidFill>
                  <a:srgbClr val="262626">
                    <a:alpha val="100000"/>
                  </a:srgbClr>
                </a:solidFill>
                <a:latin typeface="Arial" panose="020B0604020202020204"/>
                <a:cs typeface="Arial" panose="020B0604020202020204"/>
              </a:rPr>
              <a:t>•</a:t>
            </a:r>
            <a:r>
              <a:rPr lang="en-US" altLang="zh-CN" sz="2100" kern="0" spc="290" dirty="0">
                <a:solidFill>
                  <a:srgbClr val="262626">
                    <a:alpha val="100000"/>
                  </a:srgbClr>
                </a:solidFill>
                <a:latin typeface="Arial" panose="020B0604020202020204"/>
                <a:cs typeface="Arial" panose="020B0604020202020204"/>
              </a:rPr>
              <a:t>  </a:t>
            </a:r>
            <a:r>
              <a:rPr lang="zh-CN" altLang="en-US" sz="2100" kern="0" spc="260" dirty="0">
                <a:solidFill>
                  <a:srgbClr val="262626">
                    <a:alpha val="100000"/>
                  </a:srgbClr>
                </a:solidFill>
                <a:latin typeface="微软雅黑" panose="020B0503020204020204" pitchFamily="34" charset="-122"/>
                <a:ea typeface="微软雅黑" panose="020B0503020204020204" pitchFamily="34" charset="-122"/>
                <a:cs typeface="Arial" panose="020B0604020202020204"/>
              </a:rPr>
              <a:t>应用界面开发</a:t>
            </a:r>
            <a:endParaRPr sz="2100" kern="0" spc="260" dirty="0">
              <a:solidFill>
                <a:srgbClr val="262626">
                  <a:alpha val="100000"/>
                </a:srgbClr>
              </a:solidFill>
              <a:latin typeface="微软雅黑" panose="020B0503020204020204" pitchFamily="34" charset="-122"/>
              <a:ea typeface="微软雅黑" panose="020B0503020204020204" pitchFamily="34" charset="-122"/>
              <a:sym typeface="+mn-ea"/>
            </a:endParaRPr>
          </a:p>
        </p:txBody>
      </p:sp>
      <p:sp>
        <p:nvSpPr>
          <p:cNvPr id="8" name="textbox 8"/>
          <p:cNvSpPr/>
          <p:nvPr/>
        </p:nvSpPr>
        <p:spPr>
          <a:xfrm>
            <a:off x="-11937" y="439927"/>
            <a:ext cx="6839584" cy="537209"/>
          </a:xfrm>
          <a:prstGeom prst="rect">
            <a:avLst/>
          </a:prstGeom>
        </p:spPr>
        <p:txBody>
          <a:bodyPr vert="horz" wrap="square" lIns="0" tIns="0" rIns="0" bIns="0"/>
          <a:lstStyle/>
          <a:p>
            <a:pPr algn="l" rtl="0" eaLnBrk="0">
              <a:lnSpc>
                <a:spcPct val="189000"/>
              </a:lnSpc>
            </a:pPr>
            <a:endParaRPr lang="en-US" altLang="en-US" sz="100" dirty="0"/>
          </a:p>
          <a:p>
            <a:pPr marL="12700" algn="l" rtl="0" eaLnBrk="0">
              <a:lnSpc>
                <a:spcPct val="99000"/>
              </a:lnSpc>
              <a:spcBef>
                <a:spcPts val="0"/>
              </a:spcBef>
              <a:tabLst>
                <a:tab pos="380365" algn="l"/>
                <a:tab pos="6826250" algn="l"/>
              </a:tabLst>
            </a:pP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sz="3200" kern="0" spc="190"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3200" u="sng" kern="0" spc="28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sz="3200" u="sng" kern="0" spc="-240" dirty="0" err="1">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目录</a:t>
            </a:r>
            <a:r>
              <a:rPr lang="en-US" altLang="zh-CN" sz="3200" u="sng" kern="0" spc="-24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——Hap</a:t>
            </a:r>
            <a:r>
              <a:rPr lang="zh-CN" altLang="en-US" sz="3200" u="sng" kern="0" spc="-24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应用开发</a:t>
            </a: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en-US" sz="3200" dirty="0"/>
          </a:p>
        </p:txBody>
      </p:sp>
      <p:pic>
        <p:nvPicPr>
          <p:cNvPr id="10" name="picture 10"/>
          <p:cNvPicPr>
            <a:picLocks noChangeAspect="1"/>
          </p:cNvPicPr>
          <p:nvPr/>
        </p:nvPicPr>
        <p:blipFill>
          <a:blip r:embed="rId1"/>
          <a:stretch>
            <a:fillRect/>
          </a:stretch>
        </p:blipFill>
        <p:spPr>
          <a:xfrm rot="21600000">
            <a:off x="368808" y="452627"/>
            <a:ext cx="434340" cy="405384"/>
          </a:xfrm>
          <a:prstGeom prst="rect">
            <a:avLst/>
          </a:prstGeom>
        </p:spPr>
      </p:pic>
      <p:pic>
        <p:nvPicPr>
          <p:cNvPr id="14" name="picture 14"/>
          <p:cNvPicPr>
            <a:picLocks noChangeAspect="1"/>
          </p:cNvPicPr>
          <p:nvPr/>
        </p:nvPicPr>
        <p:blipFill>
          <a:blip r:embed="rId2"/>
          <a:stretch>
            <a:fillRect/>
          </a:stretch>
        </p:blipFill>
        <p:spPr>
          <a:xfrm rot="21600000">
            <a:off x="10668000" y="6545213"/>
            <a:ext cx="1384300" cy="253469"/>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p:nvPr/>
        </p:nvSpPr>
        <p:spPr>
          <a:xfrm>
            <a:off x="-11937" y="439927"/>
            <a:ext cx="6839584" cy="537209"/>
          </a:xfrm>
          <a:prstGeom prst="rect">
            <a:avLst/>
          </a:prstGeom>
        </p:spPr>
        <p:txBody>
          <a:bodyPr vert="horz" wrap="square" lIns="0" tIns="0" rIns="0" bIns="0"/>
          <a:lstStyle/>
          <a:p>
            <a:pPr algn="l" rtl="0" eaLnBrk="0">
              <a:lnSpc>
                <a:spcPct val="189000"/>
              </a:lnSpc>
            </a:pPr>
            <a:endParaRPr lang="en-US" altLang="en-US" sz="100" dirty="0"/>
          </a:p>
          <a:p>
            <a:pPr marL="12700" algn="l" rtl="0" eaLnBrk="0">
              <a:lnSpc>
                <a:spcPct val="99000"/>
              </a:lnSpc>
              <a:spcBef>
                <a:spcPts val="0"/>
              </a:spcBef>
              <a:tabLst>
                <a:tab pos="380365" algn="l"/>
                <a:tab pos="6826250" algn="l"/>
              </a:tabLst>
            </a:pP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sz="3200" kern="0" spc="190"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3200" u="sng" kern="0" spc="28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500" b="1" u="sng" kern="0" spc="-10" dirty="0">
                <a:solidFill>
                  <a:srgbClr val="40404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项目结构</a:t>
            </a: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en-US" sz="3200" dirty="0"/>
          </a:p>
        </p:txBody>
      </p:sp>
      <p:pic>
        <p:nvPicPr>
          <p:cNvPr id="14" name="picture 14"/>
          <p:cNvPicPr>
            <a:picLocks noChangeAspect="1"/>
          </p:cNvPicPr>
          <p:nvPr/>
        </p:nvPicPr>
        <p:blipFill>
          <a:blip r:embed="rId1"/>
          <a:stretch>
            <a:fillRect/>
          </a:stretch>
        </p:blipFill>
        <p:spPr>
          <a:xfrm rot="21600000">
            <a:off x="10668000" y="6545213"/>
            <a:ext cx="1384300" cy="253469"/>
          </a:xfrm>
          <a:prstGeom prst="rect">
            <a:avLst/>
          </a:prstGeom>
        </p:spPr>
      </p:pic>
      <p:pic>
        <p:nvPicPr>
          <p:cNvPr id="2" name="picture 144"/>
          <p:cNvPicPr>
            <a:picLocks noChangeAspect="1"/>
          </p:cNvPicPr>
          <p:nvPr/>
        </p:nvPicPr>
        <p:blipFill>
          <a:blip r:embed="rId2"/>
          <a:stretch>
            <a:fillRect/>
          </a:stretch>
        </p:blipFill>
        <p:spPr>
          <a:xfrm>
            <a:off x="326571" y="442395"/>
            <a:ext cx="444137" cy="442830"/>
          </a:xfrm>
          <a:prstGeom prst="rect">
            <a:avLst/>
          </a:prstGeom>
        </p:spPr>
      </p:pic>
      <p:sp>
        <p:nvSpPr>
          <p:cNvPr id="3" name="文本框 2"/>
          <p:cNvSpPr txBox="1"/>
          <p:nvPr/>
        </p:nvSpPr>
        <p:spPr>
          <a:xfrm>
            <a:off x="326570" y="1338701"/>
            <a:ext cx="5131837" cy="369332"/>
          </a:xfrm>
          <a:prstGeom prst="rect">
            <a:avLst/>
          </a:prstGeom>
          <a:noFill/>
        </p:spPr>
        <p:txBody>
          <a:bodyPr wrap="square" rtlCol="0">
            <a:spAutoFit/>
          </a:bodyPr>
          <a:lstStyle/>
          <a:p>
            <a:endParaRPr lang="en-US" altLang="zh-CN" dirty="0"/>
          </a:p>
        </p:txBody>
      </p:sp>
      <p:sp>
        <p:nvSpPr>
          <p:cNvPr id="6" name="文本框 5"/>
          <p:cNvSpPr txBox="1"/>
          <p:nvPr/>
        </p:nvSpPr>
        <p:spPr>
          <a:xfrm>
            <a:off x="429207" y="1256399"/>
            <a:ext cx="11623093" cy="923330"/>
          </a:xfrm>
          <a:prstGeom prst="rect">
            <a:avLst/>
          </a:prstGeom>
          <a:noFill/>
        </p:spPr>
        <p:txBody>
          <a:bodyPr wrap="square">
            <a:spAutoFit/>
          </a:bodyPr>
          <a:lstStyle/>
          <a:p>
            <a:r>
              <a:rPr lang="zh-CN" altLang="en-US" dirty="0"/>
              <a:t>创建</a:t>
            </a:r>
            <a:r>
              <a:rPr lang="en-US" altLang="zh-CN" dirty="0"/>
              <a:t>hap</a:t>
            </a:r>
            <a:r>
              <a:rPr lang="zh-CN" altLang="en-US" dirty="0"/>
              <a:t>项目，在</a:t>
            </a:r>
            <a:r>
              <a:rPr lang="en-US" altLang="zh-CN" dirty="0"/>
              <a:t>pages</a:t>
            </a:r>
            <a:r>
              <a:rPr lang="zh-CN" altLang="en-US" dirty="0"/>
              <a:t>下分别创建</a:t>
            </a:r>
            <a:r>
              <a:rPr lang="en-US" altLang="zh-CN" dirty="0"/>
              <a:t>index</a:t>
            </a:r>
            <a:r>
              <a:rPr lang="zh-CN" altLang="en-US" dirty="0"/>
              <a:t>（一般默认存在）和</a:t>
            </a:r>
            <a:r>
              <a:rPr lang="en-US" altLang="zh-CN" dirty="0" err="1"/>
              <a:t>smart_control</a:t>
            </a:r>
            <a:r>
              <a:rPr lang="zh-CN" altLang="en-US" dirty="0"/>
              <a:t>页面，前者作为</a:t>
            </a:r>
            <a:r>
              <a:rPr lang="en-US" altLang="zh-CN" dirty="0"/>
              <a:t>hap</a:t>
            </a:r>
            <a:r>
              <a:rPr lang="zh-CN" altLang="en-US" dirty="0"/>
              <a:t>应用的初始页面，后者作为</a:t>
            </a:r>
            <a:r>
              <a:rPr lang="en-US" altLang="zh-CN" dirty="0"/>
              <a:t>hap</a:t>
            </a:r>
            <a:r>
              <a:rPr lang="zh-CN" altLang="en-US" dirty="0"/>
              <a:t>应用的工作页面。</a:t>
            </a:r>
            <a:endParaRPr lang="en-US" altLang="zh-CN" dirty="0"/>
          </a:p>
          <a:p>
            <a:r>
              <a:rPr lang="en-US" altLang="zh-CN" dirty="0"/>
              <a:t>common</a:t>
            </a:r>
            <a:r>
              <a:rPr lang="zh-CN" altLang="en-US" dirty="0"/>
              <a:t>目录下是需要的一些图片。</a:t>
            </a:r>
            <a:endParaRPr lang="en-US" altLang="zh-CN" dirty="0"/>
          </a:p>
        </p:txBody>
      </p:sp>
      <p:pic>
        <p:nvPicPr>
          <p:cNvPr id="11" name="图片 10"/>
          <p:cNvPicPr>
            <a:picLocks noChangeAspect="1"/>
          </p:cNvPicPr>
          <p:nvPr/>
        </p:nvPicPr>
        <p:blipFill>
          <a:blip r:embed="rId3"/>
          <a:stretch>
            <a:fillRect/>
          </a:stretch>
        </p:blipFill>
        <p:spPr>
          <a:xfrm>
            <a:off x="7262714" y="2595797"/>
            <a:ext cx="4857750" cy="3181350"/>
          </a:xfrm>
          <a:prstGeom prst="rect">
            <a:avLst/>
          </a:prstGeom>
        </p:spPr>
      </p:pic>
      <p:pic>
        <p:nvPicPr>
          <p:cNvPr id="5" name="图片 4"/>
          <p:cNvPicPr>
            <a:picLocks noChangeAspect="1"/>
          </p:cNvPicPr>
          <p:nvPr/>
        </p:nvPicPr>
        <p:blipFill>
          <a:blip r:embed="rId4"/>
          <a:stretch>
            <a:fillRect/>
          </a:stretch>
        </p:blipFill>
        <p:spPr>
          <a:xfrm>
            <a:off x="429207" y="2387763"/>
            <a:ext cx="6540760" cy="3597418"/>
          </a:xfrm>
          <a:prstGeom prst="rect">
            <a:avLst/>
          </a:prstGeom>
        </p:spPr>
      </p:pic>
      <p:sp>
        <p:nvSpPr>
          <p:cNvPr id="7" name="文本框 6"/>
          <p:cNvSpPr txBox="1"/>
          <p:nvPr/>
        </p:nvSpPr>
        <p:spPr>
          <a:xfrm>
            <a:off x="1324947" y="6048741"/>
            <a:ext cx="4357396" cy="369332"/>
          </a:xfrm>
          <a:prstGeom prst="rect">
            <a:avLst/>
          </a:prstGeom>
          <a:noFill/>
        </p:spPr>
        <p:txBody>
          <a:bodyPr wrap="square" rtlCol="0">
            <a:spAutoFit/>
          </a:bodyPr>
          <a:lstStyle/>
          <a:p>
            <a:r>
              <a:rPr lang="zh-CN" altLang="en-US" dirty="0"/>
              <a:t>右键“</a:t>
            </a:r>
            <a:r>
              <a:rPr lang="en-US" altLang="zh-CN" dirty="0"/>
              <a:t>pages</a:t>
            </a:r>
            <a:r>
              <a:rPr lang="zh-CN" altLang="en-US" dirty="0"/>
              <a:t>”目录，选择 新建</a:t>
            </a:r>
            <a:r>
              <a:rPr lang="en-US" altLang="zh-CN" dirty="0"/>
              <a:t>——Page</a:t>
            </a:r>
            <a:endParaRPr lang="zh-CN" altLang="en-US" dirty="0"/>
          </a:p>
        </p:txBody>
      </p:sp>
      <p:sp>
        <p:nvSpPr>
          <p:cNvPr id="9" name="文本框 8"/>
          <p:cNvSpPr txBox="1"/>
          <p:nvPr/>
        </p:nvSpPr>
        <p:spPr>
          <a:xfrm>
            <a:off x="7763068" y="6048741"/>
            <a:ext cx="4357396" cy="369332"/>
          </a:xfrm>
          <a:prstGeom prst="rect">
            <a:avLst/>
          </a:prstGeom>
          <a:noFill/>
        </p:spPr>
        <p:txBody>
          <a:bodyPr wrap="square" rtlCol="0">
            <a:spAutoFit/>
          </a:bodyPr>
          <a:lstStyle/>
          <a:p>
            <a:pPr algn="ctr"/>
            <a:r>
              <a:rPr lang="zh-CN" altLang="en-US" dirty="0"/>
              <a:t>项目结构</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p:nvPr/>
        </p:nvSpPr>
        <p:spPr>
          <a:xfrm>
            <a:off x="-11937" y="439927"/>
            <a:ext cx="6839584" cy="537209"/>
          </a:xfrm>
          <a:prstGeom prst="rect">
            <a:avLst/>
          </a:prstGeom>
        </p:spPr>
        <p:txBody>
          <a:bodyPr vert="horz" wrap="square" lIns="0" tIns="0" rIns="0" bIns="0"/>
          <a:lstStyle/>
          <a:p>
            <a:pPr algn="l" rtl="0" eaLnBrk="0">
              <a:lnSpc>
                <a:spcPct val="189000"/>
              </a:lnSpc>
            </a:pPr>
            <a:endParaRPr lang="en-US" altLang="en-US" sz="100" dirty="0"/>
          </a:p>
          <a:p>
            <a:pPr marL="12700" algn="l" rtl="0" eaLnBrk="0">
              <a:lnSpc>
                <a:spcPct val="99000"/>
              </a:lnSpc>
              <a:spcBef>
                <a:spcPts val="0"/>
              </a:spcBef>
              <a:tabLst>
                <a:tab pos="380365" algn="l"/>
                <a:tab pos="6826250" algn="l"/>
              </a:tabLst>
            </a:pP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sz="3200" kern="0" spc="190"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3200" u="sng" kern="0" spc="28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lang="en-US" sz="3500" b="1" u="sng" kern="0" spc="-10" dirty="0">
                <a:solidFill>
                  <a:srgbClr val="40404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.JS</a:t>
            </a:r>
            <a:r>
              <a:rPr lang="zh-CN" altLang="en-US" sz="3500" b="1" u="sng" kern="0" spc="-10" dirty="0">
                <a:solidFill>
                  <a:srgbClr val="40404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开发</a:t>
            </a: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en-US" sz="3200" dirty="0"/>
          </a:p>
        </p:txBody>
      </p:sp>
      <p:pic>
        <p:nvPicPr>
          <p:cNvPr id="14" name="picture 14"/>
          <p:cNvPicPr>
            <a:picLocks noChangeAspect="1"/>
          </p:cNvPicPr>
          <p:nvPr/>
        </p:nvPicPr>
        <p:blipFill>
          <a:blip r:embed="rId1"/>
          <a:stretch>
            <a:fillRect/>
          </a:stretch>
        </p:blipFill>
        <p:spPr>
          <a:xfrm rot="21600000">
            <a:off x="10668000" y="6545213"/>
            <a:ext cx="1384300" cy="253469"/>
          </a:xfrm>
          <a:prstGeom prst="rect">
            <a:avLst/>
          </a:prstGeom>
        </p:spPr>
      </p:pic>
      <p:pic>
        <p:nvPicPr>
          <p:cNvPr id="2" name="picture 144"/>
          <p:cNvPicPr>
            <a:picLocks noChangeAspect="1"/>
          </p:cNvPicPr>
          <p:nvPr/>
        </p:nvPicPr>
        <p:blipFill>
          <a:blip r:embed="rId2"/>
          <a:stretch>
            <a:fillRect/>
          </a:stretch>
        </p:blipFill>
        <p:spPr>
          <a:xfrm>
            <a:off x="326571" y="442395"/>
            <a:ext cx="444137" cy="442830"/>
          </a:xfrm>
          <a:prstGeom prst="rect">
            <a:avLst/>
          </a:prstGeom>
        </p:spPr>
      </p:pic>
      <p:sp>
        <p:nvSpPr>
          <p:cNvPr id="3" name="文本框 2"/>
          <p:cNvSpPr txBox="1"/>
          <p:nvPr/>
        </p:nvSpPr>
        <p:spPr>
          <a:xfrm>
            <a:off x="326570" y="1338701"/>
            <a:ext cx="5131837" cy="369332"/>
          </a:xfrm>
          <a:prstGeom prst="rect">
            <a:avLst/>
          </a:prstGeom>
          <a:noFill/>
        </p:spPr>
        <p:txBody>
          <a:bodyPr wrap="square" rtlCol="0">
            <a:spAutoFit/>
          </a:bodyPr>
          <a:lstStyle/>
          <a:p>
            <a:endParaRPr lang="en-US" altLang="zh-CN" dirty="0"/>
          </a:p>
        </p:txBody>
      </p:sp>
      <p:sp>
        <p:nvSpPr>
          <p:cNvPr id="4" name="文本框 3"/>
          <p:cNvSpPr txBox="1"/>
          <p:nvPr/>
        </p:nvSpPr>
        <p:spPr>
          <a:xfrm>
            <a:off x="429207" y="1256399"/>
            <a:ext cx="11623093" cy="646331"/>
          </a:xfrm>
          <a:prstGeom prst="rect">
            <a:avLst/>
          </a:prstGeom>
          <a:noFill/>
        </p:spPr>
        <p:txBody>
          <a:bodyPr wrap="square">
            <a:spAutoFit/>
          </a:bodyPr>
          <a:lstStyle/>
          <a:p>
            <a:r>
              <a:rPr lang="zh-CN" altLang="en-US" dirty="0"/>
              <a:t>对驱动端接口的调用发生在</a:t>
            </a:r>
            <a:r>
              <a:rPr lang="en-US" altLang="zh-CN" dirty="0"/>
              <a:t>smart_control.js</a:t>
            </a:r>
            <a:r>
              <a:rPr lang="zh-CN" altLang="en-US" dirty="0"/>
              <a:t>中，而</a:t>
            </a:r>
            <a:r>
              <a:rPr lang="en-US" altLang="zh-CN" dirty="0"/>
              <a:t>index</a:t>
            </a:r>
            <a:r>
              <a:rPr lang="zh-CN" altLang="en-US" dirty="0"/>
              <a:t>页面为纯前端开发不与驱动产生交集，可以直接参考课程代码。</a:t>
            </a:r>
            <a:endParaRPr lang="en-US" altLang="zh-CN" dirty="0"/>
          </a:p>
        </p:txBody>
      </p:sp>
      <p:sp>
        <p:nvSpPr>
          <p:cNvPr id="6" name="Rectangle 2"/>
          <p:cNvSpPr>
            <a:spLocks noChangeArrowheads="1"/>
          </p:cNvSpPr>
          <p:nvPr/>
        </p:nvSpPr>
        <p:spPr bwMode="auto">
          <a:xfrm>
            <a:off x="770708" y="2467380"/>
            <a:ext cx="7119258" cy="646331"/>
          </a:xfrm>
          <a:prstGeom prst="rect">
            <a:avLst/>
          </a:prstGeom>
          <a:solidFill>
            <a:schemeClr val="accent4">
              <a:lumMod val="20000"/>
              <a:lumOff val="80000"/>
            </a:schemeClr>
          </a:solidFill>
          <a:ln>
            <a:noFill/>
          </a:ln>
          <a:effec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b="1" i="0" u="none" strike="noStrike" cap="none" normalizeH="0" baseline="0" dirty="0">
                <a:ln>
                  <a:noFill/>
                </a:ln>
                <a:solidFill>
                  <a:srgbClr val="859801"/>
                </a:solidFill>
                <a:effectLst/>
                <a:latin typeface="Arial Unicode MS" panose="020B0604020202020204" charset="-122"/>
                <a:ea typeface="JetBrains Mono"/>
              </a:rPr>
              <a:t>import </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router </a:t>
            </a:r>
            <a:r>
              <a:rPr kumimoji="0" lang="zh-CN" altLang="zh-CN" b="1" i="0" u="none" strike="noStrike" cap="none" normalizeH="0" baseline="0" dirty="0">
                <a:ln>
                  <a:noFill/>
                </a:ln>
                <a:solidFill>
                  <a:srgbClr val="859801"/>
                </a:solidFill>
                <a:effectLst/>
                <a:latin typeface="Arial Unicode MS" panose="020B0604020202020204" charset="-122"/>
                <a:ea typeface="JetBrains Mono"/>
              </a:rPr>
              <a:t>from </a:t>
            </a:r>
            <a:r>
              <a:rPr kumimoji="0" lang="zh-CN" altLang="zh-CN" b="0" i="0" u="none" strike="noStrike" cap="none" normalizeH="0" baseline="0" dirty="0">
                <a:ln>
                  <a:noFill/>
                </a:ln>
                <a:solidFill>
                  <a:srgbClr val="653170"/>
                </a:solidFill>
                <a:effectLst/>
                <a:latin typeface="Arial Unicode MS" panose="020B0604020202020204" charset="-122"/>
                <a:ea typeface="JetBrains Mono"/>
              </a:rPr>
              <a:t>'@system.router'</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a:t>
            </a:r>
            <a:br>
              <a:rPr kumimoji="0" lang="zh-CN" altLang="zh-CN" b="0" i="0" u="none" strike="noStrike" cap="none" normalizeH="0" baseline="0" dirty="0">
                <a:ln>
                  <a:noFill/>
                </a:ln>
                <a:solidFill>
                  <a:srgbClr val="859801"/>
                </a:solidFill>
                <a:effectLst/>
                <a:latin typeface="Arial Unicode MS" panose="020B0604020202020204" charset="-122"/>
                <a:ea typeface="JetBrains Mono"/>
              </a:rPr>
            </a:br>
            <a:r>
              <a:rPr kumimoji="0" lang="zh-CN" altLang="zh-CN" b="1" i="0" u="none" strike="noStrike" cap="none" normalizeH="0" baseline="0" dirty="0">
                <a:ln>
                  <a:noFill/>
                </a:ln>
                <a:solidFill>
                  <a:srgbClr val="859801"/>
                </a:solidFill>
                <a:effectLst/>
                <a:latin typeface="Arial Unicode MS" panose="020B0604020202020204" charset="-122"/>
                <a:ea typeface="JetBrains Mono"/>
              </a:rPr>
              <a:t>import </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app </a:t>
            </a:r>
            <a:r>
              <a:rPr kumimoji="0" lang="zh-CN" altLang="zh-CN" b="1" i="0" u="none" strike="noStrike" cap="none" normalizeH="0" baseline="0" dirty="0">
                <a:ln>
                  <a:noFill/>
                </a:ln>
                <a:solidFill>
                  <a:srgbClr val="859801"/>
                </a:solidFill>
                <a:effectLst/>
                <a:latin typeface="Arial Unicode MS" panose="020B0604020202020204" charset="-122"/>
                <a:ea typeface="JetBrains Mono"/>
              </a:rPr>
              <a:t>from </a:t>
            </a:r>
            <a:r>
              <a:rPr kumimoji="0" lang="zh-CN" altLang="zh-CN" b="0" i="0" u="none" strike="noStrike" cap="none" normalizeH="0" baseline="0" dirty="0">
                <a:ln>
                  <a:noFill/>
                </a:ln>
                <a:solidFill>
                  <a:srgbClr val="653170"/>
                </a:solidFill>
                <a:effectLst/>
                <a:latin typeface="Arial Unicode MS" panose="020B0604020202020204" charset="-122"/>
                <a:ea typeface="JetBrains Mono"/>
              </a:rPr>
              <a:t>'@system.app'</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
        <p:nvSpPr>
          <p:cNvPr id="7" name="文本框 6"/>
          <p:cNvSpPr txBox="1"/>
          <p:nvPr/>
        </p:nvSpPr>
        <p:spPr>
          <a:xfrm>
            <a:off x="429206" y="2067800"/>
            <a:ext cx="8649479" cy="369332"/>
          </a:xfrm>
          <a:prstGeom prst="rect">
            <a:avLst/>
          </a:prstGeom>
          <a:noFill/>
        </p:spPr>
        <p:txBody>
          <a:bodyPr wrap="square" rtlCol="0">
            <a:spAutoFit/>
          </a:bodyPr>
          <a:lstStyle/>
          <a:p>
            <a:r>
              <a:rPr lang="en-US" altLang="zh-CN" dirty="0"/>
              <a:t>1. </a:t>
            </a:r>
            <a:r>
              <a:rPr lang="zh-CN" altLang="en-US" dirty="0"/>
              <a:t>在</a:t>
            </a:r>
            <a:r>
              <a:rPr lang="en-US" altLang="zh-CN" dirty="0"/>
              <a:t>smart_control.js</a:t>
            </a:r>
            <a:r>
              <a:rPr lang="zh-CN" altLang="en-US" dirty="0"/>
              <a:t>中导入下列库，提供必要的函数，包括页面切换和</a:t>
            </a:r>
            <a:r>
              <a:rPr lang="en-US" altLang="zh-CN" dirty="0"/>
              <a:t>app</a:t>
            </a:r>
            <a:r>
              <a:rPr lang="zh-CN" altLang="en-US" dirty="0"/>
              <a:t>接口调用。</a:t>
            </a:r>
            <a:endParaRPr lang="zh-CN" altLang="en-US" dirty="0"/>
          </a:p>
        </p:txBody>
      </p:sp>
      <p:sp>
        <p:nvSpPr>
          <p:cNvPr id="12" name="文本框 11"/>
          <p:cNvSpPr txBox="1"/>
          <p:nvPr/>
        </p:nvSpPr>
        <p:spPr>
          <a:xfrm>
            <a:off x="429207" y="3721603"/>
            <a:ext cx="11623093" cy="646331"/>
          </a:xfrm>
          <a:prstGeom prst="rect">
            <a:avLst/>
          </a:prstGeom>
          <a:noFill/>
        </p:spPr>
        <p:txBody>
          <a:bodyPr wrap="square" rtlCol="0">
            <a:spAutoFit/>
          </a:bodyPr>
          <a:lstStyle/>
          <a:p>
            <a:r>
              <a:rPr lang="en-US" altLang="zh-CN" dirty="0"/>
              <a:t>2.</a:t>
            </a:r>
            <a:r>
              <a:rPr lang="zh-CN" altLang="en-US" dirty="0"/>
              <a:t>在</a:t>
            </a:r>
            <a:r>
              <a:rPr lang="en-US" altLang="zh-CN" dirty="0"/>
              <a:t>smart_control.js</a:t>
            </a:r>
            <a:r>
              <a:rPr lang="zh-CN" altLang="en-US" dirty="0"/>
              <a:t>添加如下指令枚举。依次表示初始化程序、关闭程序、读取数据、控制电机、控制灯、读取手机信号，这些指令枚举的值，需要和驱动的指令枚举值一一对应，这样才能调用对应的执行</a:t>
            </a:r>
            <a:r>
              <a:rPr lang="en-US" altLang="zh-CN" dirty="0"/>
              <a:t>case</a:t>
            </a:r>
            <a:r>
              <a:rPr lang="zh-CN" altLang="en-US" dirty="0"/>
              <a:t>。</a:t>
            </a:r>
            <a:endParaRPr lang="zh-CN" altLang="en-US" dirty="0"/>
          </a:p>
        </p:txBody>
      </p:sp>
      <p:sp>
        <p:nvSpPr>
          <p:cNvPr id="13" name="Rectangle 2"/>
          <p:cNvSpPr>
            <a:spLocks noChangeArrowheads="1"/>
          </p:cNvSpPr>
          <p:nvPr/>
        </p:nvSpPr>
        <p:spPr bwMode="auto">
          <a:xfrm>
            <a:off x="770708" y="5519299"/>
            <a:ext cx="2034531" cy="1015663"/>
          </a:xfrm>
          <a:prstGeom prst="rect">
            <a:avLst/>
          </a:prstGeom>
          <a:solidFill>
            <a:schemeClr val="accent4">
              <a:lumMod val="20000"/>
              <a:lumOff val="80000"/>
            </a:schemeClr>
          </a:solidFill>
          <a:ln>
            <a:noFill/>
          </a:ln>
          <a:effec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a:ln>
                  <a:noFill/>
                </a:ln>
                <a:solidFill>
                  <a:srgbClr val="859801"/>
                </a:solidFill>
                <a:effectLst/>
                <a:latin typeface="Arial Unicode MS" panose="020B0604020202020204" charset="-122"/>
                <a:ea typeface="JetBrains Mono"/>
              </a:rPr>
              <a:t>export default </a:t>
            </a:r>
            <a:r>
              <a:rPr kumimoji="0" lang="zh-CN" altLang="zh-CN" sz="2000" b="0" i="0" u="none" strike="noStrike" cap="none" normalizeH="0" baseline="0" dirty="0">
                <a:ln>
                  <a:noFill/>
                </a:ln>
                <a:solidFill>
                  <a:srgbClr val="E986CD"/>
                </a:solidFill>
                <a:effectLst/>
                <a:latin typeface="Arial Unicode MS" panose="020B0604020202020204" charset="-122"/>
                <a:ea typeface="JetBrains Mono"/>
              </a:rPr>
              <a:t>{</a:t>
            </a:r>
            <a:br>
              <a:rPr kumimoji="0" lang="zh-CN" altLang="zh-CN" sz="2000" b="0" i="0" u="none" strike="noStrike" cap="none" normalizeH="0" baseline="0" dirty="0">
                <a:ln>
                  <a:noFill/>
                </a:ln>
                <a:solidFill>
                  <a:srgbClr val="E986CD"/>
                </a:solidFill>
                <a:effectLst/>
                <a:latin typeface="Arial Unicode MS" panose="020B0604020202020204" charset="-122"/>
                <a:ea typeface="JetBrains Mono"/>
              </a:rPr>
            </a:br>
            <a:r>
              <a:rPr kumimoji="0" lang="zh-CN" altLang="zh-CN" sz="2000" b="0" i="0" u="none" strike="noStrike" cap="none" normalizeH="0" baseline="0" dirty="0">
                <a:ln>
                  <a:noFill/>
                </a:ln>
                <a:solidFill>
                  <a:srgbClr val="E986CD"/>
                </a:solidFill>
                <a:effectLst/>
                <a:latin typeface="Arial Unicode MS" panose="020B0604020202020204" charset="-122"/>
                <a:ea typeface="JetBrains Mono"/>
              </a:rPr>
              <a:t>    </a:t>
            </a:r>
            <a:br>
              <a:rPr kumimoji="0" lang="zh-CN" altLang="zh-CN" sz="2000" b="0" i="0" u="none" strike="noStrike" cap="none" normalizeH="0" baseline="0" dirty="0">
                <a:ln>
                  <a:noFill/>
                </a:ln>
                <a:solidFill>
                  <a:srgbClr val="E986CD"/>
                </a:solidFill>
                <a:effectLst/>
                <a:latin typeface="Arial Unicode MS" panose="020B0604020202020204" charset="-122"/>
                <a:ea typeface="JetBrains Mono"/>
              </a:rPr>
            </a:br>
            <a:r>
              <a:rPr kumimoji="0" lang="zh-CN" altLang="zh-CN" sz="2000" b="0" i="0" u="none" strike="noStrike" cap="none" normalizeH="0" baseline="0" dirty="0">
                <a:ln>
                  <a:noFill/>
                </a:ln>
                <a:solidFill>
                  <a:srgbClr val="E986CD"/>
                </a:solidFill>
                <a:effectLst/>
                <a:latin typeface="Arial Unicode MS" panose="020B0604020202020204" charset="-122"/>
                <a:ea typeface="JetBrains Mono"/>
              </a:rPr>
              <a:t>}</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15" name="文本框 14"/>
          <p:cNvSpPr txBox="1"/>
          <p:nvPr/>
        </p:nvSpPr>
        <p:spPr>
          <a:xfrm>
            <a:off x="429207" y="5158792"/>
            <a:ext cx="9339944" cy="369332"/>
          </a:xfrm>
          <a:prstGeom prst="rect">
            <a:avLst/>
          </a:prstGeom>
          <a:noFill/>
        </p:spPr>
        <p:txBody>
          <a:bodyPr wrap="square" rtlCol="0">
            <a:spAutoFit/>
          </a:bodyPr>
          <a:lstStyle/>
          <a:p>
            <a:r>
              <a:rPr lang="en-US" altLang="zh-CN" dirty="0"/>
              <a:t>3.</a:t>
            </a:r>
            <a:r>
              <a:rPr lang="zh-CN" altLang="en-US" dirty="0"/>
              <a:t>在</a:t>
            </a:r>
            <a:r>
              <a:rPr lang="en-US" altLang="zh-CN" dirty="0"/>
              <a:t>smart_control.js</a:t>
            </a:r>
            <a:r>
              <a:rPr lang="zh-CN" altLang="en-US" dirty="0"/>
              <a:t>中添加</a:t>
            </a:r>
            <a:r>
              <a:rPr kumimoji="0" lang="zh-CN" altLang="zh-CN" sz="1800" b="1" i="0" u="none" strike="noStrike" cap="none" normalizeH="0" baseline="0" dirty="0">
                <a:ln>
                  <a:noFill/>
                </a:ln>
                <a:solidFill>
                  <a:srgbClr val="859801"/>
                </a:solidFill>
                <a:effectLst/>
                <a:latin typeface="Arial Unicode MS" panose="020B0604020202020204" charset="-122"/>
                <a:ea typeface="JetBrains Mono"/>
              </a:rPr>
              <a:t>export default </a:t>
            </a:r>
            <a:r>
              <a:rPr lang="zh-CN" altLang="en-US" dirty="0"/>
              <a:t>，</a:t>
            </a:r>
            <a:r>
              <a:rPr lang="en-US" altLang="zh-CN" dirty="0"/>
              <a:t>{ }</a:t>
            </a:r>
            <a:r>
              <a:rPr lang="zh-CN" altLang="en-US" dirty="0"/>
              <a:t>中存放需要的变量和函数。</a:t>
            </a:r>
            <a:endParaRPr lang="zh-CN" altLang="en-US" dirty="0"/>
          </a:p>
        </p:txBody>
      </p:sp>
      <p:sp>
        <p:nvSpPr>
          <p:cNvPr id="17" name="Rectangle 5"/>
          <p:cNvSpPr>
            <a:spLocks noChangeArrowheads="1"/>
          </p:cNvSpPr>
          <p:nvPr/>
        </p:nvSpPr>
        <p:spPr bwMode="auto">
          <a:xfrm>
            <a:off x="738984" y="4471243"/>
            <a:ext cx="8063831" cy="400110"/>
          </a:xfrm>
          <a:prstGeom prst="rect">
            <a:avLst/>
          </a:prstGeom>
          <a:solidFill>
            <a:schemeClr val="accent4">
              <a:lumMod val="20000"/>
              <a:lumOff val="80000"/>
            </a:schemeClr>
          </a:solidFill>
          <a:ln>
            <a:noFill/>
          </a:ln>
          <a:effectLst/>
        </p:spPr>
        <p:txBody>
          <a:bodyPr vert="horz" wrap="square" lIns="91440" tIns="45720" rIns="91440" bIns="45720" numCol="1" anchor="ctr" anchorCtr="0" compatLnSpc="1">
            <a:spAutoFit/>
          </a:bodyPr>
          <a:lstStyle/>
          <a:p>
            <a:r>
              <a:rPr lang="en-US" altLang="zh-CN" sz="2000" b="1" i="0" dirty="0">
                <a:solidFill>
                  <a:srgbClr val="859801"/>
                </a:solidFill>
                <a:latin typeface="JetBrains Mono"/>
              </a:rPr>
              <a:t>var </a:t>
            </a:r>
            <a:r>
              <a:rPr lang="en-US" altLang="zh-CN" sz="2000" i="0" dirty="0" err="1">
                <a:solidFill>
                  <a:srgbClr val="11408E"/>
                </a:solidFill>
                <a:latin typeface="JetBrains Mono"/>
              </a:rPr>
              <a:t>cmdno</a:t>
            </a:r>
            <a:r>
              <a:rPr lang="en-US" altLang="zh-CN" sz="2000" i="0" dirty="0">
                <a:solidFill>
                  <a:srgbClr val="11408E"/>
                </a:solidFill>
                <a:latin typeface="JetBrains Mono"/>
              </a:rPr>
              <a:t> </a:t>
            </a:r>
            <a:r>
              <a:rPr lang="en-US" altLang="zh-CN" sz="2000" i="0" dirty="0">
                <a:solidFill>
                  <a:srgbClr val="859801"/>
                </a:solidFill>
                <a:latin typeface="JetBrains Mono"/>
              </a:rPr>
              <a:t>= </a:t>
            </a:r>
            <a:r>
              <a:rPr lang="en-US" altLang="zh-CN" sz="2000" i="0" dirty="0">
                <a:solidFill>
                  <a:srgbClr val="E986CD"/>
                </a:solidFill>
                <a:latin typeface="JetBrains Mono"/>
              </a:rPr>
              <a:t>{</a:t>
            </a:r>
            <a:r>
              <a:rPr lang="en-US" altLang="zh-CN" sz="2000" i="0" dirty="0">
                <a:solidFill>
                  <a:srgbClr val="11408E"/>
                </a:solidFill>
                <a:latin typeface="JetBrains Mono"/>
              </a:rPr>
              <a:t>init</a:t>
            </a:r>
            <a:r>
              <a:rPr lang="en-US" altLang="zh-CN" sz="2000" i="0" dirty="0">
                <a:solidFill>
                  <a:srgbClr val="859801"/>
                </a:solidFill>
                <a:latin typeface="JetBrains Mono"/>
              </a:rPr>
              <a:t>:</a:t>
            </a:r>
            <a:r>
              <a:rPr lang="en-US" altLang="zh-CN" sz="2000" i="0" dirty="0">
                <a:solidFill>
                  <a:srgbClr val="FF9170"/>
                </a:solidFill>
                <a:latin typeface="JetBrains Mono"/>
              </a:rPr>
              <a:t>0</a:t>
            </a:r>
            <a:r>
              <a:rPr lang="en-US" altLang="zh-CN" sz="2000" i="0" dirty="0">
                <a:solidFill>
                  <a:srgbClr val="859801"/>
                </a:solidFill>
                <a:latin typeface="JetBrains Mono"/>
              </a:rPr>
              <a:t>,</a:t>
            </a:r>
            <a:r>
              <a:rPr lang="en-US" altLang="zh-CN" sz="2000" i="0" dirty="0">
                <a:solidFill>
                  <a:srgbClr val="11408E"/>
                </a:solidFill>
                <a:latin typeface="JetBrains Mono"/>
              </a:rPr>
              <a:t>close</a:t>
            </a:r>
            <a:r>
              <a:rPr lang="en-US" altLang="zh-CN" sz="2000" i="0" dirty="0">
                <a:solidFill>
                  <a:srgbClr val="859801"/>
                </a:solidFill>
                <a:latin typeface="JetBrains Mono"/>
              </a:rPr>
              <a:t>:</a:t>
            </a:r>
            <a:r>
              <a:rPr lang="en-US" altLang="zh-CN" sz="2000" i="0" dirty="0">
                <a:solidFill>
                  <a:srgbClr val="FF9170"/>
                </a:solidFill>
                <a:latin typeface="JetBrains Mono"/>
              </a:rPr>
              <a:t>1</a:t>
            </a:r>
            <a:r>
              <a:rPr lang="en-US" altLang="zh-CN" sz="2000" i="0" dirty="0">
                <a:solidFill>
                  <a:srgbClr val="859801"/>
                </a:solidFill>
                <a:latin typeface="JetBrains Mono"/>
              </a:rPr>
              <a:t>,</a:t>
            </a:r>
            <a:r>
              <a:rPr lang="en-US" altLang="zh-CN" sz="2000" i="0" dirty="0">
                <a:solidFill>
                  <a:srgbClr val="11408E"/>
                </a:solidFill>
                <a:latin typeface="JetBrains Mono"/>
              </a:rPr>
              <a:t>read</a:t>
            </a:r>
            <a:r>
              <a:rPr lang="en-US" altLang="zh-CN" sz="2000" i="0" dirty="0">
                <a:solidFill>
                  <a:srgbClr val="859801"/>
                </a:solidFill>
                <a:latin typeface="JetBrains Mono"/>
              </a:rPr>
              <a:t>:</a:t>
            </a:r>
            <a:r>
              <a:rPr lang="en-US" altLang="zh-CN" sz="2000" i="0" dirty="0">
                <a:solidFill>
                  <a:srgbClr val="FF9170"/>
                </a:solidFill>
                <a:latin typeface="JetBrains Mono"/>
              </a:rPr>
              <a:t>2</a:t>
            </a:r>
            <a:r>
              <a:rPr lang="en-US" altLang="zh-CN" sz="2000" i="0" dirty="0">
                <a:solidFill>
                  <a:srgbClr val="859801"/>
                </a:solidFill>
                <a:latin typeface="JetBrains Mono"/>
              </a:rPr>
              <a:t>,</a:t>
            </a:r>
            <a:r>
              <a:rPr lang="en-US" altLang="zh-CN" sz="2000" i="0" dirty="0">
                <a:solidFill>
                  <a:srgbClr val="11408E"/>
                </a:solidFill>
                <a:latin typeface="JetBrains Mono"/>
              </a:rPr>
              <a:t>motor</a:t>
            </a:r>
            <a:r>
              <a:rPr lang="en-US" altLang="zh-CN" sz="2000" i="0" dirty="0">
                <a:solidFill>
                  <a:srgbClr val="859801"/>
                </a:solidFill>
                <a:latin typeface="JetBrains Mono"/>
              </a:rPr>
              <a:t>:</a:t>
            </a:r>
            <a:r>
              <a:rPr lang="en-US" altLang="zh-CN" sz="2000" i="0" dirty="0">
                <a:solidFill>
                  <a:srgbClr val="FF9170"/>
                </a:solidFill>
                <a:latin typeface="JetBrains Mono"/>
              </a:rPr>
              <a:t>3</a:t>
            </a:r>
            <a:r>
              <a:rPr lang="en-US" altLang="zh-CN" sz="2000" i="0" dirty="0">
                <a:solidFill>
                  <a:srgbClr val="859801"/>
                </a:solidFill>
                <a:latin typeface="JetBrains Mono"/>
              </a:rPr>
              <a:t>,</a:t>
            </a:r>
            <a:r>
              <a:rPr lang="en-US" altLang="zh-CN" sz="2000" i="0" dirty="0">
                <a:solidFill>
                  <a:srgbClr val="11408E"/>
                </a:solidFill>
                <a:latin typeface="JetBrains Mono"/>
              </a:rPr>
              <a:t>led</a:t>
            </a:r>
            <a:r>
              <a:rPr lang="en-US" altLang="zh-CN" sz="2000" i="0" dirty="0">
                <a:solidFill>
                  <a:srgbClr val="859801"/>
                </a:solidFill>
                <a:latin typeface="JetBrains Mono"/>
              </a:rPr>
              <a:t>:</a:t>
            </a:r>
            <a:r>
              <a:rPr lang="en-US" altLang="zh-CN" sz="2000" i="0" dirty="0">
                <a:solidFill>
                  <a:srgbClr val="FF9170"/>
                </a:solidFill>
                <a:latin typeface="JetBrains Mono"/>
              </a:rPr>
              <a:t>4</a:t>
            </a:r>
            <a:r>
              <a:rPr lang="en-US" altLang="zh-CN" sz="2000" i="0" dirty="0">
                <a:solidFill>
                  <a:srgbClr val="859801"/>
                </a:solidFill>
                <a:latin typeface="JetBrains Mono"/>
              </a:rPr>
              <a:t>,</a:t>
            </a:r>
            <a:r>
              <a:rPr lang="en-US" altLang="zh-CN" sz="2000" i="0" dirty="0">
                <a:solidFill>
                  <a:srgbClr val="11408E"/>
                </a:solidFill>
                <a:latin typeface="JetBrains Mono"/>
              </a:rPr>
              <a:t>read_phone</a:t>
            </a:r>
            <a:r>
              <a:rPr lang="en-US" altLang="zh-CN" sz="2000" i="0" dirty="0">
                <a:solidFill>
                  <a:srgbClr val="859801"/>
                </a:solidFill>
                <a:latin typeface="JetBrains Mono"/>
              </a:rPr>
              <a:t>:</a:t>
            </a:r>
            <a:r>
              <a:rPr lang="en-US" altLang="zh-CN" sz="2000" i="0" dirty="0">
                <a:solidFill>
                  <a:srgbClr val="FF9170"/>
                </a:solidFill>
                <a:latin typeface="JetBrains Mono"/>
              </a:rPr>
              <a:t>5</a:t>
            </a:r>
            <a:r>
              <a:rPr lang="en-US" altLang="zh-CN" sz="2000" i="0" dirty="0">
                <a:solidFill>
                  <a:srgbClr val="E986CD"/>
                </a:solidFill>
                <a:latin typeface="JetBrains Mono"/>
              </a:rPr>
              <a:t>}</a:t>
            </a:r>
            <a:endParaRPr lang="en-US" altLang="zh-CN" sz="2000" i="0" dirty="0">
              <a:solidFill>
                <a:srgbClr val="E986CD"/>
              </a:solidFill>
              <a:latin typeface="JetBrains Mon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p:nvPr/>
        </p:nvSpPr>
        <p:spPr>
          <a:xfrm>
            <a:off x="-11937" y="439927"/>
            <a:ext cx="6839584" cy="537209"/>
          </a:xfrm>
          <a:prstGeom prst="rect">
            <a:avLst/>
          </a:prstGeom>
        </p:spPr>
        <p:txBody>
          <a:bodyPr vert="horz" wrap="square" lIns="0" tIns="0" rIns="0" bIns="0"/>
          <a:lstStyle/>
          <a:p>
            <a:pPr algn="l" rtl="0" eaLnBrk="0">
              <a:lnSpc>
                <a:spcPct val="189000"/>
              </a:lnSpc>
            </a:pPr>
            <a:endParaRPr lang="en-US" altLang="en-US" sz="100" dirty="0"/>
          </a:p>
          <a:p>
            <a:pPr marL="12700" algn="l" rtl="0" eaLnBrk="0">
              <a:lnSpc>
                <a:spcPct val="99000"/>
              </a:lnSpc>
              <a:spcBef>
                <a:spcPts val="0"/>
              </a:spcBef>
              <a:tabLst>
                <a:tab pos="380365" algn="l"/>
                <a:tab pos="6826250" algn="l"/>
              </a:tabLst>
            </a:pP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sz="3200" kern="0" spc="190"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3200" u="sng" kern="0" spc="28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lang="en-US" sz="3500" b="1" u="sng" kern="0" spc="-10" dirty="0">
                <a:solidFill>
                  <a:srgbClr val="40404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.JS</a:t>
            </a:r>
            <a:r>
              <a:rPr lang="zh-CN" altLang="en-US" sz="3500" b="1" u="sng" kern="0" spc="-10" dirty="0">
                <a:solidFill>
                  <a:srgbClr val="40404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开发</a:t>
            </a: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en-US" sz="3200" dirty="0"/>
          </a:p>
        </p:txBody>
      </p:sp>
      <p:pic>
        <p:nvPicPr>
          <p:cNvPr id="14" name="picture 14"/>
          <p:cNvPicPr>
            <a:picLocks noChangeAspect="1"/>
          </p:cNvPicPr>
          <p:nvPr/>
        </p:nvPicPr>
        <p:blipFill>
          <a:blip r:embed="rId1"/>
          <a:stretch>
            <a:fillRect/>
          </a:stretch>
        </p:blipFill>
        <p:spPr>
          <a:xfrm rot="21600000">
            <a:off x="10668000" y="6545213"/>
            <a:ext cx="1384300" cy="253469"/>
          </a:xfrm>
          <a:prstGeom prst="rect">
            <a:avLst/>
          </a:prstGeom>
        </p:spPr>
      </p:pic>
      <p:pic>
        <p:nvPicPr>
          <p:cNvPr id="2" name="picture 144"/>
          <p:cNvPicPr>
            <a:picLocks noChangeAspect="1"/>
          </p:cNvPicPr>
          <p:nvPr/>
        </p:nvPicPr>
        <p:blipFill>
          <a:blip r:embed="rId2"/>
          <a:stretch>
            <a:fillRect/>
          </a:stretch>
        </p:blipFill>
        <p:spPr>
          <a:xfrm>
            <a:off x="326571" y="442395"/>
            <a:ext cx="444137" cy="442830"/>
          </a:xfrm>
          <a:prstGeom prst="rect">
            <a:avLst/>
          </a:prstGeom>
        </p:spPr>
      </p:pic>
      <p:sp>
        <p:nvSpPr>
          <p:cNvPr id="4" name="文本框 3"/>
          <p:cNvSpPr txBox="1"/>
          <p:nvPr/>
        </p:nvSpPr>
        <p:spPr>
          <a:xfrm>
            <a:off x="401215" y="1154035"/>
            <a:ext cx="7645504" cy="369332"/>
          </a:xfrm>
          <a:prstGeom prst="rect">
            <a:avLst/>
          </a:prstGeom>
          <a:noFill/>
        </p:spPr>
        <p:txBody>
          <a:bodyPr wrap="square" rtlCol="0">
            <a:spAutoFit/>
          </a:bodyPr>
          <a:lstStyle/>
          <a:p>
            <a:r>
              <a:rPr lang="en-US" altLang="zh-CN" dirty="0"/>
              <a:t>4. </a:t>
            </a:r>
            <a:r>
              <a:rPr lang="zh-CN" altLang="en-US" dirty="0"/>
              <a:t>在</a:t>
            </a:r>
            <a:r>
              <a:rPr kumimoji="0" lang="zh-CN" altLang="zh-CN" sz="1800" b="1" i="0" u="none" strike="noStrike" cap="none" normalizeH="0" baseline="0" dirty="0">
                <a:ln>
                  <a:noFill/>
                </a:ln>
                <a:solidFill>
                  <a:srgbClr val="859801"/>
                </a:solidFill>
                <a:effectLst/>
                <a:latin typeface="Arial Unicode MS" panose="020B0604020202020204" charset="-122"/>
                <a:ea typeface="JetBrains Mono"/>
              </a:rPr>
              <a:t>export default</a:t>
            </a:r>
            <a:r>
              <a:rPr lang="zh-CN" altLang="en-US" dirty="0"/>
              <a:t>添加需要的变量。</a:t>
            </a:r>
            <a:endParaRPr lang="zh-CN" altLang="en-US" dirty="0"/>
          </a:p>
        </p:txBody>
      </p:sp>
      <p:sp>
        <p:nvSpPr>
          <p:cNvPr id="7" name="Rectangle 3"/>
          <p:cNvSpPr>
            <a:spLocks noChangeArrowheads="1"/>
          </p:cNvSpPr>
          <p:nvPr/>
        </p:nvSpPr>
        <p:spPr bwMode="auto">
          <a:xfrm>
            <a:off x="731647" y="3950188"/>
            <a:ext cx="184731"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770708" y="2024520"/>
            <a:ext cx="3435556" cy="4278094"/>
          </a:xfrm>
          <a:prstGeom prst="rect">
            <a:avLst/>
          </a:prstGeom>
          <a:solidFill>
            <a:schemeClr val="accent4">
              <a:lumMod val="20000"/>
              <a:lumOff val="80000"/>
            </a:schemeClr>
          </a:solidFill>
          <a:ln>
            <a:noFill/>
          </a:ln>
          <a:effec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data</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b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mydata</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b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Temp</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FF9170"/>
                </a:solidFill>
                <a:effectLst/>
                <a:latin typeface="Arial Unicode MS" panose="020B0604020202020204" charset="-122"/>
                <a:ea typeface="JetBrains Mono"/>
              </a:rPr>
              <a:t>0</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b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Hum</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FF9170"/>
                </a:solidFill>
                <a:effectLst/>
                <a:latin typeface="Arial Unicode MS" panose="020B0604020202020204" charset="-122"/>
                <a:ea typeface="JetBrains Mono"/>
              </a:rPr>
              <a:t>0</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b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Lux</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FF9170"/>
                </a:solidFill>
                <a:effectLst/>
                <a:latin typeface="Arial Unicode MS" panose="020B0604020202020204" charset="-122"/>
                <a:ea typeface="JetBrains Mono"/>
              </a:rPr>
              <a:t>0</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b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Motor</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653170"/>
                </a:solidFill>
                <a:effectLst/>
                <a:latin typeface="Arial Unicode MS" panose="020B0604020202020204" charset="-122"/>
                <a:ea typeface="JetBrains Mono"/>
              </a:rPr>
              <a:t>'OFF'</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b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LED</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653170"/>
                </a:solidFill>
                <a:effectLst/>
                <a:latin typeface="Arial Unicode MS" panose="020B0604020202020204" charset="-122"/>
                <a:ea typeface="JetBrains Mono"/>
              </a:rPr>
              <a:t>'OFF'</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b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pcmd</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FF9170"/>
                </a:solidFill>
                <a:effectLst/>
                <a:latin typeface="Arial Unicode MS" panose="020B0604020202020204" charset="-122"/>
                <a:ea typeface="JetBrains Mono"/>
              </a:rPr>
              <a:t>1</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sz="1600" b="0" i="1" u="none" strike="noStrike" cap="none" normalizeH="0" baseline="0" dirty="0">
                <a:ln>
                  <a:noFill/>
                </a:ln>
                <a:solidFill>
                  <a:srgbClr val="808080"/>
                </a:solidFill>
                <a:effectLst/>
                <a:latin typeface="Arial Unicode MS" panose="020B0604020202020204" charset="-122"/>
                <a:ea typeface="JetBrains Mono"/>
              </a:rPr>
              <a:t>//</a:t>
            </a:r>
            <a:r>
              <a:rPr kumimoji="0" lang="zh-CN" altLang="zh-CN" sz="1600" b="0" i="1" u="none" strike="noStrike" cap="none" normalizeH="0" baseline="0" dirty="0">
                <a:ln>
                  <a:noFill/>
                </a:ln>
                <a:solidFill>
                  <a:srgbClr val="808080"/>
                </a:solidFill>
                <a:effectLst/>
                <a:latin typeface="Courier New" panose="02070309020205020404" charset="0"/>
                <a:ea typeface="JetBrains Mono"/>
                <a:cs typeface="Courier New" panose="02070309020205020404" charset="0"/>
              </a:rPr>
              <a:t>手机信号</a:t>
            </a:r>
            <a:br>
              <a:rPr kumimoji="0" lang="zh-CN" altLang="zh-CN" sz="1600" b="0" i="1" u="none" strike="noStrike" cap="none" normalizeH="0" baseline="0" dirty="0">
                <a:ln>
                  <a:noFill/>
                </a:ln>
                <a:solidFill>
                  <a:srgbClr val="808080"/>
                </a:solidFill>
                <a:effectLst/>
                <a:latin typeface="Courier New" panose="02070309020205020404" charset="0"/>
                <a:ea typeface="JetBrains Mono"/>
                <a:cs typeface="Courier New" panose="02070309020205020404" charset="0"/>
              </a:rPr>
            </a:br>
            <a:r>
              <a:rPr kumimoji="0" lang="zh-CN" altLang="zh-CN" sz="1600" b="0" i="1" u="none" strike="noStrike" cap="none" normalizeH="0" baseline="0" dirty="0">
                <a:ln>
                  <a:noFill/>
                </a:ln>
                <a:solidFill>
                  <a:srgbClr val="808080"/>
                </a:solidFill>
                <a:effectLst/>
                <a:latin typeface="Courier New" panose="02070309020205020404" charset="0"/>
                <a:ea typeface="JetBrains Mono"/>
                <a:cs typeface="Courier New" panose="02070309020205020404" charset="0"/>
              </a:rPr>
              <a:t>  </a:t>
            </a: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br>
              <a:rPr kumimoji="0" lang="zh-CN" altLang="zh-CN" sz="1600" b="0" i="1" u="none" strike="noStrike" cap="none" normalizeH="0" baseline="0" dirty="0">
                <a:ln>
                  <a:noFill/>
                </a:ln>
                <a:solidFill>
                  <a:srgbClr val="808080"/>
                </a:solidFill>
                <a:effectLst/>
                <a:latin typeface="Courier New" panose="02070309020205020404" charset="0"/>
                <a:ea typeface="JetBrains Mono"/>
                <a:cs typeface="Courier New" panose="02070309020205020404" charset="0"/>
              </a:rPr>
            </a:br>
            <a:br>
              <a:rPr kumimoji="0" lang="zh-CN" altLang="zh-CN" sz="1600" b="0" i="1" u="none" strike="noStrike" cap="none" normalizeH="0" baseline="0" dirty="0">
                <a:ln>
                  <a:noFill/>
                </a:ln>
                <a:solidFill>
                  <a:srgbClr val="808080"/>
                </a:solidFill>
                <a:effectLst/>
                <a:latin typeface="Courier New" panose="02070309020205020404" charset="0"/>
                <a:ea typeface="JetBrains Mono"/>
                <a:cs typeface="Courier New" panose="02070309020205020404" charset="0"/>
              </a:rPr>
            </a:br>
            <a:r>
              <a:rPr kumimoji="0" lang="en-US" altLang="zh-CN" sz="1600" b="0" i="1" u="none" strike="noStrike" cap="none" normalizeH="0" baseline="0" dirty="0">
                <a:ln>
                  <a:noFill/>
                </a:ln>
                <a:solidFill>
                  <a:srgbClr val="808080"/>
                </a:solidFill>
                <a:effectLst/>
                <a:latin typeface="Courier New" panose="02070309020205020404" charset="0"/>
                <a:ea typeface="JetBrains Mono"/>
                <a:cs typeface="Courier New" panose="02070309020205020404" charset="0"/>
              </a:rPr>
              <a:t>  </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interval</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FF9170"/>
                </a:solidFill>
                <a:effectLst/>
                <a:latin typeface="Arial Unicode MS" panose="020B0604020202020204" charset="-122"/>
                <a:ea typeface="JetBrains Mono"/>
              </a:rPr>
              <a:t>0</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br>
            <a:r>
              <a:rPr kumimoji="0" lang="en-US" altLang="zh-CN" sz="1600"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ctr_led</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false</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1" u="none" strike="noStrike" cap="none" normalizeH="0" baseline="0" dirty="0">
                <a:ln>
                  <a:noFill/>
                </a:ln>
                <a:solidFill>
                  <a:srgbClr val="808080"/>
                </a:solidFill>
                <a:effectLst/>
                <a:latin typeface="Arial Unicode MS" panose="020B0604020202020204" charset="-122"/>
                <a:ea typeface="JetBrains Mono"/>
              </a:rPr>
              <a:t>//</a:t>
            </a:r>
            <a:r>
              <a:rPr kumimoji="0" lang="zh-CN" altLang="en-US" sz="1600" b="0" i="1" u="none" strike="noStrike" cap="none" normalizeH="0" baseline="0" dirty="0">
                <a:ln>
                  <a:noFill/>
                </a:ln>
                <a:solidFill>
                  <a:srgbClr val="808080"/>
                </a:solidFill>
                <a:effectLst/>
                <a:latin typeface="Arial Unicode MS" panose="020B0604020202020204" charset="-122"/>
                <a:ea typeface="JetBrains Mono"/>
              </a:rPr>
              <a:t>是否</a:t>
            </a:r>
            <a:r>
              <a:rPr kumimoji="0" lang="zh-CN" altLang="zh-CN" sz="1600" b="0" i="1" u="none" strike="noStrike" cap="none" normalizeH="0" baseline="0" dirty="0">
                <a:ln>
                  <a:noFill/>
                </a:ln>
                <a:solidFill>
                  <a:srgbClr val="808080"/>
                </a:solidFill>
                <a:effectLst/>
                <a:latin typeface="Courier New" panose="02070309020205020404" charset="0"/>
                <a:ea typeface="JetBrains Mono"/>
                <a:cs typeface="Courier New" panose="02070309020205020404" charset="0"/>
              </a:rPr>
              <a:t>人为控制灯</a:t>
            </a:r>
            <a:br>
              <a:rPr kumimoji="0" lang="zh-CN" altLang="zh-CN" sz="1600" b="0" i="1" u="none" strike="noStrike" cap="none" normalizeH="0" baseline="0" dirty="0">
                <a:ln>
                  <a:noFill/>
                </a:ln>
                <a:solidFill>
                  <a:srgbClr val="808080"/>
                </a:solidFill>
                <a:effectLst/>
                <a:latin typeface="Courier New" panose="02070309020205020404" charset="0"/>
                <a:ea typeface="JetBrains Mono"/>
                <a:cs typeface="Courier New" panose="02070309020205020404" charset="0"/>
              </a:rPr>
            </a:br>
            <a:r>
              <a:rPr kumimoji="0" lang="en-US" altLang="zh-CN" sz="1600" b="0" i="1" u="none" strike="noStrike" cap="none" normalizeH="0" baseline="0" dirty="0">
                <a:ln>
                  <a:noFill/>
                </a:ln>
                <a:solidFill>
                  <a:srgbClr val="808080"/>
                </a:solidFill>
                <a:effectLst/>
                <a:latin typeface="Courier New" panose="02070309020205020404" charset="0"/>
                <a:ea typeface="JetBrains Mono"/>
                <a:cs typeface="Courier New" panose="02070309020205020404" charset="0"/>
              </a:rPr>
              <a:t>  </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ctr_</a:t>
            </a:r>
            <a:r>
              <a:rPr kumimoji="0" lang="en-US" altLang="zh-CN" sz="1600" b="0" i="0" u="none" strike="noStrike" cap="none" normalizeH="0" baseline="0" dirty="0">
                <a:ln>
                  <a:noFill/>
                </a:ln>
                <a:solidFill>
                  <a:srgbClr val="11408E"/>
                </a:solidFill>
                <a:effectLst/>
                <a:latin typeface="Arial Unicode MS" panose="020B0604020202020204" charset="-122"/>
                <a:ea typeface="JetBrains Mono"/>
              </a:rPr>
              <a:t>motor</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false</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1" u="none" strike="noStrike" cap="none" normalizeH="0" baseline="0" dirty="0">
                <a:ln>
                  <a:noFill/>
                </a:ln>
                <a:solidFill>
                  <a:srgbClr val="808080"/>
                </a:solidFill>
                <a:effectLst/>
                <a:latin typeface="Arial Unicode MS" panose="020B0604020202020204" charset="-122"/>
                <a:ea typeface="JetBrains Mono"/>
              </a:rPr>
              <a:t>//</a:t>
            </a:r>
            <a:r>
              <a:rPr kumimoji="0" lang="zh-CN" altLang="en-US" sz="1600" b="0" i="1" u="none" strike="noStrike" cap="none" normalizeH="0" baseline="0" dirty="0">
                <a:ln>
                  <a:noFill/>
                </a:ln>
                <a:solidFill>
                  <a:srgbClr val="808080"/>
                </a:solidFill>
                <a:effectLst/>
                <a:latin typeface="Arial Unicode MS" panose="020B0604020202020204" charset="-122"/>
                <a:ea typeface="JetBrains Mono"/>
              </a:rPr>
              <a:t>是否</a:t>
            </a:r>
            <a:r>
              <a:rPr kumimoji="0" lang="zh-CN" altLang="zh-CN" sz="1600" b="0" i="1" u="none" strike="noStrike" cap="none" normalizeH="0" baseline="0" dirty="0">
                <a:ln>
                  <a:noFill/>
                </a:ln>
                <a:solidFill>
                  <a:srgbClr val="808080"/>
                </a:solidFill>
                <a:effectLst/>
                <a:latin typeface="Courier New" panose="02070309020205020404" charset="0"/>
                <a:ea typeface="JetBrains Mono"/>
                <a:cs typeface="Courier New" panose="02070309020205020404" charset="0"/>
              </a:rPr>
              <a:t>人为控制风</a:t>
            </a:r>
            <a:br>
              <a:rPr kumimoji="0" lang="zh-CN" altLang="zh-CN" sz="1600" b="0" i="1" u="none" strike="noStrike" cap="none" normalizeH="0" baseline="0" dirty="0">
                <a:ln>
                  <a:noFill/>
                </a:ln>
                <a:solidFill>
                  <a:srgbClr val="808080"/>
                </a:solidFill>
                <a:effectLst/>
                <a:latin typeface="Courier New" panose="02070309020205020404" charset="0"/>
                <a:ea typeface="JetBrains Mono"/>
                <a:cs typeface="Courier New" panose="02070309020205020404" charset="0"/>
              </a:rPr>
            </a:br>
            <a:r>
              <a:rPr kumimoji="0" lang="en-US" altLang="zh-CN" sz="1600" b="0" i="1" u="none" strike="noStrike" cap="none" normalizeH="0" baseline="0" dirty="0">
                <a:ln>
                  <a:noFill/>
                </a:ln>
                <a:solidFill>
                  <a:srgbClr val="808080"/>
                </a:solidFill>
                <a:effectLst/>
                <a:latin typeface="Courier New" panose="02070309020205020404" charset="0"/>
                <a:ea typeface="JetBrains Mono"/>
                <a:cs typeface="Courier New" panose="02070309020205020404" charset="0"/>
              </a:rPr>
              <a:t>  </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min_lux</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FF9170"/>
                </a:solidFill>
                <a:effectLst/>
                <a:latin typeface="Arial Unicode MS" panose="020B0604020202020204" charset="-122"/>
                <a:ea typeface="JetBrains Mono"/>
              </a:rPr>
              <a:t>10</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sz="1600" b="0" i="1" u="none" strike="noStrike" cap="none" normalizeH="0" baseline="0" dirty="0">
                <a:ln>
                  <a:noFill/>
                </a:ln>
                <a:solidFill>
                  <a:srgbClr val="808080"/>
                </a:solidFill>
                <a:effectLst/>
                <a:latin typeface="Arial Unicode MS" panose="020B0604020202020204" charset="-122"/>
                <a:ea typeface="JetBrains Mono"/>
              </a:rPr>
              <a:t>//</a:t>
            </a:r>
            <a:r>
              <a:rPr kumimoji="0" lang="zh-CN" altLang="zh-CN" sz="1600" b="0" i="1" u="none" strike="noStrike" cap="none" normalizeH="0" baseline="0" dirty="0">
                <a:ln>
                  <a:noFill/>
                </a:ln>
                <a:solidFill>
                  <a:srgbClr val="808080"/>
                </a:solidFill>
                <a:effectLst/>
                <a:latin typeface="Courier New" panose="02070309020205020404" charset="0"/>
                <a:ea typeface="JetBrains Mono"/>
                <a:cs typeface="Courier New" panose="02070309020205020404" charset="0"/>
              </a:rPr>
              <a:t>光强限制</a:t>
            </a:r>
            <a:br>
              <a:rPr kumimoji="0" lang="zh-CN" altLang="zh-CN" sz="1600" b="0" i="1" u="none" strike="noStrike" cap="none" normalizeH="0" baseline="0" dirty="0">
                <a:ln>
                  <a:noFill/>
                </a:ln>
                <a:solidFill>
                  <a:srgbClr val="808080"/>
                </a:solidFill>
                <a:effectLst/>
                <a:latin typeface="Courier New" panose="02070309020205020404" charset="0"/>
                <a:ea typeface="JetBrains Mono"/>
                <a:cs typeface="Courier New" panose="02070309020205020404" charset="0"/>
              </a:rPr>
            </a:br>
            <a:r>
              <a:rPr kumimoji="0" lang="en-US" altLang="zh-CN" sz="1600" b="0" i="1" u="none" strike="noStrike" cap="none" normalizeH="0" baseline="0" dirty="0">
                <a:ln>
                  <a:noFill/>
                </a:ln>
                <a:solidFill>
                  <a:srgbClr val="808080"/>
                </a:solidFill>
                <a:effectLst/>
                <a:latin typeface="Courier New" panose="02070309020205020404" charset="0"/>
                <a:ea typeface="JetBrains Mono"/>
                <a:cs typeface="Courier New" panose="02070309020205020404" charset="0"/>
              </a:rPr>
              <a:t>  </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max_temp</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FF9170"/>
                </a:solidFill>
                <a:effectLst/>
                <a:latin typeface="Arial Unicode MS" panose="020B0604020202020204" charset="-122"/>
                <a:ea typeface="JetBrains Mono"/>
              </a:rPr>
              <a:t>40</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1" u="none" strike="noStrike" cap="none" normalizeH="0" baseline="0" dirty="0">
                <a:ln>
                  <a:noFill/>
                </a:ln>
                <a:solidFill>
                  <a:srgbClr val="808080"/>
                </a:solidFill>
                <a:effectLst/>
                <a:latin typeface="Arial Unicode MS" panose="020B0604020202020204" charset="-122"/>
                <a:ea typeface="JetBrains Mono"/>
              </a:rPr>
              <a:t>//</a:t>
            </a:r>
            <a:r>
              <a:rPr kumimoji="0" lang="zh-CN" altLang="zh-CN" sz="1600" b="0" i="1" u="none" strike="noStrike" cap="none" normalizeH="0" baseline="0" dirty="0">
                <a:ln>
                  <a:noFill/>
                </a:ln>
                <a:solidFill>
                  <a:srgbClr val="808080"/>
                </a:solidFill>
                <a:effectLst/>
                <a:latin typeface="Courier New" panose="02070309020205020404" charset="0"/>
                <a:ea typeface="JetBrains Mono"/>
                <a:cs typeface="Courier New" panose="02070309020205020404" charset="0"/>
              </a:rPr>
              <a:t>温度限制</a:t>
            </a:r>
            <a:br>
              <a:rPr kumimoji="0" lang="zh-CN" altLang="zh-CN" sz="1600" b="0" i="1" u="none" strike="noStrike" cap="none" normalizeH="0" baseline="0" dirty="0">
                <a:ln>
                  <a:noFill/>
                </a:ln>
                <a:solidFill>
                  <a:srgbClr val="808080"/>
                </a:solidFill>
                <a:effectLst/>
                <a:latin typeface="Courier New" panose="02070309020205020404" charset="0"/>
                <a:ea typeface="JetBrains Mono"/>
                <a:cs typeface="Courier New" panose="02070309020205020404" charset="0"/>
              </a:rPr>
            </a:br>
            <a:r>
              <a:rPr kumimoji="0" lang="en-US" altLang="zh-CN" sz="1600" b="0" i="1" u="none" strike="noStrike" cap="none" normalizeH="0" baseline="0" dirty="0">
                <a:ln>
                  <a:noFill/>
                </a:ln>
                <a:solidFill>
                  <a:srgbClr val="808080"/>
                </a:solidFill>
                <a:effectLst/>
                <a:latin typeface="Courier New" panose="02070309020205020404" charset="0"/>
                <a:ea typeface="JetBrains Mono"/>
                <a:cs typeface="Courier New" panose="02070309020205020404" charset="0"/>
              </a:rPr>
              <a:t>  </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max_hum</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FF9170"/>
                </a:solidFill>
                <a:effectLst/>
                <a:latin typeface="Arial Unicode MS" panose="020B0604020202020204" charset="-122"/>
                <a:ea typeface="JetBrains Mono"/>
              </a:rPr>
              <a:t>60</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1" u="none" strike="noStrike" cap="none" normalizeH="0" baseline="0" dirty="0">
                <a:ln>
                  <a:noFill/>
                </a:ln>
                <a:solidFill>
                  <a:srgbClr val="808080"/>
                </a:solidFill>
                <a:effectLst/>
                <a:latin typeface="Arial Unicode MS" panose="020B0604020202020204" charset="-122"/>
                <a:ea typeface="JetBrains Mono"/>
              </a:rPr>
              <a:t>//</a:t>
            </a:r>
            <a:r>
              <a:rPr kumimoji="0" lang="zh-CN" altLang="zh-CN" sz="1600" b="0" i="1" u="none" strike="noStrike" cap="none" normalizeH="0" baseline="0" dirty="0">
                <a:ln>
                  <a:noFill/>
                </a:ln>
                <a:solidFill>
                  <a:srgbClr val="808080"/>
                </a:solidFill>
                <a:effectLst/>
                <a:latin typeface="Courier New" panose="02070309020205020404" charset="0"/>
                <a:ea typeface="JetBrains Mono"/>
                <a:cs typeface="Courier New" panose="02070309020205020404" charset="0"/>
              </a:rPr>
              <a:t>湿度限制</a:t>
            </a:r>
            <a:b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b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13" name="文本框 12"/>
          <p:cNvSpPr txBox="1"/>
          <p:nvPr/>
        </p:nvSpPr>
        <p:spPr>
          <a:xfrm>
            <a:off x="4544009" y="2545558"/>
            <a:ext cx="7371183" cy="3877985"/>
          </a:xfrm>
          <a:prstGeom prst="rect">
            <a:avLst/>
          </a:prstGeom>
          <a:noFill/>
        </p:spPr>
        <p:txBody>
          <a:bodyPr wrap="square" rtlCol="0">
            <a:spAutoFit/>
          </a:bodyPr>
          <a:lstStyle/>
          <a:p>
            <a:r>
              <a:rPr lang="zh-CN" altLang="en-US" dirty="0"/>
              <a:t>其中</a:t>
            </a:r>
            <a:r>
              <a:rPr lang="en-US" altLang="zh-CN" dirty="0" err="1"/>
              <a:t>mydata</a:t>
            </a:r>
            <a:r>
              <a:rPr lang="zh-CN" altLang="en-US" dirty="0"/>
              <a:t>中变量的值来自</a:t>
            </a:r>
            <a:r>
              <a:rPr lang="en-US" altLang="zh-CN" dirty="0"/>
              <a:t>E53_IA1</a:t>
            </a:r>
            <a:r>
              <a:rPr lang="zh-CN" altLang="en-US" dirty="0"/>
              <a:t>中写入缓冲区的数据，</a:t>
            </a:r>
            <a:r>
              <a:rPr lang="en-US" altLang="zh-CN" dirty="0"/>
              <a:t> </a:t>
            </a:r>
            <a:r>
              <a:rPr lang="en-US" altLang="zh-CN" dirty="0" err="1"/>
              <a:t>mydata</a:t>
            </a:r>
            <a:r>
              <a:rPr lang="zh-CN" altLang="en-US" dirty="0"/>
              <a:t>在数据格式上和驱动端传递的数据格式保持一致（包括变量名、变量值、变量顺序），这样在赋值的时候不用从驱动发送的</a:t>
            </a:r>
            <a:r>
              <a:rPr lang="en-US" altLang="zh-CN" dirty="0"/>
              <a:t>JSON</a:t>
            </a:r>
            <a:r>
              <a:rPr lang="zh-CN" altLang="en-US" dirty="0"/>
              <a:t>数据中一个一个提取，而是可以直接赋值。</a:t>
            </a:r>
            <a:endParaRPr lang="en-US" altLang="zh-CN" dirty="0"/>
          </a:p>
          <a:p>
            <a:endParaRPr lang="en-US" altLang="zh-CN" dirty="0"/>
          </a:p>
          <a:p>
            <a:endParaRPr lang="en-US" altLang="zh-CN" dirty="0"/>
          </a:p>
          <a:p>
            <a:endParaRPr lang="en-US" altLang="zh-CN" dirty="0"/>
          </a:p>
          <a:p>
            <a:r>
              <a:rPr kumimoji="0" lang="zh-CN" altLang="zh-CN" sz="1800" b="0" i="0" u="none" strike="noStrike" cap="none" normalizeH="0" baseline="0" dirty="0">
                <a:ln>
                  <a:noFill/>
                </a:ln>
                <a:solidFill>
                  <a:srgbClr val="11408E"/>
                </a:solidFill>
                <a:effectLst/>
                <a:latin typeface="Arial Unicode MS" panose="020B0604020202020204" charset="-122"/>
                <a:ea typeface="JetBrains Mono"/>
              </a:rPr>
              <a:t>interval</a:t>
            </a:r>
            <a:r>
              <a:rPr lang="zh-CN" altLang="en-US" dirty="0"/>
              <a:t>用于创建计时器以循环调用接口，可以为多个函数设置定时器以实现多定时任务。</a:t>
            </a:r>
            <a:endParaRPr lang="en-US" altLang="zh-CN" dirty="0"/>
          </a:p>
          <a:p>
            <a:endParaRPr lang="en-US" altLang="zh-CN" dirty="0"/>
          </a:p>
          <a:p>
            <a:r>
              <a:rPr lang="zh-CN" altLang="en-US" dirty="0"/>
              <a:t>调控环境，需要设置环境阈值，可以根据需求设置。</a:t>
            </a:r>
            <a:endParaRPr lang="en-US" altLang="zh-CN" dirty="0"/>
          </a:p>
          <a:p>
            <a:r>
              <a:rPr lang="zh-CN" altLang="en-US" sz="1600" dirty="0"/>
              <a:t>为了演示简单，可以设置一个值作为界限，但在实际问题中阈值往往会设置一个</a:t>
            </a:r>
            <a:r>
              <a:rPr lang="en-US" altLang="zh-CN" sz="1600" dirty="0"/>
              <a:t>min</a:t>
            </a:r>
            <a:r>
              <a:rPr lang="zh-CN" altLang="en-US" sz="1600" dirty="0"/>
              <a:t>值和</a:t>
            </a:r>
            <a:r>
              <a:rPr lang="en-US" altLang="zh-CN" sz="1600" dirty="0"/>
              <a:t>max</a:t>
            </a:r>
            <a:r>
              <a:rPr lang="zh-CN" altLang="en-US" sz="1600" dirty="0"/>
              <a:t>值，使得环境基本维持在</a:t>
            </a:r>
            <a:r>
              <a:rPr lang="en-US" altLang="zh-CN" sz="1600" dirty="0" err="1"/>
              <a:t>min~max</a:t>
            </a:r>
            <a:r>
              <a:rPr lang="zh-CN" altLang="en-US" sz="1600" dirty="0"/>
              <a:t>之间，也可以避免设备频繁切换状态。</a:t>
            </a:r>
            <a:endParaRPr lang="en-US" altLang="zh-CN" sz="16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p:nvPr/>
        </p:nvSpPr>
        <p:spPr>
          <a:xfrm>
            <a:off x="-11937" y="439927"/>
            <a:ext cx="6839584" cy="537209"/>
          </a:xfrm>
          <a:prstGeom prst="rect">
            <a:avLst/>
          </a:prstGeom>
        </p:spPr>
        <p:txBody>
          <a:bodyPr vert="horz" wrap="square" lIns="0" tIns="0" rIns="0" bIns="0"/>
          <a:lstStyle/>
          <a:p>
            <a:pPr algn="l" rtl="0" eaLnBrk="0">
              <a:lnSpc>
                <a:spcPct val="189000"/>
              </a:lnSpc>
            </a:pPr>
            <a:endParaRPr lang="en-US" altLang="en-US" sz="100" dirty="0"/>
          </a:p>
          <a:p>
            <a:pPr marL="12700" algn="l" rtl="0" eaLnBrk="0">
              <a:lnSpc>
                <a:spcPct val="99000"/>
              </a:lnSpc>
              <a:spcBef>
                <a:spcPts val="0"/>
              </a:spcBef>
              <a:tabLst>
                <a:tab pos="380365" algn="l"/>
                <a:tab pos="6826250" algn="l"/>
              </a:tabLst>
            </a:pP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sz="3200" kern="0" spc="190"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3200" u="sng" kern="0" spc="28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lang="en-US" sz="3500" b="1" u="sng" kern="0" spc="-10" dirty="0">
                <a:solidFill>
                  <a:srgbClr val="40404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.JS</a:t>
            </a:r>
            <a:r>
              <a:rPr lang="zh-CN" altLang="en-US" sz="3500" b="1" u="sng" kern="0" spc="-10" dirty="0">
                <a:solidFill>
                  <a:srgbClr val="40404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开发</a:t>
            </a: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en-US" sz="3200" dirty="0"/>
          </a:p>
        </p:txBody>
      </p:sp>
      <p:pic>
        <p:nvPicPr>
          <p:cNvPr id="14" name="picture 14"/>
          <p:cNvPicPr>
            <a:picLocks noChangeAspect="1"/>
          </p:cNvPicPr>
          <p:nvPr/>
        </p:nvPicPr>
        <p:blipFill>
          <a:blip r:embed="rId1"/>
          <a:stretch>
            <a:fillRect/>
          </a:stretch>
        </p:blipFill>
        <p:spPr>
          <a:xfrm rot="21600000">
            <a:off x="10668000" y="6545213"/>
            <a:ext cx="1384300" cy="253469"/>
          </a:xfrm>
          <a:prstGeom prst="rect">
            <a:avLst/>
          </a:prstGeom>
        </p:spPr>
      </p:pic>
      <p:pic>
        <p:nvPicPr>
          <p:cNvPr id="2" name="picture 144"/>
          <p:cNvPicPr>
            <a:picLocks noChangeAspect="1"/>
          </p:cNvPicPr>
          <p:nvPr/>
        </p:nvPicPr>
        <p:blipFill>
          <a:blip r:embed="rId2"/>
          <a:stretch>
            <a:fillRect/>
          </a:stretch>
        </p:blipFill>
        <p:spPr>
          <a:xfrm>
            <a:off x="326571" y="442395"/>
            <a:ext cx="444137" cy="442830"/>
          </a:xfrm>
          <a:prstGeom prst="rect">
            <a:avLst/>
          </a:prstGeom>
        </p:spPr>
      </p:pic>
      <p:sp>
        <p:nvSpPr>
          <p:cNvPr id="4" name="文本框 3"/>
          <p:cNvSpPr txBox="1"/>
          <p:nvPr/>
        </p:nvSpPr>
        <p:spPr>
          <a:xfrm>
            <a:off x="401215" y="1154035"/>
            <a:ext cx="7645504" cy="369332"/>
          </a:xfrm>
          <a:prstGeom prst="rect">
            <a:avLst/>
          </a:prstGeom>
          <a:noFill/>
        </p:spPr>
        <p:txBody>
          <a:bodyPr wrap="square" rtlCol="0">
            <a:spAutoFit/>
          </a:bodyPr>
          <a:lstStyle/>
          <a:p>
            <a:r>
              <a:rPr lang="en-US" altLang="zh-CN" dirty="0"/>
              <a:t>4. </a:t>
            </a:r>
            <a:r>
              <a:rPr lang="zh-CN" altLang="en-US" dirty="0"/>
              <a:t>在</a:t>
            </a:r>
            <a:r>
              <a:rPr kumimoji="0" lang="zh-CN" altLang="zh-CN" sz="1800" b="1" i="0" u="none" strike="noStrike" cap="none" normalizeH="0" baseline="0" dirty="0">
                <a:ln>
                  <a:noFill/>
                </a:ln>
                <a:solidFill>
                  <a:srgbClr val="859801"/>
                </a:solidFill>
                <a:effectLst/>
                <a:latin typeface="Arial Unicode MS" panose="020B0604020202020204" charset="-122"/>
                <a:ea typeface="JetBrains Mono"/>
              </a:rPr>
              <a:t>export default</a:t>
            </a:r>
            <a:r>
              <a:rPr lang="zh-CN" altLang="en-US" dirty="0"/>
              <a:t>添加需要的函数</a:t>
            </a:r>
            <a:r>
              <a:rPr kumimoji="0" lang="zh-CN" altLang="zh-CN" sz="1800" b="0" i="0" u="none" strike="noStrike" cap="none" normalizeH="0" baseline="0" dirty="0">
                <a:ln>
                  <a:noFill/>
                </a:ln>
                <a:solidFill>
                  <a:srgbClr val="00A99E"/>
                </a:solidFill>
                <a:effectLst/>
                <a:latin typeface="Arial Unicode MS" panose="020B0604020202020204" charset="-122"/>
                <a:ea typeface="JetBrains Mono"/>
              </a:rPr>
              <a:t>onInit</a:t>
            </a:r>
            <a:r>
              <a:rPr lang="zh-CN" altLang="en-US" dirty="0"/>
              <a:t>。</a:t>
            </a:r>
            <a:endParaRPr lang="zh-CN" altLang="en-US" dirty="0"/>
          </a:p>
        </p:txBody>
      </p:sp>
      <p:sp>
        <p:nvSpPr>
          <p:cNvPr id="5" name="Rectangle 1"/>
          <p:cNvSpPr>
            <a:spLocks noChangeArrowheads="1"/>
          </p:cNvSpPr>
          <p:nvPr/>
        </p:nvSpPr>
        <p:spPr bwMode="auto">
          <a:xfrm>
            <a:off x="459380" y="1996913"/>
            <a:ext cx="6014788" cy="4278094"/>
          </a:xfrm>
          <a:prstGeom prst="rect">
            <a:avLst/>
          </a:prstGeom>
          <a:solidFill>
            <a:schemeClr val="accent4">
              <a:lumMod val="20000"/>
              <a:lumOff val="80000"/>
            </a:schemeClr>
          </a:solidFill>
          <a:ln>
            <a:noFill/>
          </a:ln>
          <a:effec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00A99E"/>
                </a:solidFill>
                <a:effectLst/>
                <a:latin typeface="Arial Unicode MS" panose="020B0604020202020204" charset="-122"/>
                <a:ea typeface="JetBrains Mono"/>
              </a:rPr>
              <a:t>onInit</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b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app</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00A99E"/>
                </a:solidFill>
                <a:effectLst/>
                <a:latin typeface="Arial Unicode MS" panose="020B0604020202020204" charset="-122"/>
                <a:ea typeface="JetBrains Mono"/>
              </a:rPr>
              <a:t>e53ia1service</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b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cmd</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cmdno</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init</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b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00A99E"/>
                </a:solidFill>
                <a:effectLst/>
                <a:latin typeface="Arial Unicode MS" panose="020B0604020202020204" charset="-122"/>
                <a:ea typeface="JetBrains Mono"/>
              </a:rPr>
              <a:t>success</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res</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b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b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00A99E"/>
                </a:solidFill>
                <a:effectLst/>
                <a:latin typeface="Arial Unicode MS" panose="020B0604020202020204" charset="-122"/>
                <a:ea typeface="JetBrains Mono"/>
              </a:rPr>
              <a:t>fail</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res</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br>
            <a:b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b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b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00A99E"/>
                </a:solidFill>
                <a:effectLst/>
                <a:latin typeface="Arial Unicode MS" panose="020B0604020202020204" charset="-122"/>
                <a:ea typeface="JetBrains Mono"/>
              </a:rPr>
              <a:t>complete</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res</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br>
            <a:b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b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b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b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    </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this</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interval </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00A99E"/>
                </a:solidFill>
                <a:effectLst/>
                <a:latin typeface="Arial Unicode MS" panose="020B0604020202020204" charset="-122"/>
                <a:ea typeface="JetBrains Mono"/>
              </a:rPr>
              <a:t>setInterval</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=&gt;</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this</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00A99E"/>
                </a:solidFill>
                <a:effectLst/>
                <a:latin typeface="Arial Unicode MS" panose="020B0604020202020204" charset="-122"/>
                <a:ea typeface="JetBrains Mono"/>
              </a:rPr>
              <a:t>queryData</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FF9170"/>
                </a:solidFill>
                <a:effectLst/>
                <a:latin typeface="Arial Unicode MS" panose="020B0604020202020204" charset="-122"/>
                <a:ea typeface="JetBrains Mono"/>
              </a:rPr>
              <a:t>2000</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b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    </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this</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interval </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00A99E"/>
                </a:solidFill>
                <a:effectLst/>
                <a:latin typeface="Arial Unicode MS" panose="020B0604020202020204" charset="-122"/>
                <a:ea typeface="JetBrains Mono"/>
              </a:rPr>
              <a:t>setInterval</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=&gt;</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this</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00A99E"/>
                </a:solidFill>
                <a:effectLst/>
                <a:latin typeface="Arial Unicode MS" panose="020B0604020202020204" charset="-122"/>
                <a:ea typeface="JetBrains Mono"/>
              </a:rPr>
              <a:t>query_phone_Data</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FF9170"/>
                </a:solidFill>
                <a:effectLst/>
                <a:latin typeface="Arial Unicode MS" panose="020B0604020202020204" charset="-122"/>
                <a:ea typeface="JetBrains Mono"/>
              </a:rPr>
              <a:t>3000</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b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    </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this</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interval </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00A99E"/>
                </a:solidFill>
                <a:effectLst/>
                <a:latin typeface="Arial Unicode MS" panose="020B0604020202020204" charset="-122"/>
                <a:ea typeface="JetBrains Mono"/>
              </a:rPr>
              <a:t>setInterval</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=&gt;</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this</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00A99E"/>
                </a:solidFill>
                <a:effectLst/>
                <a:latin typeface="Arial Unicode MS" panose="020B0604020202020204" charset="-122"/>
                <a:ea typeface="JetBrains Mono"/>
              </a:rPr>
              <a:t>work1</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FF9170"/>
                </a:solidFill>
                <a:effectLst/>
                <a:latin typeface="Arial Unicode MS" panose="020B0604020202020204" charset="-122"/>
                <a:ea typeface="JetBrains Mono"/>
              </a:rPr>
              <a:t>2000</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b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    </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this</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interval </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00A99E"/>
                </a:solidFill>
                <a:effectLst/>
                <a:latin typeface="Arial Unicode MS" panose="020B0604020202020204" charset="-122"/>
                <a:ea typeface="JetBrains Mono"/>
              </a:rPr>
              <a:t>setInterval</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=&gt;</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this</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00A99E"/>
                </a:solidFill>
                <a:effectLst/>
                <a:latin typeface="Arial Unicode MS" panose="020B0604020202020204" charset="-122"/>
                <a:ea typeface="JetBrains Mono"/>
              </a:rPr>
              <a:t>work2</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FF9170"/>
                </a:solidFill>
                <a:effectLst/>
                <a:latin typeface="Arial Unicode MS" panose="020B0604020202020204" charset="-122"/>
                <a:ea typeface="JetBrains Mono"/>
              </a:rPr>
              <a:t>2000</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b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6" name="文本框 5"/>
          <p:cNvSpPr txBox="1"/>
          <p:nvPr/>
        </p:nvSpPr>
        <p:spPr>
          <a:xfrm>
            <a:off x="6547728" y="5334633"/>
            <a:ext cx="5317959" cy="646331"/>
          </a:xfrm>
          <a:prstGeom prst="rect">
            <a:avLst/>
          </a:prstGeom>
          <a:noFill/>
        </p:spPr>
        <p:txBody>
          <a:bodyPr wrap="square" rtlCol="0">
            <a:spAutoFit/>
          </a:bodyPr>
          <a:lstStyle/>
          <a:p>
            <a:r>
              <a:rPr lang="zh-CN" altLang="en-US" dirty="0"/>
              <a:t>这里为一些函数设置定时器，这些函数将在后面实现。</a:t>
            </a:r>
            <a:endParaRPr lang="zh-CN" altLang="en-US" dirty="0"/>
          </a:p>
        </p:txBody>
      </p:sp>
      <p:sp>
        <p:nvSpPr>
          <p:cNvPr id="7" name="文本框 6"/>
          <p:cNvSpPr txBox="1"/>
          <p:nvPr/>
        </p:nvSpPr>
        <p:spPr>
          <a:xfrm>
            <a:off x="6740313" y="2459503"/>
            <a:ext cx="5778761" cy="646331"/>
          </a:xfrm>
          <a:prstGeom prst="rect">
            <a:avLst/>
          </a:prstGeom>
          <a:noFill/>
        </p:spPr>
        <p:txBody>
          <a:bodyPr wrap="square" rtlCol="0">
            <a:spAutoFit/>
          </a:bodyPr>
          <a:lstStyle/>
          <a:p>
            <a:r>
              <a:rPr lang="zh-CN" altLang="en-US" dirty="0"/>
              <a:t>调用</a:t>
            </a:r>
            <a:r>
              <a:rPr lang="en-US" altLang="zh-CN" dirty="0"/>
              <a:t>e53ia1</a:t>
            </a:r>
            <a:r>
              <a:rPr lang="zh-CN" altLang="en-US" dirty="0"/>
              <a:t>接口，传入</a:t>
            </a:r>
            <a:r>
              <a:rPr lang="en-US" altLang="zh-CN" dirty="0" err="1"/>
              <a:t>init</a:t>
            </a:r>
            <a:r>
              <a:rPr lang="zh-CN" altLang="en-US" dirty="0"/>
              <a:t>指令，执行驱动端的</a:t>
            </a:r>
            <a:r>
              <a:rPr lang="pt-BR" altLang="zh-CN" b="0" dirty="0">
                <a:solidFill>
                  <a:srgbClr val="0070C1"/>
                </a:solidFill>
                <a:effectLst/>
                <a:latin typeface="Consolas" panose="020B0609020204030204" pitchFamily="49" charset="0"/>
              </a:rPr>
              <a:t>E53_IA1_Start</a:t>
            </a:r>
            <a:r>
              <a:rPr lang="zh-CN" altLang="en-US" dirty="0"/>
              <a:t>完成初始化。</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p:nvPr/>
        </p:nvSpPr>
        <p:spPr>
          <a:xfrm>
            <a:off x="-11937" y="439927"/>
            <a:ext cx="6839584" cy="537209"/>
          </a:xfrm>
          <a:prstGeom prst="rect">
            <a:avLst/>
          </a:prstGeom>
        </p:spPr>
        <p:txBody>
          <a:bodyPr vert="horz" wrap="square" lIns="0" tIns="0" rIns="0" bIns="0"/>
          <a:lstStyle/>
          <a:p>
            <a:pPr algn="l" rtl="0" eaLnBrk="0">
              <a:lnSpc>
                <a:spcPct val="189000"/>
              </a:lnSpc>
            </a:pPr>
            <a:endParaRPr lang="en-US" altLang="en-US" sz="100" dirty="0"/>
          </a:p>
          <a:p>
            <a:pPr marL="12700" algn="l" rtl="0" eaLnBrk="0">
              <a:lnSpc>
                <a:spcPct val="99000"/>
              </a:lnSpc>
              <a:spcBef>
                <a:spcPts val="0"/>
              </a:spcBef>
              <a:tabLst>
                <a:tab pos="380365" algn="l"/>
                <a:tab pos="6826250" algn="l"/>
              </a:tabLst>
            </a:pP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sz="3200" kern="0" spc="190"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3200" u="sng" kern="0" spc="28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lang="en-US" sz="3500" b="1" u="sng" kern="0" spc="-10" dirty="0">
                <a:solidFill>
                  <a:srgbClr val="40404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.JS</a:t>
            </a:r>
            <a:r>
              <a:rPr lang="zh-CN" altLang="en-US" sz="3500" b="1" u="sng" kern="0" spc="-10" dirty="0">
                <a:solidFill>
                  <a:srgbClr val="40404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开发</a:t>
            </a: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en-US" sz="3200" dirty="0"/>
          </a:p>
        </p:txBody>
      </p:sp>
      <p:pic>
        <p:nvPicPr>
          <p:cNvPr id="14" name="picture 14"/>
          <p:cNvPicPr>
            <a:picLocks noChangeAspect="1"/>
          </p:cNvPicPr>
          <p:nvPr/>
        </p:nvPicPr>
        <p:blipFill>
          <a:blip r:embed="rId1"/>
          <a:stretch>
            <a:fillRect/>
          </a:stretch>
        </p:blipFill>
        <p:spPr>
          <a:xfrm rot="21600000">
            <a:off x="10668000" y="6545213"/>
            <a:ext cx="1384300" cy="253469"/>
          </a:xfrm>
          <a:prstGeom prst="rect">
            <a:avLst/>
          </a:prstGeom>
        </p:spPr>
      </p:pic>
      <p:pic>
        <p:nvPicPr>
          <p:cNvPr id="2" name="picture 144"/>
          <p:cNvPicPr>
            <a:picLocks noChangeAspect="1"/>
          </p:cNvPicPr>
          <p:nvPr/>
        </p:nvPicPr>
        <p:blipFill>
          <a:blip r:embed="rId2"/>
          <a:stretch>
            <a:fillRect/>
          </a:stretch>
        </p:blipFill>
        <p:spPr>
          <a:xfrm>
            <a:off x="326571" y="442395"/>
            <a:ext cx="444137" cy="442830"/>
          </a:xfrm>
          <a:prstGeom prst="rect">
            <a:avLst/>
          </a:prstGeom>
        </p:spPr>
      </p:pic>
      <p:sp>
        <p:nvSpPr>
          <p:cNvPr id="3" name="文本框 2"/>
          <p:cNvSpPr txBox="1"/>
          <p:nvPr/>
        </p:nvSpPr>
        <p:spPr>
          <a:xfrm>
            <a:off x="326570" y="1338701"/>
            <a:ext cx="5131837" cy="369332"/>
          </a:xfrm>
          <a:prstGeom prst="rect">
            <a:avLst/>
          </a:prstGeom>
          <a:noFill/>
        </p:spPr>
        <p:txBody>
          <a:bodyPr wrap="square" rtlCol="0">
            <a:spAutoFit/>
          </a:bodyPr>
          <a:lstStyle/>
          <a:p>
            <a:endParaRPr lang="en-US" altLang="zh-CN" dirty="0"/>
          </a:p>
        </p:txBody>
      </p:sp>
      <p:sp>
        <p:nvSpPr>
          <p:cNvPr id="4" name="文本框 3"/>
          <p:cNvSpPr txBox="1"/>
          <p:nvPr/>
        </p:nvSpPr>
        <p:spPr>
          <a:xfrm>
            <a:off x="401215" y="1154035"/>
            <a:ext cx="7645504" cy="369332"/>
          </a:xfrm>
          <a:prstGeom prst="rect">
            <a:avLst/>
          </a:prstGeom>
          <a:noFill/>
        </p:spPr>
        <p:txBody>
          <a:bodyPr wrap="square" rtlCol="0">
            <a:spAutoFit/>
          </a:bodyPr>
          <a:lstStyle/>
          <a:p>
            <a:r>
              <a:rPr lang="en-US" altLang="zh-CN" dirty="0"/>
              <a:t>5. </a:t>
            </a:r>
            <a:r>
              <a:rPr lang="zh-CN" altLang="en-US" dirty="0"/>
              <a:t>在</a:t>
            </a:r>
            <a:r>
              <a:rPr kumimoji="0" lang="zh-CN" altLang="zh-CN" sz="1800" b="1" i="0" u="none" strike="noStrike" cap="none" normalizeH="0" baseline="0" dirty="0">
                <a:ln>
                  <a:noFill/>
                </a:ln>
                <a:solidFill>
                  <a:srgbClr val="859801"/>
                </a:solidFill>
                <a:effectLst/>
                <a:latin typeface="Arial Unicode MS" panose="020B0604020202020204" charset="-122"/>
                <a:ea typeface="JetBrains Mono"/>
              </a:rPr>
              <a:t>export default</a:t>
            </a:r>
            <a:r>
              <a:rPr lang="zh-CN" altLang="en-US" dirty="0"/>
              <a:t>添加需要的函数</a:t>
            </a:r>
            <a:r>
              <a:rPr kumimoji="0" lang="en-US" altLang="zh-CN" sz="1800" b="0" i="0" u="none" strike="noStrike" cap="none" normalizeH="0" baseline="0" dirty="0" err="1">
                <a:ln>
                  <a:noFill/>
                </a:ln>
                <a:solidFill>
                  <a:srgbClr val="00A99E"/>
                </a:solidFill>
                <a:effectLst/>
                <a:latin typeface="Arial Unicode MS" panose="020B0604020202020204" charset="-122"/>
                <a:ea typeface="JetBrains Mono"/>
              </a:rPr>
              <a:t>toback</a:t>
            </a:r>
            <a:r>
              <a:rPr lang="zh-CN" altLang="en-US" dirty="0"/>
              <a:t>。</a:t>
            </a:r>
            <a:endParaRPr lang="zh-CN" altLang="en-US" dirty="0"/>
          </a:p>
        </p:txBody>
      </p:sp>
      <p:sp>
        <p:nvSpPr>
          <p:cNvPr id="6" name="Rectangle 2"/>
          <p:cNvSpPr>
            <a:spLocks noChangeArrowheads="1"/>
          </p:cNvSpPr>
          <p:nvPr/>
        </p:nvSpPr>
        <p:spPr bwMode="auto">
          <a:xfrm>
            <a:off x="548639" y="2069598"/>
            <a:ext cx="3013790" cy="4278094"/>
          </a:xfrm>
          <a:prstGeom prst="rect">
            <a:avLst/>
          </a:prstGeom>
          <a:solidFill>
            <a:schemeClr val="accent4">
              <a:lumMod val="20000"/>
              <a:lumOff val="80000"/>
            </a:schemeClr>
          </a:solidFill>
          <a:ln>
            <a:noFill/>
          </a:ln>
          <a:effec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00A99E"/>
                </a:solidFill>
                <a:effectLst/>
                <a:latin typeface="Arial Unicode MS" panose="020B0604020202020204" charset="-122"/>
                <a:ea typeface="JetBrains Mono"/>
              </a:rPr>
              <a:t>toback</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b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app</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00A99E"/>
                </a:solidFill>
                <a:effectLst/>
                <a:latin typeface="Arial Unicode MS" panose="020B0604020202020204" charset="-122"/>
                <a:ea typeface="JetBrains Mono"/>
              </a:rPr>
              <a:t>e53ia1service</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b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cmd</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cmdno</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close</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b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00A99E"/>
                </a:solidFill>
                <a:effectLst/>
                <a:latin typeface="Arial Unicode MS" panose="020B0604020202020204" charset="-122"/>
                <a:ea typeface="JetBrains Mono"/>
              </a:rPr>
              <a:t>success</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res</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b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b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00A99E"/>
                </a:solidFill>
                <a:effectLst/>
                <a:latin typeface="Arial Unicode MS" panose="020B0604020202020204" charset="-122"/>
                <a:ea typeface="JetBrains Mono"/>
              </a:rPr>
              <a:t>fail</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res</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br>
            <a:b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b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b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00A99E"/>
                </a:solidFill>
                <a:effectLst/>
                <a:latin typeface="Arial Unicode MS" panose="020B0604020202020204" charset="-122"/>
                <a:ea typeface="JetBrains Mono"/>
              </a:rPr>
              <a:t>complete</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res</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br>
            <a:b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b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b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b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00A99E"/>
                </a:solidFill>
                <a:effectLst/>
                <a:latin typeface="Arial Unicode MS" panose="020B0604020202020204" charset="-122"/>
                <a:ea typeface="JetBrains Mono"/>
              </a:rPr>
              <a:t>clearInterval</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this</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interval</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b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router</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00A99E"/>
                </a:solidFill>
                <a:effectLst/>
                <a:latin typeface="Arial Unicode MS" panose="020B0604020202020204" charset="-122"/>
                <a:ea typeface="JetBrains Mono"/>
              </a:rPr>
              <a:t>replace</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b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uri</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653170"/>
                </a:solidFill>
                <a:effectLst/>
                <a:latin typeface="Arial Unicode MS" panose="020B0604020202020204" charset="-122"/>
                <a:ea typeface="JetBrains Mono"/>
              </a:rPr>
              <a:t>'pages/index/index'</a:t>
            </a:r>
            <a:br>
              <a:rPr kumimoji="0" lang="zh-CN" altLang="zh-CN" sz="1600" b="0" i="0" u="none" strike="noStrike" cap="none" normalizeH="0" baseline="0" dirty="0">
                <a:ln>
                  <a:noFill/>
                </a:ln>
                <a:solidFill>
                  <a:srgbClr val="653170"/>
                </a:solidFill>
                <a:effectLst/>
                <a:latin typeface="Arial Unicode MS" panose="020B0604020202020204" charset="-122"/>
                <a:ea typeface="JetBrains Mono"/>
              </a:rPr>
            </a:br>
            <a:r>
              <a:rPr kumimoji="0" lang="zh-CN" altLang="zh-CN" sz="1600" b="0" i="0" u="none" strike="noStrike" cap="none" normalizeH="0" baseline="0" dirty="0">
                <a:ln>
                  <a:noFill/>
                </a:ln>
                <a:solidFill>
                  <a:srgbClr val="653170"/>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b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7" name="文本框 6"/>
          <p:cNvSpPr txBox="1"/>
          <p:nvPr/>
        </p:nvSpPr>
        <p:spPr>
          <a:xfrm>
            <a:off x="4139059" y="2069598"/>
            <a:ext cx="7560596" cy="1200329"/>
          </a:xfrm>
          <a:prstGeom prst="rect">
            <a:avLst/>
          </a:prstGeom>
          <a:noFill/>
        </p:spPr>
        <p:txBody>
          <a:bodyPr wrap="square" rtlCol="0">
            <a:spAutoFit/>
          </a:bodyPr>
          <a:lstStyle/>
          <a:p>
            <a:r>
              <a:rPr kumimoji="0" lang="en-US" altLang="zh-CN" b="0" i="0" u="none" strike="noStrike" cap="none" normalizeH="0" baseline="0" dirty="0" err="1">
                <a:ln>
                  <a:noFill/>
                </a:ln>
                <a:solidFill>
                  <a:srgbClr val="00A99E"/>
                </a:solidFill>
                <a:effectLst/>
                <a:latin typeface="Arial Unicode MS" panose="020B0604020202020204" charset="-122"/>
                <a:ea typeface="JetBrains Mono"/>
              </a:rPr>
              <a:t>toback</a:t>
            </a:r>
            <a:r>
              <a:rPr lang="zh-CN" altLang="en-US" dirty="0"/>
              <a:t>用于退出该界面，返回到上一界面，也就是之前设定的初始界面</a:t>
            </a:r>
            <a:r>
              <a:rPr lang="en-US" altLang="zh-CN" dirty="0"/>
              <a:t>index</a:t>
            </a:r>
            <a:endParaRPr lang="en-US" altLang="zh-CN" dirty="0"/>
          </a:p>
          <a:p>
            <a:endParaRPr lang="en-US" altLang="zh-CN" dirty="0"/>
          </a:p>
          <a:p>
            <a:r>
              <a:rPr lang="zh-CN" altLang="en-US" dirty="0"/>
              <a:t>指令传</a:t>
            </a:r>
            <a:r>
              <a:rPr lang="en-US" altLang="zh-CN" dirty="0"/>
              <a:t>close</a:t>
            </a:r>
            <a:r>
              <a:rPr lang="zh-CN" altLang="en-US" dirty="0"/>
              <a:t>，执行驱动的</a:t>
            </a:r>
            <a:r>
              <a:rPr lang="pt-BR" altLang="zh-CN" b="0" dirty="0">
                <a:solidFill>
                  <a:srgbClr val="0070C1"/>
                </a:solidFill>
                <a:effectLst/>
                <a:latin typeface="Consolas" panose="020B0609020204030204" pitchFamily="49" charset="0"/>
              </a:rPr>
              <a:t>E53_IA1_Stop</a:t>
            </a:r>
            <a:endParaRPr lang="zh-CN" altLang="en-US" dirty="0"/>
          </a:p>
        </p:txBody>
      </p:sp>
      <p:sp>
        <p:nvSpPr>
          <p:cNvPr id="9" name="文本框 8"/>
          <p:cNvSpPr txBox="1"/>
          <p:nvPr/>
        </p:nvSpPr>
        <p:spPr>
          <a:xfrm>
            <a:off x="4177781" y="5029199"/>
            <a:ext cx="6272505" cy="923330"/>
          </a:xfrm>
          <a:prstGeom prst="rect">
            <a:avLst/>
          </a:prstGeom>
          <a:noFill/>
        </p:spPr>
        <p:txBody>
          <a:bodyPr wrap="square" rtlCol="0">
            <a:spAutoFit/>
          </a:bodyPr>
          <a:lstStyle/>
          <a:p>
            <a:r>
              <a:rPr lang="zh-CN" altLang="en-US" dirty="0"/>
              <a:t>退出执行，需要清除定时器任务</a:t>
            </a:r>
            <a:endParaRPr lang="en-US" altLang="zh-CN" dirty="0"/>
          </a:p>
          <a:p>
            <a:endParaRPr lang="en-US" altLang="zh-CN" dirty="0"/>
          </a:p>
          <a:p>
            <a:r>
              <a:rPr lang="zh-CN" altLang="en-US" dirty="0"/>
              <a:t>并调用</a:t>
            </a:r>
            <a:r>
              <a:rPr lang="en-US" altLang="zh-CN" dirty="0"/>
              <a:t>router</a:t>
            </a:r>
            <a:r>
              <a:rPr lang="zh-CN" altLang="en-US" dirty="0"/>
              <a:t>接口，跳转到</a:t>
            </a:r>
            <a:r>
              <a:rPr lang="en-US" altLang="zh-CN" dirty="0"/>
              <a:t>index</a:t>
            </a:r>
            <a:r>
              <a:rPr lang="zh-CN" altLang="en-US" dirty="0"/>
              <a:t>页面，即返回初始界面。</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p:nvPr/>
        </p:nvSpPr>
        <p:spPr>
          <a:xfrm>
            <a:off x="803910" y="1409065"/>
            <a:ext cx="8532495" cy="2954020"/>
          </a:xfrm>
          <a:prstGeom prst="rect">
            <a:avLst/>
          </a:prstGeom>
        </p:spPr>
        <p:txBody>
          <a:bodyPr vert="horz" wrap="square" lIns="0" tIns="0" rIns="0" bIns="0"/>
          <a:lstStyle/>
          <a:p>
            <a:pPr indent="0" algn="l" rtl="0" eaLnBrk="0" fontAlgn="auto">
              <a:lnSpc>
                <a:spcPct val="150000"/>
              </a:lnSpc>
            </a:pPr>
            <a:endParaRPr lang="en-US" altLang="en-US" sz="100" dirty="0"/>
          </a:p>
          <a:p>
            <a:pPr marL="12700" eaLnBrk="0">
              <a:lnSpc>
                <a:spcPct val="150000"/>
              </a:lnSpc>
            </a:pPr>
            <a:r>
              <a:rPr lang="en-US" altLang="zh-CN" sz="2100" kern="0" spc="90" dirty="0">
                <a:solidFill>
                  <a:srgbClr val="262626">
                    <a:alpha val="100000"/>
                  </a:srgbClr>
                </a:solidFill>
                <a:latin typeface="Arial" panose="020B0604020202020204"/>
                <a:ea typeface="Arial" panose="020B0604020202020204"/>
                <a:cs typeface="Arial" panose="020B0604020202020204"/>
              </a:rPr>
              <a:t>•</a:t>
            </a:r>
            <a:r>
              <a:rPr lang="zh-CN" altLang="en-US" sz="2100" kern="0" spc="290" dirty="0">
                <a:solidFill>
                  <a:srgbClr val="262626">
                    <a:alpha val="100000"/>
                  </a:srgbClr>
                </a:solidFill>
                <a:latin typeface="Arial" panose="020B0604020202020204"/>
                <a:ea typeface="Arial" panose="020B0604020202020204"/>
                <a:cs typeface="Arial" panose="020B0604020202020204"/>
              </a:rPr>
              <a:t>  </a:t>
            </a:r>
            <a:r>
              <a:rPr lang="zh-CN" altLang="en-US" sz="2100" kern="0" spc="260" dirty="0">
                <a:solidFill>
                  <a:srgbClr val="262626">
                    <a:alpha val="100000"/>
                  </a:srgbClr>
                </a:solidFill>
                <a:latin typeface="微软雅黑" panose="020B0503020204020204" pitchFamily="34" charset="-122"/>
                <a:ea typeface="微软雅黑" panose="020B0503020204020204" pitchFamily="34" charset="-122"/>
                <a:cs typeface="Arial" panose="020B0604020202020204"/>
                <a:sym typeface="+mn-ea"/>
              </a:rPr>
              <a:t>项目介绍</a:t>
            </a:r>
            <a:endParaRPr lang="en-US" sz="2100" kern="0" spc="90" dirty="0">
              <a:solidFill>
                <a:srgbClr val="262626">
                  <a:alpha val="100000"/>
                </a:srgbClr>
              </a:solidFill>
              <a:latin typeface="Arial" panose="020B0604020202020204"/>
              <a:ea typeface="Arial" panose="020B0604020202020204"/>
              <a:cs typeface="Arial" panose="020B0604020202020204"/>
            </a:endParaRPr>
          </a:p>
          <a:p>
            <a:pPr marL="12700" indent="0" algn="l" rtl="0" eaLnBrk="0" fontAlgn="auto">
              <a:lnSpc>
                <a:spcPct val="150000"/>
              </a:lnSpc>
            </a:pPr>
            <a:r>
              <a:rPr sz="2100" kern="0" spc="90" dirty="0">
                <a:solidFill>
                  <a:srgbClr val="262626">
                    <a:alpha val="100000"/>
                  </a:srgbClr>
                </a:solidFill>
                <a:latin typeface="Arial" panose="020B0604020202020204"/>
                <a:ea typeface="Arial" panose="020B0604020202020204"/>
                <a:cs typeface="Arial" panose="020B0604020202020204"/>
              </a:rPr>
              <a:t>•</a:t>
            </a:r>
            <a:r>
              <a:rPr lang="zh-CN" altLang="en-US" sz="2100" kern="0" spc="290" dirty="0">
                <a:solidFill>
                  <a:srgbClr val="262626">
                    <a:alpha val="100000"/>
                  </a:srgbClr>
                </a:solidFill>
                <a:latin typeface="Arial" panose="020B0604020202020204"/>
                <a:ea typeface="Arial" panose="020B0604020202020204"/>
                <a:cs typeface="Arial" panose="020B0604020202020204"/>
              </a:rPr>
              <a:t>  </a:t>
            </a:r>
            <a:r>
              <a:rPr lang="zh-CN" altLang="en-US" sz="2100" kern="0" spc="260" dirty="0">
                <a:solidFill>
                  <a:srgbClr val="262626">
                    <a:alpha val="100000"/>
                  </a:srgbClr>
                </a:solidFill>
                <a:latin typeface="微软雅黑" panose="020B0503020204020204" pitchFamily="34" charset="-122"/>
                <a:ea typeface="微软雅黑" panose="020B0503020204020204" pitchFamily="34" charset="-122"/>
                <a:cs typeface="微软雅黑" panose="020B0503020204020204" pitchFamily="34" charset="-122"/>
                <a:sym typeface="+mn-ea"/>
              </a:rPr>
              <a:t>硬件准备</a:t>
            </a:r>
            <a:endParaRPr lang="en-US" sz="2100" kern="0" spc="260" dirty="0">
              <a:solidFill>
                <a:srgbClr val="262626">
                  <a:alpha val="100000"/>
                </a:srgb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2700" indent="0" algn="l" rtl="0" eaLnBrk="0" fontAlgn="auto">
              <a:lnSpc>
                <a:spcPct val="150000"/>
              </a:lnSpc>
            </a:pPr>
            <a:r>
              <a:rPr lang="en-US" altLang="zh-CN" sz="2100" kern="0" spc="90" dirty="0">
                <a:solidFill>
                  <a:srgbClr val="262626">
                    <a:alpha val="100000"/>
                  </a:srgbClr>
                </a:solidFill>
                <a:latin typeface="Arial" panose="020B0604020202020204"/>
                <a:cs typeface="Arial" panose="020B0604020202020204"/>
              </a:rPr>
              <a:t>•</a:t>
            </a:r>
            <a:r>
              <a:rPr lang="en-US" altLang="zh-CN" sz="2100" kern="0" spc="290" dirty="0">
                <a:solidFill>
                  <a:srgbClr val="262626">
                    <a:alpha val="100000"/>
                  </a:srgbClr>
                </a:solidFill>
                <a:latin typeface="Arial" panose="020B0604020202020204"/>
                <a:cs typeface="Arial" panose="020B0604020202020204"/>
              </a:rPr>
              <a:t>  </a:t>
            </a:r>
            <a:r>
              <a:rPr lang="zh-CN" altLang="en-US" sz="2100" kern="0" spc="260" dirty="0">
                <a:solidFill>
                  <a:srgbClr val="262626">
                    <a:alpha val="100000"/>
                  </a:srgbClr>
                </a:solidFill>
                <a:latin typeface="微软雅黑" panose="020B0503020204020204" pitchFamily="34" charset="-122"/>
                <a:ea typeface="微软雅黑" panose="020B0503020204020204" pitchFamily="34" charset="-122"/>
              </a:rPr>
              <a:t>底层驱动开发</a:t>
            </a:r>
            <a:endParaRPr sz="2100" kern="0" spc="260" dirty="0">
              <a:solidFill>
                <a:srgbClr val="262626">
                  <a:alpha val="100000"/>
                </a:srgbClr>
              </a:solidFill>
              <a:latin typeface="微软雅黑" panose="020B0503020204020204" pitchFamily="34" charset="-122"/>
              <a:ea typeface="微软雅黑" panose="020B0503020204020204" pitchFamily="34" charset="-122"/>
              <a:sym typeface="+mn-ea"/>
            </a:endParaRPr>
          </a:p>
          <a:p>
            <a:pPr marL="12700" indent="0" algn="l" rtl="0" eaLnBrk="0" fontAlgn="auto">
              <a:lnSpc>
                <a:spcPct val="150000"/>
              </a:lnSpc>
            </a:pPr>
            <a:r>
              <a:rPr sz="2100" kern="0" spc="90" dirty="0">
                <a:solidFill>
                  <a:srgbClr val="262626">
                    <a:alpha val="100000"/>
                  </a:srgbClr>
                </a:solidFill>
                <a:latin typeface="Arial" panose="020B0604020202020204"/>
                <a:ea typeface="Arial" panose="020B0604020202020204"/>
                <a:cs typeface="Arial" panose="020B0604020202020204"/>
                <a:sym typeface="+mn-ea"/>
              </a:rPr>
              <a:t>•</a:t>
            </a:r>
            <a:r>
              <a:rPr sz="2100" kern="0" spc="290" dirty="0">
                <a:solidFill>
                  <a:srgbClr val="262626">
                    <a:alpha val="100000"/>
                  </a:srgbClr>
                </a:solidFill>
                <a:latin typeface="Arial" panose="020B0604020202020204"/>
                <a:ea typeface="Arial" panose="020B0604020202020204"/>
                <a:cs typeface="Arial" panose="020B0604020202020204"/>
                <a:sym typeface="+mn-ea"/>
              </a:rPr>
              <a:t>  </a:t>
            </a:r>
            <a:r>
              <a:rPr lang="en-US" sz="2100" kern="0" spc="260" dirty="0">
                <a:solidFill>
                  <a:srgbClr val="262626">
                    <a:alpha val="100000"/>
                  </a:srgbClr>
                </a:solidFill>
                <a:latin typeface="微软雅黑" panose="020B0503020204020204" pitchFamily="34" charset="-122"/>
                <a:ea typeface="微软雅黑" panose="020B0503020204020204" pitchFamily="34" charset="-122"/>
                <a:cs typeface="Arial" panose="020B0604020202020204"/>
                <a:sym typeface="+mn-ea"/>
              </a:rPr>
              <a:t>H</a:t>
            </a:r>
            <a:r>
              <a:rPr lang="en-US" altLang="zh-CN" sz="2100" kern="0" spc="260" dirty="0">
                <a:solidFill>
                  <a:srgbClr val="262626">
                    <a:alpha val="100000"/>
                  </a:srgbClr>
                </a:solidFill>
                <a:latin typeface="微软雅黑" panose="020B0503020204020204" pitchFamily="34" charset="-122"/>
                <a:ea typeface="微软雅黑" panose="020B0503020204020204" pitchFamily="34" charset="-122"/>
                <a:cs typeface="微软雅黑" panose="020B0503020204020204" pitchFamily="34" charset="-122"/>
                <a:sym typeface="+mn-ea"/>
              </a:rPr>
              <a:t>ap</a:t>
            </a:r>
            <a:r>
              <a:rPr lang="zh-CN" altLang="en-US" sz="2100" kern="0" spc="260" dirty="0">
                <a:solidFill>
                  <a:srgbClr val="262626">
                    <a:alpha val="100000"/>
                  </a:srgbClr>
                </a:solidFill>
                <a:latin typeface="微软雅黑" panose="020B0503020204020204" pitchFamily="34" charset="-122"/>
                <a:ea typeface="微软雅黑" panose="020B0503020204020204" pitchFamily="34" charset="-122"/>
                <a:cs typeface="微软雅黑" panose="020B0503020204020204" pitchFamily="34" charset="-122"/>
                <a:sym typeface="+mn-ea"/>
              </a:rPr>
              <a:t>应用开发</a:t>
            </a:r>
            <a:endParaRPr lang="zh-CN" altLang="en-US" sz="2100" kern="0" spc="260" dirty="0">
              <a:solidFill>
                <a:srgbClr val="262626">
                  <a:alpha val="100000"/>
                </a:srgb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2700" indent="0" algn="l" rtl="0" eaLnBrk="0" fontAlgn="auto">
              <a:lnSpc>
                <a:spcPct val="150000"/>
              </a:lnSpc>
            </a:pPr>
            <a:r>
              <a:rPr sz="2100" kern="0" spc="90" dirty="0">
                <a:solidFill>
                  <a:srgbClr val="262626">
                    <a:alpha val="100000"/>
                  </a:srgbClr>
                </a:solidFill>
                <a:latin typeface="Arial" panose="020B0604020202020204"/>
                <a:ea typeface="Arial" panose="020B0604020202020204"/>
                <a:cs typeface="Arial" panose="020B0604020202020204"/>
                <a:sym typeface="+mn-ea"/>
              </a:rPr>
              <a:t>•</a:t>
            </a:r>
            <a:r>
              <a:rPr sz="2100" kern="0" spc="290" dirty="0">
                <a:solidFill>
                  <a:srgbClr val="262626">
                    <a:alpha val="100000"/>
                  </a:srgbClr>
                </a:solidFill>
                <a:latin typeface="Arial" panose="020B0604020202020204"/>
                <a:ea typeface="Arial" panose="020B0604020202020204"/>
                <a:cs typeface="Arial" panose="020B0604020202020204"/>
                <a:sym typeface="+mn-ea"/>
              </a:rPr>
              <a:t>  </a:t>
            </a:r>
            <a:r>
              <a:rPr lang="en-US" sz="2100" kern="0" spc="290" dirty="0" err="1">
                <a:solidFill>
                  <a:srgbClr val="262626">
                    <a:alpha val="100000"/>
                  </a:srgbClr>
                </a:solidFill>
                <a:latin typeface="Arial" panose="020B0604020202020204"/>
                <a:ea typeface="Arial" panose="020B0604020202020204"/>
                <a:cs typeface="Arial" panose="020B0604020202020204"/>
                <a:sym typeface="+mn-ea"/>
              </a:rPr>
              <a:t>W</a:t>
            </a:r>
            <a:r>
              <a:rPr lang="en-US" altLang="zh-CN" sz="2100" kern="0" spc="290" dirty="0" err="1">
                <a:solidFill>
                  <a:srgbClr val="262626">
                    <a:alpha val="100000"/>
                  </a:srgbClr>
                </a:solidFill>
                <a:latin typeface="Arial" panose="020B0604020202020204"/>
                <a:ea typeface="Arial" panose="020B0604020202020204"/>
                <a:cs typeface="Arial" panose="020B0604020202020204"/>
                <a:sym typeface="+mn-ea"/>
              </a:rPr>
              <a:t>iFi</a:t>
            </a:r>
            <a:r>
              <a:rPr lang="zh-CN" altLang="en-US" sz="2100" kern="0" spc="290" dirty="0">
                <a:solidFill>
                  <a:srgbClr val="262626">
                    <a:alpha val="100000"/>
                  </a:srgbClr>
                </a:solidFill>
                <a:latin typeface="Arial" panose="020B0604020202020204"/>
                <a:ea typeface="Arial" panose="020B0604020202020204"/>
                <a:cs typeface="Arial" panose="020B0604020202020204"/>
                <a:sym typeface="+mn-ea"/>
              </a:rPr>
              <a:t>功能使用指导</a:t>
            </a:r>
            <a:endParaRPr lang="en-US" altLang="zh-CN" sz="2100" kern="0" spc="260" dirty="0">
              <a:solidFill>
                <a:srgbClr val="262626">
                  <a:alpha val="100000"/>
                </a:srgb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2700" eaLnBrk="0">
              <a:lnSpc>
                <a:spcPct val="150000"/>
              </a:lnSpc>
            </a:pPr>
            <a:r>
              <a:rPr lang="en-US" altLang="zh-CN" sz="2100" kern="0" spc="90" dirty="0">
                <a:solidFill>
                  <a:srgbClr val="262626">
                    <a:alpha val="100000"/>
                  </a:srgbClr>
                </a:solidFill>
                <a:latin typeface="Arial" panose="020B0604020202020204"/>
                <a:ea typeface="Arial" panose="020B0604020202020204"/>
                <a:cs typeface="Arial" panose="020B0604020202020204"/>
                <a:sym typeface="+mn-ea"/>
              </a:rPr>
              <a:t>•</a:t>
            </a:r>
            <a:r>
              <a:rPr lang="en-US" altLang="zh-CN" sz="2100" kern="0" spc="290" dirty="0">
                <a:solidFill>
                  <a:srgbClr val="262626">
                    <a:alpha val="100000"/>
                  </a:srgbClr>
                </a:solidFill>
                <a:latin typeface="Arial" panose="020B0604020202020204"/>
                <a:ea typeface="Arial" panose="020B0604020202020204"/>
                <a:cs typeface="Arial" panose="020B0604020202020204"/>
                <a:sym typeface="+mn-ea"/>
              </a:rPr>
              <a:t>  </a:t>
            </a:r>
            <a:r>
              <a:rPr lang="zh-CN" altLang="en-US" sz="2100" kern="0" spc="260" dirty="0">
                <a:solidFill>
                  <a:srgbClr val="262626">
                    <a:alpha val="100000"/>
                  </a:srgbClr>
                </a:solidFill>
                <a:latin typeface="微软雅黑" panose="020B0503020204020204" pitchFamily="34" charset="-122"/>
                <a:ea typeface="微软雅黑" panose="020B0503020204020204" pitchFamily="34" charset="-122"/>
                <a:cs typeface="微软雅黑" panose="020B0503020204020204" pitchFamily="34" charset="-122"/>
                <a:sym typeface="+mn-ea"/>
              </a:rPr>
              <a:t>结果演示</a:t>
            </a:r>
            <a:endParaRPr lang="zh-CN" altLang="en-US" sz="2100" kern="0" spc="260" dirty="0">
              <a:solidFill>
                <a:srgbClr val="262626">
                  <a:alpha val="100000"/>
                </a:srgb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 name="textbox 8"/>
          <p:cNvSpPr/>
          <p:nvPr/>
        </p:nvSpPr>
        <p:spPr>
          <a:xfrm>
            <a:off x="-11937" y="439927"/>
            <a:ext cx="6839584" cy="537209"/>
          </a:xfrm>
          <a:prstGeom prst="rect">
            <a:avLst/>
          </a:prstGeom>
        </p:spPr>
        <p:txBody>
          <a:bodyPr vert="horz" wrap="square" lIns="0" tIns="0" rIns="0" bIns="0"/>
          <a:lstStyle/>
          <a:p>
            <a:pPr algn="l" rtl="0" eaLnBrk="0">
              <a:lnSpc>
                <a:spcPct val="189000"/>
              </a:lnSpc>
            </a:pPr>
            <a:endParaRPr lang="en-US" altLang="en-US" sz="100" dirty="0"/>
          </a:p>
          <a:p>
            <a:pPr marL="12700" algn="l" rtl="0" eaLnBrk="0">
              <a:lnSpc>
                <a:spcPct val="99000"/>
              </a:lnSpc>
              <a:spcBef>
                <a:spcPts val="0"/>
              </a:spcBef>
              <a:tabLst>
                <a:tab pos="380365" algn="l"/>
                <a:tab pos="6826250" algn="l"/>
              </a:tabLst>
            </a:pP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sz="3200" kern="0" spc="190"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3200" u="sng" kern="0" spc="28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sz="3200" u="sng" kern="0" spc="-24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目录</a:t>
            </a: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en-US" sz="3200" dirty="0"/>
          </a:p>
        </p:txBody>
      </p:sp>
      <p:pic>
        <p:nvPicPr>
          <p:cNvPr id="10" name="picture 10"/>
          <p:cNvPicPr>
            <a:picLocks noChangeAspect="1"/>
          </p:cNvPicPr>
          <p:nvPr/>
        </p:nvPicPr>
        <p:blipFill>
          <a:blip r:embed="rId1"/>
          <a:stretch>
            <a:fillRect/>
          </a:stretch>
        </p:blipFill>
        <p:spPr>
          <a:xfrm rot="21600000">
            <a:off x="368808" y="452627"/>
            <a:ext cx="434340" cy="405384"/>
          </a:xfrm>
          <a:prstGeom prst="rect">
            <a:avLst/>
          </a:prstGeom>
        </p:spPr>
      </p:pic>
      <p:pic>
        <p:nvPicPr>
          <p:cNvPr id="14" name="picture 14"/>
          <p:cNvPicPr>
            <a:picLocks noChangeAspect="1"/>
          </p:cNvPicPr>
          <p:nvPr/>
        </p:nvPicPr>
        <p:blipFill>
          <a:blip r:embed="rId2"/>
          <a:stretch>
            <a:fillRect/>
          </a:stretch>
        </p:blipFill>
        <p:spPr>
          <a:xfrm rot="21600000">
            <a:off x="10668000" y="6545213"/>
            <a:ext cx="1384300" cy="253469"/>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p:nvPr/>
        </p:nvSpPr>
        <p:spPr>
          <a:xfrm>
            <a:off x="-11937" y="439927"/>
            <a:ext cx="6839584" cy="537209"/>
          </a:xfrm>
          <a:prstGeom prst="rect">
            <a:avLst/>
          </a:prstGeom>
        </p:spPr>
        <p:txBody>
          <a:bodyPr vert="horz" wrap="square" lIns="0" tIns="0" rIns="0" bIns="0"/>
          <a:lstStyle/>
          <a:p>
            <a:pPr algn="l" rtl="0" eaLnBrk="0">
              <a:lnSpc>
                <a:spcPct val="189000"/>
              </a:lnSpc>
            </a:pPr>
            <a:endParaRPr lang="en-US" altLang="en-US" sz="100" dirty="0"/>
          </a:p>
          <a:p>
            <a:pPr marL="12700" algn="l" rtl="0" eaLnBrk="0">
              <a:lnSpc>
                <a:spcPct val="99000"/>
              </a:lnSpc>
              <a:spcBef>
                <a:spcPts val="0"/>
              </a:spcBef>
              <a:tabLst>
                <a:tab pos="380365" algn="l"/>
                <a:tab pos="6826250" algn="l"/>
              </a:tabLst>
            </a:pP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sz="3200" kern="0" spc="190"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3200" u="sng" kern="0" spc="28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lang="en-US" sz="3500" b="1" u="sng" kern="0" spc="-10" dirty="0">
                <a:solidFill>
                  <a:srgbClr val="40404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.JS</a:t>
            </a:r>
            <a:r>
              <a:rPr lang="zh-CN" altLang="en-US" sz="3500" b="1" u="sng" kern="0" spc="-10" dirty="0">
                <a:solidFill>
                  <a:srgbClr val="40404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开发</a:t>
            </a: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en-US" sz="3200" dirty="0"/>
          </a:p>
        </p:txBody>
      </p:sp>
      <p:pic>
        <p:nvPicPr>
          <p:cNvPr id="14" name="picture 14"/>
          <p:cNvPicPr>
            <a:picLocks noChangeAspect="1"/>
          </p:cNvPicPr>
          <p:nvPr/>
        </p:nvPicPr>
        <p:blipFill>
          <a:blip r:embed="rId1"/>
          <a:stretch>
            <a:fillRect/>
          </a:stretch>
        </p:blipFill>
        <p:spPr>
          <a:xfrm rot="21600000">
            <a:off x="10668000" y="6545213"/>
            <a:ext cx="1384300" cy="253469"/>
          </a:xfrm>
          <a:prstGeom prst="rect">
            <a:avLst/>
          </a:prstGeom>
        </p:spPr>
      </p:pic>
      <p:pic>
        <p:nvPicPr>
          <p:cNvPr id="2" name="picture 144"/>
          <p:cNvPicPr>
            <a:picLocks noChangeAspect="1"/>
          </p:cNvPicPr>
          <p:nvPr/>
        </p:nvPicPr>
        <p:blipFill>
          <a:blip r:embed="rId2"/>
          <a:stretch>
            <a:fillRect/>
          </a:stretch>
        </p:blipFill>
        <p:spPr>
          <a:xfrm>
            <a:off x="326571" y="442395"/>
            <a:ext cx="444137" cy="442830"/>
          </a:xfrm>
          <a:prstGeom prst="rect">
            <a:avLst/>
          </a:prstGeom>
        </p:spPr>
      </p:pic>
      <p:sp>
        <p:nvSpPr>
          <p:cNvPr id="3" name="文本框 2"/>
          <p:cNvSpPr txBox="1"/>
          <p:nvPr/>
        </p:nvSpPr>
        <p:spPr>
          <a:xfrm>
            <a:off x="326570" y="1338701"/>
            <a:ext cx="5131837" cy="369332"/>
          </a:xfrm>
          <a:prstGeom prst="rect">
            <a:avLst/>
          </a:prstGeom>
          <a:noFill/>
        </p:spPr>
        <p:txBody>
          <a:bodyPr wrap="square" rtlCol="0">
            <a:spAutoFit/>
          </a:bodyPr>
          <a:lstStyle/>
          <a:p>
            <a:endParaRPr lang="en-US" altLang="zh-CN" dirty="0"/>
          </a:p>
        </p:txBody>
      </p:sp>
      <p:sp>
        <p:nvSpPr>
          <p:cNvPr id="4" name="文本框 3"/>
          <p:cNvSpPr txBox="1"/>
          <p:nvPr/>
        </p:nvSpPr>
        <p:spPr>
          <a:xfrm>
            <a:off x="401215" y="1154035"/>
            <a:ext cx="7645504" cy="369332"/>
          </a:xfrm>
          <a:prstGeom prst="rect">
            <a:avLst/>
          </a:prstGeom>
          <a:noFill/>
        </p:spPr>
        <p:txBody>
          <a:bodyPr wrap="square" rtlCol="0">
            <a:spAutoFit/>
          </a:bodyPr>
          <a:lstStyle/>
          <a:p>
            <a:r>
              <a:rPr lang="en-US" altLang="zh-CN" dirty="0"/>
              <a:t>6. </a:t>
            </a:r>
            <a:r>
              <a:rPr lang="zh-CN" altLang="en-US" dirty="0"/>
              <a:t>在</a:t>
            </a:r>
            <a:r>
              <a:rPr kumimoji="0" lang="zh-CN" altLang="zh-CN" sz="1800" b="1" i="0" u="none" strike="noStrike" cap="none" normalizeH="0" baseline="0" dirty="0">
                <a:ln>
                  <a:noFill/>
                </a:ln>
                <a:solidFill>
                  <a:srgbClr val="859801"/>
                </a:solidFill>
                <a:effectLst/>
                <a:latin typeface="Arial Unicode MS" panose="020B0604020202020204" charset="-122"/>
                <a:ea typeface="JetBrains Mono"/>
              </a:rPr>
              <a:t>export default</a:t>
            </a:r>
            <a:r>
              <a:rPr lang="zh-CN" altLang="en-US" dirty="0"/>
              <a:t>添加需要操作</a:t>
            </a:r>
            <a:r>
              <a:rPr lang="en-US" altLang="zh-CN" dirty="0"/>
              <a:t>led</a:t>
            </a:r>
            <a:r>
              <a:rPr lang="zh-CN" altLang="en-US" dirty="0"/>
              <a:t>的函数，包括</a:t>
            </a:r>
            <a:r>
              <a:rPr kumimoji="0" lang="zh-CN" altLang="zh-CN" b="0" i="0" u="none" strike="noStrike" cap="none" normalizeH="0" baseline="0" dirty="0">
                <a:ln>
                  <a:noFill/>
                </a:ln>
                <a:solidFill>
                  <a:srgbClr val="00A99E"/>
                </a:solidFill>
                <a:effectLst/>
                <a:latin typeface="Arial Unicode MS" panose="020B0604020202020204" charset="-122"/>
                <a:ea typeface="JetBrains Mono"/>
              </a:rPr>
              <a:t>ledOpen</a:t>
            </a:r>
            <a:r>
              <a:rPr lang="zh-CN" altLang="en-US" dirty="0"/>
              <a:t>和</a:t>
            </a:r>
            <a:r>
              <a:rPr kumimoji="0" lang="zh-CN" altLang="zh-CN" b="0" i="0" u="none" strike="noStrike" cap="none" normalizeH="0" baseline="0" dirty="0">
                <a:ln>
                  <a:noFill/>
                </a:ln>
                <a:solidFill>
                  <a:srgbClr val="00A99E"/>
                </a:solidFill>
                <a:effectLst/>
                <a:latin typeface="Arial Unicode MS" panose="020B0604020202020204" charset="-122"/>
                <a:ea typeface="JetBrains Mono"/>
              </a:rPr>
              <a:t>ledClose</a:t>
            </a:r>
            <a:r>
              <a:rPr lang="zh-CN" altLang="en-US" dirty="0"/>
              <a:t>。</a:t>
            </a:r>
            <a:endParaRPr lang="zh-CN" altLang="en-US" dirty="0"/>
          </a:p>
        </p:txBody>
      </p:sp>
      <p:sp>
        <p:nvSpPr>
          <p:cNvPr id="12" name="Rectangle 3"/>
          <p:cNvSpPr>
            <a:spLocks noChangeArrowheads="1"/>
          </p:cNvSpPr>
          <p:nvPr/>
        </p:nvSpPr>
        <p:spPr bwMode="auto">
          <a:xfrm>
            <a:off x="548639" y="1725966"/>
            <a:ext cx="5038559" cy="4801314"/>
          </a:xfrm>
          <a:prstGeom prst="rect">
            <a:avLst/>
          </a:prstGeom>
          <a:solidFill>
            <a:schemeClr val="accent4">
              <a:lumMod val="20000"/>
              <a:lumOff val="80000"/>
            </a:schemeClr>
          </a:solidFill>
          <a:ln>
            <a:noFill/>
          </a:ln>
          <a:effec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dirty="0">
                <a:ln>
                  <a:noFill/>
                </a:ln>
                <a:solidFill>
                  <a:srgbClr val="00A99E"/>
                </a:solidFill>
                <a:effectLst/>
                <a:latin typeface="Arial Unicode MS" panose="020B0604020202020204" charset="-122"/>
                <a:ea typeface="JetBrains Mono"/>
              </a:rPr>
              <a:t>ledOpen</a:t>
            </a:r>
            <a:r>
              <a:rPr kumimoji="0" lang="zh-CN" altLang="zh-CN"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b="0" i="0" u="none" strike="noStrike" cap="none" normalizeH="0" baseline="0" dirty="0">
                <a:ln>
                  <a:noFill/>
                </a:ln>
                <a:solidFill>
                  <a:srgbClr val="E986CD"/>
                </a:solidFill>
                <a:effectLst/>
                <a:latin typeface="Arial Unicode MS" panose="020B0604020202020204" charset="-122"/>
                <a:ea typeface="JetBrains Mono"/>
              </a:rPr>
              <a:t>{</a:t>
            </a:r>
            <a:br>
              <a:rPr kumimoji="0" lang="zh-CN" altLang="zh-CN" b="0" i="0" u="none" strike="noStrike" cap="none" normalizeH="0" baseline="0" dirty="0">
                <a:ln>
                  <a:noFill/>
                </a:ln>
                <a:solidFill>
                  <a:srgbClr val="E986CD"/>
                </a:solidFill>
                <a:effectLst/>
                <a:latin typeface="Arial Unicode MS" panose="020B0604020202020204" charset="-122"/>
                <a:ea typeface="JetBrains Mono"/>
              </a:rPr>
            </a:br>
            <a:r>
              <a:rPr kumimoji="0" lang="zh-CN" altLang="zh-CN" b="0" i="0" u="none" strike="noStrike" cap="none" normalizeH="0" baseline="0" dirty="0">
                <a:ln>
                  <a:noFill/>
                </a:ln>
                <a:solidFill>
                  <a:srgbClr val="E986CD"/>
                </a:solidFill>
                <a:effectLst/>
                <a:latin typeface="Arial Unicode MS" panose="020B0604020202020204" charset="-122"/>
                <a:ea typeface="JetBrains Mono"/>
              </a:rPr>
              <a:t>    </a:t>
            </a:r>
            <a:r>
              <a:rPr kumimoji="0" lang="zh-CN" altLang="zh-CN" b="1" i="0" u="none" strike="noStrike" cap="none" normalizeH="0" baseline="0" dirty="0">
                <a:ln>
                  <a:noFill/>
                </a:ln>
                <a:solidFill>
                  <a:srgbClr val="859801"/>
                </a:solidFill>
                <a:effectLst/>
                <a:latin typeface="Arial Unicode MS" panose="020B0604020202020204" charset="-122"/>
                <a:ea typeface="JetBrains Mono"/>
              </a:rPr>
              <a:t>let </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that </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b="1" i="0" u="none" strike="noStrike" cap="none" normalizeH="0" baseline="0" dirty="0">
                <a:ln>
                  <a:noFill/>
                </a:ln>
                <a:solidFill>
                  <a:srgbClr val="859801"/>
                </a:solidFill>
                <a:effectLst/>
                <a:latin typeface="Arial Unicode MS" panose="020B0604020202020204" charset="-122"/>
                <a:ea typeface="JetBrains Mono"/>
              </a:rPr>
              <a:t>this</a:t>
            </a:r>
            <a:br>
              <a:rPr kumimoji="0" lang="zh-CN" altLang="zh-CN" b="1" i="0" u="none" strike="noStrike" cap="none" normalizeH="0" baseline="0" dirty="0">
                <a:ln>
                  <a:noFill/>
                </a:ln>
                <a:solidFill>
                  <a:srgbClr val="859801"/>
                </a:solidFill>
                <a:effectLst/>
                <a:latin typeface="Arial Unicode MS" panose="020B0604020202020204" charset="-122"/>
                <a:ea typeface="JetBrains Mono"/>
              </a:rPr>
            </a:br>
            <a:r>
              <a:rPr kumimoji="0" lang="zh-CN" altLang="zh-CN" b="1" i="0" u="none" strike="noStrike" cap="none" normalizeH="0" baseline="0" dirty="0">
                <a:ln>
                  <a:noFill/>
                </a:ln>
                <a:solidFill>
                  <a:srgbClr val="859801"/>
                </a:solidFill>
                <a:effectLst/>
                <a:latin typeface="Arial Unicode MS" panose="020B0604020202020204" charset="-122"/>
                <a:ea typeface="JetBrains Mono"/>
              </a:rPr>
              <a:t>    let </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flag </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b="0" i="0" u="none" strike="noStrike" cap="none" normalizeH="0" baseline="0" dirty="0">
                <a:ln>
                  <a:noFill/>
                </a:ln>
                <a:solidFill>
                  <a:srgbClr val="653170"/>
                </a:solidFill>
                <a:effectLst/>
                <a:latin typeface="Arial Unicode MS" panose="020B0604020202020204" charset="-122"/>
                <a:ea typeface="JetBrains Mono"/>
              </a:rPr>
              <a:t>'ON'</a:t>
            </a:r>
            <a:br>
              <a:rPr kumimoji="0" lang="zh-CN" altLang="zh-CN" b="0" i="0" u="none" strike="noStrike" cap="none" normalizeH="0" baseline="0" dirty="0">
                <a:ln>
                  <a:noFill/>
                </a:ln>
                <a:solidFill>
                  <a:srgbClr val="653170"/>
                </a:solidFill>
                <a:effectLst/>
                <a:latin typeface="Arial Unicode MS" panose="020B0604020202020204" charset="-122"/>
                <a:ea typeface="JetBrains Mono"/>
              </a:rPr>
            </a:br>
            <a:r>
              <a:rPr kumimoji="0" lang="zh-CN" altLang="zh-CN" b="0" i="0" u="none" strike="noStrike" cap="none" normalizeH="0" baseline="0" dirty="0">
                <a:ln>
                  <a:noFill/>
                </a:ln>
                <a:solidFill>
                  <a:srgbClr val="653170"/>
                </a:solidFill>
                <a:effectLst/>
                <a:latin typeface="Arial Unicode MS" panose="020B0604020202020204" charset="-122"/>
                <a:ea typeface="JetBrains Mono"/>
              </a:rPr>
              <a:t>    </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app</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b="0" i="0" u="none" strike="noStrike" cap="none" normalizeH="0" baseline="0" dirty="0">
                <a:ln>
                  <a:noFill/>
                </a:ln>
                <a:solidFill>
                  <a:srgbClr val="00A99E"/>
                </a:solidFill>
                <a:effectLst/>
                <a:latin typeface="Arial Unicode MS" panose="020B0604020202020204" charset="-122"/>
                <a:ea typeface="JetBrains Mono"/>
              </a:rPr>
              <a:t>e53ia1service</a:t>
            </a:r>
            <a:r>
              <a:rPr kumimoji="0" lang="zh-CN" altLang="zh-CN"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b="0" i="0" u="none" strike="noStrike" cap="none" normalizeH="0" baseline="0" dirty="0">
                <a:ln>
                  <a:noFill/>
                </a:ln>
                <a:solidFill>
                  <a:srgbClr val="E986CD"/>
                </a:solidFill>
                <a:effectLst/>
                <a:latin typeface="Arial Unicode MS" panose="020B0604020202020204" charset="-122"/>
                <a:ea typeface="JetBrains Mono"/>
              </a:rPr>
              <a:t>{</a:t>
            </a:r>
            <a:br>
              <a:rPr kumimoji="0" lang="zh-CN" altLang="zh-CN" b="0" i="0" u="none" strike="noStrike" cap="none" normalizeH="0" baseline="0" dirty="0">
                <a:ln>
                  <a:noFill/>
                </a:ln>
                <a:solidFill>
                  <a:srgbClr val="E986CD"/>
                </a:solidFill>
                <a:effectLst/>
                <a:latin typeface="Arial Unicode MS" panose="020B0604020202020204" charset="-122"/>
                <a:ea typeface="JetBrains Mono"/>
              </a:rPr>
            </a:br>
            <a:r>
              <a:rPr kumimoji="0" lang="zh-CN" altLang="zh-CN" b="0" i="0" u="none" strike="noStrike" cap="none" normalizeH="0" baseline="0" dirty="0">
                <a:ln>
                  <a:noFill/>
                </a:ln>
                <a:solidFill>
                  <a:srgbClr val="E986CD"/>
                </a:solidFill>
                <a:effectLst/>
                <a:latin typeface="Arial Unicode MS" panose="020B0604020202020204" charset="-122"/>
                <a:ea typeface="JetBrains Mono"/>
              </a:rPr>
              <a:t>        </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cmd</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cmdno</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led</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a:t>
            </a:r>
            <a:br>
              <a:rPr kumimoji="0" lang="zh-CN" altLang="zh-CN" b="0" i="0" u="none" strike="noStrike" cap="none" normalizeH="0" baseline="0" dirty="0">
                <a:ln>
                  <a:noFill/>
                </a:ln>
                <a:solidFill>
                  <a:srgbClr val="859801"/>
                </a:solidFill>
                <a:effectLst/>
                <a:latin typeface="Arial Unicode MS" panose="020B0604020202020204" charset="-122"/>
                <a:ea typeface="JetBrains Mono"/>
              </a:rPr>
            </a:br>
            <a:r>
              <a:rPr kumimoji="0" lang="zh-CN" altLang="zh-CN"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data</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flag</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a:t>
            </a:r>
            <a:br>
              <a:rPr kumimoji="0" lang="zh-CN" altLang="zh-CN" b="0" i="0" u="none" strike="noStrike" cap="none" normalizeH="0" baseline="0" dirty="0">
                <a:ln>
                  <a:noFill/>
                </a:ln>
                <a:solidFill>
                  <a:srgbClr val="859801"/>
                </a:solidFill>
                <a:effectLst/>
                <a:latin typeface="Arial Unicode MS" panose="020B0604020202020204" charset="-122"/>
                <a:ea typeface="JetBrains Mono"/>
              </a:rPr>
            </a:br>
            <a:r>
              <a:rPr kumimoji="0" lang="zh-CN" altLang="zh-CN"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b="0" i="0" u="none" strike="noStrike" cap="none" normalizeH="0" baseline="0" dirty="0">
                <a:ln>
                  <a:noFill/>
                </a:ln>
                <a:solidFill>
                  <a:srgbClr val="00A99E"/>
                </a:solidFill>
                <a:effectLst/>
                <a:latin typeface="Arial Unicode MS" panose="020B0604020202020204" charset="-122"/>
                <a:ea typeface="JetBrains Mono"/>
              </a:rPr>
              <a:t>success</a:t>
            </a:r>
            <a:r>
              <a:rPr kumimoji="0" lang="zh-CN" altLang="zh-CN"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res</a:t>
            </a:r>
            <a:r>
              <a:rPr kumimoji="0" lang="zh-CN" altLang="zh-CN"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b="0" i="0" u="none" strike="noStrike" cap="none" normalizeH="0" baseline="0" dirty="0">
                <a:ln>
                  <a:noFill/>
                </a:ln>
                <a:solidFill>
                  <a:srgbClr val="E986CD"/>
                </a:solidFill>
                <a:effectLst/>
                <a:latin typeface="Arial Unicode MS" panose="020B0604020202020204" charset="-122"/>
                <a:ea typeface="JetBrains Mono"/>
              </a:rPr>
              <a:t>{</a:t>
            </a:r>
            <a:br>
              <a:rPr kumimoji="0" lang="zh-CN" altLang="zh-CN" b="0" i="0" u="none" strike="noStrike" cap="none" normalizeH="0" baseline="0" dirty="0">
                <a:ln>
                  <a:noFill/>
                </a:ln>
                <a:solidFill>
                  <a:srgbClr val="E986CD"/>
                </a:solidFill>
                <a:effectLst/>
                <a:latin typeface="Arial Unicode MS" panose="020B0604020202020204" charset="-122"/>
                <a:ea typeface="JetBrains Mono"/>
              </a:rPr>
            </a:br>
            <a:r>
              <a:rPr kumimoji="0" lang="zh-CN" altLang="zh-CN" b="0" i="0" u="none" strike="noStrike" cap="none" normalizeH="0" baseline="0" dirty="0">
                <a:ln>
                  <a:noFill/>
                </a:ln>
                <a:solidFill>
                  <a:srgbClr val="E986CD"/>
                </a:solidFill>
                <a:effectLst/>
                <a:latin typeface="Arial Unicode MS" panose="020B0604020202020204" charset="-122"/>
                <a:ea typeface="JetBrains Mono"/>
              </a:rPr>
              <a:t>            </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that</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mydata </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JSON</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b="0" i="0" u="none" strike="noStrike" cap="none" normalizeH="0" baseline="0" dirty="0">
                <a:ln>
                  <a:noFill/>
                </a:ln>
                <a:solidFill>
                  <a:srgbClr val="00A99E"/>
                </a:solidFill>
                <a:effectLst/>
                <a:latin typeface="Arial Unicode MS" panose="020B0604020202020204" charset="-122"/>
                <a:ea typeface="JetBrains Mono"/>
              </a:rPr>
              <a:t>parse</a:t>
            </a:r>
            <a:r>
              <a:rPr kumimoji="0" lang="zh-CN" altLang="zh-CN"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res</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e53_ia1</a:t>
            </a:r>
            <a:r>
              <a:rPr kumimoji="0" lang="zh-CN" altLang="zh-CN" b="0" i="0" u="none" strike="noStrike" cap="none" normalizeH="0" baseline="0" dirty="0">
                <a:ln>
                  <a:noFill/>
                </a:ln>
                <a:solidFill>
                  <a:srgbClr val="6C71C4"/>
                </a:solidFill>
                <a:effectLst/>
                <a:latin typeface="Arial Unicode MS" panose="020B0604020202020204" charset="-122"/>
                <a:ea typeface="JetBrains Mono"/>
              </a:rPr>
              <a:t>)</a:t>
            </a:r>
            <a:br>
              <a:rPr kumimoji="0" lang="zh-CN" altLang="zh-CN" b="0" i="0" u="none" strike="noStrike" cap="none" normalizeH="0" baseline="0" dirty="0">
                <a:ln>
                  <a:noFill/>
                </a:ln>
                <a:solidFill>
                  <a:srgbClr val="6C71C4"/>
                </a:solidFill>
                <a:effectLst/>
                <a:latin typeface="Arial Unicode MS" panose="020B0604020202020204" charset="-122"/>
                <a:ea typeface="JetBrains Mono"/>
              </a:rPr>
            </a:br>
            <a:r>
              <a:rPr kumimoji="0" lang="zh-CN" altLang="zh-CN" b="0" i="0" u="none" strike="noStrike" cap="none" normalizeH="0" baseline="0" dirty="0">
                <a:ln>
                  <a:noFill/>
                </a:ln>
                <a:solidFill>
                  <a:srgbClr val="6C71C4"/>
                </a:solidFill>
                <a:effectLst/>
                <a:latin typeface="Arial Unicode MS" panose="020B0604020202020204" charset="-122"/>
                <a:ea typeface="JetBrains Mono"/>
              </a:rPr>
              <a:t>        </a:t>
            </a:r>
            <a:r>
              <a:rPr kumimoji="0" lang="zh-CN" altLang="zh-CN" b="0" i="0" u="none" strike="noStrike" cap="none" normalizeH="0" baseline="0" dirty="0">
                <a:ln>
                  <a:noFill/>
                </a:ln>
                <a:solidFill>
                  <a:srgbClr val="E986CD"/>
                </a:solidFill>
                <a:effectLst/>
                <a:latin typeface="Arial Unicode MS" panose="020B0604020202020204" charset="-122"/>
                <a:ea typeface="JetBrains Mono"/>
              </a:rPr>
              <a:t>}</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a:t>
            </a:r>
            <a:br>
              <a:rPr kumimoji="0" lang="zh-CN" altLang="zh-CN" b="0" i="0" u="none" strike="noStrike" cap="none" normalizeH="0" baseline="0" dirty="0">
                <a:ln>
                  <a:noFill/>
                </a:ln>
                <a:solidFill>
                  <a:srgbClr val="859801"/>
                </a:solidFill>
                <a:effectLst/>
                <a:latin typeface="Arial Unicode MS" panose="020B0604020202020204" charset="-122"/>
                <a:ea typeface="JetBrains Mono"/>
              </a:rPr>
            </a:br>
            <a:r>
              <a:rPr kumimoji="0" lang="zh-CN" altLang="zh-CN"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b="0" i="0" u="none" strike="noStrike" cap="none" normalizeH="0" baseline="0" dirty="0">
                <a:ln>
                  <a:noFill/>
                </a:ln>
                <a:solidFill>
                  <a:srgbClr val="00A99E"/>
                </a:solidFill>
                <a:effectLst/>
                <a:latin typeface="Arial Unicode MS" panose="020B0604020202020204" charset="-122"/>
                <a:ea typeface="JetBrains Mono"/>
              </a:rPr>
              <a:t>fail</a:t>
            </a:r>
            <a:r>
              <a:rPr kumimoji="0" lang="zh-CN" altLang="zh-CN"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res</a:t>
            </a:r>
            <a:r>
              <a:rPr kumimoji="0" lang="zh-CN" altLang="zh-CN"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b="0" i="0" u="none" strike="noStrike" cap="none" normalizeH="0" baseline="0" dirty="0">
                <a:ln>
                  <a:noFill/>
                </a:ln>
                <a:solidFill>
                  <a:srgbClr val="E986CD"/>
                </a:solidFill>
                <a:effectLst/>
                <a:latin typeface="Arial Unicode MS" panose="020B0604020202020204" charset="-122"/>
                <a:ea typeface="JetBrains Mono"/>
              </a:rPr>
              <a:t>{</a:t>
            </a:r>
            <a:br>
              <a:rPr kumimoji="0" lang="zh-CN" altLang="zh-CN" b="0" i="0" u="none" strike="noStrike" cap="none" normalizeH="0" baseline="0" dirty="0">
                <a:ln>
                  <a:noFill/>
                </a:ln>
                <a:solidFill>
                  <a:srgbClr val="E986CD"/>
                </a:solidFill>
                <a:effectLst/>
                <a:latin typeface="Arial Unicode MS" panose="020B0604020202020204" charset="-122"/>
                <a:ea typeface="JetBrains Mono"/>
              </a:rPr>
            </a:br>
            <a:br>
              <a:rPr kumimoji="0" lang="zh-CN" altLang="zh-CN" b="0" i="0" u="none" strike="noStrike" cap="none" normalizeH="0" baseline="0" dirty="0">
                <a:ln>
                  <a:noFill/>
                </a:ln>
                <a:solidFill>
                  <a:srgbClr val="E986CD"/>
                </a:solidFill>
                <a:effectLst/>
                <a:latin typeface="Arial Unicode MS" panose="020B0604020202020204" charset="-122"/>
                <a:ea typeface="JetBrains Mono"/>
              </a:rPr>
            </a:br>
            <a:r>
              <a:rPr kumimoji="0" lang="zh-CN" altLang="zh-CN" b="0" i="0" u="none" strike="noStrike" cap="none" normalizeH="0" baseline="0" dirty="0">
                <a:ln>
                  <a:noFill/>
                </a:ln>
                <a:solidFill>
                  <a:srgbClr val="E986CD"/>
                </a:solidFill>
                <a:effectLst/>
                <a:latin typeface="Arial Unicode MS" panose="020B0604020202020204" charset="-122"/>
                <a:ea typeface="JetBrains Mono"/>
              </a:rPr>
              <a:t>        }</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a:t>
            </a:r>
            <a:br>
              <a:rPr kumimoji="0" lang="zh-CN" altLang="zh-CN" b="0" i="0" u="none" strike="noStrike" cap="none" normalizeH="0" baseline="0" dirty="0">
                <a:ln>
                  <a:noFill/>
                </a:ln>
                <a:solidFill>
                  <a:srgbClr val="859801"/>
                </a:solidFill>
                <a:effectLst/>
                <a:latin typeface="Arial Unicode MS" panose="020B0604020202020204" charset="-122"/>
                <a:ea typeface="JetBrains Mono"/>
              </a:rPr>
            </a:br>
            <a:r>
              <a:rPr kumimoji="0" lang="zh-CN" altLang="zh-CN"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b="0" i="0" u="none" strike="noStrike" cap="none" normalizeH="0" baseline="0" dirty="0">
                <a:ln>
                  <a:noFill/>
                </a:ln>
                <a:solidFill>
                  <a:srgbClr val="00A99E"/>
                </a:solidFill>
                <a:effectLst/>
                <a:latin typeface="Arial Unicode MS" panose="020B0604020202020204" charset="-122"/>
                <a:ea typeface="JetBrains Mono"/>
              </a:rPr>
              <a:t>complete</a:t>
            </a:r>
            <a:r>
              <a:rPr kumimoji="0" lang="zh-CN" altLang="zh-CN"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res</a:t>
            </a:r>
            <a:r>
              <a:rPr kumimoji="0" lang="zh-CN" altLang="zh-CN"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b="0" i="0" u="none" strike="noStrike" cap="none" normalizeH="0" baseline="0" dirty="0">
                <a:ln>
                  <a:noFill/>
                </a:ln>
                <a:solidFill>
                  <a:srgbClr val="E986CD"/>
                </a:solidFill>
                <a:effectLst/>
                <a:latin typeface="Arial Unicode MS" panose="020B0604020202020204" charset="-122"/>
                <a:ea typeface="JetBrains Mono"/>
              </a:rPr>
              <a:t>{</a:t>
            </a:r>
            <a:br>
              <a:rPr kumimoji="0" lang="zh-CN" altLang="zh-CN" b="0" i="0" u="none" strike="noStrike" cap="none" normalizeH="0" baseline="0" dirty="0">
                <a:ln>
                  <a:noFill/>
                </a:ln>
                <a:solidFill>
                  <a:srgbClr val="E986CD"/>
                </a:solidFill>
                <a:effectLst/>
                <a:latin typeface="Arial Unicode MS" panose="020B0604020202020204" charset="-122"/>
                <a:ea typeface="JetBrains Mono"/>
              </a:rPr>
            </a:br>
            <a:br>
              <a:rPr kumimoji="0" lang="zh-CN" altLang="zh-CN" b="0" i="0" u="none" strike="noStrike" cap="none" normalizeH="0" baseline="0" dirty="0">
                <a:ln>
                  <a:noFill/>
                </a:ln>
                <a:solidFill>
                  <a:srgbClr val="E986CD"/>
                </a:solidFill>
                <a:effectLst/>
                <a:latin typeface="Arial Unicode MS" panose="020B0604020202020204" charset="-122"/>
                <a:ea typeface="JetBrains Mono"/>
              </a:rPr>
            </a:br>
            <a:r>
              <a:rPr kumimoji="0" lang="zh-CN" altLang="zh-CN" b="0" i="0" u="none" strike="noStrike" cap="none" normalizeH="0" baseline="0" dirty="0">
                <a:ln>
                  <a:noFill/>
                </a:ln>
                <a:solidFill>
                  <a:srgbClr val="E986CD"/>
                </a:solidFill>
                <a:effectLst/>
                <a:latin typeface="Arial Unicode MS" panose="020B0604020202020204" charset="-122"/>
                <a:ea typeface="JetBrains Mono"/>
              </a:rPr>
              <a:t>        }</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a:t>
            </a:r>
            <a:br>
              <a:rPr kumimoji="0" lang="zh-CN" altLang="zh-CN" b="0" i="0" u="none" strike="noStrike" cap="none" normalizeH="0" baseline="0" dirty="0">
                <a:ln>
                  <a:noFill/>
                </a:ln>
                <a:solidFill>
                  <a:srgbClr val="859801"/>
                </a:solidFill>
                <a:effectLst/>
                <a:latin typeface="Arial Unicode MS" panose="020B0604020202020204" charset="-122"/>
                <a:ea typeface="JetBrains Mono"/>
              </a:rPr>
            </a:br>
            <a:r>
              <a:rPr kumimoji="0" lang="zh-CN" altLang="zh-CN"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b="0" i="0" u="none" strike="noStrike" cap="none" normalizeH="0" baseline="0" dirty="0">
                <a:ln>
                  <a:noFill/>
                </a:ln>
                <a:solidFill>
                  <a:srgbClr val="E986CD"/>
                </a:solidFill>
                <a:effectLst/>
                <a:latin typeface="Arial Unicode MS" panose="020B0604020202020204" charset="-122"/>
                <a:ea typeface="JetBrains Mono"/>
              </a:rPr>
              <a:t>}</a:t>
            </a:r>
            <a:r>
              <a:rPr kumimoji="0" lang="zh-CN" altLang="zh-CN" b="0" i="0" u="none" strike="noStrike" cap="none" normalizeH="0" baseline="0" dirty="0">
                <a:ln>
                  <a:noFill/>
                </a:ln>
                <a:solidFill>
                  <a:srgbClr val="6C71C4"/>
                </a:solidFill>
                <a:effectLst/>
                <a:latin typeface="Arial Unicode MS" panose="020B0604020202020204" charset="-122"/>
                <a:ea typeface="JetBrains Mono"/>
              </a:rPr>
              <a:t>)</a:t>
            </a:r>
            <a:br>
              <a:rPr kumimoji="0" lang="zh-CN" altLang="zh-CN" b="0" i="0" u="none" strike="noStrike" cap="none" normalizeH="0" baseline="0" dirty="0">
                <a:ln>
                  <a:noFill/>
                </a:ln>
                <a:solidFill>
                  <a:srgbClr val="6C71C4"/>
                </a:solidFill>
                <a:effectLst/>
                <a:latin typeface="Arial Unicode MS" panose="020B0604020202020204" charset="-122"/>
                <a:ea typeface="JetBrains Mono"/>
              </a:rPr>
            </a:br>
            <a:r>
              <a:rPr kumimoji="0" lang="zh-CN" altLang="zh-CN" b="0" i="0" u="none" strike="noStrike" cap="none" normalizeH="0" baseline="0" dirty="0">
                <a:ln>
                  <a:noFill/>
                </a:ln>
                <a:solidFill>
                  <a:srgbClr val="E986CD"/>
                </a:solidFill>
                <a:effectLst/>
                <a:latin typeface="Arial Unicode MS" panose="020B0604020202020204" charset="-122"/>
                <a:ea typeface="JetBrains Mono"/>
              </a:rPr>
              <a:t>}</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
        <p:nvSpPr>
          <p:cNvPr id="13" name="Rectangle 4"/>
          <p:cNvSpPr>
            <a:spLocks noChangeArrowheads="1"/>
          </p:cNvSpPr>
          <p:nvPr/>
        </p:nvSpPr>
        <p:spPr bwMode="auto">
          <a:xfrm>
            <a:off x="6321591" y="1708033"/>
            <a:ext cx="5038559" cy="4801314"/>
          </a:xfrm>
          <a:prstGeom prst="rect">
            <a:avLst/>
          </a:prstGeom>
          <a:solidFill>
            <a:schemeClr val="accent4">
              <a:lumMod val="20000"/>
              <a:lumOff val="80000"/>
            </a:schemeClr>
          </a:solidFill>
          <a:ln>
            <a:noFill/>
          </a:ln>
          <a:effec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dirty="0">
                <a:ln>
                  <a:noFill/>
                </a:ln>
                <a:solidFill>
                  <a:srgbClr val="00A99E"/>
                </a:solidFill>
                <a:effectLst/>
                <a:latin typeface="Arial Unicode MS" panose="020B0604020202020204" charset="-122"/>
                <a:ea typeface="JetBrains Mono"/>
              </a:rPr>
              <a:t>ledClose</a:t>
            </a:r>
            <a:r>
              <a:rPr kumimoji="0" lang="zh-CN" altLang="zh-CN"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b="0" i="0" u="none" strike="noStrike" cap="none" normalizeH="0" baseline="0" dirty="0">
                <a:ln>
                  <a:noFill/>
                </a:ln>
                <a:solidFill>
                  <a:srgbClr val="E986CD"/>
                </a:solidFill>
                <a:effectLst/>
                <a:latin typeface="Arial Unicode MS" panose="020B0604020202020204" charset="-122"/>
                <a:ea typeface="JetBrains Mono"/>
              </a:rPr>
              <a:t>{</a:t>
            </a:r>
            <a:br>
              <a:rPr kumimoji="0" lang="zh-CN" altLang="zh-CN" b="0" i="0" u="none" strike="noStrike" cap="none" normalizeH="0" baseline="0" dirty="0">
                <a:ln>
                  <a:noFill/>
                </a:ln>
                <a:solidFill>
                  <a:srgbClr val="E986CD"/>
                </a:solidFill>
                <a:effectLst/>
                <a:latin typeface="Arial Unicode MS" panose="020B0604020202020204" charset="-122"/>
                <a:ea typeface="JetBrains Mono"/>
              </a:rPr>
            </a:br>
            <a:r>
              <a:rPr kumimoji="0" lang="zh-CN" altLang="zh-CN" b="0" i="0" u="none" strike="noStrike" cap="none" normalizeH="0" baseline="0" dirty="0">
                <a:ln>
                  <a:noFill/>
                </a:ln>
                <a:solidFill>
                  <a:srgbClr val="E986CD"/>
                </a:solidFill>
                <a:effectLst/>
                <a:latin typeface="Arial Unicode MS" panose="020B0604020202020204" charset="-122"/>
                <a:ea typeface="JetBrains Mono"/>
              </a:rPr>
              <a:t>    </a:t>
            </a:r>
            <a:r>
              <a:rPr kumimoji="0" lang="zh-CN" altLang="zh-CN" b="1" i="0" u="none" strike="noStrike" cap="none" normalizeH="0" baseline="0" dirty="0">
                <a:ln>
                  <a:noFill/>
                </a:ln>
                <a:solidFill>
                  <a:srgbClr val="859801"/>
                </a:solidFill>
                <a:effectLst/>
                <a:latin typeface="Arial Unicode MS" panose="020B0604020202020204" charset="-122"/>
                <a:ea typeface="JetBrains Mono"/>
              </a:rPr>
              <a:t>let </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that </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b="1" i="0" u="none" strike="noStrike" cap="none" normalizeH="0" baseline="0" dirty="0">
                <a:ln>
                  <a:noFill/>
                </a:ln>
                <a:solidFill>
                  <a:srgbClr val="859801"/>
                </a:solidFill>
                <a:effectLst/>
                <a:latin typeface="Arial Unicode MS" panose="020B0604020202020204" charset="-122"/>
                <a:ea typeface="JetBrains Mono"/>
              </a:rPr>
              <a:t>this</a:t>
            </a:r>
            <a:br>
              <a:rPr kumimoji="0" lang="zh-CN" altLang="zh-CN" b="1" i="0" u="none" strike="noStrike" cap="none" normalizeH="0" baseline="0" dirty="0">
                <a:ln>
                  <a:noFill/>
                </a:ln>
                <a:solidFill>
                  <a:srgbClr val="859801"/>
                </a:solidFill>
                <a:effectLst/>
                <a:latin typeface="Arial Unicode MS" panose="020B0604020202020204" charset="-122"/>
                <a:ea typeface="JetBrains Mono"/>
              </a:rPr>
            </a:br>
            <a:r>
              <a:rPr kumimoji="0" lang="zh-CN" altLang="zh-CN" b="1" i="0" u="none" strike="noStrike" cap="none" normalizeH="0" baseline="0" dirty="0">
                <a:ln>
                  <a:noFill/>
                </a:ln>
                <a:solidFill>
                  <a:srgbClr val="859801"/>
                </a:solidFill>
                <a:effectLst/>
                <a:latin typeface="Arial Unicode MS" panose="020B0604020202020204" charset="-122"/>
                <a:ea typeface="JetBrains Mono"/>
              </a:rPr>
              <a:t>    let </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flag </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b="0" i="0" u="none" strike="noStrike" cap="none" normalizeH="0" baseline="0" dirty="0">
                <a:ln>
                  <a:noFill/>
                </a:ln>
                <a:solidFill>
                  <a:srgbClr val="653170"/>
                </a:solidFill>
                <a:effectLst/>
                <a:latin typeface="Arial Unicode MS" panose="020B0604020202020204" charset="-122"/>
                <a:ea typeface="JetBrains Mono"/>
              </a:rPr>
              <a:t>'OFF'</a:t>
            </a:r>
            <a:br>
              <a:rPr kumimoji="0" lang="zh-CN" altLang="zh-CN" b="0" i="0" u="none" strike="noStrike" cap="none" normalizeH="0" baseline="0" dirty="0">
                <a:ln>
                  <a:noFill/>
                </a:ln>
                <a:solidFill>
                  <a:srgbClr val="653170"/>
                </a:solidFill>
                <a:effectLst/>
                <a:latin typeface="Arial Unicode MS" panose="020B0604020202020204" charset="-122"/>
                <a:ea typeface="JetBrains Mono"/>
              </a:rPr>
            </a:br>
            <a:r>
              <a:rPr kumimoji="0" lang="zh-CN" altLang="zh-CN" b="0" i="0" u="none" strike="noStrike" cap="none" normalizeH="0" baseline="0" dirty="0">
                <a:ln>
                  <a:noFill/>
                </a:ln>
                <a:solidFill>
                  <a:srgbClr val="653170"/>
                </a:solidFill>
                <a:effectLst/>
                <a:latin typeface="Arial Unicode MS" panose="020B0604020202020204" charset="-122"/>
                <a:ea typeface="JetBrains Mono"/>
              </a:rPr>
              <a:t>    </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app</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b="0" i="0" u="none" strike="noStrike" cap="none" normalizeH="0" baseline="0" dirty="0">
                <a:ln>
                  <a:noFill/>
                </a:ln>
                <a:solidFill>
                  <a:srgbClr val="00A99E"/>
                </a:solidFill>
                <a:effectLst/>
                <a:latin typeface="Arial Unicode MS" panose="020B0604020202020204" charset="-122"/>
                <a:ea typeface="JetBrains Mono"/>
              </a:rPr>
              <a:t>e53ia1service</a:t>
            </a:r>
            <a:r>
              <a:rPr kumimoji="0" lang="zh-CN" altLang="zh-CN"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b="0" i="0" u="none" strike="noStrike" cap="none" normalizeH="0" baseline="0" dirty="0">
                <a:ln>
                  <a:noFill/>
                </a:ln>
                <a:solidFill>
                  <a:srgbClr val="E986CD"/>
                </a:solidFill>
                <a:effectLst/>
                <a:latin typeface="Arial Unicode MS" panose="020B0604020202020204" charset="-122"/>
                <a:ea typeface="JetBrains Mono"/>
              </a:rPr>
              <a:t>{</a:t>
            </a:r>
            <a:br>
              <a:rPr kumimoji="0" lang="zh-CN" altLang="zh-CN" b="0" i="0" u="none" strike="noStrike" cap="none" normalizeH="0" baseline="0" dirty="0">
                <a:ln>
                  <a:noFill/>
                </a:ln>
                <a:solidFill>
                  <a:srgbClr val="E986CD"/>
                </a:solidFill>
                <a:effectLst/>
                <a:latin typeface="Arial Unicode MS" panose="020B0604020202020204" charset="-122"/>
                <a:ea typeface="JetBrains Mono"/>
              </a:rPr>
            </a:br>
            <a:r>
              <a:rPr kumimoji="0" lang="zh-CN" altLang="zh-CN" b="0" i="0" u="none" strike="noStrike" cap="none" normalizeH="0" baseline="0" dirty="0">
                <a:ln>
                  <a:noFill/>
                </a:ln>
                <a:solidFill>
                  <a:srgbClr val="E986CD"/>
                </a:solidFill>
                <a:effectLst/>
                <a:latin typeface="Arial Unicode MS" panose="020B0604020202020204" charset="-122"/>
                <a:ea typeface="JetBrains Mono"/>
              </a:rPr>
              <a:t>        </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cmd</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cmdno</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led</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a:t>
            </a:r>
            <a:br>
              <a:rPr kumimoji="0" lang="zh-CN" altLang="zh-CN" b="0" i="0" u="none" strike="noStrike" cap="none" normalizeH="0" baseline="0" dirty="0">
                <a:ln>
                  <a:noFill/>
                </a:ln>
                <a:solidFill>
                  <a:srgbClr val="859801"/>
                </a:solidFill>
                <a:effectLst/>
                <a:latin typeface="Arial Unicode MS" panose="020B0604020202020204" charset="-122"/>
                <a:ea typeface="JetBrains Mono"/>
              </a:rPr>
            </a:br>
            <a:r>
              <a:rPr kumimoji="0" lang="zh-CN" altLang="zh-CN"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data</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flag</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a:t>
            </a:r>
            <a:br>
              <a:rPr kumimoji="0" lang="zh-CN" altLang="zh-CN" b="0" i="0" u="none" strike="noStrike" cap="none" normalizeH="0" baseline="0" dirty="0">
                <a:ln>
                  <a:noFill/>
                </a:ln>
                <a:solidFill>
                  <a:srgbClr val="859801"/>
                </a:solidFill>
                <a:effectLst/>
                <a:latin typeface="Arial Unicode MS" panose="020B0604020202020204" charset="-122"/>
                <a:ea typeface="JetBrains Mono"/>
              </a:rPr>
            </a:br>
            <a:r>
              <a:rPr kumimoji="0" lang="zh-CN" altLang="zh-CN"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b="0" i="0" u="none" strike="noStrike" cap="none" normalizeH="0" baseline="0" dirty="0">
                <a:ln>
                  <a:noFill/>
                </a:ln>
                <a:solidFill>
                  <a:srgbClr val="00A99E"/>
                </a:solidFill>
                <a:effectLst/>
                <a:latin typeface="Arial Unicode MS" panose="020B0604020202020204" charset="-122"/>
                <a:ea typeface="JetBrains Mono"/>
              </a:rPr>
              <a:t>success</a:t>
            </a:r>
            <a:r>
              <a:rPr kumimoji="0" lang="zh-CN" altLang="zh-CN"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res</a:t>
            </a:r>
            <a:r>
              <a:rPr kumimoji="0" lang="zh-CN" altLang="zh-CN"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b="0" i="0" u="none" strike="noStrike" cap="none" normalizeH="0" baseline="0" dirty="0">
                <a:ln>
                  <a:noFill/>
                </a:ln>
                <a:solidFill>
                  <a:srgbClr val="E986CD"/>
                </a:solidFill>
                <a:effectLst/>
                <a:latin typeface="Arial Unicode MS" panose="020B0604020202020204" charset="-122"/>
                <a:ea typeface="JetBrains Mono"/>
              </a:rPr>
              <a:t>{</a:t>
            </a:r>
            <a:br>
              <a:rPr kumimoji="0" lang="zh-CN" altLang="zh-CN" b="0" i="0" u="none" strike="noStrike" cap="none" normalizeH="0" baseline="0" dirty="0">
                <a:ln>
                  <a:noFill/>
                </a:ln>
                <a:solidFill>
                  <a:srgbClr val="E986CD"/>
                </a:solidFill>
                <a:effectLst/>
                <a:latin typeface="Arial Unicode MS" panose="020B0604020202020204" charset="-122"/>
                <a:ea typeface="JetBrains Mono"/>
              </a:rPr>
            </a:br>
            <a:r>
              <a:rPr kumimoji="0" lang="zh-CN" altLang="zh-CN" b="0" i="0" u="none" strike="noStrike" cap="none" normalizeH="0" baseline="0" dirty="0">
                <a:ln>
                  <a:noFill/>
                </a:ln>
                <a:solidFill>
                  <a:srgbClr val="E986CD"/>
                </a:solidFill>
                <a:effectLst/>
                <a:latin typeface="Arial Unicode MS" panose="020B0604020202020204" charset="-122"/>
                <a:ea typeface="JetBrains Mono"/>
              </a:rPr>
              <a:t>            </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that</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mydata </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JSON</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b="0" i="0" u="none" strike="noStrike" cap="none" normalizeH="0" baseline="0" dirty="0">
                <a:ln>
                  <a:noFill/>
                </a:ln>
                <a:solidFill>
                  <a:srgbClr val="00A99E"/>
                </a:solidFill>
                <a:effectLst/>
                <a:latin typeface="Arial Unicode MS" panose="020B0604020202020204" charset="-122"/>
                <a:ea typeface="JetBrains Mono"/>
              </a:rPr>
              <a:t>parse</a:t>
            </a:r>
            <a:r>
              <a:rPr kumimoji="0" lang="zh-CN" altLang="zh-CN"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res</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e53_ia1</a:t>
            </a:r>
            <a:r>
              <a:rPr kumimoji="0" lang="zh-CN" altLang="zh-CN" b="0" i="0" u="none" strike="noStrike" cap="none" normalizeH="0" baseline="0" dirty="0">
                <a:ln>
                  <a:noFill/>
                </a:ln>
                <a:solidFill>
                  <a:srgbClr val="6C71C4"/>
                </a:solidFill>
                <a:effectLst/>
                <a:latin typeface="Arial Unicode MS" panose="020B0604020202020204" charset="-122"/>
                <a:ea typeface="JetBrains Mono"/>
              </a:rPr>
              <a:t>)</a:t>
            </a:r>
            <a:br>
              <a:rPr kumimoji="0" lang="zh-CN" altLang="zh-CN" b="0" i="0" u="none" strike="noStrike" cap="none" normalizeH="0" baseline="0" dirty="0">
                <a:ln>
                  <a:noFill/>
                </a:ln>
                <a:solidFill>
                  <a:srgbClr val="6C71C4"/>
                </a:solidFill>
                <a:effectLst/>
                <a:latin typeface="Arial Unicode MS" panose="020B0604020202020204" charset="-122"/>
                <a:ea typeface="JetBrains Mono"/>
              </a:rPr>
            </a:br>
            <a:r>
              <a:rPr kumimoji="0" lang="zh-CN" altLang="zh-CN" b="0" i="0" u="none" strike="noStrike" cap="none" normalizeH="0" baseline="0" dirty="0">
                <a:ln>
                  <a:noFill/>
                </a:ln>
                <a:solidFill>
                  <a:srgbClr val="6C71C4"/>
                </a:solidFill>
                <a:effectLst/>
                <a:latin typeface="Arial Unicode MS" panose="020B0604020202020204" charset="-122"/>
                <a:ea typeface="JetBrains Mono"/>
              </a:rPr>
              <a:t>        </a:t>
            </a:r>
            <a:r>
              <a:rPr kumimoji="0" lang="zh-CN" altLang="zh-CN" b="0" i="0" u="none" strike="noStrike" cap="none" normalizeH="0" baseline="0" dirty="0">
                <a:ln>
                  <a:noFill/>
                </a:ln>
                <a:solidFill>
                  <a:srgbClr val="E986CD"/>
                </a:solidFill>
                <a:effectLst/>
                <a:latin typeface="Arial Unicode MS" panose="020B0604020202020204" charset="-122"/>
                <a:ea typeface="JetBrains Mono"/>
              </a:rPr>
              <a:t>}</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a:t>
            </a:r>
            <a:br>
              <a:rPr kumimoji="0" lang="zh-CN" altLang="zh-CN" b="0" i="0" u="none" strike="noStrike" cap="none" normalizeH="0" baseline="0" dirty="0">
                <a:ln>
                  <a:noFill/>
                </a:ln>
                <a:solidFill>
                  <a:srgbClr val="859801"/>
                </a:solidFill>
                <a:effectLst/>
                <a:latin typeface="Arial Unicode MS" panose="020B0604020202020204" charset="-122"/>
                <a:ea typeface="JetBrains Mono"/>
              </a:rPr>
            </a:br>
            <a:r>
              <a:rPr kumimoji="0" lang="zh-CN" altLang="zh-CN"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b="0" i="0" u="none" strike="noStrike" cap="none" normalizeH="0" baseline="0" dirty="0">
                <a:ln>
                  <a:noFill/>
                </a:ln>
                <a:solidFill>
                  <a:srgbClr val="00A99E"/>
                </a:solidFill>
                <a:effectLst/>
                <a:latin typeface="Arial Unicode MS" panose="020B0604020202020204" charset="-122"/>
                <a:ea typeface="JetBrains Mono"/>
              </a:rPr>
              <a:t>fail</a:t>
            </a:r>
            <a:r>
              <a:rPr kumimoji="0" lang="zh-CN" altLang="zh-CN"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res</a:t>
            </a:r>
            <a:r>
              <a:rPr kumimoji="0" lang="zh-CN" altLang="zh-CN"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b="0" i="0" u="none" strike="noStrike" cap="none" normalizeH="0" baseline="0" dirty="0">
                <a:ln>
                  <a:noFill/>
                </a:ln>
                <a:solidFill>
                  <a:srgbClr val="E986CD"/>
                </a:solidFill>
                <a:effectLst/>
                <a:latin typeface="Arial Unicode MS" panose="020B0604020202020204" charset="-122"/>
                <a:ea typeface="JetBrains Mono"/>
              </a:rPr>
              <a:t>{</a:t>
            </a:r>
            <a:br>
              <a:rPr kumimoji="0" lang="zh-CN" altLang="zh-CN" b="0" i="0" u="none" strike="noStrike" cap="none" normalizeH="0" baseline="0" dirty="0">
                <a:ln>
                  <a:noFill/>
                </a:ln>
                <a:solidFill>
                  <a:srgbClr val="E986CD"/>
                </a:solidFill>
                <a:effectLst/>
                <a:latin typeface="Arial Unicode MS" panose="020B0604020202020204" charset="-122"/>
                <a:ea typeface="JetBrains Mono"/>
              </a:rPr>
            </a:br>
            <a:br>
              <a:rPr kumimoji="0" lang="zh-CN" altLang="zh-CN" b="0" i="0" u="none" strike="noStrike" cap="none" normalizeH="0" baseline="0" dirty="0">
                <a:ln>
                  <a:noFill/>
                </a:ln>
                <a:solidFill>
                  <a:srgbClr val="E986CD"/>
                </a:solidFill>
                <a:effectLst/>
                <a:latin typeface="Arial Unicode MS" panose="020B0604020202020204" charset="-122"/>
                <a:ea typeface="JetBrains Mono"/>
              </a:rPr>
            </a:br>
            <a:r>
              <a:rPr kumimoji="0" lang="zh-CN" altLang="zh-CN" b="0" i="0" u="none" strike="noStrike" cap="none" normalizeH="0" baseline="0" dirty="0">
                <a:ln>
                  <a:noFill/>
                </a:ln>
                <a:solidFill>
                  <a:srgbClr val="E986CD"/>
                </a:solidFill>
                <a:effectLst/>
                <a:latin typeface="Arial Unicode MS" panose="020B0604020202020204" charset="-122"/>
                <a:ea typeface="JetBrains Mono"/>
              </a:rPr>
              <a:t>        }</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a:t>
            </a:r>
            <a:br>
              <a:rPr kumimoji="0" lang="zh-CN" altLang="zh-CN" b="0" i="0" u="none" strike="noStrike" cap="none" normalizeH="0" baseline="0" dirty="0">
                <a:ln>
                  <a:noFill/>
                </a:ln>
                <a:solidFill>
                  <a:srgbClr val="859801"/>
                </a:solidFill>
                <a:effectLst/>
                <a:latin typeface="Arial Unicode MS" panose="020B0604020202020204" charset="-122"/>
                <a:ea typeface="JetBrains Mono"/>
              </a:rPr>
            </a:br>
            <a:r>
              <a:rPr kumimoji="0" lang="zh-CN" altLang="zh-CN"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b="0" i="0" u="none" strike="noStrike" cap="none" normalizeH="0" baseline="0" dirty="0">
                <a:ln>
                  <a:noFill/>
                </a:ln>
                <a:solidFill>
                  <a:srgbClr val="00A99E"/>
                </a:solidFill>
                <a:effectLst/>
                <a:latin typeface="Arial Unicode MS" panose="020B0604020202020204" charset="-122"/>
                <a:ea typeface="JetBrains Mono"/>
              </a:rPr>
              <a:t>complete</a:t>
            </a:r>
            <a:r>
              <a:rPr kumimoji="0" lang="zh-CN" altLang="zh-CN"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res</a:t>
            </a:r>
            <a:r>
              <a:rPr kumimoji="0" lang="zh-CN" altLang="zh-CN"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b="0" i="0" u="none" strike="noStrike" cap="none" normalizeH="0" baseline="0" dirty="0">
                <a:ln>
                  <a:noFill/>
                </a:ln>
                <a:solidFill>
                  <a:srgbClr val="E986CD"/>
                </a:solidFill>
                <a:effectLst/>
                <a:latin typeface="Arial Unicode MS" panose="020B0604020202020204" charset="-122"/>
                <a:ea typeface="JetBrains Mono"/>
              </a:rPr>
              <a:t>{</a:t>
            </a:r>
            <a:br>
              <a:rPr kumimoji="0" lang="zh-CN" altLang="zh-CN" b="0" i="0" u="none" strike="noStrike" cap="none" normalizeH="0" baseline="0" dirty="0">
                <a:ln>
                  <a:noFill/>
                </a:ln>
                <a:solidFill>
                  <a:srgbClr val="E986CD"/>
                </a:solidFill>
                <a:effectLst/>
                <a:latin typeface="Arial Unicode MS" panose="020B0604020202020204" charset="-122"/>
                <a:ea typeface="JetBrains Mono"/>
              </a:rPr>
            </a:br>
            <a:br>
              <a:rPr kumimoji="0" lang="zh-CN" altLang="zh-CN" b="0" i="0" u="none" strike="noStrike" cap="none" normalizeH="0" baseline="0" dirty="0">
                <a:ln>
                  <a:noFill/>
                </a:ln>
                <a:solidFill>
                  <a:srgbClr val="E986CD"/>
                </a:solidFill>
                <a:effectLst/>
                <a:latin typeface="Arial Unicode MS" panose="020B0604020202020204" charset="-122"/>
                <a:ea typeface="JetBrains Mono"/>
              </a:rPr>
            </a:br>
            <a:r>
              <a:rPr kumimoji="0" lang="zh-CN" altLang="zh-CN" b="0" i="0" u="none" strike="noStrike" cap="none" normalizeH="0" baseline="0" dirty="0">
                <a:ln>
                  <a:noFill/>
                </a:ln>
                <a:solidFill>
                  <a:srgbClr val="E986CD"/>
                </a:solidFill>
                <a:effectLst/>
                <a:latin typeface="Arial Unicode MS" panose="020B0604020202020204" charset="-122"/>
                <a:ea typeface="JetBrains Mono"/>
              </a:rPr>
              <a:t>        }</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a:t>
            </a:r>
            <a:br>
              <a:rPr kumimoji="0" lang="zh-CN" altLang="zh-CN" b="0" i="0" u="none" strike="noStrike" cap="none" normalizeH="0" baseline="0" dirty="0">
                <a:ln>
                  <a:noFill/>
                </a:ln>
                <a:solidFill>
                  <a:srgbClr val="859801"/>
                </a:solidFill>
                <a:effectLst/>
                <a:latin typeface="Arial Unicode MS" panose="020B0604020202020204" charset="-122"/>
                <a:ea typeface="JetBrains Mono"/>
              </a:rPr>
            </a:br>
            <a:r>
              <a:rPr kumimoji="0" lang="zh-CN" altLang="zh-CN"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b="0" i="0" u="none" strike="noStrike" cap="none" normalizeH="0" baseline="0" dirty="0">
                <a:ln>
                  <a:noFill/>
                </a:ln>
                <a:solidFill>
                  <a:srgbClr val="E986CD"/>
                </a:solidFill>
                <a:effectLst/>
                <a:latin typeface="Arial Unicode MS" panose="020B0604020202020204" charset="-122"/>
                <a:ea typeface="JetBrains Mono"/>
              </a:rPr>
              <a:t>}</a:t>
            </a:r>
            <a:r>
              <a:rPr kumimoji="0" lang="zh-CN" altLang="zh-CN" b="0" i="0" u="none" strike="noStrike" cap="none" normalizeH="0" baseline="0" dirty="0">
                <a:ln>
                  <a:noFill/>
                </a:ln>
                <a:solidFill>
                  <a:srgbClr val="6C71C4"/>
                </a:solidFill>
                <a:effectLst/>
                <a:latin typeface="Arial Unicode MS" panose="020B0604020202020204" charset="-122"/>
                <a:ea typeface="JetBrains Mono"/>
              </a:rPr>
              <a:t>)</a:t>
            </a:r>
            <a:br>
              <a:rPr kumimoji="0" lang="zh-CN" altLang="zh-CN" b="0" i="0" u="none" strike="noStrike" cap="none" normalizeH="0" baseline="0" dirty="0">
                <a:ln>
                  <a:noFill/>
                </a:ln>
                <a:solidFill>
                  <a:srgbClr val="6C71C4"/>
                </a:solidFill>
                <a:effectLst/>
                <a:latin typeface="Arial Unicode MS" panose="020B0604020202020204" charset="-122"/>
                <a:ea typeface="JetBrains Mono"/>
              </a:rPr>
            </a:br>
            <a:r>
              <a:rPr kumimoji="0" lang="zh-CN" altLang="zh-CN" b="0" i="0" u="none" strike="noStrike" cap="none" normalizeH="0" baseline="0" dirty="0">
                <a:ln>
                  <a:noFill/>
                </a:ln>
                <a:solidFill>
                  <a:srgbClr val="E986CD"/>
                </a:solidFill>
                <a:effectLst/>
                <a:latin typeface="Arial Unicode MS" panose="020B0604020202020204" charset="-122"/>
                <a:ea typeface="JetBrains Mono"/>
              </a:rPr>
              <a:t>}</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
        <p:nvSpPr>
          <p:cNvPr id="15" name="文本框 14"/>
          <p:cNvSpPr txBox="1"/>
          <p:nvPr/>
        </p:nvSpPr>
        <p:spPr>
          <a:xfrm>
            <a:off x="3082015" y="2769862"/>
            <a:ext cx="3455255" cy="830997"/>
          </a:xfrm>
          <a:prstGeom prst="rect">
            <a:avLst/>
          </a:prstGeom>
          <a:solidFill>
            <a:schemeClr val="accent1"/>
          </a:solidFill>
        </p:spPr>
        <p:txBody>
          <a:bodyPr wrap="square" rtlCol="0">
            <a:spAutoFit/>
          </a:bodyPr>
          <a:lstStyle/>
          <a:p>
            <a:pPr algn="ctr"/>
            <a:r>
              <a:rPr lang="zh-CN" altLang="en-US" sz="1600" b="1" dirty="0">
                <a:solidFill>
                  <a:schemeClr val="bg1"/>
                </a:solidFill>
              </a:rPr>
              <a:t>传递</a:t>
            </a:r>
            <a:r>
              <a:rPr lang="en-US" altLang="zh-CN" sz="1600" b="1" dirty="0">
                <a:solidFill>
                  <a:schemeClr val="bg1"/>
                </a:solidFill>
              </a:rPr>
              <a:t>led</a:t>
            </a:r>
            <a:r>
              <a:rPr lang="zh-CN" altLang="en-US" sz="1600" b="1" dirty="0">
                <a:solidFill>
                  <a:schemeClr val="bg1"/>
                </a:solidFill>
              </a:rPr>
              <a:t>指令和</a:t>
            </a:r>
            <a:r>
              <a:rPr lang="en-US" altLang="zh-CN" sz="1600" b="1" dirty="0">
                <a:solidFill>
                  <a:schemeClr val="bg1"/>
                </a:solidFill>
              </a:rPr>
              <a:t>data</a:t>
            </a:r>
            <a:r>
              <a:rPr lang="zh-CN" altLang="en-US" sz="1600" b="1" dirty="0">
                <a:solidFill>
                  <a:schemeClr val="bg1"/>
                </a:solidFill>
              </a:rPr>
              <a:t>参数</a:t>
            </a:r>
            <a:endParaRPr lang="en-US" altLang="zh-CN" sz="1600" b="1" dirty="0">
              <a:solidFill>
                <a:schemeClr val="bg1"/>
              </a:solidFill>
            </a:endParaRPr>
          </a:p>
          <a:p>
            <a:pPr algn="ctr"/>
            <a:r>
              <a:rPr lang="zh-CN" altLang="en-US" sz="1600" b="1" dirty="0">
                <a:solidFill>
                  <a:schemeClr val="bg1"/>
                </a:solidFill>
              </a:rPr>
              <a:t>这里的</a:t>
            </a:r>
            <a:r>
              <a:rPr lang="en-US" altLang="zh-CN" sz="1600" b="1" dirty="0">
                <a:solidFill>
                  <a:schemeClr val="bg1"/>
                </a:solidFill>
              </a:rPr>
              <a:t>data</a:t>
            </a:r>
            <a:r>
              <a:rPr lang="zh-CN" altLang="en-US" sz="1600" b="1" dirty="0">
                <a:solidFill>
                  <a:schemeClr val="bg1"/>
                </a:solidFill>
              </a:rPr>
              <a:t>参数即</a:t>
            </a:r>
            <a:r>
              <a:rPr lang="en-US" altLang="zh-CN" sz="1600" b="1" dirty="0">
                <a:solidFill>
                  <a:schemeClr val="bg1"/>
                </a:solidFill>
              </a:rPr>
              <a:t>flag</a:t>
            </a:r>
            <a:r>
              <a:rPr lang="zh-CN" altLang="en-US" sz="1600" b="1" dirty="0">
                <a:solidFill>
                  <a:schemeClr val="bg1"/>
                </a:solidFill>
              </a:rPr>
              <a:t>值，开灯传‘</a:t>
            </a:r>
            <a:r>
              <a:rPr lang="en-US" altLang="zh-CN" sz="1600" b="1" dirty="0">
                <a:solidFill>
                  <a:schemeClr val="bg1"/>
                </a:solidFill>
              </a:rPr>
              <a:t>ON</a:t>
            </a:r>
            <a:r>
              <a:rPr lang="zh-CN" altLang="en-US" sz="1600" b="1" dirty="0">
                <a:solidFill>
                  <a:schemeClr val="bg1"/>
                </a:solidFill>
              </a:rPr>
              <a:t>’，关灯传‘</a:t>
            </a:r>
            <a:r>
              <a:rPr lang="en-US" altLang="zh-CN" sz="1600" b="1" dirty="0">
                <a:solidFill>
                  <a:schemeClr val="bg1"/>
                </a:solidFill>
              </a:rPr>
              <a:t>OFF</a:t>
            </a:r>
            <a:r>
              <a:rPr lang="zh-CN" altLang="en-US" sz="1600" b="1" dirty="0">
                <a:solidFill>
                  <a:schemeClr val="bg1"/>
                </a:solidFill>
              </a:rPr>
              <a:t>’</a:t>
            </a:r>
            <a:endParaRPr lang="en-US" altLang="zh-CN" sz="1600" b="1" dirty="0">
              <a:solidFill>
                <a:schemeClr val="bg1"/>
              </a:solidFill>
            </a:endParaRPr>
          </a:p>
        </p:txBody>
      </p:sp>
      <p:sp>
        <p:nvSpPr>
          <p:cNvPr id="16" name="文本框 15"/>
          <p:cNvSpPr txBox="1"/>
          <p:nvPr/>
        </p:nvSpPr>
        <p:spPr>
          <a:xfrm>
            <a:off x="2415155" y="4108690"/>
            <a:ext cx="3455255" cy="584775"/>
          </a:xfrm>
          <a:prstGeom prst="rect">
            <a:avLst/>
          </a:prstGeom>
          <a:solidFill>
            <a:schemeClr val="accent1"/>
          </a:solidFill>
        </p:spPr>
        <p:txBody>
          <a:bodyPr wrap="square" rtlCol="0">
            <a:spAutoFit/>
          </a:bodyPr>
          <a:lstStyle/>
          <a:p>
            <a:pPr algn="ctr"/>
            <a:r>
              <a:rPr lang="zh-CN" altLang="en-US" sz="1600" b="1" dirty="0">
                <a:solidFill>
                  <a:schemeClr val="bg1"/>
                </a:solidFill>
              </a:rPr>
              <a:t>更新</a:t>
            </a:r>
            <a:r>
              <a:rPr lang="en-US" altLang="zh-CN" sz="1600" b="1" dirty="0" err="1">
                <a:solidFill>
                  <a:schemeClr val="bg1"/>
                </a:solidFill>
              </a:rPr>
              <a:t>mydata</a:t>
            </a:r>
            <a:r>
              <a:rPr lang="zh-CN" altLang="en-US" sz="1600" b="1" dirty="0">
                <a:solidFill>
                  <a:schemeClr val="bg1"/>
                </a:solidFill>
              </a:rPr>
              <a:t>数据，数据格式相同，可以像字典一样直接赋值。</a:t>
            </a:r>
            <a:endParaRPr lang="zh-CN" altLang="en-US" sz="1600" b="1" dirty="0">
              <a:solidFill>
                <a:schemeClr val="bg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p:nvPr/>
        </p:nvSpPr>
        <p:spPr>
          <a:xfrm>
            <a:off x="-11937" y="439927"/>
            <a:ext cx="6839584" cy="537209"/>
          </a:xfrm>
          <a:prstGeom prst="rect">
            <a:avLst/>
          </a:prstGeom>
        </p:spPr>
        <p:txBody>
          <a:bodyPr vert="horz" wrap="square" lIns="0" tIns="0" rIns="0" bIns="0"/>
          <a:lstStyle/>
          <a:p>
            <a:pPr algn="l" rtl="0" eaLnBrk="0">
              <a:lnSpc>
                <a:spcPct val="189000"/>
              </a:lnSpc>
            </a:pPr>
            <a:endParaRPr lang="en-US" altLang="en-US" sz="100" dirty="0"/>
          </a:p>
          <a:p>
            <a:pPr marL="12700" algn="l" rtl="0" eaLnBrk="0">
              <a:lnSpc>
                <a:spcPct val="99000"/>
              </a:lnSpc>
              <a:spcBef>
                <a:spcPts val="0"/>
              </a:spcBef>
              <a:tabLst>
                <a:tab pos="380365" algn="l"/>
                <a:tab pos="6826250" algn="l"/>
              </a:tabLst>
            </a:pP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sz="3200" kern="0" spc="190"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3200" u="sng" kern="0" spc="28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lang="en-US" sz="3500" b="1" u="sng" kern="0" spc="-10" dirty="0">
                <a:solidFill>
                  <a:srgbClr val="40404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.JS</a:t>
            </a:r>
            <a:r>
              <a:rPr lang="zh-CN" altLang="en-US" sz="3500" b="1" u="sng" kern="0" spc="-10" dirty="0">
                <a:solidFill>
                  <a:srgbClr val="404040">
                    <a:alpha val="100000"/>
                  </a:srgbClr>
                </a:solidFill>
                <a:uFill>
                  <a:solidFill>
                    <a:srgbClr val="BF1A21"/>
                  </a:solidFill>
                </a:uFill>
                <a:latin typeface="微软雅黑" panose="020B0503020204020204" pitchFamily="34" charset="-122"/>
                <a:ea typeface="微软雅黑" panose="020B0503020204020204" pitchFamily="34" charset="-122"/>
              </a:rPr>
              <a:t>开发</a:t>
            </a: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en-US" sz="3200" dirty="0"/>
          </a:p>
        </p:txBody>
      </p:sp>
      <p:pic>
        <p:nvPicPr>
          <p:cNvPr id="14" name="picture 14"/>
          <p:cNvPicPr>
            <a:picLocks noChangeAspect="1"/>
          </p:cNvPicPr>
          <p:nvPr/>
        </p:nvPicPr>
        <p:blipFill>
          <a:blip r:embed="rId1"/>
          <a:stretch>
            <a:fillRect/>
          </a:stretch>
        </p:blipFill>
        <p:spPr>
          <a:xfrm rot="21600000">
            <a:off x="10668000" y="6545213"/>
            <a:ext cx="1384300" cy="253469"/>
          </a:xfrm>
          <a:prstGeom prst="rect">
            <a:avLst/>
          </a:prstGeom>
        </p:spPr>
      </p:pic>
      <p:pic>
        <p:nvPicPr>
          <p:cNvPr id="2" name="picture 144"/>
          <p:cNvPicPr>
            <a:picLocks noChangeAspect="1"/>
          </p:cNvPicPr>
          <p:nvPr/>
        </p:nvPicPr>
        <p:blipFill>
          <a:blip r:embed="rId2"/>
          <a:stretch>
            <a:fillRect/>
          </a:stretch>
        </p:blipFill>
        <p:spPr>
          <a:xfrm>
            <a:off x="326571" y="442395"/>
            <a:ext cx="444137" cy="442830"/>
          </a:xfrm>
          <a:prstGeom prst="rect">
            <a:avLst/>
          </a:prstGeom>
        </p:spPr>
      </p:pic>
      <p:sp>
        <p:nvSpPr>
          <p:cNvPr id="3" name="文本框 2"/>
          <p:cNvSpPr txBox="1"/>
          <p:nvPr/>
        </p:nvSpPr>
        <p:spPr>
          <a:xfrm>
            <a:off x="326570" y="1338701"/>
            <a:ext cx="5131837" cy="369332"/>
          </a:xfrm>
          <a:prstGeom prst="rect">
            <a:avLst/>
          </a:prstGeom>
          <a:noFill/>
        </p:spPr>
        <p:txBody>
          <a:bodyPr wrap="square" rtlCol="0">
            <a:spAutoFit/>
          </a:bodyPr>
          <a:lstStyle/>
          <a:p>
            <a:endParaRPr lang="en-US" altLang="zh-CN" dirty="0"/>
          </a:p>
        </p:txBody>
      </p:sp>
      <p:sp>
        <p:nvSpPr>
          <p:cNvPr id="4" name="文本框 3"/>
          <p:cNvSpPr txBox="1"/>
          <p:nvPr/>
        </p:nvSpPr>
        <p:spPr>
          <a:xfrm>
            <a:off x="401215" y="1154035"/>
            <a:ext cx="10440956" cy="646331"/>
          </a:xfrm>
          <a:prstGeom prst="rect">
            <a:avLst/>
          </a:prstGeom>
          <a:noFill/>
        </p:spPr>
        <p:txBody>
          <a:bodyPr wrap="square" rtlCol="0">
            <a:spAutoFit/>
          </a:bodyPr>
          <a:lstStyle/>
          <a:p>
            <a:r>
              <a:rPr lang="en-US" altLang="zh-CN" dirty="0"/>
              <a:t>7.</a:t>
            </a:r>
            <a:r>
              <a:rPr lang="zh-CN" altLang="en-US" dirty="0"/>
              <a:t>在</a:t>
            </a:r>
            <a:r>
              <a:rPr kumimoji="0" lang="zh-CN" altLang="zh-CN" sz="1800" b="1" i="0" u="none" strike="noStrike" cap="none" normalizeH="0" baseline="0" dirty="0">
                <a:ln>
                  <a:noFill/>
                </a:ln>
                <a:solidFill>
                  <a:srgbClr val="859801"/>
                </a:solidFill>
                <a:effectLst/>
                <a:latin typeface="Arial Unicode MS" panose="020B0604020202020204" charset="-122"/>
                <a:ea typeface="JetBrains Mono"/>
              </a:rPr>
              <a:t>export default</a:t>
            </a:r>
            <a:r>
              <a:rPr lang="zh-CN" altLang="en-US" dirty="0"/>
              <a:t>添加需要操作</a:t>
            </a:r>
            <a:r>
              <a:rPr lang="en-US" altLang="zh-CN" dirty="0"/>
              <a:t>motor</a:t>
            </a:r>
            <a:r>
              <a:rPr lang="zh-CN" altLang="en-US" dirty="0"/>
              <a:t>的函数，包括</a:t>
            </a:r>
            <a:r>
              <a:rPr lang="en-US" altLang="zh-CN" dirty="0">
                <a:solidFill>
                  <a:srgbClr val="00A99E"/>
                </a:solidFill>
                <a:latin typeface="Arial Unicode MS" panose="020B0604020202020204" charset="-122"/>
              </a:rPr>
              <a:t>motor</a:t>
            </a:r>
            <a:r>
              <a:rPr kumimoji="0" lang="zh-CN" altLang="zh-CN" b="0" i="0" u="none" strike="noStrike" cap="none" normalizeH="0" baseline="0" dirty="0">
                <a:ln>
                  <a:noFill/>
                </a:ln>
                <a:solidFill>
                  <a:srgbClr val="00A99E"/>
                </a:solidFill>
                <a:effectLst/>
                <a:latin typeface="Arial Unicode MS" panose="020B0604020202020204" charset="-122"/>
                <a:ea typeface="JetBrains Mono"/>
              </a:rPr>
              <a:t>Open</a:t>
            </a:r>
            <a:r>
              <a:rPr lang="zh-CN" altLang="en-US" dirty="0"/>
              <a:t>和</a:t>
            </a:r>
            <a:r>
              <a:rPr lang="en-US" altLang="zh-CN" dirty="0">
                <a:solidFill>
                  <a:srgbClr val="00A99E"/>
                </a:solidFill>
                <a:latin typeface="Arial Unicode MS" panose="020B0604020202020204" charset="-122"/>
              </a:rPr>
              <a:t>motor</a:t>
            </a:r>
            <a:r>
              <a:rPr kumimoji="0" lang="zh-CN" altLang="zh-CN" b="0" i="0" u="none" strike="noStrike" cap="none" normalizeH="0" baseline="0" dirty="0">
                <a:ln>
                  <a:noFill/>
                </a:ln>
                <a:solidFill>
                  <a:srgbClr val="00A99E"/>
                </a:solidFill>
                <a:effectLst/>
                <a:latin typeface="Arial Unicode MS" panose="020B0604020202020204" charset="-122"/>
                <a:ea typeface="JetBrains Mono"/>
              </a:rPr>
              <a:t>Close</a:t>
            </a:r>
            <a:r>
              <a:rPr lang="zh-CN" altLang="en-US" dirty="0"/>
              <a:t>。除传递操作指令改为</a:t>
            </a:r>
            <a:r>
              <a:rPr lang="en-US" altLang="zh-CN" dirty="0"/>
              <a:t>motor</a:t>
            </a:r>
            <a:r>
              <a:rPr lang="zh-CN" altLang="en-US" dirty="0"/>
              <a:t>，其余原理和</a:t>
            </a:r>
            <a:r>
              <a:rPr kumimoji="0" lang="zh-CN" altLang="zh-CN" b="0" i="0" u="none" strike="noStrike" cap="none" normalizeH="0" baseline="0" dirty="0">
                <a:ln>
                  <a:noFill/>
                </a:ln>
                <a:solidFill>
                  <a:srgbClr val="00A99E"/>
                </a:solidFill>
                <a:effectLst/>
                <a:latin typeface="Arial Unicode MS" panose="020B0604020202020204" charset="-122"/>
                <a:ea typeface="JetBrains Mono"/>
              </a:rPr>
              <a:t>ledOpen</a:t>
            </a:r>
            <a:r>
              <a:rPr kumimoji="0" lang="zh-CN" altLang="en-US" b="0" i="0" u="none" strike="noStrike" cap="none" normalizeH="0" baseline="0" dirty="0">
                <a:ln>
                  <a:noFill/>
                </a:ln>
                <a:solidFill>
                  <a:srgbClr val="00A99E"/>
                </a:solidFill>
                <a:effectLst/>
                <a:latin typeface="Arial Unicode MS" panose="020B0604020202020204" charset="-122"/>
                <a:ea typeface="JetBrains Mono"/>
              </a:rPr>
              <a:t>、</a:t>
            </a:r>
            <a:r>
              <a:rPr kumimoji="0" lang="zh-CN" altLang="zh-CN" b="0" i="0" u="none" strike="noStrike" cap="none" normalizeH="0" baseline="0" dirty="0">
                <a:ln>
                  <a:noFill/>
                </a:ln>
                <a:solidFill>
                  <a:srgbClr val="00A99E"/>
                </a:solidFill>
                <a:effectLst/>
                <a:latin typeface="Arial Unicode MS" panose="020B0604020202020204" charset="-122"/>
                <a:ea typeface="JetBrains Mono"/>
              </a:rPr>
              <a:t>ledClose</a:t>
            </a:r>
            <a:r>
              <a:rPr lang="zh-CN" altLang="en-US" dirty="0"/>
              <a:t>操作相同。</a:t>
            </a:r>
            <a:endParaRPr lang="zh-CN" altLang="en-US" dirty="0"/>
          </a:p>
        </p:txBody>
      </p:sp>
      <p:sp>
        <p:nvSpPr>
          <p:cNvPr id="6" name="Rectangle 2"/>
          <p:cNvSpPr>
            <a:spLocks noChangeArrowheads="1"/>
          </p:cNvSpPr>
          <p:nvPr/>
        </p:nvSpPr>
        <p:spPr bwMode="auto">
          <a:xfrm>
            <a:off x="481459" y="1807988"/>
            <a:ext cx="5038559" cy="4801314"/>
          </a:xfrm>
          <a:prstGeom prst="rect">
            <a:avLst/>
          </a:prstGeom>
          <a:solidFill>
            <a:schemeClr val="accent4">
              <a:lumMod val="20000"/>
              <a:lumOff val="80000"/>
            </a:schemeClr>
          </a:solidFill>
          <a:ln>
            <a:noFill/>
          </a:ln>
          <a:effec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dirty="0">
                <a:ln>
                  <a:noFill/>
                </a:ln>
                <a:solidFill>
                  <a:srgbClr val="00A99E"/>
                </a:solidFill>
                <a:effectLst/>
                <a:latin typeface="Arial Unicode MS" panose="020B0604020202020204" charset="-122"/>
                <a:ea typeface="JetBrains Mono"/>
              </a:rPr>
              <a:t>motorOpen</a:t>
            </a:r>
            <a:r>
              <a:rPr kumimoji="0" lang="zh-CN" altLang="zh-CN"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b="0" i="0" u="none" strike="noStrike" cap="none" normalizeH="0" baseline="0" dirty="0">
                <a:ln>
                  <a:noFill/>
                </a:ln>
                <a:solidFill>
                  <a:srgbClr val="E986CD"/>
                </a:solidFill>
                <a:effectLst/>
                <a:latin typeface="Arial Unicode MS" panose="020B0604020202020204" charset="-122"/>
                <a:ea typeface="JetBrains Mono"/>
              </a:rPr>
              <a:t>{</a:t>
            </a:r>
            <a:br>
              <a:rPr kumimoji="0" lang="zh-CN" altLang="zh-CN" b="0" i="0" u="none" strike="noStrike" cap="none" normalizeH="0" baseline="0" dirty="0">
                <a:ln>
                  <a:noFill/>
                </a:ln>
                <a:solidFill>
                  <a:srgbClr val="E986CD"/>
                </a:solidFill>
                <a:effectLst/>
                <a:latin typeface="Arial Unicode MS" panose="020B0604020202020204" charset="-122"/>
                <a:ea typeface="JetBrains Mono"/>
              </a:rPr>
            </a:br>
            <a:r>
              <a:rPr kumimoji="0" lang="zh-CN" altLang="zh-CN" b="0" i="0" u="none" strike="noStrike" cap="none" normalizeH="0" baseline="0" dirty="0">
                <a:ln>
                  <a:noFill/>
                </a:ln>
                <a:solidFill>
                  <a:srgbClr val="E986CD"/>
                </a:solidFill>
                <a:effectLst/>
                <a:latin typeface="Arial Unicode MS" panose="020B0604020202020204" charset="-122"/>
                <a:ea typeface="JetBrains Mono"/>
              </a:rPr>
              <a:t>    </a:t>
            </a:r>
            <a:r>
              <a:rPr kumimoji="0" lang="zh-CN" altLang="zh-CN" b="1" i="0" u="none" strike="noStrike" cap="none" normalizeH="0" baseline="0" dirty="0">
                <a:ln>
                  <a:noFill/>
                </a:ln>
                <a:solidFill>
                  <a:srgbClr val="859801"/>
                </a:solidFill>
                <a:effectLst/>
                <a:latin typeface="Arial Unicode MS" panose="020B0604020202020204" charset="-122"/>
                <a:ea typeface="JetBrains Mono"/>
              </a:rPr>
              <a:t>let </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that </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b="1" i="0" u="none" strike="noStrike" cap="none" normalizeH="0" baseline="0" dirty="0">
                <a:ln>
                  <a:noFill/>
                </a:ln>
                <a:solidFill>
                  <a:srgbClr val="859801"/>
                </a:solidFill>
                <a:effectLst/>
                <a:latin typeface="Arial Unicode MS" panose="020B0604020202020204" charset="-122"/>
                <a:ea typeface="JetBrains Mono"/>
              </a:rPr>
              <a:t>this</a:t>
            </a:r>
            <a:br>
              <a:rPr kumimoji="0" lang="zh-CN" altLang="zh-CN" b="1" i="0" u="none" strike="noStrike" cap="none" normalizeH="0" baseline="0" dirty="0">
                <a:ln>
                  <a:noFill/>
                </a:ln>
                <a:solidFill>
                  <a:srgbClr val="859801"/>
                </a:solidFill>
                <a:effectLst/>
                <a:latin typeface="Arial Unicode MS" panose="020B0604020202020204" charset="-122"/>
                <a:ea typeface="JetBrains Mono"/>
              </a:rPr>
            </a:br>
            <a:r>
              <a:rPr kumimoji="0" lang="zh-CN" altLang="zh-CN" b="1" i="0" u="none" strike="noStrike" cap="none" normalizeH="0" baseline="0" dirty="0">
                <a:ln>
                  <a:noFill/>
                </a:ln>
                <a:solidFill>
                  <a:srgbClr val="859801"/>
                </a:solidFill>
                <a:effectLst/>
                <a:latin typeface="Arial Unicode MS" panose="020B0604020202020204" charset="-122"/>
                <a:ea typeface="JetBrains Mono"/>
              </a:rPr>
              <a:t>    let </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flag </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b="0" i="0" u="none" strike="noStrike" cap="none" normalizeH="0" baseline="0" dirty="0">
                <a:ln>
                  <a:noFill/>
                </a:ln>
                <a:solidFill>
                  <a:srgbClr val="653170"/>
                </a:solidFill>
                <a:effectLst/>
                <a:latin typeface="Arial Unicode MS" panose="020B0604020202020204" charset="-122"/>
                <a:ea typeface="JetBrains Mono"/>
              </a:rPr>
              <a:t>'ON'</a:t>
            </a:r>
            <a:br>
              <a:rPr kumimoji="0" lang="zh-CN" altLang="zh-CN" b="0" i="0" u="none" strike="noStrike" cap="none" normalizeH="0" baseline="0" dirty="0">
                <a:ln>
                  <a:noFill/>
                </a:ln>
                <a:solidFill>
                  <a:srgbClr val="653170"/>
                </a:solidFill>
                <a:effectLst/>
                <a:latin typeface="Arial Unicode MS" panose="020B0604020202020204" charset="-122"/>
                <a:ea typeface="JetBrains Mono"/>
              </a:rPr>
            </a:br>
            <a:r>
              <a:rPr kumimoji="0" lang="zh-CN" altLang="zh-CN" b="0" i="0" u="none" strike="noStrike" cap="none" normalizeH="0" baseline="0" dirty="0">
                <a:ln>
                  <a:noFill/>
                </a:ln>
                <a:solidFill>
                  <a:srgbClr val="653170"/>
                </a:solidFill>
                <a:effectLst/>
                <a:latin typeface="Arial Unicode MS" panose="020B0604020202020204" charset="-122"/>
                <a:ea typeface="JetBrains Mono"/>
              </a:rPr>
              <a:t>    </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app</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b="0" i="0" u="none" strike="noStrike" cap="none" normalizeH="0" baseline="0" dirty="0">
                <a:ln>
                  <a:noFill/>
                </a:ln>
                <a:solidFill>
                  <a:srgbClr val="00A99E"/>
                </a:solidFill>
                <a:effectLst/>
                <a:latin typeface="Arial Unicode MS" panose="020B0604020202020204" charset="-122"/>
                <a:ea typeface="JetBrains Mono"/>
              </a:rPr>
              <a:t>e53ia1service</a:t>
            </a:r>
            <a:r>
              <a:rPr kumimoji="0" lang="zh-CN" altLang="zh-CN"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b="0" i="0" u="none" strike="noStrike" cap="none" normalizeH="0" baseline="0" dirty="0">
                <a:ln>
                  <a:noFill/>
                </a:ln>
                <a:solidFill>
                  <a:srgbClr val="E986CD"/>
                </a:solidFill>
                <a:effectLst/>
                <a:latin typeface="Arial Unicode MS" panose="020B0604020202020204" charset="-122"/>
                <a:ea typeface="JetBrains Mono"/>
              </a:rPr>
              <a:t>{</a:t>
            </a:r>
            <a:br>
              <a:rPr kumimoji="0" lang="zh-CN" altLang="zh-CN" b="0" i="0" u="none" strike="noStrike" cap="none" normalizeH="0" baseline="0" dirty="0">
                <a:ln>
                  <a:noFill/>
                </a:ln>
                <a:solidFill>
                  <a:srgbClr val="E986CD"/>
                </a:solidFill>
                <a:effectLst/>
                <a:latin typeface="Arial Unicode MS" panose="020B0604020202020204" charset="-122"/>
                <a:ea typeface="JetBrains Mono"/>
              </a:rPr>
            </a:br>
            <a:r>
              <a:rPr kumimoji="0" lang="zh-CN" altLang="zh-CN" b="0" i="0" u="none" strike="noStrike" cap="none" normalizeH="0" baseline="0" dirty="0">
                <a:ln>
                  <a:noFill/>
                </a:ln>
                <a:solidFill>
                  <a:srgbClr val="E986CD"/>
                </a:solidFill>
                <a:effectLst/>
                <a:latin typeface="Arial Unicode MS" panose="020B0604020202020204" charset="-122"/>
                <a:ea typeface="JetBrains Mono"/>
              </a:rPr>
              <a:t>        </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cmd</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cmdno</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motor</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a:t>
            </a:r>
            <a:br>
              <a:rPr kumimoji="0" lang="zh-CN" altLang="zh-CN" b="0" i="0" u="none" strike="noStrike" cap="none" normalizeH="0" baseline="0" dirty="0">
                <a:ln>
                  <a:noFill/>
                </a:ln>
                <a:solidFill>
                  <a:srgbClr val="859801"/>
                </a:solidFill>
                <a:effectLst/>
                <a:latin typeface="Arial Unicode MS" panose="020B0604020202020204" charset="-122"/>
                <a:ea typeface="JetBrains Mono"/>
              </a:rPr>
            </a:br>
            <a:r>
              <a:rPr kumimoji="0" lang="zh-CN" altLang="zh-CN"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data</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flag</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a:t>
            </a:r>
            <a:br>
              <a:rPr kumimoji="0" lang="zh-CN" altLang="zh-CN" b="0" i="0" u="none" strike="noStrike" cap="none" normalizeH="0" baseline="0" dirty="0">
                <a:ln>
                  <a:noFill/>
                </a:ln>
                <a:solidFill>
                  <a:srgbClr val="859801"/>
                </a:solidFill>
                <a:effectLst/>
                <a:latin typeface="Arial Unicode MS" panose="020B0604020202020204" charset="-122"/>
                <a:ea typeface="JetBrains Mono"/>
              </a:rPr>
            </a:br>
            <a:r>
              <a:rPr kumimoji="0" lang="zh-CN" altLang="zh-CN"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b="0" i="0" u="none" strike="noStrike" cap="none" normalizeH="0" baseline="0" dirty="0">
                <a:ln>
                  <a:noFill/>
                </a:ln>
                <a:solidFill>
                  <a:srgbClr val="00A99E"/>
                </a:solidFill>
                <a:effectLst/>
                <a:latin typeface="Arial Unicode MS" panose="020B0604020202020204" charset="-122"/>
                <a:ea typeface="JetBrains Mono"/>
              </a:rPr>
              <a:t>success</a:t>
            </a:r>
            <a:r>
              <a:rPr kumimoji="0" lang="zh-CN" altLang="zh-CN"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res</a:t>
            </a:r>
            <a:r>
              <a:rPr kumimoji="0" lang="zh-CN" altLang="zh-CN"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b="0" i="0" u="none" strike="noStrike" cap="none" normalizeH="0" baseline="0" dirty="0">
                <a:ln>
                  <a:noFill/>
                </a:ln>
                <a:solidFill>
                  <a:srgbClr val="E986CD"/>
                </a:solidFill>
                <a:effectLst/>
                <a:latin typeface="Arial Unicode MS" panose="020B0604020202020204" charset="-122"/>
                <a:ea typeface="JetBrains Mono"/>
              </a:rPr>
              <a:t>{</a:t>
            </a:r>
            <a:br>
              <a:rPr kumimoji="0" lang="zh-CN" altLang="zh-CN" b="0" i="0" u="none" strike="noStrike" cap="none" normalizeH="0" baseline="0" dirty="0">
                <a:ln>
                  <a:noFill/>
                </a:ln>
                <a:solidFill>
                  <a:srgbClr val="E986CD"/>
                </a:solidFill>
                <a:effectLst/>
                <a:latin typeface="Arial Unicode MS" panose="020B0604020202020204" charset="-122"/>
                <a:ea typeface="JetBrains Mono"/>
              </a:rPr>
            </a:br>
            <a:r>
              <a:rPr kumimoji="0" lang="zh-CN" altLang="zh-CN" b="0" i="0" u="none" strike="noStrike" cap="none" normalizeH="0" baseline="0" dirty="0">
                <a:ln>
                  <a:noFill/>
                </a:ln>
                <a:solidFill>
                  <a:srgbClr val="E986CD"/>
                </a:solidFill>
                <a:effectLst/>
                <a:latin typeface="Arial Unicode MS" panose="020B0604020202020204" charset="-122"/>
                <a:ea typeface="JetBrains Mono"/>
              </a:rPr>
              <a:t>            </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that</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mydata </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JSON</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b="0" i="0" u="none" strike="noStrike" cap="none" normalizeH="0" baseline="0" dirty="0">
                <a:ln>
                  <a:noFill/>
                </a:ln>
                <a:solidFill>
                  <a:srgbClr val="00A99E"/>
                </a:solidFill>
                <a:effectLst/>
                <a:latin typeface="Arial Unicode MS" panose="020B0604020202020204" charset="-122"/>
                <a:ea typeface="JetBrains Mono"/>
              </a:rPr>
              <a:t>parse</a:t>
            </a:r>
            <a:r>
              <a:rPr kumimoji="0" lang="zh-CN" altLang="zh-CN"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res</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e53_ia1</a:t>
            </a:r>
            <a:r>
              <a:rPr kumimoji="0" lang="zh-CN" altLang="zh-CN" b="0" i="0" u="none" strike="noStrike" cap="none" normalizeH="0" baseline="0" dirty="0">
                <a:ln>
                  <a:noFill/>
                </a:ln>
                <a:solidFill>
                  <a:srgbClr val="6C71C4"/>
                </a:solidFill>
                <a:effectLst/>
                <a:latin typeface="Arial Unicode MS" panose="020B0604020202020204" charset="-122"/>
                <a:ea typeface="JetBrains Mono"/>
              </a:rPr>
              <a:t>)</a:t>
            </a:r>
            <a:br>
              <a:rPr kumimoji="0" lang="zh-CN" altLang="zh-CN" b="0" i="0" u="none" strike="noStrike" cap="none" normalizeH="0" baseline="0" dirty="0">
                <a:ln>
                  <a:noFill/>
                </a:ln>
                <a:solidFill>
                  <a:srgbClr val="6C71C4"/>
                </a:solidFill>
                <a:effectLst/>
                <a:latin typeface="Arial Unicode MS" panose="020B0604020202020204" charset="-122"/>
                <a:ea typeface="JetBrains Mono"/>
              </a:rPr>
            </a:br>
            <a:r>
              <a:rPr kumimoji="0" lang="zh-CN" altLang="zh-CN" b="0" i="0" u="none" strike="noStrike" cap="none" normalizeH="0" baseline="0" dirty="0">
                <a:ln>
                  <a:noFill/>
                </a:ln>
                <a:solidFill>
                  <a:srgbClr val="6C71C4"/>
                </a:solidFill>
                <a:effectLst/>
                <a:latin typeface="Arial Unicode MS" panose="020B0604020202020204" charset="-122"/>
                <a:ea typeface="JetBrains Mono"/>
              </a:rPr>
              <a:t>        </a:t>
            </a:r>
            <a:r>
              <a:rPr kumimoji="0" lang="zh-CN" altLang="zh-CN" b="0" i="0" u="none" strike="noStrike" cap="none" normalizeH="0" baseline="0" dirty="0">
                <a:ln>
                  <a:noFill/>
                </a:ln>
                <a:solidFill>
                  <a:srgbClr val="E986CD"/>
                </a:solidFill>
                <a:effectLst/>
                <a:latin typeface="Arial Unicode MS" panose="020B0604020202020204" charset="-122"/>
                <a:ea typeface="JetBrains Mono"/>
              </a:rPr>
              <a:t>}</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a:t>
            </a:r>
            <a:br>
              <a:rPr kumimoji="0" lang="zh-CN" altLang="zh-CN" b="0" i="0" u="none" strike="noStrike" cap="none" normalizeH="0" baseline="0" dirty="0">
                <a:ln>
                  <a:noFill/>
                </a:ln>
                <a:solidFill>
                  <a:srgbClr val="859801"/>
                </a:solidFill>
                <a:effectLst/>
                <a:latin typeface="Arial Unicode MS" panose="020B0604020202020204" charset="-122"/>
                <a:ea typeface="JetBrains Mono"/>
              </a:rPr>
            </a:br>
            <a:r>
              <a:rPr kumimoji="0" lang="zh-CN" altLang="zh-CN"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b="0" i="0" u="none" strike="noStrike" cap="none" normalizeH="0" baseline="0" dirty="0">
                <a:ln>
                  <a:noFill/>
                </a:ln>
                <a:solidFill>
                  <a:srgbClr val="00A99E"/>
                </a:solidFill>
                <a:effectLst/>
                <a:latin typeface="Arial Unicode MS" panose="020B0604020202020204" charset="-122"/>
                <a:ea typeface="JetBrains Mono"/>
              </a:rPr>
              <a:t>fail</a:t>
            </a:r>
            <a:r>
              <a:rPr kumimoji="0" lang="zh-CN" altLang="zh-CN"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res</a:t>
            </a:r>
            <a:r>
              <a:rPr kumimoji="0" lang="zh-CN" altLang="zh-CN"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b="0" i="0" u="none" strike="noStrike" cap="none" normalizeH="0" baseline="0" dirty="0">
                <a:ln>
                  <a:noFill/>
                </a:ln>
                <a:solidFill>
                  <a:srgbClr val="E986CD"/>
                </a:solidFill>
                <a:effectLst/>
                <a:latin typeface="Arial Unicode MS" panose="020B0604020202020204" charset="-122"/>
                <a:ea typeface="JetBrains Mono"/>
              </a:rPr>
              <a:t>{</a:t>
            </a:r>
            <a:br>
              <a:rPr kumimoji="0" lang="zh-CN" altLang="zh-CN" b="0" i="0" u="none" strike="noStrike" cap="none" normalizeH="0" baseline="0" dirty="0">
                <a:ln>
                  <a:noFill/>
                </a:ln>
                <a:solidFill>
                  <a:srgbClr val="E986CD"/>
                </a:solidFill>
                <a:effectLst/>
                <a:latin typeface="Arial Unicode MS" panose="020B0604020202020204" charset="-122"/>
                <a:ea typeface="JetBrains Mono"/>
              </a:rPr>
            </a:br>
            <a:br>
              <a:rPr kumimoji="0" lang="zh-CN" altLang="zh-CN" b="0" i="0" u="none" strike="noStrike" cap="none" normalizeH="0" baseline="0" dirty="0">
                <a:ln>
                  <a:noFill/>
                </a:ln>
                <a:solidFill>
                  <a:srgbClr val="E986CD"/>
                </a:solidFill>
                <a:effectLst/>
                <a:latin typeface="Arial Unicode MS" panose="020B0604020202020204" charset="-122"/>
                <a:ea typeface="JetBrains Mono"/>
              </a:rPr>
            </a:br>
            <a:r>
              <a:rPr kumimoji="0" lang="zh-CN" altLang="zh-CN" b="0" i="0" u="none" strike="noStrike" cap="none" normalizeH="0" baseline="0" dirty="0">
                <a:ln>
                  <a:noFill/>
                </a:ln>
                <a:solidFill>
                  <a:srgbClr val="E986CD"/>
                </a:solidFill>
                <a:effectLst/>
                <a:latin typeface="Arial Unicode MS" panose="020B0604020202020204" charset="-122"/>
                <a:ea typeface="JetBrains Mono"/>
              </a:rPr>
              <a:t>        }</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a:t>
            </a:r>
            <a:br>
              <a:rPr kumimoji="0" lang="zh-CN" altLang="zh-CN" b="0" i="0" u="none" strike="noStrike" cap="none" normalizeH="0" baseline="0" dirty="0">
                <a:ln>
                  <a:noFill/>
                </a:ln>
                <a:solidFill>
                  <a:srgbClr val="859801"/>
                </a:solidFill>
                <a:effectLst/>
                <a:latin typeface="Arial Unicode MS" panose="020B0604020202020204" charset="-122"/>
                <a:ea typeface="JetBrains Mono"/>
              </a:rPr>
            </a:br>
            <a:r>
              <a:rPr kumimoji="0" lang="zh-CN" altLang="zh-CN"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b="0" i="0" u="none" strike="noStrike" cap="none" normalizeH="0" baseline="0" dirty="0">
                <a:ln>
                  <a:noFill/>
                </a:ln>
                <a:solidFill>
                  <a:srgbClr val="00A99E"/>
                </a:solidFill>
                <a:effectLst/>
                <a:latin typeface="Arial Unicode MS" panose="020B0604020202020204" charset="-122"/>
                <a:ea typeface="JetBrains Mono"/>
              </a:rPr>
              <a:t>complete</a:t>
            </a:r>
            <a:r>
              <a:rPr kumimoji="0" lang="zh-CN" altLang="zh-CN"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res</a:t>
            </a:r>
            <a:r>
              <a:rPr kumimoji="0" lang="zh-CN" altLang="zh-CN"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b="0" i="0" u="none" strike="noStrike" cap="none" normalizeH="0" baseline="0" dirty="0">
                <a:ln>
                  <a:noFill/>
                </a:ln>
                <a:solidFill>
                  <a:srgbClr val="E986CD"/>
                </a:solidFill>
                <a:effectLst/>
                <a:latin typeface="Arial Unicode MS" panose="020B0604020202020204" charset="-122"/>
                <a:ea typeface="JetBrains Mono"/>
              </a:rPr>
              <a:t>{</a:t>
            </a:r>
            <a:br>
              <a:rPr kumimoji="0" lang="zh-CN" altLang="zh-CN" b="0" i="0" u="none" strike="noStrike" cap="none" normalizeH="0" baseline="0" dirty="0">
                <a:ln>
                  <a:noFill/>
                </a:ln>
                <a:solidFill>
                  <a:srgbClr val="E986CD"/>
                </a:solidFill>
                <a:effectLst/>
                <a:latin typeface="Arial Unicode MS" panose="020B0604020202020204" charset="-122"/>
                <a:ea typeface="JetBrains Mono"/>
              </a:rPr>
            </a:br>
            <a:br>
              <a:rPr kumimoji="0" lang="zh-CN" altLang="zh-CN" b="0" i="0" u="none" strike="noStrike" cap="none" normalizeH="0" baseline="0" dirty="0">
                <a:ln>
                  <a:noFill/>
                </a:ln>
                <a:solidFill>
                  <a:srgbClr val="E986CD"/>
                </a:solidFill>
                <a:effectLst/>
                <a:latin typeface="Arial Unicode MS" panose="020B0604020202020204" charset="-122"/>
                <a:ea typeface="JetBrains Mono"/>
              </a:rPr>
            </a:br>
            <a:r>
              <a:rPr kumimoji="0" lang="zh-CN" altLang="zh-CN" b="0" i="0" u="none" strike="noStrike" cap="none" normalizeH="0" baseline="0" dirty="0">
                <a:ln>
                  <a:noFill/>
                </a:ln>
                <a:solidFill>
                  <a:srgbClr val="E986CD"/>
                </a:solidFill>
                <a:effectLst/>
                <a:latin typeface="Arial Unicode MS" panose="020B0604020202020204" charset="-122"/>
                <a:ea typeface="JetBrains Mono"/>
              </a:rPr>
              <a:t>        }</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a:t>
            </a:r>
            <a:br>
              <a:rPr kumimoji="0" lang="zh-CN" altLang="zh-CN" b="0" i="0" u="none" strike="noStrike" cap="none" normalizeH="0" baseline="0" dirty="0">
                <a:ln>
                  <a:noFill/>
                </a:ln>
                <a:solidFill>
                  <a:srgbClr val="859801"/>
                </a:solidFill>
                <a:effectLst/>
                <a:latin typeface="Arial Unicode MS" panose="020B0604020202020204" charset="-122"/>
                <a:ea typeface="JetBrains Mono"/>
              </a:rPr>
            </a:br>
            <a:r>
              <a:rPr kumimoji="0" lang="zh-CN" altLang="zh-CN"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b="0" i="0" u="none" strike="noStrike" cap="none" normalizeH="0" baseline="0" dirty="0">
                <a:ln>
                  <a:noFill/>
                </a:ln>
                <a:solidFill>
                  <a:srgbClr val="E986CD"/>
                </a:solidFill>
                <a:effectLst/>
                <a:latin typeface="Arial Unicode MS" panose="020B0604020202020204" charset="-122"/>
                <a:ea typeface="JetBrains Mono"/>
              </a:rPr>
              <a:t>}</a:t>
            </a:r>
            <a:r>
              <a:rPr kumimoji="0" lang="zh-CN" altLang="zh-CN" b="0" i="0" u="none" strike="noStrike" cap="none" normalizeH="0" baseline="0" dirty="0">
                <a:ln>
                  <a:noFill/>
                </a:ln>
                <a:solidFill>
                  <a:srgbClr val="6C71C4"/>
                </a:solidFill>
                <a:effectLst/>
                <a:latin typeface="Arial Unicode MS" panose="020B0604020202020204" charset="-122"/>
                <a:ea typeface="JetBrains Mono"/>
              </a:rPr>
              <a:t>)</a:t>
            </a:r>
            <a:br>
              <a:rPr kumimoji="0" lang="zh-CN" altLang="zh-CN" b="0" i="0" u="none" strike="noStrike" cap="none" normalizeH="0" baseline="0" dirty="0">
                <a:ln>
                  <a:noFill/>
                </a:ln>
                <a:solidFill>
                  <a:srgbClr val="6C71C4"/>
                </a:solidFill>
                <a:effectLst/>
                <a:latin typeface="Arial Unicode MS" panose="020B0604020202020204" charset="-122"/>
                <a:ea typeface="JetBrains Mono"/>
              </a:rPr>
            </a:br>
            <a:r>
              <a:rPr kumimoji="0" lang="zh-CN" altLang="zh-CN" b="0" i="0" u="none" strike="noStrike" cap="none" normalizeH="0" baseline="0" dirty="0">
                <a:ln>
                  <a:noFill/>
                </a:ln>
                <a:solidFill>
                  <a:srgbClr val="E986CD"/>
                </a:solidFill>
                <a:effectLst/>
                <a:latin typeface="Arial Unicode MS" panose="020B0604020202020204" charset="-122"/>
                <a:ea typeface="JetBrains Mono"/>
              </a:rPr>
              <a:t>}</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5971591" y="1807988"/>
            <a:ext cx="5038559" cy="4801314"/>
          </a:xfrm>
          <a:prstGeom prst="rect">
            <a:avLst/>
          </a:prstGeom>
          <a:solidFill>
            <a:schemeClr val="accent4">
              <a:lumMod val="20000"/>
              <a:lumOff val="80000"/>
            </a:schemeClr>
          </a:solidFill>
          <a:ln>
            <a:noFill/>
          </a:ln>
          <a:effec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dirty="0">
                <a:ln>
                  <a:noFill/>
                </a:ln>
                <a:solidFill>
                  <a:srgbClr val="00A99E"/>
                </a:solidFill>
                <a:effectLst/>
                <a:latin typeface="Arial Unicode MS" panose="020B0604020202020204" charset="-122"/>
                <a:ea typeface="JetBrains Mono"/>
              </a:rPr>
              <a:t>motorClose</a:t>
            </a:r>
            <a:r>
              <a:rPr kumimoji="0" lang="zh-CN" altLang="zh-CN"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b="0" i="0" u="none" strike="noStrike" cap="none" normalizeH="0" baseline="0" dirty="0">
                <a:ln>
                  <a:noFill/>
                </a:ln>
                <a:solidFill>
                  <a:srgbClr val="E986CD"/>
                </a:solidFill>
                <a:effectLst/>
                <a:latin typeface="Arial Unicode MS" panose="020B0604020202020204" charset="-122"/>
                <a:ea typeface="JetBrains Mono"/>
              </a:rPr>
              <a:t>{</a:t>
            </a:r>
            <a:br>
              <a:rPr kumimoji="0" lang="zh-CN" altLang="zh-CN" b="0" i="0" u="none" strike="noStrike" cap="none" normalizeH="0" baseline="0" dirty="0">
                <a:ln>
                  <a:noFill/>
                </a:ln>
                <a:solidFill>
                  <a:srgbClr val="E986CD"/>
                </a:solidFill>
                <a:effectLst/>
                <a:latin typeface="Arial Unicode MS" panose="020B0604020202020204" charset="-122"/>
                <a:ea typeface="JetBrains Mono"/>
              </a:rPr>
            </a:br>
            <a:r>
              <a:rPr kumimoji="0" lang="zh-CN" altLang="zh-CN" b="0" i="0" u="none" strike="noStrike" cap="none" normalizeH="0" baseline="0" dirty="0">
                <a:ln>
                  <a:noFill/>
                </a:ln>
                <a:solidFill>
                  <a:srgbClr val="E986CD"/>
                </a:solidFill>
                <a:effectLst/>
                <a:latin typeface="Arial Unicode MS" panose="020B0604020202020204" charset="-122"/>
                <a:ea typeface="JetBrains Mono"/>
              </a:rPr>
              <a:t>    </a:t>
            </a:r>
            <a:r>
              <a:rPr kumimoji="0" lang="zh-CN" altLang="zh-CN" b="1" i="0" u="none" strike="noStrike" cap="none" normalizeH="0" baseline="0" dirty="0">
                <a:ln>
                  <a:noFill/>
                </a:ln>
                <a:solidFill>
                  <a:srgbClr val="859801"/>
                </a:solidFill>
                <a:effectLst/>
                <a:latin typeface="Arial Unicode MS" panose="020B0604020202020204" charset="-122"/>
                <a:ea typeface="JetBrains Mono"/>
              </a:rPr>
              <a:t>let </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that </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b="1" i="0" u="none" strike="noStrike" cap="none" normalizeH="0" baseline="0" dirty="0">
                <a:ln>
                  <a:noFill/>
                </a:ln>
                <a:solidFill>
                  <a:srgbClr val="859801"/>
                </a:solidFill>
                <a:effectLst/>
                <a:latin typeface="Arial Unicode MS" panose="020B0604020202020204" charset="-122"/>
                <a:ea typeface="JetBrains Mono"/>
              </a:rPr>
              <a:t>this</a:t>
            </a:r>
            <a:br>
              <a:rPr kumimoji="0" lang="zh-CN" altLang="zh-CN" b="1" i="0" u="none" strike="noStrike" cap="none" normalizeH="0" baseline="0" dirty="0">
                <a:ln>
                  <a:noFill/>
                </a:ln>
                <a:solidFill>
                  <a:srgbClr val="859801"/>
                </a:solidFill>
                <a:effectLst/>
                <a:latin typeface="Arial Unicode MS" panose="020B0604020202020204" charset="-122"/>
                <a:ea typeface="JetBrains Mono"/>
              </a:rPr>
            </a:br>
            <a:r>
              <a:rPr kumimoji="0" lang="zh-CN" altLang="zh-CN" b="1" i="0" u="none" strike="noStrike" cap="none" normalizeH="0" baseline="0" dirty="0">
                <a:ln>
                  <a:noFill/>
                </a:ln>
                <a:solidFill>
                  <a:srgbClr val="859801"/>
                </a:solidFill>
                <a:effectLst/>
                <a:latin typeface="Arial Unicode MS" panose="020B0604020202020204" charset="-122"/>
                <a:ea typeface="JetBrains Mono"/>
              </a:rPr>
              <a:t>    let </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flag </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b="0" i="0" u="none" strike="noStrike" cap="none" normalizeH="0" baseline="0" dirty="0">
                <a:ln>
                  <a:noFill/>
                </a:ln>
                <a:solidFill>
                  <a:srgbClr val="653170"/>
                </a:solidFill>
                <a:effectLst/>
                <a:latin typeface="Arial Unicode MS" panose="020B0604020202020204" charset="-122"/>
                <a:ea typeface="JetBrains Mono"/>
              </a:rPr>
              <a:t>'OFF'</a:t>
            </a:r>
            <a:br>
              <a:rPr kumimoji="0" lang="zh-CN" altLang="zh-CN" b="0" i="0" u="none" strike="noStrike" cap="none" normalizeH="0" baseline="0" dirty="0">
                <a:ln>
                  <a:noFill/>
                </a:ln>
                <a:solidFill>
                  <a:srgbClr val="653170"/>
                </a:solidFill>
                <a:effectLst/>
                <a:latin typeface="Arial Unicode MS" panose="020B0604020202020204" charset="-122"/>
                <a:ea typeface="JetBrains Mono"/>
              </a:rPr>
            </a:br>
            <a:r>
              <a:rPr kumimoji="0" lang="zh-CN" altLang="zh-CN" b="0" i="0" u="none" strike="noStrike" cap="none" normalizeH="0" baseline="0" dirty="0">
                <a:ln>
                  <a:noFill/>
                </a:ln>
                <a:solidFill>
                  <a:srgbClr val="653170"/>
                </a:solidFill>
                <a:effectLst/>
                <a:latin typeface="Arial Unicode MS" panose="020B0604020202020204" charset="-122"/>
                <a:ea typeface="JetBrains Mono"/>
              </a:rPr>
              <a:t>    </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app</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b="0" i="0" u="none" strike="noStrike" cap="none" normalizeH="0" baseline="0" dirty="0">
                <a:ln>
                  <a:noFill/>
                </a:ln>
                <a:solidFill>
                  <a:srgbClr val="00A99E"/>
                </a:solidFill>
                <a:effectLst/>
                <a:latin typeface="Arial Unicode MS" panose="020B0604020202020204" charset="-122"/>
                <a:ea typeface="JetBrains Mono"/>
              </a:rPr>
              <a:t>e53ia1service</a:t>
            </a:r>
            <a:r>
              <a:rPr kumimoji="0" lang="zh-CN" altLang="zh-CN"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b="0" i="0" u="none" strike="noStrike" cap="none" normalizeH="0" baseline="0" dirty="0">
                <a:ln>
                  <a:noFill/>
                </a:ln>
                <a:solidFill>
                  <a:srgbClr val="E986CD"/>
                </a:solidFill>
                <a:effectLst/>
                <a:latin typeface="Arial Unicode MS" panose="020B0604020202020204" charset="-122"/>
                <a:ea typeface="JetBrains Mono"/>
              </a:rPr>
              <a:t>{</a:t>
            </a:r>
            <a:br>
              <a:rPr kumimoji="0" lang="zh-CN" altLang="zh-CN" b="0" i="0" u="none" strike="noStrike" cap="none" normalizeH="0" baseline="0" dirty="0">
                <a:ln>
                  <a:noFill/>
                </a:ln>
                <a:solidFill>
                  <a:srgbClr val="E986CD"/>
                </a:solidFill>
                <a:effectLst/>
                <a:latin typeface="Arial Unicode MS" panose="020B0604020202020204" charset="-122"/>
                <a:ea typeface="JetBrains Mono"/>
              </a:rPr>
            </a:br>
            <a:r>
              <a:rPr kumimoji="0" lang="zh-CN" altLang="zh-CN" b="0" i="0" u="none" strike="noStrike" cap="none" normalizeH="0" baseline="0" dirty="0">
                <a:ln>
                  <a:noFill/>
                </a:ln>
                <a:solidFill>
                  <a:srgbClr val="E986CD"/>
                </a:solidFill>
                <a:effectLst/>
                <a:latin typeface="Arial Unicode MS" panose="020B0604020202020204" charset="-122"/>
                <a:ea typeface="JetBrains Mono"/>
              </a:rPr>
              <a:t>        </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cmd</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cmdno</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motor</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a:t>
            </a:r>
            <a:br>
              <a:rPr kumimoji="0" lang="zh-CN" altLang="zh-CN" b="0" i="0" u="none" strike="noStrike" cap="none" normalizeH="0" baseline="0" dirty="0">
                <a:ln>
                  <a:noFill/>
                </a:ln>
                <a:solidFill>
                  <a:srgbClr val="859801"/>
                </a:solidFill>
                <a:effectLst/>
                <a:latin typeface="Arial Unicode MS" panose="020B0604020202020204" charset="-122"/>
                <a:ea typeface="JetBrains Mono"/>
              </a:rPr>
            </a:br>
            <a:r>
              <a:rPr kumimoji="0" lang="zh-CN" altLang="zh-CN"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data</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flag</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a:t>
            </a:r>
            <a:br>
              <a:rPr kumimoji="0" lang="zh-CN" altLang="zh-CN" b="0" i="0" u="none" strike="noStrike" cap="none" normalizeH="0" baseline="0" dirty="0">
                <a:ln>
                  <a:noFill/>
                </a:ln>
                <a:solidFill>
                  <a:srgbClr val="859801"/>
                </a:solidFill>
                <a:effectLst/>
                <a:latin typeface="Arial Unicode MS" panose="020B0604020202020204" charset="-122"/>
                <a:ea typeface="JetBrains Mono"/>
              </a:rPr>
            </a:br>
            <a:r>
              <a:rPr kumimoji="0" lang="zh-CN" altLang="zh-CN"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b="0" i="0" u="none" strike="noStrike" cap="none" normalizeH="0" baseline="0" dirty="0">
                <a:ln>
                  <a:noFill/>
                </a:ln>
                <a:solidFill>
                  <a:srgbClr val="00A99E"/>
                </a:solidFill>
                <a:effectLst/>
                <a:latin typeface="Arial Unicode MS" panose="020B0604020202020204" charset="-122"/>
                <a:ea typeface="JetBrains Mono"/>
              </a:rPr>
              <a:t>success</a:t>
            </a:r>
            <a:r>
              <a:rPr kumimoji="0" lang="zh-CN" altLang="zh-CN"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res</a:t>
            </a:r>
            <a:r>
              <a:rPr kumimoji="0" lang="zh-CN" altLang="zh-CN"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b="0" i="0" u="none" strike="noStrike" cap="none" normalizeH="0" baseline="0" dirty="0">
                <a:ln>
                  <a:noFill/>
                </a:ln>
                <a:solidFill>
                  <a:srgbClr val="E986CD"/>
                </a:solidFill>
                <a:effectLst/>
                <a:latin typeface="Arial Unicode MS" panose="020B0604020202020204" charset="-122"/>
                <a:ea typeface="JetBrains Mono"/>
              </a:rPr>
              <a:t>{</a:t>
            </a:r>
            <a:br>
              <a:rPr kumimoji="0" lang="zh-CN" altLang="zh-CN" b="0" i="0" u="none" strike="noStrike" cap="none" normalizeH="0" baseline="0" dirty="0">
                <a:ln>
                  <a:noFill/>
                </a:ln>
                <a:solidFill>
                  <a:srgbClr val="E986CD"/>
                </a:solidFill>
                <a:effectLst/>
                <a:latin typeface="Arial Unicode MS" panose="020B0604020202020204" charset="-122"/>
                <a:ea typeface="JetBrains Mono"/>
              </a:rPr>
            </a:br>
            <a:r>
              <a:rPr kumimoji="0" lang="zh-CN" altLang="zh-CN" b="0" i="0" u="none" strike="noStrike" cap="none" normalizeH="0" baseline="0" dirty="0">
                <a:ln>
                  <a:noFill/>
                </a:ln>
                <a:solidFill>
                  <a:srgbClr val="E986CD"/>
                </a:solidFill>
                <a:effectLst/>
                <a:latin typeface="Arial Unicode MS" panose="020B0604020202020204" charset="-122"/>
                <a:ea typeface="JetBrains Mono"/>
              </a:rPr>
              <a:t>            </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that</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mydata </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JSON</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b="0" i="0" u="none" strike="noStrike" cap="none" normalizeH="0" baseline="0" dirty="0">
                <a:ln>
                  <a:noFill/>
                </a:ln>
                <a:solidFill>
                  <a:srgbClr val="00A99E"/>
                </a:solidFill>
                <a:effectLst/>
                <a:latin typeface="Arial Unicode MS" panose="020B0604020202020204" charset="-122"/>
                <a:ea typeface="JetBrains Mono"/>
              </a:rPr>
              <a:t>parse</a:t>
            </a:r>
            <a:r>
              <a:rPr kumimoji="0" lang="zh-CN" altLang="zh-CN"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res</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e53_ia1</a:t>
            </a:r>
            <a:r>
              <a:rPr kumimoji="0" lang="zh-CN" altLang="zh-CN" b="0" i="0" u="none" strike="noStrike" cap="none" normalizeH="0" baseline="0" dirty="0">
                <a:ln>
                  <a:noFill/>
                </a:ln>
                <a:solidFill>
                  <a:srgbClr val="6C71C4"/>
                </a:solidFill>
                <a:effectLst/>
                <a:latin typeface="Arial Unicode MS" panose="020B0604020202020204" charset="-122"/>
                <a:ea typeface="JetBrains Mono"/>
              </a:rPr>
              <a:t>)</a:t>
            </a:r>
            <a:br>
              <a:rPr kumimoji="0" lang="zh-CN" altLang="zh-CN" b="0" i="0" u="none" strike="noStrike" cap="none" normalizeH="0" baseline="0" dirty="0">
                <a:ln>
                  <a:noFill/>
                </a:ln>
                <a:solidFill>
                  <a:srgbClr val="6C71C4"/>
                </a:solidFill>
                <a:effectLst/>
                <a:latin typeface="Arial Unicode MS" panose="020B0604020202020204" charset="-122"/>
                <a:ea typeface="JetBrains Mono"/>
              </a:rPr>
            </a:br>
            <a:r>
              <a:rPr kumimoji="0" lang="zh-CN" altLang="zh-CN" b="0" i="0" u="none" strike="noStrike" cap="none" normalizeH="0" baseline="0" dirty="0">
                <a:ln>
                  <a:noFill/>
                </a:ln>
                <a:solidFill>
                  <a:srgbClr val="6C71C4"/>
                </a:solidFill>
                <a:effectLst/>
                <a:latin typeface="Arial Unicode MS" panose="020B0604020202020204" charset="-122"/>
                <a:ea typeface="JetBrains Mono"/>
              </a:rPr>
              <a:t>        </a:t>
            </a:r>
            <a:r>
              <a:rPr kumimoji="0" lang="zh-CN" altLang="zh-CN" b="0" i="0" u="none" strike="noStrike" cap="none" normalizeH="0" baseline="0" dirty="0">
                <a:ln>
                  <a:noFill/>
                </a:ln>
                <a:solidFill>
                  <a:srgbClr val="E986CD"/>
                </a:solidFill>
                <a:effectLst/>
                <a:latin typeface="Arial Unicode MS" panose="020B0604020202020204" charset="-122"/>
                <a:ea typeface="JetBrains Mono"/>
              </a:rPr>
              <a:t>}</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a:t>
            </a:r>
            <a:br>
              <a:rPr kumimoji="0" lang="zh-CN" altLang="zh-CN" b="0" i="0" u="none" strike="noStrike" cap="none" normalizeH="0" baseline="0" dirty="0">
                <a:ln>
                  <a:noFill/>
                </a:ln>
                <a:solidFill>
                  <a:srgbClr val="859801"/>
                </a:solidFill>
                <a:effectLst/>
                <a:latin typeface="Arial Unicode MS" panose="020B0604020202020204" charset="-122"/>
                <a:ea typeface="JetBrains Mono"/>
              </a:rPr>
            </a:br>
            <a:r>
              <a:rPr kumimoji="0" lang="zh-CN" altLang="zh-CN"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b="0" i="0" u="none" strike="noStrike" cap="none" normalizeH="0" baseline="0" dirty="0">
                <a:ln>
                  <a:noFill/>
                </a:ln>
                <a:solidFill>
                  <a:srgbClr val="00A99E"/>
                </a:solidFill>
                <a:effectLst/>
                <a:latin typeface="Arial Unicode MS" panose="020B0604020202020204" charset="-122"/>
                <a:ea typeface="JetBrains Mono"/>
              </a:rPr>
              <a:t>fail</a:t>
            </a:r>
            <a:r>
              <a:rPr kumimoji="0" lang="zh-CN" altLang="zh-CN"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res</a:t>
            </a:r>
            <a:r>
              <a:rPr kumimoji="0" lang="zh-CN" altLang="zh-CN"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b="0" i="0" u="none" strike="noStrike" cap="none" normalizeH="0" baseline="0" dirty="0">
                <a:ln>
                  <a:noFill/>
                </a:ln>
                <a:solidFill>
                  <a:srgbClr val="E986CD"/>
                </a:solidFill>
                <a:effectLst/>
                <a:latin typeface="Arial Unicode MS" panose="020B0604020202020204" charset="-122"/>
                <a:ea typeface="JetBrains Mono"/>
              </a:rPr>
              <a:t>{</a:t>
            </a:r>
            <a:br>
              <a:rPr kumimoji="0" lang="zh-CN" altLang="zh-CN" b="0" i="0" u="none" strike="noStrike" cap="none" normalizeH="0" baseline="0" dirty="0">
                <a:ln>
                  <a:noFill/>
                </a:ln>
                <a:solidFill>
                  <a:srgbClr val="E986CD"/>
                </a:solidFill>
                <a:effectLst/>
                <a:latin typeface="Arial Unicode MS" panose="020B0604020202020204" charset="-122"/>
                <a:ea typeface="JetBrains Mono"/>
              </a:rPr>
            </a:br>
            <a:br>
              <a:rPr kumimoji="0" lang="zh-CN" altLang="zh-CN" b="0" i="0" u="none" strike="noStrike" cap="none" normalizeH="0" baseline="0" dirty="0">
                <a:ln>
                  <a:noFill/>
                </a:ln>
                <a:solidFill>
                  <a:srgbClr val="E986CD"/>
                </a:solidFill>
                <a:effectLst/>
                <a:latin typeface="Arial Unicode MS" panose="020B0604020202020204" charset="-122"/>
                <a:ea typeface="JetBrains Mono"/>
              </a:rPr>
            </a:br>
            <a:r>
              <a:rPr kumimoji="0" lang="zh-CN" altLang="zh-CN" b="0" i="0" u="none" strike="noStrike" cap="none" normalizeH="0" baseline="0" dirty="0">
                <a:ln>
                  <a:noFill/>
                </a:ln>
                <a:solidFill>
                  <a:srgbClr val="E986CD"/>
                </a:solidFill>
                <a:effectLst/>
                <a:latin typeface="Arial Unicode MS" panose="020B0604020202020204" charset="-122"/>
                <a:ea typeface="JetBrains Mono"/>
              </a:rPr>
              <a:t>        }</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a:t>
            </a:r>
            <a:br>
              <a:rPr kumimoji="0" lang="zh-CN" altLang="zh-CN" b="0" i="0" u="none" strike="noStrike" cap="none" normalizeH="0" baseline="0" dirty="0">
                <a:ln>
                  <a:noFill/>
                </a:ln>
                <a:solidFill>
                  <a:srgbClr val="859801"/>
                </a:solidFill>
                <a:effectLst/>
                <a:latin typeface="Arial Unicode MS" panose="020B0604020202020204" charset="-122"/>
                <a:ea typeface="JetBrains Mono"/>
              </a:rPr>
            </a:br>
            <a:r>
              <a:rPr kumimoji="0" lang="zh-CN" altLang="zh-CN"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b="0" i="0" u="none" strike="noStrike" cap="none" normalizeH="0" baseline="0" dirty="0">
                <a:ln>
                  <a:noFill/>
                </a:ln>
                <a:solidFill>
                  <a:srgbClr val="00A99E"/>
                </a:solidFill>
                <a:effectLst/>
                <a:latin typeface="Arial Unicode MS" panose="020B0604020202020204" charset="-122"/>
                <a:ea typeface="JetBrains Mono"/>
              </a:rPr>
              <a:t>complete</a:t>
            </a:r>
            <a:r>
              <a:rPr kumimoji="0" lang="zh-CN" altLang="zh-CN"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b="0" i="0" u="none" strike="noStrike" cap="none" normalizeH="0" baseline="0" dirty="0">
                <a:ln>
                  <a:noFill/>
                </a:ln>
                <a:solidFill>
                  <a:srgbClr val="11408E"/>
                </a:solidFill>
                <a:effectLst/>
                <a:latin typeface="Arial Unicode MS" panose="020B0604020202020204" charset="-122"/>
                <a:ea typeface="JetBrains Mono"/>
              </a:rPr>
              <a:t>res</a:t>
            </a:r>
            <a:r>
              <a:rPr kumimoji="0" lang="zh-CN" altLang="zh-CN"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b="0" i="0" u="none" strike="noStrike" cap="none" normalizeH="0" baseline="0" dirty="0">
                <a:ln>
                  <a:noFill/>
                </a:ln>
                <a:solidFill>
                  <a:srgbClr val="E986CD"/>
                </a:solidFill>
                <a:effectLst/>
                <a:latin typeface="Arial Unicode MS" panose="020B0604020202020204" charset="-122"/>
                <a:ea typeface="JetBrains Mono"/>
              </a:rPr>
              <a:t>{</a:t>
            </a:r>
            <a:br>
              <a:rPr kumimoji="0" lang="zh-CN" altLang="zh-CN" b="0" i="0" u="none" strike="noStrike" cap="none" normalizeH="0" baseline="0" dirty="0">
                <a:ln>
                  <a:noFill/>
                </a:ln>
                <a:solidFill>
                  <a:srgbClr val="E986CD"/>
                </a:solidFill>
                <a:effectLst/>
                <a:latin typeface="Arial Unicode MS" panose="020B0604020202020204" charset="-122"/>
                <a:ea typeface="JetBrains Mono"/>
              </a:rPr>
            </a:br>
            <a:br>
              <a:rPr kumimoji="0" lang="zh-CN" altLang="zh-CN" b="0" i="0" u="none" strike="noStrike" cap="none" normalizeH="0" baseline="0" dirty="0">
                <a:ln>
                  <a:noFill/>
                </a:ln>
                <a:solidFill>
                  <a:srgbClr val="E986CD"/>
                </a:solidFill>
                <a:effectLst/>
                <a:latin typeface="Arial Unicode MS" panose="020B0604020202020204" charset="-122"/>
                <a:ea typeface="JetBrains Mono"/>
              </a:rPr>
            </a:br>
            <a:r>
              <a:rPr kumimoji="0" lang="zh-CN" altLang="zh-CN" b="0" i="0" u="none" strike="noStrike" cap="none" normalizeH="0" baseline="0" dirty="0">
                <a:ln>
                  <a:noFill/>
                </a:ln>
                <a:solidFill>
                  <a:srgbClr val="E986CD"/>
                </a:solidFill>
                <a:effectLst/>
                <a:latin typeface="Arial Unicode MS" panose="020B0604020202020204" charset="-122"/>
                <a:ea typeface="JetBrains Mono"/>
              </a:rPr>
              <a:t>        }</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a:t>
            </a:r>
            <a:br>
              <a:rPr kumimoji="0" lang="zh-CN" altLang="zh-CN" b="0" i="0" u="none" strike="noStrike" cap="none" normalizeH="0" baseline="0" dirty="0">
                <a:ln>
                  <a:noFill/>
                </a:ln>
                <a:solidFill>
                  <a:srgbClr val="859801"/>
                </a:solidFill>
                <a:effectLst/>
                <a:latin typeface="Arial Unicode MS" panose="020B0604020202020204" charset="-122"/>
                <a:ea typeface="JetBrains Mono"/>
              </a:rPr>
            </a:br>
            <a:r>
              <a:rPr kumimoji="0" lang="zh-CN" altLang="zh-CN"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b="0" i="0" u="none" strike="noStrike" cap="none" normalizeH="0" baseline="0" dirty="0">
                <a:ln>
                  <a:noFill/>
                </a:ln>
                <a:solidFill>
                  <a:srgbClr val="E986CD"/>
                </a:solidFill>
                <a:effectLst/>
                <a:latin typeface="Arial Unicode MS" panose="020B0604020202020204" charset="-122"/>
                <a:ea typeface="JetBrains Mono"/>
              </a:rPr>
              <a:t>}</a:t>
            </a:r>
            <a:r>
              <a:rPr kumimoji="0" lang="zh-CN" altLang="zh-CN" b="0" i="0" u="none" strike="noStrike" cap="none" normalizeH="0" baseline="0" dirty="0">
                <a:ln>
                  <a:noFill/>
                </a:ln>
                <a:solidFill>
                  <a:srgbClr val="6C71C4"/>
                </a:solidFill>
                <a:effectLst/>
                <a:latin typeface="Arial Unicode MS" panose="020B0604020202020204" charset="-122"/>
                <a:ea typeface="JetBrains Mono"/>
              </a:rPr>
              <a:t>)</a:t>
            </a:r>
            <a:br>
              <a:rPr kumimoji="0" lang="zh-CN" altLang="zh-CN" b="0" i="0" u="none" strike="noStrike" cap="none" normalizeH="0" baseline="0" dirty="0">
                <a:ln>
                  <a:noFill/>
                </a:ln>
                <a:solidFill>
                  <a:srgbClr val="6C71C4"/>
                </a:solidFill>
                <a:effectLst/>
                <a:latin typeface="Arial Unicode MS" panose="020B0604020202020204" charset="-122"/>
                <a:ea typeface="JetBrains Mono"/>
              </a:rPr>
            </a:br>
            <a:r>
              <a:rPr kumimoji="0" lang="zh-CN" altLang="zh-CN" b="0" i="0" u="none" strike="noStrike" cap="none" normalizeH="0" baseline="0" dirty="0">
                <a:ln>
                  <a:noFill/>
                </a:ln>
                <a:solidFill>
                  <a:srgbClr val="E986CD"/>
                </a:solidFill>
                <a:effectLst/>
                <a:latin typeface="Arial Unicode MS" panose="020B0604020202020204" charset="-122"/>
                <a:ea typeface="JetBrains Mono"/>
              </a:rPr>
              <a:t>}</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p:nvPr/>
        </p:nvSpPr>
        <p:spPr>
          <a:xfrm>
            <a:off x="-11937" y="439927"/>
            <a:ext cx="6839584" cy="537209"/>
          </a:xfrm>
          <a:prstGeom prst="rect">
            <a:avLst/>
          </a:prstGeom>
        </p:spPr>
        <p:txBody>
          <a:bodyPr vert="horz" wrap="square" lIns="0" tIns="0" rIns="0" bIns="0"/>
          <a:lstStyle/>
          <a:p>
            <a:pPr algn="l" rtl="0" eaLnBrk="0">
              <a:lnSpc>
                <a:spcPct val="189000"/>
              </a:lnSpc>
            </a:pPr>
            <a:endParaRPr lang="en-US" altLang="en-US" sz="100" dirty="0"/>
          </a:p>
          <a:p>
            <a:pPr marL="12700" algn="l" rtl="0" eaLnBrk="0">
              <a:lnSpc>
                <a:spcPct val="99000"/>
              </a:lnSpc>
              <a:spcBef>
                <a:spcPts val="0"/>
              </a:spcBef>
              <a:tabLst>
                <a:tab pos="380365" algn="l"/>
                <a:tab pos="6826250" algn="l"/>
              </a:tabLst>
            </a:pP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sz="3200" kern="0" spc="190"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3200" u="sng" kern="0" spc="28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lang="en-US" sz="3500" b="1" u="sng" kern="0" spc="-10" dirty="0">
                <a:solidFill>
                  <a:srgbClr val="40404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.JS</a:t>
            </a:r>
            <a:r>
              <a:rPr lang="zh-CN" altLang="en-US" sz="3500" b="1" u="sng" kern="0" spc="-10" dirty="0">
                <a:solidFill>
                  <a:srgbClr val="404040">
                    <a:alpha val="100000"/>
                  </a:srgbClr>
                </a:solidFill>
                <a:uFill>
                  <a:solidFill>
                    <a:srgbClr val="BF1A21"/>
                  </a:solidFill>
                </a:uFill>
                <a:latin typeface="微软雅黑" panose="020B0503020204020204" pitchFamily="34" charset="-122"/>
                <a:ea typeface="微软雅黑" panose="020B0503020204020204" pitchFamily="34" charset="-122"/>
              </a:rPr>
              <a:t>开发</a:t>
            </a: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en-US" sz="3200" dirty="0"/>
          </a:p>
        </p:txBody>
      </p:sp>
      <p:pic>
        <p:nvPicPr>
          <p:cNvPr id="14" name="picture 14"/>
          <p:cNvPicPr>
            <a:picLocks noChangeAspect="1"/>
          </p:cNvPicPr>
          <p:nvPr/>
        </p:nvPicPr>
        <p:blipFill>
          <a:blip r:embed="rId1"/>
          <a:stretch>
            <a:fillRect/>
          </a:stretch>
        </p:blipFill>
        <p:spPr>
          <a:xfrm rot="21600000">
            <a:off x="10668000" y="6545213"/>
            <a:ext cx="1384300" cy="253469"/>
          </a:xfrm>
          <a:prstGeom prst="rect">
            <a:avLst/>
          </a:prstGeom>
        </p:spPr>
      </p:pic>
      <p:pic>
        <p:nvPicPr>
          <p:cNvPr id="2" name="picture 144"/>
          <p:cNvPicPr>
            <a:picLocks noChangeAspect="1"/>
          </p:cNvPicPr>
          <p:nvPr/>
        </p:nvPicPr>
        <p:blipFill>
          <a:blip r:embed="rId2"/>
          <a:stretch>
            <a:fillRect/>
          </a:stretch>
        </p:blipFill>
        <p:spPr>
          <a:xfrm>
            <a:off x="326571" y="442395"/>
            <a:ext cx="444137" cy="442830"/>
          </a:xfrm>
          <a:prstGeom prst="rect">
            <a:avLst/>
          </a:prstGeom>
        </p:spPr>
      </p:pic>
      <p:sp>
        <p:nvSpPr>
          <p:cNvPr id="3" name="文本框 2"/>
          <p:cNvSpPr txBox="1"/>
          <p:nvPr/>
        </p:nvSpPr>
        <p:spPr>
          <a:xfrm>
            <a:off x="326570" y="1338701"/>
            <a:ext cx="5131837" cy="369332"/>
          </a:xfrm>
          <a:prstGeom prst="rect">
            <a:avLst/>
          </a:prstGeom>
          <a:noFill/>
        </p:spPr>
        <p:txBody>
          <a:bodyPr wrap="square" rtlCol="0">
            <a:spAutoFit/>
          </a:bodyPr>
          <a:lstStyle/>
          <a:p>
            <a:endParaRPr lang="en-US" altLang="zh-CN" dirty="0"/>
          </a:p>
        </p:txBody>
      </p:sp>
      <p:sp>
        <p:nvSpPr>
          <p:cNvPr id="6" name="文本框 5"/>
          <p:cNvSpPr txBox="1"/>
          <p:nvPr/>
        </p:nvSpPr>
        <p:spPr>
          <a:xfrm>
            <a:off x="401215" y="1154035"/>
            <a:ext cx="10440956" cy="369332"/>
          </a:xfrm>
          <a:prstGeom prst="rect">
            <a:avLst/>
          </a:prstGeom>
          <a:noFill/>
        </p:spPr>
        <p:txBody>
          <a:bodyPr wrap="square" rtlCol="0">
            <a:spAutoFit/>
          </a:bodyPr>
          <a:lstStyle/>
          <a:p>
            <a:r>
              <a:rPr lang="en-US" altLang="zh-CN" dirty="0"/>
              <a:t>8. </a:t>
            </a:r>
            <a:r>
              <a:rPr lang="zh-CN" altLang="en-US" dirty="0"/>
              <a:t>在</a:t>
            </a:r>
            <a:r>
              <a:rPr kumimoji="0" lang="zh-CN" altLang="zh-CN" sz="1800" b="1" i="0" u="none" strike="noStrike" cap="none" normalizeH="0" baseline="0" dirty="0">
                <a:ln>
                  <a:noFill/>
                </a:ln>
                <a:solidFill>
                  <a:srgbClr val="859801"/>
                </a:solidFill>
                <a:effectLst/>
                <a:latin typeface="Arial Unicode MS" panose="020B0604020202020204" charset="-122"/>
                <a:ea typeface="JetBrains Mono"/>
              </a:rPr>
              <a:t>export default</a:t>
            </a:r>
            <a:r>
              <a:rPr lang="zh-CN" altLang="en-US" dirty="0"/>
              <a:t>添加需要的函数</a:t>
            </a:r>
            <a:r>
              <a:rPr kumimoji="0" lang="zh-CN" altLang="zh-CN" sz="1800" b="0" i="0" u="none" strike="noStrike" cap="none" normalizeH="0" baseline="0" dirty="0">
                <a:ln>
                  <a:noFill/>
                </a:ln>
                <a:solidFill>
                  <a:srgbClr val="00A99E"/>
                </a:solidFill>
                <a:effectLst/>
                <a:latin typeface="Arial Unicode MS" panose="020B0604020202020204" charset="-122"/>
                <a:ea typeface="JetBrains Mono"/>
              </a:rPr>
              <a:t>queryData</a:t>
            </a:r>
            <a:r>
              <a:rPr lang="zh-CN" altLang="en-US" dirty="0"/>
              <a:t>。用于向驱动端请求传感器数据。</a:t>
            </a:r>
            <a:endParaRPr lang="zh-CN" altLang="en-US" dirty="0"/>
          </a:p>
        </p:txBody>
      </p:sp>
      <p:sp>
        <p:nvSpPr>
          <p:cNvPr id="7" name="Rectangle 1"/>
          <p:cNvSpPr>
            <a:spLocks noChangeArrowheads="1"/>
          </p:cNvSpPr>
          <p:nvPr/>
        </p:nvSpPr>
        <p:spPr bwMode="auto">
          <a:xfrm>
            <a:off x="770708" y="1892699"/>
            <a:ext cx="4512774" cy="4031873"/>
          </a:xfrm>
          <a:prstGeom prst="rect">
            <a:avLst/>
          </a:prstGeom>
          <a:solidFill>
            <a:schemeClr val="accent4">
              <a:lumMod val="20000"/>
              <a:lumOff val="80000"/>
            </a:schemeClr>
          </a:solidFill>
          <a:ln>
            <a:noFill/>
          </a:ln>
          <a:effec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00A99E"/>
                </a:solidFill>
                <a:effectLst/>
                <a:latin typeface="Arial Unicode MS" panose="020B0604020202020204" charset="-122"/>
                <a:ea typeface="JetBrains Mono"/>
              </a:rPr>
              <a:t>queryData</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b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    </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let </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that </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this</a:t>
            </a:r>
            <a:b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b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app</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00A99E"/>
                </a:solidFill>
                <a:effectLst/>
                <a:latin typeface="Arial Unicode MS" panose="020B0604020202020204" charset="-122"/>
                <a:ea typeface="JetBrains Mono"/>
              </a:rPr>
              <a:t>e53ia1service</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b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cmd</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cmdno</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read</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b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data</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653170"/>
                </a:solidFill>
                <a:effectLst/>
                <a:latin typeface="Arial Unicode MS" panose="020B0604020202020204" charset="-122"/>
                <a:ea typeface="JetBrains Mono"/>
              </a:rPr>
              <a:t>'</a:t>
            </a:r>
            <a:r>
              <a:rPr kumimoji="0" lang="en-US" altLang="zh-CN" sz="1600" b="0" i="0" u="none" strike="noStrike" cap="none" normalizeH="0" baseline="0" dirty="0">
                <a:ln>
                  <a:noFill/>
                </a:ln>
                <a:solidFill>
                  <a:srgbClr val="653170"/>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653170"/>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b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00A99E"/>
                </a:solidFill>
                <a:effectLst/>
                <a:latin typeface="Arial Unicode MS" panose="020B0604020202020204" charset="-122"/>
                <a:ea typeface="JetBrains Mono"/>
              </a:rPr>
              <a:t>success</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res</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b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that</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mydata </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JSON</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00A99E"/>
                </a:solidFill>
                <a:effectLst/>
                <a:latin typeface="Arial Unicode MS" panose="020B0604020202020204" charset="-122"/>
                <a:ea typeface="JetBrains Mono"/>
              </a:rPr>
              <a:t>parse</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res</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e53_ia1</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b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b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00A99E"/>
                </a:solidFill>
                <a:effectLst/>
                <a:latin typeface="Arial Unicode MS" panose="020B0604020202020204" charset="-122"/>
                <a:ea typeface="JetBrains Mono"/>
              </a:rPr>
              <a:t>fail</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res</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br>
            <a:b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b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b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00A99E"/>
                </a:solidFill>
                <a:effectLst/>
                <a:latin typeface="Arial Unicode MS" panose="020B0604020202020204" charset="-122"/>
                <a:ea typeface="JetBrains Mono"/>
              </a:rPr>
              <a:t>complete</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res</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br>
            <a:b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b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b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b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9" name="文本框 8"/>
          <p:cNvSpPr txBox="1"/>
          <p:nvPr/>
        </p:nvSpPr>
        <p:spPr>
          <a:xfrm>
            <a:off x="5458407" y="2526723"/>
            <a:ext cx="5990253" cy="923330"/>
          </a:xfrm>
          <a:prstGeom prst="rect">
            <a:avLst/>
          </a:prstGeom>
          <a:noFill/>
        </p:spPr>
        <p:txBody>
          <a:bodyPr wrap="square" rtlCol="0">
            <a:spAutoFit/>
          </a:bodyPr>
          <a:lstStyle/>
          <a:p>
            <a:r>
              <a:rPr lang="zh-CN" altLang="en-US" dirty="0"/>
              <a:t>传入</a:t>
            </a:r>
            <a:r>
              <a:rPr lang="en-US" altLang="zh-CN" dirty="0"/>
              <a:t>read</a:t>
            </a:r>
            <a:r>
              <a:rPr lang="zh-CN" altLang="en-US" dirty="0"/>
              <a:t>指令，这里没有对设备控制的需求，故无</a:t>
            </a:r>
            <a:r>
              <a:rPr lang="en-US" altLang="zh-CN" dirty="0"/>
              <a:t>data</a:t>
            </a:r>
            <a:r>
              <a:rPr lang="zh-CN" altLang="en-US" dirty="0"/>
              <a:t>参数需要传，注意这里</a:t>
            </a:r>
            <a:r>
              <a:rPr lang="en-US" altLang="zh-CN" dirty="0"/>
              <a:t>data</a:t>
            </a:r>
            <a:r>
              <a:rPr lang="zh-CN" altLang="en-US" dirty="0"/>
              <a:t>后面 </a:t>
            </a:r>
            <a:r>
              <a:rPr kumimoji="0" lang="zh-CN" altLang="zh-CN" b="0" i="0" u="none" strike="noStrike" cap="none" normalizeH="0" baseline="0" dirty="0">
                <a:ln>
                  <a:noFill/>
                </a:ln>
                <a:solidFill>
                  <a:srgbClr val="653170"/>
                </a:solidFill>
                <a:effectLst/>
                <a:latin typeface="Arial Unicode MS" panose="020B0604020202020204" charset="-122"/>
                <a:ea typeface="JetBrains Mono"/>
              </a:rPr>
              <a:t>'</a:t>
            </a:r>
            <a:r>
              <a:rPr kumimoji="0" lang="en-US" altLang="zh-CN" b="0" i="0" u="none" strike="noStrike" cap="none" normalizeH="0" baseline="0" dirty="0">
                <a:ln>
                  <a:noFill/>
                </a:ln>
                <a:solidFill>
                  <a:srgbClr val="653170"/>
                </a:solidFill>
                <a:effectLst/>
                <a:latin typeface="Arial Unicode MS" panose="020B0604020202020204" charset="-122"/>
                <a:ea typeface="JetBrains Mono"/>
              </a:rPr>
              <a:t> </a:t>
            </a:r>
            <a:r>
              <a:rPr kumimoji="0" lang="zh-CN" altLang="zh-CN" b="0" i="0" u="none" strike="noStrike" cap="none" normalizeH="0" baseline="0" dirty="0">
                <a:ln>
                  <a:noFill/>
                </a:ln>
                <a:solidFill>
                  <a:srgbClr val="653170"/>
                </a:solidFill>
                <a:effectLst/>
                <a:latin typeface="Arial Unicode MS" panose="020B0604020202020204" charset="-122"/>
                <a:ea typeface="JetBrains Mono"/>
              </a:rPr>
              <a:t>'</a:t>
            </a:r>
            <a:r>
              <a:rPr kumimoji="0" lang="en-US" altLang="zh-CN" b="0" i="0" u="none" strike="noStrike" cap="none" normalizeH="0" baseline="0" dirty="0">
                <a:ln>
                  <a:noFill/>
                </a:ln>
                <a:solidFill>
                  <a:srgbClr val="653170"/>
                </a:solidFill>
                <a:effectLst/>
                <a:latin typeface="Arial Unicode MS" panose="020B0604020202020204" charset="-122"/>
                <a:ea typeface="JetBrains Mono"/>
              </a:rPr>
              <a:t> </a:t>
            </a:r>
            <a:r>
              <a:rPr lang="zh-CN" altLang="en-US" dirty="0"/>
              <a:t>是一对单引号，表示空字符。</a:t>
            </a:r>
            <a:endParaRPr lang="zh-CN" altLang="en-US" dirty="0"/>
          </a:p>
        </p:txBody>
      </p:sp>
      <p:sp>
        <p:nvSpPr>
          <p:cNvPr id="10" name="文本框 9"/>
          <p:cNvSpPr txBox="1"/>
          <p:nvPr/>
        </p:nvSpPr>
        <p:spPr>
          <a:xfrm>
            <a:off x="3240076" y="3727580"/>
            <a:ext cx="2043406" cy="646331"/>
          </a:xfrm>
          <a:prstGeom prst="rect">
            <a:avLst/>
          </a:prstGeom>
          <a:noFill/>
        </p:spPr>
        <p:txBody>
          <a:bodyPr wrap="square" rtlCol="0">
            <a:spAutoFit/>
          </a:bodyPr>
          <a:lstStyle/>
          <a:p>
            <a:r>
              <a:rPr lang="zh-CN" altLang="en-US" dirty="0"/>
              <a:t>更新</a:t>
            </a:r>
            <a:r>
              <a:rPr lang="en-US" altLang="zh-CN" dirty="0" err="1"/>
              <a:t>mydata</a:t>
            </a:r>
            <a:r>
              <a:rPr lang="zh-CN" altLang="en-US" dirty="0"/>
              <a:t>的数据。</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p:nvPr/>
        </p:nvSpPr>
        <p:spPr>
          <a:xfrm>
            <a:off x="-11937" y="439927"/>
            <a:ext cx="6839584" cy="537209"/>
          </a:xfrm>
          <a:prstGeom prst="rect">
            <a:avLst/>
          </a:prstGeom>
        </p:spPr>
        <p:txBody>
          <a:bodyPr vert="horz" wrap="square" lIns="0" tIns="0" rIns="0" bIns="0"/>
          <a:lstStyle/>
          <a:p>
            <a:pPr algn="l" rtl="0" eaLnBrk="0">
              <a:lnSpc>
                <a:spcPct val="189000"/>
              </a:lnSpc>
            </a:pPr>
            <a:endParaRPr lang="en-US" altLang="en-US" sz="100" dirty="0"/>
          </a:p>
          <a:p>
            <a:pPr marL="12700" algn="l" rtl="0" eaLnBrk="0">
              <a:lnSpc>
                <a:spcPct val="99000"/>
              </a:lnSpc>
              <a:spcBef>
                <a:spcPts val="0"/>
              </a:spcBef>
              <a:tabLst>
                <a:tab pos="380365" algn="l"/>
                <a:tab pos="6826250" algn="l"/>
              </a:tabLst>
            </a:pP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sz="3200" kern="0" spc="190"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3200" u="sng" kern="0" spc="28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lang="en-US" sz="3500" b="1" u="sng" kern="0" spc="-10" dirty="0">
                <a:solidFill>
                  <a:srgbClr val="40404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.JS</a:t>
            </a:r>
            <a:r>
              <a:rPr lang="zh-CN" altLang="en-US" sz="3500" b="1" u="sng" kern="0" spc="-10" dirty="0">
                <a:solidFill>
                  <a:srgbClr val="404040">
                    <a:alpha val="100000"/>
                  </a:srgbClr>
                </a:solidFill>
                <a:uFill>
                  <a:solidFill>
                    <a:srgbClr val="BF1A21"/>
                  </a:solidFill>
                </a:uFill>
                <a:latin typeface="微软雅黑" panose="020B0503020204020204" pitchFamily="34" charset="-122"/>
                <a:ea typeface="微软雅黑" panose="020B0503020204020204" pitchFamily="34" charset="-122"/>
              </a:rPr>
              <a:t>开发</a:t>
            </a: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en-US" sz="3200" dirty="0"/>
          </a:p>
        </p:txBody>
      </p:sp>
      <p:pic>
        <p:nvPicPr>
          <p:cNvPr id="14" name="picture 14"/>
          <p:cNvPicPr>
            <a:picLocks noChangeAspect="1"/>
          </p:cNvPicPr>
          <p:nvPr/>
        </p:nvPicPr>
        <p:blipFill>
          <a:blip r:embed="rId1"/>
          <a:stretch>
            <a:fillRect/>
          </a:stretch>
        </p:blipFill>
        <p:spPr>
          <a:xfrm rot="21600000">
            <a:off x="10668000" y="6545213"/>
            <a:ext cx="1384300" cy="253469"/>
          </a:xfrm>
          <a:prstGeom prst="rect">
            <a:avLst/>
          </a:prstGeom>
        </p:spPr>
      </p:pic>
      <p:pic>
        <p:nvPicPr>
          <p:cNvPr id="2" name="picture 144"/>
          <p:cNvPicPr>
            <a:picLocks noChangeAspect="1"/>
          </p:cNvPicPr>
          <p:nvPr/>
        </p:nvPicPr>
        <p:blipFill>
          <a:blip r:embed="rId2"/>
          <a:stretch>
            <a:fillRect/>
          </a:stretch>
        </p:blipFill>
        <p:spPr>
          <a:xfrm>
            <a:off x="326571" y="442395"/>
            <a:ext cx="444137" cy="442830"/>
          </a:xfrm>
          <a:prstGeom prst="rect">
            <a:avLst/>
          </a:prstGeom>
        </p:spPr>
      </p:pic>
      <p:sp>
        <p:nvSpPr>
          <p:cNvPr id="3" name="文本框 2"/>
          <p:cNvSpPr txBox="1"/>
          <p:nvPr/>
        </p:nvSpPr>
        <p:spPr>
          <a:xfrm>
            <a:off x="326570" y="1338701"/>
            <a:ext cx="5131837" cy="369332"/>
          </a:xfrm>
          <a:prstGeom prst="rect">
            <a:avLst/>
          </a:prstGeom>
          <a:noFill/>
        </p:spPr>
        <p:txBody>
          <a:bodyPr wrap="square" rtlCol="0">
            <a:spAutoFit/>
          </a:bodyPr>
          <a:lstStyle/>
          <a:p>
            <a:endParaRPr lang="en-US" altLang="zh-CN" dirty="0"/>
          </a:p>
        </p:txBody>
      </p:sp>
      <p:sp>
        <p:nvSpPr>
          <p:cNvPr id="4" name="文本框 3"/>
          <p:cNvSpPr txBox="1"/>
          <p:nvPr/>
        </p:nvSpPr>
        <p:spPr>
          <a:xfrm>
            <a:off x="401215" y="1154035"/>
            <a:ext cx="11103430" cy="369332"/>
          </a:xfrm>
          <a:prstGeom prst="rect">
            <a:avLst/>
          </a:prstGeom>
          <a:noFill/>
        </p:spPr>
        <p:txBody>
          <a:bodyPr wrap="square" rtlCol="0">
            <a:spAutoFit/>
          </a:bodyPr>
          <a:lstStyle/>
          <a:p>
            <a:r>
              <a:rPr lang="en-US" altLang="zh-CN" dirty="0"/>
              <a:t>9. </a:t>
            </a:r>
            <a:r>
              <a:rPr lang="zh-CN" altLang="en-US" dirty="0"/>
              <a:t>在</a:t>
            </a:r>
            <a:r>
              <a:rPr kumimoji="0" lang="zh-CN" altLang="zh-CN" sz="1800" b="1" i="0" u="none" strike="noStrike" cap="none" normalizeH="0" baseline="0" dirty="0">
                <a:ln>
                  <a:noFill/>
                </a:ln>
                <a:solidFill>
                  <a:srgbClr val="859801"/>
                </a:solidFill>
                <a:effectLst/>
                <a:latin typeface="Arial Unicode MS" panose="020B0604020202020204" charset="-122"/>
                <a:ea typeface="JetBrains Mono"/>
              </a:rPr>
              <a:t>export default</a:t>
            </a:r>
            <a:r>
              <a:rPr lang="zh-CN" altLang="en-US" dirty="0"/>
              <a:t>添加需要的函数</a:t>
            </a:r>
            <a:r>
              <a:rPr kumimoji="0" lang="zh-CN" altLang="zh-CN" sz="1800" b="0" i="0" u="none" strike="noStrike" cap="none" normalizeH="0" baseline="0" dirty="0">
                <a:ln>
                  <a:noFill/>
                </a:ln>
                <a:solidFill>
                  <a:srgbClr val="00A99E"/>
                </a:solidFill>
                <a:effectLst/>
                <a:latin typeface="Arial Unicode MS" panose="020B0604020202020204" charset="-122"/>
                <a:ea typeface="JetBrains Mono"/>
              </a:rPr>
              <a:t>query_phone_Data</a:t>
            </a:r>
            <a:r>
              <a:rPr lang="zh-CN" altLang="en-US" dirty="0"/>
              <a:t>。用于向驱动端请求手机发送的指令。</a:t>
            </a:r>
            <a:endParaRPr lang="en-US" altLang="zh-CN" dirty="0"/>
          </a:p>
        </p:txBody>
      </p:sp>
      <p:sp>
        <p:nvSpPr>
          <p:cNvPr id="10" name="Rectangle 1"/>
          <p:cNvSpPr>
            <a:spLocks noChangeArrowheads="1"/>
          </p:cNvSpPr>
          <p:nvPr/>
        </p:nvSpPr>
        <p:spPr bwMode="auto">
          <a:xfrm>
            <a:off x="636101" y="2141464"/>
            <a:ext cx="4512774" cy="4031873"/>
          </a:xfrm>
          <a:prstGeom prst="rect">
            <a:avLst/>
          </a:prstGeom>
          <a:solidFill>
            <a:schemeClr val="accent4">
              <a:lumMod val="20000"/>
              <a:lumOff val="80000"/>
            </a:schemeClr>
          </a:solidFill>
          <a:ln>
            <a:noFill/>
          </a:ln>
          <a:effec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00A99E"/>
                </a:solidFill>
                <a:effectLst/>
                <a:latin typeface="Arial Unicode MS" panose="020B0604020202020204" charset="-122"/>
                <a:ea typeface="JetBrains Mono"/>
              </a:rPr>
              <a:t>query_phone_Data</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b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    </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let </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that </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this</a:t>
            </a:r>
            <a:b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b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app</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00A99E"/>
                </a:solidFill>
                <a:effectLst/>
                <a:latin typeface="Arial Unicode MS" panose="020B0604020202020204" charset="-122"/>
                <a:ea typeface="JetBrains Mono"/>
              </a:rPr>
              <a:t>e53ia1service</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b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cmd</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cmdno</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read_phone</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b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data</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653170"/>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b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00A99E"/>
                </a:solidFill>
                <a:effectLst/>
                <a:latin typeface="Arial Unicode MS" panose="020B0604020202020204" charset="-122"/>
                <a:ea typeface="JetBrains Mono"/>
              </a:rPr>
              <a:t>success</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res</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b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that</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mydata </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JSON</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00A99E"/>
                </a:solidFill>
                <a:effectLst/>
                <a:latin typeface="Arial Unicode MS" panose="020B0604020202020204" charset="-122"/>
                <a:ea typeface="JetBrains Mono"/>
              </a:rPr>
              <a:t>parse</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res</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e53_ia1</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b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b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00A99E"/>
                </a:solidFill>
                <a:effectLst/>
                <a:latin typeface="Arial Unicode MS" panose="020B0604020202020204" charset="-122"/>
                <a:ea typeface="JetBrains Mono"/>
              </a:rPr>
              <a:t>fail</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res</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br>
            <a:b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b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b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00A99E"/>
                </a:solidFill>
                <a:effectLst/>
                <a:latin typeface="Arial Unicode MS" panose="020B0604020202020204" charset="-122"/>
                <a:ea typeface="JetBrains Mono"/>
              </a:rPr>
              <a:t>complete</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res</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br>
            <a:b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b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b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b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11" name="文本框 10"/>
          <p:cNvSpPr txBox="1"/>
          <p:nvPr/>
        </p:nvSpPr>
        <p:spPr>
          <a:xfrm>
            <a:off x="5125193" y="2884784"/>
            <a:ext cx="6771337" cy="646331"/>
          </a:xfrm>
          <a:prstGeom prst="rect">
            <a:avLst/>
          </a:prstGeom>
          <a:noFill/>
        </p:spPr>
        <p:txBody>
          <a:bodyPr wrap="square" rtlCol="0">
            <a:spAutoFit/>
          </a:bodyPr>
          <a:lstStyle/>
          <a:p>
            <a:r>
              <a:rPr lang="zh-CN" altLang="en-US" dirty="0"/>
              <a:t>传入</a:t>
            </a:r>
            <a:r>
              <a:rPr lang="en-US" altLang="zh-CN" dirty="0" err="1"/>
              <a:t>read_phone</a:t>
            </a:r>
            <a:r>
              <a:rPr lang="zh-CN" altLang="en-US" dirty="0"/>
              <a:t>指令，此时读取手机指令，不用控制设备，</a:t>
            </a:r>
            <a:r>
              <a:rPr lang="en-US" altLang="zh-CN" dirty="0"/>
              <a:t>data</a:t>
            </a:r>
            <a:r>
              <a:rPr lang="zh-CN" altLang="en-US" dirty="0"/>
              <a:t>传空字符。</a:t>
            </a:r>
            <a:endParaRPr lang="zh-CN" altLang="en-US" dirty="0"/>
          </a:p>
        </p:txBody>
      </p:sp>
      <p:sp>
        <p:nvSpPr>
          <p:cNvPr id="12" name="文本框 11"/>
          <p:cNvSpPr txBox="1"/>
          <p:nvPr/>
        </p:nvSpPr>
        <p:spPr>
          <a:xfrm>
            <a:off x="5145340" y="3649569"/>
            <a:ext cx="6214810" cy="369332"/>
          </a:xfrm>
          <a:prstGeom prst="rect">
            <a:avLst/>
          </a:prstGeom>
          <a:noFill/>
        </p:spPr>
        <p:txBody>
          <a:bodyPr wrap="square" rtlCol="0">
            <a:spAutoFit/>
          </a:bodyPr>
          <a:lstStyle/>
          <a:p>
            <a:r>
              <a:rPr lang="zh-CN" altLang="en-US" dirty="0"/>
              <a:t>更新</a:t>
            </a:r>
            <a:r>
              <a:rPr lang="en-US" altLang="zh-CN" dirty="0" err="1"/>
              <a:t>mydata</a:t>
            </a:r>
            <a:r>
              <a:rPr lang="zh-CN" altLang="en-US" dirty="0"/>
              <a:t>的数据。</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p:nvPr/>
        </p:nvSpPr>
        <p:spPr>
          <a:xfrm>
            <a:off x="-11937" y="439927"/>
            <a:ext cx="6839584" cy="537209"/>
          </a:xfrm>
          <a:prstGeom prst="rect">
            <a:avLst/>
          </a:prstGeom>
        </p:spPr>
        <p:txBody>
          <a:bodyPr vert="horz" wrap="square" lIns="0" tIns="0" rIns="0" bIns="0"/>
          <a:lstStyle/>
          <a:p>
            <a:pPr algn="l" rtl="0" eaLnBrk="0">
              <a:lnSpc>
                <a:spcPct val="189000"/>
              </a:lnSpc>
            </a:pPr>
            <a:endParaRPr lang="en-US" altLang="en-US" sz="100" dirty="0"/>
          </a:p>
          <a:p>
            <a:pPr marL="12700" algn="l" rtl="0" eaLnBrk="0">
              <a:lnSpc>
                <a:spcPct val="99000"/>
              </a:lnSpc>
              <a:spcBef>
                <a:spcPts val="0"/>
              </a:spcBef>
              <a:tabLst>
                <a:tab pos="380365" algn="l"/>
                <a:tab pos="6826250" algn="l"/>
              </a:tabLst>
            </a:pP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sz="3200" kern="0" spc="190"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3200" u="sng" kern="0" spc="28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lang="en-US" sz="3500" b="1" u="sng" kern="0" spc="-10" dirty="0">
                <a:solidFill>
                  <a:srgbClr val="40404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.JS</a:t>
            </a:r>
            <a:r>
              <a:rPr lang="zh-CN" altLang="en-US" sz="3500" b="1" u="sng" kern="0" spc="-10" dirty="0">
                <a:solidFill>
                  <a:srgbClr val="404040">
                    <a:alpha val="100000"/>
                  </a:srgbClr>
                </a:solidFill>
                <a:uFill>
                  <a:solidFill>
                    <a:srgbClr val="BF1A21"/>
                  </a:solidFill>
                </a:uFill>
                <a:latin typeface="微软雅黑" panose="020B0503020204020204" pitchFamily="34" charset="-122"/>
                <a:ea typeface="微软雅黑" panose="020B0503020204020204" pitchFamily="34" charset="-122"/>
              </a:rPr>
              <a:t>开发</a:t>
            </a: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en-US" sz="3200" dirty="0"/>
          </a:p>
        </p:txBody>
      </p:sp>
      <p:pic>
        <p:nvPicPr>
          <p:cNvPr id="14" name="picture 14"/>
          <p:cNvPicPr>
            <a:picLocks noChangeAspect="1"/>
          </p:cNvPicPr>
          <p:nvPr/>
        </p:nvPicPr>
        <p:blipFill>
          <a:blip r:embed="rId1"/>
          <a:stretch>
            <a:fillRect/>
          </a:stretch>
        </p:blipFill>
        <p:spPr>
          <a:xfrm rot="21600000">
            <a:off x="10668000" y="6545213"/>
            <a:ext cx="1384300" cy="253469"/>
          </a:xfrm>
          <a:prstGeom prst="rect">
            <a:avLst/>
          </a:prstGeom>
        </p:spPr>
      </p:pic>
      <p:pic>
        <p:nvPicPr>
          <p:cNvPr id="2" name="picture 144"/>
          <p:cNvPicPr>
            <a:picLocks noChangeAspect="1"/>
          </p:cNvPicPr>
          <p:nvPr/>
        </p:nvPicPr>
        <p:blipFill>
          <a:blip r:embed="rId2"/>
          <a:stretch>
            <a:fillRect/>
          </a:stretch>
        </p:blipFill>
        <p:spPr>
          <a:xfrm>
            <a:off x="326571" y="442395"/>
            <a:ext cx="444137" cy="442830"/>
          </a:xfrm>
          <a:prstGeom prst="rect">
            <a:avLst/>
          </a:prstGeom>
        </p:spPr>
      </p:pic>
      <p:sp>
        <p:nvSpPr>
          <p:cNvPr id="3" name="文本框 2"/>
          <p:cNvSpPr txBox="1"/>
          <p:nvPr/>
        </p:nvSpPr>
        <p:spPr>
          <a:xfrm>
            <a:off x="326570" y="1338701"/>
            <a:ext cx="5131837" cy="369332"/>
          </a:xfrm>
          <a:prstGeom prst="rect">
            <a:avLst/>
          </a:prstGeom>
          <a:noFill/>
        </p:spPr>
        <p:txBody>
          <a:bodyPr wrap="square" rtlCol="0">
            <a:spAutoFit/>
          </a:bodyPr>
          <a:lstStyle/>
          <a:p>
            <a:endParaRPr lang="en-US" altLang="zh-CN" dirty="0"/>
          </a:p>
        </p:txBody>
      </p:sp>
      <p:sp>
        <p:nvSpPr>
          <p:cNvPr id="4" name="Rectangle 1"/>
          <p:cNvSpPr>
            <a:spLocks noChangeArrowheads="1"/>
          </p:cNvSpPr>
          <p:nvPr/>
        </p:nvSpPr>
        <p:spPr bwMode="auto">
          <a:xfrm>
            <a:off x="371789" y="3452720"/>
            <a:ext cx="11378115" cy="3046988"/>
          </a:xfrm>
          <a:prstGeom prst="rect">
            <a:avLst/>
          </a:prstGeom>
          <a:solidFill>
            <a:schemeClr val="accent4">
              <a:lumMod val="20000"/>
              <a:lumOff val="80000"/>
            </a:schemeClr>
          </a:solidFill>
          <a:ln>
            <a:noFill/>
          </a:ln>
          <a:effec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00A99E"/>
                </a:solidFill>
                <a:effectLst/>
                <a:latin typeface="Arial Unicode MS" panose="020B0604020202020204" charset="-122"/>
                <a:ea typeface="JetBrains Mono"/>
              </a:rPr>
              <a:t>work1</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b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    </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if </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this</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mydata</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Lux </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&gt;= </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this</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min_lux </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&amp;&amp; !</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this</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ctr_led</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 </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this</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en-US" altLang="zh-CN" sz="1600" b="0" i="0" u="none" strike="noStrike" cap="none" normalizeH="0" baseline="0" dirty="0">
                <a:ln>
                  <a:noFill/>
                </a:ln>
                <a:solidFill>
                  <a:srgbClr val="00A99E"/>
                </a:solidFill>
                <a:effectLst/>
                <a:latin typeface="Arial Unicode MS" panose="020B0604020202020204" charset="-122"/>
                <a:ea typeface="JetBrains Mono"/>
              </a:rPr>
              <a:t>led</a:t>
            </a:r>
            <a:r>
              <a:rPr kumimoji="0" lang="zh-CN" altLang="zh-CN" sz="1600" b="0" i="0" u="none" strike="noStrike" cap="none" normalizeH="0" baseline="0" dirty="0">
                <a:ln>
                  <a:noFill/>
                </a:ln>
                <a:solidFill>
                  <a:srgbClr val="00A99E"/>
                </a:solidFill>
                <a:effectLst/>
                <a:latin typeface="Arial Unicode MS" panose="020B0604020202020204" charset="-122"/>
                <a:ea typeface="JetBrains Mono"/>
              </a:rPr>
              <a:t>Close</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b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else if </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this</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mydata</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Lux </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&gt;= </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this</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min_lux </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&amp;&amp; </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this</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ctr_led</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 </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this</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en-US" altLang="zh-CN" sz="1600" b="0" i="0" u="none" strike="noStrike" cap="none" normalizeH="0" baseline="0" dirty="0">
                <a:ln>
                  <a:noFill/>
                </a:ln>
                <a:solidFill>
                  <a:srgbClr val="00A99E"/>
                </a:solidFill>
                <a:effectLst/>
                <a:latin typeface="Arial Unicode MS" panose="020B0604020202020204" charset="-122"/>
                <a:ea typeface="JetBrains Mono"/>
              </a:rPr>
              <a:t>led</a:t>
            </a:r>
            <a:r>
              <a:rPr kumimoji="0" lang="zh-CN" altLang="zh-CN" sz="1600" b="0" i="0" u="none" strike="noStrike" cap="none" normalizeH="0" baseline="0" dirty="0">
                <a:ln>
                  <a:noFill/>
                </a:ln>
                <a:solidFill>
                  <a:srgbClr val="00A99E"/>
                </a:solidFill>
                <a:effectLst/>
                <a:latin typeface="Arial Unicode MS" panose="020B0604020202020204" charset="-122"/>
                <a:ea typeface="JetBrains Mono"/>
              </a:rPr>
              <a:t>Open</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b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else if </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this</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mydata</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Lux </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&lt; </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this</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min_lux </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&amp;&amp; !</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this</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ctr_led</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 </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this</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en-US" altLang="zh-CN" sz="1600" b="0" i="0" u="none" strike="noStrike" cap="none" normalizeH="0" baseline="0" dirty="0">
                <a:ln>
                  <a:noFill/>
                </a:ln>
                <a:solidFill>
                  <a:srgbClr val="00A99E"/>
                </a:solidFill>
                <a:effectLst/>
                <a:latin typeface="Arial Unicode MS" panose="020B0604020202020204" charset="-122"/>
                <a:ea typeface="JetBrains Mono"/>
              </a:rPr>
              <a:t>led</a:t>
            </a:r>
            <a:r>
              <a:rPr kumimoji="0" lang="zh-CN" altLang="zh-CN" sz="1600" b="0" i="0" u="none" strike="noStrike" cap="none" normalizeH="0" baseline="0" dirty="0">
                <a:ln>
                  <a:noFill/>
                </a:ln>
                <a:solidFill>
                  <a:srgbClr val="00A99E"/>
                </a:solidFill>
                <a:effectLst/>
                <a:latin typeface="Arial Unicode MS" panose="020B0604020202020204" charset="-122"/>
                <a:ea typeface="JetBrains Mono"/>
              </a:rPr>
              <a:t>Open</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b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else if </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this</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mydata</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Lux </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&lt; </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this</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min_lux </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&amp;&amp; </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this</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ctr_led</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 </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this</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en-US" altLang="zh-CN" sz="1600" b="0" i="0" u="none" strike="noStrike" cap="none" normalizeH="0" baseline="0" dirty="0">
                <a:ln>
                  <a:noFill/>
                </a:ln>
                <a:solidFill>
                  <a:srgbClr val="00A99E"/>
                </a:solidFill>
                <a:effectLst/>
                <a:latin typeface="Arial Unicode MS" panose="020B0604020202020204" charset="-122"/>
                <a:ea typeface="JetBrains Mono"/>
              </a:rPr>
              <a:t>led</a:t>
            </a:r>
            <a:r>
              <a:rPr kumimoji="0" lang="zh-CN" altLang="zh-CN" sz="1600" b="0" i="0" u="none" strike="noStrike" cap="none" normalizeH="0" baseline="0" dirty="0">
                <a:ln>
                  <a:noFill/>
                </a:ln>
                <a:solidFill>
                  <a:srgbClr val="00A99E"/>
                </a:solidFill>
                <a:effectLst/>
                <a:latin typeface="Arial Unicode MS" panose="020B0604020202020204" charset="-122"/>
                <a:ea typeface="JetBrains Mono"/>
              </a:rPr>
              <a:t>Close</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b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br>
            <a:r>
              <a:rPr kumimoji="0" lang="zh-CN" altLang="zh-CN" sz="1600" b="0" i="0" u="none" strike="noStrike" cap="none" normalizeH="0" baseline="0" dirty="0">
                <a:ln>
                  <a:noFill/>
                </a:ln>
                <a:solidFill>
                  <a:srgbClr val="00A99E"/>
                </a:solidFill>
                <a:effectLst/>
                <a:latin typeface="Arial Unicode MS" panose="020B0604020202020204" charset="-122"/>
                <a:ea typeface="JetBrains Mono"/>
              </a:rPr>
              <a:t>work2</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b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    </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if </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this</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mydata</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Temp </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&gt; </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this</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max_temp</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this</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mydata</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Hum </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&gt; </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this</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max_hum</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&amp;&amp; !</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this</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ctr_</a:t>
            </a:r>
            <a:r>
              <a:rPr kumimoji="0" lang="en-US" altLang="zh-CN" sz="1600" b="0" i="0" u="none" strike="noStrike" cap="none" normalizeH="0" baseline="0" dirty="0">
                <a:ln>
                  <a:noFill/>
                </a:ln>
                <a:solidFill>
                  <a:srgbClr val="11408E"/>
                </a:solidFill>
                <a:effectLst/>
                <a:latin typeface="Arial Unicode MS" panose="020B0604020202020204" charset="-122"/>
                <a:ea typeface="JetBrains Mono"/>
              </a:rPr>
              <a:t>motor</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 </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this</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en-US" altLang="zh-CN" sz="1600" b="0" i="0" u="none" strike="noStrike" cap="none" normalizeH="0" baseline="0" dirty="0">
                <a:ln>
                  <a:noFill/>
                </a:ln>
                <a:solidFill>
                  <a:srgbClr val="00A99E"/>
                </a:solidFill>
                <a:effectLst/>
                <a:latin typeface="Arial Unicode MS" panose="020B0604020202020204" charset="-122"/>
                <a:ea typeface="JetBrains Mono"/>
              </a:rPr>
              <a:t>motor</a:t>
            </a:r>
            <a:r>
              <a:rPr kumimoji="0" lang="zh-CN" altLang="zh-CN" sz="1600" b="0" i="0" u="none" strike="noStrike" cap="none" normalizeH="0" baseline="0" dirty="0">
                <a:ln>
                  <a:noFill/>
                </a:ln>
                <a:solidFill>
                  <a:srgbClr val="00A99E"/>
                </a:solidFill>
                <a:effectLst/>
                <a:latin typeface="Arial Unicode MS" panose="020B0604020202020204" charset="-122"/>
                <a:ea typeface="JetBrains Mono"/>
              </a:rPr>
              <a:t>Open</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b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else if </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this</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mydata</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Temp </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&gt; </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this</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max_temp</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this</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mydata</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Hum </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&gt; </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this</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max_hum</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&amp;&amp; </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this</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ctr_</a:t>
            </a:r>
            <a:r>
              <a:rPr kumimoji="0" lang="en-US" altLang="zh-CN" sz="1600" b="0" i="0" u="none" strike="noStrike" cap="none" normalizeH="0" baseline="0" dirty="0">
                <a:ln>
                  <a:noFill/>
                </a:ln>
                <a:solidFill>
                  <a:srgbClr val="11408E"/>
                </a:solidFill>
                <a:effectLst/>
                <a:latin typeface="Arial Unicode MS" panose="020B0604020202020204" charset="-122"/>
                <a:ea typeface="JetBrains Mono"/>
              </a:rPr>
              <a:t>motor</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 </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this</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en-US" altLang="zh-CN" sz="1600" b="0" i="0" u="none" strike="noStrike" cap="none" normalizeH="0" baseline="0" dirty="0">
                <a:ln>
                  <a:noFill/>
                </a:ln>
                <a:solidFill>
                  <a:srgbClr val="00A99E"/>
                </a:solidFill>
                <a:effectLst/>
                <a:latin typeface="Arial Unicode MS" panose="020B0604020202020204" charset="-122"/>
                <a:ea typeface="JetBrains Mono"/>
              </a:rPr>
              <a:t>motor</a:t>
            </a:r>
            <a:r>
              <a:rPr kumimoji="0" lang="zh-CN" altLang="zh-CN" sz="1600" b="0" i="0" u="none" strike="noStrike" cap="none" normalizeH="0" baseline="0" dirty="0">
                <a:ln>
                  <a:noFill/>
                </a:ln>
                <a:solidFill>
                  <a:srgbClr val="00A99E"/>
                </a:solidFill>
                <a:effectLst/>
                <a:latin typeface="Arial Unicode MS" panose="020B0604020202020204" charset="-122"/>
                <a:ea typeface="JetBrains Mono"/>
              </a:rPr>
              <a:t>Close</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b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else if </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this</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mydata</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Temp </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&gt; </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this</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max_temp</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this</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mydata</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Hum </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&gt; </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this</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max_hum</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&amp;&amp; !</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this</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ctr_</a:t>
            </a:r>
            <a:r>
              <a:rPr kumimoji="0" lang="en-US" altLang="zh-CN" sz="1600" b="0" i="0" u="none" strike="noStrike" cap="none" normalizeH="0" baseline="0" dirty="0">
                <a:ln>
                  <a:noFill/>
                </a:ln>
                <a:solidFill>
                  <a:srgbClr val="11408E"/>
                </a:solidFill>
                <a:effectLst/>
                <a:latin typeface="Arial Unicode MS" panose="020B0604020202020204" charset="-122"/>
                <a:ea typeface="JetBrains Mono"/>
              </a:rPr>
              <a:t>motor</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 </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this</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en-US" altLang="zh-CN" sz="1600" b="0" i="0" u="none" strike="noStrike" cap="none" normalizeH="0" baseline="0" dirty="0">
                <a:ln>
                  <a:noFill/>
                </a:ln>
                <a:solidFill>
                  <a:srgbClr val="00A99E"/>
                </a:solidFill>
                <a:effectLst/>
                <a:latin typeface="Arial Unicode MS" panose="020B0604020202020204" charset="-122"/>
                <a:ea typeface="JetBrains Mono"/>
              </a:rPr>
              <a:t>motor</a:t>
            </a:r>
            <a:r>
              <a:rPr kumimoji="0" lang="zh-CN" altLang="zh-CN" sz="1600" b="0" i="0" u="none" strike="noStrike" cap="none" normalizeH="0" baseline="0" dirty="0">
                <a:ln>
                  <a:noFill/>
                </a:ln>
                <a:solidFill>
                  <a:srgbClr val="00A99E"/>
                </a:solidFill>
                <a:effectLst/>
                <a:latin typeface="Arial Unicode MS" panose="020B0604020202020204" charset="-122"/>
                <a:ea typeface="JetBrains Mono"/>
              </a:rPr>
              <a:t>Close</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b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else if </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this</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mydata</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Temp </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&gt; </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this</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max_temp</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this</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mydata</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Hum </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&gt; </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this</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max_hum</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&amp;&amp; </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this</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ctr_</a:t>
            </a:r>
            <a:r>
              <a:rPr kumimoji="0" lang="en-US" altLang="zh-CN" sz="1600" b="0" i="0" u="none" strike="noStrike" cap="none" normalizeH="0" baseline="0" dirty="0">
                <a:ln>
                  <a:noFill/>
                </a:ln>
                <a:solidFill>
                  <a:srgbClr val="11408E"/>
                </a:solidFill>
                <a:effectLst/>
                <a:latin typeface="Arial Unicode MS" panose="020B0604020202020204" charset="-122"/>
                <a:ea typeface="JetBrains Mono"/>
              </a:rPr>
              <a:t>motor</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 </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this</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en-US" altLang="zh-CN" sz="1600" b="0" i="0" u="none" strike="noStrike" cap="none" normalizeH="0" baseline="0" dirty="0">
                <a:ln>
                  <a:noFill/>
                </a:ln>
                <a:solidFill>
                  <a:srgbClr val="00A99E"/>
                </a:solidFill>
                <a:effectLst/>
                <a:latin typeface="Arial Unicode MS" panose="020B0604020202020204" charset="-122"/>
                <a:ea typeface="JetBrains Mono"/>
              </a:rPr>
              <a:t>motor</a:t>
            </a:r>
            <a:r>
              <a:rPr kumimoji="0" lang="zh-CN" altLang="zh-CN" sz="1600" b="0" i="0" u="none" strike="noStrike" cap="none" normalizeH="0" baseline="0" dirty="0">
                <a:ln>
                  <a:noFill/>
                </a:ln>
                <a:solidFill>
                  <a:srgbClr val="00A99E"/>
                </a:solidFill>
                <a:effectLst/>
                <a:latin typeface="Arial Unicode MS" panose="020B0604020202020204" charset="-122"/>
                <a:ea typeface="JetBrains Mono"/>
              </a:rPr>
              <a:t>Open</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b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5" name="文本框 4"/>
          <p:cNvSpPr txBox="1"/>
          <p:nvPr/>
        </p:nvSpPr>
        <p:spPr>
          <a:xfrm>
            <a:off x="326570" y="1114040"/>
            <a:ext cx="11790785" cy="2246769"/>
          </a:xfrm>
          <a:prstGeom prst="rect">
            <a:avLst/>
          </a:prstGeom>
          <a:noFill/>
        </p:spPr>
        <p:txBody>
          <a:bodyPr wrap="square" rtlCol="0">
            <a:spAutoFit/>
          </a:bodyPr>
          <a:lstStyle/>
          <a:p>
            <a:r>
              <a:rPr lang="en-US" altLang="zh-CN" dirty="0"/>
              <a:t>10. </a:t>
            </a:r>
            <a:r>
              <a:rPr lang="zh-CN" altLang="en-US" dirty="0"/>
              <a:t>在</a:t>
            </a:r>
            <a:r>
              <a:rPr kumimoji="0" lang="zh-CN" altLang="zh-CN" sz="1800" b="1" i="0" u="none" strike="noStrike" cap="none" normalizeH="0" baseline="0" dirty="0">
                <a:ln>
                  <a:noFill/>
                </a:ln>
                <a:solidFill>
                  <a:srgbClr val="859801"/>
                </a:solidFill>
                <a:effectLst/>
                <a:latin typeface="Arial Unicode MS" panose="020B0604020202020204" charset="-122"/>
                <a:ea typeface="JetBrains Mono"/>
              </a:rPr>
              <a:t>export default</a:t>
            </a:r>
            <a:r>
              <a:rPr lang="zh-CN" altLang="en-US" dirty="0"/>
              <a:t>添加如下函数。</a:t>
            </a:r>
            <a:r>
              <a:rPr kumimoji="0" lang="zh-CN" altLang="zh-CN" sz="1800" b="0" i="0" u="none" strike="noStrike" cap="none" normalizeH="0" baseline="0" dirty="0">
                <a:ln>
                  <a:noFill/>
                </a:ln>
                <a:solidFill>
                  <a:srgbClr val="00A99E"/>
                </a:solidFill>
                <a:effectLst/>
                <a:latin typeface="Arial Unicode MS" panose="020B0604020202020204" charset="-122"/>
                <a:ea typeface="JetBrains Mono"/>
              </a:rPr>
              <a:t>work1</a:t>
            </a:r>
            <a:r>
              <a:rPr lang="zh-CN" altLang="en-US" dirty="0"/>
              <a:t>、</a:t>
            </a:r>
            <a:r>
              <a:rPr kumimoji="0" lang="zh-CN" altLang="zh-CN" sz="1800" b="0" i="0" u="none" strike="noStrike" cap="none" normalizeH="0" baseline="0" dirty="0">
                <a:ln>
                  <a:noFill/>
                </a:ln>
                <a:solidFill>
                  <a:srgbClr val="00A99E"/>
                </a:solidFill>
                <a:effectLst/>
                <a:latin typeface="Arial Unicode MS" panose="020B0604020202020204" charset="-122"/>
                <a:ea typeface="JetBrains Mono"/>
              </a:rPr>
              <a:t>work2</a:t>
            </a:r>
            <a:r>
              <a:rPr lang="zh-CN" altLang="en-US" dirty="0"/>
              <a:t>分别用于根据环境情况控制</a:t>
            </a:r>
            <a:r>
              <a:rPr lang="en-US" altLang="zh-CN" dirty="0"/>
              <a:t>led</a:t>
            </a:r>
            <a:r>
              <a:rPr lang="zh-CN" altLang="en-US" dirty="0"/>
              <a:t>和</a:t>
            </a:r>
            <a:r>
              <a:rPr lang="en-US" altLang="zh-CN" dirty="0"/>
              <a:t>motor</a:t>
            </a:r>
            <a:r>
              <a:rPr lang="zh-CN" altLang="en-US" dirty="0"/>
              <a:t>。</a:t>
            </a:r>
            <a:endParaRPr lang="en-US" altLang="zh-CN" dirty="0"/>
          </a:p>
          <a:p>
            <a:r>
              <a:rPr kumimoji="0" lang="zh-CN" altLang="zh-CN" sz="1800" b="0" i="0" u="none" strike="noStrike" cap="none" normalizeH="0" baseline="0" dirty="0">
                <a:ln>
                  <a:noFill/>
                </a:ln>
                <a:solidFill>
                  <a:srgbClr val="11408E"/>
                </a:solidFill>
                <a:effectLst/>
                <a:latin typeface="Arial Unicode MS" panose="020B0604020202020204" charset="-122"/>
                <a:ea typeface="JetBrains Mono"/>
              </a:rPr>
              <a:t>ctr_</a:t>
            </a:r>
            <a:r>
              <a:rPr kumimoji="0" lang="en-US" altLang="zh-CN" sz="1800" b="0" i="0" u="none" strike="noStrike" cap="none" normalizeH="0" baseline="0" dirty="0">
                <a:ln>
                  <a:noFill/>
                </a:ln>
                <a:solidFill>
                  <a:srgbClr val="11408E"/>
                </a:solidFill>
                <a:effectLst/>
                <a:latin typeface="Arial Unicode MS" panose="020B0604020202020204" charset="-122"/>
                <a:ea typeface="JetBrains Mono"/>
              </a:rPr>
              <a:t>led/motor</a:t>
            </a:r>
            <a:r>
              <a:rPr lang="zh-CN" altLang="en-US" dirty="0"/>
              <a:t>参数表示是否人为在干涉</a:t>
            </a:r>
            <a:r>
              <a:rPr lang="en-US" altLang="zh-CN" dirty="0"/>
              <a:t>/</a:t>
            </a:r>
            <a:r>
              <a:rPr lang="zh-CN" altLang="en-US" dirty="0"/>
              <a:t>控制设备运行。比如即使很亮也想开灯，即使很黑也不要开灯。</a:t>
            </a:r>
            <a:endParaRPr lang="en-US" altLang="zh-CN" dirty="0"/>
          </a:p>
          <a:p>
            <a:r>
              <a:rPr lang="zh-CN" altLang="en-US" dirty="0"/>
              <a:t>在没有人为控制的情况下，即根据环境数据和设置的阈值进行比较并决策设备运行。如光强高于一定值开灯，低于一定值关灯。</a:t>
            </a:r>
            <a:endParaRPr lang="en-US" altLang="zh-CN" dirty="0"/>
          </a:p>
          <a:p>
            <a:r>
              <a:rPr lang="zh-CN" altLang="en-US" dirty="0"/>
              <a:t>当有人为干涉时，反转上述执行。</a:t>
            </a:r>
            <a:endParaRPr lang="en-US" altLang="zh-CN" dirty="0"/>
          </a:p>
          <a:p>
            <a:endParaRPr lang="en-US" altLang="zh-CN" dirty="0"/>
          </a:p>
          <a:p>
            <a:r>
              <a:rPr lang="en-US" altLang="zh-CN" sz="1600" dirty="0" err="1"/>
              <a:t>ps</a:t>
            </a:r>
            <a:r>
              <a:rPr lang="zh-CN" altLang="en-US" sz="1600" dirty="0"/>
              <a:t>：</a:t>
            </a:r>
            <a:r>
              <a:rPr lang="en-US" altLang="zh-CN" sz="1600" dirty="0"/>
              <a:t>1. </a:t>
            </a:r>
            <a:r>
              <a:rPr lang="zh-CN" altLang="en-US" sz="1600" dirty="0"/>
              <a:t>一般现实情况中，设备的上阈值和下阈值是不一样的，以避免反复切换。</a:t>
            </a:r>
            <a:endParaRPr lang="en-US" altLang="zh-CN" sz="1600" dirty="0"/>
          </a:p>
          <a:p>
            <a:r>
              <a:rPr lang="en-US" altLang="zh-CN" sz="1600" dirty="0"/>
              <a:t>       2. </a:t>
            </a:r>
            <a:r>
              <a:rPr lang="zh-CN" altLang="en-US" sz="1600" dirty="0"/>
              <a:t>除了翻转实现外，还可以单独设置变量供人为干涉，比如提供绝对控制，只执行开</a:t>
            </a:r>
            <a:r>
              <a:rPr lang="en-US" altLang="zh-CN" sz="1600" dirty="0"/>
              <a:t>/</a:t>
            </a:r>
            <a:r>
              <a:rPr lang="zh-CN" altLang="en-US" sz="1600" dirty="0"/>
              <a:t>关而无视环境变化。</a:t>
            </a:r>
            <a:r>
              <a:rPr lang="en-US" altLang="zh-CN" sz="1600" dirty="0"/>
              <a:t> </a:t>
            </a:r>
            <a:endParaRPr lang="en-US" altLang="zh-CN" sz="16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p:nvPr/>
        </p:nvSpPr>
        <p:spPr>
          <a:xfrm>
            <a:off x="-11937" y="439927"/>
            <a:ext cx="6839584" cy="537209"/>
          </a:xfrm>
          <a:prstGeom prst="rect">
            <a:avLst/>
          </a:prstGeom>
        </p:spPr>
        <p:txBody>
          <a:bodyPr vert="horz" wrap="square" lIns="0" tIns="0" rIns="0" bIns="0"/>
          <a:lstStyle/>
          <a:p>
            <a:pPr algn="l" rtl="0" eaLnBrk="0">
              <a:lnSpc>
                <a:spcPct val="189000"/>
              </a:lnSpc>
            </a:pPr>
            <a:endParaRPr lang="en-US" altLang="en-US" sz="100" dirty="0"/>
          </a:p>
          <a:p>
            <a:pPr marL="12700" algn="l" rtl="0" eaLnBrk="0">
              <a:lnSpc>
                <a:spcPct val="99000"/>
              </a:lnSpc>
              <a:spcBef>
                <a:spcPts val="0"/>
              </a:spcBef>
              <a:tabLst>
                <a:tab pos="380365" algn="l"/>
                <a:tab pos="6826250" algn="l"/>
              </a:tabLst>
            </a:pP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sz="3200" kern="0" spc="190"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3200" u="sng" kern="0" spc="28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lang="en-US" sz="3500" b="1" u="sng" kern="0" spc="-10" dirty="0">
                <a:solidFill>
                  <a:srgbClr val="40404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.JS</a:t>
            </a:r>
            <a:r>
              <a:rPr lang="zh-CN" altLang="en-US" sz="3500" b="1" u="sng" kern="0" spc="-10" dirty="0">
                <a:solidFill>
                  <a:srgbClr val="404040">
                    <a:alpha val="100000"/>
                  </a:srgbClr>
                </a:solidFill>
                <a:uFill>
                  <a:solidFill>
                    <a:srgbClr val="BF1A21"/>
                  </a:solidFill>
                </a:uFill>
                <a:latin typeface="微软雅黑" panose="020B0503020204020204" pitchFamily="34" charset="-122"/>
                <a:ea typeface="微软雅黑" panose="020B0503020204020204" pitchFamily="34" charset="-122"/>
              </a:rPr>
              <a:t>开发</a:t>
            </a: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en-US" sz="3200" dirty="0"/>
          </a:p>
        </p:txBody>
      </p:sp>
      <p:pic>
        <p:nvPicPr>
          <p:cNvPr id="14" name="picture 14"/>
          <p:cNvPicPr>
            <a:picLocks noChangeAspect="1"/>
          </p:cNvPicPr>
          <p:nvPr/>
        </p:nvPicPr>
        <p:blipFill>
          <a:blip r:embed="rId1"/>
          <a:stretch>
            <a:fillRect/>
          </a:stretch>
        </p:blipFill>
        <p:spPr>
          <a:xfrm rot="21600000">
            <a:off x="10668000" y="6545213"/>
            <a:ext cx="1384300" cy="253469"/>
          </a:xfrm>
          <a:prstGeom prst="rect">
            <a:avLst/>
          </a:prstGeom>
        </p:spPr>
      </p:pic>
      <p:pic>
        <p:nvPicPr>
          <p:cNvPr id="2" name="picture 144"/>
          <p:cNvPicPr>
            <a:picLocks noChangeAspect="1"/>
          </p:cNvPicPr>
          <p:nvPr/>
        </p:nvPicPr>
        <p:blipFill>
          <a:blip r:embed="rId2"/>
          <a:stretch>
            <a:fillRect/>
          </a:stretch>
        </p:blipFill>
        <p:spPr>
          <a:xfrm>
            <a:off x="326571" y="442395"/>
            <a:ext cx="444137" cy="442830"/>
          </a:xfrm>
          <a:prstGeom prst="rect">
            <a:avLst/>
          </a:prstGeom>
        </p:spPr>
      </p:pic>
      <p:sp>
        <p:nvSpPr>
          <p:cNvPr id="3" name="文本框 2"/>
          <p:cNvSpPr txBox="1"/>
          <p:nvPr/>
        </p:nvSpPr>
        <p:spPr>
          <a:xfrm>
            <a:off x="326570" y="1338701"/>
            <a:ext cx="5131837" cy="369332"/>
          </a:xfrm>
          <a:prstGeom prst="rect">
            <a:avLst/>
          </a:prstGeom>
          <a:noFill/>
        </p:spPr>
        <p:txBody>
          <a:bodyPr wrap="square" rtlCol="0">
            <a:spAutoFit/>
          </a:bodyPr>
          <a:lstStyle/>
          <a:p>
            <a:endParaRPr lang="en-US" altLang="zh-CN" dirty="0"/>
          </a:p>
        </p:txBody>
      </p:sp>
      <p:sp>
        <p:nvSpPr>
          <p:cNvPr id="4" name="文本框 3"/>
          <p:cNvSpPr txBox="1"/>
          <p:nvPr/>
        </p:nvSpPr>
        <p:spPr>
          <a:xfrm>
            <a:off x="401214" y="1154035"/>
            <a:ext cx="11651086" cy="646331"/>
          </a:xfrm>
          <a:prstGeom prst="rect">
            <a:avLst/>
          </a:prstGeom>
          <a:noFill/>
        </p:spPr>
        <p:txBody>
          <a:bodyPr wrap="square" rtlCol="0">
            <a:spAutoFit/>
          </a:bodyPr>
          <a:lstStyle/>
          <a:p>
            <a:r>
              <a:rPr lang="en-US" altLang="zh-CN" dirty="0"/>
              <a:t>11. </a:t>
            </a:r>
            <a:r>
              <a:rPr lang="zh-CN" altLang="en-US" dirty="0"/>
              <a:t>这里可以为人为干涉设置一个启动函数，在该函数执行之前，相应变量一直保持默认值，即人为干涉不会影响设备控制的决策。这个启动函数可以在开始时就执行，也可以用</a:t>
            </a:r>
            <a:r>
              <a:rPr kumimoji="0" lang="zh-CN" altLang="zh-CN" sz="1800" b="0" i="0" u="none" strike="noStrike" cap="none" normalizeH="0" baseline="0" dirty="0">
                <a:ln>
                  <a:noFill/>
                </a:ln>
                <a:solidFill>
                  <a:srgbClr val="11408E"/>
                </a:solidFill>
                <a:effectLst/>
                <a:latin typeface="Arial Unicode MS" panose="020B0604020202020204" charset="-122"/>
                <a:ea typeface="JetBrains Mono"/>
              </a:rPr>
              <a:t>onclick</a:t>
            </a:r>
            <a:r>
              <a:rPr lang="zh-CN" altLang="en-US" dirty="0"/>
              <a:t>绑定到界面上。</a:t>
            </a:r>
            <a:endParaRPr lang="en-US" altLang="zh-CN" sz="1600" dirty="0"/>
          </a:p>
        </p:txBody>
      </p:sp>
      <p:sp>
        <p:nvSpPr>
          <p:cNvPr id="5" name="Rectangle 1"/>
          <p:cNvSpPr>
            <a:spLocks noChangeArrowheads="1"/>
          </p:cNvSpPr>
          <p:nvPr/>
        </p:nvSpPr>
        <p:spPr bwMode="auto">
          <a:xfrm>
            <a:off x="548639" y="1977265"/>
            <a:ext cx="4894289" cy="1569660"/>
          </a:xfrm>
          <a:prstGeom prst="rect">
            <a:avLst/>
          </a:prstGeom>
          <a:solidFill>
            <a:schemeClr val="accent4">
              <a:lumMod val="20000"/>
              <a:lumOff val="80000"/>
            </a:schemeClr>
          </a:solidFill>
          <a:ln>
            <a:noFill/>
          </a:ln>
          <a:effec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00A99E"/>
                </a:solidFill>
                <a:effectLst/>
                <a:latin typeface="Arial Unicode MS" panose="020B0604020202020204" charset="-122"/>
                <a:ea typeface="JetBrains Mono"/>
              </a:rPr>
              <a:t>work3</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b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    </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if </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this</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mydata</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pcmd </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FF9170"/>
                </a:solidFill>
                <a:effectLst/>
                <a:latin typeface="Arial Unicode MS" panose="020B0604020202020204" charset="-122"/>
                <a:ea typeface="JetBrains Mono"/>
              </a:rPr>
              <a:t>0</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 </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this</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ctr_led </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true</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b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else this</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ctr_led </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false</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b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if </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this</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mydata</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pcmd </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sz="1600" b="0" i="0" u="none" strike="noStrike" cap="none" normalizeH="0" baseline="0" dirty="0">
                <a:ln>
                  <a:noFill/>
                </a:ln>
                <a:solidFill>
                  <a:srgbClr val="FF9170"/>
                </a:solidFill>
                <a:effectLst/>
                <a:latin typeface="Arial Unicode MS" panose="020B0604020202020204" charset="-122"/>
                <a:ea typeface="JetBrains Mono"/>
              </a:rPr>
              <a:t>1</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 </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this</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ctr_motor </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true</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b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else this</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ctr_motor </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 </a:t>
            </a:r>
            <a:r>
              <a:rPr kumimoji="0" lang="zh-CN" altLang="zh-CN" sz="1600" b="1" i="0" u="none" strike="noStrike" cap="none" normalizeH="0" baseline="0" dirty="0">
                <a:ln>
                  <a:noFill/>
                </a:ln>
                <a:solidFill>
                  <a:srgbClr val="859801"/>
                </a:solidFill>
                <a:effectLst/>
                <a:latin typeface="Arial Unicode MS" panose="020B0604020202020204" charset="-122"/>
                <a:ea typeface="JetBrains Mono"/>
              </a:rPr>
              <a:t>false</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b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b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859801"/>
                </a:solidFill>
                <a:effectLst/>
                <a:latin typeface="Arial Unicode MS" panose="020B0604020202020204" charset="-122"/>
                <a:ea typeface="JetBrains Mono"/>
              </a:rPr>
              <a:t>,</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6" name="文本框 5"/>
          <p:cNvSpPr txBox="1"/>
          <p:nvPr/>
        </p:nvSpPr>
        <p:spPr>
          <a:xfrm>
            <a:off x="7809722" y="2304661"/>
            <a:ext cx="4083698" cy="584775"/>
          </a:xfrm>
          <a:prstGeom prst="rect">
            <a:avLst/>
          </a:prstGeom>
          <a:noFill/>
        </p:spPr>
        <p:txBody>
          <a:bodyPr wrap="square" rtlCol="0">
            <a:spAutoFit/>
          </a:bodyPr>
          <a:lstStyle/>
          <a:p>
            <a:r>
              <a:rPr kumimoji="0" lang="zh-CN" altLang="zh-CN" sz="1600" b="0" i="0" u="none" strike="noStrike" cap="none" normalizeH="0" baseline="0" dirty="0">
                <a:ln>
                  <a:noFill/>
                </a:ln>
                <a:solidFill>
                  <a:srgbClr val="00A99E"/>
                </a:solidFill>
                <a:effectLst/>
                <a:latin typeface="Arial Unicode MS" panose="020B0604020202020204" charset="-122"/>
                <a:ea typeface="JetBrains Mono"/>
              </a:rPr>
              <a:t>work3</a:t>
            </a:r>
            <a:r>
              <a:rPr lang="zh-CN" altLang="en-US" sz="1600" dirty="0"/>
              <a:t>函数负责根据手机信号设置设备对应的人为干涉的情况。</a:t>
            </a:r>
            <a:endParaRPr lang="zh-CN" altLang="en-US" sz="1600" dirty="0"/>
          </a:p>
        </p:txBody>
      </p:sp>
      <p:sp>
        <p:nvSpPr>
          <p:cNvPr id="7" name="Rectangle 2"/>
          <p:cNvSpPr>
            <a:spLocks noChangeArrowheads="1"/>
          </p:cNvSpPr>
          <p:nvPr/>
        </p:nvSpPr>
        <p:spPr bwMode="auto">
          <a:xfrm>
            <a:off x="548639" y="4041971"/>
            <a:ext cx="2787943" cy="1477328"/>
          </a:xfrm>
          <a:prstGeom prst="rect">
            <a:avLst/>
          </a:prstGeom>
          <a:solidFill>
            <a:schemeClr val="accent4">
              <a:lumMod val="20000"/>
              <a:lumOff val="80000"/>
            </a:schemeClr>
          </a:solidFill>
          <a:ln>
            <a:noFill/>
          </a:ln>
          <a:effec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dirty="0">
                <a:ln>
                  <a:noFill/>
                </a:ln>
                <a:solidFill>
                  <a:srgbClr val="00A99E"/>
                </a:solidFill>
                <a:effectLst/>
                <a:latin typeface="Arial Unicode MS" panose="020B0604020202020204" charset="-122"/>
                <a:ea typeface="JetBrains Mono"/>
              </a:rPr>
              <a:t>work_forever</a:t>
            </a:r>
            <a:r>
              <a:rPr kumimoji="0" lang="zh-CN" altLang="zh-CN"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b="0" i="0" u="none" strike="noStrike" cap="none" normalizeH="0" baseline="0" dirty="0">
                <a:ln>
                  <a:noFill/>
                </a:ln>
                <a:solidFill>
                  <a:srgbClr val="E986CD"/>
                </a:solidFill>
                <a:effectLst/>
                <a:latin typeface="Arial Unicode MS" panose="020B0604020202020204" charset="-122"/>
                <a:ea typeface="JetBrains Mono"/>
              </a:rPr>
              <a:t>{</a:t>
            </a:r>
            <a:br>
              <a:rPr kumimoji="0" lang="zh-CN" altLang="zh-CN" b="0" i="0" u="none" strike="noStrike" cap="none" normalizeH="0" baseline="0" dirty="0">
                <a:ln>
                  <a:noFill/>
                </a:ln>
                <a:solidFill>
                  <a:srgbClr val="E986CD"/>
                </a:solidFill>
                <a:effectLst/>
                <a:latin typeface="Arial Unicode MS" panose="020B0604020202020204" charset="-122"/>
                <a:ea typeface="JetBrains Mono"/>
              </a:rPr>
            </a:br>
            <a:r>
              <a:rPr kumimoji="0" lang="zh-CN" altLang="zh-CN" b="0" i="0" u="none" strike="noStrike" cap="none" normalizeH="0" baseline="0" dirty="0">
                <a:ln>
                  <a:noFill/>
                </a:ln>
                <a:solidFill>
                  <a:srgbClr val="E986CD"/>
                </a:solidFill>
                <a:effectLst/>
                <a:latin typeface="Arial Unicode MS" panose="020B0604020202020204" charset="-122"/>
                <a:ea typeface="JetBrains Mono"/>
              </a:rPr>
              <a:t>    </a:t>
            </a:r>
            <a:r>
              <a:rPr kumimoji="0" lang="zh-CN" altLang="zh-CN" b="0" i="0" u="none" strike="noStrike" cap="none" normalizeH="0" baseline="0" dirty="0">
                <a:ln>
                  <a:noFill/>
                </a:ln>
                <a:solidFill>
                  <a:srgbClr val="00A99E"/>
                </a:solidFill>
                <a:effectLst/>
                <a:latin typeface="Arial Unicode MS" panose="020B0604020202020204" charset="-122"/>
                <a:ea typeface="JetBrains Mono"/>
              </a:rPr>
              <a:t>setInterval</a:t>
            </a:r>
            <a:r>
              <a:rPr kumimoji="0" lang="zh-CN" altLang="zh-CN"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b="1" i="0" u="none" strike="noStrike" cap="none" normalizeH="0" baseline="0" dirty="0">
                <a:ln>
                  <a:noFill/>
                </a:ln>
                <a:solidFill>
                  <a:srgbClr val="859801"/>
                </a:solidFill>
                <a:effectLst/>
                <a:latin typeface="Arial Unicode MS" panose="020B0604020202020204" charset="-122"/>
                <a:ea typeface="JetBrains Mono"/>
              </a:rPr>
              <a:t>function </a:t>
            </a:r>
            <a:r>
              <a:rPr kumimoji="0" lang="zh-CN" altLang="zh-CN"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b="0" i="0" u="none" strike="noStrike" cap="none" normalizeH="0" baseline="0" dirty="0">
                <a:ln>
                  <a:noFill/>
                </a:ln>
                <a:solidFill>
                  <a:srgbClr val="E986CD"/>
                </a:solidFill>
                <a:effectLst/>
                <a:latin typeface="Arial Unicode MS" panose="020B0604020202020204" charset="-122"/>
                <a:ea typeface="JetBrains Mono"/>
              </a:rPr>
              <a:t>{</a:t>
            </a:r>
            <a:br>
              <a:rPr kumimoji="0" lang="zh-CN" altLang="zh-CN" b="0" i="0" u="none" strike="noStrike" cap="none" normalizeH="0" baseline="0" dirty="0">
                <a:ln>
                  <a:noFill/>
                </a:ln>
                <a:solidFill>
                  <a:srgbClr val="E986CD"/>
                </a:solidFill>
                <a:effectLst/>
                <a:latin typeface="Arial Unicode MS" panose="020B0604020202020204" charset="-122"/>
                <a:ea typeface="JetBrains Mono"/>
              </a:rPr>
            </a:br>
            <a:r>
              <a:rPr kumimoji="0" lang="zh-CN" altLang="zh-CN" b="0" i="0" u="none" strike="noStrike" cap="none" normalizeH="0" baseline="0" dirty="0">
                <a:ln>
                  <a:noFill/>
                </a:ln>
                <a:solidFill>
                  <a:srgbClr val="E986CD"/>
                </a:solidFill>
                <a:effectLst/>
                <a:latin typeface="Arial Unicode MS" panose="020B0604020202020204" charset="-122"/>
                <a:ea typeface="JetBrains Mono"/>
              </a:rPr>
              <a:t>        </a:t>
            </a:r>
            <a:r>
              <a:rPr kumimoji="0" lang="zh-CN" altLang="zh-CN" b="1" i="0" u="none" strike="noStrike" cap="none" normalizeH="0" baseline="0" dirty="0">
                <a:ln>
                  <a:noFill/>
                </a:ln>
                <a:solidFill>
                  <a:srgbClr val="859801"/>
                </a:solidFill>
                <a:effectLst/>
                <a:latin typeface="Arial Unicode MS" panose="020B0604020202020204" charset="-122"/>
                <a:ea typeface="JetBrains Mono"/>
              </a:rPr>
              <a:t>this</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b="0" i="0" u="none" strike="noStrike" cap="none" normalizeH="0" baseline="0" dirty="0">
                <a:ln>
                  <a:noFill/>
                </a:ln>
                <a:solidFill>
                  <a:srgbClr val="00A99E"/>
                </a:solidFill>
                <a:effectLst/>
                <a:latin typeface="Arial Unicode MS" panose="020B0604020202020204" charset="-122"/>
                <a:ea typeface="JetBrains Mono"/>
              </a:rPr>
              <a:t>work3</a:t>
            </a:r>
            <a:r>
              <a:rPr kumimoji="0" lang="zh-CN" altLang="zh-CN" b="0" i="0" u="none" strike="noStrike" cap="none" normalizeH="0" baseline="0" dirty="0">
                <a:ln>
                  <a:noFill/>
                </a:ln>
                <a:solidFill>
                  <a:srgbClr val="6C71C4"/>
                </a:solidFill>
                <a:effectLst/>
                <a:latin typeface="Arial Unicode MS" panose="020B0604020202020204" charset="-122"/>
                <a:ea typeface="JetBrains Mono"/>
              </a:rPr>
              <a:t>()</a:t>
            </a:r>
            <a:br>
              <a:rPr kumimoji="0" lang="zh-CN" altLang="zh-CN" b="0" i="0" u="none" strike="noStrike" cap="none" normalizeH="0" baseline="0" dirty="0">
                <a:ln>
                  <a:noFill/>
                </a:ln>
                <a:solidFill>
                  <a:srgbClr val="6C71C4"/>
                </a:solidFill>
                <a:effectLst/>
                <a:latin typeface="Arial Unicode MS" panose="020B0604020202020204" charset="-122"/>
                <a:ea typeface="JetBrains Mono"/>
              </a:rPr>
            </a:br>
            <a:r>
              <a:rPr kumimoji="0" lang="zh-CN" altLang="zh-CN" b="0" i="0" u="none" strike="noStrike" cap="none" normalizeH="0" baseline="0" dirty="0">
                <a:ln>
                  <a:noFill/>
                </a:ln>
                <a:solidFill>
                  <a:srgbClr val="6C71C4"/>
                </a:solidFill>
                <a:effectLst/>
                <a:latin typeface="Arial Unicode MS" panose="020B0604020202020204" charset="-122"/>
                <a:ea typeface="JetBrains Mono"/>
              </a:rPr>
              <a:t>    </a:t>
            </a:r>
            <a:r>
              <a:rPr kumimoji="0" lang="zh-CN" altLang="zh-CN" b="0" i="0" u="none" strike="noStrike" cap="none" normalizeH="0" baseline="0" dirty="0">
                <a:ln>
                  <a:noFill/>
                </a:ln>
                <a:solidFill>
                  <a:srgbClr val="E986CD"/>
                </a:solidFill>
                <a:effectLst/>
                <a:latin typeface="Arial Unicode MS" panose="020B0604020202020204" charset="-122"/>
                <a:ea typeface="JetBrains Mono"/>
              </a:rPr>
              <a:t>}</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b="0" i="0" u="none" strike="noStrike" cap="none" normalizeH="0" baseline="0" dirty="0">
                <a:ln>
                  <a:noFill/>
                </a:ln>
                <a:solidFill>
                  <a:srgbClr val="00A99E"/>
                </a:solidFill>
                <a:effectLst/>
                <a:latin typeface="Arial Unicode MS" panose="020B0604020202020204" charset="-122"/>
                <a:ea typeface="JetBrains Mono"/>
              </a:rPr>
              <a:t>bind</a:t>
            </a:r>
            <a:r>
              <a:rPr kumimoji="0" lang="zh-CN" altLang="zh-CN"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b="1" i="0" u="none" strike="noStrike" cap="none" normalizeH="0" baseline="0" dirty="0">
                <a:ln>
                  <a:noFill/>
                </a:ln>
                <a:solidFill>
                  <a:srgbClr val="859801"/>
                </a:solidFill>
                <a:effectLst/>
                <a:latin typeface="Arial Unicode MS" panose="020B0604020202020204" charset="-122"/>
                <a:ea typeface="JetBrains Mono"/>
              </a:rPr>
              <a:t>this</a:t>
            </a:r>
            <a:r>
              <a:rPr kumimoji="0" lang="zh-CN" altLang="zh-CN" b="0" i="0" u="none" strike="noStrike" cap="none" normalizeH="0" baseline="0" dirty="0">
                <a:ln>
                  <a:noFill/>
                </a:ln>
                <a:solidFill>
                  <a:srgbClr val="6C71C4"/>
                </a:solidFill>
                <a:effectLst/>
                <a:latin typeface="Arial Unicode MS" panose="020B0604020202020204" charset="-122"/>
                <a:ea typeface="JetBrains Mono"/>
              </a:rPr>
              <a:t>)</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a:t>
            </a:r>
            <a:r>
              <a:rPr kumimoji="0" lang="zh-CN" altLang="zh-CN" b="0" i="0" u="none" strike="noStrike" cap="none" normalizeH="0" baseline="0" dirty="0">
                <a:ln>
                  <a:noFill/>
                </a:ln>
                <a:solidFill>
                  <a:srgbClr val="FF9170"/>
                </a:solidFill>
                <a:effectLst/>
                <a:latin typeface="Arial Unicode MS" panose="020B0604020202020204" charset="-122"/>
                <a:ea typeface="JetBrains Mono"/>
              </a:rPr>
              <a:t>200</a:t>
            </a:r>
            <a:r>
              <a:rPr kumimoji="0" lang="zh-CN" altLang="zh-CN" b="0" i="0" u="none" strike="noStrike" cap="none" normalizeH="0" baseline="0" dirty="0">
                <a:ln>
                  <a:noFill/>
                </a:ln>
                <a:solidFill>
                  <a:srgbClr val="6C71C4"/>
                </a:solidFill>
                <a:effectLst/>
                <a:latin typeface="Arial Unicode MS" panose="020B0604020202020204" charset="-122"/>
                <a:ea typeface="JetBrains Mono"/>
              </a:rPr>
              <a:t>)</a:t>
            </a:r>
            <a:br>
              <a:rPr kumimoji="0" lang="zh-CN" altLang="zh-CN" b="0" i="0" u="none" strike="noStrike" cap="none" normalizeH="0" baseline="0" dirty="0">
                <a:ln>
                  <a:noFill/>
                </a:ln>
                <a:solidFill>
                  <a:srgbClr val="6C71C4"/>
                </a:solidFill>
                <a:effectLst/>
                <a:latin typeface="Arial Unicode MS" panose="020B0604020202020204" charset="-122"/>
                <a:ea typeface="JetBrains Mono"/>
              </a:rPr>
            </a:br>
            <a:r>
              <a:rPr kumimoji="0" lang="zh-CN" altLang="zh-CN" b="0" i="0" u="none" strike="noStrike" cap="none" normalizeH="0" baseline="0" dirty="0">
                <a:ln>
                  <a:noFill/>
                </a:ln>
                <a:solidFill>
                  <a:srgbClr val="E986CD"/>
                </a:solidFill>
                <a:effectLst/>
                <a:latin typeface="Arial Unicode MS" panose="020B0604020202020204" charset="-122"/>
                <a:ea typeface="JetBrains Mono"/>
              </a:rPr>
              <a:t>}</a:t>
            </a:r>
            <a:r>
              <a:rPr kumimoji="0" lang="zh-CN" altLang="zh-CN" b="0" i="0" u="none" strike="noStrike" cap="none" normalizeH="0" baseline="0" dirty="0">
                <a:ln>
                  <a:noFill/>
                </a:ln>
                <a:solidFill>
                  <a:srgbClr val="859801"/>
                </a:solidFill>
                <a:effectLst/>
                <a:latin typeface="Arial Unicode MS" panose="020B0604020202020204" charset="-122"/>
                <a:ea typeface="JetBrains Mono"/>
              </a:rPr>
              <a:t>,</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
        <p:nvSpPr>
          <p:cNvPr id="9" name="文本框 8"/>
          <p:cNvSpPr txBox="1"/>
          <p:nvPr/>
        </p:nvSpPr>
        <p:spPr>
          <a:xfrm>
            <a:off x="3920410" y="4340525"/>
            <a:ext cx="7973009" cy="1323439"/>
          </a:xfrm>
          <a:prstGeom prst="rect">
            <a:avLst/>
          </a:prstGeom>
          <a:noFill/>
        </p:spPr>
        <p:txBody>
          <a:bodyPr wrap="square" rtlCol="0">
            <a:spAutoFit/>
          </a:bodyPr>
          <a:lstStyle/>
          <a:p>
            <a:r>
              <a:rPr lang="zh-CN" altLang="en-US" sz="1600" dirty="0"/>
              <a:t>这里为</a:t>
            </a:r>
            <a:r>
              <a:rPr kumimoji="0" lang="zh-CN" altLang="zh-CN" sz="1600" b="0" i="0" u="none" strike="noStrike" cap="none" normalizeH="0" baseline="0" dirty="0">
                <a:ln>
                  <a:noFill/>
                </a:ln>
                <a:solidFill>
                  <a:srgbClr val="00A99E"/>
                </a:solidFill>
                <a:effectLst/>
                <a:latin typeface="Arial Unicode MS" panose="020B0604020202020204" charset="-122"/>
                <a:ea typeface="JetBrains Mono"/>
              </a:rPr>
              <a:t>work3</a:t>
            </a:r>
            <a:r>
              <a:rPr lang="zh-CN" altLang="en-US" sz="1600" dirty="0"/>
              <a:t>函数单独定义一个定时器的启动函数</a:t>
            </a:r>
            <a:r>
              <a:rPr kumimoji="0" lang="zh-CN" altLang="zh-CN" sz="1600" b="0" i="0" u="none" strike="noStrike" cap="none" normalizeH="0" baseline="0" dirty="0">
                <a:ln>
                  <a:noFill/>
                </a:ln>
                <a:solidFill>
                  <a:srgbClr val="00A99E"/>
                </a:solidFill>
                <a:effectLst/>
                <a:latin typeface="Arial Unicode MS" panose="020B0604020202020204" charset="-122"/>
                <a:ea typeface="JetBrains Mono"/>
              </a:rPr>
              <a:t>work_forever</a:t>
            </a:r>
            <a:r>
              <a:rPr lang="zh-CN" altLang="en-US" sz="1600" dirty="0"/>
              <a:t>，可以将这个函数绑定到某个事件，由事件（比如点击界面上的某个图标）触发，而不是在初始化阶段启动定时器。</a:t>
            </a:r>
            <a:endParaRPr lang="en-US" altLang="zh-CN" sz="1600" dirty="0"/>
          </a:p>
          <a:p>
            <a:endParaRPr lang="en-US" altLang="zh-CN" sz="1600" dirty="0"/>
          </a:p>
          <a:p>
            <a:r>
              <a:rPr lang="zh-CN" altLang="en-US" sz="1600" dirty="0"/>
              <a:t>（这里仅是提供一种不同的定时器触发方式，实现过程依然可以在初始化阶段启动）</a:t>
            </a:r>
            <a:endParaRPr lang="en-US" altLang="zh-CN" sz="16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p:nvPr/>
        </p:nvSpPr>
        <p:spPr>
          <a:xfrm>
            <a:off x="-11937" y="439927"/>
            <a:ext cx="6839584" cy="537209"/>
          </a:xfrm>
          <a:prstGeom prst="rect">
            <a:avLst/>
          </a:prstGeom>
        </p:spPr>
        <p:txBody>
          <a:bodyPr vert="horz" wrap="square" lIns="0" tIns="0" rIns="0" bIns="0"/>
          <a:lstStyle/>
          <a:p>
            <a:pPr algn="l" rtl="0" eaLnBrk="0">
              <a:lnSpc>
                <a:spcPct val="189000"/>
              </a:lnSpc>
            </a:pPr>
            <a:endParaRPr lang="en-US" altLang="en-US" sz="100" dirty="0"/>
          </a:p>
          <a:p>
            <a:pPr marL="12700" algn="l" rtl="0" eaLnBrk="0">
              <a:lnSpc>
                <a:spcPct val="99000"/>
              </a:lnSpc>
              <a:spcBef>
                <a:spcPts val="0"/>
              </a:spcBef>
              <a:tabLst>
                <a:tab pos="380365" algn="l"/>
                <a:tab pos="6826250" algn="l"/>
              </a:tabLst>
            </a:pP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sz="3200" kern="0" spc="190"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3200" u="sng" kern="0" spc="28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500" b="1" u="sng" kern="0" spc="-10" dirty="0">
                <a:solidFill>
                  <a:srgbClr val="404040">
                    <a:alpha val="100000"/>
                  </a:srgbClr>
                </a:solidFill>
                <a:uFill>
                  <a:solidFill>
                    <a:srgbClr val="BF1A21"/>
                  </a:solidFill>
                </a:uFill>
                <a:latin typeface="微软雅黑" panose="020B0503020204020204" pitchFamily="34" charset="-122"/>
                <a:ea typeface="微软雅黑" panose="020B0503020204020204" pitchFamily="34" charset="-122"/>
              </a:rPr>
              <a:t>应用界面开发</a:t>
            </a: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en-US" sz="3200" dirty="0"/>
          </a:p>
        </p:txBody>
      </p:sp>
      <p:pic>
        <p:nvPicPr>
          <p:cNvPr id="14" name="picture 14"/>
          <p:cNvPicPr>
            <a:picLocks noChangeAspect="1"/>
          </p:cNvPicPr>
          <p:nvPr/>
        </p:nvPicPr>
        <p:blipFill>
          <a:blip r:embed="rId1"/>
          <a:stretch>
            <a:fillRect/>
          </a:stretch>
        </p:blipFill>
        <p:spPr>
          <a:xfrm rot="21600000">
            <a:off x="10668000" y="6545213"/>
            <a:ext cx="1384300" cy="253469"/>
          </a:xfrm>
          <a:prstGeom prst="rect">
            <a:avLst/>
          </a:prstGeom>
        </p:spPr>
      </p:pic>
      <p:pic>
        <p:nvPicPr>
          <p:cNvPr id="2" name="picture 144"/>
          <p:cNvPicPr>
            <a:picLocks noChangeAspect="1"/>
          </p:cNvPicPr>
          <p:nvPr/>
        </p:nvPicPr>
        <p:blipFill>
          <a:blip r:embed="rId2"/>
          <a:stretch>
            <a:fillRect/>
          </a:stretch>
        </p:blipFill>
        <p:spPr>
          <a:xfrm>
            <a:off x="326571" y="442395"/>
            <a:ext cx="444137" cy="442830"/>
          </a:xfrm>
          <a:prstGeom prst="rect">
            <a:avLst/>
          </a:prstGeom>
        </p:spPr>
      </p:pic>
      <p:sp>
        <p:nvSpPr>
          <p:cNvPr id="6" name="Rectangle 1"/>
          <p:cNvSpPr>
            <a:spLocks noChangeArrowheads="1"/>
          </p:cNvSpPr>
          <p:nvPr/>
        </p:nvSpPr>
        <p:spPr bwMode="auto">
          <a:xfrm>
            <a:off x="409637" y="2896386"/>
            <a:ext cx="6649577"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A59684"/>
                </a:solidFill>
                <a:effectLst/>
                <a:latin typeface="Arial Unicode MS" panose="020B0604020202020204" charset="-122"/>
                <a:ea typeface="JetBrains Mono"/>
              </a:rPr>
              <a:t>&lt;</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text </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class</a:t>
            </a: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00A99E"/>
                </a:solidFill>
                <a:effectLst/>
                <a:latin typeface="Arial Unicode MS" panose="020B0604020202020204" charset="-122"/>
                <a:ea typeface="JetBrains Mono"/>
              </a:rPr>
              <a:t>"text e53-title-text" </a:t>
            </a:r>
            <a:r>
              <a:rPr kumimoji="0" lang="zh-CN" altLang="zh-CN" sz="1600" b="0" i="0" u="none" strike="noStrike" cap="none" normalizeH="0" baseline="0" dirty="0">
                <a:ln>
                  <a:noFill/>
                </a:ln>
                <a:solidFill>
                  <a:srgbClr val="11408E"/>
                </a:solidFill>
                <a:effectLst/>
                <a:latin typeface="Arial Unicode MS" panose="020B0604020202020204" charset="-122"/>
                <a:ea typeface="JetBrains Mono"/>
              </a:rPr>
              <a:t>onclick</a:t>
            </a:r>
            <a:r>
              <a:rPr kumimoji="0" lang="zh-CN" altLang="zh-CN" sz="1600" b="0" i="0" u="none" strike="noStrike" cap="none" normalizeH="0" baseline="0" dirty="0">
                <a:ln>
                  <a:noFill/>
                </a:ln>
                <a:solidFill>
                  <a:srgbClr val="E986CD"/>
                </a:solidFill>
                <a:effectLst/>
                <a:latin typeface="Arial Unicode MS" panose="020B0604020202020204" charset="-122"/>
                <a:ea typeface="JetBrains Mono"/>
              </a:rPr>
              <a:t>=</a:t>
            </a:r>
            <a:r>
              <a:rPr kumimoji="0" lang="zh-CN" altLang="zh-CN" sz="1600" b="0" i="0" u="none" strike="noStrike" cap="none" normalizeH="0" baseline="0" dirty="0">
                <a:ln>
                  <a:noFill/>
                </a:ln>
                <a:solidFill>
                  <a:srgbClr val="00A99E"/>
                </a:solidFill>
                <a:effectLst/>
                <a:latin typeface="Arial Unicode MS" panose="020B0604020202020204" charset="-122"/>
                <a:ea typeface="JetBrains Mono"/>
              </a:rPr>
              <a:t>"work_forever"</a:t>
            </a:r>
            <a:r>
              <a:rPr kumimoji="0" lang="zh-CN" altLang="zh-CN" sz="1600" b="0" i="0" u="none" strike="noStrike" cap="none" normalizeH="0" baseline="0" dirty="0">
                <a:ln>
                  <a:noFill/>
                </a:ln>
                <a:solidFill>
                  <a:srgbClr val="A59684"/>
                </a:solidFill>
                <a:effectLst/>
                <a:latin typeface="Arial Unicode MS" panose="020B0604020202020204" charset="-122"/>
                <a:ea typeface="JetBrains Mono"/>
              </a:rPr>
              <a:t>&gt;</a:t>
            </a:r>
            <a:r>
              <a:rPr kumimoji="0" lang="zh-CN" altLang="zh-CN" sz="1600" b="0" i="0" u="none" strike="noStrike" cap="none" normalizeH="0" baseline="0" dirty="0">
                <a:ln>
                  <a:noFill/>
                </a:ln>
                <a:solidFill>
                  <a:srgbClr val="653170"/>
                </a:solidFill>
                <a:effectLst/>
                <a:latin typeface="Courier New" panose="02070309020205020404" charset="0"/>
                <a:ea typeface="JetBrains Mono"/>
                <a:cs typeface="Courier New" panose="02070309020205020404" charset="0"/>
              </a:rPr>
              <a:t>智能管控</a:t>
            </a:r>
            <a:r>
              <a:rPr kumimoji="0" lang="zh-CN" altLang="zh-CN" sz="1600" b="0" i="0" u="none" strike="noStrike" cap="none" normalizeH="0" baseline="0" dirty="0">
                <a:ln>
                  <a:noFill/>
                </a:ln>
                <a:solidFill>
                  <a:srgbClr val="A59684"/>
                </a:solidFill>
                <a:effectLst/>
                <a:latin typeface="Arial Unicode MS" panose="020B0604020202020204" charset="-122"/>
                <a:ea typeface="JetBrains Mono"/>
              </a:rPr>
              <a:t>&lt;/</a:t>
            </a:r>
            <a:r>
              <a:rPr kumimoji="0" lang="zh-CN" altLang="zh-CN" sz="1600" b="0" i="0" u="none" strike="noStrike" cap="none" normalizeH="0" baseline="0" dirty="0">
                <a:ln>
                  <a:noFill/>
                </a:ln>
                <a:solidFill>
                  <a:srgbClr val="6C71C4"/>
                </a:solidFill>
                <a:effectLst/>
                <a:latin typeface="Arial Unicode MS" panose="020B0604020202020204" charset="-122"/>
                <a:ea typeface="JetBrains Mono"/>
              </a:rPr>
              <a:t>text</a:t>
            </a:r>
            <a:r>
              <a:rPr kumimoji="0" lang="zh-CN" altLang="zh-CN" sz="1600" b="0" i="0" u="none" strike="noStrike" cap="none" normalizeH="0" baseline="0" dirty="0">
                <a:ln>
                  <a:noFill/>
                </a:ln>
                <a:solidFill>
                  <a:srgbClr val="A59684"/>
                </a:solidFill>
                <a:effectLst/>
                <a:latin typeface="Arial Unicode MS" panose="020B0604020202020204" charset="-122"/>
                <a:ea typeface="JetBrains Mono"/>
              </a:rPr>
              <a:t>&gt;</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7" name="文本框 6"/>
          <p:cNvSpPr txBox="1"/>
          <p:nvPr/>
        </p:nvSpPr>
        <p:spPr>
          <a:xfrm>
            <a:off x="368103" y="1220409"/>
            <a:ext cx="11985627" cy="1692771"/>
          </a:xfrm>
          <a:prstGeom prst="rect">
            <a:avLst/>
          </a:prstGeom>
          <a:noFill/>
        </p:spPr>
        <p:txBody>
          <a:bodyPr wrap="square" rtlCol="0">
            <a:spAutoFit/>
          </a:bodyPr>
          <a:lstStyle/>
          <a:p>
            <a:r>
              <a:rPr lang="zh-CN" altLang="en-US" dirty="0"/>
              <a:t>应用界面的开发（</a:t>
            </a:r>
            <a:r>
              <a:rPr lang="en-US" altLang="zh-CN" dirty="0"/>
              <a:t>.</a:t>
            </a:r>
            <a:r>
              <a:rPr lang="en-US" altLang="zh-CN" dirty="0" err="1"/>
              <a:t>css</a:t>
            </a:r>
            <a:r>
              <a:rPr lang="zh-CN" altLang="en-US" dirty="0"/>
              <a:t>和</a:t>
            </a:r>
            <a:r>
              <a:rPr lang="en-US" altLang="zh-CN" dirty="0"/>
              <a:t>.</a:t>
            </a:r>
            <a:r>
              <a:rPr lang="en-US" altLang="zh-CN" dirty="0" err="1"/>
              <a:t>hml</a:t>
            </a:r>
            <a:r>
              <a:rPr lang="zh-CN" altLang="en-US" dirty="0"/>
              <a:t>）属于图形化布局的开发，项目包括初始界面和工作界面，可以根据自己的喜好设置界面布局、图片等。</a:t>
            </a:r>
            <a:endParaRPr lang="en-US" altLang="zh-CN" dirty="0"/>
          </a:p>
          <a:p>
            <a:r>
              <a:rPr lang="zh-CN" altLang="en-US" dirty="0"/>
              <a:t>如需参考，可以查看课程提供的项目文件，其中提供了图片和界面布局样式的参考，实验主要参考了</a:t>
            </a:r>
            <a:r>
              <a:rPr lang="en-US" altLang="zh-CN" dirty="0"/>
              <a:t>E53</a:t>
            </a:r>
            <a:r>
              <a:rPr lang="zh-CN" altLang="en-US" dirty="0"/>
              <a:t>的</a:t>
            </a:r>
            <a:r>
              <a:rPr lang="en-US" altLang="zh-CN" dirty="0"/>
              <a:t>UI</a:t>
            </a:r>
            <a:r>
              <a:rPr lang="zh-CN" altLang="en-US" dirty="0"/>
              <a:t>设计。</a:t>
            </a:r>
            <a:endParaRPr lang="en-US" altLang="zh-CN" dirty="0"/>
          </a:p>
          <a:p>
            <a:endParaRPr lang="en-US" altLang="zh-CN" sz="1600" dirty="0"/>
          </a:p>
          <a:p>
            <a:endParaRPr lang="en-US" altLang="zh-CN" sz="1600" dirty="0"/>
          </a:p>
          <a:p>
            <a:r>
              <a:rPr lang="zh-CN" altLang="en-US" dirty="0"/>
              <a:t>人为干涉的启动</a:t>
            </a:r>
            <a:r>
              <a:rPr lang="zh-CN" altLang="en-US" sz="1800" dirty="0"/>
              <a:t>函数</a:t>
            </a:r>
            <a:r>
              <a:rPr kumimoji="0" lang="zh-CN" altLang="zh-CN" sz="1800" b="0" i="0" u="none" strike="noStrike" cap="none" normalizeH="0" baseline="0" dirty="0">
                <a:ln>
                  <a:noFill/>
                </a:ln>
                <a:solidFill>
                  <a:srgbClr val="00A99E"/>
                </a:solidFill>
                <a:effectLst/>
                <a:latin typeface="Arial Unicode MS" panose="020B0604020202020204" charset="-122"/>
                <a:ea typeface="JetBrains Mono"/>
              </a:rPr>
              <a:t>work_forever</a:t>
            </a:r>
            <a:r>
              <a:rPr lang="zh-CN" altLang="en-US" dirty="0"/>
              <a:t>绑定到标题“智能管控”上，点击标题即可触发定时器，这样手机发送指令就会生效。</a:t>
            </a:r>
            <a:endParaRPr lang="en-US" altLang="zh-CN" dirty="0"/>
          </a:p>
        </p:txBody>
      </p:sp>
      <p:pic>
        <p:nvPicPr>
          <p:cNvPr id="12" name="图片 11"/>
          <p:cNvPicPr>
            <a:picLocks noChangeAspect="1"/>
          </p:cNvPicPr>
          <p:nvPr/>
        </p:nvPicPr>
        <p:blipFill>
          <a:blip r:embed="rId3"/>
          <a:stretch>
            <a:fillRect/>
          </a:stretch>
        </p:blipFill>
        <p:spPr>
          <a:xfrm>
            <a:off x="548639" y="3418333"/>
            <a:ext cx="5077534" cy="3029373"/>
          </a:xfrm>
          <a:prstGeom prst="rect">
            <a:avLst/>
          </a:prstGeom>
        </p:spPr>
      </p:pic>
      <p:pic>
        <p:nvPicPr>
          <p:cNvPr id="15" name="图片 14"/>
          <p:cNvPicPr>
            <a:picLocks noChangeAspect="1"/>
          </p:cNvPicPr>
          <p:nvPr/>
        </p:nvPicPr>
        <p:blipFill>
          <a:blip r:embed="rId4"/>
          <a:stretch>
            <a:fillRect/>
          </a:stretch>
        </p:blipFill>
        <p:spPr>
          <a:xfrm>
            <a:off x="6390487" y="3428999"/>
            <a:ext cx="5317196" cy="2989073"/>
          </a:xfrm>
          <a:prstGeom prst="rect">
            <a:avLst/>
          </a:prstGeom>
        </p:spPr>
      </p:pic>
      <p:sp>
        <p:nvSpPr>
          <p:cNvPr id="3" name="矩形 2"/>
          <p:cNvSpPr/>
          <p:nvPr/>
        </p:nvSpPr>
        <p:spPr>
          <a:xfrm>
            <a:off x="8514080" y="3949065"/>
            <a:ext cx="1069340" cy="407670"/>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p:nvPr/>
        </p:nvSpPr>
        <p:spPr>
          <a:xfrm>
            <a:off x="-11937" y="439927"/>
            <a:ext cx="6839584" cy="537209"/>
          </a:xfrm>
          <a:prstGeom prst="rect">
            <a:avLst/>
          </a:prstGeom>
        </p:spPr>
        <p:txBody>
          <a:bodyPr vert="horz" wrap="square" lIns="0" tIns="0" rIns="0" bIns="0"/>
          <a:lstStyle/>
          <a:p>
            <a:pPr algn="l" rtl="0" eaLnBrk="0">
              <a:lnSpc>
                <a:spcPct val="189000"/>
              </a:lnSpc>
            </a:pPr>
            <a:endParaRPr lang="en-US" altLang="en-US" sz="100" dirty="0"/>
          </a:p>
          <a:p>
            <a:pPr marL="12700" algn="l" rtl="0" eaLnBrk="0">
              <a:lnSpc>
                <a:spcPct val="99000"/>
              </a:lnSpc>
              <a:spcBef>
                <a:spcPts val="0"/>
              </a:spcBef>
              <a:tabLst>
                <a:tab pos="380365" algn="l"/>
                <a:tab pos="6826250" algn="l"/>
              </a:tabLst>
            </a:pP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sz="3200" kern="0" spc="190"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3200" u="sng" kern="0" spc="28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500" b="1" u="sng" kern="0" spc="-10" dirty="0">
                <a:solidFill>
                  <a:srgbClr val="40404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编译</a:t>
            </a:r>
            <a:r>
              <a:rPr lang="zh-CN" altLang="en-US" sz="3500" b="1" u="sng" kern="0" spc="-10" dirty="0">
                <a:solidFill>
                  <a:srgbClr val="404040">
                    <a:alpha val="100000"/>
                  </a:srgbClr>
                </a:solidFill>
                <a:uFill>
                  <a:solidFill>
                    <a:srgbClr val="BF1A21"/>
                  </a:solidFill>
                </a:uFill>
                <a:latin typeface="微软雅黑" panose="020B0503020204020204" pitchFamily="34" charset="-122"/>
                <a:ea typeface="微软雅黑" panose="020B0503020204020204" pitchFamily="34" charset="-122"/>
              </a:rPr>
              <a:t>代码</a:t>
            </a: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en-US" sz="3200" dirty="0"/>
          </a:p>
        </p:txBody>
      </p:sp>
      <p:pic>
        <p:nvPicPr>
          <p:cNvPr id="14" name="picture 14"/>
          <p:cNvPicPr>
            <a:picLocks noChangeAspect="1"/>
          </p:cNvPicPr>
          <p:nvPr/>
        </p:nvPicPr>
        <p:blipFill>
          <a:blip r:embed="rId1"/>
          <a:stretch>
            <a:fillRect/>
          </a:stretch>
        </p:blipFill>
        <p:spPr>
          <a:xfrm rot="21600000">
            <a:off x="10668000" y="6545213"/>
            <a:ext cx="1384300" cy="253469"/>
          </a:xfrm>
          <a:prstGeom prst="rect">
            <a:avLst/>
          </a:prstGeom>
        </p:spPr>
      </p:pic>
      <p:pic>
        <p:nvPicPr>
          <p:cNvPr id="2" name="picture 144"/>
          <p:cNvPicPr>
            <a:picLocks noChangeAspect="1"/>
          </p:cNvPicPr>
          <p:nvPr/>
        </p:nvPicPr>
        <p:blipFill>
          <a:blip r:embed="rId2"/>
          <a:stretch>
            <a:fillRect/>
          </a:stretch>
        </p:blipFill>
        <p:spPr>
          <a:xfrm>
            <a:off x="326571" y="442395"/>
            <a:ext cx="444137" cy="442830"/>
          </a:xfrm>
          <a:prstGeom prst="rect">
            <a:avLst/>
          </a:prstGeom>
        </p:spPr>
      </p:pic>
      <p:sp>
        <p:nvSpPr>
          <p:cNvPr id="3" name="文本框 2"/>
          <p:cNvSpPr txBox="1"/>
          <p:nvPr/>
        </p:nvSpPr>
        <p:spPr>
          <a:xfrm>
            <a:off x="401215" y="1154035"/>
            <a:ext cx="11103430" cy="1754326"/>
          </a:xfrm>
          <a:prstGeom prst="rect">
            <a:avLst/>
          </a:prstGeom>
          <a:noFill/>
        </p:spPr>
        <p:txBody>
          <a:bodyPr wrap="square" rtlCol="0">
            <a:spAutoFit/>
          </a:bodyPr>
          <a:lstStyle/>
          <a:p>
            <a:r>
              <a:rPr lang="zh-CN" altLang="en-US" dirty="0"/>
              <a:t>根据之前章节所介绍的编译流程，分别编译烧录开发板设备端的代码、编译</a:t>
            </a:r>
            <a:r>
              <a:rPr lang="en-US" altLang="zh-CN" dirty="0"/>
              <a:t>hap</a:t>
            </a:r>
            <a:r>
              <a:rPr lang="zh-CN" altLang="en-US" dirty="0"/>
              <a:t>端代码并拷贝下载</a:t>
            </a:r>
            <a:r>
              <a:rPr lang="en-US" altLang="zh-CN" dirty="0"/>
              <a:t>hap</a:t>
            </a:r>
            <a:r>
              <a:rPr lang="zh-CN" altLang="en-US" dirty="0"/>
              <a:t>。</a:t>
            </a:r>
            <a:endParaRPr lang="en-US" altLang="zh-CN" sz="1600" dirty="0"/>
          </a:p>
          <a:p>
            <a:endParaRPr lang="zh-CN" altLang="en-US" dirty="0"/>
          </a:p>
          <a:p>
            <a:r>
              <a:rPr lang="zh-CN" altLang="en-US" dirty="0"/>
              <a:t>实验中的人为操控定时器的启动绑定在标题</a:t>
            </a:r>
            <a:r>
              <a:rPr lang="en-US" altLang="zh-CN" dirty="0"/>
              <a:t>“</a:t>
            </a:r>
            <a:r>
              <a:rPr lang="zh-CN" altLang="en-US" dirty="0"/>
              <a:t>智能管控</a:t>
            </a:r>
            <a:r>
              <a:rPr lang="en-US" altLang="zh-CN" dirty="0"/>
              <a:t>”</a:t>
            </a:r>
            <a:r>
              <a:rPr lang="zh-CN" altLang="en-US" dirty="0"/>
              <a:t>上，需要点击标题来触发定时器。</a:t>
            </a:r>
            <a:endParaRPr lang="zh-CN" altLang="en-US" dirty="0"/>
          </a:p>
          <a:p>
            <a:r>
              <a:rPr lang="zh-CN" altLang="en-US" dirty="0"/>
              <a:t>也可以和前文编写</a:t>
            </a:r>
            <a:r>
              <a:rPr lang="en-US" altLang="zh-CN" dirty="0"/>
              <a:t>onInit</a:t>
            </a:r>
            <a:r>
              <a:rPr lang="zh-CN" altLang="en-US" dirty="0"/>
              <a:t>函数一样，设置为初始化（即</a:t>
            </a:r>
            <a:r>
              <a:rPr lang="en-US" altLang="zh-CN" dirty="0"/>
              <a:t>hap</a:t>
            </a:r>
            <a:r>
              <a:rPr lang="zh-CN" altLang="en-US" dirty="0"/>
              <a:t>启动）</a:t>
            </a:r>
            <a:r>
              <a:rPr lang="zh-CN" altLang="en-US" dirty="0">
                <a:sym typeface="+mn-ea"/>
              </a:rPr>
              <a:t>时</a:t>
            </a:r>
            <a:r>
              <a:rPr lang="zh-CN" altLang="en-US" dirty="0"/>
              <a:t>触发。</a:t>
            </a:r>
            <a:endParaRPr lang="en-US" altLang="zh-CN" dirty="0"/>
          </a:p>
          <a:p>
            <a:endParaRPr lang="en-US" altLang="zh-CN" dirty="0"/>
          </a:p>
          <a:p>
            <a:pPr marL="0" algn="l" rtl="0" eaLnBrk="1" latinLnBrk="0" hangingPunct="1">
              <a:buNone/>
            </a:pPr>
            <a:r>
              <a:rPr lang="zh-CN" altLang="zh-CN" sz="1800" kern="1200" dirty="0">
                <a:solidFill>
                  <a:srgbClr val="FF0000"/>
                </a:solidFill>
                <a:effectLst/>
                <a:latin typeface="+mn-lt"/>
                <a:ea typeface="+mn-ea"/>
                <a:cs typeface="+mn-cs"/>
              </a:rPr>
              <a:t>另外，</a:t>
            </a:r>
            <a:r>
              <a:rPr lang="en-US" altLang="zh-CN" sz="1800" kern="1200" dirty="0">
                <a:solidFill>
                  <a:srgbClr val="FF0000"/>
                </a:solidFill>
                <a:effectLst/>
                <a:latin typeface="+mn-lt"/>
                <a:ea typeface="+mn-ea"/>
                <a:cs typeface="+mn-cs"/>
              </a:rPr>
              <a:t>UDP</a:t>
            </a:r>
            <a:r>
              <a:rPr lang="zh-CN" altLang="zh-CN" sz="1800" kern="1200" dirty="0">
                <a:solidFill>
                  <a:srgbClr val="FF0000"/>
                </a:solidFill>
                <a:effectLst/>
                <a:latin typeface="+mn-lt"/>
                <a:ea typeface="+mn-ea"/>
                <a:cs typeface="+mn-cs"/>
              </a:rPr>
              <a:t>通信需要联网，且两套通信设备需要在同一局域网下</a:t>
            </a:r>
            <a:r>
              <a:rPr lang="zh-CN" altLang="en-US" sz="1800" kern="1200" dirty="0">
                <a:solidFill>
                  <a:srgbClr val="FF0000"/>
                </a:solidFill>
                <a:effectLst/>
                <a:latin typeface="+mn-lt"/>
                <a:ea typeface="+mn-ea"/>
                <a:cs typeface="+mn-cs"/>
              </a:rPr>
              <a:t>；实验需要插上</a:t>
            </a:r>
            <a:r>
              <a:rPr lang="en-US" altLang="zh-CN" dirty="0">
                <a:solidFill>
                  <a:srgbClr val="FF0000"/>
                </a:solidFill>
              </a:rPr>
              <a:t>e53IA1</a:t>
            </a:r>
            <a:r>
              <a:rPr lang="zh-CN" altLang="en-US" dirty="0">
                <a:solidFill>
                  <a:srgbClr val="FF0000"/>
                </a:solidFill>
              </a:rPr>
              <a:t>扩展版。</a:t>
            </a:r>
            <a:endParaRPr lang="zh-CN" altLang="zh-CN" dirty="0">
              <a:solidFill>
                <a:srgbClr val="FF0000"/>
              </a:solidFill>
              <a:effectLst/>
            </a:endParaRPr>
          </a:p>
        </p:txBody>
      </p:sp>
      <p:pic>
        <p:nvPicPr>
          <p:cNvPr id="4" name="图片 3"/>
          <p:cNvPicPr>
            <a:picLocks noChangeAspect="1"/>
          </p:cNvPicPr>
          <p:nvPr/>
        </p:nvPicPr>
        <p:blipFill>
          <a:blip r:embed="rId3"/>
          <a:stretch>
            <a:fillRect/>
          </a:stretch>
        </p:blipFill>
        <p:spPr>
          <a:xfrm>
            <a:off x="401167" y="3242309"/>
            <a:ext cx="5317196" cy="2989073"/>
          </a:xfrm>
          <a:prstGeom prst="rect">
            <a:avLst/>
          </a:prstGeom>
        </p:spPr>
      </p:pic>
      <p:sp>
        <p:nvSpPr>
          <p:cNvPr id="5" name="矩形 4"/>
          <p:cNvSpPr/>
          <p:nvPr/>
        </p:nvSpPr>
        <p:spPr>
          <a:xfrm>
            <a:off x="2597485" y="3857081"/>
            <a:ext cx="924560" cy="26225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4"/>
          <a:stretch>
            <a:fillRect/>
          </a:stretch>
        </p:blipFill>
        <p:spPr>
          <a:xfrm>
            <a:off x="5888990" y="3063875"/>
            <a:ext cx="6232525" cy="329311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p:nvPr/>
        </p:nvSpPr>
        <p:spPr>
          <a:xfrm>
            <a:off x="803705" y="1409172"/>
            <a:ext cx="5106034" cy="1607819"/>
          </a:xfrm>
          <a:prstGeom prst="rect">
            <a:avLst/>
          </a:prstGeom>
        </p:spPr>
        <p:txBody>
          <a:bodyPr vert="horz" wrap="square" lIns="0" tIns="0" rIns="0" bIns="0"/>
          <a:lstStyle/>
          <a:p>
            <a:pPr indent="0" algn="l" rtl="0" eaLnBrk="0" fontAlgn="auto">
              <a:lnSpc>
                <a:spcPct val="150000"/>
              </a:lnSpc>
            </a:pPr>
            <a:endParaRPr lang="en-US" altLang="en-US" sz="100" dirty="0"/>
          </a:p>
          <a:p>
            <a:pPr marL="12700" indent="0" algn="l" rtl="0" eaLnBrk="0" fontAlgn="auto">
              <a:lnSpc>
                <a:spcPct val="150000"/>
              </a:lnSpc>
            </a:pPr>
            <a:r>
              <a:rPr sz="2100" kern="0" spc="90" dirty="0">
                <a:solidFill>
                  <a:srgbClr val="262626">
                    <a:alpha val="100000"/>
                  </a:srgbClr>
                </a:solidFill>
                <a:latin typeface="Arial" panose="020B0604020202020204"/>
                <a:ea typeface="Arial" panose="020B0604020202020204"/>
                <a:cs typeface="Arial" panose="020B0604020202020204"/>
              </a:rPr>
              <a:t>•</a:t>
            </a:r>
            <a:r>
              <a:rPr sz="2100" kern="0" spc="290" dirty="0">
                <a:solidFill>
                  <a:srgbClr val="262626">
                    <a:alpha val="100000"/>
                  </a:srgbClr>
                </a:solidFill>
                <a:latin typeface="Arial" panose="020B0604020202020204"/>
                <a:ea typeface="Arial" panose="020B0604020202020204"/>
                <a:cs typeface="Arial" panose="020B0604020202020204"/>
              </a:rPr>
              <a:t>  </a:t>
            </a:r>
            <a:r>
              <a:rPr lang="zh-CN" sz="2100" kern="0" spc="290" dirty="0">
                <a:solidFill>
                  <a:srgbClr val="262626">
                    <a:alpha val="100000"/>
                  </a:srgbClr>
                </a:solidFill>
                <a:latin typeface="Arial" panose="020B0604020202020204"/>
                <a:ea typeface="Arial" panose="020B0604020202020204"/>
                <a:cs typeface="Arial" panose="020B0604020202020204"/>
              </a:rPr>
              <a:t>准备工作</a:t>
            </a:r>
            <a:endParaRPr lang="zh-CN" sz="2100" kern="0" spc="290" dirty="0">
              <a:solidFill>
                <a:srgbClr val="262626">
                  <a:alpha val="100000"/>
                </a:srgbClr>
              </a:solidFill>
              <a:latin typeface="Arial" panose="020B0604020202020204"/>
              <a:ea typeface="Arial" panose="020B0604020202020204"/>
              <a:cs typeface="Arial" panose="020B0604020202020204"/>
            </a:endParaRPr>
          </a:p>
          <a:p>
            <a:pPr marL="12700" indent="0" algn="l" rtl="0" eaLnBrk="0" fontAlgn="auto">
              <a:lnSpc>
                <a:spcPct val="150000"/>
              </a:lnSpc>
            </a:pPr>
            <a:r>
              <a:rPr sz="2100" kern="0" spc="90" dirty="0">
                <a:solidFill>
                  <a:srgbClr val="262626">
                    <a:alpha val="100000"/>
                  </a:srgbClr>
                </a:solidFill>
                <a:latin typeface="Arial" panose="020B0604020202020204"/>
                <a:ea typeface="Arial" panose="020B0604020202020204"/>
                <a:cs typeface="Arial" panose="020B0604020202020204"/>
                <a:sym typeface="+mn-ea"/>
              </a:rPr>
              <a:t>•</a:t>
            </a:r>
            <a:r>
              <a:rPr sz="2100" kern="0" spc="290" dirty="0">
                <a:solidFill>
                  <a:srgbClr val="262626">
                    <a:alpha val="100000"/>
                  </a:srgbClr>
                </a:solidFill>
                <a:latin typeface="Arial" panose="020B0604020202020204"/>
                <a:ea typeface="Arial" panose="020B0604020202020204"/>
                <a:cs typeface="Arial" panose="020B0604020202020204"/>
                <a:sym typeface="+mn-ea"/>
              </a:rPr>
              <a:t>  </a:t>
            </a:r>
            <a:r>
              <a:rPr lang="zh-CN" sz="2100" kern="0" spc="290" dirty="0">
                <a:solidFill>
                  <a:srgbClr val="262626">
                    <a:alpha val="100000"/>
                  </a:srgbClr>
                </a:solidFill>
                <a:latin typeface="Arial" panose="020B0604020202020204"/>
                <a:ea typeface="Arial" panose="020B0604020202020204"/>
                <a:cs typeface="Arial" panose="020B0604020202020204"/>
                <a:sym typeface="+mn-ea"/>
              </a:rPr>
              <a:t>连接</a:t>
            </a:r>
            <a:r>
              <a:rPr lang="en-US" altLang="zh-CN" sz="2100" kern="0" spc="290" dirty="0">
                <a:solidFill>
                  <a:srgbClr val="262626">
                    <a:alpha val="100000"/>
                  </a:srgbClr>
                </a:solidFill>
                <a:latin typeface="Arial" panose="020B0604020202020204"/>
                <a:ea typeface="Arial" panose="020B0604020202020204"/>
                <a:cs typeface="Arial" panose="020B0604020202020204"/>
                <a:sym typeface="+mn-ea"/>
              </a:rPr>
              <a:t>WIFI</a:t>
            </a:r>
            <a:endParaRPr lang="en-US" altLang="zh-CN" sz="2100" kern="0" spc="290" dirty="0">
              <a:solidFill>
                <a:srgbClr val="262626">
                  <a:alpha val="100000"/>
                </a:srgbClr>
              </a:solidFill>
              <a:latin typeface="Arial" panose="020B0604020202020204"/>
              <a:ea typeface="Arial" panose="020B0604020202020204"/>
              <a:cs typeface="Arial" panose="020B0604020202020204"/>
            </a:endParaRPr>
          </a:p>
          <a:p>
            <a:pPr marL="12700" algn="l" rtl="0" eaLnBrk="0">
              <a:lnSpc>
                <a:spcPts val="2535"/>
              </a:lnSpc>
            </a:pPr>
            <a:endParaRPr lang="en-US" altLang="zh-CN" sz="2100" kern="0" spc="290" dirty="0">
              <a:solidFill>
                <a:srgbClr val="262626">
                  <a:alpha val="100000"/>
                </a:srgbClr>
              </a:solidFill>
              <a:latin typeface="Arial" panose="020B0604020202020204"/>
              <a:ea typeface="Arial" panose="020B0604020202020204"/>
              <a:cs typeface="Arial" panose="020B0604020202020204"/>
            </a:endParaRPr>
          </a:p>
        </p:txBody>
      </p:sp>
      <p:sp>
        <p:nvSpPr>
          <p:cNvPr id="8" name="textbox 8"/>
          <p:cNvSpPr/>
          <p:nvPr/>
        </p:nvSpPr>
        <p:spPr>
          <a:xfrm>
            <a:off x="-12065" y="440055"/>
            <a:ext cx="7746365" cy="537210"/>
          </a:xfrm>
          <a:prstGeom prst="rect">
            <a:avLst/>
          </a:prstGeom>
        </p:spPr>
        <p:txBody>
          <a:bodyPr vert="horz" wrap="square" lIns="0" tIns="0" rIns="0" bIns="0"/>
          <a:lstStyle/>
          <a:p>
            <a:pPr algn="l" rtl="0" eaLnBrk="0">
              <a:lnSpc>
                <a:spcPct val="189000"/>
              </a:lnSpc>
            </a:pPr>
            <a:endParaRPr lang="en-US" altLang="en-US" sz="100" dirty="0"/>
          </a:p>
          <a:p>
            <a:pPr marL="12700" algn="l" rtl="0" eaLnBrk="0">
              <a:lnSpc>
                <a:spcPct val="99000"/>
              </a:lnSpc>
              <a:spcBef>
                <a:spcPts val="0"/>
              </a:spcBef>
              <a:buClrTx/>
              <a:buSzTx/>
              <a:buFontTx/>
              <a:tabLst>
                <a:tab pos="380365" algn="l"/>
                <a:tab pos="6826250" algn="l"/>
              </a:tabLst>
            </a:pP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sz="3200" kern="0" spc="190"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3200" u="sng" kern="0" spc="28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sz="3200" u="sng" kern="0" spc="-24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目录 - </a:t>
            </a:r>
            <a:r>
              <a:rPr sz="3200" u="sng" kern="0" spc="-240" dirty="0" err="1">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sym typeface="+mn-ea"/>
              </a:rPr>
              <a:t>WiFi功能使用指导</a:t>
            </a:r>
            <a:endParaRPr sz="3200" u="sng" kern="0" spc="-24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0" name="picture 10"/>
          <p:cNvPicPr>
            <a:picLocks noChangeAspect="1"/>
          </p:cNvPicPr>
          <p:nvPr/>
        </p:nvPicPr>
        <p:blipFill>
          <a:blip r:embed="rId1"/>
          <a:stretch>
            <a:fillRect/>
          </a:stretch>
        </p:blipFill>
        <p:spPr>
          <a:xfrm rot="21600000">
            <a:off x="368808" y="452627"/>
            <a:ext cx="434340" cy="405384"/>
          </a:xfrm>
          <a:prstGeom prst="rect">
            <a:avLst/>
          </a:prstGeom>
        </p:spPr>
      </p:pic>
      <p:pic>
        <p:nvPicPr>
          <p:cNvPr id="14" name="picture 14"/>
          <p:cNvPicPr>
            <a:picLocks noChangeAspect="1"/>
          </p:cNvPicPr>
          <p:nvPr/>
        </p:nvPicPr>
        <p:blipFill>
          <a:blip r:embed="rId2"/>
          <a:stretch>
            <a:fillRect/>
          </a:stretch>
        </p:blipFill>
        <p:spPr>
          <a:xfrm rot="21600000">
            <a:off x="10668000" y="6545213"/>
            <a:ext cx="1384300" cy="253469"/>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20"/>
          <p:cNvSpPr/>
          <p:nvPr/>
        </p:nvSpPr>
        <p:spPr>
          <a:xfrm>
            <a:off x="-11937" y="429695"/>
            <a:ext cx="6908165" cy="582294"/>
          </a:xfrm>
          <a:prstGeom prst="rect">
            <a:avLst/>
          </a:prstGeom>
        </p:spPr>
        <p:txBody>
          <a:bodyPr vert="horz" wrap="square" lIns="0" tIns="0" rIns="0" bIns="0"/>
          <a:lstStyle/>
          <a:p>
            <a:pPr algn="l" rtl="0" eaLnBrk="0">
              <a:lnSpc>
                <a:spcPct val="127000"/>
              </a:lnSpc>
            </a:pPr>
            <a:endParaRPr lang="en-US" altLang="en-US" sz="200" dirty="0"/>
          </a:p>
          <a:p>
            <a:pPr marL="12700" algn="l" rtl="0" eaLnBrk="0">
              <a:lnSpc>
                <a:spcPct val="97000"/>
              </a:lnSpc>
              <a:spcBef>
                <a:spcPts val="0"/>
              </a:spcBef>
              <a:tabLst>
                <a:tab pos="337820" algn="l"/>
              </a:tabLst>
            </a:pPr>
            <a:r>
              <a:rPr sz="3500" u="sng" kern="0" spc="0" dirty="0">
                <a:solidFill>
                  <a:srgbClr val="0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sz="3500" b="1" kern="0" spc="120" dirty="0">
                <a:solidFill>
                  <a:srgbClr val="0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3500" b="1" u="sng" kern="0" spc="250" dirty="0">
                <a:solidFill>
                  <a:srgbClr val="0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lang="zh-CN" sz="3500" b="1" u="sng" kern="0" spc="-10" dirty="0">
                <a:solidFill>
                  <a:srgbClr val="0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sym typeface="+mn-ea"/>
              </a:rPr>
              <a:t>准备工作</a:t>
            </a:r>
            <a:endParaRPr lang="zh-CN" sz="3500" b="1" u="sng" kern="0" spc="-10" dirty="0">
              <a:solidFill>
                <a:srgbClr val="0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2" name="picture 22"/>
          <p:cNvPicPr>
            <a:picLocks noChangeAspect="1"/>
          </p:cNvPicPr>
          <p:nvPr/>
        </p:nvPicPr>
        <p:blipFill>
          <a:blip r:embed="rId1"/>
          <a:stretch>
            <a:fillRect/>
          </a:stretch>
        </p:blipFill>
        <p:spPr>
          <a:xfrm rot="21600000">
            <a:off x="326571" y="442395"/>
            <a:ext cx="444137" cy="442830"/>
          </a:xfrm>
          <a:prstGeom prst="rect">
            <a:avLst/>
          </a:prstGeom>
        </p:spPr>
      </p:pic>
      <p:pic>
        <p:nvPicPr>
          <p:cNvPr id="26" name="picture 26"/>
          <p:cNvPicPr>
            <a:picLocks noChangeAspect="1"/>
          </p:cNvPicPr>
          <p:nvPr/>
        </p:nvPicPr>
        <p:blipFill>
          <a:blip r:embed="rId2"/>
          <a:stretch>
            <a:fillRect/>
          </a:stretch>
        </p:blipFill>
        <p:spPr>
          <a:xfrm rot="21600000">
            <a:off x="10668000" y="6545213"/>
            <a:ext cx="1384300" cy="253469"/>
          </a:xfrm>
          <a:prstGeom prst="rect">
            <a:avLst/>
          </a:prstGeom>
        </p:spPr>
      </p:pic>
      <p:sp>
        <p:nvSpPr>
          <p:cNvPr id="4" name="文本框 3"/>
          <p:cNvSpPr txBox="1"/>
          <p:nvPr/>
        </p:nvSpPr>
        <p:spPr>
          <a:xfrm>
            <a:off x="391035" y="1497831"/>
            <a:ext cx="11661265" cy="1506855"/>
          </a:xfrm>
          <a:prstGeom prst="rect">
            <a:avLst/>
          </a:prstGeom>
          <a:noFill/>
        </p:spPr>
        <p:txBody>
          <a:bodyPr wrap="square">
            <a:spAutoFit/>
          </a:bodyPr>
          <a:lstStyle/>
          <a:p>
            <a:pPr algn="l">
              <a:spcBef>
                <a:spcPts val="1800"/>
              </a:spcBef>
              <a:spcAft>
                <a:spcPts val="1200"/>
              </a:spcAft>
            </a:pPr>
            <a:r>
              <a:rPr lang="zh-CN" altLang="en-US" b="1" i="0" dirty="0">
                <a:solidFill>
                  <a:srgbClr val="40485B"/>
                </a:solidFill>
                <a:effectLst/>
                <a:latin typeface="-apple-system"/>
              </a:rPr>
              <a:t>一、准备工作</a:t>
            </a:r>
            <a:endParaRPr lang="zh-CN" altLang="en-US" b="1" i="0" dirty="0">
              <a:solidFill>
                <a:srgbClr val="40485B"/>
              </a:solidFill>
              <a:effectLst/>
              <a:latin typeface="-apple-system"/>
            </a:endParaRPr>
          </a:p>
          <a:p>
            <a:pPr algn="l">
              <a:spcAft>
                <a:spcPts val="1200"/>
              </a:spcAft>
              <a:buFont typeface="Arial" panose="020B0604020202020204" pitchFamily="34" charset="0"/>
              <a:buChar char="•"/>
            </a:pPr>
            <a:r>
              <a:rPr lang="zh-CN" altLang="en-US" b="0" i="0" dirty="0">
                <a:solidFill>
                  <a:srgbClr val="40485B"/>
                </a:solidFill>
                <a:effectLst/>
                <a:latin typeface="-apple-system"/>
              </a:rPr>
              <a:t>准备一个 </a:t>
            </a:r>
            <a:r>
              <a:rPr lang="en-US" altLang="zh-CN" b="0" i="0" dirty="0">
                <a:solidFill>
                  <a:srgbClr val="40485B"/>
                </a:solidFill>
                <a:effectLst/>
                <a:latin typeface="-apple-system"/>
              </a:rPr>
              <a:t>2.4G </a:t>
            </a:r>
            <a:r>
              <a:rPr lang="zh-CN" altLang="en-US" b="0" i="0" dirty="0">
                <a:solidFill>
                  <a:srgbClr val="40485B"/>
                </a:solidFill>
                <a:effectLst/>
                <a:latin typeface="-apple-system"/>
              </a:rPr>
              <a:t>的 </a:t>
            </a:r>
            <a:r>
              <a:rPr lang="en-US" altLang="zh-CN" b="0" i="0" dirty="0">
                <a:solidFill>
                  <a:srgbClr val="40485B"/>
                </a:solidFill>
                <a:effectLst/>
                <a:latin typeface="-apple-system"/>
              </a:rPr>
              <a:t>Wi-Fi </a:t>
            </a:r>
            <a:r>
              <a:rPr lang="zh-CN" altLang="en-US" b="0" i="0" dirty="0">
                <a:solidFill>
                  <a:srgbClr val="40485B"/>
                </a:solidFill>
                <a:effectLst/>
                <a:latin typeface="-apple-system"/>
              </a:rPr>
              <a:t>热点，</a:t>
            </a:r>
            <a:r>
              <a:rPr lang="zh-CN" altLang="en-US" dirty="0">
                <a:solidFill>
                  <a:srgbClr val="40485B"/>
                </a:solidFill>
                <a:latin typeface="-apple-system"/>
              </a:rPr>
              <a:t>记录热点名称和密码</a:t>
            </a:r>
            <a:r>
              <a:rPr lang="zh-CN" altLang="en-US" b="0" i="0" dirty="0">
                <a:solidFill>
                  <a:srgbClr val="40485B"/>
                </a:solidFill>
                <a:effectLst/>
                <a:latin typeface="-apple-system"/>
              </a:rPr>
              <a:t>。</a:t>
            </a:r>
            <a:endParaRPr lang="en-US" altLang="zh-CN" b="0" i="0" dirty="0">
              <a:solidFill>
                <a:srgbClr val="40485B"/>
              </a:solidFill>
              <a:effectLst/>
              <a:latin typeface="-apple-system"/>
            </a:endParaRPr>
          </a:p>
          <a:p>
            <a:pPr algn="l">
              <a:spcAft>
                <a:spcPts val="1200"/>
              </a:spcAft>
              <a:buFont typeface="Arial" panose="020B0604020202020204" pitchFamily="34" charset="0"/>
              <a:buChar char="•"/>
            </a:pPr>
            <a:r>
              <a:rPr lang="zh-CN" altLang="en-US" dirty="0">
                <a:solidFill>
                  <a:srgbClr val="40485B"/>
                </a:solidFill>
                <a:latin typeface="-apple-system"/>
              </a:rPr>
              <a:t>实验中开发板和手机需要处于同一局域网，故此热点需要手机和开发板均能连接</a:t>
            </a:r>
            <a:br>
              <a:rPr lang="en-US" altLang="zh-CN" dirty="0">
                <a:solidFill>
                  <a:srgbClr val="40485B"/>
                </a:solidFill>
                <a:latin typeface="-apple-system"/>
              </a:rPr>
            </a:br>
            <a:r>
              <a:rPr lang="zh-CN" altLang="en-US" dirty="0">
                <a:solidFill>
                  <a:srgbClr val="40485B"/>
                </a:solidFill>
                <a:latin typeface="-apple-system"/>
              </a:rPr>
              <a:t>（校园网和</a:t>
            </a:r>
            <a:r>
              <a:rPr lang="en-US" altLang="zh-CN" dirty="0" err="1">
                <a:solidFill>
                  <a:srgbClr val="40485B"/>
                </a:solidFill>
                <a:latin typeface="-apple-system"/>
              </a:rPr>
              <a:t>ios</a:t>
            </a:r>
            <a:r>
              <a:rPr lang="zh-CN" altLang="en-US" dirty="0">
                <a:solidFill>
                  <a:srgbClr val="40485B"/>
                </a:solidFill>
                <a:latin typeface="-apple-system"/>
              </a:rPr>
              <a:t>热点由于认证和协议的问题开发板可能无法连接，建议使用安卓机热点等其他网络）。</a:t>
            </a:r>
            <a:endParaRPr lang="zh-CN" altLang="en-US" b="0" i="0" dirty="0">
              <a:solidFill>
                <a:srgbClr val="40485B"/>
              </a:solidFill>
              <a:effectLst/>
              <a:latin typeface="-apple-syste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p:nvPr/>
        </p:nvSpPr>
        <p:spPr>
          <a:xfrm>
            <a:off x="-11937" y="439927"/>
            <a:ext cx="6839584" cy="537209"/>
          </a:xfrm>
          <a:prstGeom prst="rect">
            <a:avLst/>
          </a:prstGeom>
        </p:spPr>
        <p:txBody>
          <a:bodyPr vert="horz" wrap="square" lIns="0" tIns="0" rIns="0" bIns="0"/>
          <a:lstStyle/>
          <a:p>
            <a:pPr algn="l" rtl="0" eaLnBrk="0">
              <a:lnSpc>
                <a:spcPct val="189000"/>
              </a:lnSpc>
            </a:pPr>
            <a:endParaRPr lang="en-US" altLang="en-US" sz="100" dirty="0"/>
          </a:p>
          <a:p>
            <a:pPr marL="12700" algn="l" rtl="0" eaLnBrk="0">
              <a:lnSpc>
                <a:spcPct val="99000"/>
              </a:lnSpc>
              <a:spcBef>
                <a:spcPts val="0"/>
              </a:spcBef>
              <a:tabLst>
                <a:tab pos="380365" algn="l"/>
                <a:tab pos="6826250" algn="l"/>
              </a:tabLst>
            </a:pP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sz="3200" kern="0" spc="190"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3200" u="sng" kern="0" spc="28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500" b="1" u="sng" kern="0" spc="-10" dirty="0">
                <a:solidFill>
                  <a:srgbClr val="404040">
                    <a:alpha val="100000"/>
                  </a:srgbClr>
                </a:solidFill>
                <a:uFill>
                  <a:solidFill>
                    <a:srgbClr val="BF1A21"/>
                  </a:solidFill>
                </a:uFill>
                <a:latin typeface="微软雅黑" panose="020B0503020204020204" pitchFamily="34" charset="-122"/>
                <a:ea typeface="微软雅黑" panose="020B0503020204020204" pitchFamily="34" charset="-122"/>
              </a:rPr>
              <a:t>项目介绍</a:t>
            </a: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en-US" sz="3200" dirty="0"/>
          </a:p>
        </p:txBody>
      </p:sp>
      <p:pic>
        <p:nvPicPr>
          <p:cNvPr id="14" name="picture 14"/>
          <p:cNvPicPr>
            <a:picLocks noChangeAspect="1"/>
          </p:cNvPicPr>
          <p:nvPr/>
        </p:nvPicPr>
        <p:blipFill>
          <a:blip r:embed="rId1"/>
          <a:stretch>
            <a:fillRect/>
          </a:stretch>
        </p:blipFill>
        <p:spPr>
          <a:xfrm rot="21600000">
            <a:off x="10668000" y="6545213"/>
            <a:ext cx="1384300" cy="253469"/>
          </a:xfrm>
          <a:prstGeom prst="rect">
            <a:avLst/>
          </a:prstGeom>
        </p:spPr>
      </p:pic>
      <p:pic>
        <p:nvPicPr>
          <p:cNvPr id="2" name="picture 144"/>
          <p:cNvPicPr>
            <a:picLocks noChangeAspect="1"/>
          </p:cNvPicPr>
          <p:nvPr/>
        </p:nvPicPr>
        <p:blipFill>
          <a:blip r:embed="rId2"/>
          <a:stretch>
            <a:fillRect/>
          </a:stretch>
        </p:blipFill>
        <p:spPr>
          <a:xfrm>
            <a:off x="326571" y="442395"/>
            <a:ext cx="444137" cy="442830"/>
          </a:xfrm>
          <a:prstGeom prst="rect">
            <a:avLst/>
          </a:prstGeom>
        </p:spPr>
      </p:pic>
      <p:sp>
        <p:nvSpPr>
          <p:cNvPr id="27" name="矩形 26"/>
          <p:cNvSpPr/>
          <p:nvPr/>
        </p:nvSpPr>
        <p:spPr>
          <a:xfrm>
            <a:off x="324412" y="1669694"/>
            <a:ext cx="253855" cy="253855"/>
          </a:xfrm>
          <a:prstGeom prst="rect">
            <a:avLst/>
          </a:prstGeom>
          <a:solidFill>
            <a:srgbClr val="FBC6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8" name="矩形 27"/>
          <p:cNvSpPr/>
          <p:nvPr/>
        </p:nvSpPr>
        <p:spPr>
          <a:xfrm>
            <a:off x="699721" y="1669693"/>
            <a:ext cx="253855" cy="253855"/>
          </a:xfrm>
          <a:prstGeom prst="rect">
            <a:avLst/>
          </a:prstGeom>
          <a:solidFill>
            <a:srgbClr val="8B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9" name="矩形 28"/>
          <p:cNvSpPr/>
          <p:nvPr/>
        </p:nvSpPr>
        <p:spPr>
          <a:xfrm>
            <a:off x="697562" y="1283917"/>
            <a:ext cx="253855" cy="253855"/>
          </a:xfrm>
          <a:prstGeom prst="rect">
            <a:avLst/>
          </a:prstGeom>
          <a:solidFill>
            <a:srgbClr val="66B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0" name="矩形 29"/>
          <p:cNvSpPr/>
          <p:nvPr/>
        </p:nvSpPr>
        <p:spPr>
          <a:xfrm>
            <a:off x="324412" y="1283918"/>
            <a:ext cx="253855" cy="253855"/>
          </a:xfrm>
          <a:prstGeom prst="rect">
            <a:avLst/>
          </a:prstGeom>
          <a:solidFill>
            <a:srgbClr val="FC6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1" name="TextBox 10"/>
          <p:cNvSpPr txBox="1"/>
          <p:nvPr/>
        </p:nvSpPr>
        <p:spPr>
          <a:xfrm>
            <a:off x="214893" y="2099610"/>
            <a:ext cx="492443" cy="1107440"/>
          </a:xfrm>
          <a:prstGeom prst="rect">
            <a:avLst/>
          </a:prstGeom>
          <a:noFill/>
        </p:spPr>
        <p:txBody>
          <a:bodyPr vert="eaVert"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项目简介</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2" name="TextBox 11"/>
          <p:cNvSpPr txBox="1"/>
          <p:nvPr/>
        </p:nvSpPr>
        <p:spPr>
          <a:xfrm>
            <a:off x="461114" y="2554909"/>
            <a:ext cx="615553" cy="1656403"/>
          </a:xfrm>
          <a:prstGeom prst="rect">
            <a:avLst/>
          </a:prstGeom>
          <a:noFill/>
        </p:spPr>
        <p:txBody>
          <a:bodyPr vert="eaVert"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mn-ea"/>
              </a:rPr>
              <a:t>Smart_Control</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3" name="组合 32"/>
          <p:cNvGrpSpPr/>
          <p:nvPr/>
        </p:nvGrpSpPr>
        <p:grpSpPr>
          <a:xfrm>
            <a:off x="326571" y="1283918"/>
            <a:ext cx="627005" cy="3034665"/>
            <a:chOff x="941485" y="385775"/>
            <a:chExt cx="627005" cy="3034665"/>
          </a:xfrm>
        </p:grpSpPr>
        <p:cxnSp>
          <p:nvCxnSpPr>
            <p:cNvPr id="37" name="PA_直接连接符 7"/>
            <p:cNvCxnSpPr/>
            <p:nvPr/>
          </p:nvCxnSpPr>
          <p:spPr>
            <a:xfrm>
              <a:off x="1246806" y="385775"/>
              <a:ext cx="12065" cy="3034665"/>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8" name="PA_直接连接符 7"/>
            <p:cNvCxnSpPr/>
            <p:nvPr/>
          </p:nvCxnSpPr>
          <p:spPr>
            <a:xfrm>
              <a:off x="941485" y="699542"/>
              <a:ext cx="627005"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35" name="文本框 31"/>
          <p:cNvSpPr txBox="1"/>
          <p:nvPr/>
        </p:nvSpPr>
        <p:spPr>
          <a:xfrm>
            <a:off x="1322888" y="1318708"/>
            <a:ext cx="10729412" cy="23083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rgbClr val="191B1F"/>
                </a:solidFill>
                <a:latin typeface="-apple-system"/>
                <a:sym typeface="+mn-lt"/>
              </a:rPr>
              <a:t>以智能家居、智能仓库为代表的智慧管理系统现在发展得十分火热，它们大多都会涉及到环境的实时感知和智能调节，本项目即是利用小熊派的智慧农业扩展版提供的传感器，模拟一个具有环境管控功能和手机控制功能的智能系统。</a:t>
            </a:r>
            <a:endParaRPr lang="en-US" altLang="zh-CN" dirty="0">
              <a:solidFill>
                <a:srgbClr val="191B1F"/>
              </a:solidFill>
              <a:latin typeface="-apple-system"/>
              <a:sym typeface="+mn-lt"/>
            </a:endParaRPr>
          </a:p>
          <a:p>
            <a:endParaRPr lang="zh-CN" altLang="en-US" dirty="0">
              <a:solidFill>
                <a:srgbClr val="191B1F"/>
              </a:solidFill>
              <a:latin typeface="-apple-system"/>
              <a:sym typeface="+mn-lt"/>
            </a:endParaRPr>
          </a:p>
          <a:p>
            <a:r>
              <a:rPr lang="zh-CN" altLang="en-US" dirty="0">
                <a:solidFill>
                  <a:srgbClr val="191B1F"/>
                </a:solidFill>
                <a:latin typeface="-apple-system"/>
              </a:rPr>
              <a:t>该系统会使用传感器侦测环境的温度、湿度、光照强度。同时系统控制两个设备，灯和电机，并显示他们的工作状态。当环境的温度、湿度和光强达到一定条件后，就会启动或者关闭这些设备（比如根据光照较暗时开灯），从而实现根据环境进行调控的效果。同时，也可以人为干涉这些设备的运作，人为干涉将采用基于</a:t>
            </a:r>
            <a:r>
              <a:rPr lang="en-US" altLang="zh-CN" dirty="0">
                <a:solidFill>
                  <a:srgbClr val="191B1F"/>
                </a:solidFill>
                <a:latin typeface="-apple-system"/>
              </a:rPr>
              <a:t>Socket</a:t>
            </a:r>
            <a:r>
              <a:rPr lang="zh-CN" altLang="en-US" dirty="0">
                <a:solidFill>
                  <a:srgbClr val="191B1F"/>
                </a:solidFill>
                <a:latin typeface="-apple-system"/>
              </a:rPr>
              <a:t>的通信无线控制。</a:t>
            </a:r>
            <a:endParaRPr lang="zh-CN" altLang="en-US" dirty="0">
              <a:solidFill>
                <a:srgbClr val="191B1F"/>
              </a:solidFill>
              <a:latin typeface="-apple-system"/>
            </a:endParaRPr>
          </a:p>
        </p:txBody>
      </p:sp>
      <p:pic>
        <p:nvPicPr>
          <p:cNvPr id="36" name="图片 35"/>
          <p:cNvPicPr>
            <a:picLocks noChangeAspect="1"/>
          </p:cNvPicPr>
          <p:nvPr/>
        </p:nvPicPr>
        <p:blipFill>
          <a:blip r:embed="rId3"/>
          <a:stretch>
            <a:fillRect/>
          </a:stretch>
        </p:blipFill>
        <p:spPr>
          <a:xfrm>
            <a:off x="3128726" y="3744781"/>
            <a:ext cx="5785258" cy="2422927"/>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20"/>
          <p:cNvSpPr/>
          <p:nvPr/>
        </p:nvSpPr>
        <p:spPr>
          <a:xfrm>
            <a:off x="-11937" y="429695"/>
            <a:ext cx="6908165" cy="582294"/>
          </a:xfrm>
          <a:prstGeom prst="rect">
            <a:avLst/>
          </a:prstGeom>
        </p:spPr>
        <p:txBody>
          <a:bodyPr vert="horz" wrap="square" lIns="0" tIns="0" rIns="0" bIns="0"/>
          <a:lstStyle/>
          <a:p>
            <a:pPr algn="l" rtl="0" eaLnBrk="0">
              <a:lnSpc>
                <a:spcPct val="127000"/>
              </a:lnSpc>
            </a:pPr>
            <a:endParaRPr lang="en-US" altLang="en-US" sz="200" dirty="0"/>
          </a:p>
          <a:p>
            <a:pPr marL="12700" algn="l" rtl="0" eaLnBrk="0">
              <a:lnSpc>
                <a:spcPct val="97000"/>
              </a:lnSpc>
              <a:spcBef>
                <a:spcPts val="0"/>
              </a:spcBef>
              <a:buClrTx/>
              <a:buSzTx/>
              <a:buFontTx/>
              <a:tabLst>
                <a:tab pos="337820" algn="l"/>
              </a:tabLst>
            </a:pPr>
            <a:r>
              <a:rPr sz="3500" u="sng" kern="0" spc="0" dirty="0">
                <a:solidFill>
                  <a:srgbClr val="0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sz="3500" b="1" kern="0" spc="120" dirty="0">
                <a:solidFill>
                  <a:srgbClr val="0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3500" b="1" u="sng" kern="0" spc="250" dirty="0">
                <a:solidFill>
                  <a:srgbClr val="0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lang="zh-CN" sz="3500" b="1" u="sng" kern="0" spc="-10" dirty="0">
                <a:solidFill>
                  <a:srgbClr val="0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sym typeface="+mn-ea"/>
              </a:rPr>
              <a:t>连接WIFI</a:t>
            </a:r>
            <a:endParaRPr lang="zh-CN" sz="3500" b="1" u="sng" kern="0" spc="-10" dirty="0">
              <a:solidFill>
                <a:srgbClr val="0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2" name="picture 22"/>
          <p:cNvPicPr>
            <a:picLocks noChangeAspect="1"/>
          </p:cNvPicPr>
          <p:nvPr/>
        </p:nvPicPr>
        <p:blipFill>
          <a:blip r:embed="rId1"/>
          <a:stretch>
            <a:fillRect/>
          </a:stretch>
        </p:blipFill>
        <p:spPr>
          <a:xfrm rot="21600000">
            <a:off x="326571" y="442395"/>
            <a:ext cx="444137" cy="442830"/>
          </a:xfrm>
          <a:prstGeom prst="rect">
            <a:avLst/>
          </a:prstGeom>
        </p:spPr>
      </p:pic>
      <p:pic>
        <p:nvPicPr>
          <p:cNvPr id="26" name="picture 26"/>
          <p:cNvPicPr>
            <a:picLocks noChangeAspect="1"/>
          </p:cNvPicPr>
          <p:nvPr/>
        </p:nvPicPr>
        <p:blipFill>
          <a:blip r:embed="rId2"/>
          <a:stretch>
            <a:fillRect/>
          </a:stretch>
        </p:blipFill>
        <p:spPr>
          <a:xfrm rot="21600000">
            <a:off x="10668000" y="6545213"/>
            <a:ext cx="1384300" cy="253469"/>
          </a:xfrm>
          <a:prstGeom prst="rect">
            <a:avLst/>
          </a:prstGeom>
        </p:spPr>
      </p:pic>
      <p:sp>
        <p:nvSpPr>
          <p:cNvPr id="4" name="文本框 3"/>
          <p:cNvSpPr txBox="1"/>
          <p:nvPr/>
        </p:nvSpPr>
        <p:spPr>
          <a:xfrm>
            <a:off x="251925" y="1413064"/>
            <a:ext cx="4683969" cy="2015936"/>
          </a:xfrm>
          <a:prstGeom prst="rect">
            <a:avLst/>
          </a:prstGeom>
          <a:noFill/>
        </p:spPr>
        <p:txBody>
          <a:bodyPr wrap="square">
            <a:spAutoFit/>
          </a:bodyPr>
          <a:lstStyle/>
          <a:p>
            <a:pPr algn="l">
              <a:spcBef>
                <a:spcPts val="1800"/>
              </a:spcBef>
              <a:spcAft>
                <a:spcPts val="1200"/>
              </a:spcAft>
            </a:pPr>
            <a:r>
              <a:rPr lang="zh-CN" altLang="en-US" b="1" i="0" dirty="0">
                <a:solidFill>
                  <a:srgbClr val="40485B"/>
                </a:solidFill>
                <a:effectLst/>
                <a:latin typeface="-apple-system"/>
              </a:rPr>
              <a:t>二、连接</a:t>
            </a:r>
            <a:r>
              <a:rPr lang="en-US" altLang="zh-CN" b="1" i="0" dirty="0">
                <a:solidFill>
                  <a:srgbClr val="40485B"/>
                </a:solidFill>
                <a:effectLst/>
                <a:latin typeface="-apple-system"/>
              </a:rPr>
              <a:t>Wi-Fi</a:t>
            </a:r>
            <a:endParaRPr lang="en-US" altLang="zh-CN" b="1" i="0" dirty="0">
              <a:solidFill>
                <a:srgbClr val="40485B"/>
              </a:solidFill>
              <a:effectLst/>
              <a:latin typeface="-apple-system"/>
            </a:endParaRPr>
          </a:p>
          <a:p>
            <a:pPr algn="l">
              <a:spcBef>
                <a:spcPts val="1800"/>
              </a:spcBef>
              <a:spcAft>
                <a:spcPts val="1200"/>
              </a:spcAft>
            </a:pPr>
            <a:r>
              <a:rPr lang="en-US" altLang="zh-CN" b="1" i="0" dirty="0">
                <a:solidFill>
                  <a:srgbClr val="40485B"/>
                </a:solidFill>
                <a:effectLst/>
                <a:latin typeface="-apple-system"/>
              </a:rPr>
              <a:t>1</a:t>
            </a:r>
            <a:r>
              <a:rPr lang="zh-CN" altLang="en-US" b="1" i="0" dirty="0">
                <a:solidFill>
                  <a:srgbClr val="40485B"/>
                </a:solidFill>
                <a:effectLst/>
                <a:latin typeface="-apple-system"/>
              </a:rPr>
              <a:t>、使用桌面</a:t>
            </a:r>
            <a:r>
              <a:rPr lang="en-US" altLang="zh-CN" b="1" i="0" dirty="0">
                <a:solidFill>
                  <a:srgbClr val="40485B"/>
                </a:solidFill>
                <a:effectLst/>
                <a:latin typeface="-apple-system"/>
              </a:rPr>
              <a:t>setting</a:t>
            </a:r>
            <a:r>
              <a:rPr lang="zh-CN" altLang="en-US" b="1" i="0" dirty="0">
                <a:solidFill>
                  <a:srgbClr val="40485B"/>
                </a:solidFill>
                <a:effectLst/>
                <a:latin typeface="-apple-system"/>
              </a:rPr>
              <a:t>应用连接</a:t>
            </a:r>
            <a:r>
              <a:rPr lang="en-US" altLang="zh-CN" b="1" i="0" dirty="0">
                <a:solidFill>
                  <a:srgbClr val="40485B"/>
                </a:solidFill>
                <a:effectLst/>
                <a:latin typeface="-apple-system"/>
              </a:rPr>
              <a:t>Wi-Fi</a:t>
            </a:r>
            <a:endParaRPr lang="en-US" altLang="zh-CN" b="1" i="0" dirty="0">
              <a:solidFill>
                <a:srgbClr val="40485B"/>
              </a:solidFill>
              <a:effectLst/>
              <a:latin typeface="-apple-system"/>
            </a:endParaRPr>
          </a:p>
          <a:p>
            <a:pPr algn="l">
              <a:spcAft>
                <a:spcPts val="1200"/>
              </a:spcAft>
            </a:pPr>
            <a:r>
              <a:rPr lang="zh-CN" altLang="en-US" b="0" i="0" dirty="0">
                <a:solidFill>
                  <a:srgbClr val="40485B"/>
                </a:solidFill>
                <a:effectLst/>
                <a:latin typeface="-apple-system"/>
              </a:rPr>
              <a:t>系统启动后会需要等一段时间才会加载</a:t>
            </a:r>
            <a:r>
              <a:rPr lang="en-US" altLang="zh-CN" b="0" i="0" dirty="0" err="1">
                <a:solidFill>
                  <a:srgbClr val="40485B"/>
                </a:solidFill>
                <a:effectLst/>
                <a:latin typeface="-apple-system"/>
              </a:rPr>
              <a:t>wifi</a:t>
            </a:r>
            <a:r>
              <a:rPr lang="zh-CN" altLang="en-US" b="0" i="0" dirty="0">
                <a:solidFill>
                  <a:srgbClr val="40485B"/>
                </a:solidFill>
                <a:effectLst/>
                <a:latin typeface="-apple-system"/>
              </a:rPr>
              <a:t>，若看到</a:t>
            </a:r>
            <a:r>
              <a:rPr lang="zh-CN" altLang="en-US" dirty="0">
                <a:solidFill>
                  <a:srgbClr val="40485B"/>
                </a:solidFill>
                <a:latin typeface="-apple-system"/>
              </a:rPr>
              <a:t>右图所示</a:t>
            </a:r>
            <a:r>
              <a:rPr lang="zh-CN" altLang="en-US" b="0" i="0" dirty="0">
                <a:solidFill>
                  <a:srgbClr val="40485B"/>
                </a:solidFill>
                <a:effectLst/>
                <a:latin typeface="-apple-system"/>
              </a:rPr>
              <a:t>片段日志，说明</a:t>
            </a:r>
            <a:r>
              <a:rPr lang="en-US" altLang="zh-CN" b="0" i="0" dirty="0" err="1">
                <a:solidFill>
                  <a:srgbClr val="40485B"/>
                </a:solidFill>
                <a:effectLst/>
                <a:latin typeface="-apple-system"/>
              </a:rPr>
              <a:t>wifi</a:t>
            </a:r>
            <a:r>
              <a:rPr lang="zh-CN" altLang="en-US" b="0" i="0" dirty="0">
                <a:solidFill>
                  <a:srgbClr val="40485B"/>
                </a:solidFill>
                <a:effectLst/>
                <a:latin typeface="-apple-system"/>
              </a:rPr>
              <a:t>已经加载好后，然后再用</a:t>
            </a:r>
            <a:r>
              <a:rPr lang="en-US" altLang="zh-CN" b="0" i="0" dirty="0">
                <a:solidFill>
                  <a:srgbClr val="40485B"/>
                </a:solidFill>
                <a:effectLst/>
                <a:latin typeface="-apple-system"/>
              </a:rPr>
              <a:t>setting</a:t>
            </a:r>
            <a:r>
              <a:rPr lang="zh-CN" altLang="en-US" b="0" i="0" dirty="0">
                <a:solidFill>
                  <a:srgbClr val="40485B"/>
                </a:solidFill>
                <a:effectLst/>
                <a:latin typeface="-apple-system"/>
              </a:rPr>
              <a:t>应用去联网。</a:t>
            </a:r>
            <a:endParaRPr lang="zh-CN" altLang="en-US" b="0" i="0" dirty="0">
              <a:solidFill>
                <a:srgbClr val="40485B"/>
              </a:solidFill>
              <a:effectLst/>
              <a:latin typeface="-apple-system"/>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304" y="1148033"/>
            <a:ext cx="5352203" cy="539718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251925" y="4273773"/>
            <a:ext cx="5215814" cy="523220"/>
          </a:xfrm>
          <a:prstGeom prst="rect">
            <a:avLst/>
          </a:prstGeom>
          <a:noFill/>
        </p:spPr>
        <p:txBody>
          <a:bodyPr wrap="square" rtlCol="0">
            <a:spAutoFit/>
          </a:bodyPr>
          <a:lstStyle/>
          <a:p>
            <a:r>
              <a:rPr lang="zh-CN" altLang="en-US" sz="1400" b="1" i="0" dirty="0">
                <a:solidFill>
                  <a:srgbClr val="FF0000"/>
                </a:solidFill>
                <a:effectLst/>
                <a:latin typeface="-apple-system"/>
              </a:rPr>
              <a:t>官方给的</a:t>
            </a:r>
            <a:r>
              <a:rPr lang="en-US" altLang="zh-CN" sz="1400" b="1" i="0" dirty="0">
                <a:solidFill>
                  <a:srgbClr val="FF0000"/>
                </a:solidFill>
                <a:effectLst/>
                <a:latin typeface="-apple-system"/>
              </a:rPr>
              <a:t>setting</a:t>
            </a:r>
            <a:r>
              <a:rPr lang="zh-CN" altLang="en-US" sz="1400" b="1" i="0" dirty="0">
                <a:solidFill>
                  <a:srgbClr val="FF0000"/>
                </a:solidFill>
                <a:effectLst/>
                <a:latin typeface="-apple-system"/>
              </a:rPr>
              <a:t>应用联网后退出</a:t>
            </a:r>
            <a:r>
              <a:rPr lang="en-US" altLang="zh-CN" sz="1400" b="1" i="0" dirty="0" err="1">
                <a:solidFill>
                  <a:srgbClr val="FF0000"/>
                </a:solidFill>
                <a:effectLst/>
                <a:latin typeface="-apple-system"/>
              </a:rPr>
              <a:t>wifi</a:t>
            </a:r>
            <a:r>
              <a:rPr lang="zh-CN" altLang="en-US" sz="1400" b="1" i="0" dirty="0">
                <a:solidFill>
                  <a:srgbClr val="FF0000"/>
                </a:solidFill>
                <a:effectLst/>
                <a:latin typeface="-apple-system"/>
              </a:rPr>
              <a:t>会断开，而且有概率会导致系统跑崩，这里建议采用第二种方式连接</a:t>
            </a:r>
            <a:r>
              <a:rPr lang="en-US" altLang="zh-CN" sz="1400" b="1" i="0" dirty="0" err="1">
                <a:solidFill>
                  <a:srgbClr val="FF0000"/>
                </a:solidFill>
                <a:effectLst/>
                <a:latin typeface="-apple-system"/>
              </a:rPr>
              <a:t>wifi</a:t>
            </a:r>
            <a:r>
              <a:rPr lang="zh-CN" altLang="en-US" sz="1400" b="1" i="0" dirty="0">
                <a:solidFill>
                  <a:srgbClr val="FF0000"/>
                </a:solidFill>
                <a:effectLst/>
                <a:latin typeface="-apple-system"/>
              </a:rPr>
              <a:t>。</a:t>
            </a:r>
            <a:endParaRPr lang="zh-CN" altLang="en-US" sz="1400" dirty="0">
              <a:solidFill>
                <a:srgbClr val="FF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20"/>
          <p:cNvSpPr/>
          <p:nvPr/>
        </p:nvSpPr>
        <p:spPr>
          <a:xfrm>
            <a:off x="-11937" y="429695"/>
            <a:ext cx="6908165" cy="582294"/>
          </a:xfrm>
          <a:prstGeom prst="rect">
            <a:avLst/>
          </a:prstGeom>
        </p:spPr>
        <p:txBody>
          <a:bodyPr vert="horz" wrap="square" lIns="0" tIns="0" rIns="0" bIns="0"/>
          <a:lstStyle/>
          <a:p>
            <a:pPr algn="l" rtl="0" eaLnBrk="0">
              <a:lnSpc>
                <a:spcPct val="127000"/>
              </a:lnSpc>
            </a:pPr>
            <a:endParaRPr lang="en-US" altLang="en-US" sz="200" dirty="0"/>
          </a:p>
          <a:p>
            <a:pPr marL="12700" algn="l" rtl="0" eaLnBrk="0">
              <a:lnSpc>
                <a:spcPct val="97000"/>
              </a:lnSpc>
              <a:spcBef>
                <a:spcPts val="0"/>
              </a:spcBef>
              <a:buClrTx/>
              <a:buSzTx/>
              <a:buFontTx/>
              <a:tabLst>
                <a:tab pos="337820" algn="l"/>
              </a:tabLst>
            </a:pPr>
            <a:r>
              <a:rPr sz="3500" u="sng" kern="0" spc="0" dirty="0">
                <a:solidFill>
                  <a:srgbClr val="0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sz="3500" b="1" kern="0" spc="120" dirty="0">
                <a:solidFill>
                  <a:srgbClr val="0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3500" b="1" u="sng" kern="0" spc="250" dirty="0">
                <a:solidFill>
                  <a:srgbClr val="0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lang="zh-CN" sz="3500" b="1" u="sng" kern="0" spc="-10" dirty="0">
                <a:solidFill>
                  <a:srgbClr val="0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sym typeface="+mn-ea"/>
              </a:rPr>
              <a:t>连接WIFI</a:t>
            </a:r>
            <a:endParaRPr lang="zh-CN" sz="3500" b="1" u="sng" kern="0" spc="-10" dirty="0">
              <a:solidFill>
                <a:srgbClr val="0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2" name="picture 22"/>
          <p:cNvPicPr>
            <a:picLocks noChangeAspect="1"/>
          </p:cNvPicPr>
          <p:nvPr/>
        </p:nvPicPr>
        <p:blipFill>
          <a:blip r:embed="rId1"/>
          <a:stretch>
            <a:fillRect/>
          </a:stretch>
        </p:blipFill>
        <p:spPr>
          <a:xfrm rot="21600000">
            <a:off x="326571" y="442395"/>
            <a:ext cx="444137" cy="442830"/>
          </a:xfrm>
          <a:prstGeom prst="rect">
            <a:avLst/>
          </a:prstGeom>
        </p:spPr>
      </p:pic>
      <p:pic>
        <p:nvPicPr>
          <p:cNvPr id="26" name="picture 26"/>
          <p:cNvPicPr>
            <a:picLocks noChangeAspect="1"/>
          </p:cNvPicPr>
          <p:nvPr/>
        </p:nvPicPr>
        <p:blipFill>
          <a:blip r:embed="rId2"/>
          <a:stretch>
            <a:fillRect/>
          </a:stretch>
        </p:blipFill>
        <p:spPr>
          <a:xfrm rot="21600000">
            <a:off x="10668000" y="6545213"/>
            <a:ext cx="1384300" cy="253469"/>
          </a:xfrm>
          <a:prstGeom prst="rect">
            <a:avLst/>
          </a:prstGeom>
        </p:spPr>
      </p:pic>
      <p:sp>
        <p:nvSpPr>
          <p:cNvPr id="5" name="文本框 4"/>
          <p:cNvSpPr txBox="1"/>
          <p:nvPr/>
        </p:nvSpPr>
        <p:spPr>
          <a:xfrm>
            <a:off x="251925" y="1413064"/>
            <a:ext cx="11800375" cy="800219"/>
          </a:xfrm>
          <a:prstGeom prst="rect">
            <a:avLst/>
          </a:prstGeom>
          <a:noFill/>
        </p:spPr>
        <p:txBody>
          <a:bodyPr wrap="square">
            <a:spAutoFit/>
          </a:bodyPr>
          <a:lstStyle/>
          <a:p>
            <a:pPr algn="l">
              <a:spcBef>
                <a:spcPts val="1800"/>
              </a:spcBef>
              <a:spcAft>
                <a:spcPts val="1200"/>
              </a:spcAft>
            </a:pPr>
            <a:r>
              <a:rPr lang="en-US" altLang="zh-CN" b="1" i="0" dirty="0">
                <a:solidFill>
                  <a:srgbClr val="40485B"/>
                </a:solidFill>
                <a:effectLst/>
                <a:latin typeface="-apple-system"/>
              </a:rPr>
              <a:t>2. </a:t>
            </a:r>
            <a:r>
              <a:rPr lang="zh-CN" altLang="en-US" b="1" i="0" dirty="0">
                <a:solidFill>
                  <a:srgbClr val="40485B"/>
                </a:solidFill>
                <a:effectLst/>
                <a:latin typeface="-apple-system"/>
              </a:rPr>
              <a:t>使用可执行文件连接</a:t>
            </a:r>
            <a:r>
              <a:rPr lang="en-US" altLang="zh-CN" b="1" i="0" dirty="0">
                <a:solidFill>
                  <a:srgbClr val="40485B"/>
                </a:solidFill>
                <a:effectLst/>
                <a:latin typeface="-apple-system"/>
              </a:rPr>
              <a:t>Wi-Fi</a:t>
            </a:r>
            <a:endParaRPr lang="en-US" altLang="zh-CN" b="1" i="0" dirty="0">
              <a:solidFill>
                <a:srgbClr val="40485B"/>
              </a:solidFill>
              <a:effectLst/>
              <a:latin typeface="-apple-system"/>
            </a:endParaRPr>
          </a:p>
          <a:p>
            <a:pPr algn="l">
              <a:spcAft>
                <a:spcPts val="1200"/>
              </a:spcAft>
            </a:pPr>
            <a:r>
              <a:rPr lang="en-US" altLang="zh-CN" b="0" i="0" dirty="0">
                <a:solidFill>
                  <a:srgbClr val="40485B"/>
                </a:solidFill>
                <a:effectLst/>
                <a:latin typeface="-apple-system"/>
              </a:rPr>
              <a:t>1.</a:t>
            </a:r>
            <a:r>
              <a:rPr lang="zh-CN" altLang="en-US" b="0" i="0" dirty="0">
                <a:solidFill>
                  <a:srgbClr val="40485B"/>
                </a:solidFill>
                <a:effectLst/>
                <a:latin typeface="-apple-system"/>
              </a:rPr>
              <a:t>修改</a:t>
            </a:r>
            <a:r>
              <a:rPr lang="en-US" altLang="zh-CN" b="0" i="0" dirty="0">
                <a:solidFill>
                  <a:srgbClr val="40485B"/>
                </a:solidFill>
                <a:effectLst/>
                <a:latin typeface="-apple-system"/>
              </a:rPr>
              <a:t>samples/communication/</a:t>
            </a:r>
            <a:r>
              <a:rPr lang="en-US" altLang="zh-CN" b="0" i="0" dirty="0" err="1">
                <a:solidFill>
                  <a:srgbClr val="40485B"/>
                </a:solidFill>
                <a:effectLst/>
                <a:latin typeface="-apple-system"/>
              </a:rPr>
              <a:t>wpa_supplicant</a:t>
            </a:r>
            <a:r>
              <a:rPr lang="en-US" altLang="zh-CN" b="0" i="0" dirty="0">
                <a:solidFill>
                  <a:srgbClr val="40485B"/>
                </a:solidFill>
                <a:effectLst/>
                <a:latin typeface="-apple-system"/>
              </a:rPr>
              <a:t>/config/</a:t>
            </a:r>
            <a:r>
              <a:rPr lang="en-US" altLang="zh-CN" b="0" i="0" dirty="0" err="1">
                <a:solidFill>
                  <a:srgbClr val="40485B"/>
                </a:solidFill>
                <a:effectLst/>
                <a:latin typeface="-apple-system"/>
              </a:rPr>
              <a:t>wpa_supplicant.conf</a:t>
            </a:r>
            <a:r>
              <a:rPr lang="zh-CN" altLang="en-US" b="0" i="0" dirty="0">
                <a:solidFill>
                  <a:srgbClr val="40485B"/>
                </a:solidFill>
                <a:effectLst/>
                <a:latin typeface="-apple-system"/>
              </a:rPr>
              <a:t>中的</a:t>
            </a:r>
            <a:r>
              <a:rPr lang="en-US" altLang="zh-CN" b="0" i="0" dirty="0" err="1">
                <a:solidFill>
                  <a:srgbClr val="40485B"/>
                </a:solidFill>
                <a:effectLst/>
                <a:latin typeface="-apple-system"/>
              </a:rPr>
              <a:t>ssid</a:t>
            </a:r>
            <a:r>
              <a:rPr lang="zh-CN" altLang="en-US" b="0" i="0" dirty="0">
                <a:solidFill>
                  <a:srgbClr val="40485B"/>
                </a:solidFill>
                <a:effectLst/>
                <a:latin typeface="-apple-system"/>
              </a:rPr>
              <a:t>和</a:t>
            </a:r>
            <a:r>
              <a:rPr lang="en-US" altLang="zh-CN" b="0" i="0" dirty="0" err="1">
                <a:solidFill>
                  <a:srgbClr val="40485B"/>
                </a:solidFill>
                <a:effectLst/>
                <a:latin typeface="-apple-system"/>
              </a:rPr>
              <a:t>psk</a:t>
            </a:r>
            <a:r>
              <a:rPr lang="zh-CN" altLang="en-US" b="0" i="0" dirty="0">
                <a:solidFill>
                  <a:srgbClr val="40485B"/>
                </a:solidFill>
                <a:effectLst/>
                <a:latin typeface="-apple-system"/>
              </a:rPr>
              <a:t>信息，再重新</a:t>
            </a:r>
            <a:r>
              <a:rPr lang="zh-CN" altLang="en-US" b="0" i="0" u="none" strike="noStrike" dirty="0">
                <a:solidFill>
                  <a:srgbClr val="095EAB"/>
                </a:solidFill>
                <a:effectLst/>
                <a:latin typeface="-apple-system"/>
                <a:hlinkClick r:id="rId3"/>
              </a:rPr>
              <a:t>编译</a:t>
            </a:r>
            <a:r>
              <a:rPr lang="zh-CN" altLang="en-US" b="0" i="0" dirty="0">
                <a:solidFill>
                  <a:srgbClr val="40485B"/>
                </a:solidFill>
                <a:effectLst/>
                <a:latin typeface="-apple-system"/>
              </a:rPr>
              <a:t>、</a:t>
            </a:r>
            <a:r>
              <a:rPr lang="zh-CN" altLang="en-US" b="0" i="0" u="none" strike="noStrike" dirty="0">
                <a:solidFill>
                  <a:srgbClr val="095EAB"/>
                </a:solidFill>
                <a:effectLst/>
                <a:latin typeface="-apple-system"/>
                <a:hlinkClick r:id="rId4"/>
              </a:rPr>
              <a:t>烧录</a:t>
            </a:r>
            <a:r>
              <a:rPr lang="zh-CN" altLang="en-US" b="0" i="0" dirty="0">
                <a:solidFill>
                  <a:srgbClr val="40485B"/>
                </a:solidFill>
                <a:effectLst/>
                <a:latin typeface="-apple-system"/>
              </a:rPr>
              <a:t>。</a:t>
            </a:r>
            <a:endParaRPr lang="zh-CN" altLang="en-US" b="0" i="0" dirty="0">
              <a:solidFill>
                <a:srgbClr val="40485B"/>
              </a:solidFill>
              <a:effectLst/>
              <a:latin typeface="-apple-system"/>
            </a:endParaRPr>
          </a:p>
        </p:txBody>
      </p:sp>
      <p:sp>
        <p:nvSpPr>
          <p:cNvPr id="6" name="矩形 5"/>
          <p:cNvSpPr/>
          <p:nvPr/>
        </p:nvSpPr>
        <p:spPr>
          <a:xfrm>
            <a:off x="987179" y="2736083"/>
            <a:ext cx="5589038" cy="1908634"/>
          </a:xfrm>
          <a:prstGeom prst="rect">
            <a:avLst/>
          </a:prstGeom>
          <a:solidFill>
            <a:schemeClr val="accent4">
              <a:lumMod val="20000"/>
              <a:lumOff val="80000"/>
            </a:schemeClr>
          </a:solidFill>
          <a:ln>
            <a:solidFill>
              <a:schemeClr val="accent4">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rtl="0" eaLnBrk="0">
              <a:lnSpc>
                <a:spcPct val="83000"/>
              </a:lnSpc>
            </a:pPr>
            <a:r>
              <a:rPr lang="en-US" altLang="en-US" dirty="0">
                <a:solidFill>
                  <a:schemeClr val="tx1"/>
                </a:solidFill>
              </a:rPr>
              <a:t>country=GB</a:t>
            </a:r>
            <a:endParaRPr lang="en-US" altLang="en-US" dirty="0">
              <a:solidFill>
                <a:schemeClr val="tx1"/>
              </a:solidFill>
            </a:endParaRPr>
          </a:p>
          <a:p>
            <a:pPr algn="l" rtl="0" eaLnBrk="0">
              <a:lnSpc>
                <a:spcPct val="83000"/>
              </a:lnSpc>
            </a:pPr>
            <a:endParaRPr lang="en-US" altLang="en-US" dirty="0">
              <a:solidFill>
                <a:schemeClr val="tx1"/>
              </a:solidFill>
            </a:endParaRPr>
          </a:p>
          <a:p>
            <a:pPr algn="l" rtl="0" eaLnBrk="0">
              <a:lnSpc>
                <a:spcPct val="83000"/>
              </a:lnSpc>
            </a:pPr>
            <a:r>
              <a:rPr lang="en-US" altLang="en-US" dirty="0" err="1">
                <a:solidFill>
                  <a:schemeClr val="tx1"/>
                </a:solidFill>
              </a:rPr>
              <a:t>ctrl_interface</a:t>
            </a:r>
            <a:r>
              <a:rPr lang="en-US" altLang="en-US" dirty="0">
                <a:solidFill>
                  <a:schemeClr val="tx1"/>
                </a:solidFill>
              </a:rPr>
              <a:t>=</a:t>
            </a:r>
            <a:r>
              <a:rPr lang="en-US" altLang="en-US" dirty="0" err="1">
                <a:solidFill>
                  <a:schemeClr val="tx1"/>
                </a:solidFill>
              </a:rPr>
              <a:t>udp</a:t>
            </a:r>
            <a:endParaRPr lang="en-US" altLang="en-US" dirty="0">
              <a:solidFill>
                <a:schemeClr val="tx1"/>
              </a:solidFill>
            </a:endParaRPr>
          </a:p>
          <a:p>
            <a:pPr algn="l" rtl="0" eaLnBrk="0">
              <a:lnSpc>
                <a:spcPct val="83000"/>
              </a:lnSpc>
            </a:pPr>
            <a:endParaRPr lang="en-US" altLang="en-US" dirty="0">
              <a:solidFill>
                <a:schemeClr val="tx1"/>
              </a:solidFill>
            </a:endParaRPr>
          </a:p>
          <a:p>
            <a:pPr algn="l" rtl="0" eaLnBrk="0">
              <a:lnSpc>
                <a:spcPct val="83000"/>
              </a:lnSpc>
            </a:pPr>
            <a:r>
              <a:rPr lang="en-US" altLang="en-US" dirty="0">
                <a:solidFill>
                  <a:schemeClr val="tx1"/>
                </a:solidFill>
              </a:rPr>
              <a:t>network={</a:t>
            </a:r>
            <a:endParaRPr lang="en-US" altLang="en-US" dirty="0">
              <a:solidFill>
                <a:schemeClr val="tx1"/>
              </a:solidFill>
            </a:endParaRPr>
          </a:p>
          <a:p>
            <a:pPr algn="l" rtl="0" eaLnBrk="0">
              <a:lnSpc>
                <a:spcPct val="83000"/>
              </a:lnSpc>
            </a:pPr>
            <a:r>
              <a:rPr lang="en-US" altLang="en-US" dirty="0">
                <a:solidFill>
                  <a:schemeClr val="tx1"/>
                </a:solidFill>
              </a:rPr>
              <a:t>    </a:t>
            </a:r>
            <a:r>
              <a:rPr lang="en-US" altLang="en-US" dirty="0" err="1">
                <a:solidFill>
                  <a:schemeClr val="tx1"/>
                </a:solidFill>
              </a:rPr>
              <a:t>ssid</a:t>
            </a:r>
            <a:r>
              <a:rPr lang="en-US" altLang="en-US" dirty="0">
                <a:solidFill>
                  <a:schemeClr val="tx1"/>
                </a:solidFill>
              </a:rPr>
              <a:t>= "</a:t>
            </a:r>
            <a:r>
              <a:rPr lang="zh-CN" altLang="en-US" dirty="0">
                <a:solidFill>
                  <a:schemeClr val="tx1"/>
                </a:solidFill>
              </a:rPr>
              <a:t>所需连接的</a:t>
            </a:r>
            <a:r>
              <a:rPr lang="en-US" altLang="zh-CN" dirty="0" err="1">
                <a:solidFill>
                  <a:schemeClr val="tx1"/>
                </a:solidFill>
              </a:rPr>
              <a:t>wifi</a:t>
            </a:r>
            <a:r>
              <a:rPr lang="zh-CN" altLang="en-US" dirty="0">
                <a:solidFill>
                  <a:schemeClr val="tx1"/>
                </a:solidFill>
              </a:rPr>
              <a:t>名称</a:t>
            </a:r>
            <a:r>
              <a:rPr lang="en-US" altLang="en-US" dirty="0">
                <a:solidFill>
                  <a:schemeClr val="tx1"/>
                </a:solidFill>
              </a:rPr>
              <a:t>"</a:t>
            </a:r>
            <a:endParaRPr lang="en-US" altLang="en-US" dirty="0">
              <a:solidFill>
                <a:schemeClr val="tx1"/>
              </a:solidFill>
            </a:endParaRPr>
          </a:p>
          <a:p>
            <a:pPr algn="l" rtl="0" eaLnBrk="0">
              <a:lnSpc>
                <a:spcPct val="83000"/>
              </a:lnSpc>
            </a:pPr>
            <a:r>
              <a:rPr lang="en-US" altLang="en-US" dirty="0">
                <a:solidFill>
                  <a:schemeClr val="tx1"/>
                </a:solidFill>
              </a:rPr>
              <a:t>    </a:t>
            </a:r>
            <a:r>
              <a:rPr lang="en-US" altLang="en-US" dirty="0" err="1">
                <a:solidFill>
                  <a:schemeClr val="tx1"/>
                </a:solidFill>
              </a:rPr>
              <a:t>psk</a:t>
            </a:r>
            <a:r>
              <a:rPr lang="en-US" altLang="en-US" dirty="0">
                <a:solidFill>
                  <a:schemeClr val="tx1"/>
                </a:solidFill>
              </a:rPr>
              <a:t>= "</a:t>
            </a:r>
            <a:r>
              <a:rPr lang="zh-CN" altLang="en-US" dirty="0">
                <a:solidFill>
                  <a:schemeClr val="tx1"/>
                </a:solidFill>
              </a:rPr>
              <a:t>所需连接的</a:t>
            </a:r>
            <a:r>
              <a:rPr lang="en-US" altLang="zh-CN" dirty="0" err="1">
                <a:solidFill>
                  <a:schemeClr val="tx1"/>
                </a:solidFill>
              </a:rPr>
              <a:t>wifi</a:t>
            </a:r>
            <a:r>
              <a:rPr lang="zh-CN" altLang="en-US" dirty="0">
                <a:solidFill>
                  <a:schemeClr val="tx1"/>
                </a:solidFill>
              </a:rPr>
              <a:t>密码</a:t>
            </a:r>
            <a:r>
              <a:rPr lang="en-US" altLang="en-US" dirty="0">
                <a:solidFill>
                  <a:schemeClr val="tx1"/>
                </a:solidFill>
              </a:rPr>
              <a:t>"</a:t>
            </a:r>
            <a:endParaRPr lang="en-US" altLang="en-US" dirty="0">
              <a:solidFill>
                <a:schemeClr val="tx1"/>
              </a:solidFill>
            </a:endParaRPr>
          </a:p>
          <a:p>
            <a:pPr algn="l" rtl="0" eaLnBrk="0">
              <a:lnSpc>
                <a:spcPct val="83000"/>
              </a:lnSpc>
            </a:pPr>
            <a:r>
              <a:rPr lang="en-US" altLang="en-US" dirty="0">
                <a:solidFill>
                  <a:schemeClr val="tx1"/>
                </a:solidFill>
              </a:rPr>
              <a:t>}</a:t>
            </a:r>
            <a:endParaRPr lang="en-US" altLang="en-US" dirty="0">
              <a:solidFill>
                <a:schemeClr val="tx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20"/>
          <p:cNvSpPr/>
          <p:nvPr/>
        </p:nvSpPr>
        <p:spPr>
          <a:xfrm>
            <a:off x="-11937" y="429695"/>
            <a:ext cx="6908165" cy="582294"/>
          </a:xfrm>
          <a:prstGeom prst="rect">
            <a:avLst/>
          </a:prstGeom>
        </p:spPr>
        <p:txBody>
          <a:bodyPr vert="horz" wrap="square" lIns="0" tIns="0" rIns="0" bIns="0"/>
          <a:lstStyle/>
          <a:p>
            <a:pPr algn="l" rtl="0" eaLnBrk="0">
              <a:lnSpc>
                <a:spcPct val="127000"/>
              </a:lnSpc>
            </a:pPr>
            <a:endParaRPr lang="en-US" altLang="en-US" sz="200" dirty="0"/>
          </a:p>
          <a:p>
            <a:pPr marL="12700" algn="l" rtl="0" eaLnBrk="0">
              <a:lnSpc>
                <a:spcPct val="97000"/>
              </a:lnSpc>
              <a:spcBef>
                <a:spcPts val="0"/>
              </a:spcBef>
              <a:buClrTx/>
              <a:buSzTx/>
              <a:buFontTx/>
              <a:tabLst>
                <a:tab pos="337820" algn="l"/>
              </a:tabLst>
            </a:pPr>
            <a:r>
              <a:rPr sz="3500" u="sng" kern="0" spc="0" dirty="0">
                <a:solidFill>
                  <a:srgbClr val="0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sz="3500" b="1" kern="0" spc="120" dirty="0">
                <a:solidFill>
                  <a:srgbClr val="0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3500" b="1" u="sng" kern="0" spc="250" dirty="0">
                <a:solidFill>
                  <a:srgbClr val="0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lang="zh-CN" sz="3500" b="1" u="sng" kern="0" spc="-10" dirty="0">
                <a:solidFill>
                  <a:srgbClr val="0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sym typeface="+mn-ea"/>
              </a:rPr>
              <a:t>连接WIFI</a:t>
            </a:r>
            <a:endParaRPr lang="zh-CN" sz="3500" b="1" u="sng" kern="0" spc="-10" dirty="0">
              <a:solidFill>
                <a:srgbClr val="0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2" name="picture 22"/>
          <p:cNvPicPr>
            <a:picLocks noChangeAspect="1"/>
          </p:cNvPicPr>
          <p:nvPr/>
        </p:nvPicPr>
        <p:blipFill>
          <a:blip r:embed="rId1"/>
          <a:stretch>
            <a:fillRect/>
          </a:stretch>
        </p:blipFill>
        <p:spPr>
          <a:xfrm rot="21600000">
            <a:off x="326571" y="442395"/>
            <a:ext cx="444137" cy="442830"/>
          </a:xfrm>
          <a:prstGeom prst="rect">
            <a:avLst/>
          </a:prstGeom>
        </p:spPr>
      </p:pic>
      <p:pic>
        <p:nvPicPr>
          <p:cNvPr id="26" name="picture 26"/>
          <p:cNvPicPr>
            <a:picLocks noChangeAspect="1"/>
          </p:cNvPicPr>
          <p:nvPr/>
        </p:nvPicPr>
        <p:blipFill>
          <a:blip r:embed="rId2"/>
          <a:stretch>
            <a:fillRect/>
          </a:stretch>
        </p:blipFill>
        <p:spPr>
          <a:xfrm rot="21600000">
            <a:off x="10668000" y="6545213"/>
            <a:ext cx="1384300" cy="253469"/>
          </a:xfrm>
          <a:prstGeom prst="rect">
            <a:avLst/>
          </a:prstGeom>
        </p:spPr>
      </p:pic>
      <p:sp>
        <p:nvSpPr>
          <p:cNvPr id="5" name="文本框 4"/>
          <p:cNvSpPr txBox="1"/>
          <p:nvPr/>
        </p:nvSpPr>
        <p:spPr>
          <a:xfrm>
            <a:off x="251925" y="1334961"/>
            <a:ext cx="11800375" cy="369332"/>
          </a:xfrm>
          <a:prstGeom prst="rect">
            <a:avLst/>
          </a:prstGeom>
          <a:noFill/>
        </p:spPr>
        <p:txBody>
          <a:bodyPr wrap="square">
            <a:spAutoFit/>
          </a:bodyPr>
          <a:lstStyle/>
          <a:p>
            <a:r>
              <a:rPr lang="en-US" altLang="zh-CN" b="0" i="0" dirty="0">
                <a:solidFill>
                  <a:srgbClr val="40485B"/>
                </a:solidFill>
                <a:effectLst/>
                <a:latin typeface="-apple-system"/>
              </a:rPr>
              <a:t>2. </a:t>
            </a:r>
            <a:r>
              <a:rPr lang="zh-CN" altLang="en-US" b="0" i="0" dirty="0">
                <a:solidFill>
                  <a:srgbClr val="40485B"/>
                </a:solidFill>
                <a:effectLst/>
                <a:latin typeface="-apple-system"/>
              </a:rPr>
              <a:t>在串口命令行</a:t>
            </a:r>
            <a:r>
              <a:rPr lang="zh-CN" altLang="en-US" dirty="0">
                <a:solidFill>
                  <a:srgbClr val="40485B"/>
                </a:solidFill>
                <a:latin typeface="-apple-system"/>
              </a:rPr>
              <a:t>输入</a:t>
            </a:r>
            <a:r>
              <a:rPr lang="zh-CN" altLang="en-US" b="0" i="0" dirty="0">
                <a:solidFill>
                  <a:srgbClr val="40485B"/>
                </a:solidFill>
                <a:effectLst/>
                <a:latin typeface="-apple-system"/>
              </a:rPr>
              <a:t>以下命令连接</a:t>
            </a:r>
            <a:r>
              <a:rPr lang="en-US" altLang="zh-CN" b="0" i="0" dirty="0">
                <a:solidFill>
                  <a:srgbClr val="40485B"/>
                </a:solidFill>
                <a:effectLst/>
                <a:latin typeface="-apple-system"/>
              </a:rPr>
              <a:t>Wi-Fi</a:t>
            </a:r>
            <a:endParaRPr lang="zh-CN" altLang="en-US" dirty="0"/>
          </a:p>
        </p:txBody>
      </p:sp>
      <p:sp>
        <p:nvSpPr>
          <p:cNvPr id="6" name="矩形 5"/>
          <p:cNvSpPr/>
          <p:nvPr/>
        </p:nvSpPr>
        <p:spPr>
          <a:xfrm>
            <a:off x="326571" y="1977744"/>
            <a:ext cx="8660674" cy="616166"/>
          </a:xfrm>
          <a:prstGeom prst="rect">
            <a:avLst/>
          </a:prstGeom>
          <a:solidFill>
            <a:schemeClr val="accent4">
              <a:lumMod val="20000"/>
              <a:lumOff val="80000"/>
            </a:schemeClr>
          </a:solidFill>
          <a:ln>
            <a:solidFill>
              <a:schemeClr val="accent4">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rtl="0" eaLnBrk="0">
              <a:lnSpc>
                <a:spcPct val="83000"/>
              </a:lnSpc>
            </a:pPr>
            <a:r>
              <a:rPr lang="en-US" altLang="en-US" dirty="0">
                <a:solidFill>
                  <a:schemeClr val="tx1"/>
                </a:solidFill>
              </a:rPr>
              <a:t>./bin/</a:t>
            </a:r>
            <a:r>
              <a:rPr lang="en-US" altLang="en-US" dirty="0" err="1">
                <a:solidFill>
                  <a:schemeClr val="tx1"/>
                </a:solidFill>
              </a:rPr>
              <a:t>wpa_supplicant</a:t>
            </a:r>
            <a:r>
              <a:rPr lang="en-US" altLang="en-US" dirty="0">
                <a:solidFill>
                  <a:schemeClr val="tx1"/>
                </a:solidFill>
              </a:rPr>
              <a:t> -</a:t>
            </a:r>
            <a:r>
              <a:rPr lang="en-US" altLang="en-US" dirty="0" err="1">
                <a:solidFill>
                  <a:schemeClr val="tx1"/>
                </a:solidFill>
              </a:rPr>
              <a:t>i</a:t>
            </a:r>
            <a:r>
              <a:rPr lang="en-US" altLang="en-US" dirty="0">
                <a:solidFill>
                  <a:schemeClr val="tx1"/>
                </a:solidFill>
              </a:rPr>
              <a:t> wlan0 -d -c /</a:t>
            </a:r>
            <a:r>
              <a:rPr lang="en-US" altLang="en-US" dirty="0" err="1">
                <a:solidFill>
                  <a:schemeClr val="tx1"/>
                </a:solidFill>
              </a:rPr>
              <a:t>etc</a:t>
            </a:r>
            <a:r>
              <a:rPr lang="en-US" altLang="en-US" dirty="0">
                <a:solidFill>
                  <a:schemeClr val="tx1"/>
                </a:solidFill>
              </a:rPr>
              <a:t>/</a:t>
            </a:r>
            <a:r>
              <a:rPr lang="en-US" altLang="en-US" dirty="0" err="1">
                <a:solidFill>
                  <a:schemeClr val="tx1"/>
                </a:solidFill>
              </a:rPr>
              <a:t>wpa_supplicant.conf</a:t>
            </a:r>
            <a:endParaRPr lang="en-US" altLang="en-US" dirty="0">
              <a:solidFill>
                <a:schemeClr val="tx1"/>
              </a:solidFill>
            </a:endParaRPr>
          </a:p>
        </p:txBody>
      </p:sp>
      <p:pic>
        <p:nvPicPr>
          <p:cNvPr id="8" name="图片 7"/>
          <p:cNvPicPr>
            <a:picLocks noChangeAspect="1"/>
          </p:cNvPicPr>
          <p:nvPr/>
        </p:nvPicPr>
        <p:blipFill>
          <a:blip r:embed="rId3"/>
          <a:stretch>
            <a:fillRect/>
          </a:stretch>
        </p:blipFill>
        <p:spPr>
          <a:xfrm>
            <a:off x="251925" y="3234896"/>
            <a:ext cx="6203102" cy="3385733"/>
          </a:xfrm>
          <a:prstGeom prst="rect">
            <a:avLst/>
          </a:prstGeom>
        </p:spPr>
      </p:pic>
      <p:sp>
        <p:nvSpPr>
          <p:cNvPr id="11" name="文本框 10"/>
          <p:cNvSpPr txBox="1"/>
          <p:nvPr/>
        </p:nvSpPr>
        <p:spPr>
          <a:xfrm>
            <a:off x="251924" y="2751687"/>
            <a:ext cx="11800375" cy="369332"/>
          </a:xfrm>
          <a:prstGeom prst="rect">
            <a:avLst/>
          </a:prstGeom>
          <a:noFill/>
        </p:spPr>
        <p:txBody>
          <a:bodyPr wrap="square">
            <a:spAutoFit/>
          </a:bodyPr>
          <a:lstStyle/>
          <a:p>
            <a:r>
              <a:rPr lang="zh-CN" altLang="en-US" b="0" i="0" dirty="0">
                <a:solidFill>
                  <a:srgbClr val="40485B"/>
                </a:solidFill>
                <a:effectLst/>
                <a:latin typeface="-apple-system"/>
              </a:rPr>
              <a:t>出现如下信息即连接成功</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p:nvPr/>
        </p:nvSpPr>
        <p:spPr>
          <a:xfrm>
            <a:off x="803705" y="1409172"/>
            <a:ext cx="5106034" cy="1607819"/>
          </a:xfrm>
          <a:prstGeom prst="rect">
            <a:avLst/>
          </a:prstGeom>
        </p:spPr>
        <p:txBody>
          <a:bodyPr vert="horz" wrap="square" lIns="0" tIns="0" rIns="0" bIns="0"/>
          <a:lstStyle/>
          <a:p>
            <a:pPr indent="0" algn="l" rtl="0" eaLnBrk="0" fontAlgn="auto">
              <a:lnSpc>
                <a:spcPct val="150000"/>
              </a:lnSpc>
            </a:pPr>
            <a:endParaRPr lang="en-US" altLang="en-US" sz="100" dirty="0"/>
          </a:p>
          <a:p>
            <a:pPr marL="12700" indent="0" algn="l" rtl="0" eaLnBrk="0" fontAlgn="auto">
              <a:lnSpc>
                <a:spcPct val="150000"/>
              </a:lnSpc>
            </a:pPr>
            <a:r>
              <a:rPr sz="2100" kern="0" spc="90" dirty="0">
                <a:solidFill>
                  <a:srgbClr val="262626">
                    <a:alpha val="100000"/>
                  </a:srgbClr>
                </a:solidFill>
                <a:latin typeface="Arial" panose="020B0604020202020204"/>
                <a:ea typeface="Arial" panose="020B0604020202020204"/>
                <a:cs typeface="Arial" panose="020B0604020202020204"/>
              </a:rPr>
              <a:t>•</a:t>
            </a:r>
            <a:r>
              <a:rPr sz="2100" kern="0" spc="290" dirty="0">
                <a:solidFill>
                  <a:srgbClr val="262626">
                    <a:alpha val="100000"/>
                  </a:srgbClr>
                </a:solidFill>
                <a:latin typeface="Arial" panose="020B0604020202020204"/>
                <a:ea typeface="Arial" panose="020B0604020202020204"/>
                <a:cs typeface="Arial" panose="020B0604020202020204"/>
              </a:rPr>
              <a:t>  </a:t>
            </a:r>
            <a:r>
              <a:rPr lang="zh-CN" altLang="en-US" sz="2100" kern="0" spc="290" dirty="0">
                <a:solidFill>
                  <a:srgbClr val="262626">
                    <a:alpha val="100000"/>
                  </a:srgbClr>
                </a:solidFill>
                <a:latin typeface="Arial" panose="020B0604020202020204"/>
                <a:ea typeface="Arial" panose="020B0604020202020204"/>
                <a:cs typeface="Arial" panose="020B0604020202020204"/>
              </a:rPr>
              <a:t>网络调试器的使用</a:t>
            </a:r>
            <a:endParaRPr lang="zh-CN" sz="2100" kern="0" spc="290" dirty="0">
              <a:solidFill>
                <a:srgbClr val="262626">
                  <a:alpha val="100000"/>
                </a:srgbClr>
              </a:solidFill>
              <a:latin typeface="Arial" panose="020B0604020202020204"/>
              <a:ea typeface="Arial" panose="020B0604020202020204"/>
              <a:cs typeface="Arial" panose="020B0604020202020204"/>
            </a:endParaRPr>
          </a:p>
          <a:p>
            <a:pPr marL="12700" indent="0" algn="l" rtl="0" eaLnBrk="0" fontAlgn="auto">
              <a:lnSpc>
                <a:spcPct val="150000"/>
              </a:lnSpc>
            </a:pPr>
            <a:r>
              <a:rPr sz="2100" kern="0" spc="90" dirty="0">
                <a:solidFill>
                  <a:srgbClr val="262626">
                    <a:alpha val="100000"/>
                  </a:srgbClr>
                </a:solidFill>
                <a:latin typeface="Arial" panose="020B0604020202020204"/>
                <a:ea typeface="Arial" panose="020B0604020202020204"/>
                <a:cs typeface="Arial" panose="020B0604020202020204"/>
                <a:sym typeface="+mn-ea"/>
              </a:rPr>
              <a:t>•</a:t>
            </a:r>
            <a:r>
              <a:rPr sz="2100" kern="0" spc="290" dirty="0">
                <a:solidFill>
                  <a:srgbClr val="262626">
                    <a:alpha val="100000"/>
                  </a:srgbClr>
                </a:solidFill>
                <a:latin typeface="Arial" panose="020B0604020202020204"/>
                <a:ea typeface="Arial" panose="020B0604020202020204"/>
                <a:cs typeface="Arial" panose="020B0604020202020204"/>
                <a:sym typeface="+mn-ea"/>
              </a:rPr>
              <a:t>  </a:t>
            </a:r>
            <a:r>
              <a:rPr lang="zh-CN" altLang="en-US" sz="2100" kern="0" spc="290" dirty="0">
                <a:solidFill>
                  <a:srgbClr val="262626">
                    <a:alpha val="100000"/>
                  </a:srgbClr>
                </a:solidFill>
                <a:latin typeface="Arial" panose="020B0604020202020204"/>
                <a:ea typeface="Arial" panose="020B0604020202020204"/>
                <a:cs typeface="Arial" panose="020B0604020202020204"/>
                <a:sym typeface="+mn-ea"/>
              </a:rPr>
              <a:t>界面演示</a:t>
            </a:r>
            <a:endParaRPr lang="en-US" altLang="zh-CN" sz="2100" kern="0" spc="290" dirty="0">
              <a:solidFill>
                <a:srgbClr val="262626">
                  <a:alpha val="100000"/>
                </a:srgbClr>
              </a:solidFill>
              <a:latin typeface="Arial" panose="020B0604020202020204"/>
              <a:ea typeface="Arial" panose="020B0604020202020204"/>
              <a:cs typeface="Arial" panose="020B0604020202020204"/>
            </a:endParaRPr>
          </a:p>
          <a:p>
            <a:pPr marL="12700" algn="l" rtl="0" eaLnBrk="0">
              <a:lnSpc>
                <a:spcPts val="2535"/>
              </a:lnSpc>
            </a:pPr>
            <a:endParaRPr lang="en-US" altLang="zh-CN" sz="2100" kern="0" spc="290" dirty="0">
              <a:solidFill>
                <a:srgbClr val="262626">
                  <a:alpha val="100000"/>
                </a:srgbClr>
              </a:solidFill>
              <a:latin typeface="Arial" panose="020B0604020202020204"/>
              <a:ea typeface="Arial" panose="020B0604020202020204"/>
              <a:cs typeface="Arial" panose="020B0604020202020204"/>
            </a:endParaRPr>
          </a:p>
        </p:txBody>
      </p:sp>
      <p:sp>
        <p:nvSpPr>
          <p:cNvPr id="8" name="textbox 8"/>
          <p:cNvSpPr/>
          <p:nvPr/>
        </p:nvSpPr>
        <p:spPr>
          <a:xfrm>
            <a:off x="-12065" y="440055"/>
            <a:ext cx="7746365" cy="537210"/>
          </a:xfrm>
          <a:prstGeom prst="rect">
            <a:avLst/>
          </a:prstGeom>
        </p:spPr>
        <p:txBody>
          <a:bodyPr vert="horz" wrap="square" lIns="0" tIns="0" rIns="0" bIns="0"/>
          <a:lstStyle/>
          <a:p>
            <a:pPr algn="l" rtl="0" eaLnBrk="0">
              <a:lnSpc>
                <a:spcPct val="189000"/>
              </a:lnSpc>
            </a:pPr>
            <a:endParaRPr lang="en-US" altLang="en-US" sz="100" dirty="0"/>
          </a:p>
          <a:p>
            <a:pPr marL="12700" algn="l" rtl="0" eaLnBrk="0">
              <a:lnSpc>
                <a:spcPct val="99000"/>
              </a:lnSpc>
              <a:spcBef>
                <a:spcPts val="0"/>
              </a:spcBef>
              <a:buClrTx/>
              <a:buSzTx/>
              <a:buFontTx/>
              <a:tabLst>
                <a:tab pos="380365" algn="l"/>
                <a:tab pos="6826250" algn="l"/>
              </a:tabLst>
            </a:pP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sz="3200" kern="0" spc="190"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3200" u="sng" kern="0" spc="28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sz="3200" u="sng" kern="0" spc="-240" dirty="0" err="1">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目录</a:t>
            </a:r>
            <a:r>
              <a:rPr sz="3200" u="sng" kern="0" spc="-24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3200" u="sng" kern="0" spc="-24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a:t>
            </a:r>
            <a:r>
              <a:rPr sz="3200" u="sng" kern="0" spc="-24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u="sng" kern="0" spc="-24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sym typeface="+mn-ea"/>
              </a:rPr>
              <a:t>结果演示</a:t>
            </a:r>
            <a:endParaRPr sz="3200" u="sng" kern="0" spc="-24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0" name="picture 10"/>
          <p:cNvPicPr>
            <a:picLocks noChangeAspect="1"/>
          </p:cNvPicPr>
          <p:nvPr/>
        </p:nvPicPr>
        <p:blipFill>
          <a:blip r:embed="rId1"/>
          <a:stretch>
            <a:fillRect/>
          </a:stretch>
        </p:blipFill>
        <p:spPr>
          <a:xfrm rot="21600000">
            <a:off x="368808" y="452627"/>
            <a:ext cx="434340" cy="405384"/>
          </a:xfrm>
          <a:prstGeom prst="rect">
            <a:avLst/>
          </a:prstGeom>
        </p:spPr>
      </p:pic>
      <p:pic>
        <p:nvPicPr>
          <p:cNvPr id="14" name="picture 14"/>
          <p:cNvPicPr>
            <a:picLocks noChangeAspect="1"/>
          </p:cNvPicPr>
          <p:nvPr/>
        </p:nvPicPr>
        <p:blipFill>
          <a:blip r:embed="rId2"/>
          <a:stretch>
            <a:fillRect/>
          </a:stretch>
        </p:blipFill>
        <p:spPr>
          <a:xfrm rot="21600000">
            <a:off x="10668000" y="6545213"/>
            <a:ext cx="1384300" cy="253469"/>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p:nvPr/>
        </p:nvSpPr>
        <p:spPr>
          <a:xfrm>
            <a:off x="-11937" y="439927"/>
            <a:ext cx="6839584" cy="537209"/>
          </a:xfrm>
          <a:prstGeom prst="rect">
            <a:avLst/>
          </a:prstGeom>
        </p:spPr>
        <p:txBody>
          <a:bodyPr vert="horz" wrap="square" lIns="0" tIns="0" rIns="0" bIns="0"/>
          <a:lstStyle/>
          <a:p>
            <a:pPr algn="l" rtl="0" eaLnBrk="0">
              <a:lnSpc>
                <a:spcPct val="189000"/>
              </a:lnSpc>
            </a:pPr>
            <a:endParaRPr lang="en-US" altLang="en-US" sz="100" dirty="0"/>
          </a:p>
          <a:p>
            <a:pPr marL="12700" algn="l" rtl="0" eaLnBrk="0">
              <a:lnSpc>
                <a:spcPct val="99000"/>
              </a:lnSpc>
              <a:spcBef>
                <a:spcPts val="0"/>
              </a:spcBef>
              <a:tabLst>
                <a:tab pos="380365" algn="l"/>
                <a:tab pos="6826250" algn="l"/>
              </a:tabLst>
            </a:pP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sz="3200" kern="0" spc="190"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3200" u="sng" kern="0" spc="28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500" b="1" u="sng" kern="0" spc="-10" dirty="0">
                <a:solidFill>
                  <a:srgbClr val="40404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网络调试器的使用</a:t>
            </a: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en-US" sz="3200" dirty="0"/>
          </a:p>
        </p:txBody>
      </p:sp>
      <p:pic>
        <p:nvPicPr>
          <p:cNvPr id="14" name="picture 14"/>
          <p:cNvPicPr>
            <a:picLocks noChangeAspect="1"/>
          </p:cNvPicPr>
          <p:nvPr/>
        </p:nvPicPr>
        <p:blipFill>
          <a:blip r:embed="rId1"/>
          <a:stretch>
            <a:fillRect/>
          </a:stretch>
        </p:blipFill>
        <p:spPr>
          <a:xfrm rot="21600000">
            <a:off x="10668000" y="6545213"/>
            <a:ext cx="1384300" cy="253469"/>
          </a:xfrm>
          <a:prstGeom prst="rect">
            <a:avLst/>
          </a:prstGeom>
        </p:spPr>
      </p:pic>
      <p:pic>
        <p:nvPicPr>
          <p:cNvPr id="2" name="picture 144"/>
          <p:cNvPicPr>
            <a:picLocks noChangeAspect="1"/>
          </p:cNvPicPr>
          <p:nvPr/>
        </p:nvPicPr>
        <p:blipFill>
          <a:blip r:embed="rId2"/>
          <a:stretch>
            <a:fillRect/>
          </a:stretch>
        </p:blipFill>
        <p:spPr>
          <a:xfrm>
            <a:off x="326571" y="442395"/>
            <a:ext cx="444137" cy="442830"/>
          </a:xfrm>
          <a:prstGeom prst="rect">
            <a:avLst/>
          </a:prstGeom>
        </p:spPr>
      </p:pic>
      <p:sp>
        <p:nvSpPr>
          <p:cNvPr id="10" name="文本框 9"/>
          <p:cNvSpPr txBox="1"/>
          <p:nvPr/>
        </p:nvSpPr>
        <p:spPr>
          <a:xfrm>
            <a:off x="326571" y="1477511"/>
            <a:ext cx="3900196" cy="5109091"/>
          </a:xfrm>
          <a:prstGeom prst="rect">
            <a:avLst/>
          </a:prstGeom>
          <a:noFill/>
        </p:spPr>
        <p:txBody>
          <a:bodyPr wrap="square" rtlCol="0">
            <a:spAutoFit/>
          </a:bodyPr>
          <a:lstStyle/>
          <a:p>
            <a:r>
              <a:rPr lang="zh-CN" altLang="en-US" dirty="0"/>
              <a:t>在手机端下载一个准备工作中提到的</a:t>
            </a:r>
            <a:r>
              <a:rPr lang="en-US" altLang="zh-CN" dirty="0"/>
              <a:t>UDP</a:t>
            </a:r>
            <a:r>
              <a:rPr lang="zh-CN" altLang="en-US" dirty="0"/>
              <a:t>调试软件，比如“网络调试器”、“</a:t>
            </a:r>
            <a:r>
              <a:rPr lang="en-US" altLang="zh-CN" dirty="0"/>
              <a:t>Network kit</a:t>
            </a:r>
            <a:r>
              <a:rPr lang="zh-CN" altLang="en-US" dirty="0"/>
              <a:t>”。</a:t>
            </a:r>
            <a:endParaRPr lang="en-US" altLang="zh-CN" dirty="0"/>
          </a:p>
          <a:p>
            <a:endParaRPr lang="en-US" altLang="zh-CN" dirty="0"/>
          </a:p>
          <a:p>
            <a:r>
              <a:rPr lang="zh-CN" altLang="en-US" sz="1600" dirty="0"/>
              <a:t>关于这类软件，</a:t>
            </a:r>
            <a:r>
              <a:rPr lang="zh-CN" altLang="en-US" sz="1600" b="0" i="0" dirty="0">
                <a:solidFill>
                  <a:srgbClr val="222222"/>
                </a:solidFill>
                <a:effectLst/>
                <a:latin typeface="Arial" panose="020B0604020202020204" pitchFamily="34" charset="0"/>
              </a:rPr>
              <a:t>基于</a:t>
            </a:r>
            <a:r>
              <a:rPr lang="en-US" altLang="zh-CN" sz="1600" b="0" i="0" dirty="0" err="1">
                <a:solidFill>
                  <a:srgbClr val="222222"/>
                </a:solidFill>
                <a:effectLst/>
                <a:latin typeface="Arial" panose="020B0604020202020204" pitchFamily="34" charset="0"/>
              </a:rPr>
              <a:t>ios</a:t>
            </a:r>
            <a:r>
              <a:rPr lang="zh-CN" altLang="en-US" sz="1600" dirty="0"/>
              <a:t>系统和基于</a:t>
            </a:r>
            <a:r>
              <a:rPr lang="en-US" altLang="zh-CN" sz="1600" b="0" i="0" dirty="0">
                <a:solidFill>
                  <a:srgbClr val="222222"/>
                </a:solidFill>
                <a:effectLst/>
                <a:latin typeface="Arial" panose="020B0604020202020204" pitchFamily="34" charset="0"/>
              </a:rPr>
              <a:t>Android</a:t>
            </a:r>
            <a:r>
              <a:rPr lang="zh-CN" altLang="en-US" sz="1600" dirty="0"/>
              <a:t>系统的手机在软件商店里提供的可供下载的软件不太一样，但用法都类似且大多很好用，所以大家不必纠结到底用哪个。</a:t>
            </a:r>
            <a:endParaRPr lang="en-US" altLang="zh-CN" sz="1600" dirty="0"/>
          </a:p>
          <a:p>
            <a:r>
              <a:rPr lang="zh-CN" altLang="en-US" sz="1600" dirty="0"/>
              <a:t>这些软件的使用方法也很简单，一般点击“添加”，填写端口、</a:t>
            </a:r>
            <a:r>
              <a:rPr lang="en-US" altLang="zh-CN" sz="1600" dirty="0"/>
              <a:t>IP</a:t>
            </a:r>
            <a:r>
              <a:rPr lang="zh-CN" altLang="en-US" sz="1600" dirty="0"/>
              <a:t>信息后即可使用。</a:t>
            </a:r>
            <a:endParaRPr lang="en-US" altLang="zh-CN" sz="1600" dirty="0"/>
          </a:p>
          <a:p>
            <a:endParaRPr lang="en-US" altLang="zh-CN" sz="1600" dirty="0"/>
          </a:p>
          <a:p>
            <a:r>
              <a:rPr lang="zh-CN" altLang="en-US" dirty="0"/>
              <a:t>这里在手机上发送</a:t>
            </a:r>
            <a:r>
              <a:rPr lang="en-US" altLang="zh-CN" dirty="0" err="1"/>
              <a:t>ol</a:t>
            </a:r>
            <a:r>
              <a:rPr lang="zh-CN" altLang="en-US" dirty="0"/>
              <a:t>指令，原本处于熄灭状态的</a:t>
            </a:r>
            <a:r>
              <a:rPr lang="en-US" altLang="zh-CN" dirty="0"/>
              <a:t>led</a:t>
            </a:r>
            <a:r>
              <a:rPr lang="zh-CN" altLang="en-US" dirty="0"/>
              <a:t>就会翻转，被点亮。</a:t>
            </a:r>
            <a:endParaRPr lang="en-US" altLang="zh-CN" dirty="0"/>
          </a:p>
          <a:p>
            <a:endParaRPr lang="en-US" altLang="zh-CN" dirty="0"/>
          </a:p>
          <a:p>
            <a:r>
              <a:rPr lang="zh-CN" altLang="en-US" dirty="0"/>
              <a:t>同时，手机上也可以看到</a:t>
            </a:r>
            <a:r>
              <a:rPr lang="en-US" altLang="zh-CN" dirty="0"/>
              <a:t>led</a:t>
            </a:r>
            <a:r>
              <a:rPr lang="zh-CN" altLang="en-US" dirty="0"/>
              <a:t>传来的相关信息包括光强、温度、湿度等，还可以看到数据变化，比如</a:t>
            </a:r>
            <a:r>
              <a:rPr lang="en-US" altLang="zh-CN" dirty="0" err="1"/>
              <a:t>pcmd</a:t>
            </a:r>
            <a:r>
              <a:rPr lang="zh-CN" altLang="en-US" dirty="0"/>
              <a:t>由默认值</a:t>
            </a:r>
            <a:r>
              <a:rPr lang="en-US" altLang="zh-CN" dirty="0"/>
              <a:t>-2</a:t>
            </a:r>
            <a:r>
              <a:rPr lang="zh-CN" altLang="en-US" dirty="0"/>
              <a:t>变成了</a:t>
            </a:r>
            <a:r>
              <a:rPr lang="en-US" altLang="zh-CN" dirty="0"/>
              <a:t>0</a:t>
            </a:r>
            <a:r>
              <a:rPr lang="zh-CN" altLang="en-US" dirty="0"/>
              <a:t>。</a:t>
            </a:r>
            <a:endParaRPr lang="zh-CN" altLang="en-US" dirty="0"/>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rcRect t="5175"/>
          <a:stretch>
            <a:fillRect/>
          </a:stretch>
        </p:blipFill>
        <p:spPr>
          <a:xfrm>
            <a:off x="4437622" y="1135001"/>
            <a:ext cx="2758612" cy="5663681"/>
          </a:xfrm>
          <a:prstGeom prst="rect">
            <a:avLst/>
          </a:prstGeom>
        </p:spPr>
      </p:pic>
      <p:pic>
        <p:nvPicPr>
          <p:cNvPr id="5" name="图片 4"/>
          <p:cNvPicPr>
            <a:picLocks noChangeAspect="1"/>
          </p:cNvPicPr>
          <p:nvPr/>
        </p:nvPicPr>
        <p:blipFill>
          <a:blip r:embed="rId4"/>
          <a:stretch>
            <a:fillRect/>
          </a:stretch>
        </p:blipFill>
        <p:spPr>
          <a:xfrm>
            <a:off x="7731125" y="2187737"/>
            <a:ext cx="3629025" cy="3228975"/>
          </a:xfrm>
          <a:prstGeom prst="rect">
            <a:avLst/>
          </a:prstGeom>
        </p:spPr>
      </p:pic>
      <mc:AlternateContent xmlns:mc="http://schemas.openxmlformats.org/markup-compatibility/2006" xmlns:p14="http://schemas.microsoft.com/office/powerpoint/2010/main">
        <mc:Choice Requires="p14">
          <p:contentPart r:id="rId5" p14:bwMode="auto">
            <p14:nvContentPartPr>
              <p14:cNvPr id="3" name="墨迹 2"/>
              <p14:cNvContentPartPr/>
              <p14:nvPr/>
            </p14:nvContentPartPr>
            <p14:xfrm>
              <a:off x="7025789" y="5150601"/>
              <a:ext cx="149040" cy="360"/>
            </p14:xfrm>
          </p:contentPart>
        </mc:Choice>
        <mc:Fallback xmlns="">
          <p:pic>
            <p:nvPicPr>
              <p:cNvPr id="3" name="墨迹 2"/>
            </p:nvPicPr>
            <p:blipFill>
              <a:blip r:embed="rId6"/>
            </p:blipFill>
            <p:spPr>
              <a:xfrm>
                <a:off x="7025789" y="5150601"/>
                <a:ext cx="149040" cy="36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4" name="墨迹 3"/>
              <p14:cNvContentPartPr/>
              <p14:nvPr/>
            </p14:nvContentPartPr>
            <p14:xfrm>
              <a:off x="4534589" y="5344641"/>
              <a:ext cx="739800" cy="49680"/>
            </p14:xfrm>
          </p:contentPart>
        </mc:Choice>
        <mc:Fallback xmlns="">
          <p:pic>
            <p:nvPicPr>
              <p:cNvPr id="4" name="墨迹 3"/>
            </p:nvPicPr>
            <p:blipFill>
              <a:blip r:embed="rId8"/>
            </p:blipFill>
            <p:spPr>
              <a:xfrm>
                <a:off x="4534589" y="5344641"/>
                <a:ext cx="739800" cy="4968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7007069" y="6111441"/>
              <a:ext cx="122040" cy="34920"/>
            </p14:xfrm>
          </p:contentPart>
        </mc:Choice>
        <mc:Fallback xmlns="">
          <p:pic>
            <p:nvPicPr>
              <p:cNvPr id="6" name="墨迹 5"/>
            </p:nvPicPr>
            <p:blipFill>
              <a:blip r:embed="rId10"/>
            </p:blipFill>
            <p:spPr>
              <a:xfrm>
                <a:off x="7007069" y="6111441"/>
                <a:ext cx="122040" cy="34920"/>
              </a:xfrm>
              <a:prstGeom prst="rect"/>
            </p:spPr>
          </p:pic>
        </mc:Fallback>
      </mc:AlternateContent>
      <p:grpSp>
        <p:nvGrpSpPr>
          <p:cNvPr id="11" name="组合 10"/>
          <p:cNvGrpSpPr/>
          <p:nvPr/>
        </p:nvGrpSpPr>
        <p:grpSpPr>
          <a:xfrm>
            <a:off x="4506509" y="6250041"/>
            <a:ext cx="708480" cy="103680"/>
            <a:chOff x="4506509" y="6250041"/>
            <a:chExt cx="708480" cy="103680"/>
          </a:xfrm>
        </p:grpSpPr>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4618469" y="6250041"/>
                <a:ext cx="596520" cy="57240"/>
              </p14:xfrm>
            </p:contentPart>
          </mc:Choice>
          <mc:Fallback xmlns="">
            <p:pic>
              <p:nvPicPr>
                <p:cNvPr id="7" name="墨迹 6"/>
              </p:nvPicPr>
              <p:blipFill>
                <a:blip r:embed="rId12"/>
              </p:blipFill>
              <p:spPr>
                <a:xfrm>
                  <a:off x="4618469" y="6250041"/>
                  <a:ext cx="596520" cy="5724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9" name="墨迹 8"/>
                <p14:cNvContentPartPr/>
                <p14:nvPr/>
              </p14:nvContentPartPr>
              <p14:xfrm>
                <a:off x="4506509" y="6260841"/>
                <a:ext cx="170640" cy="92880"/>
              </p14:xfrm>
            </p:contentPart>
          </mc:Choice>
          <mc:Fallback xmlns="">
            <p:pic>
              <p:nvPicPr>
                <p:cNvPr id="9" name="墨迹 8"/>
              </p:nvPicPr>
              <p:blipFill>
                <a:blip r:embed="rId14"/>
              </p:blipFill>
              <p:spPr>
                <a:xfrm>
                  <a:off x="4506509" y="6260841"/>
                  <a:ext cx="170640" cy="92880"/>
                </a:xfrm>
                <a:prstGeom prst="rect"/>
              </p:spPr>
            </p:pic>
          </mc:Fallback>
        </mc:AlternateContent>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rcRect t="4460"/>
          <a:stretch>
            <a:fillRect/>
          </a:stretch>
        </p:blipFill>
        <p:spPr>
          <a:xfrm>
            <a:off x="8415155" y="2033361"/>
            <a:ext cx="2229106" cy="4609434"/>
          </a:xfrm>
          <a:prstGeom prst="rect">
            <a:avLst/>
          </a:prstGeom>
        </p:spPr>
      </p:pic>
      <p:sp>
        <p:nvSpPr>
          <p:cNvPr id="8" name="textbox 8"/>
          <p:cNvSpPr/>
          <p:nvPr/>
        </p:nvSpPr>
        <p:spPr>
          <a:xfrm>
            <a:off x="-11937" y="439927"/>
            <a:ext cx="6839584" cy="537209"/>
          </a:xfrm>
          <a:prstGeom prst="rect">
            <a:avLst/>
          </a:prstGeom>
        </p:spPr>
        <p:txBody>
          <a:bodyPr vert="horz" wrap="square" lIns="0" tIns="0" rIns="0" bIns="0"/>
          <a:lstStyle/>
          <a:p>
            <a:pPr algn="l" rtl="0" eaLnBrk="0">
              <a:lnSpc>
                <a:spcPct val="189000"/>
              </a:lnSpc>
            </a:pPr>
            <a:endParaRPr lang="en-US" altLang="en-US" sz="100" dirty="0"/>
          </a:p>
          <a:p>
            <a:pPr marL="12700" algn="l" rtl="0" eaLnBrk="0">
              <a:lnSpc>
                <a:spcPct val="99000"/>
              </a:lnSpc>
              <a:spcBef>
                <a:spcPts val="0"/>
              </a:spcBef>
              <a:tabLst>
                <a:tab pos="380365" algn="l"/>
                <a:tab pos="6826250" algn="l"/>
              </a:tabLst>
            </a:pP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kern="0" spc="190"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u="sng" kern="0" spc="28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500" b="1" u="sng" kern="0" spc="-10" dirty="0">
                <a:solidFill>
                  <a:srgbClr val="40404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网络调试器的使用</a:t>
            </a: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en-US" sz="3200" dirty="0"/>
          </a:p>
        </p:txBody>
      </p:sp>
      <p:pic>
        <p:nvPicPr>
          <p:cNvPr id="14" name="picture 14"/>
          <p:cNvPicPr>
            <a:picLocks noChangeAspect="1"/>
          </p:cNvPicPr>
          <p:nvPr/>
        </p:nvPicPr>
        <p:blipFill>
          <a:blip r:embed="rId2"/>
          <a:stretch>
            <a:fillRect/>
          </a:stretch>
        </p:blipFill>
        <p:spPr>
          <a:xfrm rot="21600000">
            <a:off x="10668000" y="6545213"/>
            <a:ext cx="1384300" cy="253469"/>
          </a:xfrm>
          <a:prstGeom prst="rect">
            <a:avLst/>
          </a:prstGeom>
        </p:spPr>
      </p:pic>
      <p:pic>
        <p:nvPicPr>
          <p:cNvPr id="2" name="picture 144"/>
          <p:cNvPicPr>
            <a:picLocks noChangeAspect="1"/>
          </p:cNvPicPr>
          <p:nvPr/>
        </p:nvPicPr>
        <p:blipFill>
          <a:blip r:embed="rId3"/>
          <a:stretch>
            <a:fillRect/>
          </a:stretch>
        </p:blipFill>
        <p:spPr>
          <a:xfrm>
            <a:off x="326571" y="442395"/>
            <a:ext cx="444137" cy="442830"/>
          </a:xfrm>
          <a:prstGeom prst="rect">
            <a:avLst/>
          </a:prstGeom>
        </p:spPr>
      </p:pic>
      <p:sp>
        <p:nvSpPr>
          <p:cNvPr id="3" name="文本框 2"/>
          <p:cNvSpPr txBox="1"/>
          <p:nvPr/>
        </p:nvSpPr>
        <p:spPr>
          <a:xfrm>
            <a:off x="326571" y="1212980"/>
            <a:ext cx="11653574" cy="646331"/>
          </a:xfrm>
          <a:prstGeom prst="rect">
            <a:avLst/>
          </a:prstGeom>
          <a:noFill/>
        </p:spPr>
        <p:txBody>
          <a:bodyPr wrap="square" rtlCol="0">
            <a:spAutoFit/>
          </a:bodyPr>
          <a:lstStyle/>
          <a:p>
            <a:r>
              <a:rPr lang="zh-CN" altLang="en-US" dirty="0"/>
              <a:t>下面介绍一下这类软件的基本用法，以软件“网络调试器”为例，一般这类软件也可以直接看到本机局域网</a:t>
            </a:r>
            <a:r>
              <a:rPr lang="en-US" altLang="zh-CN" dirty="0"/>
              <a:t>IP</a:t>
            </a:r>
            <a:r>
              <a:rPr lang="zh-CN" altLang="en-US" dirty="0"/>
              <a:t>，下面展示的是“网络调试器”。</a:t>
            </a:r>
            <a:endParaRPr lang="zh-CN" altLang="en-US" dirty="0"/>
          </a:p>
        </p:txBody>
      </p:sp>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rcRect t="5986"/>
          <a:stretch>
            <a:fillRect/>
          </a:stretch>
        </p:blipFill>
        <p:spPr>
          <a:xfrm>
            <a:off x="469859" y="2033361"/>
            <a:ext cx="2371346" cy="4824639"/>
          </a:xfrm>
          <a:prstGeom prst="rect">
            <a:avLst/>
          </a:prstGeom>
        </p:spPr>
      </p:pic>
      <mc:AlternateContent xmlns:mc="http://schemas.openxmlformats.org/markup-compatibility/2006" xmlns:p14="http://schemas.microsoft.com/office/powerpoint/2010/main">
        <mc:Choice Requires="p14">
          <p:contentPart r:id="rId5" p14:bwMode="auto">
            <p14:nvContentPartPr>
              <p14:cNvPr id="6" name="墨迹 5"/>
              <p14:cNvContentPartPr/>
              <p14:nvPr/>
            </p14:nvContentPartPr>
            <p14:xfrm>
              <a:off x="2583029" y="2033361"/>
              <a:ext cx="310680" cy="282600"/>
            </p14:xfrm>
          </p:contentPart>
        </mc:Choice>
        <mc:Fallback xmlns="">
          <p:pic>
            <p:nvPicPr>
              <p:cNvPr id="6" name="墨迹 5"/>
            </p:nvPicPr>
            <p:blipFill>
              <a:blip r:embed="rId6"/>
            </p:blipFill>
            <p:spPr>
              <a:xfrm>
                <a:off x="2583029" y="2033361"/>
                <a:ext cx="310680" cy="282600"/>
              </a:xfrm>
              <a:prstGeom prst="rect"/>
            </p:spPr>
          </p:pic>
        </mc:Fallback>
      </mc:AlternateContent>
      <p:pic>
        <p:nvPicPr>
          <p:cNvPr id="9" name="图片 8"/>
          <p:cNvPicPr>
            <a:picLocks noChangeAspect="1"/>
          </p:cNvPicPr>
          <p:nvPr/>
        </p:nvPicPr>
        <p:blipFill>
          <a:blip r:embed="rId7" cstate="print">
            <a:extLst>
              <a:ext uri="{28A0092B-C50C-407E-A947-70E740481C1C}">
                <a14:useLocalDpi xmlns:a14="http://schemas.microsoft.com/office/drawing/2010/main" val="0"/>
              </a:ext>
            </a:extLst>
          </a:blip>
          <a:srcRect t="5005"/>
          <a:stretch>
            <a:fillRect/>
          </a:stretch>
        </p:blipFill>
        <p:spPr>
          <a:xfrm>
            <a:off x="4468759" y="1922106"/>
            <a:ext cx="2371346" cy="4876576"/>
          </a:xfrm>
          <a:prstGeom prst="rect">
            <a:avLst/>
          </a:prstGeom>
        </p:spPr>
      </p:pic>
      <p:cxnSp>
        <p:nvCxnSpPr>
          <p:cNvPr id="11" name="直接箭头连接符 10"/>
          <p:cNvCxnSpPr/>
          <p:nvPr/>
        </p:nvCxnSpPr>
        <p:spPr>
          <a:xfrm>
            <a:off x="2841205" y="2230016"/>
            <a:ext cx="1627554" cy="438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r:id="rId8" p14:bwMode="auto">
            <p14:nvContentPartPr>
              <p14:cNvPr id="13" name="墨迹 12"/>
              <p14:cNvContentPartPr/>
              <p14:nvPr/>
            </p14:nvContentPartPr>
            <p14:xfrm>
              <a:off x="4979189" y="2182401"/>
              <a:ext cx="1470600" cy="468720"/>
            </p14:xfrm>
          </p:contentPart>
        </mc:Choice>
        <mc:Fallback xmlns="">
          <p:pic>
            <p:nvPicPr>
              <p:cNvPr id="13" name="墨迹 12"/>
            </p:nvPicPr>
            <p:blipFill>
              <a:blip r:embed="rId9"/>
            </p:blipFill>
            <p:spPr>
              <a:xfrm>
                <a:off x="4979189" y="2182401"/>
                <a:ext cx="1470600" cy="46872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5" name="墨迹 14"/>
              <p14:cNvContentPartPr/>
              <p14:nvPr/>
            </p14:nvContentPartPr>
            <p14:xfrm>
              <a:off x="9106589" y="3507921"/>
              <a:ext cx="360" cy="360"/>
            </p14:xfrm>
          </p:contentPart>
        </mc:Choice>
        <mc:Fallback xmlns="">
          <p:pic>
            <p:nvPicPr>
              <p:cNvPr id="15" name="墨迹 14"/>
            </p:nvPicPr>
            <p:blipFill>
              <a:blip r:embed="rId11"/>
            </p:blipFill>
            <p:spPr>
              <a:xfrm>
                <a:off x="9106589" y="3507921"/>
                <a:ext cx="360" cy="360"/>
              </a:xfrm>
              <a:prstGeom prst="rect"/>
            </p:spPr>
          </p:pic>
        </mc:Fallback>
      </mc:AlternateContent>
      <p:cxnSp>
        <p:nvCxnSpPr>
          <p:cNvPr id="18" name="直接箭头连接符 17"/>
          <p:cNvCxnSpPr/>
          <p:nvPr/>
        </p:nvCxnSpPr>
        <p:spPr>
          <a:xfrm>
            <a:off x="6664476" y="2449285"/>
            <a:ext cx="1627554" cy="405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r:id="rId12" p14:bwMode="auto">
            <p14:nvContentPartPr>
              <p14:cNvPr id="20" name="墨迹 19"/>
              <p14:cNvContentPartPr/>
              <p14:nvPr/>
            </p14:nvContentPartPr>
            <p14:xfrm>
              <a:off x="10269749" y="2007081"/>
              <a:ext cx="387720" cy="336960"/>
            </p14:xfrm>
          </p:contentPart>
        </mc:Choice>
        <mc:Fallback xmlns="">
          <p:pic>
            <p:nvPicPr>
              <p:cNvPr id="20" name="墨迹 19"/>
            </p:nvPicPr>
            <p:blipFill>
              <a:blip r:embed="rId13"/>
            </p:blipFill>
            <p:spPr>
              <a:xfrm>
                <a:off x="10269749" y="2007081"/>
                <a:ext cx="387720" cy="336960"/>
              </a:xfrm>
              <a:prstGeom prst="rect"/>
            </p:spPr>
          </p:pic>
        </mc:Fallback>
      </mc:AlternateContent>
      <p:sp>
        <p:nvSpPr>
          <p:cNvPr id="21" name="文本框 20"/>
          <p:cNvSpPr txBox="1"/>
          <p:nvPr/>
        </p:nvSpPr>
        <p:spPr>
          <a:xfrm>
            <a:off x="2099388" y="4002834"/>
            <a:ext cx="2316867" cy="369332"/>
          </a:xfrm>
          <a:prstGeom prst="rect">
            <a:avLst/>
          </a:prstGeom>
          <a:noFill/>
        </p:spPr>
        <p:txBody>
          <a:bodyPr wrap="square" rtlCol="0">
            <a:spAutoFit/>
          </a:bodyPr>
          <a:lstStyle/>
          <a:p>
            <a:r>
              <a:rPr lang="zh-CN" altLang="en-US" dirty="0"/>
              <a:t>点击 “</a:t>
            </a:r>
            <a:r>
              <a:rPr lang="en-US" altLang="zh-CN" dirty="0"/>
              <a:t>+</a:t>
            </a:r>
            <a:r>
              <a:rPr lang="zh-CN" altLang="en-US" dirty="0"/>
              <a:t>” 创建新连接</a:t>
            </a:r>
            <a:endParaRPr lang="zh-CN" altLang="en-US" dirty="0"/>
          </a:p>
        </p:txBody>
      </p:sp>
      <p:sp>
        <p:nvSpPr>
          <p:cNvPr id="22" name="文本框 21"/>
          <p:cNvSpPr txBox="1"/>
          <p:nvPr/>
        </p:nvSpPr>
        <p:spPr>
          <a:xfrm>
            <a:off x="5804796" y="4380696"/>
            <a:ext cx="2316867" cy="1200329"/>
          </a:xfrm>
          <a:prstGeom prst="rect">
            <a:avLst/>
          </a:prstGeom>
          <a:noFill/>
        </p:spPr>
        <p:txBody>
          <a:bodyPr wrap="square" rtlCol="0">
            <a:spAutoFit/>
          </a:bodyPr>
          <a:lstStyle/>
          <a:p>
            <a:r>
              <a:rPr lang="zh-CN" altLang="en-US" dirty="0"/>
              <a:t>选择</a:t>
            </a:r>
            <a:r>
              <a:rPr lang="en-US" altLang="zh-CN" dirty="0"/>
              <a:t>UDP</a:t>
            </a:r>
            <a:r>
              <a:rPr lang="zh-CN" altLang="en-US" dirty="0"/>
              <a:t>服务端，这样就不需要填写远程地址和端口，连接后会自动确定。</a:t>
            </a:r>
            <a:endParaRPr lang="zh-CN" altLang="en-US" dirty="0"/>
          </a:p>
        </p:txBody>
      </p:sp>
      <p:sp>
        <p:nvSpPr>
          <p:cNvPr id="25" name="文本框 24"/>
          <p:cNvSpPr txBox="1"/>
          <p:nvPr/>
        </p:nvSpPr>
        <p:spPr>
          <a:xfrm>
            <a:off x="9405274" y="3826699"/>
            <a:ext cx="2316867" cy="2308324"/>
          </a:xfrm>
          <a:prstGeom prst="rect">
            <a:avLst/>
          </a:prstGeom>
          <a:noFill/>
        </p:spPr>
        <p:txBody>
          <a:bodyPr wrap="square" rtlCol="0">
            <a:spAutoFit/>
          </a:bodyPr>
          <a:lstStyle/>
          <a:p>
            <a:r>
              <a:rPr lang="zh-CN" altLang="en-US" dirty="0"/>
              <a:t>监听端口和代码里面设置的统一，比如前面设置的是</a:t>
            </a:r>
            <a:r>
              <a:rPr lang="en-US" altLang="zh-CN" dirty="0"/>
              <a:t>8888</a:t>
            </a:r>
            <a:r>
              <a:rPr lang="zh-CN" altLang="en-US" dirty="0"/>
              <a:t>，这里就填</a:t>
            </a:r>
            <a:r>
              <a:rPr lang="en-US" altLang="zh-CN" dirty="0"/>
              <a:t>8888</a:t>
            </a:r>
            <a:r>
              <a:rPr lang="zh-CN" altLang="en-US" dirty="0"/>
              <a:t>，</a:t>
            </a:r>
            <a:endParaRPr lang="en-US" altLang="zh-CN" dirty="0"/>
          </a:p>
          <a:p>
            <a:r>
              <a:rPr lang="zh-CN" altLang="en-US" dirty="0"/>
              <a:t>本机地址不可写，不需要动，</a:t>
            </a:r>
            <a:endParaRPr lang="en-US" altLang="zh-CN" dirty="0"/>
          </a:p>
          <a:p>
            <a:r>
              <a:rPr lang="zh-CN" altLang="en-US" dirty="0"/>
              <a:t>连接名称可以自定义，点击保存。</a:t>
            </a:r>
            <a:endParaRPr lang="zh-CN" altLang="en-US" dirty="0"/>
          </a:p>
        </p:txBody>
      </p:sp>
      <p:sp>
        <p:nvSpPr>
          <p:cNvPr id="26" name="文本框 25"/>
          <p:cNvSpPr txBox="1"/>
          <p:nvPr/>
        </p:nvSpPr>
        <p:spPr>
          <a:xfrm>
            <a:off x="867747" y="6002506"/>
            <a:ext cx="1642188" cy="646331"/>
          </a:xfrm>
          <a:prstGeom prst="rect">
            <a:avLst/>
          </a:prstGeom>
          <a:noFill/>
        </p:spPr>
        <p:txBody>
          <a:bodyPr wrap="square" rtlCol="0">
            <a:spAutoFit/>
          </a:bodyPr>
          <a:lstStyle/>
          <a:p>
            <a:r>
              <a:rPr lang="zh-CN" altLang="en-US" dirty="0"/>
              <a:t>这里显示的是本机局域网</a:t>
            </a:r>
            <a:r>
              <a:rPr lang="en-US" altLang="zh-CN" dirty="0"/>
              <a:t>IP</a:t>
            </a:r>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4"/>
          <p:cNvPicPr>
            <a:picLocks noChangeAspect="1"/>
          </p:cNvPicPr>
          <p:nvPr/>
        </p:nvPicPr>
        <p:blipFill>
          <a:blip r:embed="rId1"/>
          <a:stretch>
            <a:fillRect/>
          </a:stretch>
        </p:blipFill>
        <p:spPr>
          <a:xfrm rot="21600000">
            <a:off x="10668000" y="6545213"/>
            <a:ext cx="1384300" cy="253469"/>
          </a:xfrm>
          <a:prstGeom prst="rect">
            <a:avLst/>
          </a:prstGeom>
        </p:spPr>
      </p:pic>
      <p:pic>
        <p:nvPicPr>
          <p:cNvPr id="2" name="picture 144"/>
          <p:cNvPicPr>
            <a:picLocks noChangeAspect="1"/>
          </p:cNvPicPr>
          <p:nvPr/>
        </p:nvPicPr>
        <p:blipFill>
          <a:blip r:embed="rId2"/>
          <a:stretch>
            <a:fillRect/>
          </a:stretch>
        </p:blipFill>
        <p:spPr>
          <a:xfrm>
            <a:off x="326571" y="442395"/>
            <a:ext cx="444137" cy="442830"/>
          </a:xfrm>
          <a:prstGeom prst="rect">
            <a:avLst/>
          </a:prstGeom>
        </p:spPr>
      </p:pic>
      <p:sp>
        <p:nvSpPr>
          <p:cNvPr id="3" name="文本框 2"/>
          <p:cNvSpPr txBox="1"/>
          <p:nvPr/>
        </p:nvSpPr>
        <p:spPr>
          <a:xfrm>
            <a:off x="326571" y="1212980"/>
            <a:ext cx="11634194" cy="646331"/>
          </a:xfrm>
          <a:prstGeom prst="rect">
            <a:avLst/>
          </a:prstGeom>
          <a:noFill/>
        </p:spPr>
        <p:txBody>
          <a:bodyPr wrap="square" rtlCol="0">
            <a:spAutoFit/>
          </a:bodyPr>
          <a:lstStyle/>
          <a:p>
            <a:r>
              <a:rPr lang="zh-CN" altLang="en-US" dirty="0"/>
              <a:t>下面介绍一下这类软件的基本用法，一般这类软件也可以直接看到本机局域网</a:t>
            </a:r>
            <a:r>
              <a:rPr lang="en-US" altLang="zh-CN" dirty="0"/>
              <a:t>IP</a:t>
            </a:r>
            <a:r>
              <a:rPr lang="zh-CN" altLang="en-US" dirty="0"/>
              <a:t>，在发送和接收的消息上也都会分别显示本机和远程机的</a:t>
            </a:r>
            <a:r>
              <a:rPr lang="en-US" altLang="zh-CN" dirty="0"/>
              <a:t>IP</a:t>
            </a:r>
            <a:r>
              <a:rPr lang="zh-CN" altLang="en-US" dirty="0"/>
              <a:t>和端口号。</a:t>
            </a:r>
            <a:endParaRPr lang="zh-CN" altLang="en-US" dirty="0"/>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rcRect t="5273"/>
          <a:stretch>
            <a:fillRect/>
          </a:stretch>
        </p:blipFill>
        <p:spPr>
          <a:xfrm>
            <a:off x="469859" y="1996751"/>
            <a:ext cx="2371346" cy="4861249"/>
          </a:xfrm>
          <a:prstGeom prst="rect">
            <a:avLst/>
          </a:prstGeom>
        </p:spPr>
      </p:pic>
      <mc:AlternateContent xmlns:mc="http://schemas.openxmlformats.org/markup-compatibility/2006" xmlns:p14="http://schemas.microsoft.com/office/powerpoint/2010/main">
        <mc:Choice Requires="p14">
          <p:contentPart r:id="rId4" p14:bwMode="auto">
            <p14:nvContentPartPr>
              <p14:cNvPr id="15" name="墨迹 14"/>
              <p14:cNvContentPartPr/>
              <p14:nvPr/>
            </p14:nvContentPartPr>
            <p14:xfrm>
              <a:off x="9106589" y="3507921"/>
              <a:ext cx="360" cy="360"/>
            </p14:xfrm>
          </p:contentPart>
        </mc:Choice>
        <mc:Fallback xmlns="">
          <p:pic>
            <p:nvPicPr>
              <p:cNvPr id="15" name="墨迹 14"/>
            </p:nvPicPr>
            <p:blipFill>
              <a:blip r:embed="rId5"/>
            </p:blipFill>
            <p:spPr>
              <a:xfrm>
                <a:off x="9106589" y="3507921"/>
                <a:ext cx="360" cy="360"/>
              </a:xfrm>
              <a:prstGeom prst="rect"/>
            </p:spPr>
          </p:pic>
        </mc:Fallback>
      </mc:AlternateContent>
      <p:pic>
        <p:nvPicPr>
          <p:cNvPr id="7" name="图片 6"/>
          <p:cNvPicPr>
            <a:picLocks noChangeAspect="1"/>
          </p:cNvPicPr>
          <p:nvPr/>
        </p:nvPicPr>
        <p:blipFill>
          <a:blip r:embed="rId6" cstate="print">
            <a:extLst>
              <a:ext uri="{28A0092B-C50C-407E-A947-70E740481C1C}">
                <a14:useLocalDpi xmlns:a14="http://schemas.microsoft.com/office/drawing/2010/main" val="0"/>
              </a:ext>
            </a:extLst>
          </a:blip>
          <a:srcRect t="4667"/>
          <a:stretch>
            <a:fillRect/>
          </a:stretch>
        </p:blipFill>
        <p:spPr>
          <a:xfrm>
            <a:off x="4477184" y="1894834"/>
            <a:ext cx="2405672" cy="4963166"/>
          </a:xfrm>
          <a:prstGeom prst="rect">
            <a:avLst/>
          </a:prstGeom>
        </p:spPr>
      </p:pic>
      <p:cxnSp>
        <p:nvCxnSpPr>
          <p:cNvPr id="12" name="直接箭头连接符 11"/>
          <p:cNvCxnSpPr/>
          <p:nvPr/>
        </p:nvCxnSpPr>
        <p:spPr>
          <a:xfrm>
            <a:off x="2090057" y="2472612"/>
            <a:ext cx="2387127" cy="466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483567" y="4049486"/>
            <a:ext cx="2286000" cy="646331"/>
          </a:xfrm>
          <a:prstGeom prst="rect">
            <a:avLst/>
          </a:prstGeom>
          <a:noFill/>
        </p:spPr>
        <p:txBody>
          <a:bodyPr wrap="square" rtlCol="0">
            <a:spAutoFit/>
          </a:bodyPr>
          <a:lstStyle/>
          <a:p>
            <a:r>
              <a:rPr lang="zh-CN" altLang="en-US" dirty="0"/>
              <a:t>这个时候主页面就会显示刚刚创建的连接。</a:t>
            </a:r>
            <a:endParaRPr lang="zh-CN" altLang="en-US" dirty="0"/>
          </a:p>
        </p:txBody>
      </p:sp>
      <p:sp>
        <p:nvSpPr>
          <p:cNvPr id="17" name="文本框 16"/>
          <p:cNvSpPr txBox="1"/>
          <p:nvPr/>
        </p:nvSpPr>
        <p:spPr>
          <a:xfrm>
            <a:off x="5806750" y="3726320"/>
            <a:ext cx="4241599" cy="646331"/>
          </a:xfrm>
          <a:prstGeom prst="rect">
            <a:avLst/>
          </a:prstGeom>
          <a:noFill/>
        </p:spPr>
        <p:txBody>
          <a:bodyPr wrap="square" rtlCol="0">
            <a:spAutoFit/>
          </a:bodyPr>
          <a:lstStyle/>
          <a:p>
            <a:r>
              <a:rPr lang="zh-CN" altLang="en-US" dirty="0"/>
              <a:t>点击后就可以进入通信窗口，收到的消息和发送的消息都会在这个窗口显示。</a:t>
            </a:r>
            <a:endParaRPr lang="zh-CN" altLang="en-US" dirty="0"/>
          </a:p>
        </p:txBody>
      </p:sp>
      <mc:AlternateContent xmlns:mc="http://schemas.openxmlformats.org/markup-compatibility/2006" xmlns:p14="http://schemas.microsoft.com/office/powerpoint/2010/main">
        <mc:Choice Requires="p14">
          <p:contentPart r:id="rId7" p14:bwMode="auto">
            <p14:nvContentPartPr>
              <p14:cNvPr id="19" name="墨迹 18"/>
              <p14:cNvContentPartPr/>
              <p14:nvPr/>
            </p14:nvContentPartPr>
            <p14:xfrm>
              <a:off x="4330109" y="6493041"/>
              <a:ext cx="899280" cy="318600"/>
            </p14:xfrm>
          </p:contentPart>
        </mc:Choice>
        <mc:Fallback xmlns="">
          <p:pic>
            <p:nvPicPr>
              <p:cNvPr id="19" name="墨迹 18"/>
            </p:nvPicPr>
            <p:blipFill>
              <a:blip r:embed="rId8"/>
            </p:blipFill>
            <p:spPr>
              <a:xfrm>
                <a:off x="4330109" y="6493041"/>
                <a:ext cx="899280" cy="318600"/>
              </a:xfrm>
              <a:prstGeom prst="rect"/>
            </p:spPr>
          </p:pic>
        </mc:Fallback>
      </mc:AlternateContent>
      <p:sp>
        <p:nvSpPr>
          <p:cNvPr id="4" name="textbox 8"/>
          <p:cNvSpPr/>
          <p:nvPr/>
        </p:nvSpPr>
        <p:spPr>
          <a:xfrm>
            <a:off x="-11937" y="439927"/>
            <a:ext cx="6839584" cy="537209"/>
          </a:xfrm>
          <a:prstGeom prst="rect">
            <a:avLst/>
          </a:prstGeom>
        </p:spPr>
        <p:txBody>
          <a:bodyPr vert="horz" wrap="square" lIns="0" tIns="0" rIns="0" bIns="0"/>
          <a:lstStyle/>
          <a:p>
            <a:pPr algn="l" rtl="0" eaLnBrk="0">
              <a:lnSpc>
                <a:spcPct val="189000"/>
              </a:lnSpc>
            </a:pPr>
            <a:endParaRPr lang="en-US" altLang="en-US" sz="100" dirty="0"/>
          </a:p>
          <a:p>
            <a:pPr marL="12700" algn="l" rtl="0" eaLnBrk="0">
              <a:lnSpc>
                <a:spcPct val="99000"/>
              </a:lnSpc>
              <a:spcBef>
                <a:spcPts val="0"/>
              </a:spcBef>
              <a:tabLst>
                <a:tab pos="380365" algn="l"/>
                <a:tab pos="6826250" algn="l"/>
              </a:tabLst>
            </a:pP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kern="0" spc="190"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u="sng" kern="0" spc="28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500" b="1" u="sng" kern="0" spc="-10" dirty="0">
                <a:solidFill>
                  <a:srgbClr val="40404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网络调试器的使用</a:t>
            </a: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en-US" sz="3200" dirty="0"/>
          </a:p>
        </p:txBody>
      </p:sp>
      <p:sp>
        <p:nvSpPr>
          <p:cNvPr id="6" name="文本框 5"/>
          <p:cNvSpPr txBox="1"/>
          <p:nvPr/>
        </p:nvSpPr>
        <p:spPr>
          <a:xfrm>
            <a:off x="5376464" y="6308375"/>
            <a:ext cx="4241599" cy="369332"/>
          </a:xfrm>
          <a:prstGeom prst="rect">
            <a:avLst/>
          </a:prstGeom>
          <a:noFill/>
        </p:spPr>
        <p:txBody>
          <a:bodyPr wrap="square" rtlCol="0">
            <a:spAutoFit/>
          </a:bodyPr>
          <a:lstStyle/>
          <a:p>
            <a:r>
              <a:rPr lang="zh-CN" altLang="en-US" dirty="0"/>
              <a:t>发送消息。</a:t>
            </a: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p:nvPr/>
        </p:nvSpPr>
        <p:spPr>
          <a:xfrm>
            <a:off x="-11937" y="439927"/>
            <a:ext cx="6839584" cy="537209"/>
          </a:xfrm>
          <a:prstGeom prst="rect">
            <a:avLst/>
          </a:prstGeom>
        </p:spPr>
        <p:txBody>
          <a:bodyPr vert="horz" wrap="square" lIns="0" tIns="0" rIns="0" bIns="0"/>
          <a:lstStyle/>
          <a:p>
            <a:pPr algn="l" rtl="0" eaLnBrk="0">
              <a:lnSpc>
                <a:spcPct val="189000"/>
              </a:lnSpc>
            </a:pPr>
            <a:endParaRPr lang="en-US" altLang="en-US" sz="100" dirty="0"/>
          </a:p>
          <a:p>
            <a:pPr marL="12700" algn="l" rtl="0" eaLnBrk="0">
              <a:lnSpc>
                <a:spcPct val="99000"/>
              </a:lnSpc>
              <a:spcBef>
                <a:spcPts val="0"/>
              </a:spcBef>
              <a:tabLst>
                <a:tab pos="380365" algn="l"/>
                <a:tab pos="6826250" algn="l"/>
              </a:tabLst>
            </a:pP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sz="3200" kern="0" spc="190"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3200" u="sng" kern="0" spc="28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500" b="1" u="sng" kern="0" spc="-10" dirty="0">
                <a:solidFill>
                  <a:srgbClr val="40404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网络调试器的使用</a:t>
            </a: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en-US" sz="3200" dirty="0"/>
          </a:p>
        </p:txBody>
      </p:sp>
      <p:pic>
        <p:nvPicPr>
          <p:cNvPr id="14" name="picture 14"/>
          <p:cNvPicPr>
            <a:picLocks noChangeAspect="1"/>
          </p:cNvPicPr>
          <p:nvPr/>
        </p:nvPicPr>
        <p:blipFill>
          <a:blip r:embed="rId1"/>
          <a:stretch>
            <a:fillRect/>
          </a:stretch>
        </p:blipFill>
        <p:spPr>
          <a:xfrm rot="21600000">
            <a:off x="10668000" y="6545213"/>
            <a:ext cx="1384300" cy="253469"/>
          </a:xfrm>
          <a:prstGeom prst="rect">
            <a:avLst/>
          </a:prstGeom>
        </p:spPr>
      </p:pic>
      <p:pic>
        <p:nvPicPr>
          <p:cNvPr id="2" name="picture 144"/>
          <p:cNvPicPr>
            <a:picLocks noChangeAspect="1"/>
          </p:cNvPicPr>
          <p:nvPr/>
        </p:nvPicPr>
        <p:blipFill>
          <a:blip r:embed="rId2"/>
          <a:stretch>
            <a:fillRect/>
          </a:stretch>
        </p:blipFill>
        <p:spPr>
          <a:xfrm>
            <a:off x="326571" y="442395"/>
            <a:ext cx="444137" cy="442830"/>
          </a:xfrm>
          <a:prstGeom prst="rect">
            <a:avLst/>
          </a:prstGeom>
        </p:spPr>
      </p:pic>
      <p:sp>
        <p:nvSpPr>
          <p:cNvPr id="4" name="文本框 3"/>
          <p:cNvSpPr txBox="1"/>
          <p:nvPr/>
        </p:nvSpPr>
        <p:spPr>
          <a:xfrm>
            <a:off x="356744" y="1490179"/>
            <a:ext cx="11530455" cy="646331"/>
          </a:xfrm>
          <a:prstGeom prst="rect">
            <a:avLst/>
          </a:prstGeom>
          <a:noFill/>
        </p:spPr>
        <p:txBody>
          <a:bodyPr wrap="square">
            <a:spAutoFit/>
          </a:bodyPr>
          <a:lstStyle/>
          <a:p>
            <a:r>
              <a:rPr lang="zh-CN" altLang="en-US" dirty="0"/>
              <a:t>之前编写的消息接收函数</a:t>
            </a:r>
            <a:r>
              <a:rPr lang="en-US" altLang="zh-CN" b="0" dirty="0" err="1">
                <a:solidFill>
                  <a:srgbClr val="795E26"/>
                </a:solidFill>
                <a:effectLst/>
                <a:latin typeface="Consolas" panose="020B0609020204030204" pitchFamily="49" charset="0"/>
              </a:rPr>
              <a:t>UDPClientTask_getmsg</a:t>
            </a:r>
            <a:r>
              <a:rPr lang="zh-CN" altLang="en-US" dirty="0"/>
              <a:t>设置打印消息到串口的步骤，故也可以在串口终端看到来自手机的消息。</a:t>
            </a:r>
            <a:endParaRPr lang="zh-CN" altLang="en-US" dirty="0"/>
          </a:p>
        </p:txBody>
      </p:sp>
      <p:pic>
        <p:nvPicPr>
          <p:cNvPr id="6" name="图片 5"/>
          <p:cNvPicPr>
            <a:picLocks noChangeAspect="1"/>
          </p:cNvPicPr>
          <p:nvPr/>
        </p:nvPicPr>
        <p:blipFill>
          <a:blip r:embed="rId3"/>
          <a:stretch>
            <a:fillRect/>
          </a:stretch>
        </p:blipFill>
        <p:spPr>
          <a:xfrm>
            <a:off x="1831295" y="2653329"/>
            <a:ext cx="2880664" cy="3157869"/>
          </a:xfrm>
          <a:prstGeom prst="rect">
            <a:avLst/>
          </a:prstGeom>
        </p:spPr>
      </p:pic>
      <p:pic>
        <p:nvPicPr>
          <p:cNvPr id="7" name="图片 6"/>
          <p:cNvPicPr>
            <a:picLocks noChangeAspect="1"/>
          </p:cNvPicPr>
          <p:nvPr/>
        </p:nvPicPr>
        <p:blipFill>
          <a:blip r:embed="rId4"/>
          <a:stretch>
            <a:fillRect/>
          </a:stretch>
        </p:blipFill>
        <p:spPr>
          <a:xfrm>
            <a:off x="7606985" y="2653330"/>
            <a:ext cx="2537406" cy="3157870"/>
          </a:xfrm>
          <a:prstGeom prst="rect">
            <a:avLst/>
          </a:prstGeom>
        </p:spPr>
      </p:pic>
      <p:sp>
        <p:nvSpPr>
          <p:cNvPr id="9" name="文本框 8"/>
          <p:cNvSpPr txBox="1"/>
          <p:nvPr/>
        </p:nvSpPr>
        <p:spPr>
          <a:xfrm>
            <a:off x="2035175" y="6064885"/>
            <a:ext cx="2472690" cy="583565"/>
          </a:xfrm>
          <a:prstGeom prst="rect">
            <a:avLst/>
          </a:prstGeom>
          <a:noFill/>
        </p:spPr>
        <p:txBody>
          <a:bodyPr wrap="square" rtlCol="0">
            <a:spAutoFit/>
          </a:bodyPr>
          <a:lstStyle/>
          <a:p>
            <a:pPr algn="ctr"/>
            <a:r>
              <a:rPr lang="zh-CN" altLang="en-US" sz="1600" dirty="0"/>
              <a:t>手机端通过网络调试软件发送和接收消息</a:t>
            </a:r>
            <a:endParaRPr lang="zh-CN" altLang="en-US" sz="1600" dirty="0"/>
          </a:p>
        </p:txBody>
      </p:sp>
      <p:sp>
        <p:nvSpPr>
          <p:cNvPr id="11" name="文本框 10"/>
          <p:cNvSpPr txBox="1"/>
          <p:nvPr/>
        </p:nvSpPr>
        <p:spPr>
          <a:xfrm>
            <a:off x="8012980" y="6064898"/>
            <a:ext cx="1939673" cy="583565"/>
          </a:xfrm>
          <a:prstGeom prst="rect">
            <a:avLst/>
          </a:prstGeom>
          <a:noFill/>
        </p:spPr>
        <p:txBody>
          <a:bodyPr wrap="square" rtlCol="0">
            <a:spAutoFit/>
          </a:bodyPr>
          <a:lstStyle/>
          <a:p>
            <a:pPr algn="ctr"/>
            <a:r>
              <a:rPr lang="zh-CN" altLang="en-US" sz="1600" dirty="0"/>
              <a:t>开发板端串口收到的的消息</a:t>
            </a:r>
            <a:endParaRPr lang="zh-CN" altLang="en-US" sz="16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079044" y="1796574"/>
            <a:ext cx="3461515" cy="502766"/>
            <a:chOff x="3272008" y="731480"/>
            <a:chExt cx="2596136" cy="377074"/>
          </a:xfrm>
        </p:grpSpPr>
        <p:sp>
          <p:nvSpPr>
            <p:cNvPr id="7" name="TextBox 6"/>
            <p:cNvSpPr txBox="1"/>
            <p:nvPr/>
          </p:nvSpPr>
          <p:spPr>
            <a:xfrm>
              <a:off x="3967299" y="731480"/>
              <a:ext cx="1162818" cy="377074"/>
            </a:xfrm>
            <a:prstGeom prst="rect">
              <a:avLst/>
            </a:prstGeom>
            <a:noFill/>
          </p:spPr>
          <p:txBody>
            <a:bodyPr wrap="none" rtlCol="0">
              <a:spAutoFit/>
            </a:bodyPr>
            <a:lstStyle/>
            <a:p>
              <a:r>
                <a:rPr lang="zh-CN" altLang="en-US" sz="2665" dirty="0">
                  <a:solidFill>
                    <a:schemeClr val="tx1">
                      <a:lumMod val="85000"/>
                      <a:lumOff val="15000"/>
                    </a:schemeClr>
                  </a:solidFill>
                  <a:latin typeface="微软雅黑" panose="020B0503020204020204" pitchFamily="34" charset="-122"/>
                  <a:ea typeface="微软雅黑" panose="020B0503020204020204" pitchFamily="34" charset="-122"/>
                </a:rPr>
                <a:t>基本界面</a:t>
              </a:r>
              <a:endParaRPr lang="zh-CN" altLang="en-US" sz="2665"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5292080" y="804607"/>
              <a:ext cx="576064" cy="253855"/>
              <a:chOff x="5148064" y="804607"/>
              <a:chExt cx="576064" cy="253855"/>
            </a:xfrm>
          </p:grpSpPr>
          <p:sp>
            <p:nvSpPr>
              <p:cNvPr id="12" name="矩形 11"/>
              <p:cNvSpPr/>
              <p:nvPr/>
            </p:nvSpPr>
            <p:spPr>
              <a:xfrm>
                <a:off x="5148064" y="804607"/>
                <a:ext cx="253855" cy="253855"/>
              </a:xfrm>
              <a:prstGeom prst="rect">
                <a:avLst/>
              </a:prstGeom>
              <a:solidFill>
                <a:srgbClr val="FBC6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 name="矩形 12"/>
              <p:cNvSpPr/>
              <p:nvPr/>
            </p:nvSpPr>
            <p:spPr>
              <a:xfrm>
                <a:off x="5470273" y="804607"/>
                <a:ext cx="253855" cy="253855"/>
              </a:xfrm>
              <a:prstGeom prst="rect">
                <a:avLst/>
              </a:prstGeom>
              <a:solidFill>
                <a:srgbClr val="8B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9" name="组合 8"/>
            <p:cNvGrpSpPr/>
            <p:nvPr/>
          </p:nvGrpSpPr>
          <p:grpSpPr>
            <a:xfrm>
              <a:off x="3272008" y="804607"/>
              <a:ext cx="569802" cy="253856"/>
              <a:chOff x="3282118" y="792680"/>
              <a:chExt cx="569802" cy="253856"/>
            </a:xfrm>
          </p:grpSpPr>
          <p:sp>
            <p:nvSpPr>
              <p:cNvPr id="10" name="矩形 9"/>
              <p:cNvSpPr/>
              <p:nvPr/>
            </p:nvSpPr>
            <p:spPr>
              <a:xfrm>
                <a:off x="3598065" y="792681"/>
                <a:ext cx="253855" cy="253855"/>
              </a:xfrm>
              <a:prstGeom prst="rect">
                <a:avLst/>
              </a:prstGeom>
              <a:solidFill>
                <a:srgbClr val="66B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矩形 10"/>
              <p:cNvSpPr/>
              <p:nvPr/>
            </p:nvSpPr>
            <p:spPr>
              <a:xfrm>
                <a:off x="3282118" y="792680"/>
                <a:ext cx="253855" cy="253855"/>
              </a:xfrm>
              <a:prstGeom prst="rect">
                <a:avLst/>
              </a:prstGeom>
              <a:solidFill>
                <a:srgbClr val="FC6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sp>
        <p:nvSpPr>
          <p:cNvPr id="26" name="文本框 25"/>
          <p:cNvSpPr txBox="1"/>
          <p:nvPr/>
        </p:nvSpPr>
        <p:spPr>
          <a:xfrm>
            <a:off x="1775460" y="5640493"/>
            <a:ext cx="2072640" cy="420564"/>
          </a:xfrm>
          <a:prstGeom prst="rect">
            <a:avLst/>
          </a:prstGeom>
          <a:noFill/>
        </p:spPr>
        <p:txBody>
          <a:bodyPr wrap="square" rtlCol="0">
            <a:spAutoFit/>
          </a:bodyPr>
          <a:lstStyle/>
          <a:p>
            <a:r>
              <a:rPr lang="zh-CN" altLang="en-US" sz="2135" b="1"/>
              <a:t>开始界面</a:t>
            </a:r>
            <a:endParaRPr lang="zh-CN" altLang="en-US" sz="2135" b="1"/>
          </a:p>
        </p:txBody>
      </p:sp>
      <p:sp>
        <p:nvSpPr>
          <p:cNvPr id="28" name="文本框 27"/>
          <p:cNvSpPr txBox="1"/>
          <p:nvPr/>
        </p:nvSpPr>
        <p:spPr>
          <a:xfrm>
            <a:off x="8159328" y="5636261"/>
            <a:ext cx="1594273" cy="420564"/>
          </a:xfrm>
          <a:prstGeom prst="rect">
            <a:avLst/>
          </a:prstGeom>
          <a:noFill/>
        </p:spPr>
        <p:txBody>
          <a:bodyPr wrap="square" rtlCol="0">
            <a:spAutoFit/>
          </a:bodyPr>
          <a:lstStyle/>
          <a:p>
            <a:r>
              <a:rPr lang="zh-CN" altLang="en-US" sz="2135" b="1"/>
              <a:t>工作界面</a:t>
            </a:r>
            <a:endParaRPr lang="zh-CN" altLang="en-US" sz="2135" b="1"/>
          </a:p>
        </p:txBody>
      </p:sp>
      <p:pic>
        <p:nvPicPr>
          <p:cNvPr id="3" name="图片 2"/>
          <p:cNvPicPr>
            <a:picLocks noChangeAspect="1"/>
          </p:cNvPicPr>
          <p:nvPr/>
        </p:nvPicPr>
        <p:blipFill>
          <a:blip r:embed="rId1"/>
          <a:stretch>
            <a:fillRect/>
          </a:stretch>
        </p:blipFill>
        <p:spPr>
          <a:xfrm>
            <a:off x="871221" y="3140287"/>
            <a:ext cx="3829473" cy="2319020"/>
          </a:xfrm>
          <a:prstGeom prst="rect">
            <a:avLst/>
          </a:prstGeom>
        </p:spPr>
      </p:pic>
      <p:pic>
        <p:nvPicPr>
          <p:cNvPr id="4" name="图片 3"/>
          <p:cNvPicPr>
            <a:picLocks noChangeAspect="1"/>
          </p:cNvPicPr>
          <p:nvPr/>
        </p:nvPicPr>
        <p:blipFill>
          <a:blip r:embed="rId2"/>
          <a:stretch>
            <a:fillRect/>
          </a:stretch>
        </p:blipFill>
        <p:spPr>
          <a:xfrm>
            <a:off x="7056121" y="3143674"/>
            <a:ext cx="3853180" cy="2315633"/>
          </a:xfrm>
          <a:prstGeom prst="rect">
            <a:avLst/>
          </a:prstGeom>
        </p:spPr>
      </p:pic>
      <p:sp>
        <p:nvSpPr>
          <p:cNvPr id="2" name="textbox 8"/>
          <p:cNvSpPr/>
          <p:nvPr/>
        </p:nvSpPr>
        <p:spPr>
          <a:xfrm>
            <a:off x="-11937" y="439927"/>
            <a:ext cx="6839584" cy="537209"/>
          </a:xfrm>
          <a:prstGeom prst="rect">
            <a:avLst/>
          </a:prstGeom>
        </p:spPr>
        <p:txBody>
          <a:bodyPr vert="horz" wrap="square" lIns="0" tIns="0" rIns="0" bIns="0"/>
          <a:lstStyle/>
          <a:p>
            <a:pPr algn="l" rtl="0" eaLnBrk="0">
              <a:lnSpc>
                <a:spcPct val="189000"/>
              </a:lnSpc>
            </a:pPr>
            <a:endParaRPr lang="en-US" altLang="en-US" sz="100" dirty="0"/>
          </a:p>
          <a:p>
            <a:pPr marL="12700" algn="l" rtl="0" eaLnBrk="0">
              <a:lnSpc>
                <a:spcPct val="99000"/>
              </a:lnSpc>
              <a:spcBef>
                <a:spcPts val="0"/>
              </a:spcBef>
              <a:tabLst>
                <a:tab pos="380365" algn="l"/>
                <a:tab pos="6826250" algn="l"/>
              </a:tabLst>
            </a:pP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sz="3200" kern="0" spc="190"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3200" u="sng" kern="0" spc="28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500" b="1" u="sng" kern="0" spc="-10" dirty="0">
                <a:solidFill>
                  <a:srgbClr val="40404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界面演示</a:t>
            </a: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en-US" sz="3200" dirty="0"/>
          </a:p>
        </p:txBody>
      </p:sp>
      <p:pic>
        <p:nvPicPr>
          <p:cNvPr id="5" name="picture 144"/>
          <p:cNvPicPr>
            <a:picLocks noChangeAspect="1"/>
          </p:cNvPicPr>
          <p:nvPr/>
        </p:nvPicPr>
        <p:blipFill>
          <a:blip r:embed="rId3"/>
          <a:stretch>
            <a:fillRect/>
          </a:stretch>
        </p:blipFill>
        <p:spPr>
          <a:xfrm>
            <a:off x="326571" y="442395"/>
            <a:ext cx="444137" cy="442830"/>
          </a:xfrm>
          <a:prstGeom prst="rect">
            <a:avLst/>
          </a:prstGeom>
        </p:spPr>
      </p:pic>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childTnLst>
                          </p:cTn>
                        </p:par>
                        <p:par>
                          <p:cTn id="17" fill="hold">
                            <p:stCondLst>
                              <p:cond delay="1000"/>
                            </p:stCondLst>
                            <p:childTnLst>
                              <p:par>
                                <p:cTn id="18" presetID="2" presetClass="entr" presetSubtype="4"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 calcmode="lin" valueType="num">
                                      <p:cBhvr additive="base">
                                        <p:cTn id="24" dur="500" fill="hold"/>
                                        <p:tgtEl>
                                          <p:spTgt spid="28"/>
                                        </p:tgtEl>
                                        <p:attrNameLst>
                                          <p:attrName>ppt_x</p:attrName>
                                        </p:attrNameLst>
                                      </p:cBhvr>
                                      <p:tavLst>
                                        <p:tav tm="0">
                                          <p:val>
                                            <p:strVal val="#ppt_x"/>
                                          </p:val>
                                        </p:tav>
                                        <p:tav tm="100000">
                                          <p:val>
                                            <p:strVal val="#ppt_x"/>
                                          </p:val>
                                        </p:tav>
                                      </p:tavLst>
                                    </p:anim>
                                    <p:anim calcmode="lin" valueType="num">
                                      <p:cBhvr additive="base">
                                        <p:cTn id="25"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6" grpId="1"/>
      <p:bldP spid="28" grpId="0"/>
      <p:bldP spid="28"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142879" y="2031239"/>
            <a:ext cx="7567769" cy="461666"/>
            <a:chOff x="2846698" y="735441"/>
            <a:chExt cx="5675826" cy="346249"/>
          </a:xfrm>
        </p:grpSpPr>
        <p:sp>
          <p:nvSpPr>
            <p:cNvPr id="3" name="TextBox 6"/>
            <p:cNvSpPr txBox="1"/>
            <p:nvPr/>
          </p:nvSpPr>
          <p:spPr>
            <a:xfrm>
              <a:off x="3440508" y="735441"/>
              <a:ext cx="4524315" cy="346249"/>
            </a:xfrm>
            <a:prstGeom prst="rect">
              <a:avLst/>
            </a:prstGeom>
            <a:noFill/>
          </p:spPr>
          <p:txBody>
            <a:bodyPr wrap="none" rtlCol="0">
              <a:spAutoFit/>
            </a:bodyPr>
            <a:lstStyle/>
            <a:p>
              <a:r>
                <a:rPr lang="zh-CN" altLang="en-US" sz="2400" dirty="0">
                  <a:solidFill>
                    <a:schemeClr val="tx1">
                      <a:lumMod val="75000"/>
                      <a:lumOff val="25000"/>
                    </a:schemeClr>
                  </a:solidFill>
                  <a:latin typeface="黑体" panose="02010609060101010101" pitchFamily="49" charset="-122"/>
                  <a:ea typeface="黑体" panose="02010609060101010101" pitchFamily="49" charset="-122"/>
                  <a:cs typeface="黑体" panose="02010609060101010101" pitchFamily="49" charset="-122"/>
                </a:rPr>
                <a:t>通过手指遮挡或覆盖传感器模拟环境的变化</a:t>
              </a:r>
              <a:endParaRPr lang="zh-CN" altLang="en-US" sz="2400" dirty="0"/>
            </a:p>
          </p:txBody>
        </p:sp>
        <p:grpSp>
          <p:nvGrpSpPr>
            <p:cNvPr id="4" name="组合 3"/>
            <p:cNvGrpSpPr/>
            <p:nvPr/>
          </p:nvGrpSpPr>
          <p:grpSpPr>
            <a:xfrm>
              <a:off x="7947411" y="781638"/>
              <a:ext cx="575113" cy="253855"/>
              <a:chOff x="7803395" y="781638"/>
              <a:chExt cx="575113" cy="253855"/>
            </a:xfrm>
          </p:grpSpPr>
          <p:sp>
            <p:nvSpPr>
              <p:cNvPr id="14" name="矩形 13"/>
              <p:cNvSpPr/>
              <p:nvPr/>
            </p:nvSpPr>
            <p:spPr>
              <a:xfrm>
                <a:off x="7803395" y="781638"/>
                <a:ext cx="253855" cy="253855"/>
              </a:xfrm>
              <a:prstGeom prst="rect">
                <a:avLst/>
              </a:prstGeom>
              <a:solidFill>
                <a:srgbClr val="FBC6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15" name="矩形 14"/>
              <p:cNvSpPr/>
              <p:nvPr/>
            </p:nvSpPr>
            <p:spPr>
              <a:xfrm>
                <a:off x="8124653" y="781638"/>
                <a:ext cx="253855" cy="253855"/>
              </a:xfrm>
              <a:prstGeom prst="rect">
                <a:avLst/>
              </a:prstGeom>
              <a:solidFill>
                <a:srgbClr val="8B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grpSp>
        <p:grpSp>
          <p:nvGrpSpPr>
            <p:cNvPr id="16" name="组合 15"/>
            <p:cNvGrpSpPr/>
            <p:nvPr/>
          </p:nvGrpSpPr>
          <p:grpSpPr>
            <a:xfrm>
              <a:off x="2846698" y="804608"/>
              <a:ext cx="562691" cy="253855"/>
              <a:chOff x="2856808" y="792681"/>
              <a:chExt cx="562691" cy="253855"/>
            </a:xfrm>
          </p:grpSpPr>
          <p:sp>
            <p:nvSpPr>
              <p:cNvPr id="17" name="矩形 16"/>
              <p:cNvSpPr/>
              <p:nvPr/>
            </p:nvSpPr>
            <p:spPr>
              <a:xfrm>
                <a:off x="3165644" y="792681"/>
                <a:ext cx="253855" cy="253855"/>
              </a:xfrm>
              <a:prstGeom prst="rect">
                <a:avLst/>
              </a:prstGeom>
              <a:solidFill>
                <a:srgbClr val="66B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p:cNvSpPr/>
              <p:nvPr/>
            </p:nvSpPr>
            <p:spPr>
              <a:xfrm>
                <a:off x="2856808" y="792681"/>
                <a:ext cx="253855" cy="253855"/>
              </a:xfrm>
              <a:prstGeom prst="rect">
                <a:avLst/>
              </a:prstGeom>
              <a:solidFill>
                <a:srgbClr val="FC6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sp>
        <p:nvSpPr>
          <p:cNvPr id="21" name="textbox 8"/>
          <p:cNvSpPr/>
          <p:nvPr/>
        </p:nvSpPr>
        <p:spPr>
          <a:xfrm>
            <a:off x="-11937" y="439927"/>
            <a:ext cx="6839584" cy="537209"/>
          </a:xfrm>
          <a:prstGeom prst="rect">
            <a:avLst/>
          </a:prstGeom>
        </p:spPr>
        <p:txBody>
          <a:bodyPr vert="horz" wrap="square" lIns="0" tIns="0" rIns="0" bIns="0"/>
          <a:lstStyle/>
          <a:p>
            <a:pPr algn="l" rtl="0" eaLnBrk="0">
              <a:lnSpc>
                <a:spcPct val="189000"/>
              </a:lnSpc>
            </a:pPr>
            <a:endParaRPr lang="en-US" altLang="en-US" sz="100" dirty="0"/>
          </a:p>
          <a:p>
            <a:pPr marL="12700" algn="l" rtl="0" eaLnBrk="0">
              <a:lnSpc>
                <a:spcPct val="99000"/>
              </a:lnSpc>
              <a:spcBef>
                <a:spcPts val="0"/>
              </a:spcBef>
              <a:tabLst>
                <a:tab pos="380365" algn="l"/>
                <a:tab pos="6826250" algn="l"/>
              </a:tabLst>
            </a:pP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sz="3200" kern="0" spc="190"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3200" u="sng" kern="0" spc="28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500" b="1" u="sng" kern="0" spc="-10" dirty="0">
                <a:solidFill>
                  <a:srgbClr val="40404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界面演示</a:t>
            </a: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en-US" sz="3200" dirty="0"/>
          </a:p>
        </p:txBody>
      </p:sp>
      <p:pic>
        <p:nvPicPr>
          <p:cNvPr id="22" name="picture 144"/>
          <p:cNvPicPr>
            <a:picLocks noChangeAspect="1"/>
          </p:cNvPicPr>
          <p:nvPr/>
        </p:nvPicPr>
        <p:blipFill>
          <a:blip r:embed="rId1"/>
          <a:stretch>
            <a:fillRect/>
          </a:stretch>
        </p:blipFill>
        <p:spPr>
          <a:xfrm>
            <a:off x="326571" y="442395"/>
            <a:ext cx="444137" cy="442830"/>
          </a:xfrm>
          <a:prstGeom prst="rect">
            <a:avLst/>
          </a:prstGeom>
        </p:spPr>
      </p:pic>
      <p:sp>
        <p:nvSpPr>
          <p:cNvPr id="24" name="文本框 23"/>
          <p:cNvSpPr txBox="1"/>
          <p:nvPr/>
        </p:nvSpPr>
        <p:spPr>
          <a:xfrm>
            <a:off x="3224954" y="6308514"/>
            <a:ext cx="5742093" cy="461665"/>
          </a:xfrm>
          <a:prstGeom prst="rect">
            <a:avLst/>
          </a:prstGeom>
          <a:noFill/>
        </p:spPr>
        <p:txBody>
          <a:bodyPr wrap="square" rtlCol="0">
            <a:spAutoFit/>
          </a:bodyPr>
          <a:lstStyle/>
          <a:p>
            <a:endParaRPr lang="zh-CN" altLang="en-US" sz="2400" dirty="0"/>
          </a:p>
        </p:txBody>
      </p:sp>
      <p:pic>
        <p:nvPicPr>
          <p:cNvPr id="10" name="图片 9"/>
          <p:cNvPicPr>
            <a:picLocks noChangeAspect="1"/>
          </p:cNvPicPr>
          <p:nvPr/>
        </p:nvPicPr>
        <p:blipFill>
          <a:blip r:embed="rId2"/>
          <a:stretch>
            <a:fillRect/>
          </a:stretch>
        </p:blipFill>
        <p:spPr>
          <a:xfrm>
            <a:off x="3844892" y="3203705"/>
            <a:ext cx="4352925" cy="2876550"/>
          </a:xfrm>
          <a:prstGeom prst="rect">
            <a:avLst/>
          </a:prstGeom>
        </p:spPr>
      </p:pic>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14" presetClass="entr" presetSubtype="10" fill="hold" grpId="0" nodeType="afterEffect" nodePh="1">
                                  <p:stCondLst>
                                    <p:cond delay="0"/>
                                  </p:stCondLst>
                                  <p:endCondLst>
                                    <p:cond evt="begin" delay="0">
                                      <p:tn val="9"/>
                                    </p:cond>
                                  </p:endCondLst>
                                  <p:childTnLst>
                                    <p:set>
                                      <p:cBhvr>
                                        <p:cTn id="10" dur="1" fill="hold">
                                          <p:stCondLst>
                                            <p:cond delay="0"/>
                                          </p:stCondLst>
                                        </p:cTn>
                                        <p:tgtEl>
                                          <p:spTgt spid="24"/>
                                        </p:tgtEl>
                                        <p:attrNameLst>
                                          <p:attrName>style.visibility</p:attrName>
                                        </p:attrNameLst>
                                      </p:cBhvr>
                                      <p:to>
                                        <p:strVal val="visible"/>
                                      </p:to>
                                    </p:set>
                                    <p:animEffect transition="in" filter="randombar(horizontal)">
                                      <p:cBhvr>
                                        <p:cTn id="1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p:nvPr/>
        </p:nvSpPr>
        <p:spPr>
          <a:xfrm>
            <a:off x="-11937" y="439927"/>
            <a:ext cx="6839584" cy="537209"/>
          </a:xfrm>
          <a:prstGeom prst="rect">
            <a:avLst/>
          </a:prstGeom>
        </p:spPr>
        <p:txBody>
          <a:bodyPr vert="horz" wrap="square" lIns="0" tIns="0" rIns="0" bIns="0"/>
          <a:lstStyle/>
          <a:p>
            <a:pPr algn="l" rtl="0" eaLnBrk="0">
              <a:lnSpc>
                <a:spcPct val="189000"/>
              </a:lnSpc>
            </a:pPr>
            <a:endParaRPr lang="en-US" altLang="en-US" sz="100" dirty="0"/>
          </a:p>
          <a:p>
            <a:pPr marL="12700" algn="l" rtl="0" eaLnBrk="0">
              <a:lnSpc>
                <a:spcPct val="99000"/>
              </a:lnSpc>
              <a:spcBef>
                <a:spcPts val="0"/>
              </a:spcBef>
              <a:tabLst>
                <a:tab pos="380365" algn="l"/>
                <a:tab pos="6826250" algn="l"/>
              </a:tabLst>
            </a:pP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sz="3200" kern="0" spc="190"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3200" u="sng" kern="0" spc="28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500" b="1" u="sng" kern="0" spc="-10" dirty="0">
                <a:solidFill>
                  <a:srgbClr val="404040">
                    <a:alpha val="100000"/>
                  </a:srgbClr>
                </a:solidFill>
                <a:uFill>
                  <a:solidFill>
                    <a:srgbClr val="BF1A21"/>
                  </a:solidFill>
                </a:uFill>
                <a:latin typeface="微软雅黑" panose="020B0503020204020204" pitchFamily="34" charset="-122"/>
                <a:ea typeface="微软雅黑" panose="020B0503020204020204" pitchFamily="34" charset="-122"/>
              </a:rPr>
              <a:t>项目介绍</a:t>
            </a: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en-US" sz="3200" dirty="0"/>
          </a:p>
        </p:txBody>
      </p:sp>
      <p:pic>
        <p:nvPicPr>
          <p:cNvPr id="14" name="picture 14"/>
          <p:cNvPicPr>
            <a:picLocks noChangeAspect="1"/>
          </p:cNvPicPr>
          <p:nvPr/>
        </p:nvPicPr>
        <p:blipFill>
          <a:blip r:embed="rId1"/>
          <a:stretch>
            <a:fillRect/>
          </a:stretch>
        </p:blipFill>
        <p:spPr>
          <a:xfrm rot="21600000">
            <a:off x="10668000" y="6545213"/>
            <a:ext cx="1384300" cy="253469"/>
          </a:xfrm>
          <a:prstGeom prst="rect">
            <a:avLst/>
          </a:prstGeom>
        </p:spPr>
      </p:pic>
      <p:pic>
        <p:nvPicPr>
          <p:cNvPr id="2" name="picture 144"/>
          <p:cNvPicPr>
            <a:picLocks noChangeAspect="1"/>
          </p:cNvPicPr>
          <p:nvPr/>
        </p:nvPicPr>
        <p:blipFill>
          <a:blip r:embed="rId2"/>
          <a:stretch>
            <a:fillRect/>
          </a:stretch>
        </p:blipFill>
        <p:spPr>
          <a:xfrm>
            <a:off x="326571" y="442395"/>
            <a:ext cx="444137" cy="442830"/>
          </a:xfrm>
          <a:prstGeom prst="rect">
            <a:avLst/>
          </a:prstGeom>
        </p:spPr>
      </p:pic>
      <p:sp>
        <p:nvSpPr>
          <p:cNvPr id="27" name="矩形 26"/>
          <p:cNvSpPr/>
          <p:nvPr/>
        </p:nvSpPr>
        <p:spPr>
          <a:xfrm>
            <a:off x="324412" y="1669694"/>
            <a:ext cx="253855" cy="253855"/>
          </a:xfrm>
          <a:prstGeom prst="rect">
            <a:avLst/>
          </a:prstGeom>
          <a:solidFill>
            <a:srgbClr val="FBC6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8" name="矩形 27"/>
          <p:cNvSpPr/>
          <p:nvPr/>
        </p:nvSpPr>
        <p:spPr>
          <a:xfrm>
            <a:off x="699721" y="1669693"/>
            <a:ext cx="253855" cy="253855"/>
          </a:xfrm>
          <a:prstGeom prst="rect">
            <a:avLst/>
          </a:prstGeom>
          <a:solidFill>
            <a:srgbClr val="8B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9" name="矩形 28"/>
          <p:cNvSpPr/>
          <p:nvPr/>
        </p:nvSpPr>
        <p:spPr>
          <a:xfrm>
            <a:off x="697562" y="1283917"/>
            <a:ext cx="253855" cy="253855"/>
          </a:xfrm>
          <a:prstGeom prst="rect">
            <a:avLst/>
          </a:prstGeom>
          <a:solidFill>
            <a:srgbClr val="66B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0" name="矩形 29"/>
          <p:cNvSpPr/>
          <p:nvPr/>
        </p:nvSpPr>
        <p:spPr>
          <a:xfrm>
            <a:off x="324412" y="1283918"/>
            <a:ext cx="253855" cy="253855"/>
          </a:xfrm>
          <a:prstGeom prst="rect">
            <a:avLst/>
          </a:prstGeom>
          <a:solidFill>
            <a:srgbClr val="FC6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1" name="TextBox 10"/>
          <p:cNvSpPr txBox="1"/>
          <p:nvPr/>
        </p:nvSpPr>
        <p:spPr>
          <a:xfrm>
            <a:off x="214893" y="2099610"/>
            <a:ext cx="492443" cy="1107440"/>
          </a:xfrm>
          <a:prstGeom prst="rect">
            <a:avLst/>
          </a:prstGeom>
          <a:noFill/>
        </p:spPr>
        <p:txBody>
          <a:bodyPr vert="eaVert"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项目简介</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2" name="TextBox 11"/>
          <p:cNvSpPr txBox="1"/>
          <p:nvPr/>
        </p:nvSpPr>
        <p:spPr>
          <a:xfrm>
            <a:off x="461114" y="2554909"/>
            <a:ext cx="615553" cy="1656403"/>
          </a:xfrm>
          <a:prstGeom prst="rect">
            <a:avLst/>
          </a:prstGeom>
          <a:noFill/>
        </p:spPr>
        <p:txBody>
          <a:bodyPr vert="eaVert"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mn-ea"/>
              </a:rPr>
              <a:t>Smart_Control</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3" name="组合 32"/>
          <p:cNvGrpSpPr/>
          <p:nvPr/>
        </p:nvGrpSpPr>
        <p:grpSpPr>
          <a:xfrm>
            <a:off x="326571" y="1283918"/>
            <a:ext cx="627005" cy="3034665"/>
            <a:chOff x="941485" y="385775"/>
            <a:chExt cx="627005" cy="3034665"/>
          </a:xfrm>
        </p:grpSpPr>
        <p:cxnSp>
          <p:nvCxnSpPr>
            <p:cNvPr id="37" name="PA_直接连接符 7"/>
            <p:cNvCxnSpPr/>
            <p:nvPr/>
          </p:nvCxnSpPr>
          <p:spPr>
            <a:xfrm>
              <a:off x="1246806" y="385775"/>
              <a:ext cx="12065" cy="3034665"/>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8" name="PA_直接连接符 7"/>
            <p:cNvCxnSpPr/>
            <p:nvPr/>
          </p:nvCxnSpPr>
          <p:spPr>
            <a:xfrm>
              <a:off x="941485" y="699542"/>
              <a:ext cx="627005"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3" name="文本框 1"/>
          <p:cNvSpPr txBox="1"/>
          <p:nvPr/>
        </p:nvSpPr>
        <p:spPr>
          <a:xfrm>
            <a:off x="1788802" y="1283917"/>
            <a:ext cx="9942084" cy="1303020"/>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rgbClr val="191B1F"/>
                </a:solidFill>
                <a:latin typeface="-apple-system"/>
              </a:rPr>
              <a:t>项目中利用</a:t>
            </a:r>
            <a:r>
              <a:rPr lang="en-US" altLang="zh-CN" dirty="0">
                <a:solidFill>
                  <a:srgbClr val="191B1F"/>
                </a:solidFill>
                <a:latin typeface="-apple-system"/>
              </a:rPr>
              <a:t>Socket</a:t>
            </a:r>
            <a:r>
              <a:rPr lang="zh-CN" altLang="en-US" dirty="0">
                <a:solidFill>
                  <a:srgbClr val="191B1F"/>
                </a:solidFill>
                <a:latin typeface="-apple-system"/>
              </a:rPr>
              <a:t>通信完成开发板和手机等智能设备的远程通信，实现用户通过智能手机发送指令给开发板并接收来开发板返回的反馈信息，从而完成管理与控制。</a:t>
            </a:r>
            <a:endParaRPr lang="zh-CN" altLang="en-US" dirty="0">
              <a:solidFill>
                <a:srgbClr val="191B1F"/>
              </a:solidFill>
              <a:latin typeface="-apple-system"/>
            </a:endParaRPr>
          </a:p>
          <a:p>
            <a:endParaRPr lang="en-US" altLang="zh-CN" dirty="0"/>
          </a:p>
          <a:p>
            <a:endParaRPr lang="en-US" altLang="zh-CN" dirty="0"/>
          </a:p>
          <a:p>
            <a:endParaRPr lang="zh-CN" altLang="en-US" b="1" dirty="0"/>
          </a:p>
        </p:txBody>
      </p:sp>
      <p:pic>
        <p:nvPicPr>
          <p:cNvPr id="4" name="图片 3"/>
          <p:cNvPicPr>
            <a:picLocks noChangeAspect="1"/>
          </p:cNvPicPr>
          <p:nvPr/>
        </p:nvPicPr>
        <p:blipFill>
          <a:blip r:embed="rId3"/>
          <a:stretch>
            <a:fillRect/>
          </a:stretch>
        </p:blipFill>
        <p:spPr>
          <a:xfrm>
            <a:off x="1831295" y="2653329"/>
            <a:ext cx="2880664" cy="3157869"/>
          </a:xfrm>
          <a:prstGeom prst="rect">
            <a:avLst/>
          </a:prstGeom>
        </p:spPr>
      </p:pic>
      <p:pic>
        <p:nvPicPr>
          <p:cNvPr id="5" name="图片 4"/>
          <p:cNvPicPr>
            <a:picLocks noChangeAspect="1"/>
          </p:cNvPicPr>
          <p:nvPr/>
        </p:nvPicPr>
        <p:blipFill>
          <a:blip r:embed="rId4"/>
          <a:stretch>
            <a:fillRect/>
          </a:stretch>
        </p:blipFill>
        <p:spPr>
          <a:xfrm>
            <a:off x="7606985" y="2653330"/>
            <a:ext cx="2537406" cy="3157870"/>
          </a:xfrm>
          <a:prstGeom prst="rect">
            <a:avLst/>
          </a:prstGeom>
        </p:spPr>
      </p:pic>
      <p:sp>
        <p:nvSpPr>
          <p:cNvPr id="6" name="文本框 5"/>
          <p:cNvSpPr txBox="1"/>
          <p:nvPr/>
        </p:nvSpPr>
        <p:spPr>
          <a:xfrm>
            <a:off x="2035175" y="6064885"/>
            <a:ext cx="2472690" cy="583565"/>
          </a:xfrm>
          <a:prstGeom prst="rect">
            <a:avLst/>
          </a:prstGeom>
          <a:noFill/>
        </p:spPr>
        <p:txBody>
          <a:bodyPr wrap="square" rtlCol="0">
            <a:spAutoFit/>
          </a:bodyPr>
          <a:lstStyle/>
          <a:p>
            <a:pPr algn="ctr"/>
            <a:r>
              <a:rPr lang="zh-CN" altLang="en-US" sz="1600" dirty="0"/>
              <a:t>手机端通过网络调试软件发送和接收消息</a:t>
            </a:r>
            <a:endParaRPr lang="zh-CN" altLang="en-US" sz="1600" dirty="0"/>
          </a:p>
        </p:txBody>
      </p:sp>
      <p:sp>
        <p:nvSpPr>
          <p:cNvPr id="7" name="文本框 6"/>
          <p:cNvSpPr txBox="1"/>
          <p:nvPr/>
        </p:nvSpPr>
        <p:spPr>
          <a:xfrm>
            <a:off x="8012980" y="6064898"/>
            <a:ext cx="1939673" cy="583565"/>
          </a:xfrm>
          <a:prstGeom prst="rect">
            <a:avLst/>
          </a:prstGeom>
          <a:noFill/>
        </p:spPr>
        <p:txBody>
          <a:bodyPr wrap="square" rtlCol="0">
            <a:spAutoFit/>
          </a:bodyPr>
          <a:lstStyle/>
          <a:p>
            <a:pPr algn="ctr"/>
            <a:r>
              <a:rPr lang="zh-CN" altLang="en-US" sz="1600" dirty="0"/>
              <a:t>开发板端串口收到的的消息</a:t>
            </a:r>
            <a:endParaRPr lang="zh-CN" altLang="en-US" sz="16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
          <p:cNvSpPr/>
          <p:nvPr/>
        </p:nvSpPr>
        <p:spPr>
          <a:xfrm>
            <a:off x="0" y="0"/>
            <a:ext cx="12192000" cy="6857998"/>
          </a:xfrm>
          <a:prstGeom prst="rect">
            <a:avLst/>
          </a:prstGeom>
          <a:solidFill>
            <a:srgbClr val="000000">
              <a:alpha val="64705"/>
            </a:srgbClr>
          </a:solidFill>
          <a:ln cap="flat">
            <a:noFill/>
            <a:prstDash val="solid"/>
            <a:miter lim="0"/>
          </a:ln>
        </p:spPr>
        <p:txBody>
          <a:bodyPr rtlCol="0"/>
          <a:lstStyle/>
          <a:p>
            <a:pPr algn="ctr"/>
            <a:endParaRPr lang="zh-CN" altLang="en-US"/>
          </a:p>
        </p:txBody>
      </p:sp>
      <p:pic>
        <p:nvPicPr>
          <p:cNvPr id="138" name="picture 138"/>
          <p:cNvPicPr>
            <a:picLocks noChangeAspect="1"/>
          </p:cNvPicPr>
          <p:nvPr/>
        </p:nvPicPr>
        <p:blipFill>
          <a:blip r:embed="rId1"/>
          <a:stretch>
            <a:fillRect/>
          </a:stretch>
        </p:blipFill>
        <p:spPr>
          <a:xfrm rot="21600000">
            <a:off x="0" y="0"/>
            <a:ext cx="12192000" cy="6857997"/>
          </a:xfrm>
          <a:prstGeom prst="rect">
            <a:avLst/>
          </a:prstGeom>
        </p:spPr>
      </p:pic>
      <p:pic>
        <p:nvPicPr>
          <p:cNvPr id="140" name="picture 140"/>
          <p:cNvPicPr>
            <a:picLocks noChangeAspect="1"/>
          </p:cNvPicPr>
          <p:nvPr/>
        </p:nvPicPr>
        <p:blipFill>
          <a:blip r:embed="rId2"/>
          <a:stretch>
            <a:fillRect/>
          </a:stretch>
        </p:blipFill>
        <p:spPr>
          <a:xfrm rot="21600000">
            <a:off x="3543300" y="4439716"/>
            <a:ext cx="5791200" cy="799795"/>
          </a:xfrm>
          <a:prstGeom prst="rect">
            <a:avLst/>
          </a:prstGeom>
        </p:spPr>
      </p:pic>
      <p:sp>
        <p:nvSpPr>
          <p:cNvPr id="142" name="textbox 142"/>
          <p:cNvSpPr/>
          <p:nvPr/>
        </p:nvSpPr>
        <p:spPr>
          <a:xfrm>
            <a:off x="4417140" y="3082956"/>
            <a:ext cx="3369945" cy="833119"/>
          </a:xfrm>
          <a:prstGeom prst="rect">
            <a:avLst/>
          </a:prstGeom>
        </p:spPr>
        <p:txBody>
          <a:bodyPr vert="horz" wrap="square" lIns="0" tIns="0" rIns="0" bIns="0"/>
          <a:lstStyle/>
          <a:p>
            <a:pPr algn="l" rtl="0" eaLnBrk="0">
              <a:lnSpc>
                <a:spcPct val="88000"/>
              </a:lnSpc>
            </a:pPr>
            <a:endParaRPr lang="en-US" altLang="en-US" sz="100" dirty="0"/>
          </a:p>
          <a:p>
            <a:pPr marL="12700" algn="l" rtl="0" eaLnBrk="0">
              <a:lnSpc>
                <a:spcPct val="98000"/>
              </a:lnSpc>
            </a:pPr>
            <a:r>
              <a:rPr sz="5400" kern="0" spc="1190" dirty="0">
                <a:solidFill>
                  <a:srgbClr val="FFFFFF">
                    <a:alpha val="100000"/>
                  </a:srgbClr>
                </a:solidFill>
                <a:latin typeface="微软雅黑" panose="020B0503020204020204" pitchFamily="34" charset="-122"/>
                <a:ea typeface="微软雅黑" panose="020B0503020204020204" pitchFamily="34" charset="-122"/>
                <a:cs typeface="微软雅黑" panose="020B0503020204020204" pitchFamily="34" charset="-122"/>
              </a:rPr>
              <a:t>谢谢观看</a:t>
            </a:r>
            <a:endParaRPr lang="en-US" altLang="en-US" sz="5400" dirty="0"/>
          </a:p>
        </p:txBody>
      </p:sp>
      <p:sp>
        <p:nvSpPr>
          <p:cNvPr id="144" name="textbox 144"/>
          <p:cNvSpPr/>
          <p:nvPr/>
        </p:nvSpPr>
        <p:spPr>
          <a:xfrm>
            <a:off x="3484361" y="4577543"/>
            <a:ext cx="5232400" cy="438784"/>
          </a:xfrm>
          <a:prstGeom prst="rect">
            <a:avLst/>
          </a:prstGeom>
        </p:spPr>
        <p:txBody>
          <a:bodyPr vert="horz" wrap="square" lIns="0" tIns="0" rIns="0" bIns="0"/>
          <a:lstStyle/>
          <a:p>
            <a:pPr algn="l" rtl="0" eaLnBrk="0">
              <a:lnSpc>
                <a:spcPct val="94000"/>
              </a:lnSpc>
            </a:pPr>
            <a:endParaRPr lang="en-US" altLang="en-US" sz="100" dirty="0"/>
          </a:p>
          <a:p>
            <a:pPr marL="12700" algn="l" rtl="0" eaLnBrk="0">
              <a:lnSpc>
                <a:spcPct val="100000"/>
              </a:lnSpc>
            </a:pPr>
            <a:r>
              <a:rPr sz="2700" kern="0" spc="40" dirty="0">
                <a:solidFill>
                  <a:srgbClr val="FFFFFF">
                    <a:alpha val="100000"/>
                  </a:srgbClr>
                </a:solidFill>
                <a:latin typeface="微软雅黑" panose="020B0503020204020204" pitchFamily="34" charset="-122"/>
                <a:ea typeface="微软雅黑" panose="020B0503020204020204" pitchFamily="34" charset="-122"/>
                <a:cs typeface="微软雅黑" panose="020B0503020204020204" pitchFamily="34" charset="-122"/>
              </a:rPr>
              <a:t>开</a:t>
            </a:r>
            <a:r>
              <a:rPr sz="2700" kern="0" spc="110" dirty="0">
                <a:solidFill>
                  <a:srgbClr val="FFFFFF">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2700" kern="0" spc="40" dirty="0">
                <a:solidFill>
                  <a:srgbClr val="FFFFFF">
                    <a:alpha val="100000"/>
                  </a:srgbClr>
                </a:solidFill>
                <a:latin typeface="微软雅黑" panose="020B0503020204020204" pitchFamily="34" charset="-122"/>
                <a:ea typeface="微软雅黑" panose="020B0503020204020204" pitchFamily="34" charset="-122"/>
                <a:cs typeface="微软雅黑" panose="020B0503020204020204" pitchFamily="34" charset="-122"/>
              </a:rPr>
              <a:t>源</a:t>
            </a:r>
            <a:r>
              <a:rPr sz="2700" kern="0" spc="100" dirty="0">
                <a:solidFill>
                  <a:srgbClr val="FFFFFF">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2700" kern="0" spc="40" dirty="0">
                <a:solidFill>
                  <a:srgbClr val="FFFFFF">
                    <a:alpha val="100000"/>
                  </a:srgbClr>
                </a:solidFill>
                <a:latin typeface="微软雅黑" panose="020B0503020204020204" pitchFamily="34" charset="-122"/>
                <a:ea typeface="微软雅黑" panose="020B0503020204020204" pitchFamily="34" charset="-122"/>
                <a:cs typeface="微软雅黑" panose="020B0503020204020204" pitchFamily="34" charset="-122"/>
              </a:rPr>
              <a:t>从</a:t>
            </a:r>
            <a:r>
              <a:rPr sz="2700" kern="0" spc="110" dirty="0">
                <a:solidFill>
                  <a:srgbClr val="FFFFFF">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2700" kern="0" spc="40" dirty="0">
                <a:solidFill>
                  <a:srgbClr val="FFFFFF">
                    <a:alpha val="100000"/>
                  </a:srgbClr>
                </a:solidFill>
                <a:latin typeface="微软雅黑" panose="020B0503020204020204" pitchFamily="34" charset="-122"/>
                <a:ea typeface="微软雅黑" panose="020B0503020204020204" pitchFamily="34" charset="-122"/>
                <a:cs typeface="微软雅黑" panose="020B0503020204020204" pitchFamily="34" charset="-122"/>
              </a:rPr>
              <a:t>小</a:t>
            </a:r>
            <a:r>
              <a:rPr sz="2700" kern="0" spc="120" dirty="0">
                <a:solidFill>
                  <a:srgbClr val="FFFFFF">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2700" kern="0" spc="40" dirty="0">
                <a:solidFill>
                  <a:srgbClr val="FFFFFF">
                    <a:alpha val="100000"/>
                  </a:srgbClr>
                </a:solidFill>
                <a:latin typeface="微软雅黑" panose="020B0503020204020204" pitchFamily="34" charset="-122"/>
                <a:ea typeface="微软雅黑" panose="020B0503020204020204" pitchFamily="34" charset="-122"/>
                <a:cs typeface="微软雅黑" panose="020B0503020204020204" pitchFamily="34" charset="-122"/>
              </a:rPr>
              <a:t>熊</a:t>
            </a:r>
            <a:r>
              <a:rPr sz="2700" kern="0" spc="100" dirty="0">
                <a:solidFill>
                  <a:srgbClr val="FFFFFF">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2700" kern="0" spc="40" dirty="0">
                <a:solidFill>
                  <a:srgbClr val="FFFFFF">
                    <a:alpha val="100000"/>
                  </a:srgbClr>
                </a:solidFill>
                <a:latin typeface="微软雅黑" panose="020B0503020204020204" pitchFamily="34" charset="-122"/>
                <a:ea typeface="微软雅黑" panose="020B0503020204020204" pitchFamily="34" charset="-122"/>
                <a:cs typeface="微软雅黑" panose="020B0503020204020204" pitchFamily="34" charset="-122"/>
              </a:rPr>
              <a:t>派</a:t>
            </a:r>
            <a:r>
              <a:rPr sz="2700" kern="0" spc="110" dirty="0">
                <a:solidFill>
                  <a:srgbClr val="FFFFFF">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2700" kern="0" spc="40" dirty="0">
                <a:solidFill>
                  <a:srgbClr val="FFFFFF">
                    <a:alpha val="100000"/>
                  </a:srgbClr>
                </a:solidFill>
                <a:latin typeface="微软雅黑" panose="020B0503020204020204" pitchFamily="34" charset="-122"/>
                <a:ea typeface="微软雅黑" panose="020B0503020204020204" pitchFamily="34" charset="-122"/>
                <a:cs typeface="微软雅黑" panose="020B0503020204020204" pitchFamily="34" charset="-122"/>
              </a:rPr>
              <a:t>开</a:t>
            </a:r>
            <a:r>
              <a:rPr sz="2700" kern="0" spc="100" dirty="0">
                <a:solidFill>
                  <a:srgbClr val="FFFFFF">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2700" kern="0" spc="40" dirty="0">
                <a:solidFill>
                  <a:srgbClr val="FFFFFF">
                    <a:alpha val="100000"/>
                  </a:srgbClr>
                </a:solidFill>
                <a:latin typeface="微软雅黑" panose="020B0503020204020204" pitchFamily="34" charset="-122"/>
                <a:ea typeface="微软雅黑" panose="020B0503020204020204" pitchFamily="34" charset="-122"/>
                <a:cs typeface="微软雅黑" panose="020B0503020204020204" pitchFamily="34" charset="-122"/>
              </a:rPr>
              <a:t>始</a:t>
            </a:r>
            <a:endParaRPr lang="en-US" altLang="en-US" sz="2700" dirty="0"/>
          </a:p>
        </p:txBody>
      </p:sp>
      <p:sp>
        <p:nvSpPr>
          <p:cNvPr id="146" name="textbox 146"/>
          <p:cNvSpPr/>
          <p:nvPr/>
        </p:nvSpPr>
        <p:spPr>
          <a:xfrm>
            <a:off x="3599536" y="5015493"/>
            <a:ext cx="5000625" cy="150495"/>
          </a:xfrm>
          <a:prstGeom prst="rect">
            <a:avLst/>
          </a:prstGeom>
        </p:spPr>
        <p:txBody>
          <a:bodyPr vert="horz" wrap="square" lIns="0" tIns="0" rIns="0" bIns="0"/>
          <a:lstStyle/>
          <a:p>
            <a:pPr algn="l" rtl="0" eaLnBrk="0">
              <a:lnSpc>
                <a:spcPct val="83000"/>
              </a:lnSpc>
            </a:pPr>
            <a:endParaRPr lang="en-US" altLang="en-US" sz="100" dirty="0"/>
          </a:p>
          <a:p>
            <a:pPr marL="12700" algn="l" rtl="0" eaLnBrk="0">
              <a:lnSpc>
                <a:spcPct val="91000"/>
              </a:lnSpc>
            </a:pPr>
            <a:r>
              <a:rPr sz="900" kern="0" spc="0" dirty="0">
                <a:solidFill>
                  <a:srgbClr val="FFFFFF">
                    <a:alpha val="100000"/>
                  </a:srgbClr>
                </a:solidFill>
                <a:latin typeface="微软雅黑" panose="020B0503020204020204" pitchFamily="34" charset="-122"/>
                <a:ea typeface="微软雅黑" panose="020B0503020204020204" pitchFamily="34" charset="-122"/>
                <a:cs typeface="微软雅黑" panose="020B0503020204020204" pitchFamily="34" charset="-122"/>
              </a:rPr>
              <a:t>O  P</a:t>
            </a:r>
            <a:r>
              <a:rPr sz="900" kern="0" spc="40" dirty="0">
                <a:solidFill>
                  <a:srgbClr val="FFFFFF">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900" kern="0" spc="0" dirty="0">
                <a:solidFill>
                  <a:srgbClr val="FFFFFF">
                    <a:alpha val="100000"/>
                  </a:srgbClr>
                </a:solidFill>
                <a:latin typeface="微软雅黑" panose="020B0503020204020204" pitchFamily="34" charset="-122"/>
                <a:ea typeface="微软雅黑" panose="020B0503020204020204" pitchFamily="34" charset="-122"/>
                <a:cs typeface="微软雅黑" panose="020B0503020204020204" pitchFamily="34" charset="-122"/>
              </a:rPr>
              <a:t>E</a:t>
            </a:r>
            <a:r>
              <a:rPr sz="900" kern="0" spc="40" dirty="0">
                <a:solidFill>
                  <a:srgbClr val="FFFFFF">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900" kern="0" spc="0" dirty="0">
                <a:solidFill>
                  <a:srgbClr val="FFFFFF">
                    <a:alpha val="100000"/>
                  </a:srgbClr>
                </a:solidFill>
                <a:latin typeface="微软雅黑" panose="020B0503020204020204" pitchFamily="34" charset="-122"/>
                <a:ea typeface="微软雅黑" panose="020B0503020204020204" pitchFamily="34" charset="-122"/>
                <a:cs typeface="微软雅黑" panose="020B0503020204020204" pitchFamily="34" charset="-122"/>
              </a:rPr>
              <a:t>N</a:t>
            </a:r>
            <a:r>
              <a:rPr sz="900" kern="0" spc="40" dirty="0">
                <a:solidFill>
                  <a:srgbClr val="FFFFFF">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900" kern="0" spc="0" dirty="0">
                <a:solidFill>
                  <a:srgbClr val="FFFFFF">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S</a:t>
            </a:r>
            <a:r>
              <a:rPr sz="900" kern="0" spc="10" dirty="0">
                <a:solidFill>
                  <a:srgbClr val="FFFFFF">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900" kern="0" spc="0" dirty="0">
                <a:solidFill>
                  <a:srgbClr val="FFFFFF">
                    <a:alpha val="100000"/>
                  </a:srgbClr>
                </a:solidFill>
                <a:latin typeface="微软雅黑" panose="020B0503020204020204" pitchFamily="34" charset="-122"/>
                <a:ea typeface="微软雅黑" panose="020B0503020204020204" pitchFamily="34" charset="-122"/>
                <a:cs typeface="微软雅黑" panose="020B0503020204020204" pitchFamily="34" charset="-122"/>
              </a:rPr>
              <a:t>O</a:t>
            </a:r>
            <a:r>
              <a:rPr sz="900" kern="0" spc="40" dirty="0">
                <a:solidFill>
                  <a:srgbClr val="FFFFFF">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900" kern="0" spc="0" dirty="0">
                <a:solidFill>
                  <a:srgbClr val="FFFFFF">
                    <a:alpha val="100000"/>
                  </a:srgbClr>
                </a:solidFill>
                <a:latin typeface="微软雅黑" panose="020B0503020204020204" pitchFamily="34" charset="-122"/>
                <a:ea typeface="微软雅黑" panose="020B0503020204020204" pitchFamily="34" charset="-122"/>
                <a:cs typeface="微软雅黑" panose="020B0503020204020204" pitchFamily="34" charset="-122"/>
              </a:rPr>
              <a:t>U</a:t>
            </a:r>
            <a:r>
              <a:rPr sz="900" kern="0" spc="50" dirty="0">
                <a:solidFill>
                  <a:srgbClr val="FFFFFF">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900" kern="0" spc="0" dirty="0">
                <a:solidFill>
                  <a:srgbClr val="FFFFFF">
                    <a:alpha val="100000"/>
                  </a:srgbClr>
                </a:solidFill>
                <a:latin typeface="微软雅黑" panose="020B0503020204020204" pitchFamily="34" charset="-122"/>
                <a:ea typeface="微软雅黑" panose="020B0503020204020204" pitchFamily="34" charset="-122"/>
                <a:cs typeface="微软雅黑" panose="020B0503020204020204" pitchFamily="34" charset="-122"/>
              </a:rPr>
              <a:t>R</a:t>
            </a:r>
            <a:r>
              <a:rPr sz="900" kern="0" spc="20" dirty="0">
                <a:solidFill>
                  <a:srgbClr val="FFFFFF">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900" kern="0" spc="0" dirty="0">
                <a:solidFill>
                  <a:srgbClr val="FFFFFF">
                    <a:alpha val="100000"/>
                  </a:srgbClr>
                </a:solidFill>
                <a:latin typeface="微软雅黑" panose="020B0503020204020204" pitchFamily="34" charset="-122"/>
                <a:ea typeface="微软雅黑" panose="020B0503020204020204" pitchFamily="34" charset="-122"/>
                <a:cs typeface="微软雅黑" panose="020B0503020204020204" pitchFamily="34" charset="-122"/>
              </a:rPr>
              <a:t>C</a:t>
            </a:r>
            <a:r>
              <a:rPr sz="900" kern="0" spc="50" dirty="0">
                <a:solidFill>
                  <a:srgbClr val="FFFFFF">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900" kern="0" spc="0" dirty="0">
                <a:solidFill>
                  <a:srgbClr val="FFFFFF">
                    <a:alpha val="100000"/>
                  </a:srgbClr>
                </a:solidFill>
                <a:latin typeface="微软雅黑" panose="020B0503020204020204" pitchFamily="34" charset="-122"/>
                <a:ea typeface="微软雅黑" panose="020B0503020204020204" pitchFamily="34" charset="-122"/>
                <a:cs typeface="微软雅黑" panose="020B0503020204020204" pitchFamily="34" charset="-122"/>
              </a:rPr>
              <a:t>E      S  T</a:t>
            </a:r>
            <a:r>
              <a:rPr sz="900" kern="0" spc="10" dirty="0">
                <a:solidFill>
                  <a:srgbClr val="FFFFFF">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900" kern="0" spc="0" dirty="0">
                <a:solidFill>
                  <a:srgbClr val="FFFFFF">
                    <a:alpha val="100000"/>
                  </a:srgbClr>
                </a:solidFill>
                <a:latin typeface="微软雅黑" panose="020B0503020204020204" pitchFamily="34" charset="-122"/>
                <a:ea typeface="微软雅黑" panose="020B0503020204020204" pitchFamily="34" charset="-122"/>
                <a:cs typeface="微软雅黑" panose="020B0503020204020204" pitchFamily="34" charset="-122"/>
              </a:rPr>
              <a:t>A</a:t>
            </a:r>
            <a:r>
              <a:rPr sz="900" kern="0" spc="30" dirty="0">
                <a:solidFill>
                  <a:srgbClr val="FFFFFF">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900" kern="0" spc="0" dirty="0">
                <a:solidFill>
                  <a:srgbClr val="FFFFFF">
                    <a:alpha val="100000"/>
                  </a:srgbClr>
                </a:solidFill>
                <a:latin typeface="微软雅黑" panose="020B0503020204020204" pitchFamily="34" charset="-122"/>
                <a:ea typeface="微软雅黑" panose="020B0503020204020204" pitchFamily="34" charset="-122"/>
                <a:cs typeface="微软雅黑" panose="020B0503020204020204" pitchFamily="34" charset="-122"/>
              </a:rPr>
              <a:t>R</a:t>
            </a:r>
            <a:r>
              <a:rPr sz="900" kern="0" spc="10" dirty="0">
                <a:solidFill>
                  <a:srgbClr val="FFFFFF">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900" kern="0" spc="0" dirty="0">
                <a:solidFill>
                  <a:srgbClr val="FFFFFF">
                    <a:alpha val="100000"/>
                  </a:srgbClr>
                </a:solidFill>
                <a:latin typeface="微软雅黑" panose="020B0503020204020204" pitchFamily="34" charset="-122"/>
                <a:ea typeface="微软雅黑" panose="020B0503020204020204" pitchFamily="34" charset="-122"/>
                <a:cs typeface="微软雅黑" panose="020B0503020204020204" pitchFamily="34" charset="-122"/>
              </a:rPr>
              <a:t>T</a:t>
            </a:r>
            <a:r>
              <a:rPr sz="900" kern="0" spc="40" dirty="0">
                <a:solidFill>
                  <a:srgbClr val="FFFFFF">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900" kern="0" spc="0" dirty="0">
                <a:solidFill>
                  <a:srgbClr val="FFFFFF">
                    <a:alpha val="100000"/>
                  </a:srgbClr>
                </a:solidFill>
                <a:latin typeface="微软雅黑" panose="020B0503020204020204" pitchFamily="34" charset="-122"/>
                <a:ea typeface="微软雅黑" panose="020B0503020204020204" pitchFamily="34" charset="-122"/>
                <a:cs typeface="微软雅黑" panose="020B0503020204020204" pitchFamily="34" charset="-122"/>
              </a:rPr>
              <a:t>E</a:t>
            </a:r>
            <a:r>
              <a:rPr sz="900" kern="0" spc="40" dirty="0">
                <a:solidFill>
                  <a:srgbClr val="FFFFFF">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900" kern="0" spc="0" dirty="0">
                <a:solidFill>
                  <a:srgbClr val="FFFFFF">
                    <a:alpha val="100000"/>
                  </a:srgbClr>
                </a:solidFill>
                <a:latin typeface="微软雅黑" panose="020B0503020204020204" pitchFamily="34" charset="-122"/>
                <a:ea typeface="微软雅黑" panose="020B0503020204020204" pitchFamily="34" charset="-122"/>
                <a:cs typeface="微软雅黑" panose="020B0503020204020204" pitchFamily="34" charset="-122"/>
              </a:rPr>
              <a:t>D      W</a:t>
            </a:r>
            <a:r>
              <a:rPr sz="900" kern="0" spc="50" dirty="0">
                <a:solidFill>
                  <a:srgbClr val="FFFFFF">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900" kern="0" spc="0" dirty="0">
                <a:solidFill>
                  <a:srgbClr val="FFFFFF">
                    <a:alpha val="100000"/>
                  </a:srgbClr>
                </a:solidFill>
                <a:latin typeface="微软雅黑" panose="020B0503020204020204" pitchFamily="34" charset="-122"/>
                <a:ea typeface="微软雅黑" panose="020B0503020204020204" pitchFamily="34" charset="-122"/>
                <a:cs typeface="微软雅黑" panose="020B0503020204020204" pitchFamily="34" charset="-122"/>
              </a:rPr>
              <a:t>I  </a:t>
            </a:r>
            <a:r>
              <a:rPr sz="900" kern="0" spc="-10" dirty="0">
                <a:solidFill>
                  <a:srgbClr val="FFFFFF">
                    <a:alpha val="100000"/>
                  </a:srgbClr>
                </a:solidFill>
                <a:latin typeface="微软雅黑" panose="020B0503020204020204" pitchFamily="34" charset="-122"/>
                <a:ea typeface="微软雅黑" panose="020B0503020204020204" pitchFamily="34" charset="-122"/>
                <a:cs typeface="微软雅黑" panose="020B0503020204020204" pitchFamily="34" charset="-122"/>
              </a:rPr>
              <a:t>T</a:t>
            </a:r>
            <a:r>
              <a:rPr sz="900" kern="0" spc="40" dirty="0">
                <a:solidFill>
                  <a:srgbClr val="FFFFFF">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900" kern="0" spc="-10" dirty="0">
                <a:solidFill>
                  <a:srgbClr val="FFFFFF">
                    <a:alpha val="100000"/>
                  </a:srgbClr>
                </a:solidFill>
                <a:latin typeface="微软雅黑" panose="020B0503020204020204" pitchFamily="34" charset="-122"/>
                <a:ea typeface="微软雅黑" panose="020B0503020204020204" pitchFamily="34" charset="-122"/>
                <a:cs typeface="微软雅黑" panose="020B0503020204020204" pitchFamily="34" charset="-122"/>
              </a:rPr>
              <a:t>H      T</a:t>
            </a:r>
            <a:r>
              <a:rPr sz="900" kern="0" spc="50" dirty="0">
                <a:solidFill>
                  <a:srgbClr val="FFFFFF">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900" kern="0" spc="-10" dirty="0">
                <a:solidFill>
                  <a:srgbClr val="FFFFFF">
                    <a:alpha val="100000"/>
                  </a:srgbClr>
                </a:solidFill>
                <a:latin typeface="微软雅黑" panose="020B0503020204020204" pitchFamily="34" charset="-122"/>
                <a:ea typeface="微软雅黑" panose="020B0503020204020204" pitchFamily="34" charset="-122"/>
                <a:cs typeface="微软雅黑" panose="020B0503020204020204" pitchFamily="34" charset="-122"/>
              </a:rPr>
              <a:t>H</a:t>
            </a:r>
            <a:r>
              <a:rPr sz="900" kern="0" spc="40" dirty="0">
                <a:solidFill>
                  <a:srgbClr val="FFFFFF">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900" kern="0" spc="-10" dirty="0">
                <a:solidFill>
                  <a:srgbClr val="FFFFFF">
                    <a:alpha val="100000"/>
                  </a:srgbClr>
                </a:solidFill>
                <a:latin typeface="微软雅黑" panose="020B0503020204020204" pitchFamily="34" charset="-122"/>
                <a:ea typeface="微软雅黑" panose="020B0503020204020204" pitchFamily="34" charset="-122"/>
                <a:cs typeface="微软雅黑" panose="020B0503020204020204" pitchFamily="34" charset="-122"/>
              </a:rPr>
              <a:t>E       B  E  A  R</a:t>
            </a:r>
            <a:r>
              <a:rPr sz="900" kern="0" spc="40" dirty="0">
                <a:solidFill>
                  <a:srgbClr val="FFFFFF">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900" kern="0" spc="-10" dirty="0">
                <a:solidFill>
                  <a:srgbClr val="FFFFFF">
                    <a:alpha val="100000"/>
                  </a:srgbClr>
                </a:solidFill>
                <a:latin typeface="微软雅黑" panose="020B0503020204020204" pitchFamily="34" charset="-122"/>
                <a:ea typeface="微软雅黑" panose="020B0503020204020204" pitchFamily="34" charset="-122"/>
                <a:cs typeface="微软雅黑" panose="020B0503020204020204" pitchFamily="34" charset="-122"/>
              </a:rPr>
              <a:t>P</a:t>
            </a:r>
            <a:r>
              <a:rPr sz="900" kern="0" spc="50" dirty="0">
                <a:solidFill>
                  <a:srgbClr val="FFFFFF">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900" kern="0" spc="-10" dirty="0">
                <a:solidFill>
                  <a:srgbClr val="FFFFFF">
                    <a:alpha val="100000"/>
                  </a:srgbClr>
                </a:solidFill>
                <a:latin typeface="微软雅黑" panose="020B0503020204020204" pitchFamily="34" charset="-122"/>
                <a:ea typeface="微软雅黑" panose="020B0503020204020204" pitchFamily="34" charset="-122"/>
                <a:cs typeface="微软雅黑" panose="020B0503020204020204" pitchFamily="34" charset="-122"/>
              </a:rPr>
              <a:t>I</a:t>
            </a:r>
            <a:endParaRPr lang="en-US" altLang="en-US" sz="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p:nvPr/>
        </p:nvSpPr>
        <p:spPr>
          <a:xfrm>
            <a:off x="-11937" y="439927"/>
            <a:ext cx="6839584" cy="537209"/>
          </a:xfrm>
          <a:prstGeom prst="rect">
            <a:avLst/>
          </a:prstGeom>
        </p:spPr>
        <p:txBody>
          <a:bodyPr vert="horz" wrap="square" lIns="0" tIns="0" rIns="0" bIns="0"/>
          <a:lstStyle/>
          <a:p>
            <a:pPr algn="l" rtl="0" eaLnBrk="0">
              <a:lnSpc>
                <a:spcPct val="189000"/>
              </a:lnSpc>
            </a:pPr>
            <a:endParaRPr lang="en-US" altLang="en-US" sz="100" dirty="0"/>
          </a:p>
          <a:p>
            <a:pPr marL="12700" algn="l" rtl="0" eaLnBrk="0">
              <a:lnSpc>
                <a:spcPct val="99000"/>
              </a:lnSpc>
              <a:spcBef>
                <a:spcPts val="0"/>
              </a:spcBef>
              <a:tabLst>
                <a:tab pos="380365" algn="l"/>
                <a:tab pos="6826250" algn="l"/>
              </a:tabLst>
            </a:pP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sz="3200" kern="0" spc="190"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3200" u="sng" kern="0" spc="28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500" b="1" u="sng" kern="0" spc="-10" dirty="0">
                <a:solidFill>
                  <a:srgbClr val="404040">
                    <a:alpha val="100000"/>
                  </a:srgbClr>
                </a:solidFill>
                <a:uFill>
                  <a:solidFill>
                    <a:srgbClr val="BF1A21"/>
                  </a:solidFill>
                </a:uFill>
                <a:latin typeface="微软雅黑" panose="020B0503020204020204" pitchFamily="34" charset="-122"/>
                <a:ea typeface="微软雅黑" panose="020B0503020204020204" pitchFamily="34" charset="-122"/>
              </a:rPr>
              <a:t>硬件准备</a:t>
            </a: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en-US" sz="3200" dirty="0"/>
          </a:p>
        </p:txBody>
      </p:sp>
      <p:pic>
        <p:nvPicPr>
          <p:cNvPr id="14" name="picture 14"/>
          <p:cNvPicPr>
            <a:picLocks noChangeAspect="1"/>
          </p:cNvPicPr>
          <p:nvPr/>
        </p:nvPicPr>
        <p:blipFill>
          <a:blip r:embed="rId1"/>
          <a:stretch>
            <a:fillRect/>
          </a:stretch>
        </p:blipFill>
        <p:spPr>
          <a:xfrm rot="21600000">
            <a:off x="10668000" y="6545213"/>
            <a:ext cx="1384300" cy="253469"/>
          </a:xfrm>
          <a:prstGeom prst="rect">
            <a:avLst/>
          </a:prstGeom>
        </p:spPr>
      </p:pic>
      <p:pic>
        <p:nvPicPr>
          <p:cNvPr id="2" name="picture 144"/>
          <p:cNvPicPr>
            <a:picLocks noChangeAspect="1"/>
          </p:cNvPicPr>
          <p:nvPr/>
        </p:nvPicPr>
        <p:blipFill>
          <a:blip r:embed="rId2"/>
          <a:stretch>
            <a:fillRect/>
          </a:stretch>
        </p:blipFill>
        <p:spPr>
          <a:xfrm>
            <a:off x="326571" y="442395"/>
            <a:ext cx="444137" cy="442830"/>
          </a:xfrm>
          <a:prstGeom prst="rect">
            <a:avLst/>
          </a:prstGeom>
        </p:spPr>
      </p:pic>
      <p:sp>
        <p:nvSpPr>
          <p:cNvPr id="3" name="文本框 2"/>
          <p:cNvSpPr txBox="1"/>
          <p:nvPr/>
        </p:nvSpPr>
        <p:spPr>
          <a:xfrm>
            <a:off x="326570" y="1338701"/>
            <a:ext cx="5131837" cy="369332"/>
          </a:xfrm>
          <a:prstGeom prst="rect">
            <a:avLst/>
          </a:prstGeom>
          <a:noFill/>
        </p:spPr>
        <p:txBody>
          <a:bodyPr wrap="square" rtlCol="0">
            <a:spAutoFit/>
          </a:bodyPr>
          <a:lstStyle/>
          <a:p>
            <a:endParaRPr lang="en-US" altLang="zh-CN" dirty="0"/>
          </a:p>
        </p:txBody>
      </p:sp>
      <p:sp>
        <p:nvSpPr>
          <p:cNvPr id="7" name="文本框 6"/>
          <p:cNvSpPr txBox="1"/>
          <p:nvPr/>
        </p:nvSpPr>
        <p:spPr>
          <a:xfrm>
            <a:off x="548640" y="1607820"/>
            <a:ext cx="10586720" cy="2277547"/>
          </a:xfrm>
          <a:prstGeom prst="rect">
            <a:avLst/>
          </a:prstGeom>
          <a:noFill/>
        </p:spPr>
        <p:txBody>
          <a:bodyPr wrap="square">
            <a:spAutoFit/>
          </a:bodyPr>
          <a:lstStyle/>
          <a:p>
            <a:pPr marL="342900" indent="-342900">
              <a:lnSpc>
                <a:spcPct val="150000"/>
              </a:lnSpc>
              <a:buAutoNum type="arabicPeriod"/>
            </a:pPr>
            <a:r>
              <a:rPr lang="zh-CN" altLang="en-US" dirty="0"/>
              <a:t>BearPi-HM Micro开发板</a:t>
            </a:r>
            <a:endParaRPr lang="en-US" altLang="zh-CN" dirty="0"/>
          </a:p>
          <a:p>
            <a:pPr marL="342900" indent="-342900">
              <a:lnSpc>
                <a:spcPct val="150000"/>
              </a:lnSpc>
              <a:buAutoNum type="arabicPeriod"/>
            </a:pPr>
            <a:r>
              <a:rPr lang="zh-CN" altLang="en-US" dirty="0"/>
              <a:t>E53_IA1扩展板（带传感器、</a:t>
            </a:r>
            <a:r>
              <a:rPr lang="en-US" altLang="zh-CN" dirty="0"/>
              <a:t>led</a:t>
            </a:r>
            <a:r>
              <a:rPr lang="zh-CN" altLang="en-US" dirty="0"/>
              <a:t>、电机）</a:t>
            </a:r>
            <a:endParaRPr lang="zh-CN" altLang="en-US" dirty="0"/>
          </a:p>
          <a:p>
            <a:pPr marL="342900" indent="-342900">
              <a:lnSpc>
                <a:spcPct val="150000"/>
              </a:lnSpc>
              <a:buAutoNum type="arabicPeriod"/>
            </a:pPr>
            <a:r>
              <a:rPr lang="en-US" altLang="zh-CN" dirty="0" err="1"/>
              <a:t>wifi</a:t>
            </a:r>
            <a:r>
              <a:rPr lang="en-US" altLang="zh-CN" dirty="0"/>
              <a:t>/</a:t>
            </a:r>
            <a:r>
              <a:rPr lang="zh-CN" altLang="en-US" dirty="0"/>
              <a:t>热点</a:t>
            </a:r>
            <a:r>
              <a:rPr lang="zh-CN" altLang="en-US" sz="1600" dirty="0">
                <a:ea typeface="宋体" panose="02010600030101010101" pitchFamily="2" charset="-122"/>
              </a:rPr>
              <a:t>（本实验采用</a:t>
            </a:r>
            <a:r>
              <a:rPr lang="en-US" altLang="zh-CN" sz="1600" dirty="0">
                <a:ea typeface="宋体" panose="02010600030101010101" pitchFamily="2" charset="-122"/>
              </a:rPr>
              <a:t>UDP</a:t>
            </a:r>
            <a:r>
              <a:rPr lang="zh-CN" altLang="en-US" sz="1600" dirty="0">
                <a:ea typeface="宋体" panose="02010600030101010101" pitchFamily="2" charset="-122"/>
              </a:rPr>
              <a:t>通信，故通信设备须在同一局域网下。</a:t>
            </a:r>
            <a:r>
              <a:rPr lang="zh-CN" altLang="en-US" sz="1600" dirty="0">
                <a:solidFill>
                  <a:srgbClr val="FF0000"/>
                </a:solidFill>
                <a:ea typeface="宋体" panose="02010600030101010101" pitchFamily="2" charset="-122"/>
              </a:rPr>
              <a:t>注意：小熊派可能无法连接</a:t>
            </a:r>
            <a:r>
              <a:rPr lang="en-US" altLang="zh-CN" sz="1600" dirty="0">
                <a:solidFill>
                  <a:srgbClr val="FF0000"/>
                </a:solidFill>
                <a:ea typeface="宋体" panose="02010600030101010101" pitchFamily="2" charset="-122"/>
              </a:rPr>
              <a:t>ios</a:t>
            </a:r>
            <a:r>
              <a:rPr lang="zh-CN" altLang="en-US" sz="1600" dirty="0">
                <a:solidFill>
                  <a:srgbClr val="FF0000"/>
                </a:solidFill>
                <a:ea typeface="宋体" panose="02010600030101010101" pitchFamily="2" charset="-122"/>
              </a:rPr>
              <a:t>设备热点</a:t>
            </a:r>
            <a:r>
              <a:rPr lang="zh-CN" altLang="en-US" sz="1600" dirty="0">
                <a:ea typeface="宋体" panose="02010600030101010101" pitchFamily="2" charset="-122"/>
              </a:rPr>
              <a:t>）</a:t>
            </a:r>
            <a:endParaRPr lang="en-US" altLang="zh-CN" sz="1600" dirty="0">
              <a:ea typeface="宋体" panose="02010600030101010101" pitchFamily="2" charset="-122"/>
            </a:endParaRPr>
          </a:p>
          <a:p>
            <a:pPr marL="342900" indent="-342900">
              <a:lnSpc>
                <a:spcPct val="150000"/>
              </a:lnSpc>
              <a:buFontTx/>
              <a:buAutoNum type="arabicPeriod"/>
            </a:pPr>
            <a:r>
              <a:rPr lang="zh-CN" altLang="en-US" dirty="0"/>
              <a:t>手机</a:t>
            </a:r>
            <a:r>
              <a:rPr lang="zh-CN" altLang="en-US" sz="1600" dirty="0">
                <a:ea typeface="宋体" panose="02010600030101010101" pitchFamily="2" charset="-122"/>
              </a:rPr>
              <a:t>（需要安装网络调试器</a:t>
            </a:r>
            <a:r>
              <a:rPr lang="en-US" altLang="zh-CN" sz="1600" dirty="0">
                <a:ea typeface="宋体" panose="02010600030101010101" pitchFamily="2" charset="-122"/>
              </a:rPr>
              <a:t>app</a:t>
            </a:r>
            <a:r>
              <a:rPr lang="zh-CN" altLang="en-US" sz="1600" dirty="0">
                <a:ea typeface="宋体" panose="02010600030101010101" pitchFamily="2" charset="-122"/>
              </a:rPr>
              <a:t>）</a:t>
            </a:r>
            <a:endParaRPr lang="en-US" altLang="zh-CN" sz="1600" dirty="0">
              <a:solidFill>
                <a:srgbClr val="FF0000"/>
              </a:solidFill>
              <a:ea typeface="宋体" panose="02010600030101010101" pitchFamily="2" charset="-122"/>
            </a:endParaRPr>
          </a:p>
          <a:p>
            <a:pPr marL="342900" indent="-342900">
              <a:buAutoNum type="arabicPeriod"/>
            </a:pPr>
            <a:endParaRPr lang="zh-CN" altLang="en-US" sz="1600" dirty="0">
              <a:ea typeface="宋体" panose="02010600030101010101" pitchFamily="2" charset="-122"/>
            </a:endParaRPr>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p:nvPr/>
        </p:nvSpPr>
        <p:spPr>
          <a:xfrm>
            <a:off x="803910" y="1409065"/>
            <a:ext cx="8532495" cy="2954020"/>
          </a:xfrm>
          <a:prstGeom prst="rect">
            <a:avLst/>
          </a:prstGeom>
        </p:spPr>
        <p:txBody>
          <a:bodyPr vert="horz" wrap="square" lIns="0" tIns="0" rIns="0" bIns="0"/>
          <a:lstStyle/>
          <a:p>
            <a:pPr indent="0" algn="l" rtl="0" eaLnBrk="0" fontAlgn="auto">
              <a:lnSpc>
                <a:spcPct val="150000"/>
              </a:lnSpc>
            </a:pPr>
            <a:endParaRPr lang="en-US" altLang="en-US" sz="100" dirty="0"/>
          </a:p>
          <a:p>
            <a:pPr marL="12700" indent="0" algn="l" rtl="0" eaLnBrk="0" fontAlgn="auto">
              <a:lnSpc>
                <a:spcPct val="150000"/>
              </a:lnSpc>
            </a:pPr>
            <a:r>
              <a:rPr sz="2100" kern="0" spc="90" dirty="0">
                <a:solidFill>
                  <a:srgbClr val="262626">
                    <a:alpha val="100000"/>
                  </a:srgbClr>
                </a:solidFill>
                <a:latin typeface="Arial" panose="020B0604020202020204"/>
                <a:ea typeface="Arial" panose="020B0604020202020204"/>
                <a:cs typeface="Arial" panose="020B0604020202020204"/>
              </a:rPr>
              <a:t>•</a:t>
            </a:r>
            <a:r>
              <a:rPr lang="zh-CN" altLang="en-US" sz="2100" kern="0" spc="290" dirty="0">
                <a:solidFill>
                  <a:srgbClr val="262626">
                    <a:alpha val="100000"/>
                  </a:srgbClr>
                </a:solidFill>
                <a:latin typeface="Arial" panose="020B0604020202020204"/>
                <a:ea typeface="Arial" panose="020B0604020202020204"/>
                <a:cs typeface="Arial" panose="020B0604020202020204"/>
              </a:rPr>
              <a:t>  </a:t>
            </a:r>
            <a:r>
              <a:rPr lang="en-US" altLang="zh-CN" sz="2100" kern="0" spc="260" dirty="0">
                <a:solidFill>
                  <a:srgbClr val="262626">
                    <a:alpha val="100000"/>
                  </a:srgbClr>
                </a:solidFill>
                <a:latin typeface="微软雅黑" panose="020B0503020204020204" pitchFamily="34" charset="-122"/>
                <a:ea typeface="微软雅黑" panose="020B0503020204020204" pitchFamily="34" charset="-122"/>
                <a:cs typeface="微软雅黑" panose="020B0503020204020204" pitchFamily="34" charset="-122"/>
                <a:sym typeface="+mn-ea"/>
              </a:rPr>
              <a:t>UDP</a:t>
            </a:r>
            <a:r>
              <a:rPr lang="zh-CN" altLang="en-US" sz="2100" kern="0" spc="260" dirty="0">
                <a:solidFill>
                  <a:srgbClr val="262626">
                    <a:alpha val="100000"/>
                  </a:srgbClr>
                </a:solidFill>
                <a:latin typeface="微软雅黑" panose="020B0503020204020204" pitchFamily="34" charset="-122"/>
                <a:ea typeface="微软雅黑" panose="020B0503020204020204" pitchFamily="34" charset="-122"/>
                <a:cs typeface="微软雅黑" panose="020B0503020204020204" pitchFamily="34" charset="-122"/>
                <a:sym typeface="+mn-ea"/>
              </a:rPr>
              <a:t>通信代码</a:t>
            </a:r>
            <a:endParaRPr lang="en-US" sz="2100" kern="0" spc="260" dirty="0">
              <a:solidFill>
                <a:srgbClr val="262626">
                  <a:alpha val="100000"/>
                </a:srgb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2700" indent="0" algn="l" rtl="0" eaLnBrk="0" fontAlgn="auto">
              <a:lnSpc>
                <a:spcPct val="150000"/>
              </a:lnSpc>
            </a:pPr>
            <a:r>
              <a:rPr lang="en-US" altLang="zh-CN" sz="2100" kern="0" spc="90" dirty="0">
                <a:solidFill>
                  <a:srgbClr val="262626">
                    <a:alpha val="100000"/>
                  </a:srgbClr>
                </a:solidFill>
                <a:latin typeface="Arial" panose="020B0604020202020204"/>
                <a:cs typeface="Arial" panose="020B0604020202020204"/>
              </a:rPr>
              <a:t>•</a:t>
            </a:r>
            <a:r>
              <a:rPr lang="en-US" altLang="zh-CN" sz="2100" kern="0" spc="290" dirty="0">
                <a:solidFill>
                  <a:srgbClr val="262626">
                    <a:alpha val="100000"/>
                  </a:srgbClr>
                </a:solidFill>
                <a:latin typeface="Arial" panose="020B0604020202020204"/>
                <a:cs typeface="Arial" panose="020B0604020202020204"/>
              </a:rPr>
              <a:t>  </a:t>
            </a:r>
            <a:r>
              <a:rPr lang="zh-CN" altLang="en-US" sz="2100" kern="0" spc="260" dirty="0">
                <a:solidFill>
                  <a:srgbClr val="262626">
                    <a:alpha val="100000"/>
                  </a:srgbClr>
                </a:solidFill>
                <a:latin typeface="微软雅黑" panose="020B0503020204020204" pitchFamily="34" charset="-122"/>
                <a:ea typeface="微软雅黑" panose="020B0503020204020204" pitchFamily="34" charset="-122"/>
                <a:cs typeface="Arial" panose="020B0604020202020204"/>
              </a:rPr>
              <a:t>控制代码</a:t>
            </a:r>
            <a:endParaRPr sz="2100" kern="0" spc="260" dirty="0">
              <a:solidFill>
                <a:srgbClr val="262626">
                  <a:alpha val="100000"/>
                </a:srgbClr>
              </a:solidFill>
              <a:latin typeface="微软雅黑" panose="020B0503020204020204" pitchFamily="34" charset="-122"/>
              <a:ea typeface="微软雅黑" panose="020B0503020204020204" pitchFamily="34" charset="-122"/>
              <a:sym typeface="+mn-ea"/>
            </a:endParaRPr>
          </a:p>
        </p:txBody>
      </p:sp>
      <p:sp>
        <p:nvSpPr>
          <p:cNvPr id="8" name="textbox 8"/>
          <p:cNvSpPr/>
          <p:nvPr/>
        </p:nvSpPr>
        <p:spPr>
          <a:xfrm>
            <a:off x="-11937" y="439927"/>
            <a:ext cx="6839584" cy="537209"/>
          </a:xfrm>
          <a:prstGeom prst="rect">
            <a:avLst/>
          </a:prstGeom>
        </p:spPr>
        <p:txBody>
          <a:bodyPr vert="horz" wrap="square" lIns="0" tIns="0" rIns="0" bIns="0"/>
          <a:lstStyle/>
          <a:p>
            <a:pPr algn="l" rtl="0" eaLnBrk="0">
              <a:lnSpc>
                <a:spcPct val="189000"/>
              </a:lnSpc>
            </a:pPr>
            <a:endParaRPr lang="en-US" altLang="en-US" sz="100" dirty="0"/>
          </a:p>
          <a:p>
            <a:pPr marL="12700" algn="l" rtl="0" eaLnBrk="0">
              <a:lnSpc>
                <a:spcPct val="99000"/>
              </a:lnSpc>
              <a:spcBef>
                <a:spcPts val="0"/>
              </a:spcBef>
              <a:tabLst>
                <a:tab pos="380365" algn="l"/>
                <a:tab pos="6826250" algn="l"/>
              </a:tabLst>
            </a:pP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sz="3200" kern="0" spc="190"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3200" u="sng" kern="0" spc="28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sz="3200" u="sng" kern="0" spc="-240" dirty="0" err="1">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目录</a:t>
            </a:r>
            <a:r>
              <a:rPr lang="en-US" altLang="zh-CN" sz="3200" u="sng" kern="0" spc="-24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3200" u="sng" kern="0" spc="-24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底层驱动开发</a:t>
            </a: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en-US" sz="3200" dirty="0"/>
          </a:p>
        </p:txBody>
      </p:sp>
      <p:pic>
        <p:nvPicPr>
          <p:cNvPr id="10" name="picture 10"/>
          <p:cNvPicPr>
            <a:picLocks noChangeAspect="1"/>
          </p:cNvPicPr>
          <p:nvPr/>
        </p:nvPicPr>
        <p:blipFill>
          <a:blip r:embed="rId1"/>
          <a:stretch>
            <a:fillRect/>
          </a:stretch>
        </p:blipFill>
        <p:spPr>
          <a:xfrm rot="21600000">
            <a:off x="368808" y="452627"/>
            <a:ext cx="434340" cy="405384"/>
          </a:xfrm>
          <a:prstGeom prst="rect">
            <a:avLst/>
          </a:prstGeom>
        </p:spPr>
      </p:pic>
      <p:pic>
        <p:nvPicPr>
          <p:cNvPr id="14" name="picture 14"/>
          <p:cNvPicPr>
            <a:picLocks noChangeAspect="1"/>
          </p:cNvPicPr>
          <p:nvPr/>
        </p:nvPicPr>
        <p:blipFill>
          <a:blip r:embed="rId2"/>
          <a:stretch>
            <a:fillRect/>
          </a:stretch>
        </p:blipFill>
        <p:spPr>
          <a:xfrm rot="21600000">
            <a:off x="10668000" y="6545213"/>
            <a:ext cx="1384300" cy="25346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p:nvPr/>
        </p:nvSpPr>
        <p:spPr>
          <a:xfrm>
            <a:off x="-11937" y="439927"/>
            <a:ext cx="6839584" cy="537209"/>
          </a:xfrm>
          <a:prstGeom prst="rect">
            <a:avLst/>
          </a:prstGeom>
        </p:spPr>
        <p:txBody>
          <a:bodyPr vert="horz" wrap="square" lIns="0" tIns="0" rIns="0" bIns="0"/>
          <a:lstStyle/>
          <a:p>
            <a:pPr algn="l" rtl="0" eaLnBrk="0">
              <a:lnSpc>
                <a:spcPct val="189000"/>
              </a:lnSpc>
            </a:pPr>
            <a:endParaRPr lang="en-US" altLang="en-US" sz="100" dirty="0"/>
          </a:p>
          <a:p>
            <a:pPr marL="12700" algn="l" rtl="0" eaLnBrk="0">
              <a:lnSpc>
                <a:spcPct val="99000"/>
              </a:lnSpc>
              <a:spcBef>
                <a:spcPts val="0"/>
              </a:spcBef>
              <a:tabLst>
                <a:tab pos="380365" algn="l"/>
                <a:tab pos="6826250" algn="l"/>
              </a:tabLst>
            </a:pP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sz="3200" kern="0" spc="190"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3200" u="sng" kern="0" spc="28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3500" b="1" u="sng" kern="0" spc="-10" dirty="0">
                <a:solidFill>
                  <a:srgbClr val="404040">
                    <a:alpha val="100000"/>
                  </a:srgbClr>
                </a:solidFill>
                <a:uFill>
                  <a:solidFill>
                    <a:srgbClr val="BF1A21"/>
                  </a:solidFill>
                </a:uFill>
                <a:latin typeface="微软雅黑" panose="020B0503020204020204" pitchFamily="34" charset="-122"/>
                <a:ea typeface="微软雅黑" panose="020B0503020204020204" pitchFamily="34" charset="-122"/>
              </a:rPr>
              <a:t>UDP</a:t>
            </a:r>
            <a:r>
              <a:rPr lang="zh-CN" altLang="en-US" sz="3500" b="1" u="sng" kern="0" spc="-10" dirty="0">
                <a:solidFill>
                  <a:srgbClr val="404040">
                    <a:alpha val="100000"/>
                  </a:srgbClr>
                </a:solidFill>
                <a:uFill>
                  <a:solidFill>
                    <a:srgbClr val="BF1A21"/>
                  </a:solidFill>
                </a:uFill>
                <a:latin typeface="微软雅黑" panose="020B0503020204020204" pitchFamily="34" charset="-122"/>
                <a:ea typeface="微软雅黑" panose="020B0503020204020204" pitchFamily="34" charset="-122"/>
              </a:rPr>
              <a:t>通信代码</a:t>
            </a: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en-US" sz="3200" dirty="0"/>
          </a:p>
        </p:txBody>
      </p:sp>
      <p:pic>
        <p:nvPicPr>
          <p:cNvPr id="14" name="picture 14"/>
          <p:cNvPicPr>
            <a:picLocks noChangeAspect="1"/>
          </p:cNvPicPr>
          <p:nvPr/>
        </p:nvPicPr>
        <p:blipFill>
          <a:blip r:embed="rId1"/>
          <a:stretch>
            <a:fillRect/>
          </a:stretch>
        </p:blipFill>
        <p:spPr>
          <a:xfrm rot="21600000">
            <a:off x="10668000" y="6545213"/>
            <a:ext cx="1384300" cy="253469"/>
          </a:xfrm>
          <a:prstGeom prst="rect">
            <a:avLst/>
          </a:prstGeom>
        </p:spPr>
      </p:pic>
      <p:pic>
        <p:nvPicPr>
          <p:cNvPr id="2" name="picture 144"/>
          <p:cNvPicPr>
            <a:picLocks noChangeAspect="1"/>
          </p:cNvPicPr>
          <p:nvPr/>
        </p:nvPicPr>
        <p:blipFill>
          <a:blip r:embed="rId2"/>
          <a:stretch>
            <a:fillRect/>
          </a:stretch>
        </p:blipFill>
        <p:spPr>
          <a:xfrm>
            <a:off x="326571" y="442395"/>
            <a:ext cx="444137" cy="442830"/>
          </a:xfrm>
          <a:prstGeom prst="rect">
            <a:avLst/>
          </a:prstGeom>
        </p:spPr>
      </p:pic>
      <p:sp>
        <p:nvSpPr>
          <p:cNvPr id="3" name="文本框 2"/>
          <p:cNvSpPr txBox="1"/>
          <p:nvPr/>
        </p:nvSpPr>
        <p:spPr>
          <a:xfrm>
            <a:off x="326570" y="1338701"/>
            <a:ext cx="5131837" cy="369332"/>
          </a:xfrm>
          <a:prstGeom prst="rect">
            <a:avLst/>
          </a:prstGeom>
          <a:noFill/>
        </p:spPr>
        <p:txBody>
          <a:bodyPr wrap="square" rtlCol="0">
            <a:spAutoFit/>
          </a:bodyPr>
          <a:lstStyle/>
          <a:p>
            <a:endParaRPr lang="en-US" altLang="zh-CN" dirty="0"/>
          </a:p>
        </p:txBody>
      </p:sp>
      <p:sp>
        <p:nvSpPr>
          <p:cNvPr id="5" name="文本框 4"/>
          <p:cNvSpPr txBox="1"/>
          <p:nvPr/>
        </p:nvSpPr>
        <p:spPr>
          <a:xfrm>
            <a:off x="326570" y="1353850"/>
            <a:ext cx="6326157" cy="369332"/>
          </a:xfrm>
          <a:prstGeom prst="rect">
            <a:avLst/>
          </a:prstGeom>
          <a:noFill/>
        </p:spPr>
        <p:txBody>
          <a:bodyPr wrap="square" rtlCol="0">
            <a:spAutoFit/>
          </a:bodyPr>
          <a:lstStyle/>
          <a:p>
            <a:r>
              <a:rPr lang="en-US" altLang="zh-CN" b="1" dirty="0"/>
              <a:t>1. UDP</a:t>
            </a:r>
            <a:r>
              <a:rPr lang="zh-CN" altLang="en-US" b="1" dirty="0"/>
              <a:t>通信代码实现</a:t>
            </a:r>
            <a:endParaRPr lang="zh-CN" altLang="en-US" b="1" dirty="0"/>
          </a:p>
        </p:txBody>
      </p:sp>
      <p:sp>
        <p:nvSpPr>
          <p:cNvPr id="6" name="文本框 5"/>
          <p:cNvSpPr txBox="1"/>
          <p:nvPr/>
        </p:nvSpPr>
        <p:spPr>
          <a:xfrm>
            <a:off x="356745" y="1884932"/>
            <a:ext cx="11203884" cy="369332"/>
          </a:xfrm>
          <a:prstGeom prst="rect">
            <a:avLst/>
          </a:prstGeom>
          <a:noFill/>
        </p:spPr>
        <p:txBody>
          <a:bodyPr wrap="square">
            <a:spAutoFit/>
          </a:bodyPr>
          <a:lstStyle/>
          <a:p>
            <a:r>
              <a:rPr lang="zh-CN" altLang="en-US" dirty="0"/>
              <a:t>① 分别在</a:t>
            </a:r>
            <a:r>
              <a:rPr lang="zh-CN" altLang="en-US" dirty="0">
                <a:solidFill>
                  <a:srgbClr val="0070C0"/>
                </a:solidFill>
              </a:rPr>
              <a:t>device/st/drivers/e53_driver/E53_IA1</a:t>
            </a:r>
            <a:r>
              <a:rPr lang="zh-CN" altLang="en-US" dirty="0"/>
              <a:t>文件夹里的</a:t>
            </a:r>
            <a:r>
              <a:rPr lang="en-US" altLang="zh-CN" dirty="0" err="1">
                <a:solidFill>
                  <a:srgbClr val="0070C0"/>
                </a:solidFill>
              </a:rPr>
              <a:t>inc</a:t>
            </a:r>
            <a:r>
              <a:rPr lang="zh-CN" altLang="en-US" dirty="0"/>
              <a:t>文件夹和</a:t>
            </a:r>
            <a:r>
              <a:rPr lang="en-US" altLang="zh-CN" dirty="0" err="1">
                <a:solidFill>
                  <a:srgbClr val="0070C0"/>
                </a:solidFill>
              </a:rPr>
              <a:t>src</a:t>
            </a:r>
            <a:r>
              <a:rPr lang="zh-CN" altLang="en-US" dirty="0"/>
              <a:t>文件夹下增加</a:t>
            </a:r>
            <a:r>
              <a:rPr lang="en-US" altLang="zh-CN" dirty="0" err="1">
                <a:solidFill>
                  <a:srgbClr val="0070C0"/>
                </a:solidFill>
              </a:rPr>
              <a:t>udp.h</a:t>
            </a:r>
            <a:r>
              <a:rPr lang="zh-CN" altLang="en-US" dirty="0"/>
              <a:t>和</a:t>
            </a:r>
            <a:r>
              <a:rPr lang="en-US" altLang="zh-CN" dirty="0" err="1">
                <a:solidFill>
                  <a:srgbClr val="0070C0"/>
                </a:solidFill>
              </a:rPr>
              <a:t>udp.c</a:t>
            </a:r>
            <a:endParaRPr lang="zh-CN" altLang="en-US" dirty="0">
              <a:solidFill>
                <a:srgbClr val="0070C0"/>
              </a:solidFill>
            </a:endParaRPr>
          </a:p>
        </p:txBody>
      </p:sp>
      <p:sp>
        <p:nvSpPr>
          <p:cNvPr id="7" name="文本框 2"/>
          <p:cNvSpPr txBox="1"/>
          <p:nvPr/>
        </p:nvSpPr>
        <p:spPr>
          <a:xfrm>
            <a:off x="1045015" y="2615829"/>
            <a:ext cx="6096000" cy="2861310"/>
          </a:xfrm>
          <a:prstGeom prst="rect">
            <a:avLst/>
          </a:prstGeom>
          <a:solidFill>
            <a:schemeClr val="accent4">
              <a:lumMod val="20000"/>
              <a:lumOff val="80000"/>
            </a:schemeClr>
          </a:solid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a:t>
            </a:r>
            <a:endParaRPr lang="zh-CN" altLang="en-US" dirty="0"/>
          </a:p>
          <a:p>
            <a:r>
              <a:rPr lang="zh-CN" altLang="en-US" dirty="0">
                <a:latin typeface="Courier New" panose="02070309020205020404" charset="0"/>
                <a:cs typeface="Courier New" panose="02070309020205020404" charset="0"/>
              </a:rPr>
              <a:t>└── device      </a:t>
            </a:r>
            <a:endParaRPr lang="zh-CN" altLang="en-US" dirty="0">
              <a:latin typeface="Courier New" panose="02070309020205020404" charset="0"/>
              <a:cs typeface="Courier New" panose="02070309020205020404" charset="0"/>
            </a:endParaRPr>
          </a:p>
          <a:p>
            <a:r>
              <a:rPr lang="zh-CN" altLang="en-US" dirty="0">
                <a:latin typeface="Courier New" panose="02070309020205020404" charset="0"/>
                <a:cs typeface="Courier New" panose="02070309020205020404" charset="0"/>
              </a:rPr>
              <a:t>    └── st</a:t>
            </a:r>
            <a:endParaRPr lang="zh-CN" altLang="en-US" dirty="0">
              <a:latin typeface="Courier New" panose="02070309020205020404" charset="0"/>
              <a:cs typeface="Courier New" panose="02070309020205020404" charset="0"/>
            </a:endParaRPr>
          </a:p>
          <a:p>
            <a:r>
              <a:rPr lang="zh-CN" altLang="en-US" dirty="0">
                <a:latin typeface="Courier New" panose="02070309020205020404" charset="0"/>
                <a:cs typeface="Courier New" panose="02070309020205020404" charset="0"/>
              </a:rPr>
              <a:t>        └── </a:t>
            </a:r>
            <a:r>
              <a:rPr lang="en-US" altLang="zh-CN" dirty="0">
                <a:latin typeface="Courier New" panose="02070309020205020404" charset="0"/>
                <a:cs typeface="Courier New" panose="02070309020205020404" charset="0"/>
              </a:rPr>
              <a:t>drivers</a:t>
            </a:r>
            <a:endParaRPr lang="zh-CN" altLang="en-US" dirty="0">
              <a:latin typeface="Courier New" panose="02070309020205020404" charset="0"/>
              <a:cs typeface="Courier New" panose="02070309020205020404" charset="0"/>
            </a:endParaRPr>
          </a:p>
          <a:p>
            <a:r>
              <a:rPr lang="zh-CN" altLang="en-US" dirty="0">
                <a:latin typeface="Courier New" panose="02070309020205020404" charset="0"/>
                <a:cs typeface="Courier New" panose="02070309020205020404" charset="0"/>
              </a:rPr>
              <a:t>            └── </a:t>
            </a:r>
            <a:r>
              <a:rPr lang="en-US" altLang="zh-CN" dirty="0">
                <a:latin typeface="Courier New" panose="02070309020205020404" charset="0"/>
                <a:cs typeface="Courier New" panose="02070309020205020404" charset="0"/>
              </a:rPr>
              <a:t>e53_driver</a:t>
            </a:r>
            <a:endParaRPr lang="zh-CN" altLang="en-US" dirty="0">
              <a:latin typeface="Courier New" panose="02070309020205020404" charset="0"/>
              <a:cs typeface="Courier New" panose="02070309020205020404" charset="0"/>
            </a:endParaRPr>
          </a:p>
          <a:p>
            <a:r>
              <a:rPr lang="zh-CN" altLang="en-US" dirty="0">
                <a:latin typeface="Courier New" panose="02070309020205020404" charset="0"/>
                <a:cs typeface="Courier New" panose="02070309020205020404" charset="0"/>
              </a:rPr>
              <a:t>                └── </a:t>
            </a:r>
            <a:r>
              <a:rPr lang="en-US" altLang="zh-CN" b="1" dirty="0">
                <a:latin typeface="Courier New" panose="02070309020205020404" charset="0"/>
                <a:cs typeface="Courier New" panose="02070309020205020404" charset="0"/>
              </a:rPr>
              <a:t>E53_1A1</a:t>
            </a:r>
            <a:endParaRPr lang="zh-CN" altLang="en-US" dirty="0">
              <a:latin typeface="Courier New" panose="02070309020205020404" charset="0"/>
              <a:cs typeface="Courier New" panose="02070309020205020404" charset="0"/>
            </a:endParaRPr>
          </a:p>
          <a:p>
            <a:r>
              <a:rPr lang="zh-CN" altLang="en-US" dirty="0">
                <a:latin typeface="Courier New" panose="02070309020205020404" charset="0"/>
                <a:cs typeface="Courier New" panose="02070309020205020404" charset="0"/>
                <a:sym typeface="+mn-ea"/>
              </a:rPr>
              <a:t>                    └── </a:t>
            </a:r>
            <a:r>
              <a:rPr lang="en-US" altLang="zh-CN" dirty="0" err="1">
                <a:solidFill>
                  <a:srgbClr val="00B050"/>
                </a:solidFill>
                <a:effectLst>
                  <a:outerShdw blurRad="38100" dist="38100" dir="2700000" algn="tl">
                    <a:srgbClr val="000000">
                      <a:alpha val="43137"/>
                    </a:srgbClr>
                  </a:outerShdw>
                </a:effectLst>
                <a:latin typeface="Courier New" panose="02070309020205020404" charset="0"/>
                <a:cs typeface="Courier New" panose="02070309020205020404" charset="0"/>
                <a:sym typeface="+mn-ea"/>
              </a:rPr>
              <a:t>inc</a:t>
            </a:r>
            <a:endParaRPr lang="zh-CN" altLang="en-US" dirty="0">
              <a:solidFill>
                <a:srgbClr val="00B050"/>
              </a:solidFill>
              <a:effectLst>
                <a:outerShdw blurRad="38100" dist="38100" dir="2700000" algn="tl">
                  <a:srgbClr val="000000">
                    <a:alpha val="43137"/>
                  </a:srgbClr>
                </a:outerShdw>
              </a:effectLst>
              <a:latin typeface="Courier New" panose="02070309020205020404" charset="0"/>
              <a:cs typeface="Courier New" panose="02070309020205020404" charset="0"/>
            </a:endParaRPr>
          </a:p>
          <a:p>
            <a:r>
              <a:rPr lang="zh-CN" altLang="en-US" dirty="0">
                <a:latin typeface="Courier New" panose="02070309020205020404" charset="0"/>
                <a:cs typeface="Courier New" panose="02070309020205020404" charset="0"/>
                <a:sym typeface="+mn-ea"/>
              </a:rPr>
              <a:t>                        └── </a:t>
            </a:r>
            <a:r>
              <a:rPr lang="en-US" altLang="zh-CN" dirty="0" err="1">
                <a:solidFill>
                  <a:srgbClr val="FF0000"/>
                </a:solidFill>
                <a:latin typeface="Courier New" panose="02070309020205020404" charset="0"/>
                <a:cs typeface="Courier New" panose="02070309020205020404" charset="0"/>
                <a:sym typeface="+mn-ea"/>
              </a:rPr>
              <a:t>udp.h</a:t>
            </a:r>
            <a:r>
              <a:rPr lang="en-US" altLang="zh-CN" dirty="0">
                <a:solidFill>
                  <a:srgbClr val="FF0000"/>
                </a:solidFill>
                <a:latin typeface="Courier New" panose="02070309020205020404" charset="0"/>
                <a:cs typeface="Courier New" panose="02070309020205020404" charset="0"/>
                <a:sym typeface="+mn-ea"/>
              </a:rPr>
              <a:t>     </a:t>
            </a:r>
            <a:endParaRPr lang="zh-CN" altLang="en-US" dirty="0">
              <a:latin typeface="Courier New" panose="02070309020205020404" charset="0"/>
              <a:cs typeface="Courier New" panose="02070309020205020404" charset="0"/>
            </a:endParaRPr>
          </a:p>
          <a:p>
            <a:r>
              <a:rPr lang="zh-CN" altLang="en-US" dirty="0">
                <a:latin typeface="Courier New" panose="02070309020205020404" charset="0"/>
                <a:cs typeface="Courier New" panose="02070309020205020404" charset="0"/>
              </a:rPr>
              <a:t>                    └── </a:t>
            </a:r>
            <a:r>
              <a:rPr lang="en-US" altLang="zh-CN" dirty="0" err="1">
                <a:solidFill>
                  <a:srgbClr val="00B050"/>
                </a:solidFill>
                <a:effectLst>
                  <a:outerShdw blurRad="38100" dist="38100" dir="2700000" algn="tl">
                    <a:srgbClr val="000000">
                      <a:alpha val="43137"/>
                    </a:srgbClr>
                  </a:outerShdw>
                </a:effectLst>
                <a:latin typeface="Courier New" panose="02070309020205020404" charset="0"/>
                <a:cs typeface="Courier New" panose="02070309020205020404" charset="0"/>
              </a:rPr>
              <a:t>src</a:t>
            </a:r>
            <a:endParaRPr lang="zh-CN" altLang="en-US" dirty="0">
              <a:solidFill>
                <a:srgbClr val="00B050"/>
              </a:solidFill>
              <a:effectLst>
                <a:outerShdw blurRad="38100" dist="38100" dir="2700000" algn="tl">
                  <a:srgbClr val="000000">
                    <a:alpha val="43137"/>
                  </a:srgbClr>
                </a:outerShdw>
              </a:effectLst>
              <a:latin typeface="Courier New" panose="02070309020205020404" charset="0"/>
              <a:cs typeface="Courier New" panose="02070309020205020404" charset="0"/>
            </a:endParaRPr>
          </a:p>
          <a:p>
            <a:r>
              <a:rPr lang="zh-CN" altLang="en-US" dirty="0">
                <a:latin typeface="Courier New" panose="02070309020205020404" charset="0"/>
                <a:cs typeface="Courier New" panose="02070309020205020404" charset="0"/>
              </a:rPr>
              <a:t>                       </a:t>
            </a:r>
            <a:r>
              <a:rPr lang="en-US" altLang="zh-CN" dirty="0">
                <a:latin typeface="Courier New" panose="02070309020205020404" charset="0"/>
                <a:cs typeface="Courier New" panose="02070309020205020404" charset="0"/>
              </a:rPr>
              <a:t> </a:t>
            </a:r>
            <a:r>
              <a:rPr lang="zh-CN" altLang="en-US" dirty="0">
                <a:latin typeface="Courier New" panose="02070309020205020404" charset="0"/>
                <a:cs typeface="Courier New" panose="02070309020205020404" charset="0"/>
                <a:sym typeface="+mn-ea"/>
              </a:rPr>
              <a:t>└──</a:t>
            </a:r>
            <a:r>
              <a:rPr lang="zh-CN" altLang="en-US" dirty="0">
                <a:latin typeface="Courier New" panose="02070309020205020404" charset="0"/>
                <a:cs typeface="Courier New" panose="02070309020205020404" charset="0"/>
              </a:rPr>
              <a:t> </a:t>
            </a:r>
            <a:r>
              <a:rPr lang="en-US" altLang="zh-CN" dirty="0" err="1">
                <a:solidFill>
                  <a:srgbClr val="FF0000"/>
                </a:solidFill>
                <a:latin typeface="Courier New" panose="02070309020205020404" charset="0"/>
                <a:cs typeface="Courier New" panose="02070309020205020404" charset="0"/>
              </a:rPr>
              <a:t>udp.c</a:t>
            </a:r>
            <a:endParaRPr lang="zh-CN" altLang="en-US" dirty="0">
              <a:solidFill>
                <a:srgbClr val="FF0000"/>
              </a:solidFill>
              <a:latin typeface="Courier New" panose="02070309020205020404" charset="0"/>
              <a:cs typeface="Courier New" panose="020703090202050204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p:nvPr/>
        </p:nvSpPr>
        <p:spPr>
          <a:xfrm>
            <a:off x="-11937" y="439927"/>
            <a:ext cx="6839584" cy="537209"/>
          </a:xfrm>
          <a:prstGeom prst="rect">
            <a:avLst/>
          </a:prstGeom>
        </p:spPr>
        <p:txBody>
          <a:bodyPr vert="horz" wrap="square" lIns="0" tIns="0" rIns="0" bIns="0"/>
          <a:lstStyle/>
          <a:p>
            <a:pPr algn="l" rtl="0" eaLnBrk="0">
              <a:lnSpc>
                <a:spcPct val="189000"/>
              </a:lnSpc>
            </a:pPr>
            <a:endParaRPr lang="en-US" altLang="en-US" sz="100" dirty="0"/>
          </a:p>
          <a:p>
            <a:pPr marL="12700" algn="l" rtl="0" eaLnBrk="0">
              <a:lnSpc>
                <a:spcPct val="99000"/>
              </a:lnSpc>
              <a:spcBef>
                <a:spcPts val="0"/>
              </a:spcBef>
              <a:tabLst>
                <a:tab pos="380365" algn="l"/>
                <a:tab pos="6826250" algn="l"/>
              </a:tabLst>
            </a:pP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sz="3200" kern="0" spc="190" dirty="0">
                <a:solidFill>
                  <a:srgbClr val="C00000">
                    <a:alpha val="100000"/>
                  </a:srgbClr>
                </a:solidFill>
                <a:latin typeface="微软雅黑" panose="020B0503020204020204" pitchFamily="34" charset="-122"/>
                <a:ea typeface="微软雅黑" panose="020B0503020204020204" pitchFamily="34" charset="-122"/>
                <a:cs typeface="微软雅黑" panose="020B0503020204020204" pitchFamily="34" charset="-122"/>
              </a:rPr>
              <a:t>   </a:t>
            </a:r>
            <a:r>
              <a:rPr sz="3200" u="sng" kern="0" spc="28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3500" b="1" u="sng" kern="0" spc="-10" dirty="0">
                <a:solidFill>
                  <a:srgbClr val="404040">
                    <a:alpha val="100000"/>
                  </a:srgbClr>
                </a:solidFill>
                <a:uFill>
                  <a:solidFill>
                    <a:srgbClr val="BF1A21"/>
                  </a:solidFill>
                </a:uFill>
                <a:latin typeface="微软雅黑" panose="020B0503020204020204" pitchFamily="34" charset="-122"/>
                <a:ea typeface="微软雅黑" panose="020B0503020204020204" pitchFamily="34" charset="-122"/>
              </a:rPr>
              <a:t>UDP</a:t>
            </a:r>
            <a:r>
              <a:rPr lang="zh-CN" altLang="en-US" sz="3500" b="1" u="sng" kern="0" spc="-10" dirty="0">
                <a:solidFill>
                  <a:srgbClr val="404040">
                    <a:alpha val="100000"/>
                  </a:srgbClr>
                </a:solidFill>
                <a:uFill>
                  <a:solidFill>
                    <a:srgbClr val="BF1A21"/>
                  </a:solidFill>
                </a:uFill>
                <a:latin typeface="微软雅黑" panose="020B0503020204020204" pitchFamily="34" charset="-122"/>
                <a:ea typeface="微软雅黑" panose="020B0503020204020204" pitchFamily="34" charset="-122"/>
              </a:rPr>
              <a:t>通信代码</a:t>
            </a:r>
            <a:r>
              <a:rPr sz="3200" u="sng" kern="0" spc="0" dirty="0">
                <a:solidFill>
                  <a:srgbClr val="C00000">
                    <a:alpha val="100000"/>
                  </a:srgbClr>
                </a:solidFill>
                <a:uFill>
                  <a:solidFill>
                    <a:srgbClr val="BF1A21"/>
                  </a:solidFill>
                </a:u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en-US" sz="3200" dirty="0"/>
          </a:p>
        </p:txBody>
      </p:sp>
      <p:pic>
        <p:nvPicPr>
          <p:cNvPr id="14" name="picture 14"/>
          <p:cNvPicPr>
            <a:picLocks noChangeAspect="1"/>
          </p:cNvPicPr>
          <p:nvPr/>
        </p:nvPicPr>
        <p:blipFill>
          <a:blip r:embed="rId1"/>
          <a:stretch>
            <a:fillRect/>
          </a:stretch>
        </p:blipFill>
        <p:spPr>
          <a:xfrm rot="21600000">
            <a:off x="10668000" y="6545213"/>
            <a:ext cx="1384300" cy="253469"/>
          </a:xfrm>
          <a:prstGeom prst="rect">
            <a:avLst/>
          </a:prstGeom>
        </p:spPr>
      </p:pic>
      <p:pic>
        <p:nvPicPr>
          <p:cNvPr id="2" name="picture 144"/>
          <p:cNvPicPr>
            <a:picLocks noChangeAspect="1"/>
          </p:cNvPicPr>
          <p:nvPr/>
        </p:nvPicPr>
        <p:blipFill>
          <a:blip r:embed="rId2"/>
          <a:stretch>
            <a:fillRect/>
          </a:stretch>
        </p:blipFill>
        <p:spPr>
          <a:xfrm>
            <a:off x="326571" y="442395"/>
            <a:ext cx="444137" cy="442830"/>
          </a:xfrm>
          <a:prstGeom prst="rect">
            <a:avLst/>
          </a:prstGeom>
        </p:spPr>
      </p:pic>
      <p:sp>
        <p:nvSpPr>
          <p:cNvPr id="3" name="文本框 2"/>
          <p:cNvSpPr txBox="1"/>
          <p:nvPr/>
        </p:nvSpPr>
        <p:spPr>
          <a:xfrm>
            <a:off x="326570" y="1338701"/>
            <a:ext cx="5131837" cy="369332"/>
          </a:xfrm>
          <a:prstGeom prst="rect">
            <a:avLst/>
          </a:prstGeom>
          <a:noFill/>
        </p:spPr>
        <p:txBody>
          <a:bodyPr wrap="square" rtlCol="0">
            <a:spAutoFit/>
          </a:bodyPr>
          <a:lstStyle/>
          <a:p>
            <a:endParaRPr lang="en-US" altLang="zh-CN" dirty="0"/>
          </a:p>
        </p:txBody>
      </p:sp>
      <p:sp>
        <p:nvSpPr>
          <p:cNvPr id="5" name="文本框 4"/>
          <p:cNvSpPr txBox="1"/>
          <p:nvPr/>
        </p:nvSpPr>
        <p:spPr>
          <a:xfrm>
            <a:off x="326570" y="1353850"/>
            <a:ext cx="6326157" cy="369332"/>
          </a:xfrm>
          <a:prstGeom prst="rect">
            <a:avLst/>
          </a:prstGeom>
          <a:noFill/>
        </p:spPr>
        <p:txBody>
          <a:bodyPr wrap="square" rtlCol="0">
            <a:spAutoFit/>
          </a:bodyPr>
          <a:lstStyle/>
          <a:p>
            <a:r>
              <a:rPr lang="en-US" altLang="zh-CN" b="1" dirty="0"/>
              <a:t>1. UDP</a:t>
            </a:r>
            <a:r>
              <a:rPr lang="zh-CN" altLang="en-US" b="1" dirty="0"/>
              <a:t>通信代码实现</a:t>
            </a:r>
            <a:endParaRPr lang="zh-CN" altLang="en-US" b="1" dirty="0"/>
          </a:p>
        </p:txBody>
      </p:sp>
      <p:sp>
        <p:nvSpPr>
          <p:cNvPr id="9" name="文本框 8"/>
          <p:cNvSpPr txBox="1"/>
          <p:nvPr/>
        </p:nvSpPr>
        <p:spPr>
          <a:xfrm>
            <a:off x="356745" y="1884932"/>
            <a:ext cx="11203884" cy="369332"/>
          </a:xfrm>
          <a:prstGeom prst="rect">
            <a:avLst/>
          </a:prstGeom>
          <a:noFill/>
        </p:spPr>
        <p:txBody>
          <a:bodyPr wrap="square">
            <a:spAutoFit/>
          </a:bodyPr>
          <a:lstStyle/>
          <a:p>
            <a:r>
              <a:rPr lang="zh-CN" altLang="en-US" dirty="0"/>
              <a:t>② 编写</a:t>
            </a:r>
            <a:r>
              <a:rPr lang="en-US" altLang="zh-CN" dirty="0" err="1">
                <a:solidFill>
                  <a:srgbClr val="0070C0"/>
                </a:solidFill>
              </a:rPr>
              <a:t>udp.h</a:t>
            </a:r>
            <a:r>
              <a:rPr lang="zh-CN" altLang="en-US" dirty="0"/>
              <a:t>和</a:t>
            </a:r>
            <a:r>
              <a:rPr lang="en-US" altLang="zh-CN" dirty="0" err="1">
                <a:solidFill>
                  <a:srgbClr val="0070C0"/>
                </a:solidFill>
              </a:rPr>
              <a:t>udp.c</a:t>
            </a:r>
            <a:endParaRPr lang="zh-CN" altLang="en-US" dirty="0">
              <a:solidFill>
                <a:srgbClr val="0070C0"/>
              </a:solidFill>
            </a:endParaRPr>
          </a:p>
        </p:txBody>
      </p:sp>
      <p:sp>
        <p:nvSpPr>
          <p:cNvPr id="11" name="文本框 10"/>
          <p:cNvSpPr txBox="1"/>
          <p:nvPr/>
        </p:nvSpPr>
        <p:spPr>
          <a:xfrm>
            <a:off x="438538" y="3839547"/>
            <a:ext cx="6102220" cy="2219582"/>
          </a:xfrm>
          <a:prstGeom prst="rect">
            <a:avLst/>
          </a:prstGeom>
          <a:solidFill>
            <a:schemeClr val="accent4">
              <a:lumMod val="20000"/>
              <a:lumOff val="80000"/>
            </a:schemeClr>
          </a:solidFill>
        </p:spPr>
        <p:txBody>
          <a:bodyPr wrap="square">
            <a:spAutoFit/>
          </a:bodyPr>
          <a:lstStyle/>
          <a:p>
            <a:pPr>
              <a:lnSpc>
                <a:spcPts val="1500"/>
              </a:lnSpc>
            </a:pPr>
            <a:r>
              <a:rPr lang="en-US" altLang="zh-CN" b="0" dirty="0">
                <a:solidFill>
                  <a:srgbClr val="008000"/>
                </a:solidFill>
                <a:effectLst/>
                <a:latin typeface="Consolas" panose="020B0609020204030204" pitchFamily="49" charset="0"/>
              </a:rPr>
              <a:t>// </a:t>
            </a:r>
            <a:r>
              <a:rPr lang="zh-CN" altLang="en-US" b="0" dirty="0">
                <a:solidFill>
                  <a:srgbClr val="008000"/>
                </a:solidFill>
                <a:effectLst/>
                <a:latin typeface="Consolas" panose="020B0609020204030204" pitchFamily="49" charset="0"/>
              </a:rPr>
              <a:t>发送</a:t>
            </a:r>
            <a:r>
              <a:rPr lang="en-US" altLang="zh-CN" b="0" dirty="0">
                <a:solidFill>
                  <a:srgbClr val="008000"/>
                </a:solidFill>
                <a:effectLst/>
                <a:latin typeface="Consolas" panose="020B0609020204030204" pitchFamily="49" charset="0"/>
              </a:rPr>
              <a:t>UDP</a:t>
            </a:r>
            <a:r>
              <a:rPr lang="zh-CN" altLang="en-US" b="0" dirty="0">
                <a:solidFill>
                  <a:srgbClr val="008000"/>
                </a:solidFill>
                <a:effectLst/>
                <a:latin typeface="Consolas" panose="020B0609020204030204" pitchFamily="49" charset="0"/>
              </a:rPr>
              <a:t>消息</a:t>
            </a:r>
            <a:endParaRPr lang="zh-CN" altLang="en-US" b="0" dirty="0">
              <a:solidFill>
                <a:srgbClr val="3B3B3B"/>
              </a:solidFill>
              <a:effectLst/>
              <a:latin typeface="Consolas" panose="020B0609020204030204" pitchFamily="49" charset="0"/>
            </a:endParaRPr>
          </a:p>
          <a:p>
            <a:pPr>
              <a:lnSpc>
                <a:spcPts val="1500"/>
              </a:lnSpc>
            </a:pPr>
            <a:r>
              <a:rPr lang="en-US" altLang="zh-CN" b="0" dirty="0">
                <a:solidFill>
                  <a:srgbClr val="0000FF"/>
                </a:solidFill>
                <a:effectLst/>
                <a:latin typeface="Consolas" panose="020B0609020204030204" pitchFamily="49" charset="0"/>
              </a:rPr>
              <a:t>void</a:t>
            </a:r>
            <a:r>
              <a:rPr lang="en-US" altLang="zh-CN" b="0" dirty="0">
                <a:solidFill>
                  <a:srgbClr val="3B3B3B"/>
                </a:solidFill>
                <a:effectLst/>
                <a:latin typeface="Consolas" panose="020B0609020204030204" pitchFamily="49" charset="0"/>
              </a:rPr>
              <a:t> </a:t>
            </a:r>
            <a:r>
              <a:rPr lang="en-US" altLang="zh-CN" b="0" dirty="0" err="1">
                <a:solidFill>
                  <a:srgbClr val="795E26"/>
                </a:solidFill>
                <a:effectLst/>
                <a:latin typeface="Consolas" panose="020B0609020204030204" pitchFamily="49" charset="0"/>
              </a:rPr>
              <a:t>UDPClientTask_send</a:t>
            </a:r>
            <a:r>
              <a:rPr lang="en-US" altLang="zh-CN" b="0" dirty="0">
                <a:solidFill>
                  <a:srgbClr val="3B3B3B"/>
                </a:solidFill>
                <a:effectLst/>
                <a:latin typeface="Consolas" panose="020B0609020204030204" pitchFamily="49" charset="0"/>
              </a:rPr>
              <a:t>(</a:t>
            </a:r>
            <a:r>
              <a:rPr lang="en-US" altLang="zh-CN" b="0" dirty="0">
                <a:solidFill>
                  <a:srgbClr val="0000FF"/>
                </a:solidFill>
                <a:effectLst/>
                <a:latin typeface="Consolas" panose="020B0609020204030204" pitchFamily="49" charset="0"/>
              </a:rPr>
              <a:t>char</a:t>
            </a:r>
            <a:r>
              <a:rPr lang="en-US" altLang="zh-CN" b="0" dirty="0">
                <a:solidFill>
                  <a:srgbClr val="3B3B3B"/>
                </a:solidFill>
                <a:effectLst/>
                <a:latin typeface="Consolas" panose="020B0609020204030204" pitchFamily="49" charset="0"/>
              </a:rPr>
              <a:t> </a:t>
            </a:r>
            <a:r>
              <a:rPr lang="en-US" altLang="zh-CN" b="0" dirty="0">
                <a:solidFill>
                  <a:srgbClr val="000000"/>
                </a:solidFill>
                <a:effectLst/>
                <a:latin typeface="Consolas" panose="020B0609020204030204" pitchFamily="49" charset="0"/>
              </a:rPr>
              <a:t>*</a:t>
            </a:r>
            <a:r>
              <a:rPr lang="en-US" altLang="zh-CN" b="0" dirty="0" err="1">
                <a:solidFill>
                  <a:srgbClr val="001080"/>
                </a:solidFill>
                <a:effectLst/>
                <a:latin typeface="Consolas" panose="020B0609020204030204" pitchFamily="49" charset="0"/>
              </a:rPr>
              <a:t>send_msg</a:t>
            </a: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008000"/>
                </a:solidFill>
                <a:effectLst/>
                <a:latin typeface="Consolas" panose="020B0609020204030204" pitchFamily="49" charset="0"/>
              </a:rPr>
              <a:t>// </a:t>
            </a:r>
            <a:r>
              <a:rPr lang="zh-CN" altLang="en-US" b="0" dirty="0">
                <a:solidFill>
                  <a:srgbClr val="008000"/>
                </a:solidFill>
                <a:effectLst/>
                <a:latin typeface="Consolas" panose="020B0609020204030204" pitchFamily="49" charset="0"/>
              </a:rPr>
              <a:t>接收</a:t>
            </a:r>
            <a:r>
              <a:rPr lang="en-US" altLang="zh-CN" b="0" dirty="0">
                <a:solidFill>
                  <a:srgbClr val="008000"/>
                </a:solidFill>
                <a:effectLst/>
                <a:latin typeface="Consolas" panose="020B0609020204030204" pitchFamily="49" charset="0"/>
              </a:rPr>
              <a:t>UDP</a:t>
            </a:r>
            <a:r>
              <a:rPr lang="zh-CN" altLang="en-US" b="0" dirty="0">
                <a:solidFill>
                  <a:srgbClr val="008000"/>
                </a:solidFill>
                <a:effectLst/>
                <a:latin typeface="Consolas" panose="020B0609020204030204" pitchFamily="49" charset="0"/>
              </a:rPr>
              <a:t>消息</a:t>
            </a:r>
            <a:endParaRPr lang="zh-CN" altLang="en-US" b="0" dirty="0">
              <a:solidFill>
                <a:srgbClr val="3B3B3B"/>
              </a:solidFill>
              <a:effectLst/>
              <a:latin typeface="Consolas" panose="020B0609020204030204" pitchFamily="49" charset="0"/>
            </a:endParaRPr>
          </a:p>
          <a:p>
            <a:pPr>
              <a:lnSpc>
                <a:spcPts val="1500"/>
              </a:lnSpc>
            </a:pPr>
            <a:r>
              <a:rPr lang="en-US" altLang="zh-CN" b="0" dirty="0">
                <a:solidFill>
                  <a:srgbClr val="0000FF"/>
                </a:solidFill>
                <a:effectLst/>
                <a:latin typeface="Consolas" panose="020B0609020204030204" pitchFamily="49" charset="0"/>
              </a:rPr>
              <a:t>float</a:t>
            </a:r>
            <a:r>
              <a:rPr lang="en-US" altLang="zh-CN" b="0" dirty="0">
                <a:solidFill>
                  <a:srgbClr val="3B3B3B"/>
                </a:solidFill>
                <a:effectLst/>
                <a:latin typeface="Consolas" panose="020B0609020204030204" pitchFamily="49" charset="0"/>
              </a:rPr>
              <a:t> </a:t>
            </a:r>
            <a:r>
              <a:rPr lang="en-US" altLang="zh-CN" b="0" dirty="0" err="1">
                <a:solidFill>
                  <a:srgbClr val="795E26"/>
                </a:solidFill>
                <a:effectLst/>
                <a:latin typeface="Consolas" panose="020B0609020204030204" pitchFamily="49" charset="0"/>
              </a:rPr>
              <a:t>UDPClientTask_getmsg</a:t>
            </a:r>
            <a:r>
              <a:rPr lang="en-US" altLang="zh-CN" b="0" dirty="0">
                <a:solidFill>
                  <a:srgbClr val="3B3B3B"/>
                </a:solidFill>
                <a:effectLst/>
                <a:latin typeface="Consolas" panose="020B0609020204030204" pitchFamily="49" charset="0"/>
              </a:rPr>
              <a:t>(</a:t>
            </a:r>
            <a:r>
              <a:rPr lang="en-US" altLang="zh-CN" b="0" dirty="0">
                <a:solidFill>
                  <a:srgbClr val="0000FF"/>
                </a:solidFill>
                <a:effectLst/>
                <a:latin typeface="Consolas" panose="020B0609020204030204" pitchFamily="49" charset="0"/>
              </a:rPr>
              <a:t>void</a:t>
            </a: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008000"/>
                </a:solidFill>
                <a:effectLst/>
                <a:latin typeface="Consolas" panose="020B0609020204030204" pitchFamily="49" charset="0"/>
              </a:rPr>
              <a:t>// </a:t>
            </a:r>
            <a:r>
              <a:rPr lang="zh-CN" altLang="en-US" b="0" dirty="0">
                <a:solidFill>
                  <a:srgbClr val="008000"/>
                </a:solidFill>
                <a:effectLst/>
                <a:latin typeface="Consolas" panose="020B0609020204030204" pitchFamily="49" charset="0"/>
              </a:rPr>
              <a:t>关闭</a:t>
            </a:r>
            <a:r>
              <a:rPr lang="en-US" altLang="zh-CN" b="0" dirty="0">
                <a:solidFill>
                  <a:srgbClr val="008000"/>
                </a:solidFill>
                <a:effectLst/>
                <a:latin typeface="Consolas" panose="020B0609020204030204" pitchFamily="49" charset="0"/>
              </a:rPr>
              <a:t>UDP</a:t>
            </a:r>
            <a:r>
              <a:rPr lang="zh-CN" altLang="en-US" b="0" dirty="0">
                <a:solidFill>
                  <a:srgbClr val="008000"/>
                </a:solidFill>
                <a:effectLst/>
                <a:latin typeface="Consolas" panose="020B0609020204030204" pitchFamily="49" charset="0"/>
              </a:rPr>
              <a:t>通信</a:t>
            </a:r>
            <a:endParaRPr lang="zh-CN" altLang="en-US" b="0" dirty="0">
              <a:solidFill>
                <a:srgbClr val="3B3B3B"/>
              </a:solidFill>
              <a:effectLst/>
              <a:latin typeface="Consolas" panose="020B0609020204030204" pitchFamily="49" charset="0"/>
            </a:endParaRPr>
          </a:p>
          <a:p>
            <a:pPr>
              <a:lnSpc>
                <a:spcPts val="1500"/>
              </a:lnSpc>
            </a:pPr>
            <a:r>
              <a:rPr lang="en-US" altLang="zh-CN" b="0" dirty="0">
                <a:solidFill>
                  <a:srgbClr val="0000FF"/>
                </a:solidFill>
                <a:effectLst/>
                <a:latin typeface="Consolas" panose="020B0609020204030204" pitchFamily="49" charset="0"/>
              </a:rPr>
              <a:t>void</a:t>
            </a:r>
            <a:r>
              <a:rPr lang="en-US" altLang="zh-CN" b="0" dirty="0">
                <a:solidFill>
                  <a:srgbClr val="3B3B3B"/>
                </a:solidFill>
                <a:effectLst/>
                <a:latin typeface="Consolas" panose="020B0609020204030204" pitchFamily="49" charset="0"/>
              </a:rPr>
              <a:t> </a:t>
            </a:r>
            <a:r>
              <a:rPr lang="en-US" altLang="zh-CN" b="0" dirty="0" err="1">
                <a:solidFill>
                  <a:srgbClr val="795E26"/>
                </a:solidFill>
                <a:effectLst/>
                <a:latin typeface="Consolas" panose="020B0609020204030204" pitchFamily="49" charset="0"/>
              </a:rPr>
              <a:t>UDPClient_close</a:t>
            </a:r>
            <a:r>
              <a:rPr lang="en-US" altLang="zh-CN" b="0" dirty="0">
                <a:solidFill>
                  <a:srgbClr val="3B3B3B"/>
                </a:solidFill>
                <a:effectLst/>
                <a:latin typeface="Consolas" panose="020B0609020204030204" pitchFamily="49" charset="0"/>
              </a:rPr>
              <a:t>(</a:t>
            </a:r>
            <a:r>
              <a:rPr lang="en-US" altLang="zh-CN" b="0" dirty="0">
                <a:solidFill>
                  <a:srgbClr val="0000FF"/>
                </a:solidFill>
                <a:effectLst/>
                <a:latin typeface="Consolas" panose="020B0609020204030204" pitchFamily="49" charset="0"/>
              </a:rPr>
              <a:t>void</a:t>
            </a: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a:p>
            <a:pPr>
              <a:lnSpc>
                <a:spcPts val="1500"/>
              </a:lnSpc>
            </a:pPr>
            <a:endParaRPr lang="en-US" altLang="zh-CN" b="0" dirty="0">
              <a:solidFill>
                <a:srgbClr val="3B3B3B"/>
              </a:solidFill>
              <a:effectLst/>
              <a:latin typeface="Consolas" panose="020B0609020204030204" pitchFamily="49" charset="0"/>
            </a:endParaRPr>
          </a:p>
          <a:p>
            <a:pPr>
              <a:lnSpc>
                <a:spcPts val="1500"/>
              </a:lnSpc>
            </a:pPr>
            <a:r>
              <a:rPr lang="en-US" altLang="zh-CN" b="0" dirty="0">
                <a:solidFill>
                  <a:srgbClr val="008000"/>
                </a:solidFill>
                <a:effectLst/>
                <a:latin typeface="Consolas" panose="020B0609020204030204" pitchFamily="49" charset="0"/>
              </a:rPr>
              <a:t>// UDP</a:t>
            </a:r>
            <a:r>
              <a:rPr lang="zh-CN" altLang="en-US" b="0" dirty="0">
                <a:solidFill>
                  <a:srgbClr val="008000"/>
                </a:solidFill>
                <a:effectLst/>
                <a:latin typeface="Consolas" panose="020B0609020204030204" pitchFamily="49" charset="0"/>
              </a:rPr>
              <a:t>通信初始化</a:t>
            </a:r>
            <a:endParaRPr lang="zh-CN" altLang="en-US" b="0" dirty="0">
              <a:solidFill>
                <a:srgbClr val="3B3B3B"/>
              </a:solidFill>
              <a:effectLst/>
              <a:latin typeface="Consolas" panose="020B0609020204030204" pitchFamily="49" charset="0"/>
            </a:endParaRPr>
          </a:p>
          <a:p>
            <a:pPr>
              <a:lnSpc>
                <a:spcPts val="1500"/>
              </a:lnSpc>
            </a:pPr>
            <a:r>
              <a:rPr lang="en-US" altLang="zh-CN" b="0" dirty="0">
                <a:solidFill>
                  <a:srgbClr val="0000FF"/>
                </a:solidFill>
                <a:effectLst/>
                <a:latin typeface="Consolas" panose="020B0609020204030204" pitchFamily="49" charset="0"/>
              </a:rPr>
              <a:t>void</a:t>
            </a:r>
            <a:r>
              <a:rPr lang="en-US" altLang="zh-CN" b="0" dirty="0">
                <a:solidFill>
                  <a:srgbClr val="3B3B3B"/>
                </a:solidFill>
                <a:effectLst/>
                <a:latin typeface="Consolas" panose="020B0609020204030204" pitchFamily="49" charset="0"/>
              </a:rPr>
              <a:t> </a:t>
            </a:r>
            <a:r>
              <a:rPr lang="en-US" altLang="zh-CN" b="0" dirty="0" err="1">
                <a:solidFill>
                  <a:srgbClr val="795E26"/>
                </a:solidFill>
                <a:effectLst/>
                <a:latin typeface="Consolas" panose="020B0609020204030204" pitchFamily="49" charset="0"/>
              </a:rPr>
              <a:t>UDPClient_init</a:t>
            </a:r>
            <a:r>
              <a:rPr lang="en-US" altLang="zh-CN" b="0" dirty="0">
                <a:solidFill>
                  <a:srgbClr val="3B3B3B"/>
                </a:solidFill>
                <a:effectLst/>
                <a:latin typeface="Consolas" panose="020B0609020204030204" pitchFamily="49" charset="0"/>
              </a:rPr>
              <a:t>(</a:t>
            </a:r>
            <a:r>
              <a:rPr lang="en-US" altLang="zh-CN" b="0" dirty="0">
                <a:solidFill>
                  <a:srgbClr val="0000FF"/>
                </a:solidFill>
                <a:effectLst/>
                <a:latin typeface="Consolas" panose="020B0609020204030204" pitchFamily="49" charset="0"/>
              </a:rPr>
              <a:t>void</a:t>
            </a:r>
            <a:r>
              <a:rPr lang="en-US" altLang="zh-CN" b="0" dirty="0">
                <a:solidFill>
                  <a:srgbClr val="3B3B3B"/>
                </a:solidFill>
                <a:effectLst/>
                <a:latin typeface="Consolas" panose="020B0609020204030204" pitchFamily="49" charset="0"/>
              </a:rPr>
              <a:t>);</a:t>
            </a:r>
            <a:endParaRPr lang="en-US" altLang="zh-CN" b="0" dirty="0">
              <a:solidFill>
                <a:srgbClr val="3B3B3B"/>
              </a:solidFill>
              <a:effectLst/>
              <a:latin typeface="Consolas" panose="020B0609020204030204" pitchFamily="49" charset="0"/>
            </a:endParaRPr>
          </a:p>
        </p:txBody>
      </p:sp>
      <p:sp>
        <p:nvSpPr>
          <p:cNvPr id="12" name="文本框 11"/>
          <p:cNvSpPr txBox="1"/>
          <p:nvPr/>
        </p:nvSpPr>
        <p:spPr>
          <a:xfrm>
            <a:off x="438538" y="2284584"/>
            <a:ext cx="11355356" cy="1354217"/>
          </a:xfrm>
          <a:prstGeom prst="rect">
            <a:avLst/>
          </a:prstGeom>
          <a:noFill/>
        </p:spPr>
        <p:txBody>
          <a:bodyPr wrap="square" rtlCol="0">
            <a:spAutoFit/>
          </a:bodyPr>
          <a:lstStyle/>
          <a:p>
            <a:r>
              <a:rPr lang="zh-CN" altLang="en-US" dirty="0"/>
              <a:t>在</a:t>
            </a:r>
            <a:r>
              <a:rPr lang="en-US" altLang="zh-CN" dirty="0"/>
              <a:t>UDP</a:t>
            </a:r>
            <a:r>
              <a:rPr lang="zh-CN" altLang="en-US" dirty="0"/>
              <a:t>通信中，通常需要四个基本函数，分别实现</a:t>
            </a:r>
            <a:r>
              <a:rPr lang="en-US" altLang="zh-CN" dirty="0"/>
              <a:t>UDP</a:t>
            </a:r>
            <a:r>
              <a:rPr lang="zh-CN" altLang="en-US" dirty="0"/>
              <a:t>连接的创建和关闭、</a:t>
            </a:r>
            <a:r>
              <a:rPr lang="en-US" altLang="zh-CN" dirty="0"/>
              <a:t>UDP</a:t>
            </a:r>
            <a:r>
              <a:rPr lang="zh-CN" altLang="en-US" dirty="0"/>
              <a:t>消息的发送和接收。</a:t>
            </a:r>
            <a:endParaRPr lang="en-US" altLang="zh-CN" dirty="0"/>
          </a:p>
          <a:p>
            <a:r>
              <a:rPr lang="zh-CN" altLang="en-US" dirty="0"/>
              <a:t>在</a:t>
            </a:r>
            <a:r>
              <a:rPr lang="en-US" altLang="zh-CN" dirty="0" err="1"/>
              <a:t>udp.h</a:t>
            </a:r>
            <a:r>
              <a:rPr lang="zh-CN" altLang="en-US" dirty="0"/>
              <a:t>中提供下面四个函数的声明。</a:t>
            </a:r>
            <a:endParaRPr lang="en-US" altLang="zh-CN" dirty="0"/>
          </a:p>
          <a:p>
            <a:endParaRPr lang="en-US" altLang="zh-CN" dirty="0"/>
          </a:p>
          <a:p>
            <a:r>
              <a:rPr lang="zh-CN" altLang="en-US" sz="1400" dirty="0">
                <a:solidFill>
                  <a:srgbClr val="FF0000"/>
                </a:solidFill>
              </a:rPr>
              <a:t>虽然这里定义的是客户端</a:t>
            </a:r>
            <a:r>
              <a:rPr lang="en-US" altLang="zh-CN" sz="1400" dirty="0">
                <a:solidFill>
                  <a:srgbClr val="FF0000"/>
                </a:solidFill>
              </a:rPr>
              <a:t>Client</a:t>
            </a:r>
            <a:r>
              <a:rPr lang="zh-CN" altLang="en-US" sz="1400" dirty="0">
                <a:solidFill>
                  <a:srgbClr val="FF0000"/>
                </a:solidFill>
              </a:rPr>
              <a:t>，但实际上</a:t>
            </a:r>
            <a:r>
              <a:rPr lang="en-US" altLang="zh-CN" sz="1400" dirty="0">
                <a:solidFill>
                  <a:srgbClr val="FF0000"/>
                </a:solidFill>
              </a:rPr>
              <a:t>UDP</a:t>
            </a:r>
            <a:r>
              <a:rPr lang="zh-CN" altLang="en-US" sz="1400" dirty="0">
                <a:solidFill>
                  <a:srgbClr val="FF0000"/>
                </a:solidFill>
              </a:rPr>
              <a:t>并不存在请求连接和受理过程，从这个角度来说，</a:t>
            </a:r>
            <a:r>
              <a:rPr lang="en-US" altLang="zh-CN" sz="1400" dirty="0">
                <a:solidFill>
                  <a:srgbClr val="FF0000"/>
                </a:solidFill>
              </a:rPr>
              <a:t>UDP</a:t>
            </a:r>
            <a:r>
              <a:rPr lang="zh-CN" altLang="en-US" sz="1400" dirty="0">
                <a:solidFill>
                  <a:srgbClr val="FF0000"/>
                </a:solidFill>
              </a:rPr>
              <a:t>的客户端和服务端并不严格区分，通信双方均可以是服务端或客户端。</a:t>
            </a:r>
            <a:endParaRPr lang="zh-CN" altLang="en-US" sz="1400" dirty="0">
              <a:solidFill>
                <a:srgbClr val="FF0000"/>
              </a:solidFill>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COMMONDATA" val="eyJoZGlkIjoiNGRjMDhlMjU0OWMwNjU2YTkyNzY0MzQ3Y2QyNTM1MTk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15900</Words>
  <Application>WPS 演示</Application>
  <PresentationFormat>宽屏</PresentationFormat>
  <Paragraphs>678</Paragraphs>
  <Slides>50</Slides>
  <Notes>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50</vt:i4>
      </vt:variant>
    </vt:vector>
  </HeadingPairs>
  <TitlesOfParts>
    <vt:vector size="66" baseType="lpstr">
      <vt:lpstr>Arial</vt:lpstr>
      <vt:lpstr>宋体</vt:lpstr>
      <vt:lpstr>Wingdings</vt:lpstr>
      <vt:lpstr>微软雅黑</vt:lpstr>
      <vt:lpstr>黑体</vt:lpstr>
      <vt:lpstr>方正楷体_GB2312</vt:lpstr>
      <vt:lpstr>微软雅黑 Light</vt:lpstr>
      <vt:lpstr>Arial</vt:lpstr>
      <vt:lpstr>-apple-system</vt:lpstr>
      <vt:lpstr>Segoe Print</vt:lpstr>
      <vt:lpstr>Courier New</vt:lpstr>
      <vt:lpstr>Consolas</vt:lpstr>
      <vt:lpstr>Arial Unicode MS</vt:lpstr>
      <vt:lpstr>Calibri</vt:lpstr>
      <vt:lpstr>JetBrains Mono</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曾 棋</dc:creator>
  <cp:lastModifiedBy>陈闻杰</cp:lastModifiedBy>
  <cp:revision>2521</cp:revision>
  <dcterms:created xsi:type="dcterms:W3CDTF">2021-12-25T22:46:00Z</dcterms:created>
  <dcterms:modified xsi:type="dcterms:W3CDTF">2025-04-16T09:49:56Z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O">
    <vt:lpwstr>wqlLaW5nc29mdCBQREYgdG8gV1BTIDkw</vt:lpwstr>
  </property>
  <property fmtid="{D5CDD505-2E9C-101B-9397-08002B2CF9AE}" pid="3" name="Created">
    <vt:filetime>2023-12-21T17:49:32Z</vt:filetime>
  </property>
  <property fmtid="{D5CDD505-2E9C-101B-9397-08002B2CF9AE}" pid="4" name="ICV">
    <vt:lpwstr>3285468F84EA48D0891BB557362FCD7B_13</vt:lpwstr>
  </property>
  <property fmtid="{D5CDD505-2E9C-101B-9397-08002B2CF9AE}" pid="5" name="KSOProductBuildVer">
    <vt:lpwstr>2052-12.1.0.20305</vt:lpwstr>
  </property>
</Properties>
</file>