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737" r:id="rId3"/>
    <p:sldId id="740" r:id="rId4"/>
    <p:sldId id="741" r:id="rId5"/>
    <p:sldId id="742" r:id="rId6"/>
    <p:sldId id="743" r:id="rId7"/>
    <p:sldId id="744" r:id="rId8"/>
    <p:sldId id="746" r:id="rId9"/>
    <p:sldId id="745" r:id="rId10"/>
    <p:sldId id="1110" r:id="rId11"/>
    <p:sldId id="747" r:id="rId12"/>
    <p:sldId id="1111" r:id="rId13"/>
    <p:sldId id="1100" r:id="rId14"/>
    <p:sldId id="1106" r:id="rId15"/>
    <p:sldId id="1113" r:id="rId16"/>
    <p:sldId id="1112" r:id="rId17"/>
    <p:sldId id="1114" r:id="rId18"/>
    <p:sldId id="1109" r:id="rId19"/>
    <p:sldId id="748" r:id="rId20"/>
    <p:sldId id="749" r:id="rId21"/>
    <p:sldId id="750" r:id="rId22"/>
    <p:sldId id="751" r:id="rId23"/>
    <p:sldId id="752" r:id="rId24"/>
    <p:sldId id="753" r:id="rId25"/>
    <p:sldId id="1107" r:id="rId26"/>
    <p:sldId id="110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9F0D1-DD23-4329-ADD8-1B9DFC2BED77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E9DE1-7FDC-4CE1-84D1-41511518E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9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2192000" cy="5169408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173285" y="5295139"/>
            <a:ext cx="8764975" cy="624523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9000"/>
              </a:lnSpc>
            </a:pPr>
            <a:endParaRPr lang="en-US" altLang="en-US" sz="100" dirty="0"/>
          </a:p>
          <a:p>
            <a:pPr rtl="0" eaLnBrk="0">
              <a:lnSpc>
                <a:spcPct val="99000"/>
              </a:lnSpc>
            </a:pPr>
            <a:r>
              <a:rPr lang="zh-CN" altLang="en-US" sz="3900" b="1" kern="0" spc="14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智能终端操作系统</a:t>
            </a:r>
            <a:r>
              <a:rPr lang="en-US" altLang="zh-CN" sz="3900" b="1" kern="0" spc="14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-OpenHarmony</a:t>
            </a:r>
            <a:endParaRPr lang="en-US" altLang="en-US" sz="3900" dirty="0"/>
          </a:p>
          <a:p>
            <a:pPr algn="l" rtl="0" eaLnBrk="0">
              <a:lnSpc>
                <a:spcPct val="142000"/>
              </a:lnSpc>
            </a:pPr>
            <a:endParaRPr lang="en-US" altLang="en-US" sz="1000" dirty="0"/>
          </a:p>
          <a:p>
            <a:pPr algn="l" rtl="0" eaLnBrk="0">
              <a:lnSpc>
                <a:spcPct val="142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300" dirty="0"/>
          </a:p>
          <a:p>
            <a:pPr marL="12700" algn="l" rtl="0" eaLnBrk="0">
              <a:lnSpc>
                <a:spcPct val="97000"/>
              </a:lnSpc>
              <a:spcBef>
                <a:spcPts val="5"/>
              </a:spcBef>
            </a:pPr>
            <a:endParaRPr lang="en-US" altLang="en-US" sz="1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9453449" y="5523848"/>
            <a:ext cx="1204595" cy="370205"/>
            <a:chOff x="8649" y="6105"/>
            <a:chExt cx="2526" cy="836"/>
          </a:xfrm>
        </p:grpSpPr>
        <p:pic>
          <p:nvPicPr>
            <p:cNvPr id="6" name="图片 5" descr="陈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9" y="6105"/>
              <a:ext cx="753" cy="782"/>
            </a:xfrm>
            <a:prstGeom prst="rect">
              <a:avLst/>
            </a:prstGeom>
          </p:spPr>
        </p:pic>
        <p:pic>
          <p:nvPicPr>
            <p:cNvPr id="7" name="图片 6" descr="杰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75" y="6205"/>
              <a:ext cx="800" cy="709"/>
            </a:xfrm>
            <a:prstGeom prst="rect">
              <a:avLst/>
            </a:prstGeom>
          </p:spPr>
        </p:pic>
        <p:pic>
          <p:nvPicPr>
            <p:cNvPr id="8" name="图片 7" descr="闻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1" y="6205"/>
              <a:ext cx="628" cy="737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9453449" y="6021477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华东师范大学软件工程学院</a:t>
            </a: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嵌入式软件与智能系统系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3355" y="6045200"/>
            <a:ext cx="5721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</a:t>
            </a:r>
            <a:r>
              <a:rPr kumimoji="1" lang="en-US" altLang="zh-CN" sz="2400" dirty="0"/>
              <a:t>3.1</a:t>
            </a:r>
            <a:r>
              <a:rPr kumimoji="1" lang="zh-CN" altLang="en-US" sz="2400" dirty="0"/>
              <a:t>章：</a:t>
            </a:r>
            <a:r>
              <a:rPr kumimoji="1" lang="en-US" altLang="zh-CN" sz="2400" dirty="0"/>
              <a:t>JS</a:t>
            </a:r>
            <a:r>
              <a:rPr kumimoji="1" lang="zh-CN" altLang="en-US" sz="2400" dirty="0"/>
              <a:t>应用的调用</a:t>
            </a:r>
            <a:endParaRPr kumimoji="1"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45CF0-1580-A6EF-2A78-C22568731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8D03E6D3-382C-8C44-0E01-4E797AF3E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3B0260-EC07-9C72-ACFA-C717A93DD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2" name="textbox 20">
            <a:extLst>
              <a:ext uri="{FF2B5EF4-FFF2-40B4-BE49-F238E27FC236}">
                <a16:creationId xmlns:a16="http://schemas.microsoft.com/office/drawing/2014/main" id="{EB14E03D-939F-DBCE-B713-FAE9E49C9C1A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HAP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en-US" altLang="zh-CN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en-US" altLang="zh-CN" sz="3500" b="1" u="sng" kern="0" spc="-10" dirty="0" err="1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hml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2294F9-6DD3-06AC-1B24-72BE2D42A64F}"/>
              </a:ext>
            </a:extLst>
          </p:cNvPr>
          <p:cNvSpPr txBox="1"/>
          <p:nvPr/>
        </p:nvSpPr>
        <p:spPr>
          <a:xfrm>
            <a:off x="378006" y="1265874"/>
            <a:ext cx="107627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对于每一条组件，都可以使用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lang="zh-CN" altLang="en-US" dirty="0"/>
              <a:t>语句，来决定它是否显示。以此来实现图片的变化，注意这里对</a:t>
            </a:r>
            <a:r>
              <a:rPr lang="en-US" altLang="zh-CN" dirty="0" err="1"/>
              <a:t>js</a:t>
            </a:r>
            <a:r>
              <a:rPr lang="zh-CN" altLang="en-US" dirty="0"/>
              <a:t>中定义的变量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statu</a:t>
            </a:r>
            <a:r>
              <a:rPr lang="zh-CN" altLang="en-US" dirty="0"/>
              <a:t>，使用时需要在</a:t>
            </a:r>
            <a:r>
              <a:rPr lang="en-US" altLang="zh-CN" sz="2400" dirty="0">
                <a:solidFill>
                  <a:srgbClr val="FF0000"/>
                </a:solidFill>
              </a:rPr>
              <a:t>{{}}</a:t>
            </a:r>
            <a:r>
              <a:rPr lang="zh-CN" altLang="en-US" dirty="0"/>
              <a:t>内进行。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CD4E03-05BB-1D90-25D8-E9E850B8E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81" y="3668809"/>
            <a:ext cx="867577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image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"ledImg"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{{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statu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'0'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src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"../../common/led_off.png"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image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"ledImg"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{{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statu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'1'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src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"../../common/led_on.png"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6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44361-11CB-7E35-6917-BA996C508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0ED671F6-B85F-6149-ECDD-9B95DF39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5210871-A0B1-26FD-ECF5-8C88D60E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76119E-8CAE-7AD8-0D0E-1E90F3854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06" y="1297472"/>
            <a:ext cx="3489649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back-view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DADAD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9AE55"/>
                </a:solidFill>
                <a:effectLst/>
                <a:latin typeface="Arial Unicode MS"/>
                <a:ea typeface="JetBrains Mono"/>
              </a:rPr>
              <a:t>60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DADAD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9AE55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flex-direction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DADAD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9AE55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justify-content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DADAD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9AE55"/>
                </a:solidFill>
                <a:effectLst/>
                <a:latin typeface="Arial Unicode MS"/>
                <a:ea typeface="JetBrains Mono"/>
              </a:rPr>
              <a:t>flex-start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align-items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DADAD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9AE55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back-img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DADAD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9AE55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DADAD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9AE55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margin-left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DADAD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9AE55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back-btn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font-size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DADAD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9AE55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px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A7EC2F-30CA-0B66-C9AA-9564705DA239}"/>
              </a:ext>
            </a:extLst>
          </p:cNvPr>
          <p:cNvSpPr txBox="1"/>
          <p:nvPr/>
        </p:nvSpPr>
        <p:spPr>
          <a:xfrm>
            <a:off x="4851918" y="929207"/>
            <a:ext cx="622351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对于</a:t>
            </a:r>
            <a:r>
              <a:rPr lang="en-US" altLang="zh-CN" sz="2000" b="1" dirty="0" err="1"/>
              <a:t>css</a:t>
            </a:r>
            <a:r>
              <a:rPr lang="zh-CN" altLang="en-US" dirty="0"/>
              <a:t>，使用  </a:t>
            </a:r>
            <a:r>
              <a:rPr lang="en-US" altLang="zh-CN" sz="2000" b="1" dirty="0">
                <a:solidFill>
                  <a:srgbClr val="FF0000"/>
                </a:solidFill>
              </a:rPr>
              <a:t>.+</a:t>
            </a:r>
            <a:r>
              <a:rPr lang="zh-CN" altLang="en-US" sz="2000" b="1" dirty="0">
                <a:solidFill>
                  <a:srgbClr val="FF0000"/>
                </a:solidFill>
              </a:rPr>
              <a:t>名称 </a:t>
            </a:r>
            <a:r>
              <a:rPr lang="zh-CN" altLang="en-US" dirty="0"/>
              <a:t>的方式，就可以定义一个样式模板，在</a:t>
            </a:r>
            <a:r>
              <a:rPr lang="en-US" altLang="zh-CN" dirty="0" err="1"/>
              <a:t>hml</a:t>
            </a:r>
            <a:r>
              <a:rPr lang="zh-CN" altLang="en-US" dirty="0"/>
              <a:t>中使用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lang="zh-CN" altLang="en-US" dirty="0"/>
              <a:t>关键字将其套到对应组件上，用来设置一个组件在界面上的位置、大小、颜色等属性。</a:t>
            </a:r>
            <a:endParaRPr lang="en-US" altLang="zh-CN" dirty="0"/>
          </a:p>
          <a:p>
            <a:r>
              <a:rPr lang="zh-CN" altLang="en-US" dirty="0"/>
              <a:t>理论上，可以随便命名，不过一般命名会和</a:t>
            </a:r>
            <a:r>
              <a:rPr lang="en-US" altLang="zh-CN" dirty="0" err="1"/>
              <a:t>hml</a:t>
            </a:r>
            <a:r>
              <a:rPr lang="zh-CN" altLang="en-US" dirty="0"/>
              <a:t>中使用该样式的“筐”相关。比如前面的退出，即</a:t>
            </a:r>
            <a:r>
              <a:rPr lang="en-US" altLang="zh-CN" dirty="0"/>
              <a:t>back</a:t>
            </a:r>
            <a:r>
              <a:rPr lang="zh-CN" altLang="en-US" dirty="0"/>
              <a:t>。这样做方便阅读和区分。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在这个样式模板中，常用的包括高和宽的设置，单位是像素，不过在一般的前端开发中，不会直接使用像素值来设置，因为如果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的手机不一样大，就可能导致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看到的界面不相同，所以一般会根据显示屏大小动态调整，或者类似小程序开发中使用的</a:t>
            </a:r>
            <a:r>
              <a:rPr lang="en-US" altLang="zh-CN" dirty="0" err="1"/>
              <a:t>rpx</a:t>
            </a:r>
            <a:r>
              <a:rPr lang="zh-CN" altLang="en-US" dirty="0"/>
              <a:t>，也可以缓解这个问题。不过课程中使用的小熊派的屏幕毕竟是固定的，这样做也没什么影响。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另外还包括一些对齐和排列方式的设置，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 flex-direction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DADAD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9AE55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lang="zh-CN" altLang="en-US" dirty="0"/>
              <a:t>表示按行排列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 justify-content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DADAD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9AE55"/>
                </a:solidFill>
                <a:effectLst/>
                <a:latin typeface="Arial Unicode MS"/>
                <a:ea typeface="JetBrains Mono"/>
              </a:rPr>
              <a:t>flex-start </a:t>
            </a:r>
            <a:r>
              <a:rPr lang="zh-CN" altLang="en-US" dirty="0"/>
              <a:t>表示子元素从容器边缘开始排列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 align-items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DADAD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9AE55"/>
                </a:solidFill>
                <a:effectLst/>
                <a:latin typeface="Arial Unicode MS"/>
                <a:ea typeface="JetBrains Mono"/>
              </a:rPr>
              <a:t>center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</a:rPr>
              <a:t>表示居中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相关的</a:t>
            </a:r>
            <a:r>
              <a:rPr lang="en-US" altLang="zh-CN" dirty="0" err="1"/>
              <a:t>css</a:t>
            </a:r>
            <a:r>
              <a:rPr lang="zh-CN" altLang="en-US" dirty="0"/>
              <a:t>设置还有很多，比如颜色字体一类的，这些在前端开发中都比较通用，一些精美的</a:t>
            </a:r>
            <a:r>
              <a:rPr lang="en-US" altLang="zh-CN" dirty="0"/>
              <a:t>UI</a:t>
            </a:r>
            <a:r>
              <a:rPr lang="zh-CN" altLang="en-US" dirty="0"/>
              <a:t>设计，也需要经验和美感的加成。</a:t>
            </a:r>
            <a:endParaRPr lang="en-US" altLang="zh-CN" dirty="0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B45B736F-49EB-C46E-390F-C6C377BA0C38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HAP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en-US" altLang="zh-CN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en-US" altLang="zh-CN" sz="3500" b="1" u="sng" kern="0" spc="-10" dirty="0" err="1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91757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62A97-0C0B-A97C-6B59-E842CE6A0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508F4D95-E53B-1956-EA71-BDFBE364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72C402-C75F-FE8F-CF44-E1C4B8B59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88D4C3E5-A166-B3B0-E922-5295A73EF690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HAP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en-US" altLang="zh-CN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en-US" altLang="zh-CN" sz="3500" b="1" u="sng" kern="0" spc="-10" dirty="0" err="1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A33BDF0-2C01-11FF-54BE-334B5EACB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86" y="3202937"/>
            <a:ext cx="115659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image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"margin-left: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{{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left_pos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;margin-top: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{{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up_pos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;width: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{{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wide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;height: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{{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high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;"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src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{{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Pac_img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DA2F74-4640-451B-FD8D-CAEC6F3C9D41}"/>
              </a:ext>
            </a:extLst>
          </p:cNvPr>
          <p:cNvSpPr txBox="1"/>
          <p:nvPr/>
        </p:nvSpPr>
        <p:spPr>
          <a:xfrm>
            <a:off x="219386" y="1817942"/>
            <a:ext cx="10762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关于组件的样式，除了在</a:t>
            </a:r>
            <a:r>
              <a:rPr lang="en-US" altLang="zh-CN" dirty="0" err="1"/>
              <a:t>css</a:t>
            </a:r>
            <a:r>
              <a:rPr lang="zh-CN" altLang="en-US" dirty="0"/>
              <a:t>中定义外，还可以在</a:t>
            </a:r>
            <a:r>
              <a:rPr lang="en-US" altLang="zh-CN" dirty="0" err="1"/>
              <a:t>hml</a:t>
            </a:r>
            <a:r>
              <a:rPr lang="zh-CN" altLang="en-US" dirty="0"/>
              <a:t>中通过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lang="zh-CN" altLang="en-US" dirty="0"/>
              <a:t>关键字直接定义，相关配置也可以以变量的形式设置，从而可以实现组件样式的动态变化。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如下面就是一个样式、原图片均使用</a:t>
            </a:r>
            <a:r>
              <a:rPr lang="en-US" altLang="zh-CN" sz="2400" dirty="0"/>
              <a:t>.</a:t>
            </a:r>
            <a:r>
              <a:rPr lang="en-US" altLang="zh-CN" sz="2400" dirty="0" err="1"/>
              <a:t>js</a:t>
            </a:r>
            <a:r>
              <a:rPr lang="zh-CN" altLang="en-US" dirty="0"/>
              <a:t>中定义变量形式进行设置的</a:t>
            </a:r>
            <a:r>
              <a:rPr lang="en-US" altLang="zh-CN" dirty="0"/>
              <a:t>image</a:t>
            </a:r>
            <a:r>
              <a:rPr lang="zh-CN" altLang="en-US" dirty="0"/>
              <a:t>组件。</a:t>
            </a:r>
          </a:p>
        </p:txBody>
      </p:sp>
    </p:spTree>
    <p:extLst>
      <p:ext uri="{BB962C8B-B14F-4D97-AF65-F5344CB8AC3E}">
        <p14:creationId xmlns:p14="http://schemas.microsoft.com/office/powerpoint/2010/main" val="384058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26571" y="442395"/>
            <a:ext cx="444137" cy="442830"/>
          </a:xfrm>
          <a:prstGeom prst="rect">
            <a:avLst/>
          </a:prstGeom>
        </p:spPr>
      </p:pic>
      <p:pic>
        <p:nvPicPr>
          <p:cNvPr id="148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6571" y="1085803"/>
            <a:ext cx="3470988" cy="5693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led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917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close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9170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change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9170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app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'@system.app'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export default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'BearPi-HM Micro'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statu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'0'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exit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terminate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let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that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this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ledcontrol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led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res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that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statu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res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led_status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fail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res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    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complete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859801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Arial Unicode MS"/>
              </a:rPr>
              <a:t>……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81071" y="821611"/>
            <a:ext cx="716306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而对于</a:t>
            </a:r>
            <a:r>
              <a:rPr lang="en-US" altLang="zh-CN" sz="2800" b="1" dirty="0"/>
              <a:t>JS</a:t>
            </a:r>
            <a:r>
              <a:rPr lang="zh-CN" altLang="en-US" dirty="0"/>
              <a:t>，不同的开发平台可能会有所不同，</a:t>
            </a:r>
            <a:endParaRPr lang="en-US" altLang="zh-CN" dirty="0"/>
          </a:p>
          <a:p>
            <a:r>
              <a:rPr lang="zh-CN" altLang="en-US" dirty="0"/>
              <a:t>对于典型的</a:t>
            </a:r>
            <a:r>
              <a:rPr lang="en-US" altLang="zh-CN" dirty="0"/>
              <a:t>JS</a:t>
            </a:r>
            <a:r>
              <a:rPr lang="zh-CN" altLang="en-US" dirty="0"/>
              <a:t>而言，一般包括以下几个部分：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声明的全局变量，比如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led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917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close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9170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change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9170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导入的接口库，比如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app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'@system.app'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;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export default </a:t>
            </a:r>
            <a:r>
              <a:rPr lang="zh-CN" altLang="en-US" dirty="0"/>
              <a:t>模块，用于导出模块成员，包括数据和函数。这些数据和函数可以在</a:t>
            </a:r>
            <a:r>
              <a:rPr lang="en-US" altLang="zh-CN" dirty="0" err="1"/>
              <a:t>js</a:t>
            </a:r>
            <a:r>
              <a:rPr lang="zh-CN" altLang="en-US" dirty="0"/>
              <a:t>内部、</a:t>
            </a:r>
            <a:r>
              <a:rPr lang="en-US" altLang="zh-CN" dirty="0" err="1"/>
              <a:t>hml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css</a:t>
            </a:r>
            <a:r>
              <a:rPr lang="zh-CN" altLang="en-US" sz="1400" dirty="0"/>
              <a:t>有时会用</a:t>
            </a:r>
            <a:r>
              <a:rPr lang="en-US" altLang="zh-CN" sz="1400" dirty="0" err="1"/>
              <a:t>js</a:t>
            </a:r>
            <a:r>
              <a:rPr lang="zh-CN" altLang="en-US" sz="1400" dirty="0"/>
              <a:t>的数据，另外</a:t>
            </a:r>
            <a:r>
              <a:rPr lang="en-US" altLang="zh-CN" sz="1400" dirty="0" err="1"/>
              <a:t>hml</a:t>
            </a:r>
            <a:r>
              <a:rPr lang="zh-CN" altLang="en-US" sz="1400" dirty="0"/>
              <a:t>中可以直接在组件里定义</a:t>
            </a:r>
            <a:r>
              <a:rPr lang="en-US" altLang="zh-CN" sz="1400" dirty="0" err="1"/>
              <a:t>css</a:t>
            </a:r>
            <a:r>
              <a:rPr lang="zh-CN" altLang="en-US" sz="1400" dirty="0"/>
              <a:t>，有时甚至不需要</a:t>
            </a:r>
            <a:r>
              <a:rPr lang="en-US" altLang="zh-CN" sz="1400" dirty="0" err="1"/>
              <a:t>css</a:t>
            </a:r>
            <a:r>
              <a:rPr lang="zh-CN" altLang="en-US" sz="1400" dirty="0"/>
              <a:t>文档的内容）</a:t>
            </a:r>
            <a:r>
              <a:rPr lang="zh-CN" altLang="en-US" dirty="0"/>
              <a:t>中被使用。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它的主要作用，是提供数据和功能函数，一般对于</a:t>
            </a:r>
            <a:r>
              <a:rPr lang="en-US" altLang="zh-CN" dirty="0"/>
              <a:t>app</a:t>
            </a:r>
            <a:r>
              <a:rPr lang="zh-CN" altLang="en-US" dirty="0"/>
              <a:t>这类接口库中函数的使用，都包括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、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 fail</a:t>
            </a:r>
            <a:r>
              <a:rPr lang="zh-CN" altLang="en-US" dirty="0">
                <a:solidFill>
                  <a:srgbClr val="00A99E"/>
                </a:solidFill>
                <a:latin typeface="Arial Unicode MS"/>
                <a:ea typeface="JetBrains Mono"/>
              </a:rPr>
              <a:t>、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 complete</a:t>
            </a:r>
            <a:r>
              <a:rPr lang="zh-CN" altLang="en-US" dirty="0"/>
              <a:t>回调，分别表示函数调用成功、失败、完成后应该做什么。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所定义的数据，既可以在</a:t>
            </a:r>
            <a:r>
              <a:rPr lang="en-US" altLang="zh-CN" dirty="0" err="1"/>
              <a:t>js</a:t>
            </a:r>
            <a:r>
              <a:rPr lang="zh-CN" altLang="en-US" dirty="0"/>
              <a:t>中使用，也可以在</a:t>
            </a:r>
            <a:r>
              <a:rPr lang="en-US" altLang="zh-CN" dirty="0" err="1"/>
              <a:t>hml</a:t>
            </a:r>
            <a:r>
              <a:rPr lang="zh-CN" altLang="en-US" dirty="0"/>
              <a:t>中使用。需要注意的是，这些数据往往以类似结构体和字典的形式定义，使用时需要用</a:t>
            </a:r>
            <a:br>
              <a:rPr lang="en-US" altLang="zh-CN" dirty="0"/>
            </a:br>
            <a:r>
              <a:rPr lang="en-US" altLang="zh-CN" sz="2000" dirty="0" err="1">
                <a:solidFill>
                  <a:srgbClr val="FF0000"/>
                </a:solidFill>
              </a:rPr>
              <a:t>this.data.title</a:t>
            </a:r>
            <a:r>
              <a:rPr lang="zh-CN" altLang="en-US" dirty="0"/>
              <a:t>的形式。这种变量的定义也可以嵌套，定义很多层以区分不同变量的用途，但所有变量最外层都是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另外，之前的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lang="zh-CN" altLang="en-US" dirty="0"/>
              <a:t>绑定的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exit</a:t>
            </a:r>
            <a:r>
              <a:rPr lang="zh-CN" altLang="en-US" dirty="0"/>
              <a:t>函数，也定义在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中，可以到项目代码中查看相关内容。</a:t>
            </a:r>
            <a:endParaRPr lang="en-US" altLang="zh-CN" dirty="0"/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6B32AAC9-D9E5-6117-D8C9-C3ABDA93B861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HAP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en-US" altLang="zh-CN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en-US" altLang="zh-CN" sz="3500" b="1" u="sng" kern="0" spc="-10" dirty="0" err="1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26571" y="442395"/>
            <a:ext cx="444137" cy="442830"/>
          </a:xfrm>
          <a:prstGeom prst="rect">
            <a:avLst/>
          </a:prstGeom>
        </p:spPr>
      </p:pic>
      <p:pic>
        <p:nvPicPr>
          <p:cNvPr id="148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7241" y="1058600"/>
            <a:ext cx="3470988" cy="5693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led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917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close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9170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change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9170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app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'@system.app'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export default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'BearPi-HM Micro'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statu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'0'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exit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terminate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let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that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this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ledcontrol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led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res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that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statu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res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led_status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fail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res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    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complete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859801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Arial Unicode MS"/>
              </a:rPr>
              <a:t>……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8892" y="1085803"/>
            <a:ext cx="455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声明的全局变量，类似前面讲的枚举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299788" y="1688841"/>
            <a:ext cx="546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接口，可以调用注册过的</a:t>
            </a:r>
            <a:r>
              <a:rPr lang="en-US" altLang="zh-CN" dirty="0"/>
              <a:t>JS API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3" idx="1"/>
          </p:cNvCxnSpPr>
          <p:nvPr/>
        </p:nvCxnSpPr>
        <p:spPr>
          <a:xfrm flipV="1">
            <a:off x="3181739" y="1270469"/>
            <a:ext cx="1977153" cy="7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041780" y="1455135"/>
            <a:ext cx="2258008" cy="418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299787" y="2309758"/>
            <a:ext cx="604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数据：标题（在界面上显示，</a:t>
            </a:r>
            <a:r>
              <a:rPr lang="en-US" altLang="zh-CN" dirty="0" err="1"/>
              <a:t>hml</a:t>
            </a:r>
            <a:r>
              <a:rPr lang="zh-CN" altLang="en-US" dirty="0"/>
              <a:t>中使用）；状态（</a:t>
            </a:r>
            <a:r>
              <a:rPr lang="en-US" altLang="zh-CN" dirty="0"/>
              <a:t>led</a:t>
            </a:r>
            <a:r>
              <a:rPr lang="zh-CN" altLang="en-US" dirty="0"/>
              <a:t>亮</a:t>
            </a:r>
            <a:r>
              <a:rPr lang="en-US" altLang="zh-CN" dirty="0"/>
              <a:t>1</a:t>
            </a:r>
            <a:r>
              <a:rPr lang="zh-CN" altLang="en-US" dirty="0"/>
              <a:t>，暗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2295331" y="2242839"/>
            <a:ext cx="3004456" cy="390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7" idx="1"/>
          </p:cNvCxnSpPr>
          <p:nvPr/>
        </p:nvCxnSpPr>
        <p:spPr>
          <a:xfrm>
            <a:off x="1073020" y="2680170"/>
            <a:ext cx="4002833" cy="1179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75853" y="3536302"/>
            <a:ext cx="660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函数，</a:t>
            </a:r>
            <a:r>
              <a:rPr lang="en-US" altLang="zh-CN" dirty="0"/>
              <a:t>e</a:t>
            </a:r>
            <a:r>
              <a:rPr lang="zh-CN" altLang="en-US" dirty="0"/>
              <a:t>是事件对象，可以用来获取界面上发生事件的相关信息，理论上允许任何命名方式，用</a:t>
            </a:r>
            <a:r>
              <a:rPr lang="en-US" altLang="zh-CN" dirty="0"/>
              <a:t>e/event</a:t>
            </a:r>
            <a:r>
              <a:rPr lang="zh-CN" altLang="en-US" dirty="0"/>
              <a:t>只是约定俗成。</a:t>
            </a:r>
          </a:p>
        </p:txBody>
      </p:sp>
      <p:cxnSp>
        <p:nvCxnSpPr>
          <p:cNvPr id="8" name="直接箭头连接符 7"/>
          <p:cNvCxnSpPr>
            <a:endCxn id="9" idx="1"/>
          </p:cNvCxnSpPr>
          <p:nvPr/>
        </p:nvCxnSpPr>
        <p:spPr>
          <a:xfrm>
            <a:off x="3181739" y="4757106"/>
            <a:ext cx="2509934" cy="957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91673" y="5391808"/>
            <a:ext cx="660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调用接口，与业务端交互。</a:t>
            </a:r>
            <a:endParaRPr lang="en-US" altLang="zh-CN" dirty="0"/>
          </a:p>
          <a:p>
            <a:r>
              <a:rPr lang="zh-CN" altLang="en-US" dirty="0"/>
              <a:t>这个接口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ledcontrol</a:t>
            </a:r>
            <a:r>
              <a:rPr lang="zh-CN" altLang="en-US" dirty="0"/>
              <a:t>，在业务端的</a:t>
            </a:r>
            <a:r>
              <a:rPr lang="en-US" altLang="zh-CN" dirty="0" err="1"/>
              <a:t>app_module.h</a:t>
            </a:r>
            <a:r>
              <a:rPr lang="zh-CN" altLang="en-US" dirty="0"/>
              <a:t>中注册。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B5F76F-71A3-19A6-BBB7-64C8EF932FAA}"/>
              </a:ext>
            </a:extLst>
          </p:cNvPr>
          <p:cNvSpPr txBox="1"/>
          <p:nvPr/>
        </p:nvSpPr>
        <p:spPr>
          <a:xfrm>
            <a:off x="5299787" y="6018991"/>
            <a:ext cx="660607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JSI::</a:t>
            </a:r>
            <a:r>
              <a:rPr lang="en-US" altLang="zh-CN" sz="1800" kern="1200" dirty="0" err="1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SetModuleAPI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(exports, "</a:t>
            </a:r>
            <a:r>
              <a:rPr lang="en-US" altLang="zh-CN" sz="180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ledcontrol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sz="1800" kern="1200" dirty="0" err="1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AppModule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sz="180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ToggleLed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en-US" dirty="0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B29D5A2-DD6A-5B3F-E2E3-47B57D00DFB8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HAP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en-US" altLang="zh-CN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en-US" altLang="zh-CN" sz="3500" b="1" u="sng" kern="0" spc="-10" dirty="0" err="1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54F4-1325-3F2E-67FF-3CA1A185D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4">
            <a:extLst>
              <a:ext uri="{FF2B5EF4-FFF2-40B4-BE49-F238E27FC236}">
                <a16:creationId xmlns:a16="http://schemas.microsoft.com/office/drawing/2014/main" id="{9BF23D06-612B-B649-DFEC-4F2A7E04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26571" y="442395"/>
            <a:ext cx="444137" cy="442830"/>
          </a:xfrm>
          <a:prstGeom prst="rect">
            <a:avLst/>
          </a:prstGeom>
        </p:spPr>
      </p:pic>
      <p:pic>
        <p:nvPicPr>
          <p:cNvPr id="148" name="picture 148">
            <a:extLst>
              <a:ext uri="{FF2B5EF4-FFF2-40B4-BE49-F238E27FC236}">
                <a16:creationId xmlns:a16="http://schemas.microsoft.com/office/drawing/2014/main" id="{885B5B47-E63F-1B3A-BC6C-FBD255B17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95471CB4-5D92-8FF2-0F19-2BCD71C5A571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HAP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en-US" altLang="zh-CN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en-US" altLang="zh-CN" sz="3500" b="1" u="sng" kern="0" spc="-10" dirty="0" err="1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3C10A2D-87E1-CB71-EE40-417F69FB1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" y="1335767"/>
            <a:ext cx="6571030" cy="470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app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‘@system.app’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router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‘@system.router’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export default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router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replace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uri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'pages/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所需跳转页面目录名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所需跳转页面名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exit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terminate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83E14EF-F392-8904-E422-734C1A817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894" y="3855758"/>
            <a:ext cx="3181794" cy="192431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A49D0E8-8040-CD91-60AA-7C2683051F0C}"/>
              </a:ext>
            </a:extLst>
          </p:cNvPr>
          <p:cNvSpPr txBox="1"/>
          <p:nvPr/>
        </p:nvSpPr>
        <p:spPr>
          <a:xfrm>
            <a:off x="7221894" y="1077923"/>
            <a:ext cx="4236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</a:t>
            </a:r>
            <a:r>
              <a:rPr lang="en-US" altLang="zh-CN" dirty="0"/>
              <a:t>hap</a:t>
            </a:r>
            <a:r>
              <a:rPr lang="zh-CN" altLang="en-US" dirty="0"/>
              <a:t>的页面跳转，使用的是</a:t>
            </a:r>
            <a:r>
              <a:rPr lang="en-US" altLang="zh-CN" dirty="0"/>
              <a:t>router</a:t>
            </a:r>
            <a:r>
              <a:rPr lang="zh-CN" altLang="en-US" dirty="0"/>
              <a:t>库中的</a:t>
            </a:r>
            <a:r>
              <a:rPr lang="en-US" altLang="zh-CN" dirty="0"/>
              <a:t>replace</a:t>
            </a:r>
            <a:r>
              <a:rPr lang="zh-CN" altLang="en-US" dirty="0"/>
              <a:t>函数，</a:t>
            </a:r>
            <a:r>
              <a:rPr lang="en-US" altLang="zh-CN" dirty="0" err="1"/>
              <a:t>uri</a:t>
            </a:r>
            <a:r>
              <a:rPr lang="zh-CN" altLang="en-US" dirty="0"/>
              <a:t>即指示需要跳转至的页面路径。</a:t>
            </a:r>
            <a:endParaRPr lang="en-US" altLang="zh-CN" dirty="0"/>
          </a:p>
          <a:p>
            <a:r>
              <a:rPr lang="zh-CN" altLang="en-US" dirty="0"/>
              <a:t>比如要从</a:t>
            </a:r>
            <a:r>
              <a:rPr lang="en-US" altLang="zh-CN" dirty="0"/>
              <a:t>index</a:t>
            </a:r>
            <a:r>
              <a:rPr lang="zh-CN" altLang="en-US" dirty="0"/>
              <a:t>跳转到</a:t>
            </a:r>
            <a:r>
              <a:rPr lang="en-US" altLang="zh-CN" dirty="0" err="1"/>
              <a:t>smart_control</a:t>
            </a:r>
            <a:endParaRPr lang="en-US" altLang="zh-CN" dirty="0"/>
          </a:p>
          <a:p>
            <a:r>
              <a:rPr lang="zh-CN" altLang="en-US" dirty="0"/>
              <a:t>路径就是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pages/smart_control/smart_control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653170"/>
              </a:solidFill>
              <a:effectLst/>
              <a:latin typeface="Arial Unicode MS"/>
              <a:ea typeface="JetBrains Mono"/>
            </a:endParaRPr>
          </a:p>
          <a:p>
            <a:r>
              <a:rPr lang="zh-CN" altLang="en-US" dirty="0"/>
              <a:t>一般整个函数会绑定到某个事件（常见的是点击事件），就好比微信点击头像，就</a:t>
            </a:r>
            <a:r>
              <a:rPr lang="zh-CN" altLang="en-US"/>
              <a:t>可以切换到个人信息的页面。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5BBEB69-B8CF-3E9E-01B6-A556ED306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6515F16-DAD7-9346-F799-99E5C648808B}"/>
              </a:ext>
            </a:extLst>
          </p:cNvPr>
          <p:cNvCxnSpPr>
            <a:cxnSpLocks/>
          </p:cNvCxnSpPr>
          <p:nvPr/>
        </p:nvCxnSpPr>
        <p:spPr>
          <a:xfrm flipV="1">
            <a:off x="3407855" y="3256263"/>
            <a:ext cx="1285443" cy="5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2861EA2-C72D-919C-E73A-1E27DB83C8C7}"/>
              </a:ext>
            </a:extLst>
          </p:cNvPr>
          <p:cNvCxnSpPr>
            <a:cxnSpLocks/>
          </p:cNvCxnSpPr>
          <p:nvPr/>
        </p:nvCxnSpPr>
        <p:spPr>
          <a:xfrm flipH="1" flipV="1">
            <a:off x="4853938" y="3256263"/>
            <a:ext cx="413819" cy="5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6314872-06A8-2E2A-7D7D-BCB00F4C5C1D}"/>
              </a:ext>
            </a:extLst>
          </p:cNvPr>
          <p:cNvSpPr/>
          <p:nvPr/>
        </p:nvSpPr>
        <p:spPr>
          <a:xfrm>
            <a:off x="3313872" y="2424442"/>
            <a:ext cx="2946969" cy="831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这两者可以不同，只是习惯上会取一样或者接近的名称</a:t>
            </a:r>
          </a:p>
        </p:txBody>
      </p:sp>
    </p:spTree>
    <p:extLst>
      <p:ext uri="{BB962C8B-B14F-4D97-AF65-F5344CB8AC3E}">
        <p14:creationId xmlns:p14="http://schemas.microsoft.com/office/powerpoint/2010/main" val="393802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0BC1D-D7E5-DF02-5472-59A296EC3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3FDDDC72-9124-FEB6-067B-F746795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DCE26B-8100-AEA7-F5F2-6B368A25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3BEE15A2-58EE-AB68-246C-FC6041925352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HAP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4DB2BB-5CDF-0D06-F794-106EF6A87A70}"/>
              </a:ext>
            </a:extLst>
          </p:cNvPr>
          <p:cNvSpPr txBox="1"/>
          <p:nvPr/>
        </p:nvSpPr>
        <p:spPr>
          <a:xfrm>
            <a:off x="336737" y="1510417"/>
            <a:ext cx="11518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以上内容是对</a:t>
            </a:r>
            <a:r>
              <a:rPr lang="en-US" altLang="zh-CN" dirty="0"/>
              <a:t>HAP</a:t>
            </a:r>
            <a:r>
              <a:rPr lang="zh-CN" altLang="en-US" dirty="0"/>
              <a:t>的</a:t>
            </a:r>
            <a:r>
              <a:rPr lang="en-US" altLang="zh-CN" dirty="0" err="1"/>
              <a:t>hml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r>
              <a:rPr lang="zh-CN" altLang="en-US" dirty="0"/>
              <a:t>三大件一些常用开发规则的介绍，和</a:t>
            </a:r>
            <a:r>
              <a:rPr lang="en-US" altLang="zh-CN" dirty="0"/>
              <a:t>Web/</a:t>
            </a:r>
            <a:r>
              <a:rPr lang="zh-CN" altLang="en-US" dirty="0"/>
              <a:t>小程序开发遵循的原则也大同小异，基本上都可以套用。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后续的课程中，相关的参考代码也会给出，对于基本的功能和界面的实现，模仿所提供的</a:t>
            </a:r>
            <a:r>
              <a:rPr lang="en-US" altLang="zh-CN" dirty="0"/>
              <a:t>HAP</a:t>
            </a:r>
            <a:r>
              <a:rPr lang="zh-CN" altLang="en-US" dirty="0"/>
              <a:t>代码进行编写即可。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那么接下来，本章更加关注的，还是整个 </a:t>
            </a:r>
            <a:r>
              <a:rPr lang="en-US" altLang="zh-CN" dirty="0"/>
              <a:t>JS UI</a:t>
            </a:r>
            <a:r>
              <a:rPr lang="zh-CN" altLang="en-US" dirty="0"/>
              <a:t>下，</a:t>
            </a:r>
            <a:r>
              <a:rPr lang="en-US" altLang="zh-CN" dirty="0"/>
              <a:t>HAP</a:t>
            </a:r>
            <a:r>
              <a:rPr lang="zh-CN" altLang="en-US" dirty="0"/>
              <a:t>、业务、驱动三者之间的调用关系。</a:t>
            </a:r>
          </a:p>
        </p:txBody>
      </p:sp>
    </p:spTree>
    <p:extLst>
      <p:ext uri="{BB962C8B-B14F-4D97-AF65-F5344CB8AC3E}">
        <p14:creationId xmlns:p14="http://schemas.microsoft.com/office/powerpoint/2010/main" val="37385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D459E-DB9C-A0EE-99C6-8B798DD54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080ABCDC-04FB-1B4C-CDB4-832D394B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8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99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C530E-B46D-498F-3FC9-9BF1A9905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D8AFA69C-8744-EEA3-DCB8-32DA4C21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sp>
        <p:nvSpPr>
          <p:cNvPr id="2" name="textbox 20">
            <a:extLst>
              <a:ext uri="{FF2B5EF4-FFF2-40B4-BE49-F238E27FC236}">
                <a16:creationId xmlns:a16="http://schemas.microsoft.com/office/drawing/2014/main" id="{633B6CDA-D256-FF8E-DAE7-7D366BB69DAF}"/>
              </a:ext>
            </a:extLst>
          </p:cNvPr>
          <p:cNvSpPr/>
          <p:nvPr/>
        </p:nvSpPr>
        <p:spPr>
          <a:xfrm>
            <a:off x="0" y="452627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3200" u="sng" kern="0" spc="-24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JS UI</a:t>
            </a:r>
            <a:r>
              <a:rPr lang="zh-CN" altLang="en-US" sz="3200" u="sng" kern="0" spc="-24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框架下的沟通调用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AFF01245-1915-BC0D-A27C-169856A3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8" y="452627"/>
            <a:ext cx="434340" cy="4053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380977-5A98-0DB4-8565-E7E03AB6D738}"/>
              </a:ext>
            </a:extLst>
          </p:cNvPr>
          <p:cNvSpPr txBox="1"/>
          <p:nvPr/>
        </p:nvSpPr>
        <p:spPr>
          <a:xfrm>
            <a:off x="368808" y="1399592"/>
            <a:ext cx="112079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在这个过程中，不仅有各个交互端之间的沟通，每个交互端内部也会有数据的转移，因此会产生数据之间的赋值和映射。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接下来的每个转移过程中，</a:t>
            </a:r>
            <a:r>
              <a:rPr lang="zh-CN" altLang="en-US" sz="2400" dirty="0">
                <a:solidFill>
                  <a:schemeClr val="accent1"/>
                </a:solidFill>
              </a:rPr>
              <a:t>蓝色框</a:t>
            </a:r>
            <a:r>
              <a:rPr lang="zh-CN" altLang="en-US" dirty="0"/>
              <a:t>指出了每次转移过程中，变量之间的赋值关系，也就是值的传递，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除了</a:t>
            </a:r>
            <a:r>
              <a:rPr lang="en-US" altLang="zh-CN" dirty="0"/>
              <a:t>HAP</a:t>
            </a:r>
            <a:r>
              <a:rPr lang="zh-CN" altLang="en-US" dirty="0"/>
              <a:t>和业务的交互，使用了</a:t>
            </a:r>
            <a:r>
              <a:rPr lang="en-US" altLang="zh-CN" sz="1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GetNumberProperty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sz="1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SetNumberProperty</a:t>
            </a:r>
            <a:r>
              <a:rPr lang="zh-CN" altLang="en-US" dirty="0"/>
              <a:t>两个函数进行</a:t>
            </a:r>
            <a:r>
              <a:rPr lang="en-US" altLang="zh-CN" dirty="0"/>
              <a:t>JS</a:t>
            </a:r>
            <a:r>
              <a:rPr lang="zh-CN" altLang="en-US" dirty="0"/>
              <a:t>格式的数据交互外，其余部分的数据传递，在逻辑上使用的都是</a:t>
            </a:r>
            <a:r>
              <a:rPr lang="en-US" altLang="zh-CN" dirty="0"/>
              <a:t>C++</a:t>
            </a:r>
            <a:r>
              <a:rPr lang="zh-CN" altLang="en-US" dirty="0"/>
              <a:t>的参数和指针传递，结合源代码应该认真分析就能够明白这部分的逻辑链。</a:t>
            </a:r>
          </a:p>
        </p:txBody>
      </p:sp>
    </p:spTree>
    <p:extLst>
      <p:ext uri="{BB962C8B-B14F-4D97-AF65-F5344CB8AC3E}">
        <p14:creationId xmlns:p14="http://schemas.microsoft.com/office/powerpoint/2010/main" val="25385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2F113-443C-AA6F-C383-F89E21F42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D0B9CD64-299C-FE0F-8B0A-D73B0B6E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818350-73B8-04A8-3172-4AC8522C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2B1EF8A-E374-5D7E-5DC7-EBB662711CD1}"/>
              </a:ext>
            </a:extLst>
          </p:cNvPr>
          <p:cNvSpPr/>
          <p:nvPr/>
        </p:nvSpPr>
        <p:spPr>
          <a:xfrm>
            <a:off x="378006" y="4491942"/>
            <a:ext cx="10624458" cy="2129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latinLnBrk="0" hangingPunct="1">
              <a:lnSpc>
                <a:spcPts val="1500"/>
              </a:lnSpc>
              <a:buNone/>
            </a:pPr>
            <a:r>
              <a:rPr lang="en-US" altLang="zh-CN" sz="1400" b="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JSIValue</a:t>
            </a:r>
            <a:r>
              <a:rPr lang="en-US" altLang="zh-CN" sz="14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CN" sz="1400" b="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AppModule</a:t>
            </a:r>
            <a:r>
              <a:rPr lang="en-US" altLang="zh-CN" sz="14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lang="en-US" altLang="zh-CN" sz="1400" b="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ToggleLed</a:t>
            </a:r>
            <a:r>
              <a:rPr lang="en-US" altLang="zh-CN" sz="14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(const </a:t>
            </a:r>
            <a:r>
              <a:rPr lang="en-US" altLang="zh-CN" sz="1400" b="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JSIValue</a:t>
            </a:r>
            <a:r>
              <a:rPr lang="en-US" altLang="zh-CN" sz="14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CN" sz="1400" b="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thisVal</a:t>
            </a:r>
            <a:r>
              <a:rPr lang="en-US" altLang="zh-CN" sz="14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 const </a:t>
            </a:r>
            <a:r>
              <a:rPr lang="en-US" altLang="zh-CN" sz="1400" b="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JSIValue</a:t>
            </a:r>
            <a:r>
              <a:rPr lang="en-US" altLang="zh-CN" sz="14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*</a:t>
            </a:r>
            <a:r>
              <a:rPr lang="en-US" altLang="zh-CN" sz="1400" b="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lang="en-US" altLang="zh-CN" sz="14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 uint8_t </a:t>
            </a:r>
            <a:r>
              <a:rPr lang="en-US" altLang="zh-CN" sz="1400" b="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argsNum</a:t>
            </a:r>
            <a:r>
              <a:rPr lang="en-US" altLang="zh-CN" sz="14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zh-CN" altLang="zh-CN" sz="1400" dirty="0">
              <a:solidFill>
                <a:schemeClr val="tx1"/>
              </a:solidFill>
              <a:effectLst/>
            </a:endParaRPr>
          </a:p>
          <a:p>
            <a:pPr marL="0" algn="l" rtl="0" eaLnBrk="1" latinLnBrk="0" hangingPunct="1">
              <a:lnSpc>
                <a:spcPts val="1500"/>
              </a:lnSpc>
              <a:buNone/>
            </a:pPr>
            <a:r>
              <a:rPr lang="en-US" altLang="zh-CN" sz="14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lang="zh-CN" altLang="zh-CN" sz="1400" dirty="0">
              <a:solidFill>
                <a:schemeClr val="tx1"/>
              </a:solidFill>
              <a:effectLst/>
            </a:endParaRPr>
          </a:p>
          <a:p>
            <a:pPr marL="0" algn="l" rtl="0" eaLnBrk="1" latinLnBrk="0" hangingPunct="1">
              <a:lnSpc>
                <a:spcPts val="1500"/>
              </a:lnSpc>
              <a:buNone/>
            </a:pPr>
            <a:r>
              <a:rPr lang="en-US" altLang="zh-CN" sz="14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   HILOG_ERROR(HILOG_MODULE_ACE, "led button pressed.");</a:t>
            </a:r>
          </a:p>
          <a:p>
            <a:pPr marL="0" algn="l" rtl="0" eaLnBrk="1" latinLnBrk="0" hangingPunct="1">
              <a:lnSpc>
                <a:spcPts val="15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    ……</a:t>
            </a:r>
            <a:endParaRPr lang="zh-CN" altLang="zh-CN" sz="1400" dirty="0">
              <a:solidFill>
                <a:schemeClr val="tx1"/>
              </a:solidFill>
              <a:effectLst/>
            </a:endParaRPr>
          </a:p>
          <a:p>
            <a:pPr marL="0" algn="l" rtl="0" eaLnBrk="1" latinLnBrk="0" hangingPunct="1">
              <a:lnSpc>
                <a:spcPts val="1500"/>
              </a:lnSpc>
              <a:buNone/>
            </a:pPr>
            <a:r>
              <a:rPr lang="en-US" altLang="zh-CN" sz="1400" b="0" kern="120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lang="en-US" altLang="zh-CN" sz="1400" b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int32_t num = (int32_t)JSI::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GetNumberProperty</a:t>
            </a:r>
            <a:r>
              <a:rPr lang="en-US" altLang="zh-CN" sz="1400" b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[0], "</a:t>
            </a:r>
            <a:r>
              <a:rPr lang="en-US" altLang="zh-CN" b="0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code</a:t>
            </a:r>
            <a:r>
              <a:rPr lang="en-US" altLang="zh-CN" sz="1400" b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");</a:t>
            </a:r>
            <a:endParaRPr lang="zh-CN" altLang="zh-CN" sz="1400" dirty="0"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  <a:p>
            <a:pPr marL="0" algn="l" rtl="0" eaLnBrk="1" latinLnBrk="0" hangingPunct="1">
              <a:lnSpc>
                <a:spcPts val="1500"/>
              </a:lnSpc>
              <a:buNone/>
            </a:pPr>
            <a:r>
              <a:rPr lang="en-US" altLang="zh-CN" sz="14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   ……</a:t>
            </a:r>
          </a:p>
          <a:p>
            <a:pPr marL="0" algn="l" rtl="0" eaLnBrk="1" latinLnBrk="0" hangingPunct="1">
              <a:lnSpc>
                <a:spcPts val="1500"/>
              </a:lnSpc>
              <a:buNone/>
            </a:pPr>
            <a:endParaRPr lang="zh-CN" altLang="zh-CN" sz="1400" dirty="0">
              <a:solidFill>
                <a:schemeClr val="tx1"/>
              </a:solidFill>
              <a:effectLst/>
            </a:endParaRPr>
          </a:p>
          <a:p>
            <a:pPr>
              <a:lnSpc>
                <a:spcPts val="1500"/>
              </a:lnSpc>
              <a:buNone/>
            </a:pP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(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GpioWriteRead</a:t>
            </a:r>
            <a:r>
              <a:rPr lang="en-US" altLang="zh-CN" sz="1400" b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(serv, </a:t>
            </a:r>
            <a:r>
              <a:rPr lang="en-US" altLang="zh-CN" sz="2000" b="0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num</a:t>
            </a:r>
            <a:r>
              <a:rPr lang="en-US" altLang="zh-CN" sz="1400" b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&amp;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replyData</a:t>
            </a:r>
            <a:r>
              <a:rPr lang="en-US" altLang="zh-CN" sz="1400" b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1500"/>
              </a:lnSpc>
              <a:buNone/>
            </a:pP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……</a:t>
            </a:r>
          </a:p>
          <a:p>
            <a:pPr>
              <a:lnSpc>
                <a:spcPts val="1500"/>
              </a:lnSpc>
            </a:pP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CN" sz="1400" b="0" kern="1200" dirty="0">
              <a:solidFill>
                <a:schemeClr val="tx1"/>
              </a:solidFill>
              <a:effectLst/>
              <a:latin typeface="Consolas" panose="020B0609020204030204" pitchFamily="49" charset="0"/>
              <a:ea typeface="+mn-ea"/>
              <a:cs typeface="+mn-cs"/>
            </a:endParaRPr>
          </a:p>
          <a:p>
            <a:pPr marL="0" algn="l" rtl="0" eaLnBrk="1" latinLnBrk="0" hangingPunct="1">
              <a:lnSpc>
                <a:spcPts val="1500"/>
              </a:lnSpc>
            </a:pPr>
            <a:r>
              <a:rPr lang="en-US" altLang="zh-CN" sz="14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zh-CN" altLang="zh-CN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17AEF8-090C-6E11-5DB2-03E57FBA1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162" y="708531"/>
            <a:ext cx="3470988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led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917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close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9170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change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9170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app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'@system.app'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export default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……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let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that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this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ledcontrol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led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res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that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statu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res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led_status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fail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res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lang="en-US" altLang="zh-CN" sz="1400" dirty="0">
                <a:solidFill>
                  <a:srgbClr val="FF0000"/>
                </a:solidFill>
                <a:latin typeface="Arial Unicode MS"/>
              </a:rPr>
              <a:t>……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E7B4AD-D9D0-36F5-07BC-C6DDF1BEF749}"/>
              </a:ext>
            </a:extLst>
          </p:cNvPr>
          <p:cNvSpPr txBox="1"/>
          <p:nvPr/>
        </p:nvSpPr>
        <p:spPr>
          <a:xfrm>
            <a:off x="378006" y="1022408"/>
            <a:ext cx="55376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lang="zh-CN" altLang="en-US" dirty="0"/>
              <a:t>，即是</a:t>
            </a:r>
            <a:r>
              <a:rPr lang="en-US" altLang="zh-CN" dirty="0"/>
              <a:t>hap</a:t>
            </a:r>
            <a:r>
              <a:rPr lang="zh-CN" altLang="en-US" dirty="0"/>
              <a:t>需要向业务端传递的数据，是操作设备的指令，在业务端，通过交互函数</a:t>
            </a:r>
            <a:r>
              <a:rPr lang="en-US" altLang="zh-CN" sz="1800" b="0" dirty="0" err="1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GetNumberProperty</a:t>
            </a:r>
            <a:r>
              <a:rPr lang="en-US" altLang="zh-CN" sz="1800" b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args</a:t>
            </a:r>
            <a:r>
              <a:rPr lang="en-US" altLang="zh-CN" sz="1800" b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[0], "code")</a:t>
            </a:r>
          </a:p>
          <a:p>
            <a:r>
              <a:rPr lang="zh-CN" altLang="en-US" dirty="0"/>
              <a:t>即可取出这个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lang="zh-CN" altLang="en-US" dirty="0"/>
              <a:t>，也即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led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lang="zh-CN" altLang="en-US" dirty="0"/>
              <a:t>，它代表的是指令</a:t>
            </a:r>
            <a:r>
              <a:rPr lang="en-US" altLang="zh-CN" dirty="0"/>
              <a:t>open</a:t>
            </a:r>
            <a:r>
              <a:rPr lang="zh-CN" altLang="en-US" dirty="0"/>
              <a:t>的编号。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此时，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 open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917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lang="zh-CN" altLang="en-US" dirty="0"/>
              <a:t>来到了业务端。并被赋值给</a:t>
            </a:r>
            <a:r>
              <a:rPr lang="en-US" altLang="zh-CN" dirty="0"/>
              <a:t>num</a:t>
            </a:r>
            <a:r>
              <a:rPr lang="zh-CN" altLang="en-US" dirty="0"/>
              <a:t>，于是这个时候，指令叫</a:t>
            </a:r>
            <a:r>
              <a:rPr lang="en-US" altLang="zh-CN" dirty="0"/>
              <a:t>num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接着</a:t>
            </a:r>
            <a:r>
              <a:rPr lang="en-US" altLang="zh-CN" dirty="0"/>
              <a:t>num</a:t>
            </a:r>
            <a:r>
              <a:rPr lang="zh-CN" altLang="en-US" dirty="0"/>
              <a:t>参数的形式，通过函数调用，被传递给函数</a:t>
            </a:r>
            <a:endParaRPr lang="en-US" altLang="zh-CN" dirty="0"/>
          </a:p>
          <a:p>
            <a:r>
              <a:rPr lang="en-US" altLang="zh-CN" dirty="0" err="1">
                <a:highlight>
                  <a:srgbClr val="00FF00"/>
                </a:highlight>
                <a:latin typeface="Consolas" panose="020B0609020204030204" pitchFamily="49" charset="0"/>
              </a:rPr>
              <a:t>GpioWriteRead</a:t>
            </a:r>
            <a:r>
              <a:rPr lang="en-US" altLang="zh-CN" dirty="0">
                <a:highlight>
                  <a:srgbClr val="00FF00"/>
                </a:highlight>
                <a:latin typeface="Consolas" panose="020B0609020204030204" pitchFamily="49" charset="0"/>
              </a:rPr>
              <a:t>(struct </a:t>
            </a:r>
            <a:r>
              <a:rPr lang="en-US" altLang="zh-CN" dirty="0" err="1">
                <a:highlight>
                  <a:srgbClr val="00FF00"/>
                </a:highlight>
                <a:latin typeface="Consolas" panose="020B0609020204030204" pitchFamily="49" charset="0"/>
              </a:rPr>
              <a:t>HdfIoService</a:t>
            </a:r>
            <a:r>
              <a:rPr lang="en-US" altLang="zh-CN" dirty="0">
                <a:highlight>
                  <a:srgbClr val="00FF00"/>
                </a:highlight>
                <a:latin typeface="Consolas" panose="020B0609020204030204" pitchFamily="49" charset="0"/>
              </a:rPr>
              <a:t> *serv, int32_t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eventData</a:t>
            </a:r>
            <a:r>
              <a:rPr lang="en-US" altLang="zh-CN" dirty="0">
                <a:highlight>
                  <a:srgbClr val="00FF00"/>
                </a:highlight>
                <a:latin typeface="Consolas" panose="020B0609020204030204" pitchFamily="49" charset="0"/>
              </a:rPr>
              <a:t>, int32_t *</a:t>
            </a:r>
            <a:r>
              <a:rPr lang="en-US" altLang="zh-CN" dirty="0" err="1">
                <a:highlight>
                  <a:srgbClr val="00FF00"/>
                </a:highlight>
                <a:latin typeface="Consolas" panose="020B0609020204030204" pitchFamily="49" charset="0"/>
              </a:rPr>
              <a:t>val</a:t>
            </a:r>
            <a:r>
              <a:rPr lang="en-US" altLang="zh-CN" dirty="0"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/>
              <a:t>的参数</a:t>
            </a:r>
            <a:r>
              <a:rPr lang="en-US" altLang="zh-CN" dirty="0" err="1"/>
              <a:t>eventData</a:t>
            </a:r>
            <a:r>
              <a:rPr lang="zh-CN" altLang="en-US" dirty="0"/>
              <a:t>，此时它即表示指令值。</a:t>
            </a:r>
            <a:endParaRPr lang="en-US" altLang="zh-CN" dirty="0"/>
          </a:p>
          <a:p>
            <a:endParaRPr lang="en-US" altLang="zh-CN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endParaRPr lang="en-US" altLang="zh-CN" dirty="0">
              <a:highlight>
                <a:srgbClr val="00FF00"/>
              </a:highlight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B2AB3A6-94E4-D8C3-7652-857162CEF5A9}"/>
              </a:ext>
            </a:extLst>
          </p:cNvPr>
          <p:cNvCxnSpPr>
            <a:cxnSpLocks/>
          </p:cNvCxnSpPr>
          <p:nvPr/>
        </p:nvCxnSpPr>
        <p:spPr>
          <a:xfrm flipH="1">
            <a:off x="6680718" y="2360645"/>
            <a:ext cx="1875453" cy="285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9F49CCA-829E-8008-2F8A-9E9B190BF093}"/>
              </a:ext>
            </a:extLst>
          </p:cNvPr>
          <p:cNvSpPr/>
          <p:nvPr/>
        </p:nvSpPr>
        <p:spPr>
          <a:xfrm>
            <a:off x="7520472" y="5294389"/>
            <a:ext cx="3051111" cy="877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led.open</a:t>
            </a:r>
            <a:r>
              <a:rPr lang="en-US" altLang="zh-CN" dirty="0">
                <a:solidFill>
                  <a:schemeClr val="bg1"/>
                </a:solidFill>
                <a:latin typeface="Arial Unicode MS"/>
                <a:ea typeface="JetBrains Mono"/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solidFill>
                  <a:schemeClr val="bg1"/>
                </a:solidFill>
                <a:latin typeface="Arial Unicode MS"/>
                <a:ea typeface="JetBrains Mono"/>
                <a:sym typeface="Wingdings" panose="05000000000000000000" pitchFamily="2" charset="2"/>
              </a:rPr>
              <a:t>numeventData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0CFAEC17-BBB0-FB15-3119-50F5D9E3F759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HAP</a:t>
            </a:r>
            <a:r>
              <a:rPr lang="en-US" altLang="zh-CN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业务端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23446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/>
          <p:nvPr/>
        </p:nvSpPr>
        <p:spPr>
          <a:xfrm>
            <a:off x="803910" y="1409065"/>
            <a:ext cx="8532495" cy="29540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indent="0" algn="l" rtl="0" eaLnBrk="0" fontAlgn="auto">
              <a:lnSpc>
                <a:spcPct val="150000"/>
              </a:lnSpc>
            </a:pPr>
            <a:endParaRPr lang="en-US" altLang="en-US" sz="100" dirty="0"/>
          </a:p>
          <a:p>
            <a:pPr marL="12700" indent="0" algn="l" rtl="0" eaLnBrk="0" fontAlgn="auto">
              <a:lnSpc>
                <a:spcPct val="150000"/>
              </a:lnSpc>
            </a:pPr>
            <a:r>
              <a:rPr sz="2100" kern="0" spc="9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lang="zh-CN" altLang="en-US" sz="2100" kern="0" spc="29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lang="en-US" altLang="zh-CN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JS UI</a:t>
            </a:r>
            <a:r>
              <a:rPr lang="zh-CN" altLang="en-US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开发框架</a:t>
            </a:r>
            <a:endParaRPr lang="en-US" altLang="zh-CN" sz="2100" kern="0" spc="260" dirty="0">
              <a:solidFill>
                <a:srgbClr val="262626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+mn-ea"/>
            </a:endParaRPr>
          </a:p>
          <a:p>
            <a:pPr marL="12700" eaLnBrk="0">
              <a:lnSpc>
                <a:spcPct val="150000"/>
              </a:lnSpc>
            </a:pPr>
            <a:r>
              <a:rPr lang="en-US" altLang="zh-CN" sz="2100" kern="0" spc="9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lang="zh-CN" altLang="en-US" sz="2100" kern="0" spc="29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lang="en-US" altLang="zh-CN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HAP</a:t>
            </a:r>
            <a:r>
              <a:rPr lang="zh-CN" altLang="en-US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开发结构</a:t>
            </a:r>
          </a:p>
          <a:p>
            <a:pPr marL="12700" eaLnBrk="0">
              <a:lnSpc>
                <a:spcPct val="150000"/>
              </a:lnSpc>
            </a:pPr>
            <a:r>
              <a:rPr lang="en-US" altLang="zh-CN" sz="2100" kern="0" spc="9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lang="zh-CN" altLang="en-US" sz="2100" kern="0" spc="29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lang="en-US" altLang="zh-CN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JS UI</a:t>
            </a:r>
            <a:r>
              <a:rPr lang="zh-CN" altLang="en-US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框架下的沟通调用</a:t>
            </a:r>
          </a:p>
        </p:txBody>
      </p:sp>
      <p:sp>
        <p:nvSpPr>
          <p:cNvPr id="8" name="textbox 8"/>
          <p:cNvSpPr/>
          <p:nvPr/>
        </p:nvSpPr>
        <p:spPr>
          <a:xfrm>
            <a:off x="-11937" y="439927"/>
            <a:ext cx="6839584" cy="5372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  <a:spcBef>
                <a:spcPts val="0"/>
              </a:spcBef>
              <a:tabLst>
                <a:tab pos="380365" algn="l"/>
                <a:tab pos="6826250" algn="l"/>
              </a:tabLst>
            </a:pPr>
            <a:r>
              <a:rPr sz="3200" u="sng" kern="0" spc="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200" kern="0" spc="190" dirty="0">
                <a:solidFill>
                  <a:srgbClr val="C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200" u="sng" kern="0" spc="28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3200" u="sng" kern="0" spc="-24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r>
              <a:rPr sz="3200" u="sng" kern="0" spc="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2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68808" y="452627"/>
            <a:ext cx="434340" cy="40538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CAD03-D0AB-1169-53AB-8EFE10433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03F08852-47E4-A4B4-5579-BF8B94C8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7DB8B7-4273-FA41-3066-FEDEEAF2E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FB731B3-2E0B-6A3B-84AE-4C5EFC0261A3}"/>
              </a:ext>
            </a:extLst>
          </p:cNvPr>
          <p:cNvSpPr/>
          <p:nvPr/>
        </p:nvSpPr>
        <p:spPr>
          <a:xfrm>
            <a:off x="825681" y="1278015"/>
            <a:ext cx="9523446" cy="1959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  <a:buNone/>
            </a:pP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static int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GpioWriteRead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(struct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HdfIoService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*serv, int32_t 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eventData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int32_t *</a:t>
            </a:r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5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	……</a:t>
            </a:r>
          </a:p>
          <a:p>
            <a:pPr>
              <a:lnSpc>
                <a:spcPts val="1500"/>
              </a:lnSpc>
            </a:pP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	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 (!HdfSbufWriteUint8(data, (uint8_t)</a:t>
            </a:r>
            <a:r>
              <a:rPr lang="en-US" altLang="zh-CN" sz="1400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eventData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500"/>
              </a:lnSpc>
              <a:buNone/>
            </a:pPr>
            <a:endParaRPr lang="en-US" altLang="zh-CN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	……</a:t>
            </a:r>
            <a:endParaRPr lang="en-US" altLang="zh-CN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altLang="zh-CN" sz="1400" b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  ret = serv-&gt;dispatcher-&gt;Dispatch(&amp;serv-&gt;object, LED_WRITE_READ, data, reply);</a:t>
            </a:r>
          </a:p>
          <a:p>
            <a:pPr>
              <a:lnSpc>
                <a:spcPts val="1500"/>
              </a:lnSpc>
              <a:buNone/>
            </a:pP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……</a:t>
            </a:r>
          </a:p>
          <a:p>
            <a:pPr>
              <a:lnSpc>
                <a:spcPts val="1500"/>
              </a:lnSpc>
              <a:buNone/>
            </a:pPr>
            <a:r>
              <a:rPr lang="en-US" altLang="zh-C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19CB52D-5171-1F06-1D8E-842DA4EFD823}"/>
              </a:ext>
            </a:extLst>
          </p:cNvPr>
          <p:cNvCxnSpPr>
            <a:cxnSpLocks/>
          </p:cNvCxnSpPr>
          <p:nvPr/>
        </p:nvCxnSpPr>
        <p:spPr>
          <a:xfrm flipH="1">
            <a:off x="4330882" y="1595535"/>
            <a:ext cx="2881681" cy="36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7919070-30DE-B0DB-3F7F-5CBA854641FE}"/>
              </a:ext>
            </a:extLst>
          </p:cNvPr>
          <p:cNvCxnSpPr>
            <a:cxnSpLocks/>
          </p:cNvCxnSpPr>
          <p:nvPr/>
        </p:nvCxnSpPr>
        <p:spPr>
          <a:xfrm>
            <a:off x="4330882" y="2183363"/>
            <a:ext cx="3870726" cy="32601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F96F8D-E95E-69E4-72BC-617EA508032A}"/>
              </a:ext>
            </a:extLst>
          </p:cNvPr>
          <p:cNvSpPr txBox="1"/>
          <p:nvPr/>
        </p:nvSpPr>
        <p:spPr>
          <a:xfrm>
            <a:off x="825681" y="3892891"/>
            <a:ext cx="8178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接下来，</a:t>
            </a:r>
            <a:r>
              <a:rPr lang="en-US" altLang="zh-CN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GpioWriteRead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内部对指令值进行转化映射，首先它被映射到</a:t>
            </a:r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中，接着</a:t>
            </a:r>
            <a:r>
              <a:rPr lang="en-US" altLang="zh-CN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作为参数，通过</a:t>
            </a:r>
            <a:r>
              <a:rPr lang="en-US" altLang="zh-C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zh-CN" altLang="en-US" dirty="0">
                <a:latin typeface="Consolas" panose="020B0609020204030204" pitchFamily="49" charset="0"/>
              </a:rPr>
              <a:t>沟通驱动。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于是，指令值随着</a:t>
            </a:r>
            <a:r>
              <a:rPr lang="en-US" altLang="zh-CN" dirty="0">
                <a:latin typeface="Consolas" panose="020B0609020204030204" pitchFamily="49" charset="0"/>
              </a:rPr>
              <a:t>data</a:t>
            </a:r>
            <a:r>
              <a:rPr lang="zh-CN" altLang="en-US" dirty="0">
                <a:latin typeface="Consolas" panose="020B0609020204030204" pitchFamily="49" charset="0"/>
              </a:rPr>
              <a:t>，一起进入了驱动端。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AEB52B-4137-2299-D835-E8D303CC35D7}"/>
              </a:ext>
            </a:extLst>
          </p:cNvPr>
          <p:cNvSpPr/>
          <p:nvPr/>
        </p:nvSpPr>
        <p:spPr>
          <a:xfrm>
            <a:off x="6676052" y="4871031"/>
            <a:ext cx="3051111" cy="877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Arial Unicode MS"/>
                <a:ea typeface="JetBrains Mono"/>
                <a:sym typeface="Wingdings" panose="05000000000000000000" pitchFamily="2" charset="2"/>
              </a:rPr>
              <a:t>eventDatadata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6F714786-1CE8-B4DC-A69D-E70F8F83EDE7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业务端</a:t>
            </a:r>
            <a:r>
              <a:rPr lang="en-US" altLang="zh-CN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驱动端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23689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F0668-3621-D776-A62C-F156C4D59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A3791F84-3359-EC03-147F-48F6E7AD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E28FA63-7F84-3DE2-DD31-8D5740E06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92246E7-BF43-E2FB-4AB6-A28E46C7D82D}"/>
              </a:ext>
            </a:extLst>
          </p:cNvPr>
          <p:cNvSpPr/>
          <p:nvPr/>
        </p:nvSpPr>
        <p:spPr>
          <a:xfrm>
            <a:off x="139700" y="2636148"/>
            <a:ext cx="11899902" cy="3909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latinLnBrk="0" hangingPunct="1">
              <a:buNone/>
            </a:pPr>
            <a:r>
              <a:rPr lang="zh-CN" altLang="zh-CN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// Dispatch是用来处理用户态发下来的消息</a:t>
            </a:r>
            <a:endParaRPr lang="zh-CN" altLang="zh-CN" sz="1400" dirty="0">
              <a:effectLst/>
            </a:endParaRPr>
          </a:p>
          <a:p>
            <a:pPr marL="0" algn="l" rtl="0" eaLnBrk="1" latinLnBrk="0" hangingPunct="1">
              <a:buNone/>
            </a:pPr>
            <a:r>
              <a:rPr lang="zh-CN" altLang="zh-CN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int32_t LedDriverDispatch(struct HdfDeviceIoClient *client, int cmdCode, struct HdfSBuf *</a:t>
            </a:r>
            <a:r>
              <a:rPr lang="zh-CN" altLang="zh-CN" sz="1800" kern="1200" dirty="0">
                <a:solidFill>
                  <a:srgbClr val="FF0000"/>
                </a:solidFill>
                <a:effectLst/>
                <a:latin typeface="+mn-lt"/>
                <a:ea typeface="+mn-lt"/>
                <a:cs typeface="+mn-cs"/>
              </a:rPr>
              <a:t>data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, struct HdfSBuf *reply)</a:t>
            </a:r>
            <a:endParaRPr lang="zh-CN" altLang="zh-CN" sz="1400" dirty="0">
              <a:effectLst/>
            </a:endParaRPr>
          </a:p>
          <a:p>
            <a:pPr marL="0" algn="l" rtl="0" eaLnBrk="1" latinLnBrk="0" hangingPunct="1">
              <a:buNone/>
            </a:pPr>
            <a:r>
              <a:rPr lang="zh-CN" altLang="zh-CN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{</a:t>
            </a:r>
            <a:endParaRPr lang="en-US" altLang="zh-CN" sz="18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	……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switch (</a:t>
            </a:r>
            <a:r>
              <a:rPr lang="en-US" altLang="zh-CN" dirty="0" err="1">
                <a:solidFill>
                  <a:srgbClr val="000000"/>
                </a:solidFill>
                <a:ea typeface="+mn-lt"/>
              </a:rPr>
              <a:t>cmdCode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)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   {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   /* 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接收到用户态发来的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LED_WRITE_READ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命令 *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/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   case LED_WRITE_READ: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       /* 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读取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data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里的数据，赋值给</a:t>
            </a:r>
            <a:r>
              <a:rPr lang="en-US" altLang="zh-CN" dirty="0" err="1">
                <a:solidFill>
                  <a:srgbClr val="000000"/>
                </a:solidFill>
                <a:ea typeface="+mn-lt"/>
              </a:rPr>
              <a:t>contrl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 */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FF0000"/>
                </a:solidFill>
                <a:ea typeface="+mn-lt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highlight>
                  <a:srgbClr val="00FF00"/>
                </a:highlight>
                <a:ea typeface="+mn-lt"/>
              </a:rPr>
              <a:t>HdfSbufReadUint8(data,&amp;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00FF00"/>
                </a:highlight>
                <a:ea typeface="+mn-lt"/>
              </a:rPr>
              <a:t>contrl</a:t>
            </a:r>
            <a:r>
              <a:rPr lang="en-US" altLang="zh-CN" dirty="0">
                <a:solidFill>
                  <a:srgbClr val="FF0000"/>
                </a:solidFill>
                <a:highlight>
                  <a:srgbClr val="00FF00"/>
                </a:highlight>
                <a:ea typeface="+mn-lt"/>
              </a:rPr>
              <a:t>);                  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       switch (</a:t>
            </a:r>
            <a:r>
              <a:rPr lang="en-US" altLang="zh-CN" dirty="0" err="1">
                <a:solidFill>
                  <a:srgbClr val="000000"/>
                </a:solidFill>
                <a:ea typeface="+mn-lt"/>
              </a:rPr>
              <a:t>contrl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)</a:t>
            </a:r>
          </a:p>
          <a:p>
            <a:pPr marL="0" algn="l" rtl="0" eaLnBrk="1" latinLnBrk="0" hangingPunct="1">
              <a:buNone/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+mn-lt"/>
              </a:rPr>
              <a:t>	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……</a:t>
            </a:r>
            <a:endParaRPr lang="zh-CN" altLang="zh-CN" dirty="0">
              <a:solidFill>
                <a:srgbClr val="000000"/>
              </a:solidFill>
              <a:ea typeface="+mn-lt"/>
            </a:endParaRPr>
          </a:p>
          <a:p>
            <a:pPr marL="0" algn="l" rtl="0" eaLnBrk="1" latinLnBrk="0" hangingPunct="1"/>
            <a:r>
              <a:rPr lang="zh-CN" altLang="zh-CN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}</a:t>
            </a:r>
            <a:endParaRPr lang="zh-CN" altLang="zh-CN" sz="1400" dirty="0">
              <a:effectLst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E59EBA-1E80-952A-A267-A4D9F973C74B}"/>
              </a:ext>
            </a:extLst>
          </p:cNvPr>
          <p:cNvSpPr txBox="1"/>
          <p:nvPr/>
        </p:nvSpPr>
        <p:spPr>
          <a:xfrm>
            <a:off x="378006" y="1257539"/>
            <a:ext cx="11028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接下来进入驱动端，即</a:t>
            </a:r>
            <a:r>
              <a:rPr lang="en-US" altLang="zh-CN" dirty="0" err="1"/>
              <a:t>led.c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dispatch</a:t>
            </a:r>
            <a:r>
              <a:rPr lang="zh-CN" altLang="en-US" dirty="0"/>
              <a:t>的使用，其实就是一般的函数调用过程，在这里，</a:t>
            </a:r>
            <a:r>
              <a:rPr lang="en-US" altLang="zh-CN" dirty="0"/>
              <a:t>data</a:t>
            </a:r>
            <a:r>
              <a:rPr lang="zh-CN" altLang="en-US" dirty="0"/>
              <a:t>中的指令值被写入</a:t>
            </a:r>
            <a:r>
              <a:rPr lang="en-US" altLang="zh-CN" dirty="0" err="1"/>
              <a:t>contrl</a:t>
            </a:r>
            <a:r>
              <a:rPr lang="zh-CN" altLang="en-US" dirty="0"/>
              <a:t>，驱动端即由</a:t>
            </a:r>
            <a:r>
              <a:rPr lang="en-US" altLang="zh-CN" dirty="0"/>
              <a:t>switch</a:t>
            </a:r>
            <a:r>
              <a:rPr lang="zh-CN" altLang="en-US" dirty="0"/>
              <a:t>语句，根据这个来自</a:t>
            </a:r>
            <a:r>
              <a:rPr lang="en-US" altLang="zh-CN" dirty="0"/>
              <a:t>hap</a:t>
            </a:r>
            <a:r>
              <a:rPr lang="zh-CN" altLang="en-US" dirty="0"/>
              <a:t>的指令值执行对应的</a:t>
            </a:r>
            <a:r>
              <a:rPr lang="en-US" altLang="zh-CN" dirty="0"/>
              <a:t>case</a:t>
            </a:r>
            <a:r>
              <a:rPr lang="zh-CN" altLang="en-US" dirty="0"/>
              <a:t>，完成对设备的操作。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29317AD-D15D-CAAD-3302-8D6CE37A9490}"/>
              </a:ext>
            </a:extLst>
          </p:cNvPr>
          <p:cNvCxnSpPr/>
          <p:nvPr/>
        </p:nvCxnSpPr>
        <p:spPr>
          <a:xfrm flipH="1">
            <a:off x="3610947" y="3321698"/>
            <a:ext cx="5159829" cy="209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2CAC852-7414-77E3-8072-EB22F20B11A1}"/>
              </a:ext>
            </a:extLst>
          </p:cNvPr>
          <p:cNvSpPr/>
          <p:nvPr/>
        </p:nvSpPr>
        <p:spPr>
          <a:xfrm>
            <a:off x="6827647" y="4889692"/>
            <a:ext cx="3051111" cy="877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Arial Unicode MS"/>
                <a:ea typeface="JetBrains Mono"/>
                <a:sym typeface="Wingdings" panose="05000000000000000000" pitchFamily="2" charset="2"/>
              </a:rPr>
              <a:t>datacontrl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60DF44EE-7CD0-8842-A690-92770168D5F3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驱动端收到数据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750441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EFFE0-343D-68A9-2BCA-D503BB273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E3F94651-CEEF-B4C5-2C4B-EA83F6BA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E5FBAB0-67D7-2F32-4804-51152B63A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9BE682A-E156-A1C1-D2B3-702A9531E3B7}"/>
              </a:ext>
            </a:extLst>
          </p:cNvPr>
          <p:cNvSpPr/>
          <p:nvPr/>
        </p:nvSpPr>
        <p:spPr>
          <a:xfrm>
            <a:off x="0" y="996235"/>
            <a:ext cx="7473820" cy="58024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latinLnBrk="0" hangingPunct="1">
              <a:buNone/>
            </a:pPr>
            <a:r>
              <a:rPr lang="zh-CN" altLang="zh-CN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// Dispatch是用来处理用户态发下来的消息</a:t>
            </a:r>
            <a:endParaRPr lang="zh-CN" altLang="zh-CN" sz="1400" dirty="0">
              <a:effectLst/>
            </a:endParaRPr>
          </a:p>
          <a:p>
            <a:pPr marL="0" algn="l" rtl="0" eaLnBrk="1" latinLnBrk="0" hangingPunct="1">
              <a:buNone/>
            </a:pPr>
            <a:r>
              <a:rPr lang="zh-CN" altLang="zh-CN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int32_t LedDriverDispatch(struct HdfDeviceIoClient *client, int cmdCode, struct HdfSBuf *data, struct HdfSBuf *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reply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)</a:t>
            </a:r>
            <a:endParaRPr lang="zh-CN" altLang="zh-CN" sz="1400" dirty="0">
              <a:effectLst/>
            </a:endParaRPr>
          </a:p>
          <a:p>
            <a:pPr marL="0" algn="l" rtl="0" eaLnBrk="1" latinLnBrk="0" hangingPunct="1">
              <a:buNone/>
            </a:pPr>
            <a:r>
              <a:rPr lang="zh-CN" altLang="zh-CN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{</a:t>
            </a:r>
            <a:endParaRPr lang="en-US" altLang="zh-CN" sz="18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	……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switch (</a:t>
            </a:r>
            <a:r>
              <a:rPr lang="en-US" altLang="zh-CN" dirty="0" err="1">
                <a:solidFill>
                  <a:srgbClr val="000000"/>
                </a:solidFill>
                <a:ea typeface="+mn-lt"/>
              </a:rPr>
              <a:t>cmdCode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)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   {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       /* 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接收到用户态发来的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LED_WRITE_READ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命令 *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/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      case LED_WRITE_READ: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       /* 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读取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data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里的数据，赋值给</a:t>
            </a:r>
            <a:r>
              <a:rPr lang="en-US" altLang="zh-CN" dirty="0" err="1">
                <a:solidFill>
                  <a:srgbClr val="000000"/>
                </a:solidFill>
                <a:ea typeface="+mn-lt"/>
              </a:rPr>
              <a:t>contrl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 */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       HdfSbufReadUint8(data,&amp;</a:t>
            </a:r>
            <a:r>
              <a:rPr lang="en-US" altLang="zh-CN" dirty="0" err="1">
                <a:solidFill>
                  <a:srgbClr val="000000"/>
                </a:solidFill>
                <a:ea typeface="+mn-lt"/>
              </a:rPr>
              <a:t>contrl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);                  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       switch (</a:t>
            </a:r>
            <a:r>
              <a:rPr lang="en-US" altLang="zh-CN" dirty="0" err="1">
                <a:solidFill>
                  <a:srgbClr val="000000"/>
                </a:solidFill>
                <a:ea typeface="+mn-lt"/>
              </a:rPr>
              <a:t>contrl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)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	……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 </a:t>
            </a:r>
            <a:r>
              <a:rPr lang="en-US" altLang="zh-CN" dirty="0">
                <a:solidFill>
                  <a:srgbClr val="000000"/>
                </a:solidFill>
                <a:highlight>
                  <a:srgbClr val="00FFFF"/>
                </a:highlight>
                <a:ea typeface="+mn-lt"/>
              </a:rPr>
              <a:t>/* </a:t>
            </a:r>
            <a:r>
              <a:rPr lang="zh-CN" altLang="en-US" dirty="0">
                <a:solidFill>
                  <a:srgbClr val="000000"/>
                </a:solidFill>
                <a:highlight>
                  <a:srgbClr val="00FFFF"/>
                </a:highlight>
                <a:ea typeface="+mn-lt"/>
              </a:rPr>
              <a:t>把</a:t>
            </a:r>
            <a:r>
              <a:rPr lang="en-US" altLang="zh-CN" dirty="0">
                <a:solidFill>
                  <a:srgbClr val="000000"/>
                </a:solidFill>
                <a:highlight>
                  <a:srgbClr val="00FFFF"/>
                </a:highlight>
                <a:ea typeface="+mn-lt"/>
              </a:rPr>
              <a:t>LED</a:t>
            </a:r>
            <a:r>
              <a:rPr lang="zh-CN" altLang="en-US" dirty="0">
                <a:solidFill>
                  <a:srgbClr val="000000"/>
                </a:solidFill>
                <a:highlight>
                  <a:srgbClr val="00FFFF"/>
                </a:highlight>
                <a:ea typeface="+mn-lt"/>
              </a:rPr>
              <a:t>的状态值写入</a:t>
            </a:r>
            <a:r>
              <a:rPr lang="en-US" altLang="zh-CN" dirty="0">
                <a:solidFill>
                  <a:srgbClr val="000000"/>
                </a:solidFill>
                <a:highlight>
                  <a:srgbClr val="00FFFF"/>
                </a:highlight>
                <a:ea typeface="+mn-lt"/>
              </a:rPr>
              <a:t>reply, </a:t>
            </a:r>
            <a:r>
              <a:rPr lang="zh-CN" altLang="en-US" dirty="0">
                <a:solidFill>
                  <a:srgbClr val="000000"/>
                </a:solidFill>
                <a:highlight>
                  <a:srgbClr val="00FFFF"/>
                </a:highlight>
                <a:ea typeface="+mn-lt"/>
              </a:rPr>
              <a:t>可被带至用户程序 *</a:t>
            </a:r>
            <a:r>
              <a:rPr lang="en-US" altLang="zh-CN" dirty="0">
                <a:solidFill>
                  <a:srgbClr val="000000"/>
                </a:solidFill>
                <a:highlight>
                  <a:srgbClr val="00FFFF"/>
                </a:highlight>
                <a:ea typeface="+mn-lt"/>
              </a:rPr>
              <a:t>/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00FFFF"/>
                </a:highlight>
                <a:ea typeface="+mn-lt"/>
              </a:rPr>
              <a:t>        if (!HdfSbufWriteInt32(reply, status))                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       {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           ……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       }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	……</a:t>
            </a:r>
          </a:p>
          <a:p>
            <a:pPr marL="0" algn="l" rtl="0" eaLnBrk="1" latinLnBrk="0" hangingPunct="1">
              <a:buNone/>
            </a:pPr>
            <a:r>
              <a:rPr lang="en-US" altLang="zh-CN" dirty="0">
                <a:solidFill>
                  <a:srgbClr val="000000"/>
                </a:solidFill>
                <a:ea typeface="+mn-lt"/>
              </a:rPr>
              <a:t>    }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+mn-lt"/>
              </a:rPr>
              <a:t>	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……</a:t>
            </a:r>
            <a:endParaRPr lang="zh-CN" altLang="zh-CN" dirty="0">
              <a:solidFill>
                <a:srgbClr val="000000"/>
              </a:solidFill>
              <a:ea typeface="+mn-lt"/>
            </a:endParaRPr>
          </a:p>
          <a:p>
            <a:pPr marL="0" algn="l" rtl="0" eaLnBrk="1" latinLnBrk="0" hangingPunct="1"/>
            <a:r>
              <a:rPr lang="zh-CN" altLang="zh-CN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}</a:t>
            </a:r>
            <a:endParaRPr lang="zh-CN" altLang="zh-CN" sz="1400" dirty="0"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4EC262-641C-DB7D-01D7-F4400D02E553}"/>
              </a:ext>
            </a:extLst>
          </p:cNvPr>
          <p:cNvSpPr txBox="1"/>
          <p:nvPr/>
        </p:nvSpPr>
        <p:spPr>
          <a:xfrm>
            <a:off x="8033657" y="1758216"/>
            <a:ext cx="34429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那么，接下来设备状态如何返回给</a:t>
            </a:r>
            <a:r>
              <a:rPr lang="en-US" altLang="zh-CN" dirty="0"/>
              <a:t>hap</a:t>
            </a:r>
            <a:r>
              <a:rPr lang="zh-CN" altLang="en-US" dirty="0"/>
              <a:t>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switch</a:t>
            </a:r>
            <a:r>
              <a:rPr lang="zh-CN" altLang="en-US" dirty="0"/>
              <a:t>执行完毕后，设备的状态</a:t>
            </a:r>
            <a:r>
              <a:rPr lang="en-US" altLang="zh-CN" dirty="0">
                <a:solidFill>
                  <a:schemeClr val="accent1"/>
                </a:solidFill>
              </a:rPr>
              <a:t>status</a:t>
            </a:r>
            <a:r>
              <a:rPr lang="zh-CN" altLang="en-US" dirty="0"/>
              <a:t>，会被写入</a:t>
            </a:r>
            <a:r>
              <a:rPr lang="en-US" altLang="zh-CN" dirty="0">
                <a:solidFill>
                  <a:schemeClr val="accent1"/>
                </a:solidFill>
              </a:rPr>
              <a:t>reply</a:t>
            </a:r>
            <a:r>
              <a:rPr lang="zh-CN" altLang="en-US" dirty="0"/>
              <a:t>中，它即使设备状态传递过程的开端。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可以看到，</a:t>
            </a:r>
            <a:r>
              <a:rPr lang="en-US" altLang="zh-CN" dirty="0">
                <a:solidFill>
                  <a:schemeClr val="accent1"/>
                </a:solidFill>
              </a:rPr>
              <a:t>reply</a:t>
            </a:r>
            <a:r>
              <a:rPr lang="zh-CN" altLang="en-US" dirty="0"/>
              <a:t>是以指针的形式传递出去的，于是返回的设备状态随着</a:t>
            </a:r>
            <a:r>
              <a:rPr lang="en-US" altLang="zh-CN" dirty="0"/>
              <a:t>reply</a:t>
            </a:r>
            <a:r>
              <a:rPr lang="zh-CN" altLang="en-US" dirty="0"/>
              <a:t>指针被传出。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A4A3EC-688E-1492-1A97-906AAB9DBDDA}"/>
              </a:ext>
            </a:extLst>
          </p:cNvPr>
          <p:cNvSpPr/>
          <p:nvPr/>
        </p:nvSpPr>
        <p:spPr>
          <a:xfrm>
            <a:off x="6508101" y="5144337"/>
            <a:ext cx="3051111" cy="877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 Unicode MS"/>
                <a:ea typeface="JetBrains Mono"/>
                <a:sym typeface="Wingdings" panose="05000000000000000000" pitchFamily="2" charset="2"/>
              </a:rPr>
              <a:t>status*reply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555A7461-7E7C-5015-724D-D0A44564EDFD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驱动端返回数据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131239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5637-B900-F143-CB5E-138B0B5AA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F6DE19E8-5D36-19A2-0A0F-2CF1DD479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1547521-E5F7-0109-8B3A-539B32E12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9F8B7DC-BE81-36E6-DE58-F3D5CFB6A92C}"/>
              </a:ext>
            </a:extLst>
          </p:cNvPr>
          <p:cNvSpPr/>
          <p:nvPr/>
        </p:nvSpPr>
        <p:spPr>
          <a:xfrm>
            <a:off x="0" y="2154812"/>
            <a:ext cx="11899902" cy="47031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static int 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GpioWriteRead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(struct 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HdfIoService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*serv, int32_t 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eventData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, </a:t>
            </a:r>
            <a:r>
              <a:rPr lang="en-US" altLang="zh-CN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int32_t *</a:t>
            </a:r>
            <a:r>
              <a:rPr lang="en-US" altLang="zh-CN" kern="12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val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)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{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……</a:t>
            </a:r>
          </a:p>
          <a:p>
            <a:pPr marL="0" algn="l" rtl="0" eaLnBrk="1" latinLnBrk="0" hangingPunct="1">
              <a:buNone/>
            </a:pPr>
            <a:r>
              <a:rPr lang="en-US" altLang="zh-CN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    struct </a:t>
            </a:r>
            <a:r>
              <a:rPr lang="en-US" altLang="zh-CN" kern="12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HdfSBuf</a:t>
            </a:r>
            <a:r>
              <a:rPr lang="en-US" altLang="zh-CN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 *</a:t>
            </a:r>
            <a:r>
              <a:rPr lang="en-US" altLang="zh-CN" kern="1200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reply</a:t>
            </a:r>
            <a:r>
              <a:rPr lang="en-US" altLang="zh-CN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 = </a:t>
            </a:r>
            <a:r>
              <a:rPr lang="en-US" altLang="zh-CN" kern="12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HdfSBufObtainDefaultSize</a:t>
            </a:r>
            <a:r>
              <a:rPr lang="en-US" altLang="zh-CN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();</a:t>
            </a:r>
          </a:p>
          <a:p>
            <a:pPr marL="0" algn="l" rtl="0" eaLnBrk="1" latinLnBrk="0" hangingPunct="1">
              <a:buNone/>
            </a:pPr>
            <a:endParaRPr lang="en-US" altLang="zh-CN" sz="14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  <a:p>
            <a:pPr marL="0" algn="l" rtl="0" eaLnBrk="1" latinLnBrk="0" hangingPunct="1">
              <a:buNone/>
            </a:pPr>
            <a:r>
              <a:rPr lang="en-US" altLang="zh-CN" sz="1400" dirty="0">
                <a:solidFill>
                  <a:srgbClr val="000000"/>
                </a:solidFill>
                <a:ea typeface="+mn-lt"/>
              </a:rPr>
              <a:t>    ……</a:t>
            </a:r>
            <a:endParaRPr lang="en-US" altLang="zh-CN" sz="14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  <a:p>
            <a:pPr marL="0" algn="l" rtl="0" eaLnBrk="1" latinLnBrk="0" hangingPunct="1">
              <a:buNone/>
            </a:pPr>
            <a:r>
              <a:rPr lang="en-US" altLang="zh-CN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    ret = serv-&gt;dispatcher-&gt;Dispatch(&amp;serv-&gt;object, LED_WRITE_READ, data, reply);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if (ret != HDF_SUCCESS)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{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    HILOG_ERROR(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HILOG_MODULE_ACE,"fail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to send service call\n");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    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HdfSBufRecycle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(data);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    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HdfSBufRecycle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(reply);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    return ret;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}</a:t>
            </a:r>
          </a:p>
          <a:p>
            <a:pPr marL="0" algn="l" rtl="0" eaLnBrk="1" latinLnBrk="0" hangingPunct="1">
              <a:buNone/>
            </a:pPr>
            <a:r>
              <a:rPr lang="en-US" altLang="zh-CN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    if (!HdfSbufReadInt32(reply, </a:t>
            </a:r>
            <a:r>
              <a:rPr lang="en-US" altLang="zh-CN" kern="12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val</a:t>
            </a:r>
            <a:r>
              <a:rPr lang="en-US" altLang="zh-CN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))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{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    ……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}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……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return ret;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}</a:t>
            </a:r>
            <a:endParaRPr lang="zh-CN" altLang="zh-CN" sz="1400" dirty="0"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540F01-8F08-E341-BE8B-34D057B3155B}"/>
              </a:ext>
            </a:extLst>
          </p:cNvPr>
          <p:cNvSpPr txBox="1"/>
          <p:nvPr/>
        </p:nvSpPr>
        <p:spPr>
          <a:xfrm>
            <a:off x="114815" y="977136"/>
            <a:ext cx="11785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驱动端定义的</a:t>
            </a:r>
            <a:r>
              <a:rPr lang="en-US" altLang="zh-CN" dirty="0">
                <a:solidFill>
                  <a:srgbClr val="FF0000"/>
                </a:solidFill>
              </a:rPr>
              <a:t>reply</a:t>
            </a:r>
            <a:r>
              <a:rPr lang="zh-CN" altLang="en-US" dirty="0"/>
              <a:t>作为一个函数的指针参数，那么谁调用这个函数，谁就可以获取这个指针，调用</a:t>
            </a:r>
            <a:r>
              <a:rPr lang="en-US" altLang="zh-CN" dirty="0"/>
              <a:t>dispatch</a:t>
            </a:r>
            <a:r>
              <a:rPr lang="zh-CN" altLang="en-US" dirty="0"/>
              <a:t>的当然是业务端。而在业务端，也同样定义了一个</a:t>
            </a:r>
            <a:r>
              <a:rPr lang="en-US" altLang="zh-CN" dirty="0">
                <a:solidFill>
                  <a:schemeClr val="accent1"/>
                </a:solidFill>
              </a:rPr>
              <a:t>reply</a:t>
            </a:r>
            <a:r>
              <a:rPr lang="zh-CN" altLang="en-US" dirty="0"/>
              <a:t>指针，而它就是传入</a:t>
            </a:r>
            <a:r>
              <a:rPr lang="en-US" altLang="zh-CN" dirty="0"/>
              <a:t>dispatch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FF0000"/>
                </a:solidFill>
              </a:rPr>
              <a:t>reply</a:t>
            </a:r>
            <a:r>
              <a:rPr lang="zh-CN" altLang="en-US" dirty="0"/>
              <a:t>，当</a:t>
            </a:r>
            <a:r>
              <a:rPr lang="en-US" altLang="zh-CN" dirty="0"/>
              <a:t>dispatch</a:t>
            </a:r>
            <a:r>
              <a:rPr lang="zh-CN" altLang="en-US" dirty="0"/>
              <a:t>执行完毕后，指针将设备状态带出。</a:t>
            </a:r>
            <a:endParaRPr lang="en-US" altLang="zh-CN" dirty="0"/>
          </a:p>
          <a:p>
            <a:r>
              <a:rPr lang="zh-CN" altLang="en-US" dirty="0"/>
              <a:t>接着，设备状态被写入</a:t>
            </a:r>
            <a:r>
              <a:rPr lang="en-US" altLang="zh-CN" dirty="0" err="1">
                <a:solidFill>
                  <a:schemeClr val="accent1"/>
                </a:solidFill>
              </a:rPr>
              <a:t>val</a:t>
            </a:r>
            <a:r>
              <a:rPr lang="zh-CN" altLang="en-US" dirty="0"/>
              <a:t>中，</a:t>
            </a:r>
            <a:r>
              <a:rPr lang="en-US" altLang="zh-CN" dirty="0" err="1">
                <a:solidFill>
                  <a:schemeClr val="accent1"/>
                </a:solidFill>
              </a:rPr>
              <a:t>val</a:t>
            </a:r>
            <a:r>
              <a:rPr lang="zh-CN" altLang="en-US" dirty="0">
                <a:solidFill>
                  <a:schemeClr val="accent1"/>
                </a:solidFill>
              </a:rPr>
              <a:t>是</a:t>
            </a:r>
            <a:r>
              <a:rPr lang="en-US" altLang="zh-CN" dirty="0" err="1">
                <a:solidFill>
                  <a:schemeClr val="accent1"/>
                </a:solidFill>
              </a:rPr>
              <a:t>GpioWriteRead</a:t>
            </a:r>
            <a:r>
              <a:rPr lang="zh-CN" altLang="en-US" dirty="0">
                <a:solidFill>
                  <a:schemeClr val="accent1"/>
                </a:solidFill>
              </a:rPr>
              <a:t>的参数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，同样，设备状态值以指针的形式被传递出去。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A74289-C793-965B-0358-B3C3872B9605}"/>
              </a:ext>
            </a:extLst>
          </p:cNvPr>
          <p:cNvSpPr/>
          <p:nvPr/>
        </p:nvSpPr>
        <p:spPr>
          <a:xfrm>
            <a:off x="6508101" y="5144337"/>
            <a:ext cx="3051111" cy="877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Arial Unicode MS"/>
                <a:ea typeface="JetBrains Mono"/>
                <a:sym typeface="Wingdings" panose="05000000000000000000" pitchFamily="2" charset="2"/>
              </a:rPr>
              <a:t>statusreply</a:t>
            </a:r>
            <a:r>
              <a:rPr lang="en-US" altLang="zh-CN" dirty="0">
                <a:solidFill>
                  <a:schemeClr val="bg1"/>
                </a:solidFill>
                <a:latin typeface="Arial Unicode MS"/>
                <a:ea typeface="JetBrains Mono"/>
                <a:sym typeface="Wingdings" panose="05000000000000000000" pitchFamily="2" charset="2"/>
              </a:rPr>
              <a:t>*</a:t>
            </a:r>
            <a:r>
              <a:rPr lang="en-US" altLang="zh-CN" dirty="0" err="1">
                <a:solidFill>
                  <a:schemeClr val="bg1"/>
                </a:solidFill>
                <a:latin typeface="Arial Unicode MS"/>
                <a:ea typeface="JetBrains Mono"/>
                <a:sym typeface="Wingdings" panose="05000000000000000000" pitchFamily="2" charset="2"/>
              </a:rPr>
              <a:t>val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D6FA6A04-4F1C-3EA8-8ECE-41D2C3282439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驱动端</a:t>
            </a:r>
            <a:r>
              <a:rPr lang="en-US" altLang="zh-CN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业务端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118807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58087-39D4-64A6-2CBE-BD661FBE3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0A3ED665-D3E9-588D-E94D-47BCA6CF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859C091-7E50-A5DB-3D5B-3911EA4D6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409684C-A12E-9849-73E6-A7F733033C2D}"/>
              </a:ext>
            </a:extLst>
          </p:cNvPr>
          <p:cNvSpPr/>
          <p:nvPr/>
        </p:nvSpPr>
        <p:spPr>
          <a:xfrm>
            <a:off x="152398" y="2556587"/>
            <a:ext cx="11899902" cy="41164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latinLnBrk="0" hangingPunct="1">
              <a:buNone/>
            </a:pP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JSIValue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AppModule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::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ToggleLed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(const 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JSIValue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thisVal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, const 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JSIValue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*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args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, uint8_t 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argsNum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)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{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……</a:t>
            </a:r>
          </a:p>
          <a:p>
            <a:pPr marL="0" algn="l" rtl="0" eaLnBrk="1" latinLnBrk="0" hangingPunct="1">
              <a:buNone/>
            </a:pPr>
            <a:endParaRPr lang="en-US" altLang="zh-CN" sz="14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  <a:p>
            <a:pPr marL="0" algn="l" rtl="0" eaLnBrk="1" latinLnBrk="0" hangingPunct="1">
              <a:buNone/>
            </a:pP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    int32_t </a:t>
            </a:r>
            <a:r>
              <a:rPr lang="en-US" altLang="zh-CN" sz="1600" kern="12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replyData</a:t>
            </a: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 = 0;</a:t>
            </a:r>
          </a:p>
          <a:p>
            <a:pPr marL="0" algn="l" rtl="0" eaLnBrk="1" latinLnBrk="0" hangingPunct="1">
              <a:buNone/>
            </a:pPr>
            <a:endParaRPr lang="en-US" altLang="zh-CN" sz="16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  <a:p>
            <a:pPr marL="0" algn="l" rtl="0" eaLnBrk="1" latinLnBrk="0" hangingPunct="1">
              <a:buNone/>
            </a:pP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    if (</a:t>
            </a:r>
            <a:r>
              <a:rPr lang="en-US" altLang="zh-CN" sz="1600" kern="12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GpioWriteRead</a:t>
            </a: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(serv, num, &amp;</a:t>
            </a:r>
            <a:r>
              <a:rPr lang="en-US" altLang="zh-CN" sz="1600" kern="12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replyData</a:t>
            </a: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))</a:t>
            </a:r>
          </a:p>
          <a:p>
            <a:pPr marL="0" algn="l" rtl="0" eaLnBrk="1" latinLnBrk="0" hangingPunct="1">
              <a:buNone/>
            </a:pPr>
            <a:r>
              <a:rPr lang="en-US" altLang="zh-CN" sz="16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{</a:t>
            </a:r>
          </a:p>
          <a:p>
            <a:pPr marL="0" algn="l" rtl="0" eaLnBrk="1" latinLnBrk="0" hangingPunct="1">
              <a:buNone/>
            </a:pPr>
            <a:r>
              <a:rPr lang="en-US" altLang="zh-CN" sz="16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    ……    </a:t>
            </a:r>
          </a:p>
          <a:p>
            <a:pPr marL="0" algn="l" rtl="0" eaLnBrk="1" latinLnBrk="0" hangingPunct="1">
              <a:buNone/>
            </a:pPr>
            <a:r>
              <a:rPr lang="en-US" altLang="zh-CN" sz="16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}</a:t>
            </a:r>
          </a:p>
          <a:p>
            <a:pPr marL="0" algn="l" rtl="0" eaLnBrk="1" latinLnBrk="0" hangingPunct="1">
              <a:buNone/>
            </a:pPr>
            <a:endParaRPr lang="en-US" altLang="zh-CN" sz="16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  <a:p>
            <a:pPr marL="0" algn="l" rtl="0" eaLnBrk="1" latinLnBrk="0" hangingPunct="1">
              <a:buNone/>
            </a:pPr>
            <a:r>
              <a:rPr lang="en-US" altLang="zh-CN" sz="16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 ……</a:t>
            </a:r>
          </a:p>
          <a:p>
            <a:pPr marL="0" algn="l" rtl="0" eaLnBrk="1" latinLnBrk="0" hangingPunct="1">
              <a:buNone/>
            </a:pPr>
            <a:endParaRPr lang="en-US" altLang="zh-CN" sz="16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  <a:p>
            <a:pPr marL="0" algn="l" rtl="0" eaLnBrk="1" latinLnBrk="0" hangingPunct="1">
              <a:buNone/>
            </a:pP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    JSI::</a:t>
            </a:r>
            <a:r>
              <a:rPr lang="en-US" altLang="zh-CN" sz="1600" kern="12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SetNumberProperty</a:t>
            </a: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(result, "</a:t>
            </a:r>
            <a:r>
              <a:rPr lang="en-US" altLang="zh-CN" sz="1600" kern="1200" dirty="0" err="1">
                <a:solidFill>
                  <a:srgbClr val="FF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led_status</a:t>
            </a: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", </a:t>
            </a:r>
            <a:r>
              <a:rPr lang="en-US" altLang="zh-CN" sz="1600" kern="12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replyData</a:t>
            </a: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);</a:t>
            </a:r>
          </a:p>
          <a:p>
            <a:pPr marL="0" algn="l" rtl="0" eaLnBrk="1" latinLnBrk="0" hangingPunct="1">
              <a:buNone/>
            </a:pPr>
            <a:endParaRPr lang="en-US" altLang="zh-CN" sz="16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  <a:p>
            <a:pPr marL="0" algn="l" rtl="0" eaLnBrk="1" latinLnBrk="0" hangingPunct="1">
              <a:buNone/>
            </a:pPr>
            <a:r>
              <a:rPr lang="en-US" altLang="zh-CN" sz="1600" dirty="0">
                <a:solidFill>
                  <a:srgbClr val="000000"/>
                </a:solidFill>
                <a:ea typeface="+mn-lt"/>
              </a:rPr>
              <a:t>     ……</a:t>
            </a:r>
            <a:endParaRPr lang="en-US" altLang="zh-CN" sz="16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  <a:p>
            <a:pPr marL="0" algn="l" rtl="0" eaLnBrk="1" latinLnBrk="0" hangingPunct="1">
              <a:buNone/>
            </a:pPr>
            <a:endParaRPr lang="en-US" altLang="zh-CN" sz="14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A6AB16-8682-CF4C-CE78-927E73D2A078}"/>
              </a:ext>
            </a:extLst>
          </p:cNvPr>
          <p:cNvSpPr txBox="1"/>
          <p:nvPr/>
        </p:nvSpPr>
        <p:spPr>
          <a:xfrm>
            <a:off x="233265" y="1212863"/>
            <a:ext cx="1133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接着，由于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ToggleLed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调用了</a:t>
            </a:r>
            <a:r>
              <a:rPr lang="en-US" altLang="zh-CN" dirty="0" err="1">
                <a:solidFill>
                  <a:schemeClr val="accent1"/>
                </a:solidFill>
              </a:rPr>
              <a:t>GpioWriteRead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，那么</a:t>
            </a:r>
            <a:r>
              <a:rPr lang="en-US" altLang="zh-CN" dirty="0" err="1">
                <a:solidFill>
                  <a:srgbClr val="000000"/>
                </a:solidFill>
                <a:ea typeface="+mn-lt"/>
              </a:rPr>
              <a:t>val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值当然被</a:t>
            </a:r>
            <a:r>
              <a:rPr lang="en-US" altLang="zh-CN" sz="18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ToggleLed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获得，这里需要关注的是，</a:t>
            </a:r>
            <a:r>
              <a:rPr lang="en-US" altLang="zh-CN" sz="18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GpioWriteRead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定义中，</a:t>
            </a:r>
            <a:r>
              <a:rPr lang="en-US" altLang="zh-CN" sz="18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val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是第三个参数，那么接收它的必然是调用时的第三个参数，也就是作为第三个参数传入</a:t>
            </a:r>
            <a:r>
              <a:rPr lang="en-US" altLang="zh-CN" dirty="0" err="1">
                <a:solidFill>
                  <a:schemeClr val="accent1"/>
                </a:solidFill>
              </a:rPr>
              <a:t>GpioWriteRead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的</a:t>
            </a:r>
            <a:r>
              <a:rPr lang="en-US" altLang="zh-CN" dirty="0">
                <a:solidFill>
                  <a:schemeClr val="accent1"/>
                </a:solidFill>
              </a:rPr>
              <a:t>&amp;</a:t>
            </a:r>
            <a:r>
              <a:rPr lang="en-US" altLang="zh-CN" dirty="0" err="1">
                <a:solidFill>
                  <a:schemeClr val="accent1"/>
                </a:solidFill>
              </a:rPr>
              <a:t>replyData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。于是，此时设备状态值被写入</a:t>
            </a:r>
            <a:r>
              <a:rPr lang="en-US" altLang="zh-CN" dirty="0" err="1">
                <a:solidFill>
                  <a:schemeClr val="accent1"/>
                </a:solidFill>
              </a:rPr>
              <a:t>replyData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B2B816-5B0B-38FD-E993-617A29027097}"/>
              </a:ext>
            </a:extLst>
          </p:cNvPr>
          <p:cNvSpPr/>
          <p:nvPr/>
        </p:nvSpPr>
        <p:spPr>
          <a:xfrm>
            <a:off x="6508101" y="5144337"/>
            <a:ext cx="3051111" cy="877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 Unicode MS"/>
                <a:ea typeface="JetBrains Mono"/>
                <a:sym typeface="Wingdings" panose="05000000000000000000" pitchFamily="2" charset="2"/>
              </a:rPr>
              <a:t>*</a:t>
            </a:r>
            <a:r>
              <a:rPr lang="en-US" altLang="zh-CN" dirty="0" err="1">
                <a:solidFill>
                  <a:schemeClr val="bg1"/>
                </a:solidFill>
                <a:latin typeface="Arial Unicode MS"/>
                <a:ea typeface="JetBrains Mono"/>
                <a:sym typeface="Wingdings" panose="05000000000000000000" pitchFamily="2" charset="2"/>
              </a:rPr>
              <a:t>valreplyDataled_status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A3E46840-677D-B15A-17F9-39F5EE564102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业务端</a:t>
            </a:r>
            <a:r>
              <a:rPr lang="en-US" altLang="zh-CN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-&gt;HAP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397799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3958D-A1DC-4ADF-2F01-99939ED9E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8AF8FA02-F1A0-3CA2-C26B-C14C061E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7FCA737-E219-7DE3-ACAD-F42760340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0193F54-35F8-D6BF-C002-4A7864B83B74}"/>
              </a:ext>
            </a:extLst>
          </p:cNvPr>
          <p:cNvSpPr/>
          <p:nvPr/>
        </p:nvSpPr>
        <p:spPr>
          <a:xfrm>
            <a:off x="152398" y="2556587"/>
            <a:ext cx="11899902" cy="41164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latinLnBrk="0" hangingPunct="1">
              <a:buNone/>
            </a:pP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JSIValue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AppModule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::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ToggleLed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(const 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JSIValue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thisVal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, const 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JSIValue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*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args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, uint8_t </a:t>
            </a:r>
            <a:r>
              <a:rPr lang="en-US" altLang="zh-CN" sz="1400" kern="1200" dirty="0" err="1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argsNum</a:t>
            </a: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)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{</a:t>
            </a:r>
          </a:p>
          <a:p>
            <a:pPr marL="0" algn="l" rtl="0" eaLnBrk="1" latinLnBrk="0" hangingPunct="1">
              <a:buNone/>
            </a:pPr>
            <a:r>
              <a:rPr lang="en-US" altLang="zh-CN" sz="14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……</a:t>
            </a:r>
          </a:p>
          <a:p>
            <a:pPr marL="0" algn="l" rtl="0" eaLnBrk="1" latinLnBrk="0" hangingPunct="1">
              <a:buNone/>
            </a:pPr>
            <a:endParaRPr lang="en-US" altLang="zh-CN" sz="14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  <a:p>
            <a:pPr marL="0" algn="l" rtl="0" eaLnBrk="1" latinLnBrk="0" hangingPunct="1">
              <a:buNone/>
            </a:pP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    int32_t </a:t>
            </a:r>
            <a:r>
              <a:rPr lang="en-US" altLang="zh-CN" sz="1600" kern="12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replyData</a:t>
            </a: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 = 0;</a:t>
            </a:r>
          </a:p>
          <a:p>
            <a:pPr marL="0" algn="l" rtl="0" eaLnBrk="1" latinLnBrk="0" hangingPunct="1">
              <a:buNone/>
            </a:pPr>
            <a:endParaRPr lang="en-US" altLang="zh-CN" sz="16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  <a:p>
            <a:pPr marL="0" algn="l" rtl="0" eaLnBrk="1" latinLnBrk="0" hangingPunct="1">
              <a:buNone/>
            </a:pP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    if (</a:t>
            </a:r>
            <a:r>
              <a:rPr lang="en-US" altLang="zh-CN" sz="1600" kern="12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GpioWriteRead</a:t>
            </a: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(serv, num, &amp;</a:t>
            </a:r>
            <a:r>
              <a:rPr lang="en-US" altLang="zh-CN" sz="1600" kern="12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replyData</a:t>
            </a: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))</a:t>
            </a:r>
          </a:p>
          <a:p>
            <a:pPr marL="0" algn="l" rtl="0" eaLnBrk="1" latinLnBrk="0" hangingPunct="1">
              <a:buNone/>
            </a:pPr>
            <a:r>
              <a:rPr lang="en-US" altLang="zh-CN" sz="16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{</a:t>
            </a:r>
          </a:p>
          <a:p>
            <a:pPr marL="0" algn="l" rtl="0" eaLnBrk="1" latinLnBrk="0" hangingPunct="1">
              <a:buNone/>
            </a:pPr>
            <a:r>
              <a:rPr lang="en-US" altLang="zh-CN" sz="16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    ……    </a:t>
            </a:r>
          </a:p>
          <a:p>
            <a:pPr marL="0" algn="l" rtl="0" eaLnBrk="1" latinLnBrk="0" hangingPunct="1">
              <a:buNone/>
            </a:pPr>
            <a:r>
              <a:rPr lang="en-US" altLang="zh-CN" sz="16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}</a:t>
            </a:r>
          </a:p>
          <a:p>
            <a:pPr marL="0" algn="l" rtl="0" eaLnBrk="1" latinLnBrk="0" hangingPunct="1">
              <a:buNone/>
            </a:pPr>
            <a:endParaRPr lang="en-US" altLang="zh-CN" sz="16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  <a:p>
            <a:pPr marL="0" algn="l" rtl="0" eaLnBrk="1" latinLnBrk="0" hangingPunct="1">
              <a:buNone/>
            </a:pPr>
            <a:r>
              <a:rPr lang="en-US" altLang="zh-CN" sz="16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     ……</a:t>
            </a:r>
          </a:p>
          <a:p>
            <a:pPr marL="0" algn="l" rtl="0" eaLnBrk="1" latinLnBrk="0" hangingPunct="1">
              <a:buNone/>
            </a:pPr>
            <a:endParaRPr lang="en-US" altLang="zh-CN" sz="16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  <a:p>
            <a:pPr marL="0" algn="l" rtl="0" eaLnBrk="1" latinLnBrk="0" hangingPunct="1">
              <a:buNone/>
            </a:pP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    JSI::</a:t>
            </a:r>
            <a:r>
              <a:rPr lang="en-US" altLang="zh-CN" sz="1600" kern="12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SetNumberProperty</a:t>
            </a: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(result, "</a:t>
            </a:r>
            <a:r>
              <a:rPr lang="en-US" altLang="zh-CN" sz="1600" kern="1200" dirty="0" err="1">
                <a:solidFill>
                  <a:srgbClr val="FF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led_status</a:t>
            </a: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", </a:t>
            </a:r>
            <a:r>
              <a:rPr lang="en-US" altLang="zh-CN" sz="1600" kern="12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replyData</a:t>
            </a:r>
            <a:r>
              <a:rPr lang="en-US" altLang="zh-CN" sz="16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+mn-lt"/>
                <a:ea typeface="+mn-lt"/>
                <a:cs typeface="+mn-cs"/>
              </a:rPr>
              <a:t>);</a:t>
            </a:r>
          </a:p>
          <a:p>
            <a:pPr marL="0" algn="l" rtl="0" eaLnBrk="1" latinLnBrk="0" hangingPunct="1">
              <a:buNone/>
            </a:pPr>
            <a:endParaRPr lang="en-US" altLang="zh-CN" sz="16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  <a:p>
            <a:pPr marL="0" algn="l" rtl="0" eaLnBrk="1" latinLnBrk="0" hangingPunct="1">
              <a:buNone/>
            </a:pPr>
            <a:r>
              <a:rPr lang="en-US" altLang="zh-CN" sz="1600" dirty="0">
                <a:solidFill>
                  <a:srgbClr val="000000"/>
                </a:solidFill>
                <a:ea typeface="+mn-lt"/>
              </a:rPr>
              <a:t>     ……</a:t>
            </a:r>
            <a:endParaRPr lang="en-US" altLang="zh-CN" sz="16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  <a:p>
            <a:pPr marL="0" algn="l" rtl="0" eaLnBrk="1" latinLnBrk="0" hangingPunct="1">
              <a:buNone/>
            </a:pPr>
            <a:endParaRPr lang="en-US" altLang="zh-CN" sz="1400" kern="1200" dirty="0">
              <a:solidFill>
                <a:srgbClr val="000000"/>
              </a:solidFill>
              <a:effectLst/>
              <a:latin typeface="+mn-lt"/>
              <a:ea typeface="+mn-lt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983886-85BE-4CF7-213B-603C20F39F0F}"/>
              </a:ext>
            </a:extLst>
          </p:cNvPr>
          <p:cNvSpPr txBox="1"/>
          <p:nvPr/>
        </p:nvSpPr>
        <p:spPr>
          <a:xfrm>
            <a:off x="233265" y="1212863"/>
            <a:ext cx="11819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+mn-lt"/>
              </a:rPr>
              <a:t>然后，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ToggleLed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+mn-lt"/>
                <a:ea typeface="+mn-lt"/>
                <a:cs typeface="+mn-cs"/>
              </a:rPr>
              <a:t>中调用函数</a:t>
            </a:r>
            <a:r>
              <a:rPr lang="en-US" altLang="zh-CN" dirty="0" err="1">
                <a:solidFill>
                  <a:schemeClr val="accent1"/>
                </a:solidFill>
              </a:rPr>
              <a:t>SetNumberProperty</a:t>
            </a:r>
            <a:r>
              <a:rPr lang="en-US" altLang="zh-CN" dirty="0">
                <a:solidFill>
                  <a:schemeClr val="accent1"/>
                </a:solidFill>
              </a:rPr>
              <a:t>(result, “</a:t>
            </a:r>
            <a:r>
              <a:rPr lang="en-US" altLang="zh-CN" sz="1800" kern="1200" dirty="0" err="1">
                <a:solidFill>
                  <a:srgbClr val="FF0000"/>
                </a:solidFill>
                <a:effectLst/>
                <a:latin typeface="+mn-lt"/>
                <a:ea typeface="+mn-lt"/>
                <a:cs typeface="+mn-cs"/>
              </a:rPr>
              <a:t>led_status</a:t>
            </a:r>
            <a:r>
              <a:rPr lang="en-US" altLang="zh-CN" dirty="0">
                <a:solidFill>
                  <a:schemeClr val="accent1"/>
                </a:solidFill>
              </a:rPr>
              <a:t>”, </a:t>
            </a:r>
            <a:r>
              <a:rPr lang="en-US" altLang="zh-CN" dirty="0" err="1">
                <a:solidFill>
                  <a:schemeClr val="accent1"/>
                </a:solidFill>
              </a:rPr>
              <a:t>replyData</a:t>
            </a:r>
            <a:r>
              <a:rPr lang="en-US" altLang="zh-CN" dirty="0">
                <a:solidFill>
                  <a:schemeClr val="accent1"/>
                </a:solidFill>
              </a:rPr>
              <a:t>);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便将这个值发送值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hap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端，这里是以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JS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格式发送的，类似于</a:t>
            </a:r>
            <a:r>
              <a:rPr lang="zh-CN" altLang="en-US">
                <a:solidFill>
                  <a:srgbClr val="000000"/>
                </a:solidFill>
                <a:ea typeface="+mn-lt"/>
              </a:rPr>
              <a:t>字典，需要指定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关键字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key——</a:t>
            </a:r>
            <a:r>
              <a:rPr lang="en-US" altLang="zh-CN" sz="1800" kern="1200" dirty="0" err="1">
                <a:solidFill>
                  <a:srgbClr val="FF0000"/>
                </a:solidFill>
                <a:effectLst/>
                <a:latin typeface="+mn-lt"/>
                <a:ea typeface="+mn-lt"/>
                <a:cs typeface="+mn-cs"/>
              </a:rPr>
              <a:t>led_status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。</a:t>
            </a:r>
            <a:endParaRPr lang="en-US" altLang="zh-CN" dirty="0">
              <a:solidFill>
                <a:srgbClr val="000000"/>
              </a:solidFill>
              <a:ea typeface="+mn-lt"/>
            </a:endParaRPr>
          </a:p>
          <a:p>
            <a:endParaRPr lang="en-US" altLang="zh-CN" dirty="0">
              <a:solidFill>
                <a:srgbClr val="000000"/>
              </a:solidFill>
              <a:ea typeface="+mn-lt"/>
            </a:endParaRPr>
          </a:p>
          <a:p>
            <a:r>
              <a:rPr lang="zh-CN" altLang="en-US" dirty="0">
                <a:solidFill>
                  <a:srgbClr val="000000"/>
                </a:solidFill>
                <a:ea typeface="+mn-lt"/>
              </a:rPr>
              <a:t>于是，在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hap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端由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res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即可接收到这个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JS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数据，通过 </a:t>
            </a:r>
            <a:r>
              <a:rPr lang="en-US" altLang="zh-CN" dirty="0">
                <a:solidFill>
                  <a:srgbClr val="000000"/>
                </a:solidFill>
                <a:ea typeface="+mn-lt"/>
              </a:rPr>
              <a:t>.+key</a:t>
            </a:r>
            <a:r>
              <a:rPr lang="zh-CN" altLang="en-US" dirty="0">
                <a:solidFill>
                  <a:srgbClr val="000000"/>
                </a:solidFill>
                <a:ea typeface="+mn-lt"/>
              </a:rPr>
              <a:t>的方式就可以拿出来，也就是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that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statu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res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led_status</a:t>
            </a:r>
            <a:endParaRPr lang="zh-CN" altLang="en-US" dirty="0">
              <a:solidFill>
                <a:srgbClr val="000000"/>
              </a:solidFill>
              <a:ea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EC2040-B386-CB66-E4F3-CB8E8BB70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012" y="2954720"/>
            <a:ext cx="3470988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led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917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close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9170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change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9170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app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Arial Unicode MS"/>
                <a:ea typeface="JetBrains Mono"/>
              </a:rPr>
              <a:t>'@system.app'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export default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……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let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that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this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ledcontrol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led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res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that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statu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res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led_status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fail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res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59801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lang="en-US" altLang="zh-CN" sz="1400" dirty="0">
                <a:solidFill>
                  <a:srgbClr val="FF0000"/>
                </a:solidFill>
                <a:latin typeface="Arial Unicode MS"/>
              </a:rPr>
              <a:t>……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0ABA968-3BF0-26E4-0063-8C61EF0CE7AD}"/>
              </a:ext>
            </a:extLst>
          </p:cNvPr>
          <p:cNvCxnSpPr>
            <a:cxnSpLocks/>
          </p:cNvCxnSpPr>
          <p:nvPr/>
        </p:nvCxnSpPr>
        <p:spPr>
          <a:xfrm flipV="1">
            <a:off x="3340359" y="5066522"/>
            <a:ext cx="4721290" cy="5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1FD7A4C-CA69-9353-47D3-4BDE9B2EFE0B}"/>
              </a:ext>
            </a:extLst>
          </p:cNvPr>
          <p:cNvSpPr/>
          <p:nvPr/>
        </p:nvSpPr>
        <p:spPr>
          <a:xfrm>
            <a:off x="5881395" y="5939354"/>
            <a:ext cx="3051111" cy="877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Arial Unicode MS"/>
                <a:ea typeface="JetBrains Mono"/>
                <a:sym typeface="Wingdings" panose="05000000000000000000" pitchFamily="2" charset="2"/>
              </a:rPr>
              <a:t>led_status</a:t>
            </a:r>
            <a:r>
              <a:rPr lang="en-US" altLang="zh-CN" dirty="0">
                <a:solidFill>
                  <a:schemeClr val="bg1"/>
                </a:solidFill>
                <a:latin typeface="Arial Unicode MS"/>
                <a:ea typeface="JetBrains Mono"/>
                <a:sym typeface="Wingdings" panose="05000000000000000000" pitchFamily="2" charset="2"/>
              </a:rPr>
              <a:t>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that.statu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85EC5134-D6A0-0D65-609B-5E617CA8C621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HAP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收到反馈数据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315149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3480E-E93F-E027-9FDA-66A6A04E6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A9F3E177-5B37-C6AB-8D13-F4974D67F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B2CEB0B-A70F-4236-B5F1-EFEC7652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5EA8D4-A931-20DB-D1CB-838B78B9DD09}"/>
              </a:ext>
            </a:extLst>
          </p:cNvPr>
          <p:cNvSpPr txBox="1"/>
          <p:nvPr/>
        </p:nvSpPr>
        <p:spPr>
          <a:xfrm>
            <a:off x="258934" y="1393058"/>
            <a:ext cx="11674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这就是</a:t>
            </a:r>
            <a:r>
              <a:rPr lang="en-US" altLang="zh-CN" dirty="0"/>
              <a:t>HAP——</a:t>
            </a:r>
            <a:r>
              <a:rPr lang="zh-CN" altLang="en-US" dirty="0"/>
              <a:t>业务</a:t>
            </a:r>
            <a:r>
              <a:rPr lang="en-US" altLang="zh-CN" dirty="0"/>
              <a:t>——</a:t>
            </a:r>
            <a:r>
              <a:rPr lang="zh-CN" altLang="en-US" dirty="0"/>
              <a:t>驱动的交互过程。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后续的开发过程中，数据的沟通都遵循这个流程。即</a:t>
            </a:r>
            <a:r>
              <a:rPr lang="en-US" altLang="zh-CN" dirty="0"/>
              <a:t>hap</a:t>
            </a:r>
            <a:r>
              <a:rPr lang="zh-CN" altLang="en-US" dirty="0"/>
              <a:t>传递指令到业务，再由业务传递至驱动，驱动的返回数据，也会经由业务反馈给</a:t>
            </a:r>
            <a:r>
              <a:rPr lang="en-US" altLang="zh-CN" dirty="0"/>
              <a:t>HAP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在后续的开发中由于使用的业务代码并不不需要特别做改动，所以为了简化过程，我们让“没有中间商赚差价”，可以忽略这个业务端，直接考虑</a:t>
            </a:r>
            <a:r>
              <a:rPr lang="en-US" altLang="zh-CN" dirty="0"/>
              <a:t>HAP</a:t>
            </a:r>
            <a:r>
              <a:rPr lang="zh-CN" altLang="en-US" dirty="0"/>
              <a:t>端和驱动端的沟通。</a:t>
            </a:r>
            <a:endParaRPr lang="en-US" altLang="zh-CN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14B657B-C6CC-B4E2-1ADD-2B4CAE797C25}"/>
              </a:ext>
            </a:extLst>
          </p:cNvPr>
          <p:cNvSpPr/>
          <p:nvPr/>
        </p:nvSpPr>
        <p:spPr>
          <a:xfrm>
            <a:off x="961052" y="4041887"/>
            <a:ext cx="1831910" cy="177748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HAP</a:t>
            </a:r>
            <a:r>
              <a:rPr lang="zh-CN" altLang="en-US" sz="2800" dirty="0"/>
              <a:t>端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FFA8AC-E41D-7F84-48FB-6A52629903DC}"/>
              </a:ext>
            </a:extLst>
          </p:cNvPr>
          <p:cNvSpPr/>
          <p:nvPr/>
        </p:nvSpPr>
        <p:spPr>
          <a:xfrm>
            <a:off x="8997820" y="4041887"/>
            <a:ext cx="1831910" cy="1777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驱动端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8E2EB78-896E-A2CB-CF51-E5259F2185DB}"/>
              </a:ext>
            </a:extLst>
          </p:cNvPr>
          <p:cNvSpPr/>
          <p:nvPr/>
        </p:nvSpPr>
        <p:spPr>
          <a:xfrm>
            <a:off x="4652866" y="4041887"/>
            <a:ext cx="1831910" cy="1777482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业务端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206247C-A7FC-D583-9536-AB985EB81DD9}"/>
              </a:ext>
            </a:extLst>
          </p:cNvPr>
          <p:cNvCxnSpPr>
            <a:stCxn id="10" idx="0"/>
            <a:endCxn id="12" idx="0"/>
          </p:cNvCxnSpPr>
          <p:nvPr/>
        </p:nvCxnSpPr>
        <p:spPr>
          <a:xfrm rot="5400000" flipH="1" flipV="1">
            <a:off x="3722914" y="2195980"/>
            <a:ext cx="12700" cy="3691814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97ADCAC-2485-8955-B620-F0CB397F6BB4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5400000" flipH="1" flipV="1">
            <a:off x="7741298" y="1869410"/>
            <a:ext cx="12700" cy="4344954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1019E92-D79F-BCEB-D87F-0094BDFC7065}"/>
              </a:ext>
            </a:extLst>
          </p:cNvPr>
          <p:cNvCxnSpPr>
            <a:stCxn id="11" idx="4"/>
            <a:endCxn id="12" idx="4"/>
          </p:cNvCxnSpPr>
          <p:nvPr/>
        </p:nvCxnSpPr>
        <p:spPr>
          <a:xfrm rot="5400000">
            <a:off x="7741298" y="3646892"/>
            <a:ext cx="12700" cy="4344954"/>
          </a:xfrm>
          <a:prstGeom prst="curvedConnector3">
            <a:avLst>
              <a:gd name="adj1" fmla="val 1800000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6ABF78C3-2B1E-B50D-6932-4C22F4B7ED9B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3722914" y="3973462"/>
            <a:ext cx="12700" cy="3691814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D5F70A9-D117-260F-71A8-0D6FA2D57CB1}"/>
              </a:ext>
            </a:extLst>
          </p:cNvPr>
          <p:cNvSpPr txBox="1"/>
          <p:nvPr/>
        </p:nvSpPr>
        <p:spPr>
          <a:xfrm>
            <a:off x="3146101" y="3430734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指令编号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1650C0-149B-6A6D-980F-D15054507BC3}"/>
              </a:ext>
            </a:extLst>
          </p:cNvPr>
          <p:cNvSpPr txBox="1"/>
          <p:nvPr/>
        </p:nvSpPr>
        <p:spPr>
          <a:xfrm>
            <a:off x="7164485" y="3449394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指令编号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2E29B8-4149-1210-8C74-3FC805C011CF}"/>
              </a:ext>
            </a:extLst>
          </p:cNvPr>
          <p:cNvSpPr txBox="1"/>
          <p:nvPr/>
        </p:nvSpPr>
        <p:spPr>
          <a:xfrm>
            <a:off x="3146101" y="6048741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设备状态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62751D-041F-5316-5890-F76B22D33995}"/>
              </a:ext>
            </a:extLst>
          </p:cNvPr>
          <p:cNvSpPr txBox="1"/>
          <p:nvPr/>
        </p:nvSpPr>
        <p:spPr>
          <a:xfrm>
            <a:off x="7459954" y="6048741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设备状态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D7934E6D-F8C2-1C6A-0B73-82D36EA8B2E4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41602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7527B-43C5-AC8F-65BD-672C7662C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9DDB4BB2-F580-31EB-A048-C9C520E98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37C6D3-E56C-501F-E2ED-0EC26D7D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BF2D72-0611-CA24-A345-A44D4188D066}"/>
              </a:ext>
            </a:extLst>
          </p:cNvPr>
          <p:cNvSpPr txBox="1"/>
          <p:nvPr/>
        </p:nvSpPr>
        <p:spPr>
          <a:xfrm>
            <a:off x="378006" y="1343485"/>
            <a:ext cx="115465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平时使用的</a:t>
            </a:r>
            <a:r>
              <a:rPr lang="en-US" altLang="zh-CN" dirty="0"/>
              <a:t>APP</a:t>
            </a:r>
            <a:r>
              <a:rPr lang="zh-CN" altLang="en-US" dirty="0"/>
              <a:t>、网页、小程序等，用户直接接触的都是用户界面，也就是</a:t>
            </a:r>
            <a:r>
              <a:rPr lang="en-US" altLang="zh-CN" dirty="0"/>
              <a:t>UI</a:t>
            </a:r>
            <a:r>
              <a:rPr lang="zh-CN" altLang="en-US" dirty="0"/>
              <a:t>，实际上，</a:t>
            </a:r>
            <a:r>
              <a:rPr lang="en-US" altLang="zh-CN" dirty="0"/>
              <a:t>C/C++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都可以用来开发图形化界面，作为用户界面来使用，但相比主流的</a:t>
            </a:r>
            <a:r>
              <a:rPr lang="en-US" altLang="zh-CN" dirty="0"/>
              <a:t>APP</a:t>
            </a:r>
            <a:r>
              <a:rPr lang="zh-CN" altLang="en-US" dirty="0"/>
              <a:t>开发、</a:t>
            </a:r>
            <a:r>
              <a:rPr lang="en-US" altLang="zh-CN" dirty="0"/>
              <a:t>Web</a:t>
            </a:r>
            <a:r>
              <a:rPr lang="zh-CN" altLang="en-US" dirty="0"/>
              <a:t>开发，则显得不那么高效。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HarmonyOS</a:t>
            </a:r>
            <a:r>
              <a:rPr lang="zh-CN" altLang="en-US" dirty="0"/>
              <a:t>应用的开发框架，叫做</a:t>
            </a:r>
            <a:r>
              <a:rPr lang="en-US" altLang="zh-CN" b="1" dirty="0" err="1">
                <a:solidFill>
                  <a:srgbClr val="555666"/>
                </a:solidFill>
                <a:latin typeface="-apple-system"/>
              </a:rPr>
              <a:t>ArkUI</a:t>
            </a:r>
            <a:r>
              <a:rPr lang="zh-CN" altLang="en-US" b="1" dirty="0">
                <a:solidFill>
                  <a:srgbClr val="555666"/>
                </a:solidFill>
                <a:latin typeface="-apple-system"/>
              </a:rPr>
              <a:t>，方舟开发框架</a:t>
            </a:r>
            <a:r>
              <a:rPr lang="zh-CN" altLang="en-US" dirty="0"/>
              <a:t>。</a:t>
            </a:r>
            <a:r>
              <a:rPr lang="en-US" altLang="zh-CN" dirty="0" err="1"/>
              <a:t>ArkUI</a:t>
            </a:r>
            <a:r>
              <a:rPr lang="zh-CN" altLang="en-US" dirty="0"/>
              <a:t>包括两种主要开发范式，声明式开发范式（</a:t>
            </a:r>
            <a:r>
              <a:rPr lang="en-US" altLang="zh-CN" dirty="0" err="1"/>
              <a:t>ArkTs</a:t>
            </a:r>
            <a:r>
              <a:rPr lang="zh-CN" altLang="en-US" dirty="0"/>
              <a:t>）和类</a:t>
            </a:r>
            <a:r>
              <a:rPr lang="en-US" altLang="zh-CN" dirty="0"/>
              <a:t>Web</a:t>
            </a:r>
            <a:r>
              <a:rPr lang="zh-CN" altLang="en-US" dirty="0"/>
              <a:t>开发范式（兼容</a:t>
            </a:r>
            <a:r>
              <a:rPr lang="en-US" altLang="zh-CN" dirty="0"/>
              <a:t>JS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在本课程中，使用的是类</a:t>
            </a:r>
            <a:r>
              <a:rPr lang="en-US" altLang="zh-CN" dirty="0"/>
              <a:t>Web</a:t>
            </a:r>
            <a:r>
              <a:rPr lang="zh-CN" altLang="en-US" dirty="0"/>
              <a:t>开发范式，生成的是</a:t>
            </a:r>
            <a:r>
              <a:rPr lang="en-US" altLang="zh-CN" dirty="0"/>
              <a:t>hap</a:t>
            </a:r>
            <a:r>
              <a:rPr lang="zh-CN" altLang="en-US" dirty="0"/>
              <a:t>包，和一般的前端开发模式类似，采用经典的</a:t>
            </a:r>
            <a:r>
              <a:rPr lang="en-US" altLang="zh-CN" dirty="0" err="1"/>
              <a:t>hml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和</a:t>
            </a:r>
            <a:r>
              <a:rPr lang="en-US" altLang="zh-CN" dirty="0" err="1"/>
              <a:t>js</a:t>
            </a:r>
            <a:r>
              <a:rPr lang="zh-CN" altLang="en-US" dirty="0"/>
              <a:t>三段式开发，这种范式非常符合</a:t>
            </a:r>
            <a:r>
              <a:rPr lang="en-US" altLang="zh-CN" dirty="0"/>
              <a:t>Web/</a:t>
            </a:r>
            <a:r>
              <a:rPr lang="zh-CN" altLang="en-US" dirty="0"/>
              <a:t>小程序开发者的使用习惯，对于具有相关经验的人来说能够快速上手。</a:t>
            </a:r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 err="1"/>
              <a:t>hml</a:t>
            </a:r>
            <a:r>
              <a:rPr lang="zh-CN" altLang="en-US" b="0" i="0" dirty="0">
                <a:solidFill>
                  <a:srgbClr val="242728"/>
                </a:solidFill>
                <a:effectLst/>
                <a:latin typeface="HarmonyOSHans-Regular"/>
              </a:rPr>
              <a:t>用来描述当前页面的文件布局结构，</a:t>
            </a:r>
            <a:r>
              <a:rPr lang="en-US" altLang="zh-CN" dirty="0" err="1">
                <a:solidFill>
                  <a:srgbClr val="242728"/>
                </a:solidFill>
                <a:latin typeface="HarmonyOSHans-Regular"/>
              </a:rPr>
              <a:t>css</a:t>
            </a:r>
            <a:r>
              <a:rPr lang="zh-CN" altLang="en-US" dirty="0">
                <a:solidFill>
                  <a:srgbClr val="242728"/>
                </a:solidFill>
                <a:latin typeface="HarmonyOSHans-Regular"/>
              </a:rPr>
              <a:t>用于描述页面样式，</a:t>
            </a:r>
            <a:r>
              <a:rPr lang="en-US" altLang="zh-CN" dirty="0" err="1">
                <a:solidFill>
                  <a:srgbClr val="242728"/>
                </a:solidFill>
                <a:latin typeface="HarmonyOSHans-Regular"/>
              </a:rPr>
              <a:t>js</a:t>
            </a:r>
            <a:r>
              <a:rPr lang="zh-CN" altLang="en-US" dirty="0">
                <a:solidFill>
                  <a:srgbClr val="242728"/>
                </a:solidFill>
                <a:latin typeface="HarmonyOSHans-Regular"/>
              </a:rPr>
              <a:t>处理页面和用户的交互。对于用户看到的每一个网站</a:t>
            </a:r>
            <a:r>
              <a:rPr lang="en-US" altLang="zh-CN" dirty="0">
                <a:solidFill>
                  <a:srgbClr val="242728"/>
                </a:solidFill>
                <a:latin typeface="HarmonyOSHans-Regular"/>
              </a:rPr>
              <a:t>/APP</a:t>
            </a:r>
            <a:r>
              <a:rPr lang="zh-CN" altLang="en-US" dirty="0">
                <a:solidFill>
                  <a:srgbClr val="242728"/>
                </a:solidFill>
                <a:latin typeface="HarmonyOSHans-Regular"/>
              </a:rPr>
              <a:t>页面，内部都是由这三者为基本组成的。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简单来说，所谓前端开发，是为了给用户提供直观的交互界面，导航用户使用产品，而后端则是为前端提供支持服务，事实上对于一些较为简单的开发过程，甚至不需要后端提供服务，一些简单功能在前端</a:t>
            </a:r>
            <a:r>
              <a:rPr lang="en-US" altLang="zh-CN" dirty="0"/>
              <a:t>JS</a:t>
            </a:r>
            <a:r>
              <a:rPr lang="zh-CN" altLang="en-US" dirty="0"/>
              <a:t>即可实现。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因为本课程本质上还是小熊派开发板的开发，</a:t>
            </a:r>
            <a:r>
              <a:rPr lang="en-US" altLang="zh-CN" dirty="0"/>
              <a:t>hap</a:t>
            </a:r>
            <a:r>
              <a:rPr lang="zh-CN" altLang="en-US" dirty="0"/>
              <a:t>只是作为辅助工具，在本章中，会简单介绍</a:t>
            </a:r>
            <a:r>
              <a:rPr lang="en-US" altLang="zh-CN" dirty="0" err="1"/>
              <a:t>hml</a:t>
            </a:r>
            <a:r>
              <a:rPr lang="zh-CN" altLang="en-US" dirty="0"/>
              <a:t>和</a:t>
            </a:r>
            <a:r>
              <a:rPr lang="en-US" altLang="zh-CN" dirty="0" err="1"/>
              <a:t>css</a:t>
            </a:r>
            <a:r>
              <a:rPr lang="zh-CN" altLang="en-US" dirty="0"/>
              <a:t>的基本规则，而在后续讲解中就以介绍</a:t>
            </a:r>
            <a:r>
              <a:rPr lang="en-US" altLang="zh-CN" dirty="0" err="1"/>
              <a:t>js</a:t>
            </a:r>
            <a:r>
              <a:rPr lang="zh-CN" altLang="en-US" dirty="0"/>
              <a:t>为主，关于</a:t>
            </a:r>
            <a:r>
              <a:rPr lang="en-US" altLang="zh-CN" dirty="0" err="1"/>
              <a:t>hml</a:t>
            </a:r>
            <a:r>
              <a:rPr lang="zh-CN" altLang="en-US" dirty="0"/>
              <a:t>，</a:t>
            </a:r>
            <a:r>
              <a:rPr lang="en-US" altLang="zh-CN" dirty="0" err="1"/>
              <a:t>css</a:t>
            </a:r>
            <a:r>
              <a:rPr lang="zh-CN" altLang="en-US" dirty="0"/>
              <a:t>这样的纯前端开发，本课程也不会涉及非常复杂精美的</a:t>
            </a:r>
            <a:r>
              <a:rPr lang="en-US" altLang="zh-CN" dirty="0"/>
              <a:t>UI</a:t>
            </a:r>
            <a:r>
              <a:rPr lang="zh-CN" altLang="en-US" dirty="0"/>
              <a:t>开发，所以参考本课程所提供的资料就足够了，如果想要“更上一层楼”，做一些复杂的</a:t>
            </a:r>
            <a:r>
              <a:rPr lang="en-US" altLang="zh-CN" dirty="0"/>
              <a:t>UI</a:t>
            </a:r>
            <a:r>
              <a:rPr lang="zh-CN" altLang="en-US" dirty="0"/>
              <a:t>，可以多探索探索小程序</a:t>
            </a:r>
            <a:r>
              <a:rPr lang="en-US" altLang="zh-CN" dirty="0"/>
              <a:t>/Web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开发方式，这需要一定的积累。</a:t>
            </a:r>
            <a:endParaRPr lang="en-US" altLang="zh-CN" dirty="0"/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F2DA6C68-1B04-2A96-E119-6F52A9800DEF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 UI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的开发框架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50130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61A8E-04EB-AE1D-1DA5-679EEFF9E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ADBDFA57-7356-E2DF-CD7D-5B705C51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E17FFB-CB3D-4730-8EFD-698DC8BCC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211C590-E45F-9576-4223-AB027A576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98" y="1349678"/>
            <a:ext cx="5646802" cy="506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04C0CB-F949-5A93-C185-CAF026D048D0}"/>
              </a:ext>
            </a:extLst>
          </p:cNvPr>
          <p:cNvSpPr txBox="1"/>
          <p:nvPr/>
        </p:nvSpPr>
        <p:spPr>
          <a:xfrm>
            <a:off x="1446245" y="6418073"/>
            <a:ext cx="2295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JS UI </a:t>
            </a:r>
            <a:r>
              <a:rPr lang="zh-CN" altLang="en-US" sz="1600" b="1" dirty="0"/>
              <a:t>框架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CF7B42-2936-619B-AA5B-4D36B2672147}"/>
              </a:ext>
            </a:extLst>
          </p:cNvPr>
          <p:cNvSpPr txBox="1"/>
          <p:nvPr/>
        </p:nvSpPr>
        <p:spPr>
          <a:xfrm>
            <a:off x="5615781" y="2949238"/>
            <a:ext cx="6436519" cy="3908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altLang="zh-CN" sz="1600" b="0" i="0" dirty="0">
                <a:solidFill>
                  <a:srgbClr val="40485B"/>
                </a:solidFill>
                <a:effectLst/>
                <a:latin typeface="-apple-system"/>
              </a:rPr>
              <a:t>JS-UI</a:t>
            </a:r>
            <a:r>
              <a:rPr lang="zh-CN" altLang="en-US" sz="1600" b="0" i="0" dirty="0">
                <a:solidFill>
                  <a:srgbClr val="40485B"/>
                </a:solidFill>
                <a:effectLst/>
                <a:latin typeface="-apple-system"/>
              </a:rPr>
              <a:t>框架子系统包括</a:t>
            </a:r>
            <a:r>
              <a:rPr lang="en-US" altLang="zh-CN" sz="1600" b="0" i="0" dirty="0">
                <a:solidFill>
                  <a:srgbClr val="40485B"/>
                </a:solidFill>
                <a:effectLst/>
                <a:latin typeface="-apple-system"/>
              </a:rPr>
              <a:t>JS</a:t>
            </a:r>
            <a:r>
              <a:rPr lang="zh-CN" altLang="en-US" sz="1600" b="0" i="0" dirty="0">
                <a:solidFill>
                  <a:srgbClr val="40485B"/>
                </a:solidFill>
                <a:effectLst/>
                <a:latin typeface="-apple-system"/>
              </a:rPr>
              <a:t>数据绑定框架（</a:t>
            </a:r>
            <a:r>
              <a:rPr lang="en-US" altLang="zh-CN" sz="1600" b="0" i="0" dirty="0">
                <a:solidFill>
                  <a:srgbClr val="40485B"/>
                </a:solidFill>
                <a:effectLst/>
                <a:latin typeface="-apple-system"/>
              </a:rPr>
              <a:t>JS Data binding</a:t>
            </a:r>
            <a:r>
              <a:rPr lang="zh-CN" altLang="en-US" sz="1600" b="0" i="0" dirty="0">
                <a:solidFill>
                  <a:srgbClr val="40485B"/>
                </a:solidFill>
                <a:effectLst/>
                <a:latin typeface="-apple-system"/>
              </a:rPr>
              <a:t>）、</a:t>
            </a:r>
            <a:r>
              <a:rPr lang="en-US" altLang="zh-CN" sz="1600" b="0" i="0" dirty="0">
                <a:solidFill>
                  <a:srgbClr val="40485B"/>
                </a:solidFill>
                <a:effectLst/>
                <a:latin typeface="-apple-system"/>
              </a:rPr>
              <a:t>JS</a:t>
            </a:r>
            <a:r>
              <a:rPr lang="zh-CN" altLang="en-US" sz="1600" b="0" i="0" dirty="0">
                <a:solidFill>
                  <a:srgbClr val="40485B"/>
                </a:solidFill>
                <a:effectLst/>
                <a:latin typeface="-apple-system"/>
              </a:rPr>
              <a:t>运行时（</a:t>
            </a:r>
            <a:r>
              <a:rPr lang="en-US" altLang="zh-CN" sz="1600" b="0" i="0" dirty="0">
                <a:solidFill>
                  <a:srgbClr val="40485B"/>
                </a:solidFill>
                <a:effectLst/>
                <a:latin typeface="-apple-system"/>
              </a:rPr>
              <a:t>JS runtime</a:t>
            </a:r>
            <a:r>
              <a:rPr lang="zh-CN" altLang="en-US" sz="1600" b="0" i="0" dirty="0">
                <a:solidFill>
                  <a:srgbClr val="40485B"/>
                </a:solidFill>
                <a:effectLst/>
                <a:latin typeface="-apple-system"/>
              </a:rPr>
              <a:t>）和</a:t>
            </a:r>
            <a:r>
              <a:rPr lang="en-US" altLang="zh-CN" sz="1600" b="0" i="0" dirty="0">
                <a:solidFill>
                  <a:srgbClr val="40485B"/>
                </a:solidFill>
                <a:effectLst/>
                <a:latin typeface="-apple-system"/>
              </a:rPr>
              <a:t>JS</a:t>
            </a:r>
            <a:r>
              <a:rPr lang="zh-CN" altLang="en-US" sz="1600" b="0" i="0" dirty="0">
                <a:solidFill>
                  <a:srgbClr val="40485B"/>
                </a:solidFill>
                <a:effectLst/>
                <a:latin typeface="-apple-system"/>
              </a:rPr>
              <a:t>框架（</a:t>
            </a:r>
            <a:r>
              <a:rPr lang="en-US" altLang="zh-CN" sz="1600" b="0" i="0" dirty="0">
                <a:solidFill>
                  <a:srgbClr val="40485B"/>
                </a:solidFill>
                <a:effectLst/>
                <a:latin typeface="-apple-system"/>
              </a:rPr>
              <a:t>JS framework</a:t>
            </a:r>
            <a:r>
              <a:rPr lang="zh-CN" altLang="en-US" sz="1600" b="0" i="0" dirty="0">
                <a:solidFill>
                  <a:srgbClr val="40485B"/>
                </a:solidFill>
                <a:effectLst/>
                <a:latin typeface="-apple-system"/>
              </a:rPr>
              <a:t>）。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b="1" i="0" dirty="0">
                <a:solidFill>
                  <a:srgbClr val="40485B"/>
                </a:solidFill>
                <a:effectLst/>
                <a:latin typeface="-apple-system"/>
              </a:rPr>
              <a:t>JS Data binding</a:t>
            </a:r>
            <a:endParaRPr lang="en-US" altLang="zh-CN" sz="1600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40485B"/>
                </a:solidFill>
                <a:effectLst/>
                <a:latin typeface="-apple-system"/>
              </a:rPr>
              <a:t>JS</a:t>
            </a:r>
            <a:r>
              <a:rPr lang="zh-CN" altLang="en-US" sz="1600" b="0" i="0" dirty="0">
                <a:solidFill>
                  <a:srgbClr val="40485B"/>
                </a:solidFill>
                <a:effectLst/>
                <a:latin typeface="-apple-system"/>
              </a:rPr>
              <a:t>数据绑定框架使用</a:t>
            </a:r>
            <a:r>
              <a:rPr lang="en-US" altLang="zh-CN" sz="1600" b="0" i="0" dirty="0">
                <a:solidFill>
                  <a:srgbClr val="40485B"/>
                </a:solidFill>
                <a:effectLst/>
                <a:latin typeface="-apple-system"/>
              </a:rPr>
              <a:t>JavaScript</a:t>
            </a:r>
            <a:r>
              <a:rPr lang="zh-CN" altLang="en-US" sz="1600" b="0" i="0" dirty="0">
                <a:solidFill>
                  <a:srgbClr val="40485B"/>
                </a:solidFill>
                <a:effectLst/>
                <a:latin typeface="-apple-system"/>
              </a:rPr>
              <a:t>语言提供一套基础的数据绑定能力。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b="1" i="0" dirty="0">
                <a:solidFill>
                  <a:srgbClr val="40485B"/>
                </a:solidFill>
                <a:effectLst/>
                <a:latin typeface="-apple-system"/>
              </a:rPr>
              <a:t>JS runtime</a:t>
            </a:r>
            <a:endParaRPr lang="en-US" altLang="zh-CN" sz="1600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40485B"/>
                </a:solidFill>
                <a:effectLst/>
                <a:latin typeface="-apple-system"/>
              </a:rPr>
              <a:t>JS</a:t>
            </a:r>
            <a:r>
              <a:rPr lang="zh-CN" altLang="en-US" sz="1600" b="0" i="0" dirty="0">
                <a:solidFill>
                  <a:srgbClr val="40485B"/>
                </a:solidFill>
                <a:effectLst/>
                <a:latin typeface="-apple-system"/>
              </a:rPr>
              <a:t>运行时用以支持</a:t>
            </a:r>
            <a:r>
              <a:rPr lang="en-US" altLang="zh-CN" sz="1600" b="0" i="0" dirty="0">
                <a:solidFill>
                  <a:srgbClr val="40485B"/>
                </a:solidFill>
                <a:effectLst/>
                <a:latin typeface="-apple-system"/>
              </a:rPr>
              <a:t>JS</a:t>
            </a:r>
            <a:r>
              <a:rPr lang="zh-CN" altLang="en-US" sz="1600" b="0" i="0" dirty="0">
                <a:solidFill>
                  <a:srgbClr val="40485B"/>
                </a:solidFill>
                <a:effectLst/>
                <a:latin typeface="-apple-system"/>
              </a:rPr>
              <a:t>代码的解析和执行。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b="1" i="0" dirty="0">
                <a:solidFill>
                  <a:srgbClr val="40485B"/>
                </a:solidFill>
                <a:effectLst/>
                <a:latin typeface="-apple-system"/>
              </a:rPr>
              <a:t>JS framework</a:t>
            </a:r>
            <a:endParaRPr lang="en-US" altLang="zh-CN" sz="1600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40485B"/>
                </a:solidFill>
                <a:effectLst/>
                <a:latin typeface="-apple-system"/>
              </a:rPr>
              <a:t>JS</a:t>
            </a:r>
            <a:r>
              <a:rPr lang="zh-CN" altLang="en-US" sz="1600" b="0" i="0" dirty="0">
                <a:solidFill>
                  <a:srgbClr val="40485B"/>
                </a:solidFill>
                <a:effectLst/>
                <a:latin typeface="-apple-system"/>
              </a:rPr>
              <a:t>框架部分使用</a:t>
            </a:r>
            <a:r>
              <a:rPr lang="en-US" altLang="zh-CN" sz="1600" b="0" i="0" dirty="0">
                <a:solidFill>
                  <a:srgbClr val="40485B"/>
                </a:solidFill>
                <a:effectLst/>
                <a:latin typeface="-apple-system"/>
              </a:rPr>
              <a:t>C++</a:t>
            </a:r>
            <a:r>
              <a:rPr lang="zh-CN" altLang="en-US" sz="1600" b="0" i="0" dirty="0">
                <a:solidFill>
                  <a:srgbClr val="40485B"/>
                </a:solidFill>
                <a:effectLst/>
                <a:latin typeface="-apple-system"/>
              </a:rPr>
              <a:t>语言提供</a:t>
            </a:r>
            <a:r>
              <a:rPr lang="en-US" altLang="zh-CN" sz="1600" b="0" i="0" dirty="0">
                <a:solidFill>
                  <a:srgbClr val="40485B"/>
                </a:solidFill>
                <a:effectLst/>
                <a:latin typeface="-apple-system"/>
              </a:rPr>
              <a:t>JS API</a:t>
            </a:r>
            <a:r>
              <a:rPr lang="zh-CN" altLang="en-US" sz="1600" b="0" i="0" dirty="0">
                <a:solidFill>
                  <a:srgbClr val="40485B"/>
                </a:solidFill>
                <a:effectLst/>
                <a:latin typeface="-apple-system"/>
              </a:rPr>
              <a:t>和组件的框架机制。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C3BC9E5-AE7B-5DFB-02D7-E549B7F597B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133725" y="1405454"/>
            <a:ext cx="7003985" cy="255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08553E3-ADD4-DFE2-B121-499AC4537198}"/>
              </a:ext>
            </a:extLst>
          </p:cNvPr>
          <p:cNvSpPr/>
          <p:nvPr/>
        </p:nvSpPr>
        <p:spPr>
          <a:xfrm>
            <a:off x="8780106" y="548817"/>
            <a:ext cx="2715208" cy="856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之前的业务代码和注册</a:t>
            </a:r>
            <a:r>
              <a:rPr lang="en-US" altLang="zh-CN" sz="1400" b="1" dirty="0"/>
              <a:t>API</a:t>
            </a:r>
            <a:r>
              <a:rPr lang="zh-CN" altLang="en-US" sz="1400" b="1" dirty="0"/>
              <a:t>，就在其中。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35B7F095-CE7A-4D5C-F90B-CE2D602E5691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 UI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的开发框架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67384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C3481-17E2-AEFC-7225-5892737FC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08504413-24D0-A801-00BE-7AAB6B3C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65F9AA-B864-EC23-4808-5CF99CDA2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3B4164-85BF-6C4B-972F-98F3C20D3DF7}"/>
              </a:ext>
            </a:extLst>
          </p:cNvPr>
          <p:cNvSpPr txBox="1"/>
          <p:nvPr/>
        </p:nvSpPr>
        <p:spPr>
          <a:xfrm>
            <a:off x="408962" y="1284088"/>
            <a:ext cx="113448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JS-UI</a:t>
            </a:r>
            <a:r>
              <a:rPr lang="zh-CN" altLang="en-US" sz="2000" dirty="0"/>
              <a:t>框架子系统源代码在</a:t>
            </a:r>
            <a:r>
              <a:rPr lang="en-US" altLang="zh-CN" sz="2000" dirty="0"/>
              <a:t>/foundation/ace/</a:t>
            </a:r>
            <a:r>
              <a:rPr lang="en-US" altLang="zh-CN" sz="2000" dirty="0" err="1"/>
              <a:t>ace_engine_lite</a:t>
            </a:r>
            <a:r>
              <a:rPr lang="zh-CN" altLang="en-US" sz="2000" dirty="0"/>
              <a:t>下，目录结构如下图所示：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0E3639-F6C1-71E5-63E6-38393DA7A050}"/>
              </a:ext>
            </a:extLst>
          </p:cNvPr>
          <p:cNvSpPr txBox="1"/>
          <p:nvPr/>
        </p:nvSpPr>
        <p:spPr>
          <a:xfrm>
            <a:off x="489875" y="1991047"/>
            <a:ext cx="10468948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/foundation/ace/</a:t>
            </a:r>
            <a:r>
              <a:rPr lang="en-US" altLang="zh-CN" dirty="0" err="1"/>
              <a:t>ace_engine_lite</a:t>
            </a:r>
            <a:endParaRPr lang="en-US" altLang="zh-CN" dirty="0"/>
          </a:p>
          <a:p>
            <a:r>
              <a:rPr lang="en-US" altLang="zh-CN" dirty="0"/>
              <a:t>├── frameworks         # </a:t>
            </a:r>
            <a:r>
              <a:rPr lang="zh-CN" altLang="en-US" dirty="0"/>
              <a:t>框架代码目录</a:t>
            </a:r>
          </a:p>
          <a:p>
            <a:r>
              <a:rPr lang="zh-CN" altLang="en-US" dirty="0"/>
              <a:t>│   ├── </a:t>
            </a:r>
            <a:r>
              <a:rPr lang="en-US" altLang="zh-CN" dirty="0"/>
              <a:t>common         # </a:t>
            </a:r>
            <a:r>
              <a:rPr lang="zh-CN" altLang="en-US" dirty="0"/>
              <a:t>公共工具类目录</a:t>
            </a:r>
          </a:p>
          <a:p>
            <a:r>
              <a:rPr lang="zh-CN" altLang="en-US" dirty="0"/>
              <a:t>│   ├── </a:t>
            </a:r>
            <a:r>
              <a:rPr lang="en-US" altLang="zh-CN" dirty="0"/>
              <a:t>examples       # </a:t>
            </a:r>
            <a:r>
              <a:rPr lang="zh-CN" altLang="en-US" dirty="0"/>
              <a:t>示例代码目录</a:t>
            </a:r>
          </a:p>
          <a:p>
            <a:r>
              <a:rPr lang="zh-CN" altLang="en-US" dirty="0"/>
              <a:t>│   ├── </a:t>
            </a:r>
            <a:r>
              <a:rPr lang="en-US" altLang="zh-CN" dirty="0"/>
              <a:t>include        # </a:t>
            </a:r>
            <a:r>
              <a:rPr lang="zh-CN" altLang="en-US" dirty="0"/>
              <a:t>头文件目录</a:t>
            </a:r>
          </a:p>
          <a:p>
            <a:r>
              <a:rPr lang="zh-CN" altLang="en-US" dirty="0"/>
              <a:t>│   ├── </a:t>
            </a:r>
            <a:r>
              <a:rPr lang="en-US" altLang="zh-CN" dirty="0" err="1"/>
              <a:t>module_manager</a:t>
            </a:r>
            <a:r>
              <a:rPr lang="en-US" altLang="zh-CN" dirty="0"/>
              <a:t> # JS</a:t>
            </a:r>
            <a:r>
              <a:rPr lang="zh-CN" altLang="en-US" dirty="0"/>
              <a:t>模块管理类目录</a:t>
            </a:r>
          </a:p>
          <a:p>
            <a:r>
              <a:rPr lang="zh-CN" altLang="en-US" dirty="0"/>
              <a:t>│   ├── </a:t>
            </a:r>
            <a:r>
              <a:rPr lang="en-US" altLang="zh-CN" dirty="0" err="1"/>
              <a:t>native_engine</a:t>
            </a:r>
            <a:r>
              <a:rPr lang="en-US" altLang="zh-CN" dirty="0"/>
              <a:t>  # JS</a:t>
            </a:r>
            <a:r>
              <a:rPr lang="zh-CN" altLang="en-US" dirty="0"/>
              <a:t>引擎适配层目录</a:t>
            </a:r>
          </a:p>
          <a:p>
            <a:r>
              <a:rPr lang="zh-CN" altLang="en-US" dirty="0"/>
              <a:t>│   ├── </a:t>
            </a:r>
            <a:r>
              <a:rPr lang="en-US" altLang="zh-CN" dirty="0"/>
              <a:t>packages       # </a:t>
            </a:r>
            <a:r>
              <a:rPr lang="zh-CN" altLang="en-US" dirty="0"/>
              <a:t>框架</a:t>
            </a:r>
            <a:r>
              <a:rPr lang="en-US" altLang="zh-CN" dirty="0"/>
              <a:t>JS</a:t>
            </a:r>
            <a:r>
              <a:rPr lang="zh-CN" altLang="en-US" dirty="0"/>
              <a:t>实现存放目录</a:t>
            </a:r>
          </a:p>
          <a:p>
            <a:r>
              <a:rPr lang="zh-CN" altLang="en-US" dirty="0"/>
              <a:t>│   ├── </a:t>
            </a:r>
            <a:r>
              <a:rPr lang="en-US" altLang="zh-CN" dirty="0" err="1"/>
              <a:t>src</a:t>
            </a:r>
            <a:r>
              <a:rPr lang="en-US" altLang="zh-CN" dirty="0"/>
              <a:t>            # </a:t>
            </a:r>
            <a:r>
              <a:rPr lang="zh-CN" altLang="en-US" dirty="0"/>
              <a:t>源代码存放目录</a:t>
            </a:r>
          </a:p>
          <a:p>
            <a:r>
              <a:rPr lang="zh-CN" altLang="en-US" dirty="0"/>
              <a:t>│   ├── </a:t>
            </a:r>
            <a:r>
              <a:rPr lang="en-US" altLang="zh-CN" dirty="0"/>
              <a:t>targets        # </a:t>
            </a:r>
            <a:r>
              <a:rPr lang="zh-CN" altLang="en-US" dirty="0"/>
              <a:t>各目标设备配置文件存放目录</a:t>
            </a:r>
          </a:p>
          <a:p>
            <a:r>
              <a:rPr lang="zh-CN" altLang="en-US" dirty="0"/>
              <a:t>│   └── </a:t>
            </a:r>
            <a:r>
              <a:rPr lang="en-US" altLang="zh-CN" dirty="0"/>
              <a:t>tools          # </a:t>
            </a:r>
            <a:r>
              <a:rPr lang="zh-CN" altLang="en-US" dirty="0"/>
              <a:t>工具代码存放目录</a:t>
            </a:r>
          </a:p>
          <a:p>
            <a:r>
              <a:rPr lang="zh-CN" altLang="en-US" dirty="0"/>
              <a:t>├── </a:t>
            </a:r>
            <a:r>
              <a:rPr lang="en-US" altLang="zh-CN" dirty="0"/>
              <a:t>interfaces         # </a:t>
            </a:r>
            <a:r>
              <a:rPr lang="zh-CN" altLang="en-US" dirty="0"/>
              <a:t>对外接口存放目录</a:t>
            </a:r>
          </a:p>
          <a:p>
            <a:r>
              <a:rPr lang="zh-CN" altLang="en-US" dirty="0"/>
              <a:t>│   └── </a:t>
            </a:r>
            <a:r>
              <a:rPr lang="en-US" altLang="zh-CN" dirty="0" err="1"/>
              <a:t>innerkits</a:t>
            </a:r>
            <a:r>
              <a:rPr lang="en-US" altLang="zh-CN" dirty="0"/>
              <a:t>      # </a:t>
            </a:r>
            <a:r>
              <a:rPr lang="zh-CN" altLang="en-US" dirty="0"/>
              <a:t>对内部子系统暴露的头文件存放目录</a:t>
            </a:r>
          </a:p>
          <a:p>
            <a:r>
              <a:rPr lang="zh-CN" altLang="en-US" dirty="0"/>
              <a:t>│       └── </a:t>
            </a:r>
            <a:r>
              <a:rPr lang="en-US" altLang="zh-CN" dirty="0" err="1"/>
              <a:t>builtin</a:t>
            </a:r>
            <a:r>
              <a:rPr lang="en-US" altLang="zh-CN" dirty="0"/>
              <a:t>    # JS-UI</a:t>
            </a:r>
            <a:r>
              <a:rPr lang="zh-CN" altLang="en-US" dirty="0"/>
              <a:t>框架子系统对外暴露</a:t>
            </a:r>
            <a:r>
              <a:rPr lang="en-US" altLang="zh-CN" dirty="0"/>
              <a:t>JS</a:t>
            </a:r>
            <a:r>
              <a:rPr lang="zh-CN" altLang="en-US" dirty="0"/>
              <a:t>三方</a:t>
            </a:r>
            <a:r>
              <a:rPr lang="en-US" altLang="zh-CN" dirty="0"/>
              <a:t>module API</a:t>
            </a:r>
            <a:r>
              <a:rPr lang="zh-CN" altLang="en-US" dirty="0"/>
              <a:t>接口存放目录</a:t>
            </a:r>
          </a:p>
          <a:p>
            <a:r>
              <a:rPr lang="zh-CN" altLang="en-US" dirty="0"/>
              <a:t>└── </a:t>
            </a:r>
            <a:r>
              <a:rPr lang="en-US" altLang="zh-CN" dirty="0"/>
              <a:t>test               # </a:t>
            </a:r>
            <a:r>
              <a:rPr lang="zh-CN" altLang="en-US" dirty="0"/>
              <a:t>测试用例目录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55000111-E700-B6A8-9B74-4116D7B88CE2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 UI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的开发框架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57818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EF104-F727-B04B-F179-2EC121718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72AD1605-B249-9E71-993E-57E28D2A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0386E2-0C28-251D-E9FE-FEDACC884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78984E5-FBD8-0AE2-F5A9-6E7B9E564228}"/>
              </a:ext>
            </a:extLst>
          </p:cNvPr>
          <p:cNvSpPr txBox="1"/>
          <p:nvPr/>
        </p:nvSpPr>
        <p:spPr>
          <a:xfrm>
            <a:off x="85548" y="1185871"/>
            <a:ext cx="664461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但毕竟课程是依托开发板进行的，把开发板笼统地称作“后端”，似乎不能够体现开发板系统的精妙逻辑，在后续的讲解里，将不再以前端</a:t>
            </a:r>
            <a:r>
              <a:rPr lang="en-US" altLang="zh-CN" dirty="0"/>
              <a:t>/</a:t>
            </a:r>
            <a:r>
              <a:rPr lang="zh-CN" altLang="en-US" dirty="0"/>
              <a:t>后端来区分项目开发中不同代码的分工，而将整个框架划分为三个模块，即</a:t>
            </a:r>
            <a:r>
              <a:rPr lang="en-US" altLang="zh-CN" dirty="0"/>
              <a:t>hap</a:t>
            </a:r>
            <a:r>
              <a:rPr lang="zh-CN" altLang="en-US" dirty="0"/>
              <a:t>端、业务端、驱动端，并以这三个模块之间的沟通逻辑，来了解小熊派开发框架的调用关系和沟通方式。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在本章的讲解中，我们将分别在</a:t>
            </a:r>
            <a:r>
              <a:rPr lang="en-US" altLang="zh-CN" dirty="0"/>
              <a:t>hap</a:t>
            </a:r>
            <a:r>
              <a:rPr lang="zh-CN" altLang="en-US" dirty="0"/>
              <a:t>端、业务端、驱动端做停留，以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BC</a:t>
            </a:r>
            <a:r>
              <a:rPr lang="zh-CN" altLang="en-US" dirty="0">
                <a:sym typeface="Wingdings" panose="05000000000000000000" pitchFamily="2" charset="2"/>
              </a:rPr>
              <a:t>的形式来看系统中是如何进行数据沟通的。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并窥探每一部分内部，数据是如何映射的。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关于数据的交互，特别是业务端和驱动端之间，以及它们内部的数据流动，不要被其连续的映射和变量名的变化所迷惑，记住这个变量代表什么，它现在叫什么即可。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业务端和驱动端之间数据流动过程，属于</a:t>
            </a:r>
            <a:r>
              <a:rPr lang="en-US" altLang="zh-CN" dirty="0">
                <a:sym typeface="Wingdings" panose="05000000000000000000" pitchFamily="2" charset="2"/>
              </a:rPr>
              <a:t>C/C++</a:t>
            </a:r>
            <a:r>
              <a:rPr lang="zh-CN" altLang="en-US" dirty="0">
                <a:sym typeface="Wingdings" panose="05000000000000000000" pitchFamily="2" charset="2"/>
              </a:rPr>
              <a:t>的常规操作，相信大家在平时写代码一定用过参数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指针传递，所以用一般的开发思维去理解即可。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F389DB1-090F-B8B4-99BD-5D05994ED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647" y="14898"/>
            <a:ext cx="4280877" cy="6843102"/>
          </a:xfrm>
          <a:prstGeom prst="rect">
            <a:avLst/>
          </a:prstGeom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425DF9B9-DD80-D96B-6CCA-D8B36A34A66D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 UI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的开发框架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02152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983BF-FE5B-C301-94F3-2FD8EB72D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BEADAC43-326A-8ABA-EEA9-26D12E0B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sp>
        <p:nvSpPr>
          <p:cNvPr id="2" name="textbox 20">
            <a:extLst>
              <a:ext uri="{FF2B5EF4-FFF2-40B4-BE49-F238E27FC236}">
                <a16:creationId xmlns:a16="http://schemas.microsoft.com/office/drawing/2014/main" id="{2A33E48C-7CA6-C8FA-076E-DCC4C3927B48}"/>
              </a:ext>
            </a:extLst>
          </p:cNvPr>
          <p:cNvSpPr/>
          <p:nvPr/>
        </p:nvSpPr>
        <p:spPr>
          <a:xfrm>
            <a:off x="0" y="452627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3200" u="sng" kern="0" spc="-24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200" u="sng" kern="0" spc="-24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sz="3200" u="sng" kern="0" spc="-24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HAP</a:t>
            </a:r>
            <a:r>
              <a:rPr lang="zh-CN" altLang="en-US" sz="3200" u="sng" kern="0" spc="-24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开发结构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94D6C2C1-6A12-AA46-3E67-16BF4350D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8" y="452627"/>
            <a:ext cx="434340" cy="405384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57AB3908-A502-6130-B20A-6DDA0D10CC21}"/>
              </a:ext>
            </a:extLst>
          </p:cNvPr>
          <p:cNvSpPr/>
          <p:nvPr/>
        </p:nvSpPr>
        <p:spPr>
          <a:xfrm>
            <a:off x="803910" y="1409065"/>
            <a:ext cx="8532495" cy="29540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indent="0" algn="l" rtl="0" eaLnBrk="0" fontAlgn="auto">
              <a:lnSpc>
                <a:spcPct val="150000"/>
              </a:lnSpc>
            </a:pPr>
            <a:endParaRPr lang="en-US" altLang="en-US" sz="100" dirty="0"/>
          </a:p>
          <a:p>
            <a:pPr marL="12700" indent="0" algn="l" rtl="0" eaLnBrk="0" fontAlgn="auto">
              <a:lnSpc>
                <a:spcPct val="150000"/>
              </a:lnSpc>
            </a:pPr>
            <a:r>
              <a:rPr sz="2100" kern="0" spc="9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lang="zh-CN" altLang="en-US" sz="2100" kern="0" spc="29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lang="en-US" altLang="zh-CN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HAP</a:t>
            </a:r>
            <a:r>
              <a:rPr lang="zh-CN" altLang="en-US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项目结构</a:t>
            </a:r>
            <a:endParaRPr lang="en-US" altLang="zh-CN" sz="2100" kern="0" spc="260" dirty="0">
              <a:solidFill>
                <a:srgbClr val="262626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+mn-ea"/>
            </a:endParaRPr>
          </a:p>
          <a:p>
            <a:pPr marL="12700" eaLnBrk="0">
              <a:lnSpc>
                <a:spcPct val="150000"/>
              </a:lnSpc>
            </a:pPr>
            <a:r>
              <a:rPr lang="en-US" altLang="zh-CN" sz="2100" kern="0" spc="9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lang="zh-CN" altLang="en-US" sz="2100" kern="0" spc="29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lang="en-US" altLang="zh-CN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HAP</a:t>
            </a:r>
            <a:r>
              <a:rPr lang="zh-CN" altLang="en-US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项目</a:t>
            </a:r>
            <a:r>
              <a:rPr lang="en-US" altLang="zh-CN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——</a:t>
            </a:r>
            <a:r>
              <a:rPr lang="en-US" altLang="zh-CN" sz="2100" kern="0" spc="260" dirty="0" err="1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hml</a:t>
            </a:r>
            <a:endParaRPr lang="zh-CN" altLang="en-US" sz="2100" kern="0" spc="260" dirty="0">
              <a:solidFill>
                <a:srgbClr val="262626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+mn-ea"/>
            </a:endParaRPr>
          </a:p>
          <a:p>
            <a:pPr marL="12700" eaLnBrk="0">
              <a:lnSpc>
                <a:spcPct val="150000"/>
              </a:lnSpc>
            </a:pPr>
            <a:r>
              <a:rPr lang="en-US" altLang="zh-CN" sz="2100" kern="0" spc="9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lang="zh-CN" altLang="en-US" sz="2100" kern="0" spc="29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lang="en-US" altLang="zh-CN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HAP</a:t>
            </a:r>
            <a:r>
              <a:rPr lang="zh-CN" altLang="en-US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项目</a:t>
            </a:r>
            <a:r>
              <a:rPr lang="en-US" altLang="zh-CN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——</a:t>
            </a:r>
            <a:r>
              <a:rPr lang="en-US" altLang="zh-CN" sz="2100" kern="0" spc="260" dirty="0" err="1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css</a:t>
            </a:r>
            <a:endParaRPr lang="en-US" altLang="zh-CN" sz="2100" kern="0" spc="260" dirty="0">
              <a:solidFill>
                <a:srgbClr val="262626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+mn-ea"/>
            </a:endParaRPr>
          </a:p>
          <a:p>
            <a:pPr marL="12700" eaLnBrk="0">
              <a:lnSpc>
                <a:spcPct val="150000"/>
              </a:lnSpc>
            </a:pPr>
            <a:r>
              <a:rPr lang="en-US" altLang="zh-CN" sz="2100" kern="0" spc="9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lang="zh-CN" altLang="en-US" sz="2100" kern="0" spc="29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lang="en-US" altLang="zh-CN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HAP</a:t>
            </a:r>
            <a:r>
              <a:rPr lang="zh-CN" altLang="en-US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项目</a:t>
            </a:r>
            <a:r>
              <a:rPr lang="en-US" altLang="zh-CN" sz="2100" kern="0" spc="260" dirty="0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——</a:t>
            </a:r>
            <a:r>
              <a:rPr lang="en-US" altLang="zh-CN" sz="2100" kern="0" spc="260" dirty="0" err="1">
                <a:solidFill>
                  <a:srgbClr val="262626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js</a:t>
            </a:r>
            <a:endParaRPr lang="zh-CN" altLang="en-US" sz="2100" kern="0" spc="260" dirty="0">
              <a:solidFill>
                <a:srgbClr val="262626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041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6BD3B-731D-8CCA-A8BC-74ACDF7AB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CD6CAF8E-BBCC-1A86-04C0-C507C9D9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33236E-7522-B9C3-8F17-8E8A4F8F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F2B7EA7-350E-E700-8634-D43B76AA9B5A}"/>
              </a:ext>
            </a:extLst>
          </p:cNvPr>
          <p:cNvSpPr txBox="1"/>
          <p:nvPr/>
        </p:nvSpPr>
        <p:spPr>
          <a:xfrm>
            <a:off x="303361" y="1319388"/>
            <a:ext cx="1126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hap</a:t>
            </a:r>
            <a:r>
              <a:rPr lang="zh-CN" altLang="en-US" dirty="0"/>
              <a:t>，实际上就是应用开发的生成结果，也就是我们要安装到开发板上，在屏幕上显示的，类似于</a:t>
            </a:r>
            <a:r>
              <a:rPr lang="en-US" altLang="zh-CN" dirty="0"/>
              <a:t>APP</a:t>
            </a:r>
            <a:r>
              <a:rPr lang="zh-CN" altLang="en-US" dirty="0"/>
              <a:t>的东西。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64E859-E849-1C30-50A9-4527EB1DB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8720"/>
            <a:ext cx="3787707" cy="502246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35DADD0-CAE4-9447-6221-19D41651055E}"/>
              </a:ext>
            </a:extLst>
          </p:cNvPr>
          <p:cNvSpPr txBox="1"/>
          <p:nvPr/>
        </p:nvSpPr>
        <p:spPr>
          <a:xfrm>
            <a:off x="4189445" y="1632873"/>
            <a:ext cx="73805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</a:t>
            </a:r>
            <a:r>
              <a:rPr lang="en-US" altLang="zh-CN" dirty="0"/>
              <a:t>hap</a:t>
            </a:r>
            <a:r>
              <a:rPr lang="zh-CN" altLang="en-US" dirty="0"/>
              <a:t>开发，主要集中在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下。</a:t>
            </a:r>
            <a:endParaRPr lang="en-US" altLang="zh-CN" dirty="0"/>
          </a:p>
          <a:p>
            <a:r>
              <a:rPr lang="zh-CN" altLang="en-US" dirty="0"/>
              <a:t>其中，</a:t>
            </a:r>
            <a:endParaRPr lang="en-US" altLang="zh-CN" dirty="0"/>
          </a:p>
          <a:p>
            <a:r>
              <a:rPr lang="en-US" altLang="zh-CN" dirty="0"/>
              <a:t>common</a:t>
            </a:r>
            <a:r>
              <a:rPr lang="zh-CN" altLang="en-US" dirty="0"/>
              <a:t>是用来存放一些公共资源，包括公共的</a:t>
            </a:r>
            <a:r>
              <a:rPr lang="en-US" altLang="zh-CN" dirty="0" err="1"/>
              <a:t>js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，以及媒体资源（图片），可以全局访问</a:t>
            </a:r>
            <a:r>
              <a:rPr lang="zh-CN" altLang="en-US" sz="1600" dirty="0">
                <a:solidFill>
                  <a:srgbClr val="FF0000"/>
                </a:solidFill>
              </a:rPr>
              <a:t>（对于一个新建的项目，是没有</a:t>
            </a:r>
            <a:r>
              <a:rPr lang="en-US" altLang="zh-CN" sz="1600" dirty="0">
                <a:solidFill>
                  <a:srgbClr val="FF0000"/>
                </a:solidFill>
              </a:rPr>
              <a:t>common</a:t>
            </a:r>
            <a:r>
              <a:rPr lang="zh-CN" altLang="en-US" sz="1600" dirty="0">
                <a:solidFill>
                  <a:srgbClr val="FF0000"/>
                </a:solidFill>
              </a:rPr>
              <a:t>目录的，需要自己创建）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i18n</a:t>
            </a:r>
            <a:r>
              <a:rPr lang="zh-CN" altLang="en-US" dirty="0"/>
              <a:t>用于配置不同语言场景资源内容，简单理解可以说是起到字典的作用，实现不同语言文本之间的映射。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pages</a:t>
            </a:r>
            <a:r>
              <a:rPr lang="zh-CN" altLang="en-US" dirty="0"/>
              <a:t>即页面的内容，其中默认初始页面为</a:t>
            </a:r>
            <a:r>
              <a:rPr lang="en-US" altLang="zh-CN" dirty="0"/>
              <a:t>index</a:t>
            </a:r>
            <a:r>
              <a:rPr lang="zh-CN" altLang="en-US" dirty="0"/>
              <a:t>，在此目录下可以创建页面，实现复杂功能，不同页面直接可以跳转。</a:t>
            </a:r>
            <a:endParaRPr lang="en-US" altLang="zh-CN" dirty="0"/>
          </a:p>
          <a:p>
            <a:r>
              <a:rPr lang="zh-CN" altLang="en-US" dirty="0"/>
              <a:t>此目录即是主要的工作路径，所有页面组件都可以放在这里，每一个</a:t>
            </a:r>
            <a:r>
              <a:rPr lang="en-US" altLang="zh-CN" dirty="0"/>
              <a:t>page</a:t>
            </a:r>
            <a:r>
              <a:rPr lang="zh-CN" altLang="en-US" dirty="0"/>
              <a:t>都包括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 err="1"/>
              <a:t>hml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r>
              <a:rPr lang="zh-CN" altLang="en-US" dirty="0"/>
              <a:t>各一个，有时候根据需求也可以有多个。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app.js</a:t>
            </a:r>
            <a:r>
              <a:rPr lang="zh-CN" altLang="en-US" dirty="0"/>
              <a:t>用于全局</a:t>
            </a:r>
            <a:r>
              <a:rPr lang="en-US" altLang="zh-CN" dirty="0"/>
              <a:t>JavaScript</a:t>
            </a:r>
            <a:r>
              <a:rPr lang="zh-CN" altLang="en-US" dirty="0"/>
              <a:t>逻辑和应用生命周期管理。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以上，对于简单的开发过程，除了</a:t>
            </a:r>
            <a:r>
              <a:rPr lang="en-US" altLang="zh-CN" dirty="0"/>
              <a:t>common</a:t>
            </a:r>
            <a:r>
              <a:rPr lang="zh-CN" altLang="en-US" dirty="0"/>
              <a:t>中放图片、</a:t>
            </a:r>
            <a:r>
              <a:rPr lang="en-US" altLang="zh-CN" dirty="0"/>
              <a:t>pages</a:t>
            </a:r>
            <a:r>
              <a:rPr lang="zh-CN" altLang="en-US" dirty="0"/>
              <a:t>写页面之外，其它的都可以暂时不关注。</a:t>
            </a:r>
            <a:endParaRPr lang="en-US" altLang="zh-CN" dirty="0"/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9215C96C-D4E1-8F94-55F5-6BD2F364956C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HAP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项目结构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58426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661A-80EF-B97C-5CE2-2477BA28A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2C70A016-7B45-D5C1-090B-85E57F31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8000" y="6545213"/>
            <a:ext cx="1384300" cy="253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1C8FAF-8A0D-1620-EE8F-B9C0DDCD9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6" y="439927"/>
            <a:ext cx="447675" cy="4476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29B0C57-7264-3BF8-2BAD-F309D8AE2B9A}"/>
              </a:ext>
            </a:extLst>
          </p:cNvPr>
          <p:cNvSpPr txBox="1"/>
          <p:nvPr/>
        </p:nvSpPr>
        <p:spPr>
          <a:xfrm>
            <a:off x="284700" y="977136"/>
            <a:ext cx="1155777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对于</a:t>
            </a:r>
            <a:r>
              <a:rPr lang="en-US" altLang="zh-CN" sz="2000" b="1" dirty="0" err="1"/>
              <a:t>hml</a:t>
            </a:r>
            <a:r>
              <a:rPr lang="zh-CN" altLang="en-US" dirty="0"/>
              <a:t>，基本组件是</a:t>
            </a:r>
            <a:r>
              <a:rPr lang="en-US" altLang="zh-CN" dirty="0"/>
              <a:t>div</a:t>
            </a:r>
            <a:r>
              <a:rPr lang="zh-CN" altLang="en-US" dirty="0"/>
              <a:t>，另外还有</a:t>
            </a:r>
            <a:r>
              <a:rPr lang="en-US" altLang="zh-CN" dirty="0"/>
              <a:t>text</a:t>
            </a:r>
            <a:r>
              <a:rPr lang="zh-CN" altLang="en-US" dirty="0"/>
              <a:t>、</a:t>
            </a:r>
            <a:r>
              <a:rPr lang="en-US" altLang="zh-CN" dirty="0"/>
              <a:t>image</a:t>
            </a:r>
            <a:r>
              <a:rPr lang="zh-CN" altLang="en-US" dirty="0"/>
              <a:t>等常用组件。每一个组件，就是应用界面上显示的一段文字、一张图片。</a:t>
            </a:r>
            <a:endParaRPr lang="en-US" altLang="zh-CN" dirty="0"/>
          </a:p>
          <a:p>
            <a:r>
              <a:rPr lang="en-US" altLang="zh-CN" sz="2000" b="1" dirty="0"/>
              <a:t>div</a:t>
            </a:r>
            <a:r>
              <a:rPr lang="zh-CN" altLang="en-US" dirty="0"/>
              <a:t>可以理解为一个筐，里面可以装文本组件</a:t>
            </a:r>
            <a:r>
              <a:rPr lang="en-US" altLang="zh-CN" dirty="0"/>
              <a:t>text</a:t>
            </a:r>
            <a:r>
              <a:rPr lang="zh-CN" altLang="en-US" dirty="0"/>
              <a:t>、也可以装图片组件</a:t>
            </a:r>
            <a:r>
              <a:rPr lang="en-US" altLang="zh-CN" dirty="0"/>
              <a:t>image</a:t>
            </a:r>
            <a:r>
              <a:rPr lang="zh-CN" altLang="en-US" dirty="0"/>
              <a:t>，其内部的组件，可以设置按行或按列排序，另外内部组件的样式和布局的设置，也是在其所在“筐”（一般称为父组件或者容器）的样式和布局所约束的下面展示的是界面中“退出”标识的代码。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关于组件的一般格式</a:t>
            </a:r>
            <a:r>
              <a:rPr lang="zh-CN" altLang="en-US" dirty="0"/>
              <a:t>如下，用</a:t>
            </a:r>
            <a:r>
              <a:rPr lang="en-US" altLang="zh-CN" dirty="0">
                <a:solidFill>
                  <a:srgbClr val="FF0000"/>
                </a:solidFill>
              </a:rPr>
              <a:t>&lt;div&gt;……&lt;/div&gt;</a:t>
            </a:r>
            <a:r>
              <a:rPr lang="zh-CN" altLang="en-US" dirty="0"/>
              <a:t>的方式，来表示一个“筐”，</a:t>
            </a:r>
            <a:r>
              <a:rPr lang="en-US" altLang="zh-CN" dirty="0">
                <a:solidFill>
                  <a:srgbClr val="FF0000"/>
                </a:solidFill>
              </a:rPr>
              <a:t>&lt;div&gt;</a:t>
            </a:r>
            <a:r>
              <a:rPr lang="zh-CN" altLang="en-US" dirty="0"/>
              <a:t>是“筐”的开始，</a:t>
            </a:r>
            <a:r>
              <a:rPr lang="en-US" altLang="zh-CN" dirty="0">
                <a:solidFill>
                  <a:srgbClr val="FF0000"/>
                </a:solidFill>
              </a:rPr>
              <a:t>&lt;/div&gt;</a:t>
            </a:r>
            <a:r>
              <a:rPr lang="zh-CN" altLang="en-US" dirty="0"/>
              <a:t>是“筐”的结束。一般会用一个最大“筐”</a:t>
            </a:r>
            <a:r>
              <a:rPr lang="en-US" altLang="zh-CN" sz="1800" b="0" i="0" dirty="0">
                <a:solidFill>
                  <a:srgbClr val="00A99E"/>
                </a:solidFill>
                <a:latin typeface="JetBrains Mono"/>
              </a:rPr>
              <a:t>container</a:t>
            </a:r>
            <a:r>
              <a:rPr lang="zh-CN" altLang="en-US" dirty="0"/>
              <a:t>，去装整个</a:t>
            </a:r>
            <a:r>
              <a:rPr lang="en-US" altLang="zh-CN" dirty="0" err="1"/>
              <a:t>hml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一般在开始标识的</a:t>
            </a:r>
            <a:r>
              <a:rPr lang="en-US" altLang="zh-CN" dirty="0">
                <a:solidFill>
                  <a:srgbClr val="FF0000"/>
                </a:solidFill>
              </a:rPr>
              <a:t>&lt;&gt;</a:t>
            </a:r>
            <a:r>
              <a:rPr lang="zh-CN" altLang="en-US" dirty="0"/>
              <a:t>中，可以添加样式和绑定函数，常见的样式定义方法，是使用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lang="zh-CN" altLang="en-US" dirty="0"/>
              <a:t>关键字，其中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“back-view” </a:t>
            </a:r>
            <a:r>
              <a:rPr lang="zh-CN" altLang="en-US" dirty="0"/>
              <a:t>来自</a:t>
            </a:r>
            <a:r>
              <a:rPr lang="en-US" altLang="zh-CN" dirty="0" err="1"/>
              <a:t>css</a:t>
            </a:r>
            <a:r>
              <a:rPr lang="zh-CN" altLang="en-US" dirty="0"/>
              <a:t>的定义，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 onclick</a:t>
            </a:r>
            <a:r>
              <a:rPr lang="zh-CN" altLang="en-US" dirty="0"/>
              <a:t>表示绑定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exit</a:t>
            </a:r>
            <a:r>
              <a:rPr lang="zh-CN" altLang="en-US" dirty="0"/>
              <a:t>函数，当在图形化界面上点击该组件的图标时，即可触发该函数，使其被调用。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对于一些不那么复杂的情况，比如下面的</a:t>
            </a:r>
            <a:r>
              <a:rPr lang="en-US" altLang="zh-CN" dirty="0"/>
              <a:t>image</a:t>
            </a:r>
            <a:r>
              <a:rPr lang="zh-CN" altLang="en-US" dirty="0"/>
              <a:t>，则可以不额外设置结束符，只在</a:t>
            </a:r>
            <a:r>
              <a:rPr lang="en-US" altLang="zh-CN" dirty="0"/>
              <a:t>&lt;image……/&gt;</a:t>
            </a:r>
            <a:r>
              <a:rPr lang="zh-CN" altLang="en-US" dirty="0"/>
              <a:t>最后加一个“</a:t>
            </a:r>
            <a:r>
              <a:rPr lang="en-US" altLang="zh-CN" dirty="0"/>
              <a:t>/</a:t>
            </a:r>
            <a:r>
              <a:rPr lang="zh-CN" altLang="en-US" dirty="0"/>
              <a:t>”即可表示结束，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 src</a:t>
            </a:r>
            <a:r>
              <a:rPr lang="zh-CN" altLang="en-US" dirty="0"/>
              <a:t>表示需要显示的图片相应路径。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text</a:t>
            </a:r>
            <a:r>
              <a:rPr lang="zh-CN" altLang="en-US" dirty="0"/>
              <a:t>组件，文本内容在开始标识和结束标识之间。</a:t>
            </a:r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1FC1921-6593-340E-07DA-4B2C00DB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00" y="5471618"/>
            <a:ext cx="675058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div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"back-view"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"exit"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image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"back-img"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src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"../../common/back.png"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text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1408E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986C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A99E"/>
                </a:solidFill>
                <a:effectLst/>
                <a:latin typeface="Arial Unicode MS"/>
                <a:ea typeface="JetBrains Mono"/>
              </a:rPr>
              <a:t>"back-btn"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5317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退出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C71C4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59684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3E752C-9721-4035-84DB-62080F86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6848"/>
          <a:stretch/>
        </p:blipFill>
        <p:spPr>
          <a:xfrm>
            <a:off x="7083425" y="5501451"/>
            <a:ext cx="4276725" cy="890490"/>
          </a:xfrm>
          <a:prstGeom prst="rect">
            <a:avLst/>
          </a:prstGeom>
        </p:spPr>
      </p:pic>
      <p:sp>
        <p:nvSpPr>
          <p:cNvPr id="2" name="textbox 20">
            <a:extLst>
              <a:ext uri="{FF2B5EF4-FFF2-40B4-BE49-F238E27FC236}">
                <a16:creationId xmlns:a16="http://schemas.microsoft.com/office/drawing/2014/main" id="{69BE2806-076D-88A4-5986-7910B93548A2}"/>
              </a:ext>
            </a:extLst>
          </p:cNvPr>
          <p:cNvSpPr/>
          <p:nvPr/>
        </p:nvSpPr>
        <p:spPr>
          <a:xfrm>
            <a:off x="-11937" y="429695"/>
            <a:ext cx="6839584" cy="582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  <a:tabLst>
                <a:tab pos="337820" algn="l"/>
                <a:tab pos="6826250" algn="l"/>
              </a:tabLst>
            </a:pPr>
            <a:r>
              <a:rPr sz="3500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3500" b="1" kern="0" spc="140" dirty="0">
                <a:solidFill>
                  <a:srgbClr val="40404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3500" b="1" u="sng" kern="0" spc="25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HAP</a:t>
            </a:r>
            <a:r>
              <a:rPr lang="zh-CN" altLang="en-US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en-US" altLang="zh-CN" sz="3500" b="1" u="sng" kern="0" spc="-1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en-US" altLang="zh-CN" sz="3500" b="1" u="sng" kern="0" spc="-10" dirty="0" err="1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hml</a:t>
            </a:r>
            <a:r>
              <a:rPr sz="3500" b="1" u="sng" kern="0" spc="0" dirty="0">
                <a:solidFill>
                  <a:srgbClr val="404040">
                    <a:alpha val="100000"/>
                  </a:srgbClr>
                </a:solidFill>
                <a:uFill>
                  <a:solidFill>
                    <a:srgbClr val="BF1A21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531546323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4756</Words>
  <Application>Microsoft Office PowerPoint</Application>
  <PresentationFormat>宽屏</PresentationFormat>
  <Paragraphs>334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-apple-system</vt:lpstr>
      <vt:lpstr>Arial Unicode MS</vt:lpstr>
      <vt:lpstr>HarmonyOSHans-Regular</vt:lpstr>
      <vt:lpstr>JetBrains Mono</vt:lpstr>
      <vt:lpstr>等线</vt:lpstr>
      <vt:lpstr>宋体</vt:lpstr>
      <vt:lpstr>微软雅黑</vt:lpstr>
      <vt:lpstr>Arial</vt:lpstr>
      <vt:lpstr>Calibri</vt:lpstr>
      <vt:lpstr>Consolas</vt:lpstr>
      <vt:lpstr>Courier New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Dr.Z</dc:creator>
  <cp:lastModifiedBy>8619565799826</cp:lastModifiedBy>
  <cp:revision>802</cp:revision>
  <dcterms:created xsi:type="dcterms:W3CDTF">2023-08-09T12:44:55Z</dcterms:created>
  <dcterms:modified xsi:type="dcterms:W3CDTF">2025-03-24T10:54:03Z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