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2" r:id="rId5"/>
    <p:sldId id="273" r:id="rId6"/>
    <p:sldId id="259" r:id="rId7"/>
    <p:sldId id="289" r:id="rId8"/>
    <p:sldId id="290" r:id="rId9"/>
    <p:sldId id="278" r:id="rId10"/>
    <p:sldId id="261" r:id="rId11"/>
    <p:sldId id="262" r:id="rId12"/>
    <p:sldId id="283" r:id="rId13"/>
    <p:sldId id="284" r:id="rId14"/>
    <p:sldId id="285" r:id="rId15"/>
    <p:sldId id="286" r:id="rId16"/>
    <p:sldId id="287" r:id="rId17"/>
    <p:sldId id="288" r:id="rId18"/>
    <p:sldId id="291"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81" d="100"/>
          <a:sy n="81" d="100"/>
        </p:scale>
        <p:origin x="-300" y="-66"/>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5/19/2023</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yed-zarad/test-project-connect4"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8BB83-CA62-C813-5584-9F9C32557A2B}"/>
              </a:ext>
            </a:extLst>
          </p:cNvPr>
          <p:cNvSpPr>
            <a:spLocks noGrp="1"/>
          </p:cNvSpPr>
          <p:nvPr>
            <p:ph type="ctrTitle"/>
          </p:nvPr>
        </p:nvSpPr>
        <p:spPr>
          <a:xfrm>
            <a:off x="1009096" y="1663901"/>
            <a:ext cx="9144000" cy="2387600"/>
          </a:xfrm>
        </p:spPr>
        <p:txBody>
          <a:bodyPr/>
          <a:lstStyle/>
          <a:p>
            <a:r>
              <a:rPr lang="en-US" i="1" dirty="0"/>
              <a:t>Connect 4 </a:t>
            </a:r>
            <a:r>
              <a:rPr lang="en-US" i="1" dirty="0" smtClean="0"/>
              <a:t>Game</a:t>
            </a:r>
            <a:endParaRPr lang="en-US" i="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AFAB63-751F-2823-1533-A0BC8E6474E1}"/>
              </a:ext>
            </a:extLst>
          </p:cNvPr>
          <p:cNvSpPr>
            <a:spLocks noGrp="1"/>
          </p:cNvSpPr>
          <p:nvPr>
            <p:ph type="title"/>
          </p:nvPr>
        </p:nvSpPr>
        <p:spPr/>
        <p:txBody>
          <a:bodyPr/>
          <a:lstStyle/>
          <a:p>
            <a:r>
              <a:rPr lang="en-US" i="1" dirty="0"/>
              <a:t>Functions Description</a:t>
            </a:r>
          </a:p>
        </p:txBody>
      </p:sp>
      <p:sp>
        <p:nvSpPr>
          <p:cNvPr id="3" name="Content Placeholder 2">
            <a:extLst>
              <a:ext uri="{FF2B5EF4-FFF2-40B4-BE49-F238E27FC236}">
                <a16:creationId xmlns="" xmlns:a16="http://schemas.microsoft.com/office/drawing/2014/main" id="{21F1D465-FF3E-009E-64DC-CE048761BDA0}"/>
              </a:ext>
            </a:extLst>
          </p:cNvPr>
          <p:cNvSpPr>
            <a:spLocks noGrp="1"/>
          </p:cNvSpPr>
          <p:nvPr>
            <p:ph idx="1"/>
          </p:nvPr>
        </p:nvSpPr>
        <p:spPr>
          <a:xfrm>
            <a:off x="576072" y="1680010"/>
            <a:ext cx="9363456" cy="3877056"/>
          </a:xfrm>
        </p:spPr>
        <p:txBody>
          <a:bodyPr>
            <a:normAutofit fontScale="85000" lnSpcReduction="20000"/>
          </a:bodyPr>
          <a:lstStyle/>
          <a:p>
            <a:pPr marL="0" indent="0">
              <a:buNone/>
            </a:pPr>
            <a:r>
              <a:rPr lang="ar-EG" sz="2800" dirty="0">
                <a:sym typeface="Wingdings" panose="05000000000000000000" pitchFamily="2" charset="2"/>
              </a:rPr>
              <a:t> </a:t>
            </a:r>
            <a:r>
              <a:rPr lang="en-US" dirty="0"/>
              <a:t>startingScreen: Initializes the game screen by clearing the Nokia5110  buffer, displaying a welcome message, and setting up a timer.</a:t>
            </a:r>
          </a:p>
          <a:p>
            <a:pPr marL="0" indent="0">
              <a:buNone/>
            </a:pPr>
            <a:r>
              <a:rPr lang="ar-EG" sz="2800" dirty="0">
                <a:sym typeface="Wingdings" panose="05000000000000000000" pitchFamily="2" charset="2"/>
              </a:rPr>
              <a:t> </a:t>
            </a:r>
            <a:r>
              <a:rPr lang="en-US" dirty="0"/>
              <a:t>printBoard: Prints the game board on the Nokia5110 display by iterating through the board array and setting the corresponding characters at each position.</a:t>
            </a:r>
          </a:p>
          <a:p>
            <a:pPr marL="0" indent="0">
              <a:buNone/>
            </a:pPr>
            <a:r>
              <a:rPr lang="ar-EG" sz="2800" dirty="0">
                <a:sym typeface="Wingdings" panose="05000000000000000000" pitchFamily="2" charset="2"/>
              </a:rPr>
              <a:t> </a:t>
            </a:r>
            <a:r>
              <a:rPr lang="en-US" dirty="0"/>
              <a:t>changeBoard: Updates the game board by placing a player's piece in the specified column. It finds the lowest empty position in the column and updates the board accordingly.</a:t>
            </a:r>
          </a:p>
          <a:p>
            <a:pPr marL="0" indent="0">
              <a:buNone/>
            </a:pPr>
            <a:r>
              <a:rPr lang="ar-EG" sz="2800" dirty="0">
                <a:sym typeface="Wingdings" panose="05000000000000000000" pitchFamily="2" charset="2"/>
              </a:rPr>
              <a:t> </a:t>
            </a:r>
            <a:r>
              <a:rPr lang="en-US" dirty="0"/>
              <a:t>hasEmptyCol: Checks if a specified column in the game board has any empty positions. Returns 1 if there is at least one empty position, otherwise returns 0.</a:t>
            </a:r>
          </a:p>
        </p:txBody>
      </p:sp>
      <p:sp>
        <p:nvSpPr>
          <p:cNvPr id="6" name="Slide Number Placeholder 5">
            <a:extLst>
              <a:ext uri="{FF2B5EF4-FFF2-40B4-BE49-F238E27FC236}">
                <a16:creationId xmlns="" xmlns:a16="http://schemas.microsoft.com/office/drawing/2014/main" id="{D17A3FA4-223A-8AC7-2B7A-9A93566B933E}"/>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220788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B2C20-038B-3ABA-8062-CEBE77F355D7}"/>
              </a:ext>
            </a:extLst>
          </p:cNvPr>
          <p:cNvSpPr>
            <a:spLocks noGrp="1"/>
          </p:cNvSpPr>
          <p:nvPr>
            <p:ph type="title"/>
          </p:nvPr>
        </p:nvSpPr>
        <p:spPr/>
        <p:txBody>
          <a:bodyPr/>
          <a:lstStyle/>
          <a:p>
            <a:r>
              <a:rPr lang="en-US" i="1" dirty="0"/>
              <a:t>Functions Description</a:t>
            </a:r>
            <a:endParaRPr lang="en-US" dirty="0"/>
          </a:p>
        </p:txBody>
      </p:sp>
      <p:sp>
        <p:nvSpPr>
          <p:cNvPr id="3" name="Content Placeholder 2">
            <a:extLst>
              <a:ext uri="{FF2B5EF4-FFF2-40B4-BE49-F238E27FC236}">
                <a16:creationId xmlns="" xmlns:a16="http://schemas.microsoft.com/office/drawing/2014/main" id="{05FAD908-F708-816A-2AF5-4BC140DCDC1A}"/>
              </a:ext>
            </a:extLst>
          </p:cNvPr>
          <p:cNvSpPr>
            <a:spLocks noGrp="1"/>
          </p:cNvSpPr>
          <p:nvPr>
            <p:ph idx="1"/>
          </p:nvPr>
        </p:nvSpPr>
        <p:spPr>
          <a:xfrm>
            <a:off x="587795" y="1573706"/>
            <a:ext cx="9363456" cy="4018202"/>
          </a:xfrm>
        </p:spPr>
        <p:txBody>
          <a:bodyPr>
            <a:normAutofit fontScale="77500" lnSpcReduction="20000"/>
          </a:bodyPr>
          <a:lstStyle/>
          <a:p>
            <a:pPr marL="0" indent="0">
              <a:buNone/>
            </a:pPr>
            <a:r>
              <a:rPr lang="ar-EG" sz="2800" dirty="0">
                <a:sym typeface="Wingdings" panose="05000000000000000000" pitchFamily="2" charset="2"/>
              </a:rPr>
              <a:t> </a:t>
            </a:r>
            <a:r>
              <a:rPr lang="en-US" dirty="0"/>
              <a:t>checkWin: Checks if there is a winning combination on the game board by calling three separate check functions: </a:t>
            </a:r>
          </a:p>
          <a:p>
            <a:pPr marL="0" indent="0">
              <a:buNone/>
            </a:pPr>
            <a:r>
              <a:rPr lang="ar-EG" sz="2800" dirty="0">
                <a:sym typeface="Wingdings" panose="05000000000000000000" pitchFamily="2" charset="2"/>
              </a:rPr>
              <a:t> </a:t>
            </a:r>
            <a:r>
              <a:rPr lang="en-US" dirty="0"/>
              <a:t>horizontalCheck, verticalCheck, and diagonalCheck. Returns 1 if a win is detected, otherwise returns 0.</a:t>
            </a:r>
          </a:p>
          <a:p>
            <a:pPr marL="0" indent="0">
              <a:buNone/>
            </a:pPr>
            <a:r>
              <a:rPr lang="ar-EG" sz="2800" dirty="0">
                <a:sym typeface="Wingdings" panose="05000000000000000000" pitchFamily="2" charset="2"/>
              </a:rPr>
              <a:t> </a:t>
            </a:r>
            <a:r>
              <a:rPr lang="en-US" dirty="0"/>
              <a:t>checkFour: Checks if four specified positions on the game board contain the same non-empty character. Returns 1 if they match, otherwise returns 0.</a:t>
            </a:r>
          </a:p>
          <a:p>
            <a:pPr marL="0" indent="0">
              <a:buNone/>
            </a:pPr>
            <a:r>
              <a:rPr lang="ar-EG" sz="2800" dirty="0">
                <a:sym typeface="Wingdings" panose="05000000000000000000" pitchFamily="2" charset="2"/>
              </a:rPr>
              <a:t> </a:t>
            </a:r>
            <a:r>
              <a:rPr lang="en-US" dirty="0"/>
              <a:t>horizontalCheck: Checks for a winning combination horizontally on the game board by iterating through each row and column.</a:t>
            </a:r>
          </a:p>
          <a:p>
            <a:pPr marL="0" indent="0">
              <a:buNone/>
            </a:pPr>
            <a:r>
              <a:rPr lang="ar-EG" sz="2800" dirty="0">
                <a:sym typeface="Wingdings" panose="05000000000000000000" pitchFamily="2" charset="2"/>
              </a:rPr>
              <a:t> </a:t>
            </a:r>
            <a:r>
              <a:rPr lang="en-US" dirty="0"/>
              <a:t>verticalCheck: Checks for a winning combination vertically on the game board by iterating through each column and row.</a:t>
            </a:r>
          </a:p>
          <a:p>
            <a:pPr marL="0" indent="0">
              <a:buNone/>
            </a:pPr>
            <a:r>
              <a:rPr lang="ar-EG" sz="2800" dirty="0">
                <a:sym typeface="Wingdings" panose="05000000000000000000" pitchFamily="2" charset="2"/>
              </a:rPr>
              <a:t> </a:t>
            </a:r>
            <a:r>
              <a:rPr lang="en-US" dirty="0"/>
              <a:t>diagonalCheck: Checks for a winning combination diagonally on the game board by iterating through each row and column and checking both left and right diagonals</a:t>
            </a:r>
          </a:p>
        </p:txBody>
      </p:sp>
      <p:sp>
        <p:nvSpPr>
          <p:cNvPr id="6" name="Slide Number Placeholder 5">
            <a:extLst>
              <a:ext uri="{FF2B5EF4-FFF2-40B4-BE49-F238E27FC236}">
                <a16:creationId xmlns="" xmlns:a16="http://schemas.microsoft.com/office/drawing/2014/main" id="{4249EFC1-8290-936A-F31A-160FC2BE436D}"/>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373084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F1ADE-F0A5-8619-AA84-6B59502EAD27}"/>
              </a:ext>
            </a:extLst>
          </p:cNvPr>
          <p:cNvSpPr>
            <a:spLocks noGrp="1"/>
          </p:cNvSpPr>
          <p:nvPr>
            <p:ph type="title"/>
          </p:nvPr>
        </p:nvSpPr>
        <p:spPr/>
        <p:txBody>
          <a:bodyPr/>
          <a:lstStyle/>
          <a:p>
            <a:r>
              <a:rPr lang="en-US" i="1" dirty="0"/>
              <a:t>Functions Description</a:t>
            </a:r>
            <a:endParaRPr lang="en-US" dirty="0"/>
          </a:p>
        </p:txBody>
      </p:sp>
      <p:sp>
        <p:nvSpPr>
          <p:cNvPr id="3" name="Content Placeholder 2">
            <a:extLst>
              <a:ext uri="{FF2B5EF4-FFF2-40B4-BE49-F238E27FC236}">
                <a16:creationId xmlns="" xmlns:a16="http://schemas.microsoft.com/office/drawing/2014/main" id="{6CF65B81-6ABE-57E8-FA4E-0462CBFBA548}"/>
              </a:ext>
            </a:extLst>
          </p:cNvPr>
          <p:cNvSpPr>
            <a:spLocks noGrp="1"/>
          </p:cNvSpPr>
          <p:nvPr>
            <p:ph idx="1"/>
          </p:nvPr>
        </p:nvSpPr>
        <p:spPr/>
        <p:txBody>
          <a:bodyPr/>
          <a:lstStyle/>
          <a:p>
            <a:pPr marL="0" indent="0">
              <a:buNone/>
            </a:pPr>
            <a:r>
              <a:rPr lang="ar-EG" sz="2800" dirty="0">
                <a:sym typeface="Wingdings" panose="05000000000000000000" pitchFamily="2" charset="2"/>
              </a:rPr>
              <a:t> </a:t>
            </a:r>
            <a:r>
              <a:rPr lang="en-US" dirty="0"/>
              <a:t>takeTurn: Allows a player to take their turn in the game. The function waits for button presses (sw1 and sw2) and updates the cursor position accordingly. When sw2 is pressed, it returns the result of changeBoard function, which updates the game board with the player's move.</a:t>
            </a:r>
          </a:p>
        </p:txBody>
      </p:sp>
      <p:sp>
        <p:nvSpPr>
          <p:cNvPr id="6" name="Slide Number Placeholder 5">
            <a:extLst>
              <a:ext uri="{FF2B5EF4-FFF2-40B4-BE49-F238E27FC236}">
                <a16:creationId xmlns="" xmlns:a16="http://schemas.microsoft.com/office/drawing/2014/main" id="{71293130-60F6-BF0F-C35D-266B6BD3FCFE}"/>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151113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87333-400F-3649-22DC-95E3E6643DBB}"/>
              </a:ext>
            </a:extLst>
          </p:cNvPr>
          <p:cNvSpPr>
            <a:spLocks noGrp="1"/>
          </p:cNvSpPr>
          <p:nvPr>
            <p:ph type="title"/>
          </p:nvPr>
        </p:nvSpPr>
        <p:spPr/>
        <p:txBody>
          <a:bodyPr/>
          <a:lstStyle/>
          <a:p>
            <a:r>
              <a:rPr lang="en-US" i="1" dirty="0"/>
              <a:t>Functions Description</a:t>
            </a:r>
            <a:endParaRPr lang="en-US" dirty="0"/>
          </a:p>
        </p:txBody>
      </p:sp>
      <p:sp>
        <p:nvSpPr>
          <p:cNvPr id="3" name="Content Placeholder 2">
            <a:extLst>
              <a:ext uri="{FF2B5EF4-FFF2-40B4-BE49-F238E27FC236}">
                <a16:creationId xmlns="" xmlns:a16="http://schemas.microsoft.com/office/drawing/2014/main" id="{FD9DE3BF-A3A1-2B1A-AC79-4F7E694C22D6}"/>
              </a:ext>
            </a:extLst>
          </p:cNvPr>
          <p:cNvSpPr>
            <a:spLocks noGrp="1"/>
          </p:cNvSpPr>
          <p:nvPr>
            <p:ph idx="1"/>
          </p:nvPr>
        </p:nvSpPr>
        <p:spPr>
          <a:xfrm>
            <a:off x="576072" y="1573706"/>
            <a:ext cx="9363456" cy="4451956"/>
          </a:xfrm>
        </p:spPr>
        <p:txBody>
          <a:bodyPr>
            <a:normAutofit fontScale="62500" lnSpcReduction="20000"/>
          </a:bodyPr>
          <a:lstStyle/>
          <a:p>
            <a:pPr marL="0" indent="0">
              <a:buNone/>
            </a:pPr>
            <a:r>
              <a:rPr lang="ar-EG" sz="4800" dirty="0">
                <a:sym typeface="Wingdings" panose="05000000000000000000" pitchFamily="2" charset="2"/>
              </a:rPr>
              <a:t> </a:t>
            </a:r>
            <a:r>
              <a:rPr lang="en-US" sz="4600" b="1" dirty="0"/>
              <a:t>The main() function :</a:t>
            </a:r>
          </a:p>
          <a:p>
            <a:pPr marL="0" indent="0">
              <a:buNone/>
            </a:pPr>
            <a:r>
              <a:rPr lang="en-US" dirty="0"/>
              <a:t>1-Initializes the GPIO port F and sets up the game board (board1) with empty spaces.</a:t>
            </a:r>
          </a:p>
          <a:p>
            <a:pPr marL="0" indent="0">
              <a:buNone/>
            </a:pPr>
            <a:r>
              <a:rPr lang="en-US" dirty="0"/>
              <a:t>2-Initializes the Nokia 5110 LCD display and clears its buffer.</a:t>
            </a:r>
          </a:p>
          <a:p>
            <a:pPr marL="0" indent="0">
              <a:buNone/>
            </a:pPr>
            <a:r>
              <a:rPr lang="en-US" dirty="0"/>
              <a:t>3-Calls the startingScreen() function to display the starting screen.</a:t>
            </a:r>
          </a:p>
          <a:p>
            <a:pPr marL="0" indent="0">
              <a:lnSpc>
                <a:spcPct val="120000"/>
              </a:lnSpc>
              <a:buNone/>
            </a:pPr>
            <a:r>
              <a:rPr lang="en-US" dirty="0"/>
              <a:t>4-Clears the Nokia 5110 display and calls printBoard(board1) to display the initial game board.</a:t>
            </a:r>
          </a:p>
          <a:p>
            <a:pPr marL="0" indent="0">
              <a:buNone/>
            </a:pPr>
            <a:r>
              <a:rPr lang="en-US" dirty="0"/>
              <a:t>5-Enters a loop that continues until a player wins or the game ends in a tie.</a:t>
            </a:r>
          </a:p>
          <a:p>
            <a:pPr marL="0" indent="0">
              <a:lnSpc>
                <a:spcPct val="120000"/>
              </a:lnSpc>
              <a:buNone/>
            </a:pPr>
            <a:r>
              <a:rPr lang="en-US" dirty="0"/>
              <a:t>Inside the loop, it takes turns for each player by calling the takeTurn() function and updates the display using printBoard().Checks for a win condition using the checkWin() function.Increments the turn counter and breaks the loop if a win condition is met.</a:t>
            </a:r>
          </a:p>
          <a:p>
            <a:pPr marL="0" indent="0">
              <a:lnSpc>
                <a:spcPct val="120000"/>
              </a:lnSpc>
              <a:buNone/>
            </a:pPr>
            <a:r>
              <a:rPr lang="en-US" dirty="0"/>
              <a:t>6-fter the loop ends, it displays the final game board and the result (win or tie) on the Nokia 5110 display.</a:t>
            </a:r>
          </a:p>
        </p:txBody>
      </p:sp>
      <p:sp>
        <p:nvSpPr>
          <p:cNvPr id="6" name="Slide Number Placeholder 5">
            <a:extLst>
              <a:ext uri="{FF2B5EF4-FFF2-40B4-BE49-F238E27FC236}">
                <a16:creationId xmlns="" xmlns:a16="http://schemas.microsoft.com/office/drawing/2014/main" id="{7E28870F-F2D6-812C-0209-F06784DA1F4F}"/>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265280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934FB-1E86-9DD0-0BB1-834649BF73CE}"/>
              </a:ext>
            </a:extLst>
          </p:cNvPr>
          <p:cNvSpPr>
            <a:spLocks noGrp="1"/>
          </p:cNvSpPr>
          <p:nvPr>
            <p:ph type="title"/>
          </p:nvPr>
        </p:nvSpPr>
        <p:spPr/>
        <p:txBody>
          <a:bodyPr/>
          <a:lstStyle/>
          <a:p>
            <a:r>
              <a:rPr lang="en-US" i="1" dirty="0"/>
              <a:t>Functions Description</a:t>
            </a:r>
            <a:endParaRPr lang="en-US" dirty="0"/>
          </a:p>
        </p:txBody>
      </p:sp>
      <p:sp>
        <p:nvSpPr>
          <p:cNvPr id="3" name="Content Placeholder 2">
            <a:extLst>
              <a:ext uri="{FF2B5EF4-FFF2-40B4-BE49-F238E27FC236}">
                <a16:creationId xmlns="" xmlns:a16="http://schemas.microsoft.com/office/drawing/2014/main" id="{3E29D18F-3552-F1F4-92F4-C8FEFD6A7DAD}"/>
              </a:ext>
            </a:extLst>
          </p:cNvPr>
          <p:cNvSpPr>
            <a:spLocks noGrp="1"/>
          </p:cNvSpPr>
          <p:nvPr>
            <p:ph idx="1"/>
          </p:nvPr>
        </p:nvSpPr>
        <p:spPr/>
        <p:txBody>
          <a:bodyPr/>
          <a:lstStyle/>
          <a:p>
            <a:pPr marL="0" indent="0">
              <a:buNone/>
            </a:pPr>
            <a:r>
              <a:rPr lang="ar-EG" sz="2800" dirty="0">
                <a:sym typeface="Wingdings" panose="05000000000000000000" pitchFamily="2" charset="2"/>
              </a:rPr>
              <a:t> </a:t>
            </a:r>
            <a:r>
              <a:rPr lang="en-US" dirty="0"/>
              <a:t>GPIOPortF_Handler() function to handle interrupts </a:t>
            </a:r>
            <a:r>
              <a:rPr lang="en-US" dirty="0" smtClean="0"/>
              <a:t>from switches </a:t>
            </a:r>
            <a:r>
              <a:rPr lang="en-US" dirty="0"/>
              <a:t>SW1 and SW2 on port F.</a:t>
            </a:r>
          </a:p>
          <a:p>
            <a:pPr marL="0" indent="0">
              <a:buNone/>
            </a:pPr>
            <a:r>
              <a:rPr lang="en-US" dirty="0"/>
              <a:t> </a:t>
            </a:r>
            <a:r>
              <a:rPr lang="en-US" dirty="0" smtClean="0"/>
              <a:t>            It </a:t>
            </a:r>
            <a:r>
              <a:rPr lang="en-US" dirty="0"/>
              <a:t>sets flags sw1_pressed and sw2_pressed </a:t>
            </a:r>
            <a:r>
              <a:rPr lang="en-US" dirty="0" smtClean="0"/>
              <a:t>and</a:t>
            </a:r>
          </a:p>
          <a:p>
            <a:pPr marL="0" indent="0">
              <a:buNone/>
            </a:pPr>
            <a:r>
              <a:rPr lang="en-US" dirty="0" smtClean="0"/>
              <a:t>             initializes </a:t>
            </a:r>
            <a:r>
              <a:rPr lang="en-US" dirty="0"/>
              <a:t>a timer.</a:t>
            </a:r>
          </a:p>
        </p:txBody>
      </p:sp>
      <p:sp>
        <p:nvSpPr>
          <p:cNvPr id="6" name="Slide Number Placeholder 5">
            <a:extLst>
              <a:ext uri="{FF2B5EF4-FFF2-40B4-BE49-F238E27FC236}">
                <a16:creationId xmlns="" xmlns:a16="http://schemas.microsoft.com/office/drawing/2014/main" id="{04B7C15C-6104-A806-2B26-A6AA777FDAD5}"/>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16141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2092C-4619-67E8-4310-A2A94F40C3E0}"/>
              </a:ext>
            </a:extLst>
          </p:cNvPr>
          <p:cNvSpPr>
            <a:spLocks noGrp="1"/>
          </p:cNvSpPr>
          <p:nvPr>
            <p:ph type="title"/>
          </p:nvPr>
        </p:nvSpPr>
        <p:spPr/>
        <p:txBody>
          <a:bodyPr/>
          <a:lstStyle/>
          <a:p>
            <a:r>
              <a:rPr lang="en-US" i="1" dirty="0"/>
              <a:t>GitHub link</a:t>
            </a:r>
          </a:p>
        </p:txBody>
      </p:sp>
      <p:sp>
        <p:nvSpPr>
          <p:cNvPr id="3" name="Content Placeholder 2">
            <a:extLst>
              <a:ext uri="{FF2B5EF4-FFF2-40B4-BE49-F238E27FC236}">
                <a16:creationId xmlns="" xmlns:a16="http://schemas.microsoft.com/office/drawing/2014/main" id="{24EE42AE-CE8E-CAFE-BC4A-EF1971A6E8D8}"/>
              </a:ext>
            </a:extLst>
          </p:cNvPr>
          <p:cNvSpPr>
            <a:spLocks noGrp="1"/>
          </p:cNvSpPr>
          <p:nvPr>
            <p:ph idx="1"/>
          </p:nvPr>
        </p:nvSpPr>
        <p:spPr>
          <a:xfrm>
            <a:off x="1161998" y="3118193"/>
            <a:ext cx="9363456" cy="1240743"/>
          </a:xfrm>
        </p:spPr>
        <p:txBody>
          <a:bodyPr/>
          <a:lstStyle/>
          <a:p>
            <a:pPr marL="0" indent="0" algn="ctr">
              <a:buNone/>
            </a:pPr>
            <a:r>
              <a:rPr lang="en-US" dirty="0">
                <a:hlinkClick r:id="rId2"/>
              </a:rPr>
              <a:t>https://github.com/sayed-zarad/test-project-connect4</a:t>
            </a:r>
            <a:endParaRPr lang="en-US" dirty="0"/>
          </a:p>
          <a:p>
            <a:pPr marL="0" indent="0" algn="ctr">
              <a:buNone/>
            </a:pPr>
            <a:endParaRPr lang="en-US" dirty="0"/>
          </a:p>
        </p:txBody>
      </p:sp>
      <p:sp>
        <p:nvSpPr>
          <p:cNvPr id="6" name="Slide Number Placeholder 5">
            <a:extLst>
              <a:ext uri="{FF2B5EF4-FFF2-40B4-BE49-F238E27FC236}">
                <a16:creationId xmlns="" xmlns:a16="http://schemas.microsoft.com/office/drawing/2014/main" id="{358AF004-854E-D5F2-BCDB-E1C162B05618}"/>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209763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5878135-3F5C-BB53-0082-122956799B79}"/>
              </a:ext>
            </a:extLst>
          </p:cNvPr>
          <p:cNvSpPr>
            <a:spLocks noGrp="1"/>
          </p:cNvSpPr>
          <p:nvPr>
            <p:ph type="title"/>
          </p:nvPr>
        </p:nvSpPr>
        <p:spPr>
          <a:xfrm>
            <a:off x="260500" y="2766218"/>
            <a:ext cx="6229530" cy="1325563"/>
          </a:xfrm>
        </p:spPr>
        <p:txBody>
          <a:bodyPr/>
          <a:lstStyle/>
          <a:p>
            <a:r>
              <a:rPr lang="en-US" i="1" dirty="0"/>
              <a:t>Team members</a:t>
            </a:r>
          </a:p>
        </p:txBody>
      </p:sp>
      <p:sp>
        <p:nvSpPr>
          <p:cNvPr id="5" name="Content Placeholder 4">
            <a:extLst>
              <a:ext uri="{FF2B5EF4-FFF2-40B4-BE49-F238E27FC236}">
                <a16:creationId xmlns="" xmlns:a16="http://schemas.microsoft.com/office/drawing/2014/main" id="{C896328F-E392-12CF-B5DF-F4CA146FCAF9}"/>
              </a:ext>
            </a:extLst>
          </p:cNvPr>
          <p:cNvSpPr>
            <a:spLocks noGrp="1"/>
          </p:cNvSpPr>
          <p:nvPr>
            <p:ph idx="1"/>
          </p:nvPr>
        </p:nvSpPr>
        <p:spPr>
          <a:xfrm>
            <a:off x="6998899" y="2285019"/>
            <a:ext cx="5193100" cy="622857"/>
          </a:xfrm>
        </p:spPr>
        <p:txBody>
          <a:bodyPr>
            <a:normAutofit/>
          </a:bodyPr>
          <a:lstStyle/>
          <a:p>
            <a:pPr algn="l"/>
            <a:r>
              <a:rPr lang="en-US" sz="2800" b="1" i="1" dirty="0"/>
              <a:t>Rana Tarek</a:t>
            </a:r>
          </a:p>
        </p:txBody>
      </p:sp>
      <p:sp>
        <p:nvSpPr>
          <p:cNvPr id="6" name="Content Placeholder 4">
            <a:extLst>
              <a:ext uri="{FF2B5EF4-FFF2-40B4-BE49-F238E27FC236}">
                <a16:creationId xmlns="" xmlns:a16="http://schemas.microsoft.com/office/drawing/2014/main" id="{F1EB1487-5C50-905E-DE55-D59219048A8A}"/>
              </a:ext>
            </a:extLst>
          </p:cNvPr>
          <p:cNvSpPr txBox="1">
            <a:spLocks/>
          </p:cNvSpPr>
          <p:nvPr/>
        </p:nvSpPr>
        <p:spPr>
          <a:xfrm>
            <a:off x="6998899" y="3019113"/>
            <a:ext cx="5294662" cy="622857"/>
          </a:xfrm>
          <a:prstGeom prst="rect">
            <a:avLst/>
          </a:prstGeom>
        </p:spPr>
        <p:txBody>
          <a:bodyPr vert="horz" lIns="91440" tIns="45720" rIns="91440" bIns="45720" rtlCol="0">
            <a:normAutofit fontScale="92500"/>
          </a:bodyPr>
          <a:lstStyle>
            <a:lvl1pPr marL="0" indent="0" algn="r" defTabSz="914400" rtl="0" eaLnBrk="1" latinLnBrk="0" hangingPunct="1">
              <a:lnSpc>
                <a:spcPct val="90000"/>
              </a:lnSpc>
              <a:spcBef>
                <a:spcPts val="1000"/>
              </a:spcBef>
              <a:buFont typeface="Arial" panose="020B0604020202020204" pitchFamily="34" charset="0"/>
              <a:buNone/>
              <a:defRPr sz="2400" kern="1200" cap="all" baseline="0">
                <a:solidFill>
                  <a:schemeClr val="tx1"/>
                </a:solidFill>
                <a:latin typeface="+mn-lt"/>
                <a:ea typeface="+mn-ea"/>
                <a:cs typeface="+mn-cs"/>
              </a:defRPr>
            </a:lvl1pPr>
            <a:lvl2pPr marL="4572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Afaf Abdelwahab </a:t>
            </a:r>
            <a:r>
              <a:rPr lang="en-US" b="1" dirty="0" smtClean="0"/>
              <a:t>abdelkader</a:t>
            </a:r>
          </a:p>
          <a:p>
            <a:pPr algn="l"/>
            <a:endParaRPr lang="en-US" b="1" dirty="0"/>
          </a:p>
        </p:txBody>
      </p:sp>
      <p:sp>
        <p:nvSpPr>
          <p:cNvPr id="7" name="Content Placeholder 4">
            <a:extLst>
              <a:ext uri="{FF2B5EF4-FFF2-40B4-BE49-F238E27FC236}">
                <a16:creationId xmlns="" xmlns:a16="http://schemas.microsoft.com/office/drawing/2014/main" id="{A2233A7A-AB74-084E-3FC1-56CC7B8AA2FF}"/>
              </a:ext>
            </a:extLst>
          </p:cNvPr>
          <p:cNvSpPr txBox="1">
            <a:spLocks/>
          </p:cNvSpPr>
          <p:nvPr/>
        </p:nvSpPr>
        <p:spPr>
          <a:xfrm>
            <a:off x="6975560" y="1514971"/>
            <a:ext cx="5216439" cy="62285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cap="all" baseline="0">
                <a:solidFill>
                  <a:schemeClr val="tx1"/>
                </a:solidFill>
                <a:latin typeface="+mn-lt"/>
                <a:ea typeface="+mn-ea"/>
                <a:cs typeface="+mn-cs"/>
              </a:defRPr>
            </a:lvl1pPr>
            <a:lvl2pPr marL="4572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800" b="1" i="1" dirty="0"/>
              <a:t>Sayed Ebrahem Sayed</a:t>
            </a:r>
          </a:p>
        </p:txBody>
      </p:sp>
      <p:sp>
        <p:nvSpPr>
          <p:cNvPr id="8" name="Content Placeholder 4">
            <a:extLst>
              <a:ext uri="{FF2B5EF4-FFF2-40B4-BE49-F238E27FC236}">
                <a16:creationId xmlns="" xmlns:a16="http://schemas.microsoft.com/office/drawing/2014/main" id="{00700399-75A0-A5B0-763F-FEDF02A0D720}"/>
              </a:ext>
            </a:extLst>
          </p:cNvPr>
          <p:cNvSpPr txBox="1">
            <a:spLocks/>
          </p:cNvSpPr>
          <p:nvPr/>
        </p:nvSpPr>
        <p:spPr>
          <a:xfrm>
            <a:off x="6975560" y="3677924"/>
            <a:ext cx="5477069" cy="62285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cap="all" baseline="0">
                <a:solidFill>
                  <a:schemeClr val="tx1"/>
                </a:solidFill>
                <a:latin typeface="+mn-lt"/>
                <a:ea typeface="+mn-ea"/>
                <a:cs typeface="+mn-cs"/>
              </a:defRPr>
            </a:lvl1pPr>
            <a:lvl2pPr marL="4572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Alaa  ahmed EBRAHEM </a:t>
            </a:r>
          </a:p>
        </p:txBody>
      </p:sp>
      <p:sp>
        <p:nvSpPr>
          <p:cNvPr id="9" name="Content Placeholder 4">
            <a:extLst>
              <a:ext uri="{FF2B5EF4-FFF2-40B4-BE49-F238E27FC236}">
                <a16:creationId xmlns="" xmlns:a16="http://schemas.microsoft.com/office/drawing/2014/main" id="{E8230278-0E23-A898-5CE6-ADD76D916AB9}"/>
              </a:ext>
            </a:extLst>
          </p:cNvPr>
          <p:cNvSpPr txBox="1">
            <a:spLocks/>
          </p:cNvSpPr>
          <p:nvPr/>
        </p:nvSpPr>
        <p:spPr>
          <a:xfrm>
            <a:off x="6998899" y="4372689"/>
            <a:ext cx="4876128" cy="62285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400" kern="1200" cap="all" baseline="0">
                <a:solidFill>
                  <a:schemeClr val="tx1"/>
                </a:solidFill>
                <a:latin typeface="+mn-lt"/>
                <a:ea typeface="+mn-ea"/>
                <a:cs typeface="+mn-cs"/>
              </a:defRPr>
            </a:lvl1pPr>
            <a:lvl2pPr marL="4572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Zeinab Ahmed younes</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70BA96D9-2E56-3DBD-6315-048A1B2800FB}"/>
              </a:ext>
            </a:extLst>
          </p:cNvPr>
          <p:cNvSpPr>
            <a:spLocks noGrp="1"/>
          </p:cNvSpPr>
          <p:nvPr>
            <p:ph type="title"/>
          </p:nvPr>
        </p:nvSpPr>
        <p:spPr>
          <a:xfrm>
            <a:off x="682603" y="709483"/>
            <a:ext cx="6502620" cy="676656"/>
          </a:xfrm>
        </p:spPr>
        <p:txBody>
          <a:bodyPr/>
          <a:lstStyle/>
          <a:p>
            <a:r>
              <a:rPr lang="en-US" sz="5400" i="1" dirty="0"/>
              <a:t>I</a:t>
            </a:r>
            <a:r>
              <a:rPr lang="en-US" sz="5400" i="1" dirty="0" smtClean="0"/>
              <a:t>ntroduction</a:t>
            </a:r>
            <a:endParaRPr lang="en-US" sz="5400" i="1" dirty="0"/>
          </a:p>
        </p:txBody>
      </p:sp>
      <p:sp>
        <p:nvSpPr>
          <p:cNvPr id="27" name="Text Placeholder 26">
            <a:extLst>
              <a:ext uri="{FF2B5EF4-FFF2-40B4-BE49-F238E27FC236}">
                <a16:creationId xmlns="" xmlns:a16="http://schemas.microsoft.com/office/drawing/2014/main" id="{64C89AC3-3D7A-65BB-C3F4-2B1CB19E78D1}"/>
              </a:ext>
            </a:extLst>
          </p:cNvPr>
          <p:cNvSpPr>
            <a:spLocks noGrp="1"/>
          </p:cNvSpPr>
          <p:nvPr>
            <p:ph type="body" sz="half" idx="2"/>
          </p:nvPr>
        </p:nvSpPr>
        <p:spPr>
          <a:xfrm>
            <a:off x="859535" y="1947673"/>
            <a:ext cx="5683307" cy="1772072"/>
          </a:xfrm>
        </p:spPr>
        <p:txBody>
          <a:bodyPr/>
          <a:lstStyle/>
          <a:p>
            <a:r>
              <a:rPr lang="en-US" sz="2800" b="0" i="0" dirty="0">
                <a:solidFill>
                  <a:srgbClr val="0F0F0F"/>
                </a:solidFill>
                <a:effectLst/>
                <a:latin typeface="Roboto" panose="020B0604020202020204" pitchFamily="2" charset="0"/>
              </a:rPr>
              <a:t>This is a connect 4 game with TIVA mc that you can play with another player.</a:t>
            </a:r>
          </a:p>
          <a:p>
            <a:endParaRPr lang="en-US" sz="2800" b="0" i="0" dirty="0">
              <a:solidFill>
                <a:srgbClr val="0F0F0F"/>
              </a:solidFill>
              <a:effectLst/>
              <a:latin typeface="Roboto" panose="020B0604020202020204" pitchFamily="2" charset="0"/>
            </a:endParaRPr>
          </a:p>
          <a:p>
            <a:endParaRPr lang="en-US" sz="2800" b="0" i="0" dirty="0">
              <a:solidFill>
                <a:srgbClr val="0F0F0F"/>
              </a:solidFill>
              <a:effectLst/>
              <a:latin typeface="Roboto" panose="020B0604020202020204" pitchFamily="2" charset="0"/>
            </a:endParaRPr>
          </a:p>
          <a:p>
            <a:endParaRPr lang="en-US" dirty="0"/>
          </a:p>
        </p:txBody>
      </p:sp>
      <p:sp>
        <p:nvSpPr>
          <p:cNvPr id="4" name="Slide Number Placeholder 3">
            <a:extLst>
              <a:ext uri="{FF2B5EF4-FFF2-40B4-BE49-F238E27FC236}">
                <a16:creationId xmlns=""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5" name="Text Placeholder 26">
            <a:extLst>
              <a:ext uri="{FF2B5EF4-FFF2-40B4-BE49-F238E27FC236}">
                <a16:creationId xmlns="" xmlns:a16="http://schemas.microsoft.com/office/drawing/2014/main" id="{59F0D049-E5C7-3965-D773-3D682345DE0D}"/>
              </a:ext>
            </a:extLst>
          </p:cNvPr>
          <p:cNvSpPr txBox="1">
            <a:spLocks/>
          </p:cNvSpPr>
          <p:nvPr/>
        </p:nvSpPr>
        <p:spPr>
          <a:xfrm>
            <a:off x="859534" y="3511623"/>
            <a:ext cx="5683307" cy="177207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800" dirty="0">
                <a:solidFill>
                  <a:srgbClr val="0F0F0F"/>
                </a:solidFill>
                <a:latin typeface="Roboto" panose="020B0604020202020204" pitchFamily="2" charset="0"/>
              </a:rPr>
              <a:t>We use interrupt ,timer ,drivers, external switches and LEDs </a:t>
            </a:r>
          </a:p>
          <a:p>
            <a:endParaRPr lang="en-US" sz="2800" dirty="0">
              <a:solidFill>
                <a:srgbClr val="0F0F0F"/>
              </a:solidFill>
              <a:latin typeface="Roboto" panose="020B0604020202020204" pitchFamily="2" charset="0"/>
            </a:endParaRPr>
          </a:p>
          <a:p>
            <a:endParaRPr lang="en-US" sz="2800" dirty="0">
              <a:solidFill>
                <a:srgbClr val="0F0F0F"/>
              </a:solidFill>
              <a:latin typeface="Roboto" panose="020B0604020202020204" pitchFamily="2" charset="0"/>
            </a:endParaRPr>
          </a:p>
          <a:p>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D788A8-41CB-29DE-C984-AF224D46954E}"/>
              </a:ext>
            </a:extLst>
          </p:cNvPr>
          <p:cNvSpPr>
            <a:spLocks noGrp="1"/>
          </p:cNvSpPr>
          <p:nvPr>
            <p:ph type="title"/>
          </p:nvPr>
        </p:nvSpPr>
        <p:spPr>
          <a:xfrm>
            <a:off x="1459546" y="2417935"/>
            <a:ext cx="4840641" cy="1773555"/>
          </a:xfrm>
        </p:spPr>
        <p:txBody>
          <a:bodyPr/>
          <a:lstStyle/>
          <a:p>
            <a:r>
              <a:rPr lang="en-US" i="1" dirty="0"/>
              <a:t>Project idea</a:t>
            </a:r>
          </a:p>
        </p:txBody>
      </p:sp>
    </p:spTree>
    <p:extLst>
      <p:ext uri="{BB962C8B-B14F-4D97-AF65-F5344CB8AC3E}">
        <p14:creationId xmlns:p14="http://schemas.microsoft.com/office/powerpoint/2010/main" val="381926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56BCF-A386-A386-A423-8CA41C83B385}"/>
              </a:ext>
            </a:extLst>
          </p:cNvPr>
          <p:cNvSpPr>
            <a:spLocks noGrp="1"/>
          </p:cNvSpPr>
          <p:nvPr>
            <p:ph type="title"/>
          </p:nvPr>
        </p:nvSpPr>
        <p:spPr/>
        <p:txBody>
          <a:bodyPr/>
          <a:lstStyle/>
          <a:p>
            <a:r>
              <a:rPr lang="en-US" i="1" dirty="0"/>
              <a:t>Project idea</a:t>
            </a:r>
          </a:p>
        </p:txBody>
      </p:sp>
      <p:sp>
        <p:nvSpPr>
          <p:cNvPr id="3" name="Content Placeholder 2">
            <a:extLst>
              <a:ext uri="{FF2B5EF4-FFF2-40B4-BE49-F238E27FC236}">
                <a16:creationId xmlns="" xmlns:a16="http://schemas.microsoft.com/office/drawing/2014/main" id="{C5EC8038-ADCB-257A-9013-82F0F25CD5E7}"/>
              </a:ext>
            </a:extLst>
          </p:cNvPr>
          <p:cNvSpPr>
            <a:spLocks noGrp="1"/>
          </p:cNvSpPr>
          <p:nvPr>
            <p:ph idx="1"/>
          </p:nvPr>
        </p:nvSpPr>
        <p:spPr/>
        <p:txBody>
          <a:bodyPr>
            <a:normAutofit lnSpcReduction="10000"/>
          </a:bodyPr>
          <a:lstStyle/>
          <a:p>
            <a:r>
              <a:rPr lang="en-US" dirty="0"/>
              <a:t>Project Idea is to create a Connect4 game that can be played on the Nokia 5110 display using the GPIO interrupts for player inputs (x or o).</a:t>
            </a:r>
          </a:p>
          <a:p>
            <a:r>
              <a:rPr lang="en-US" dirty="0"/>
              <a:t>Initially it prints welcome connect4 on screen, then display the board of the game.</a:t>
            </a:r>
          </a:p>
          <a:p>
            <a:r>
              <a:rPr lang="en-US" dirty="0"/>
              <a:t>Player’s position can be controlled by  switches , players move horizonal using sw1 and vertical using sw2.</a:t>
            </a:r>
          </a:p>
          <a:p>
            <a:r>
              <a:rPr lang="en-US" dirty="0"/>
              <a:t>Player wins when collecting 4 pieces horizontally ,vertically or diagonally, then the LED will light up.</a:t>
            </a:r>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 xmlns:a16="http://schemas.microsoft.com/office/drawing/2014/main" id="{3A2C0265-B50C-BDD0-8CA2-9CA859188A42}"/>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2891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1377AF6-2477-81EC-D1BC-43FD72DF18F6}"/>
              </a:ext>
            </a:extLst>
          </p:cNvPr>
          <p:cNvSpPr>
            <a:spLocks noGrp="1"/>
          </p:cNvSpPr>
          <p:nvPr>
            <p:ph type="title"/>
          </p:nvPr>
        </p:nvSpPr>
        <p:spPr>
          <a:xfrm>
            <a:off x="608689" y="2959542"/>
            <a:ext cx="6303146" cy="1773555"/>
          </a:xfrm>
        </p:spPr>
        <p:txBody>
          <a:bodyPr/>
          <a:lstStyle/>
          <a:p>
            <a:r>
              <a:rPr lang="en-US" dirty="0"/>
              <a:t>Code description </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CD1D6FF-1122-B11D-0CE3-E62BA27376FA}"/>
              </a:ext>
            </a:extLst>
          </p:cNvPr>
          <p:cNvSpPr>
            <a:spLocks noGrp="1"/>
          </p:cNvSpPr>
          <p:nvPr>
            <p:ph type="title"/>
          </p:nvPr>
        </p:nvSpPr>
        <p:spPr>
          <a:xfrm>
            <a:off x="-300446" y="666205"/>
            <a:ext cx="10515600" cy="676656"/>
          </a:xfrm>
        </p:spPr>
        <p:txBody>
          <a:bodyPr/>
          <a:lstStyle/>
          <a:p>
            <a:r>
              <a:rPr lang="en-US" sz="5400" i="1" dirty="0"/>
              <a:t>	Drivers </a:t>
            </a:r>
          </a:p>
        </p:txBody>
      </p:sp>
      <p:sp>
        <p:nvSpPr>
          <p:cNvPr id="7" name="Footer Placeholder 6">
            <a:extLst>
              <a:ext uri="{FF2B5EF4-FFF2-40B4-BE49-F238E27FC236}">
                <a16:creationId xmlns="" xmlns:a16="http://schemas.microsoft.com/office/drawing/2014/main" id="{8FD92B98-444C-00D2-3246-91E7E1BFB6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3" name="Content Placeholder 2">
            <a:extLst>
              <a:ext uri="{FF2B5EF4-FFF2-40B4-BE49-F238E27FC236}">
                <a16:creationId xmlns="" xmlns:a16="http://schemas.microsoft.com/office/drawing/2014/main" id="{4B9FFCE1-7F2D-E646-3C96-82CC1FC95079}"/>
              </a:ext>
            </a:extLst>
          </p:cNvPr>
          <p:cNvSpPr>
            <a:spLocks noGrp="1"/>
          </p:cNvSpPr>
          <p:nvPr>
            <p:ph idx="1"/>
          </p:nvPr>
        </p:nvSpPr>
        <p:spPr>
          <a:xfrm>
            <a:off x="303058" y="1489166"/>
            <a:ext cx="9363456" cy="4621638"/>
          </a:xfrm>
        </p:spPr>
        <p:txBody>
          <a:bodyPr>
            <a:normAutofit fontScale="25000" lnSpcReduction="20000"/>
          </a:bodyPr>
          <a:lstStyle/>
          <a:p>
            <a:r>
              <a:rPr lang="en-US" sz="6400" b="1" dirty="0"/>
              <a:t>GPIO Driver</a:t>
            </a:r>
            <a:r>
              <a:rPr lang="ar-EG" sz="6400" b="1" dirty="0"/>
              <a:t>:</a:t>
            </a:r>
          </a:p>
          <a:p>
            <a:pPr marL="0" indent="0">
              <a:lnSpc>
                <a:spcPct val="110000"/>
              </a:lnSpc>
              <a:buNone/>
            </a:pPr>
            <a:r>
              <a:rPr lang="en-US" sz="8000" dirty="0"/>
              <a:t>It includes functions to initialize and configure GPIO ports, enable/disable clock for a port, unlock port pins, allow changes to port pins, set analog function, set pin direction, disable alternate function, enable pull-up resistors, enable digital pins, and configure interrupts.</a:t>
            </a:r>
          </a:p>
          <a:p>
            <a:pPr>
              <a:lnSpc>
                <a:spcPct val="110000"/>
              </a:lnSpc>
              <a:buFont typeface="Wingdings" panose="05000000000000000000" pitchFamily="2" charset="2"/>
              <a:buChar char="à"/>
            </a:pPr>
            <a:r>
              <a:rPr lang="en-US" sz="7200" dirty="0"/>
              <a:t>The </a:t>
            </a:r>
            <a:r>
              <a:rPr lang="ar-EG" sz="7200" dirty="0"/>
              <a:t>"</a:t>
            </a:r>
            <a:r>
              <a:rPr lang="en-US" sz="7200" dirty="0"/>
              <a:t>GPIO_PORTF_Init</a:t>
            </a:r>
            <a:r>
              <a:rPr lang="ar-EG" sz="7200" dirty="0"/>
              <a:t>"</a:t>
            </a:r>
            <a:r>
              <a:rPr lang="en-US" sz="7200" dirty="0"/>
              <a:t> </a:t>
            </a:r>
          </a:p>
          <a:p>
            <a:pPr marL="0" indent="0">
              <a:lnSpc>
                <a:spcPct val="110000"/>
              </a:lnSpc>
              <a:buNone/>
            </a:pPr>
            <a:r>
              <a:rPr lang="en-US" sz="8000" dirty="0"/>
              <a:t>function: initializes the GPIO port F. It enables the clock for port F, unlocks port F pins, allows changes to specific pins, sets analog function to digital, clears pin control, sets pin directions, disables alternate function, enables pull-up resistors, enables digital pins, configures interrupts for specific pins, sets interrupt priority, and enables interrupt in NVIC.</a:t>
            </a:r>
            <a:endParaRPr lang="ar-EG" sz="8000" dirty="0"/>
          </a:p>
          <a:p>
            <a:pPr marL="0" indent="0">
              <a:lnSpc>
                <a:spcPct val="110000"/>
              </a:lnSpc>
              <a:buNone/>
            </a:pPr>
            <a:r>
              <a:rPr lang="en-US" sz="7200" dirty="0">
                <a:sym typeface="Wingdings" panose="05000000000000000000" pitchFamily="2" charset="2"/>
              </a:rPr>
              <a:t> The “GPIO_EnablePortClock” function: enables the clock for a specified port.</a:t>
            </a:r>
          </a:p>
          <a:p>
            <a:pPr marL="0" indent="0">
              <a:lnSpc>
                <a:spcPct val="110000"/>
              </a:lnSpc>
              <a:buNone/>
            </a:pPr>
            <a:r>
              <a:rPr lang="en-US" sz="7200" dirty="0">
                <a:sym typeface="Wingdings" panose="05000000000000000000" pitchFamily="2" charset="2"/>
              </a:rPr>
              <a:t> The “GPIO_AllowChanges” function: allows changes to the specified pins in a port.</a:t>
            </a:r>
          </a:p>
          <a:p>
            <a:pPr marL="0" indent="0">
              <a:lnSpc>
                <a:spcPct val="110000"/>
              </a:lnSpc>
              <a:buNone/>
            </a:pPr>
            <a:endParaRPr lang="en-US" sz="7200" dirty="0">
              <a:sym typeface="Wingdings" panose="05000000000000000000" pitchFamily="2" charset="2"/>
            </a:endParaRPr>
          </a:p>
          <a:p>
            <a:pPr marL="0" indent="0">
              <a:lnSpc>
                <a:spcPct val="110000"/>
              </a:lnSpc>
              <a:buNone/>
            </a:pPr>
            <a:endParaRPr lang="en-US" sz="7200" dirty="0"/>
          </a:p>
          <a:p>
            <a:pPr marL="0" indent="0">
              <a:lnSpc>
                <a:spcPct val="110000"/>
              </a:lnSpc>
              <a:buNone/>
            </a:pPr>
            <a:r>
              <a:rPr lang="en-US" sz="7200" dirty="0"/>
              <a:t>	</a:t>
            </a:r>
          </a:p>
          <a:p>
            <a:pPr marL="0" indent="0">
              <a:buNone/>
            </a:pPr>
            <a:r>
              <a:rPr lang="en-US" sz="4400" b="1" dirty="0"/>
              <a:t>	</a:t>
            </a:r>
          </a:p>
          <a:p>
            <a:pPr marL="457200" lvl="1" indent="0">
              <a:buNone/>
            </a:pPr>
            <a:endParaRPr lang="en-US" sz="4000" b="1" dirty="0"/>
          </a:p>
          <a:p>
            <a:pPr marL="0" indent="0">
              <a:buNone/>
            </a:pPr>
            <a:r>
              <a:rPr lang="en-US" sz="4400" b="1" dirty="0"/>
              <a:t>	</a:t>
            </a:r>
            <a:endParaRPr lang="en-US" sz="4000" b="1" dirty="0"/>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2" name="Content Placeholder 1"/>
          <p:cNvSpPr>
            <a:spLocks noGrp="1"/>
          </p:cNvSpPr>
          <p:nvPr>
            <p:ph idx="1"/>
          </p:nvPr>
        </p:nvSpPr>
        <p:spPr>
          <a:xfrm>
            <a:off x="470564" y="597877"/>
            <a:ext cx="9363456" cy="5204376"/>
          </a:xfrm>
        </p:spPr>
        <p:txBody>
          <a:bodyPr>
            <a:noAutofit/>
          </a:bodyPr>
          <a:lstStyle/>
          <a:p>
            <a:pPr marL="0" indent="0">
              <a:buNone/>
            </a:pPr>
            <a:r>
              <a:rPr lang="en-US" sz="1600" dirty="0">
                <a:sym typeface="Wingdings" panose="05000000000000000000" pitchFamily="2" charset="2"/>
              </a:rPr>
              <a:t></a:t>
            </a:r>
            <a:r>
              <a:rPr lang="en-US" sz="1800" dirty="0"/>
              <a:t>The “GPIO_SetAnalogFunction” function sets the specified pins in a port to the analog function.</a:t>
            </a:r>
          </a:p>
          <a:p>
            <a:pPr marL="0" indent="0">
              <a:buNone/>
            </a:pPr>
            <a:r>
              <a:rPr lang="en-US" sz="1800" dirty="0">
                <a:sym typeface="Wingdings" panose="05000000000000000000" pitchFamily="2" charset="2"/>
              </a:rPr>
              <a:t></a:t>
            </a:r>
            <a:r>
              <a:rPr lang="en-US" sz="1800" dirty="0"/>
              <a:t>The “GPIO_ClearPinControl” function clears the pin control settings for the specified pins in a port.</a:t>
            </a:r>
          </a:p>
          <a:p>
            <a:pPr marL="0" indent="0">
              <a:buNone/>
            </a:pPr>
            <a:r>
              <a:rPr lang="en-US" sz="1800" dirty="0">
                <a:sym typeface="Wingdings" panose="05000000000000000000" pitchFamily="2" charset="2"/>
              </a:rPr>
              <a:t></a:t>
            </a:r>
            <a:r>
              <a:rPr lang="en-US" sz="1800" dirty="0"/>
              <a:t>The “GPIO_SetPinDirection” function sets the direction (input or output) for the specified pin in a port.</a:t>
            </a:r>
          </a:p>
          <a:p>
            <a:pPr marL="0" indent="0">
              <a:buNone/>
            </a:pPr>
            <a:r>
              <a:rPr lang="en-US" sz="1800" dirty="0">
                <a:sym typeface="Wingdings" panose="05000000000000000000" pitchFamily="2" charset="2"/>
              </a:rPr>
              <a:t></a:t>
            </a:r>
            <a:r>
              <a:rPr lang="en-US" sz="1800" dirty="0"/>
              <a:t>The “GPIO_DisableAlternateFunction” function disables the alternate function for the specified pins in a port.</a:t>
            </a:r>
          </a:p>
          <a:p>
            <a:pPr marL="0" indent="0">
              <a:buNone/>
            </a:pPr>
            <a:r>
              <a:rPr lang="en-US" sz="1800" dirty="0">
                <a:sym typeface="Wingdings" panose="05000000000000000000" pitchFamily="2" charset="2"/>
              </a:rPr>
              <a:t></a:t>
            </a:r>
            <a:r>
              <a:rPr lang="en-US" sz="1800" dirty="0"/>
              <a:t>The “GPIO_EnablePullUp” function enables the pull-up resistor for the specified pin in a port.</a:t>
            </a:r>
          </a:p>
          <a:p>
            <a:pPr marL="0" indent="0">
              <a:buNone/>
            </a:pPr>
            <a:r>
              <a:rPr lang="en-US" sz="1800" dirty="0">
                <a:sym typeface="Wingdings" panose="05000000000000000000" pitchFamily="2" charset="2"/>
              </a:rPr>
              <a:t></a:t>
            </a:r>
            <a:r>
              <a:rPr lang="en-US" sz="1800" dirty="0"/>
              <a:t>The “GPIO_EnableDigital” function enables the digital functionality for the specified pins in a port.</a:t>
            </a:r>
          </a:p>
          <a:p>
            <a:pPr marL="0" indent="0">
              <a:buNone/>
            </a:pPr>
            <a:r>
              <a:rPr lang="en-US" sz="1800" dirty="0">
                <a:sym typeface="Wingdings" panose="05000000000000000000" pitchFamily="2" charset="2"/>
              </a:rPr>
              <a:t></a:t>
            </a:r>
            <a:r>
              <a:rPr lang="en-US" sz="1800" dirty="0"/>
              <a:t>The “GPIO_SetInterruptSense” function sets the interrupt sense (level or edge) for the specified pin in a port.</a:t>
            </a:r>
          </a:p>
          <a:p>
            <a:pPr marL="0" indent="0">
              <a:buNone/>
            </a:pPr>
            <a:r>
              <a:rPr lang="en-US" sz="1800" dirty="0">
                <a:sym typeface="Wingdings" panose="05000000000000000000" pitchFamily="2" charset="2"/>
              </a:rPr>
              <a:t></a:t>
            </a:r>
            <a:r>
              <a:rPr lang="en-US" sz="1800" dirty="0"/>
              <a:t>The “GPIO_SetInterruptBothEdges” function sets whether both edges of the specified pin trigger an</a:t>
            </a:r>
            <a:r>
              <a:rPr lang="en-US" sz="1600" dirty="0"/>
              <a:t>.</a:t>
            </a:r>
          </a:p>
        </p:txBody>
      </p:sp>
    </p:spTree>
    <p:extLst>
      <p:ext uri="{BB962C8B-B14F-4D97-AF65-F5344CB8AC3E}">
        <p14:creationId xmlns:p14="http://schemas.microsoft.com/office/powerpoint/2010/main" val="275285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72" y="858599"/>
            <a:ext cx="9363456" cy="5026386"/>
          </a:xfrm>
        </p:spPr>
        <p:txBody>
          <a:bodyPr>
            <a:normAutofit fontScale="77500" lnSpcReduction="20000"/>
          </a:bodyPr>
          <a:lstStyle/>
          <a:p>
            <a:r>
              <a:rPr lang="en-US" sz="5700" dirty="0"/>
              <a:t>Timer</a:t>
            </a:r>
            <a:r>
              <a:rPr lang="en-US" dirty="0"/>
              <a:t> </a:t>
            </a:r>
          </a:p>
          <a:p>
            <a:pPr marL="0" indent="0">
              <a:buNone/>
            </a:pPr>
            <a:r>
              <a:rPr lang="en-US" dirty="0"/>
              <a:t>These arrays are used to access the registers for a specific </a:t>
            </a:r>
            <a:r>
              <a:rPr lang="en-US" dirty="0" err="1"/>
              <a:t>timer.The</a:t>
            </a:r>
            <a:r>
              <a:rPr lang="en-US" dirty="0"/>
              <a:t> code includes several functions:</a:t>
            </a:r>
          </a:p>
          <a:p>
            <a:pPr marL="0" indent="0">
              <a:buNone/>
            </a:pPr>
            <a:r>
              <a:rPr lang="en-US" sz="2800" dirty="0">
                <a:sym typeface="Wingdings" panose="05000000000000000000" pitchFamily="2" charset="2"/>
              </a:rPr>
              <a:t> </a:t>
            </a:r>
            <a:r>
              <a:rPr lang="en-US" dirty="0"/>
              <a:t>CLK_Enable_GPTM_Module:Enables the clock for a specific timer.</a:t>
            </a:r>
          </a:p>
          <a:p>
            <a:pPr marL="0" indent="0">
              <a:buNone/>
            </a:pPr>
            <a:r>
              <a:rPr lang="en-US" sz="2800" dirty="0">
                <a:sym typeface="Wingdings" panose="05000000000000000000" pitchFamily="2" charset="2"/>
              </a:rPr>
              <a:t> </a:t>
            </a:r>
            <a:r>
              <a:rPr lang="en-US" dirty="0"/>
              <a:t>Enable_Timer_Number: Enables or disables a specific timer. </a:t>
            </a:r>
          </a:p>
          <a:p>
            <a:pPr marL="0" indent="0">
              <a:buNone/>
            </a:pPr>
            <a:r>
              <a:rPr lang="en-US" sz="2800" dirty="0">
                <a:sym typeface="Wingdings" panose="05000000000000000000" pitchFamily="2" charset="2"/>
              </a:rPr>
              <a:t> </a:t>
            </a:r>
            <a:r>
              <a:rPr lang="en-US" dirty="0"/>
              <a:t>Timer_Number_Option: Selects the timer option (16, 32, or RTC) for a specific timer.</a:t>
            </a:r>
          </a:p>
          <a:p>
            <a:pPr marL="0" indent="0">
              <a:buNone/>
            </a:pPr>
            <a:r>
              <a:rPr lang="en-US" sz="2800" dirty="0" smtClean="0">
                <a:sym typeface="Wingdings" panose="05000000000000000000" pitchFamily="2" charset="2"/>
              </a:rPr>
              <a:t> </a:t>
            </a:r>
            <a:r>
              <a:rPr lang="en-US" dirty="0" smtClean="0"/>
              <a:t>Timer_Number_Mode</a:t>
            </a:r>
            <a:r>
              <a:rPr lang="en-US" dirty="0"/>
              <a:t>: Selects the timer mode (</a:t>
            </a:r>
            <a:r>
              <a:rPr lang="en-US" dirty="0" err="1"/>
              <a:t>one_shot</a:t>
            </a:r>
            <a:r>
              <a:rPr lang="en-US" dirty="0"/>
              <a:t>, periodic, or capture) for a </a:t>
            </a:r>
            <a:r>
              <a:rPr lang="en-US" dirty="0" smtClean="0"/>
              <a:t>specific </a:t>
            </a:r>
            <a:r>
              <a:rPr lang="en-US" dirty="0"/>
              <a:t>timer.</a:t>
            </a:r>
          </a:p>
          <a:p>
            <a:pPr marL="0" indent="0">
              <a:buNone/>
            </a:pPr>
            <a:r>
              <a:rPr lang="en-US" sz="2800" dirty="0">
                <a:sym typeface="Wingdings" panose="05000000000000000000" pitchFamily="2" charset="2"/>
              </a:rPr>
              <a:t> </a:t>
            </a:r>
            <a:r>
              <a:rPr lang="en-US" dirty="0"/>
              <a:t>Timer_Number_Ticks: Loads the number of ticks for a specific timer.</a:t>
            </a:r>
          </a:p>
          <a:p>
            <a:pPr marL="0" indent="0">
              <a:buNone/>
            </a:pPr>
            <a:r>
              <a:rPr lang="en-US" dirty="0"/>
              <a:t>GPTM_Delay_Unit: Implements a delay using the GPTM timer for a specified number of units .</a:t>
            </a:r>
          </a:p>
          <a:p>
            <a:pPr marL="0" indent="0">
              <a:buNone/>
            </a:pPr>
            <a:r>
              <a:rPr lang="en-US" sz="2800" dirty="0">
                <a:sym typeface="Wingdings" panose="05000000000000000000" pitchFamily="2" charset="2"/>
              </a:rPr>
              <a:t> </a:t>
            </a:r>
            <a:r>
              <a:rPr lang="en-US" dirty="0"/>
              <a:t>TIMER_INIT: Initializes the timer by enabling the clock, setting the timer option, mode, </a:t>
            </a:r>
            <a:r>
              <a:rPr lang="en-US" dirty="0" smtClean="0"/>
              <a:t>and </a:t>
            </a:r>
            <a:r>
              <a:rPr lang="en-US" dirty="0"/>
              <a:t>implementing a delay.</a:t>
            </a:r>
          </a:p>
          <a:p>
            <a:pPr marL="0" indent="0">
              <a:buNone/>
            </a:pP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369651721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5B588BDBC3E4E922181B7C4A3B513" ma:contentTypeVersion="12" ma:contentTypeDescription="Create a new document." ma:contentTypeScope="" ma:versionID="5cfbb2f76366aef669ac5e909be4f939">
  <xsd:schema xmlns:xsd="http://www.w3.org/2001/XMLSchema" xmlns:xs="http://www.w3.org/2001/XMLSchema" xmlns:p="http://schemas.microsoft.com/office/2006/metadata/properties" xmlns:ns3="c6474e5f-6d47-4e89-8f3f-a5c36d9793ca" xmlns:ns4="6dbae7c6-4338-4cb0-a9c2-928bf51c8671" targetNamespace="http://schemas.microsoft.com/office/2006/metadata/properties" ma:root="true" ma:fieldsID="b7953cad08c85d3923caeedbf29f1542" ns3:_="" ns4:_="">
    <xsd:import namespace="c6474e5f-6d47-4e89-8f3f-a5c36d9793ca"/>
    <xsd:import namespace="6dbae7c6-4338-4cb0-a9c2-928bf51c867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474e5f-6d47-4e89-8f3f-a5c36d9793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bae7c6-4338-4cb0-a9c2-928bf51c867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53A56F-6FD6-4A79-9E35-0F399E2479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474e5f-6d47-4e89-8f3f-a5c36d9793ca"/>
    <ds:schemaRef ds:uri="6dbae7c6-4338-4cb0-a9c2-928bf51c8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CA5617-1092-48FD-94D1-596F9BE7B77D}">
  <ds:schemaRefs>
    <ds:schemaRef ds:uri="http://schemas.microsoft.com/sharepoint/v3/contenttype/forms"/>
  </ds:schemaRefs>
</ds:datastoreItem>
</file>

<file path=customXml/itemProps3.xml><?xml version="1.0" encoding="utf-8"?>
<ds:datastoreItem xmlns:ds="http://schemas.openxmlformats.org/officeDocument/2006/customXml" ds:itemID="{0154976C-C10D-4071-9A73-B6FCB1B0DC0F}">
  <ds:schemaRefs>
    <ds:schemaRef ds:uri="6dbae7c6-4338-4cb0-a9c2-928bf51c8671"/>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c6474e5f-6d47-4e89-8f3f-a5c36d9793ca"/>
    <ds:schemaRef ds:uri="http://schemas.microsoft.com/office/infopath/2007/PartnerControls"/>
    <ds:schemaRef ds:uri="http://purl.org/dc/dcmityp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{836CA6BD-8AF3-4DCC-A632-FA95A6837F60}tf11964407_win32</Template>
  <TotalTime>175</TotalTime>
  <Words>1093</Words>
  <Application>Microsoft Office PowerPoint</Application>
  <PresentationFormat>Custom</PresentationFormat>
  <Paragraphs>95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Connect 4 Game</vt:lpstr>
      <vt:lpstr>Team members</vt:lpstr>
      <vt:lpstr>Introduction</vt:lpstr>
      <vt:lpstr>Project idea</vt:lpstr>
      <vt:lpstr>Project idea</vt:lpstr>
      <vt:lpstr>Code description </vt:lpstr>
      <vt:lpstr> Drivers </vt:lpstr>
      <vt:lpstr>PowerPoint Presentation</vt:lpstr>
      <vt:lpstr>PowerPoint Presentation</vt:lpstr>
      <vt:lpstr>Functions Description</vt:lpstr>
      <vt:lpstr>Functions Description</vt:lpstr>
      <vt:lpstr>Functions Description</vt:lpstr>
      <vt:lpstr>Functions Description</vt:lpstr>
      <vt:lpstr>Functions Description</vt:lpstr>
      <vt:lpstr>GitHub link</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 4 game</dc:title>
  <dc:creator>afaf195570@feng.bu.edu.eg</dc:creator>
  <cp:lastModifiedBy>b_____k</cp:lastModifiedBy>
  <cp:revision>9</cp:revision>
  <dcterms:created xsi:type="dcterms:W3CDTF">2023-05-19T17:40:38Z</dcterms:created>
  <dcterms:modified xsi:type="dcterms:W3CDTF">2023-05-19T20:46:44Z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0x0101001D45B588BDBC3E4E922181B7C4A3B513</vt:lpwstr>
  </property>
</Properties>
</file>