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Play"/>
      <p:regular r:id="rId20"/>
      <p:bold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H+Rgek5jx9YQQyfAXrELPf8rk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font" Target="fonts/Play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7018020" y="662937"/>
            <a:ext cx="4624442" cy="554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/>
          <p:nvPr>
            <p:ph idx="2" type="pic"/>
          </p:nvPr>
        </p:nvSpPr>
        <p:spPr>
          <a:xfrm>
            <a:off x="0" y="0"/>
            <a:ext cx="626745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550863" y="48831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25"/>
          <p:cNvGrpSpPr/>
          <p:nvPr/>
        </p:nvGrpSpPr>
        <p:grpSpPr>
          <a:xfrm>
            <a:off x="10346504" y="1833152"/>
            <a:ext cx="1656714" cy="1656714"/>
            <a:chOff x="10112258" y="2147095"/>
            <a:chExt cx="1656714" cy="1656714"/>
          </a:xfrm>
        </p:grpSpPr>
        <p:sp>
          <p:nvSpPr>
            <p:cNvPr id="117" name="Google Shape;117;p25"/>
            <p:cNvSpPr/>
            <p:nvPr/>
          </p:nvSpPr>
          <p:spPr>
            <a:xfrm rot="8100000">
              <a:off x="10400615" y="2343978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 rot="-81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9" name="Google Shape;119;p25"/>
          <p:cNvSpPr/>
          <p:nvPr/>
        </p:nvSpPr>
        <p:spPr>
          <a:xfrm>
            <a:off x="4295775" y="0"/>
            <a:ext cx="360000" cy="27463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0" name="Google Shape;120;p25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21" name="Google Shape;121;p25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550862" y="196509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6301305" y="1965095"/>
            <a:ext cx="5339397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6"/>
          <p:cNvSpPr txBox="1"/>
          <p:nvPr>
            <p:ph type="title"/>
          </p:nvPr>
        </p:nvSpPr>
        <p:spPr>
          <a:xfrm>
            <a:off x="549536" y="549274"/>
            <a:ext cx="5179330" cy="2841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549537" y="3646704"/>
            <a:ext cx="5179330" cy="270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6"/>
          <p:cNvSpPr/>
          <p:nvPr>
            <p:ph idx="2" type="pic"/>
          </p:nvPr>
        </p:nvSpPr>
        <p:spPr>
          <a:xfrm>
            <a:off x="5926138" y="549275"/>
            <a:ext cx="5654675" cy="5788025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3" name="Google Shape;133;p26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134" name="Google Shape;134;p26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36" name="Google Shape;136;p26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137" name="Google Shape;137;p26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2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7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27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3" name="Google Shape;153;p27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54" name="Google Shape;154;p27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8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160" name="Google Shape;160;p28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1" name="Google Shape;161;p28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4" name="Google Shape;164;p28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9"/>
          <p:cNvGrpSpPr/>
          <p:nvPr/>
        </p:nvGrpSpPr>
        <p:grpSpPr>
          <a:xfrm>
            <a:off x="242406" y="748159"/>
            <a:ext cx="897877" cy="934082"/>
            <a:chOff x="5129684" y="1232940"/>
            <a:chExt cx="897877" cy="934082"/>
          </a:xfrm>
        </p:grpSpPr>
        <p:sp>
          <p:nvSpPr>
            <p:cNvPr id="171" name="Google Shape;171;p2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4" name="Google Shape;174;p29"/>
          <p:cNvSpPr txBox="1"/>
          <p:nvPr>
            <p:ph type="title"/>
          </p:nvPr>
        </p:nvSpPr>
        <p:spPr>
          <a:xfrm>
            <a:off x="563563" y="474345"/>
            <a:ext cx="11077574" cy="29546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566271" y="3629772"/>
            <a:ext cx="11074866" cy="2678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9"/>
          <p:cNvSpPr/>
          <p:nvPr/>
        </p:nvSpPr>
        <p:spPr>
          <a:xfrm rot="-2700000">
            <a:off x="11209132" y="4448189"/>
            <a:ext cx="999200" cy="1262947"/>
          </a:xfrm>
          <a:custGeom>
            <a:rect b="b" l="l" r="r" t="t"/>
            <a:pathLst>
              <a:path extrusionOk="0" h="1262947" w="999200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29"/>
          <p:cNvSpPr/>
          <p:nvPr/>
        </p:nvSpPr>
        <p:spPr>
          <a:xfrm rot="2700000">
            <a:off x="11686937" y="4853516"/>
            <a:ext cx="540000" cy="978284"/>
          </a:xfrm>
          <a:custGeom>
            <a:rect b="b" l="l" r="r" t="t"/>
            <a:pathLst>
              <a:path extrusionOk="0" h="978284" w="540000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83" name="Google Shape;183;p30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84" name="Google Shape;184;p30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6" name="Google Shape;186;p30"/>
          <p:cNvSpPr txBox="1"/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2" type="body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31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550864" y="18812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31"/>
          <p:cNvSpPr txBox="1"/>
          <p:nvPr>
            <p:ph idx="2" type="body"/>
          </p:nvPr>
        </p:nvSpPr>
        <p:spPr>
          <a:xfrm>
            <a:off x="550863" y="25772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3" type="body"/>
          </p:nvPr>
        </p:nvSpPr>
        <p:spPr>
          <a:xfrm>
            <a:off x="6212024" y="18812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b="0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1"/>
          <p:cNvSpPr txBox="1"/>
          <p:nvPr>
            <p:ph idx="4" type="body"/>
          </p:nvPr>
        </p:nvSpPr>
        <p:spPr>
          <a:xfrm>
            <a:off x="6212023" y="25772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359149" y="550799"/>
            <a:ext cx="8283313" cy="554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2"/>
          <p:cNvSpPr/>
          <p:nvPr/>
        </p:nvSpPr>
        <p:spPr>
          <a:xfrm flipH="1" rot="8100000">
            <a:off x="-410727" y="3958416"/>
            <a:ext cx="3536330" cy="1853969"/>
          </a:xfrm>
          <a:custGeom>
            <a:rect b="b" l="l" r="r" t="t"/>
            <a:pathLst>
              <a:path extrusionOk="0" h="1853969" w="353633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31000">
                <a:srgbClr val="2B274A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32"/>
          <p:cNvSpPr/>
          <p:nvPr/>
        </p:nvSpPr>
        <p:spPr>
          <a:xfrm flipH="1" rot="8100000">
            <a:off x="-481151" y="3649708"/>
            <a:ext cx="3478701" cy="2164843"/>
          </a:xfrm>
          <a:custGeom>
            <a:rect b="b" l="l" r="r" t="t"/>
            <a:pathLst>
              <a:path extrusionOk="0" h="2164843" w="3478701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rgbClr val="746EB3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32"/>
          <p:cNvSpPr/>
          <p:nvPr/>
        </p:nvSpPr>
        <p:spPr>
          <a:xfrm flipH="1" rot="2700000">
            <a:off x="1512277" y="2840042"/>
            <a:ext cx="214196" cy="933178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2" name="Google Shape;212;p32"/>
          <p:cNvGrpSpPr/>
          <p:nvPr/>
        </p:nvGrpSpPr>
        <p:grpSpPr>
          <a:xfrm>
            <a:off x="509106" y="1383159"/>
            <a:ext cx="897877" cy="934082"/>
            <a:chOff x="5129684" y="1232940"/>
            <a:chExt cx="897877" cy="934082"/>
          </a:xfrm>
        </p:grpSpPr>
        <p:sp>
          <p:nvSpPr>
            <p:cNvPr id="213" name="Google Shape;213;p32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32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32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34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222" name="Google Shape;222;p34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6" name="Google Shape;226;p34"/>
          <p:cNvSpPr txBox="1"/>
          <p:nvPr>
            <p:ph idx="2" type="body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3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7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20" name="Google Shape;20;p17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" name="Google Shape;24;p17"/>
          <p:cNvSpPr txBox="1"/>
          <p:nvPr>
            <p:ph type="title"/>
          </p:nvPr>
        </p:nvSpPr>
        <p:spPr>
          <a:xfrm>
            <a:off x="550863" y="483924"/>
            <a:ext cx="11090275" cy="1684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550863" y="2419350"/>
            <a:ext cx="11090274" cy="3913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" name="Google Shape;29;p17"/>
          <p:cNvGrpSpPr/>
          <p:nvPr/>
        </p:nvGrpSpPr>
        <p:grpSpPr>
          <a:xfrm>
            <a:off x="8896749" y="1383159"/>
            <a:ext cx="897877" cy="934082"/>
            <a:chOff x="5129684" y="1232940"/>
            <a:chExt cx="897877" cy="934082"/>
          </a:xfrm>
        </p:grpSpPr>
        <p:sp>
          <p:nvSpPr>
            <p:cNvPr id="30" name="Google Shape;30;p1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3" name="Google Shape;33;p17"/>
          <p:cNvSpPr/>
          <p:nvPr/>
        </p:nvSpPr>
        <p:spPr>
          <a:xfrm>
            <a:off x="10168304" y="385236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4" name="Google Shape;34;p17"/>
          <p:cNvGrpSpPr/>
          <p:nvPr/>
        </p:nvGrpSpPr>
        <p:grpSpPr>
          <a:xfrm flipH="1">
            <a:off x="8925426" y="2736835"/>
            <a:ext cx="3990589" cy="4054324"/>
            <a:chOff x="4285509" y="2736835"/>
            <a:chExt cx="3990589" cy="4054324"/>
          </a:xfrm>
        </p:grpSpPr>
        <p:sp>
          <p:nvSpPr>
            <p:cNvPr id="35" name="Google Shape;35;p17"/>
            <p:cNvSpPr/>
            <p:nvPr/>
          </p:nvSpPr>
          <p:spPr>
            <a:xfrm flipH="1" rot="8100000">
              <a:off x="4602175" y="3958416"/>
              <a:ext cx="3536330" cy="1853969"/>
            </a:xfrm>
            <a:custGeom>
              <a:rect b="b" l="l" r="r" t="t"/>
              <a:pathLst>
                <a:path extrusionOk="0" h="1853969" w="3536330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1000">
                  <a:srgbClr val="2B274A"/>
                </a:gs>
                <a:gs pos="97000">
                  <a:schemeClr val="dk2"/>
                </a:gs>
                <a:gs pos="100000">
                  <a:schemeClr val="dk2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36" name="Google Shape;36;p17"/>
            <p:cNvGrpSpPr/>
            <p:nvPr/>
          </p:nvGrpSpPr>
          <p:grpSpPr>
            <a:xfrm>
              <a:off x="4285509" y="2736835"/>
              <a:ext cx="3990588" cy="3990588"/>
              <a:chOff x="-737095" y="2736835"/>
              <a:chExt cx="3990588" cy="3990588"/>
            </a:xfrm>
          </p:grpSpPr>
          <p:sp>
            <p:nvSpPr>
              <p:cNvPr id="37" name="Google Shape;37;p17"/>
              <p:cNvSpPr/>
              <p:nvPr/>
            </p:nvSpPr>
            <p:spPr>
              <a:xfrm flipH="1" rot="8100000">
                <a:off x="-481151" y="3649708"/>
                <a:ext cx="3478701" cy="2164843"/>
              </a:xfrm>
              <a:custGeom>
                <a:rect b="b" l="l" r="r" t="t"/>
                <a:pathLst>
                  <a:path extrusionOk="0" h="2164843" w="3478701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rgbClr val="746EB3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8" name="Google Shape;38;p17"/>
              <p:cNvSpPr/>
              <p:nvPr/>
            </p:nvSpPr>
            <p:spPr>
              <a:xfrm flipH="1" rot="2700000">
                <a:off x="1512277" y="2840042"/>
                <a:ext cx="214196" cy="933178"/>
              </a:xfrm>
              <a:prstGeom prst="ellipse">
                <a:avLst/>
              </a:prstGeom>
              <a:solidFill>
                <a:srgbClr val="2B274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pSp>
        <p:nvGrpSpPr>
          <p:cNvPr id="39" name="Google Shape;39;p17"/>
          <p:cNvGrpSpPr/>
          <p:nvPr/>
        </p:nvGrpSpPr>
        <p:grpSpPr>
          <a:xfrm>
            <a:off x="5657788" y="3903772"/>
            <a:ext cx="1656714" cy="1656714"/>
            <a:chOff x="10112258" y="2147095"/>
            <a:chExt cx="1656714" cy="1656714"/>
          </a:xfrm>
        </p:grpSpPr>
        <p:sp>
          <p:nvSpPr>
            <p:cNvPr id="40" name="Google Shape;40;p17"/>
            <p:cNvSpPr/>
            <p:nvPr/>
          </p:nvSpPr>
          <p:spPr>
            <a:xfrm rot="8100000">
              <a:off x="10400615" y="2343978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Google Shape;41;p17"/>
            <p:cNvSpPr/>
            <p:nvPr/>
          </p:nvSpPr>
          <p:spPr>
            <a:xfrm rot="-81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5"/>
          <p:cNvGrpSpPr/>
          <p:nvPr/>
        </p:nvGrpSpPr>
        <p:grpSpPr>
          <a:xfrm>
            <a:off x="220889" y="4984670"/>
            <a:ext cx="897877" cy="934082"/>
            <a:chOff x="5129684" y="1232940"/>
            <a:chExt cx="897877" cy="934082"/>
          </a:xfrm>
        </p:grpSpPr>
        <p:sp>
          <p:nvSpPr>
            <p:cNvPr id="232" name="Google Shape;232;p35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3" name="Google Shape;233;p35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35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5" name="Google Shape;235;p35"/>
          <p:cNvSpPr txBox="1"/>
          <p:nvPr>
            <p:ph type="title"/>
          </p:nvPr>
        </p:nvSpPr>
        <p:spPr>
          <a:xfrm>
            <a:off x="550863" y="575409"/>
            <a:ext cx="4500562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5"/>
          <p:cNvSpPr/>
          <p:nvPr>
            <p:ph idx="2" type="pic"/>
          </p:nvPr>
        </p:nvSpPr>
        <p:spPr>
          <a:xfrm>
            <a:off x="5267324" y="575409"/>
            <a:ext cx="6373813" cy="5733316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550863" y="1776195"/>
            <a:ext cx="4500562" cy="453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3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550862" y="503906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 rot="5400000">
            <a:off x="4107182" y="-1442457"/>
            <a:ext cx="3978963" cy="11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3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3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ctrTitle"/>
          </p:nvPr>
        </p:nvSpPr>
        <p:spPr>
          <a:xfrm>
            <a:off x="550863" y="4045464"/>
            <a:ext cx="1111535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/>
          <p:nvPr>
            <p:ph idx="2" type="pic"/>
          </p:nvPr>
        </p:nvSpPr>
        <p:spPr>
          <a:xfrm>
            <a:off x="0" y="4594"/>
            <a:ext cx="12192000" cy="3771878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8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">
  <p:cSld name="Title + subtitle + pictur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ctrTitle"/>
          </p:nvPr>
        </p:nvSpPr>
        <p:spPr>
          <a:xfrm>
            <a:off x="550863" y="196900"/>
            <a:ext cx="4159160" cy="31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subTitle"/>
          </p:nvPr>
        </p:nvSpPr>
        <p:spPr>
          <a:xfrm>
            <a:off x="547271" y="3505200"/>
            <a:ext cx="4159160" cy="2352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9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3" name="Google Shape;53;p19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54" name="Google Shape;54;p1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7" name="Google Shape;57;p19"/>
          <p:cNvSpPr/>
          <p:nvPr>
            <p:ph idx="2" type="pic"/>
          </p:nvPr>
        </p:nvSpPr>
        <p:spPr>
          <a:xfrm>
            <a:off x="5678049" y="78871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20"/>
          <p:cNvGrpSpPr/>
          <p:nvPr/>
        </p:nvGrpSpPr>
        <p:grpSpPr>
          <a:xfrm rot="10800000">
            <a:off x="8925426" y="-229892"/>
            <a:ext cx="3990589" cy="4054324"/>
            <a:chOff x="4285509" y="2736835"/>
            <a:chExt cx="3990589" cy="4054324"/>
          </a:xfrm>
        </p:grpSpPr>
        <p:sp>
          <p:nvSpPr>
            <p:cNvPr id="63" name="Google Shape;63;p20"/>
            <p:cNvSpPr/>
            <p:nvPr/>
          </p:nvSpPr>
          <p:spPr>
            <a:xfrm flipH="1" rot="8100000">
              <a:off x="4602175" y="3958416"/>
              <a:ext cx="3536330" cy="1853969"/>
            </a:xfrm>
            <a:custGeom>
              <a:rect b="b" l="l" r="r" t="t"/>
              <a:pathLst>
                <a:path extrusionOk="0" h="1853969" w="3536330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1000">
                  <a:srgbClr val="2B274A"/>
                </a:gs>
                <a:gs pos="97000">
                  <a:schemeClr val="dk2"/>
                </a:gs>
                <a:gs pos="100000">
                  <a:schemeClr val="dk2"/>
                </a:gs>
              </a:gsLst>
              <a:lin ang="15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64" name="Google Shape;64;p20"/>
            <p:cNvGrpSpPr/>
            <p:nvPr/>
          </p:nvGrpSpPr>
          <p:grpSpPr>
            <a:xfrm>
              <a:off x="4285509" y="2736835"/>
              <a:ext cx="3990588" cy="3990588"/>
              <a:chOff x="-737095" y="2736835"/>
              <a:chExt cx="3990588" cy="3990588"/>
            </a:xfrm>
          </p:grpSpPr>
          <p:sp>
            <p:nvSpPr>
              <p:cNvPr id="65" name="Google Shape;65;p20"/>
              <p:cNvSpPr/>
              <p:nvPr/>
            </p:nvSpPr>
            <p:spPr>
              <a:xfrm flipH="1" rot="8100000">
                <a:off x="-481151" y="3649708"/>
                <a:ext cx="3478701" cy="2164843"/>
              </a:xfrm>
              <a:custGeom>
                <a:rect b="b" l="l" r="r" t="t"/>
                <a:pathLst>
                  <a:path extrusionOk="0" h="2164843" w="3478701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rgbClr val="746EB3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6" name="Google Shape;66;p20"/>
              <p:cNvSpPr/>
              <p:nvPr/>
            </p:nvSpPr>
            <p:spPr>
              <a:xfrm flipH="1" rot="2700000">
                <a:off x="1512277" y="2840042"/>
                <a:ext cx="214196" cy="933178"/>
              </a:xfrm>
              <a:prstGeom prst="ellipse">
                <a:avLst/>
              </a:prstGeom>
              <a:solidFill>
                <a:srgbClr val="2B274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pSp>
        <p:nvGrpSpPr>
          <p:cNvPr id="67" name="Google Shape;67;p20"/>
          <p:cNvGrpSpPr/>
          <p:nvPr/>
        </p:nvGrpSpPr>
        <p:grpSpPr>
          <a:xfrm>
            <a:off x="8690355" y="4892075"/>
            <a:ext cx="1656714" cy="1656714"/>
            <a:chOff x="10112258" y="2147095"/>
            <a:chExt cx="1656714" cy="1656714"/>
          </a:xfrm>
        </p:grpSpPr>
        <p:sp>
          <p:nvSpPr>
            <p:cNvPr id="68" name="Google Shape;68;p20"/>
            <p:cNvSpPr/>
            <p:nvPr/>
          </p:nvSpPr>
          <p:spPr>
            <a:xfrm rot="8100000">
              <a:off x="10400615" y="2343978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 rot="-81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70" name="Google Shape;70;p20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71" name="Google Shape;71;p20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5" name="Google Shape;75;p20"/>
          <p:cNvSpPr txBox="1"/>
          <p:nvPr>
            <p:ph type="title"/>
          </p:nvPr>
        </p:nvSpPr>
        <p:spPr>
          <a:xfrm>
            <a:off x="550862" y="498474"/>
            <a:ext cx="7960421" cy="1450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581343" y="2103039"/>
            <a:ext cx="7929940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1"/>
          <p:cNvSpPr txBox="1"/>
          <p:nvPr>
            <p:ph type="ctrTitle"/>
          </p:nvPr>
        </p:nvSpPr>
        <p:spPr>
          <a:xfrm>
            <a:off x="1524000" y="137668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1524000" y="379984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9" name="Google Shape;89;p22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90" name="Google Shape;90;p22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1" name="Google Shape;91;p22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2" name="Google Shape;92;p22"/>
          <p:cNvSpPr txBox="1"/>
          <p:nvPr>
            <p:ph type="title"/>
          </p:nvPr>
        </p:nvSpPr>
        <p:spPr>
          <a:xfrm>
            <a:off x="550863" y="50863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6205540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picture ">
  <p:cSld name="Content + picture 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600974" y="196900"/>
            <a:ext cx="4899628" cy="23314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583162" y="2827209"/>
            <a:ext cx="4917440" cy="344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04800" lvl="1" marL="9144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3"/>
          <p:cNvSpPr/>
          <p:nvPr>
            <p:ph idx="2" type="pic"/>
          </p:nvPr>
        </p:nvSpPr>
        <p:spPr>
          <a:xfrm>
            <a:off x="6095588" y="0"/>
            <a:ext cx="6095998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2" name="Google Shape;102;p23"/>
          <p:cNvGrpSpPr/>
          <p:nvPr/>
        </p:nvGrpSpPr>
        <p:grpSpPr>
          <a:xfrm>
            <a:off x="4689246" y="551774"/>
            <a:ext cx="897877" cy="934082"/>
            <a:chOff x="5129684" y="1232940"/>
            <a:chExt cx="897877" cy="934082"/>
          </a:xfrm>
        </p:grpSpPr>
        <p:sp>
          <p:nvSpPr>
            <p:cNvPr id="103" name="Google Shape;103;p23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4" name="Google Shape;104;p23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23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6" name="Google Shape;106;p23"/>
          <p:cNvSpPr/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table">
  <p:cSld name="Content + tab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550863" y="550801"/>
            <a:ext cx="11090275" cy="12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553720" y="1917065"/>
            <a:ext cx="2921000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0" i="0" sz="4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UpFHNGF4F8o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258" name="Google Shape;258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36" r="7936" t="0"/>
          <a:stretch/>
        </p:blipFill>
        <p:spPr>
          <a:xfrm>
            <a:off x="0" y="0"/>
            <a:ext cx="62674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"/>
          <p:cNvSpPr txBox="1"/>
          <p:nvPr>
            <p:ph type="title"/>
          </p:nvPr>
        </p:nvSpPr>
        <p:spPr>
          <a:xfrm>
            <a:off x="7047495" y="470724"/>
            <a:ext cx="4624500" cy="55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 sz="4000"/>
              <a:t>Artificial Intelligence in HealthCare 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 sz="2000"/>
              <a:t>Class: ITAI 2372</a:t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br>
              <a:rPr lang="en-US" sz="2000"/>
            </a:br>
            <a:br>
              <a:rPr lang="en-US" sz="2000"/>
            </a:br>
            <a:r>
              <a:rPr lang="en-US" sz="1800"/>
              <a:t>Presented by:  Hashim Sayed Hoosini. Jonathan Cruz, Michael Garcia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r>
              <a:rPr lang="en-US" sz="1800"/>
              <a:t>                                         06/08/2025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"/>
          <p:cNvSpPr txBox="1"/>
          <p:nvPr>
            <p:ph type="title"/>
          </p:nvPr>
        </p:nvSpPr>
        <p:spPr>
          <a:xfrm>
            <a:off x="550863" y="48831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Interactive Slide </a:t>
            </a:r>
            <a:endParaRPr/>
          </a:p>
        </p:txBody>
      </p:sp>
      <p:sp>
        <p:nvSpPr>
          <p:cNvPr id="339" name="Google Shape;339;p10"/>
          <p:cNvSpPr txBox="1"/>
          <p:nvPr>
            <p:ph idx="2" type="body"/>
          </p:nvPr>
        </p:nvSpPr>
        <p:spPr>
          <a:xfrm>
            <a:off x="3426305" y="1539095"/>
            <a:ext cx="5339400" cy="3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How does Watson for oncology work?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Stat, 2017</a:t>
            </a:r>
            <a:endParaRPr/>
          </a:p>
        </p:txBody>
      </p:sp>
      <p:pic>
        <p:nvPicPr>
          <p:cNvPr descr="A STAT investigation has found that the supercomputer isn't living up to the expectations IBM set for it." id="340" name="Google Shape;340;p10" title="How does Watson for Oncology work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5500" y="2387063"/>
            <a:ext cx="6905100" cy="388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"/>
          <p:cNvSpPr txBox="1"/>
          <p:nvPr>
            <p:ph type="title"/>
          </p:nvPr>
        </p:nvSpPr>
        <p:spPr>
          <a:xfrm>
            <a:off x="550863" y="48831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46" name="Google Shape;346;p11"/>
          <p:cNvSpPr txBox="1"/>
          <p:nvPr>
            <p:ph idx="1" type="body"/>
          </p:nvPr>
        </p:nvSpPr>
        <p:spPr>
          <a:xfrm>
            <a:off x="550875" y="1996850"/>
            <a:ext cx="5354700" cy="4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AI improves speed, accuracy, and access to care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Supports doctors—not replaces them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Helps make healthcare smarter and more equitable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AI helps </a:t>
            </a:r>
            <a:r>
              <a:rPr lang="en-US"/>
              <a:t>with</a:t>
            </a:r>
            <a:r>
              <a:rPr lang="en-US"/>
              <a:t> the discovery of new medical technology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7" name="Google Shape;34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575" y="1820315"/>
            <a:ext cx="45148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"/>
          <p:cNvSpPr txBox="1"/>
          <p:nvPr>
            <p:ph type="title"/>
          </p:nvPr>
        </p:nvSpPr>
        <p:spPr>
          <a:xfrm>
            <a:off x="550863" y="50863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Q&amp;A sessions</a:t>
            </a:r>
            <a:endParaRPr/>
          </a:p>
        </p:txBody>
      </p:sp>
      <p:sp>
        <p:nvSpPr>
          <p:cNvPr id="353" name="Google Shape;353;p12"/>
          <p:cNvSpPr txBox="1"/>
          <p:nvPr>
            <p:ph idx="2" type="body"/>
          </p:nvPr>
        </p:nvSpPr>
        <p:spPr>
          <a:xfrm>
            <a:off x="703190" y="1927700"/>
            <a:ext cx="5435700" cy="3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"/>
          <p:cNvSpPr txBox="1"/>
          <p:nvPr>
            <p:ph type="title"/>
          </p:nvPr>
        </p:nvSpPr>
        <p:spPr>
          <a:xfrm>
            <a:off x="2331721" y="508635"/>
            <a:ext cx="7406639" cy="990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References &amp; Acknowledgments</a:t>
            </a:r>
            <a:endParaRPr/>
          </a:p>
        </p:txBody>
      </p:sp>
      <p:sp>
        <p:nvSpPr>
          <p:cNvPr id="359" name="Google Shape;359;p13"/>
          <p:cNvSpPr txBox="1"/>
          <p:nvPr/>
        </p:nvSpPr>
        <p:spPr>
          <a:xfrm>
            <a:off x="320050" y="1587500"/>
            <a:ext cx="10954500" cy="5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ajwa, Junaid, et al. (2021). Artificial Intelligence in Healthcare. Future Healthcare Journal.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“Genentech: Press Releases: Tuesday, Nov 21, 2023.” </a:t>
            </a:r>
            <a:r>
              <a:rPr i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Genentech: Press Releases | Tuesday, Nov 21, 2023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Genentech, 21 Nov. 2023, www.gene.com/media/press-releases/15010/2023-11-21/genentech-and-nvidia-enter-into-strategi?_gl=1%2A1u9l390%2A_ga%2ANDUyMDg2NjU2LjE3NDk0MzYxMTI.%2A_ga_QG6V0C1ZQF%2AczE3NDk0MzYxMTEkbzEkZzAkdDE3NDk0MzYxMTEkajYwJGwwJGgw&amp;_ga=2.42512291.764653188.1749436112-452086656.1749436112&amp;_gac=1.39315952.1749436112.b0d8cac93e5010282ecda28f789b3b56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“How AI Is Being Used to Benefit Your Healthcare.” </a:t>
            </a:r>
            <a:r>
              <a:rPr i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Cleveland Clinic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Cleveland Clinic, 5 Sept. 2024, health.clevelandclinic.org/ai-in-healthcare.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“How Does Watson for Oncology Work?” </a:t>
            </a:r>
            <a:r>
              <a:rPr i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STAT, 6 Sept. 2017, www.youtube.com/watch?v=UpFHNGF4F8o&amp;t=18s.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“Redefining Drug Discovery with Ai.” </a:t>
            </a:r>
            <a:r>
              <a:rPr i="1"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Genentech: Breakthrough Science. One Moment, One Day, One Person at a Time.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Genentech, 18 Mar. 2024, www.gene.com/stories/redefining-drug-discovery-with-ai.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(2021). Ethics and governance of AI for health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Xie, Zhai, Lu (2025). Evolution of AI in Healthcare: Google Health &amp; IBM Watson websites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/>
          <p:nvPr>
            <p:ph type="title"/>
          </p:nvPr>
        </p:nvSpPr>
        <p:spPr>
          <a:xfrm>
            <a:off x="549536" y="549274"/>
            <a:ext cx="5179330" cy="28418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65" name="Google Shape;365;p14"/>
          <p:cNvSpPr txBox="1"/>
          <p:nvPr>
            <p:ph idx="1" type="body"/>
          </p:nvPr>
        </p:nvSpPr>
        <p:spPr>
          <a:xfrm>
            <a:off x="549537" y="3646704"/>
            <a:ext cx="5179330" cy="270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Hashim Sayed Hoosini, Jonathan Cruz, Michael Garcia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ITAI 2372 class presentation</a:t>
            </a:r>
            <a:endParaRPr/>
          </a:p>
        </p:txBody>
      </p:sp>
      <p:pic>
        <p:nvPicPr>
          <p:cNvPr descr="A close-up of a network" id="366" name="Google Shape;366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" l="0" r="0" t="1"/>
          <a:stretch/>
        </p:blipFill>
        <p:spPr>
          <a:xfrm>
            <a:off x="5926138" y="549275"/>
            <a:ext cx="5654675" cy="5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"/>
          <p:cNvSpPr txBox="1"/>
          <p:nvPr>
            <p:ph type="title"/>
          </p:nvPr>
        </p:nvSpPr>
        <p:spPr>
          <a:xfrm>
            <a:off x="550875" y="483925"/>
            <a:ext cx="11090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66" name="Google Shape;266;p2"/>
          <p:cNvSpPr txBox="1"/>
          <p:nvPr>
            <p:ph idx="1" type="body"/>
          </p:nvPr>
        </p:nvSpPr>
        <p:spPr>
          <a:xfrm>
            <a:off x="550863" y="2304288"/>
            <a:ext cx="4807521" cy="402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Introduction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Domain Overview &amp; Importance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AI Use Case Motivation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AI Techniques used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Key applications (case studies)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Impact &amp; benefits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Challenges &amp; Risks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Future Directions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Final tips &amp; takeaways</a:t>
            </a:r>
            <a:endParaRPr/>
          </a:p>
        </p:txBody>
      </p:sp>
      <p:sp>
        <p:nvSpPr>
          <p:cNvPr id="267" name="Google Shape;267;p2"/>
          <p:cNvSpPr txBox="1"/>
          <p:nvPr/>
        </p:nvSpPr>
        <p:spPr>
          <a:xfrm>
            <a:off x="5358384" y="2167983"/>
            <a:ext cx="561441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Interactive Slide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References &amp; Acknowledgments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"/>
          <p:cNvSpPr txBox="1"/>
          <p:nvPr>
            <p:ph type="ctrTitle"/>
          </p:nvPr>
        </p:nvSpPr>
        <p:spPr>
          <a:xfrm>
            <a:off x="262750" y="1855677"/>
            <a:ext cx="121920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US" sz="2400"/>
              <a:t>-AI Healthcare </a:t>
            </a:r>
            <a:br>
              <a:rPr lang="en-US" sz="2400"/>
            </a:br>
            <a:r>
              <a:rPr lang="en-US" sz="2400"/>
              <a:t> - Prevention, diagnosis, treatment, and care</a:t>
            </a:r>
            <a:br>
              <a:rPr lang="en-US" sz="2400"/>
            </a:br>
            <a:r>
              <a:rPr lang="en-US" sz="2400"/>
              <a:t>- Key issues: Rising costs, medical errors, access delays</a:t>
            </a:r>
            <a:br>
              <a:rPr lang="en-US" sz="2400"/>
            </a:br>
            <a:r>
              <a:rPr lang="en-US" sz="2400"/>
              <a:t>- AI can enhance efficiency and accuracy.</a:t>
            </a:r>
            <a:endParaRPr sz="2400"/>
          </a:p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⮚"/>
            </a:pPr>
            <a:r>
              <a:rPr lang="en-US" sz="2400"/>
              <a:t>- AI help speeds up the process for medical breakthroughs</a:t>
            </a:r>
            <a:br>
              <a:rPr lang="en-US" sz="2400"/>
            </a:br>
            <a:r>
              <a:rPr lang="en-US" sz="2400"/>
              <a:t>- Global spending on health is expected to reach $18T by 2040</a:t>
            </a:r>
            <a:br>
              <a:rPr lang="en-US" sz="2400"/>
            </a:br>
            <a:endParaRPr sz="2400"/>
          </a:p>
        </p:txBody>
      </p:sp>
      <p:pic>
        <p:nvPicPr>
          <p:cNvPr descr="Data points digital background" id="274" name="Google Shape;274;p3"/>
          <p:cNvPicPr preferRelativeResize="0"/>
          <p:nvPr>
            <p:ph idx="2" type="pic"/>
          </p:nvPr>
        </p:nvPicPr>
        <p:blipFill rotWithShape="1">
          <a:blip r:embed="rId3">
            <a:alphaModFix amt="52999"/>
          </a:blip>
          <a:srcRect b="51" l="0" r="0" t="52"/>
          <a:stretch/>
        </p:blipFill>
        <p:spPr>
          <a:xfrm>
            <a:off x="0" y="0"/>
            <a:ext cx="12192000" cy="191109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"/>
          <p:cNvSpPr txBox="1"/>
          <p:nvPr/>
        </p:nvSpPr>
        <p:spPr>
          <a:xfrm>
            <a:off x="2765210" y="293762"/>
            <a:ext cx="7187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Domain Overview &amp; Importance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 txBox="1"/>
          <p:nvPr>
            <p:ph type="ctrTitle"/>
          </p:nvPr>
        </p:nvSpPr>
        <p:spPr>
          <a:xfrm>
            <a:off x="605550" y="365150"/>
            <a:ext cx="109809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AI Use Case Motivation</a:t>
            </a:r>
            <a:endParaRPr/>
          </a:p>
        </p:txBody>
      </p:sp>
      <p:sp>
        <p:nvSpPr>
          <p:cNvPr id="282" name="Google Shape;282;p4"/>
          <p:cNvSpPr txBox="1"/>
          <p:nvPr>
            <p:ph idx="1" type="subTitle"/>
          </p:nvPr>
        </p:nvSpPr>
        <p:spPr>
          <a:xfrm>
            <a:off x="638979" y="3536950"/>
            <a:ext cx="6592800" cy="23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- Problem: Delayed or inaccurate diagnosis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- Use Case: Predicting heart disease from EHRs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- Real-World Example: Google’s AI predicts cardiovascular risk using eye scans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A person drawing on a white board" id="283" name="Google Shape;283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0672" y="2226324"/>
            <a:ext cx="3513526" cy="29054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"/>
          <p:cNvSpPr txBox="1"/>
          <p:nvPr>
            <p:ph type="title"/>
          </p:nvPr>
        </p:nvSpPr>
        <p:spPr>
          <a:xfrm>
            <a:off x="553900" y="795725"/>
            <a:ext cx="113001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AI Techniques Used</a:t>
            </a:r>
            <a:endParaRPr/>
          </a:p>
        </p:txBody>
      </p:sp>
      <p:sp>
        <p:nvSpPr>
          <p:cNvPr id="290" name="Google Shape;290;p5"/>
          <p:cNvSpPr txBox="1"/>
          <p:nvPr>
            <p:ph idx="1" type="body"/>
          </p:nvPr>
        </p:nvSpPr>
        <p:spPr>
          <a:xfrm>
            <a:off x="581343" y="2103039"/>
            <a:ext cx="6788721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- CNNs for image analysis in radiology (e.g., X-rays)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- NLP for processing doctors' notes and EHRs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- Machine Learning for prediction models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/>
              <a:t>- Reinforcement Learning for robotic surgery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-Machine learning to help with the creation of stable </a:t>
            </a:r>
            <a:r>
              <a:rPr lang="en-US"/>
              <a:t>algorithms</a:t>
            </a:r>
            <a:endParaRPr/>
          </a:p>
          <a:p>
            <a:pPr indent="-1143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1" name="Google Shape;291;p5"/>
          <p:cNvSpPr/>
          <p:nvPr/>
        </p:nvSpPr>
        <p:spPr>
          <a:xfrm>
            <a:off x="7957050" y="1768100"/>
            <a:ext cx="1055100" cy="5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Algorithm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10688650" y="1712400"/>
            <a:ext cx="1162200" cy="6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Experimental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9472625" y="3802163"/>
            <a:ext cx="952500" cy="58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4" name="Google Shape;294;p5"/>
          <p:cNvCxnSpPr>
            <a:stCxn id="292" idx="2"/>
            <a:endCxn id="293" idx="3"/>
          </p:cNvCxnSpPr>
          <p:nvPr/>
        </p:nvCxnSpPr>
        <p:spPr>
          <a:xfrm flipH="1">
            <a:off x="10425250" y="2349600"/>
            <a:ext cx="844500" cy="17433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5"/>
          <p:cNvCxnSpPr>
            <a:stCxn id="293" idx="1"/>
            <a:endCxn id="291" idx="2"/>
          </p:cNvCxnSpPr>
          <p:nvPr/>
        </p:nvCxnSpPr>
        <p:spPr>
          <a:xfrm rot="10800000">
            <a:off x="8484725" y="2349563"/>
            <a:ext cx="987900" cy="17433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5"/>
          <p:cNvCxnSpPr>
            <a:stCxn id="291" idx="3"/>
            <a:endCxn id="292" idx="1"/>
          </p:cNvCxnSpPr>
          <p:nvPr/>
        </p:nvCxnSpPr>
        <p:spPr>
          <a:xfrm flipH="1" rot="10800000">
            <a:off x="9012150" y="2030900"/>
            <a:ext cx="1676400" cy="279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Points Digital background" id="302" name="Google Shape;302;p6"/>
          <p:cNvPicPr preferRelativeResize="0"/>
          <p:nvPr>
            <p:ph idx="2" type="pic"/>
          </p:nvPr>
        </p:nvPicPr>
        <p:blipFill rotWithShape="1">
          <a:blip r:embed="rId3">
            <a:alphaModFix amt="45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6"/>
          <p:cNvSpPr txBox="1"/>
          <p:nvPr>
            <p:ph type="ctrTitle"/>
          </p:nvPr>
        </p:nvSpPr>
        <p:spPr>
          <a:xfrm>
            <a:off x="0" y="18919"/>
            <a:ext cx="118416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lang="en-US" sz="4500"/>
              <a:t>Key Applications (Case Studies)</a:t>
            </a:r>
            <a:endParaRPr sz="4500"/>
          </a:p>
        </p:txBody>
      </p:sp>
      <p:sp>
        <p:nvSpPr>
          <p:cNvPr id="304" name="Google Shape;304;p6"/>
          <p:cNvSpPr txBox="1"/>
          <p:nvPr>
            <p:ph idx="1" type="subTitle"/>
          </p:nvPr>
        </p:nvSpPr>
        <p:spPr>
          <a:xfrm>
            <a:off x="391100" y="2173625"/>
            <a:ext cx="5936100" cy="3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-IBM Watson for Oncology: AI recommends cancer treatments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Google DeepMind: Diagnoses eye disease with 94% accuracy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Ai doc AI: Used in ERs for fast stroke detection from CT scans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-gRED &amp; NVIDIA </a:t>
            </a:r>
            <a:r>
              <a:rPr lang="en-US"/>
              <a:t>Bio NeMo for algorithm synthesis</a:t>
            </a:r>
            <a:r>
              <a:rPr lang="en-US"/>
              <a:t> which helps in creating unique cancer vaccines for patients.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5" name="Google Shape;305;p6" title="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875" y="2130598"/>
            <a:ext cx="4983728" cy="281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"/>
          <p:cNvSpPr txBox="1"/>
          <p:nvPr>
            <p:ph type="title"/>
          </p:nvPr>
        </p:nvSpPr>
        <p:spPr>
          <a:xfrm>
            <a:off x="550863" y="50863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Impact &amp; Benefits</a:t>
            </a:r>
            <a:endParaRPr/>
          </a:p>
        </p:txBody>
      </p:sp>
      <p:sp>
        <p:nvSpPr>
          <p:cNvPr id="312" name="Google Shape;312;p7"/>
          <p:cNvSpPr txBox="1"/>
          <p:nvPr>
            <p:ph idx="1" type="body"/>
          </p:nvPr>
        </p:nvSpPr>
        <p:spPr>
          <a:xfrm>
            <a:off x="346849" y="2097125"/>
            <a:ext cx="6024600" cy="3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Improved accuracy in diagnostics (↓ human error)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Faster results (minutes vs. hours) = </a:t>
            </a:r>
            <a:r>
              <a:rPr lang="en-US"/>
              <a:t>less time needed to develop new medicine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Lower costs (fewer unnecessary tests)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Better patient outcomes (early treatment = higher survival)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3" name="Google Shape;313;p7" title="AI-healthcare-sector-blog1-mi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450" y="1747050"/>
            <a:ext cx="5461799" cy="33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8"/>
          <p:cNvGrpSpPr/>
          <p:nvPr/>
        </p:nvGrpSpPr>
        <p:grpSpPr>
          <a:xfrm>
            <a:off x="4689246" y="551774"/>
            <a:ext cx="897877" cy="934082"/>
            <a:chOff x="5129684" y="1232940"/>
            <a:chExt cx="897877" cy="934082"/>
          </a:xfrm>
        </p:grpSpPr>
        <p:sp>
          <p:nvSpPr>
            <p:cNvPr id="319" name="Google Shape;319;p8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2" name="Google Shape;322;p8"/>
          <p:cNvSpPr txBox="1"/>
          <p:nvPr>
            <p:ph idx="1" type="body"/>
          </p:nvPr>
        </p:nvSpPr>
        <p:spPr>
          <a:xfrm>
            <a:off x="583162" y="2827209"/>
            <a:ext cx="4917440" cy="3442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Data Privacy: Medical data is sensitive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Bias in Training Data: Can affect minorities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Regulations: AI tools need FDA/EMEA approval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Model Explainability: Doctors must understand AI decisions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A close-up of a graph" id="323" name="Google Shape;323;p8"/>
          <p:cNvPicPr preferRelativeResize="0"/>
          <p:nvPr>
            <p:ph idx="2" type="pic"/>
          </p:nvPr>
        </p:nvPicPr>
        <p:blipFill rotWithShape="1">
          <a:blip r:embed="rId3">
            <a:alphaModFix amt="46000"/>
          </a:blip>
          <a:srcRect b="0" l="9" r="8" t="0"/>
          <a:stretch/>
        </p:blipFill>
        <p:spPr>
          <a:xfrm>
            <a:off x="6095588" y="0"/>
            <a:ext cx="6095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8"/>
          <p:cNvSpPr/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5" name="Google Shape;32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000" y="2349500"/>
            <a:ext cx="5495150" cy="362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8"/>
          <p:cNvSpPr txBox="1"/>
          <p:nvPr>
            <p:ph type="title"/>
          </p:nvPr>
        </p:nvSpPr>
        <p:spPr>
          <a:xfrm>
            <a:off x="600975" y="196900"/>
            <a:ext cx="108174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Challenges &amp; Risks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/>
          <p:nvPr>
            <p:ph type="title"/>
          </p:nvPr>
        </p:nvSpPr>
        <p:spPr>
          <a:xfrm>
            <a:off x="550863" y="550801"/>
            <a:ext cx="11090275" cy="12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Future Directions</a:t>
            </a:r>
            <a:endParaRPr/>
          </a:p>
        </p:txBody>
      </p:sp>
      <p:sp>
        <p:nvSpPr>
          <p:cNvPr id="332" name="Google Shape;332;p9"/>
          <p:cNvSpPr txBox="1"/>
          <p:nvPr>
            <p:ph idx="1" type="body"/>
          </p:nvPr>
        </p:nvSpPr>
        <p:spPr>
          <a:xfrm>
            <a:off x="445800" y="2349500"/>
            <a:ext cx="56502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Multimodal AI: Text + image + audio = richer understanding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Federated Learning: Secure training across hospitals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Explainable AI (XAI): Improves trust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Wearables + AI: Real-time health monitoring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- Generative AI in medicine = higher level of advanced medical technology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3" name="Google Shape;3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325" y="2349500"/>
            <a:ext cx="5484175" cy="320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2025-06-08T04:08:34Z</dcterms:created>
  <dc:creator>Sayed Hoosini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