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4630400" cy="8229600"/>
  <p:notesSz cx="8229600" cy="14630400"/>
  <p:embeddedFontLst>
    <p:embeddedFont>
      <p:font typeface="Heebo Light" pitchFamily="2" charset="-79"/>
      <p:regular r:id="rId18"/>
    </p:embeddedFont>
    <p:embeddedFont>
      <p:font typeface="Montserrat" panose="00000500000000000000" pitchFamily="2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8852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video" Target="https://www.youtube.com/embed/cQxOcSDM6gw?feature=oembed" TargetMode="Externa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blo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www.thinkbiganalytics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47180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in Retail – Transforming the Shopping Experience</a:t>
            </a:r>
            <a:endParaRPr lang="en-US" sz="3900" dirty="0"/>
          </a:p>
        </p:txBody>
      </p:sp>
      <p:sp>
        <p:nvSpPr>
          <p:cNvPr id="5" name="Text 2"/>
          <p:cNvSpPr/>
          <p:nvPr/>
        </p:nvSpPr>
        <p:spPr>
          <a:xfrm>
            <a:off x="793790" y="3960852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93790" y="4501634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93790" y="5042416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793790" y="5583198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by Michael Garcia, Hashim Sayed Hoosini, Miguel Mora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93790" y="6123980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Date: 07/02/2025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793790" y="6664762"/>
            <a:ext cx="75564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Course: ITAI 2372</a:t>
            </a:r>
            <a:endParaRPr lang="en-US" sz="1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5792"/>
            <a:ext cx="696622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Implementation Challenges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59270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68204" y="2629912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438632" y="266092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Quality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438632" y="3090148"/>
            <a:ext cx="353734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Inconsistent, incomplete data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5223986" y="259270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5298400" y="2629912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5868829" y="266092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Legacy Integration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5868829" y="3090148"/>
            <a:ext cx="353746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Connecting AI with outdated systems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9654302" y="259270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728716" y="2629912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00" dirty="0"/>
          </a:p>
        </p:txBody>
      </p:sp>
      <p:sp>
        <p:nvSpPr>
          <p:cNvPr id="13" name="Text 11"/>
          <p:cNvSpPr/>
          <p:nvPr/>
        </p:nvSpPr>
        <p:spPr>
          <a:xfrm>
            <a:off x="10299144" y="2660928"/>
            <a:ext cx="274022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Change Management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10299144" y="3090148"/>
            <a:ext cx="353746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Employee resistance to new technologies</a:t>
            </a:r>
            <a:endParaRPr lang="en-US" sz="1550" dirty="0"/>
          </a:p>
        </p:txBody>
      </p:sp>
      <p:sp>
        <p:nvSpPr>
          <p:cNvPr id="15" name="Shape 13"/>
          <p:cNvSpPr/>
          <p:nvPr/>
        </p:nvSpPr>
        <p:spPr>
          <a:xfrm>
            <a:off x="793790" y="4122063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868204" y="4159270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300" dirty="0"/>
          </a:p>
        </p:txBody>
      </p:sp>
      <p:sp>
        <p:nvSpPr>
          <p:cNvPr id="17" name="Text 15"/>
          <p:cNvSpPr/>
          <p:nvPr/>
        </p:nvSpPr>
        <p:spPr>
          <a:xfrm>
            <a:off x="1438632" y="419028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Skill Gaps</a:t>
            </a:r>
            <a:endParaRPr lang="en-US" sz="1950" dirty="0"/>
          </a:p>
        </p:txBody>
      </p:sp>
      <p:sp>
        <p:nvSpPr>
          <p:cNvPr id="18" name="Text 16"/>
          <p:cNvSpPr/>
          <p:nvPr/>
        </p:nvSpPr>
        <p:spPr>
          <a:xfrm>
            <a:off x="1438632" y="4619506"/>
            <a:ext cx="12397978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Shortage of AI expertise in retail workforce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793790" y="5160288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According to McKinsey (2022), 65% of retail AI implementations face significant challenges with data quality and availability, while 48% struggle with integration into existing systems.</a:t>
            </a:r>
            <a:endParaRPr lang="en-US" sz="1550" dirty="0"/>
          </a:p>
        </p:txBody>
      </p:sp>
      <p:sp>
        <p:nvSpPr>
          <p:cNvPr id="20" name="Text 18"/>
          <p:cNvSpPr/>
          <p:nvPr/>
        </p:nvSpPr>
        <p:spPr>
          <a:xfrm>
            <a:off x="793790" y="6018609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Training and change management remain critical factors, with successful implementations investing 30% of project budgets in employee training and adoption programs.</a:t>
            </a:r>
            <a:endParaRPr lang="en-US" sz="15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6590" y="535781"/>
            <a:ext cx="552354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Ethical Considerations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994958"/>
            <a:ext cx="337649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Ethical Challenges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71772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 data privacy and consent for personalization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2138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Bias in recommendation engines that may reinforce stereotypes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70999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Regulatory concerns around facial recognition in stores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520612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Job displacement due to automation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57022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Transparency in AI-driven pricing decisions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564874" y="3147298"/>
            <a:ext cx="486560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Responsible AI Design Principles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7564874" y="371772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Privacy by design in all customer-facing systems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564874" y="42138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Regular bias audits of recommendation algorithms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470999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Clear opt-in policies for data collection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520612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Reskilling programs for affected employees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564874" y="57022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Explainable AI for critical decision systems</a:t>
            </a:r>
            <a:endParaRPr lang="en-US" sz="15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7864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Future Trends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2974777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04" y="3011984"/>
            <a:ext cx="297656" cy="37207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38632" y="304299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Federated Learning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1438632" y="3472220"/>
            <a:ext cx="3537347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AI models trained across multiple devices while keeping customer data private, enabling personalization without compromising privacy.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5223986" y="2974777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400" y="3011984"/>
            <a:ext cx="297656" cy="37207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68829" y="304299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Edge AI in Retail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5868829" y="3472220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Processing data locally on devices within stores, reducing latency and enabling real-time decision making for inventory and customer interactions.</a:t>
            </a:r>
            <a:endParaRPr lang="en-US" sz="1550" dirty="0"/>
          </a:p>
        </p:txBody>
      </p:sp>
      <p:sp>
        <p:nvSpPr>
          <p:cNvPr id="11" name="Shape 7"/>
          <p:cNvSpPr/>
          <p:nvPr/>
        </p:nvSpPr>
        <p:spPr>
          <a:xfrm>
            <a:off x="9654302" y="2974777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8716" y="3011984"/>
            <a:ext cx="297656" cy="37207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299144" y="3042999"/>
            <a:ext cx="283380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AI-driven AR Shopping</a:t>
            </a:r>
            <a:endParaRPr lang="en-US" sz="1950" dirty="0"/>
          </a:p>
        </p:txBody>
      </p:sp>
      <p:sp>
        <p:nvSpPr>
          <p:cNvPr id="14" name="Text 9"/>
          <p:cNvSpPr/>
          <p:nvPr/>
        </p:nvSpPr>
        <p:spPr>
          <a:xfrm>
            <a:off x="10299144" y="3472220"/>
            <a:ext cx="3537466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Immersive experiences allowing customers to visualize products in their homes or on themselves before purchasing, increasing conversion rates.</a:t>
            </a:r>
            <a:endParaRPr lang="en-US" sz="1550" dirty="0"/>
          </a:p>
        </p:txBody>
      </p:sp>
      <p:sp>
        <p:nvSpPr>
          <p:cNvPr id="15" name="Shape 10"/>
          <p:cNvSpPr/>
          <p:nvPr/>
        </p:nvSpPr>
        <p:spPr>
          <a:xfrm>
            <a:off x="793790" y="5139214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04" y="5176421"/>
            <a:ext cx="297656" cy="37207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438632" y="520743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Multimodal AI</a:t>
            </a:r>
            <a:endParaRPr lang="en-US" sz="1950" dirty="0"/>
          </a:p>
        </p:txBody>
      </p:sp>
      <p:sp>
        <p:nvSpPr>
          <p:cNvPr id="18" name="Text 12"/>
          <p:cNvSpPr/>
          <p:nvPr/>
        </p:nvSpPr>
        <p:spPr>
          <a:xfrm>
            <a:off x="1438632" y="5636657"/>
            <a:ext cx="123979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Systems that combine vision, text, and voice recognition to create more intuitive and responsive shopping assistants and recommendation engines.</a:t>
            </a:r>
            <a:endParaRPr lang="en-US" sz="15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8515" y="842486"/>
            <a:ext cx="4961811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Interactive Demo</a:t>
            </a:r>
            <a:endParaRPr lang="en-US" sz="3900" dirty="0"/>
          </a:p>
        </p:txBody>
      </p:sp>
      <p:pic>
        <p:nvPicPr>
          <p:cNvPr id="3" name="Online Media 2" title="The Future of AI in Retail Industry">
            <a:hlinkClick r:id="" action="ppaction://media"/>
            <a:extLst>
              <a:ext uri="{FF2B5EF4-FFF2-40B4-BE49-F238E27FC236}">
                <a16:creationId xmlns:a16="http://schemas.microsoft.com/office/drawing/2014/main" id="{F6E53234-E4A5-23A5-94F0-205E4787A7B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66750" y="2088605"/>
            <a:ext cx="12839700" cy="59314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78644"/>
            <a:ext cx="4713684" cy="589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793790" y="1450538"/>
            <a:ext cx="188476" cy="1388150"/>
          </a:xfrm>
          <a:prstGeom prst="roundRect">
            <a:avLst>
              <a:gd name="adj" fmla="val 42017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170742" y="1639014"/>
            <a:ext cx="2536031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Customer Experience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1170742" y="2046803"/>
            <a:ext cx="7179469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AI enables hyper-personalization, frictionless shopping, and innovative experiences that meet rising customer expectations.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1076563" y="2980015"/>
            <a:ext cx="188476" cy="1388150"/>
          </a:xfrm>
          <a:prstGeom prst="roundRect">
            <a:avLst>
              <a:gd name="adj" fmla="val 42017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453515" y="3168491"/>
            <a:ext cx="235684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Operations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1453515" y="3576280"/>
            <a:ext cx="6896695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From supply chain to store management, AI optimizes every aspect of retail operations, reducing costs and improving efficiency.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1359337" y="4509492"/>
            <a:ext cx="188476" cy="1388150"/>
          </a:xfrm>
          <a:prstGeom prst="roundRect">
            <a:avLst>
              <a:gd name="adj" fmla="val 42017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736288" y="4697968"/>
            <a:ext cx="2356842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Business Models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1736288" y="5105757"/>
            <a:ext cx="6613922" cy="603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AI is enabling entirely new retail concepts and revenue streams that weren't possible before.</a:t>
            </a:r>
            <a:endParaRPr lang="en-US" sz="14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4837"/>
            <a:ext cx="8068747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References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571750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IBM. (2025). AI Fraud Detection in Banking. </a:t>
            </a:r>
            <a:r>
              <a:rPr lang="en-US" sz="1550" u="sng" dirty="0">
                <a:solidFill>
                  <a:srgbClr val="8252E0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https://www.ibm.com/blog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3790" y="3112532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Think Big Analytics. (2017). Danske Bank fights fraud with deep learning. </a:t>
            </a:r>
            <a:r>
              <a:rPr lang="en-US" sz="1550" u="sng" dirty="0">
                <a:solidFill>
                  <a:srgbClr val="8252E0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http://www.thinkbiganalytics.com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89" y="366593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McKinsey. (2022). The State of AI in Retail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88" y="4194095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Amazon Go, Walmart, Sephora, H&amp;M, Target official websites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93790" y="6357223"/>
            <a:ext cx="13042821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1403" y="516612"/>
            <a:ext cx="3257669" cy="3815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Retail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75198" y="1323975"/>
            <a:ext cx="6414849" cy="7325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Retail is the process of selling consumer goods or services to customers through multiple channels of distribution to earn a profit. Retailers satisfy demand identified through a supply chain.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43784" y="2694861"/>
            <a:ext cx="641484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6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retail sector encompasses: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75200" y="3205758"/>
            <a:ext cx="641484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500"/>
              </a:lnSpc>
              <a:buSzPct val="100000"/>
            </a:pPr>
            <a:r>
              <a:rPr lang="en-US" sz="16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Brick-and-mortar stores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75201" y="3739158"/>
            <a:ext cx="641484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500"/>
              </a:lnSpc>
              <a:buSzPct val="100000"/>
            </a:pPr>
            <a:r>
              <a:rPr lang="en-US" sz="16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E-commerce platforms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75202" y="4246245"/>
            <a:ext cx="641484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500"/>
              </a:lnSpc>
              <a:buSzPct val="100000"/>
            </a:pPr>
            <a:r>
              <a:rPr lang="en-US" sz="16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Omnichannel retailers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675203" y="4749819"/>
            <a:ext cx="641484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500"/>
              </a:lnSpc>
              <a:buSzPct val="100000"/>
            </a:pPr>
            <a:r>
              <a:rPr lang="en-US" sz="16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Specialty stores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675203" y="5158740"/>
            <a:ext cx="641484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500"/>
              </a:lnSpc>
              <a:buSzPct val="100000"/>
            </a:pPr>
            <a:r>
              <a:rPr lang="en-US" sz="1600" b="1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Department stores</a:t>
            </a:r>
            <a:endParaRPr lang="en-US" sz="160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767" y="1218605"/>
            <a:ext cx="6414849" cy="6414849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751403" y="7908012"/>
            <a:ext cx="13127593" cy="195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91446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Domain Overview &amp; Importance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280190" y="2629257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6925032" y="2697480"/>
            <a:ext cx="342804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the Retail industry?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925032" y="3126700"/>
            <a:ext cx="6911578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The sector involved in selling consumer goods and services to customers through various distribution channels including physical stores and online platforms.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280190" y="4476155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6925032" y="4544378"/>
            <a:ext cx="445901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Importance of retail in the economy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925032" y="4973598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Major employer, significant GDP contributor, drives consumer spending, and serves as a critical link between manufacturers and consumers.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280190" y="6005513"/>
            <a:ext cx="446484" cy="446484"/>
          </a:xfrm>
          <a:prstGeom prst="roundRect">
            <a:avLst>
              <a:gd name="adj" fmla="val 18670"/>
            </a:avLst>
          </a:prstGeom>
          <a:solidFill>
            <a:srgbClr val="31136C"/>
          </a:solidFill>
          <a:ln w="7620">
            <a:solidFill>
              <a:srgbClr val="4A2C8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6925032" y="607373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challenges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925032" y="6502956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High customer expectations, shrinking profit margins, fast-paced competition, and the need for constant innovation to stay relevant.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73881"/>
            <a:ext cx="566547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Use Case Motivation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1689973"/>
            <a:ext cx="486203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problems AI solves in retail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2260402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Inventory management inefficiencies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2647355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Customer service limitations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303430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Personalization challenges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342126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Supply chain optimization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380821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Operational costs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93790" y="419516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Checkout friction</a:t>
            </a:r>
            <a:endParaRPr lang="en-US" sz="15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74" y="1714857"/>
            <a:ext cx="6279356" cy="3767614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7564874" y="5705713"/>
            <a:ext cx="6279356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Real-world example: Amazon Go cashier-less stores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7564874" y="6524387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AI is essential for efficiency &amp; customer experience by eliminating checkout lines, reducing labor costs, and providing seamless shopping experiences.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47568"/>
            <a:ext cx="702337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Techniques Used in Retail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465302"/>
            <a:ext cx="496133" cy="4961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37930" y="158305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Machine Learning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1537930" y="2012275"/>
            <a:ext cx="681228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Powers demand prediction algorithms and dynamic pricing strategies based on historical data, market trends, and customer behavior.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143488"/>
            <a:ext cx="496133" cy="49613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37930" y="326124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Computer Vision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1537930" y="3690461"/>
            <a:ext cx="681228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Enables shelf monitoring for inventory management, visual search capabilities, and cashier-less checkout systems.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821674"/>
            <a:ext cx="496133" cy="49613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37930" y="493942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NLP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1537930" y="5368647"/>
            <a:ext cx="681228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Drives customer service chatbots, sentiment analysis from reviews, and feedback processing to improve products and services.</a:t>
            </a:r>
            <a:endParaRPr lang="en-US" sz="15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499860"/>
            <a:ext cx="496133" cy="496133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37930" y="661761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Robotics</a:t>
            </a:r>
            <a:endParaRPr lang="en-US" sz="1950" dirty="0"/>
          </a:p>
        </p:txBody>
      </p:sp>
      <p:sp>
        <p:nvSpPr>
          <p:cNvPr id="15" name="Text 8"/>
          <p:cNvSpPr/>
          <p:nvPr/>
        </p:nvSpPr>
        <p:spPr>
          <a:xfrm>
            <a:off x="1537930" y="7046833"/>
            <a:ext cx="681228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Automates warehouse operations, inventory management, and in-store assistance to increase efficiency and reduce costs.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1672"/>
            <a:ext cx="774763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Applications (Case Studies)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008584"/>
            <a:ext cx="4182189" cy="25847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791670"/>
            <a:ext cx="403764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Walmart: Shelf-Scanning Robots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793790" y="5220891"/>
            <a:ext cx="4182189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Automated robots scan shelves to identify out-of-stock items, misplaced products, and pricing errors.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793790" y="6292572"/>
            <a:ext cx="4182189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ROI: 30% reduction in out-of-stock incidents, 90% improvement in inventory accuracy.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86" y="2008584"/>
            <a:ext cx="4182308" cy="258484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23986" y="4791789"/>
            <a:ext cx="4182308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Sephora: AI-Powered Virtual Try-On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5223986" y="5531168"/>
            <a:ext cx="418230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AR technology allows customers to virtually test makeup products before purchasing.</a:t>
            </a:r>
            <a:endParaRPr lang="en-US" sz="1550" dirty="0"/>
          </a:p>
        </p:txBody>
      </p:sp>
      <p:sp>
        <p:nvSpPr>
          <p:cNvPr id="10" name="Text 6"/>
          <p:cNvSpPr/>
          <p:nvPr/>
        </p:nvSpPr>
        <p:spPr>
          <a:xfrm>
            <a:off x="5223986" y="6285309"/>
            <a:ext cx="418230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Efficiency: 11% increase in conversion rates, 25% higher customer engagement.</a:t>
            </a:r>
            <a:endParaRPr lang="en-US" sz="15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4302" y="2008584"/>
            <a:ext cx="4182308" cy="258484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654302" y="4791789"/>
            <a:ext cx="4182308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Amazon: Personalized Recommendations</a:t>
            </a:r>
            <a:endParaRPr lang="en-US" sz="1950" dirty="0"/>
          </a:p>
        </p:txBody>
      </p:sp>
      <p:sp>
        <p:nvSpPr>
          <p:cNvPr id="13" name="Text 8"/>
          <p:cNvSpPr/>
          <p:nvPr/>
        </p:nvSpPr>
        <p:spPr>
          <a:xfrm>
            <a:off x="9654302" y="5531168"/>
            <a:ext cx="4182308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ML algorithms analyze browsing history, purchases, and similar customer profiles to suggest relevant products.</a:t>
            </a:r>
            <a:endParaRPr lang="en-US" sz="1550" dirty="0"/>
          </a:p>
        </p:txBody>
      </p:sp>
      <p:sp>
        <p:nvSpPr>
          <p:cNvPr id="14" name="Text 9"/>
          <p:cNvSpPr/>
          <p:nvPr/>
        </p:nvSpPr>
        <p:spPr>
          <a:xfrm>
            <a:off x="9654302" y="6602849"/>
            <a:ext cx="418230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ROI: 35% of sales generated through recommendation engine.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526" y="537329"/>
            <a:ext cx="9205317" cy="610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Personalization &amp; Smart Technologies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781526" y="1636276"/>
            <a:ext cx="3824407" cy="366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Smart Retail Technologies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81526" y="2198013"/>
            <a:ext cx="629531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450"/>
              </a:lnSpc>
              <a:buSzPct val="100000"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Smart shelves with digital price tags and inventory tracking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781526" y="2578894"/>
            <a:ext cx="629531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450"/>
              </a:lnSpc>
              <a:buSzPct val="100000"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Dynamic pricing based on demand, time, and customer profiles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81526" y="2959775"/>
            <a:ext cx="629531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450"/>
              </a:lnSpc>
              <a:buSzPct val="100000"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Personalized marketing through mobile apps and in-store beacons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781526" y="3340656"/>
            <a:ext cx="629531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450"/>
              </a:lnSpc>
              <a:buSzPct val="100000"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Interactive mirrors for virtual try-on experiences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81526" y="3721537"/>
            <a:ext cx="629531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450"/>
              </a:lnSpc>
              <a:buSzPct val="100000"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AR navigation to guide customers through stores</a:t>
            </a:r>
            <a:endParaRPr lang="en-US" sz="150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183" y="1660684"/>
            <a:ext cx="6295311" cy="3777139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561183" y="5657612"/>
            <a:ext cx="2442448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Examples:</a:t>
            </a:r>
            <a:endParaRPr lang="en-US" sz="1900" dirty="0"/>
          </a:p>
        </p:txBody>
      </p:sp>
      <p:sp>
        <p:nvSpPr>
          <p:cNvPr id="11" name="Text 8"/>
          <p:cNvSpPr/>
          <p:nvPr/>
        </p:nvSpPr>
        <p:spPr>
          <a:xfrm>
            <a:off x="7561183" y="6158151"/>
            <a:ext cx="6295311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Zara smart mirrors allow customers to see different outfit combinations without physically trying them on.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7561183" y="6959084"/>
            <a:ext cx="6295311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Amazon's recommendation system generates 35% of total company sales through personalized product suggestions.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54311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in Supply Chain &amp; Warehousing</a:t>
            </a:r>
            <a:endParaRPr lang="en-US" sz="3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692122"/>
            <a:ext cx="992267" cy="14610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984415" y="2890480"/>
            <a:ext cx="263092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Forecasting Demand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1984415" y="3319701"/>
            <a:ext cx="636579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AI analyzes historical sales data, market trends, weather patterns, and social media to predict future demand with up to 85% accuracy.</a:t>
            </a:r>
            <a:endParaRPr lang="en-US" sz="15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153138"/>
            <a:ext cx="992267" cy="146101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984415" y="4351496"/>
            <a:ext cx="2874169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Inventory Optimization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1984415" y="4780717"/>
            <a:ext cx="636579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Machine learning algorithms determine optimal stock levels, reducing overstock by 20-30% while preventing stockouts.</a:t>
            </a:r>
            <a:endParaRPr lang="en-US" sz="15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614154"/>
            <a:ext cx="992267" cy="146101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984415" y="5812512"/>
            <a:ext cx="2986802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DCD7E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Robotics in Warehouses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1984415" y="6241733"/>
            <a:ext cx="636579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Automated Guided Vehicles (AGVs), picking robots, and inventory drones increase fulfillment speed by 4x while reducing labor costs by 40%.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9020"/>
            <a:ext cx="5411867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AI in Store Operations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1845112"/>
            <a:ext cx="368950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Operational Applications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241554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Staff scheduling based on predicted store traffic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280249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Predictive maintenance for store equipment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3189446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AI-driven cleaning robots for store maintenance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3576399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Energy optimization systems that reduce consumption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93790" y="396335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Automated checkout systems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93790" y="4350306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500"/>
              </a:lnSpc>
              <a:buSzPct val="100000"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Loss prevention through anomaly detection</a:t>
            </a:r>
            <a:endParaRPr lang="en-US" sz="15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874" y="1869996"/>
            <a:ext cx="6279356" cy="3767614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7564874" y="586085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F2F0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Real-life example: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7564874" y="6369368"/>
            <a:ext cx="6279356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CD7E5"/>
                </a:solidFill>
                <a:latin typeface="Heebo Light" pitchFamily="34" charset="0"/>
                <a:ea typeface="Heebo Light" pitchFamily="34" charset="-122"/>
                <a:cs typeface="Heebo Light" pitchFamily="34" charset="-120"/>
              </a:rPr>
              <a:t>Target's smart energy AI has reduced energy consumption by 15% across stores by optimizing HVAC systems, refrigeration units, and lighting based on store occupancy and external conditions.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1032</Words>
  <Application>Microsoft Office PowerPoint</Application>
  <PresentationFormat>Custom</PresentationFormat>
  <Paragraphs>140</Paragraphs>
  <Slides>15</Slides>
  <Notes>15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Montserrat</vt:lpstr>
      <vt:lpstr>Heebo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sayed.hoosini-W214134722</cp:lastModifiedBy>
  <cp:revision>7</cp:revision>
  <dcterms:created xsi:type="dcterms:W3CDTF">2025-07-02T03:50:33Z</dcterms:created>
  <dcterms:modified xsi:type="dcterms:W3CDTF">2025-07-02T21:35:41Z</dcterms:modified>
</cp:coreProperties>
</file>