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70" r:id="rId8"/>
    <p:sldId id="265" r:id="rId9"/>
    <p:sldId id="266" r:id="rId10"/>
    <p:sldId id="267" r:id="rId11"/>
    <p:sldId id="268" r:id="rId12"/>
    <p:sldId id="269" r:id="rId13"/>
  </p:sldIdLst>
  <p:sldSz cx="14630400" cy="8229600"/>
  <p:notesSz cx="8229600" cy="14630400"/>
  <p:embeddedFontLst>
    <p:embeddedFont>
      <p:font typeface="DM Sans Bold" panose="020B0604020202020204" charset="0"/>
      <p:bold r:id="rId15"/>
    </p:embeddedFont>
    <p:embeddedFont>
      <p:font typeface="Open Sans" panose="020B0606030504020204" pitchFamily="3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0DFDB-7781-487F-9297-85F4C4F6F653}" v="1" dt="2025-06-30T17:36:42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ed.hoosini-W214134722" userId="aa9207d0-72a4-4f6e-9c50-518ac9de5ef9" providerId="ADAL" clId="{12064AA1-F68C-C14E-9C3B-F78B024CC499}"/>
    <pc:docChg chg="custSel modSld">
      <pc:chgData name="sayed.hoosini-W214134722" userId="aa9207d0-72a4-4f6e-9c50-518ac9de5ef9" providerId="ADAL" clId="{12064AA1-F68C-C14E-9C3B-F78B024CC499}" dt="2025-06-30T22:37:57.015" v="3" actId="478"/>
      <pc:docMkLst>
        <pc:docMk/>
      </pc:docMkLst>
      <pc:sldChg chg="delSp">
        <pc:chgData name="sayed.hoosini-W214134722" userId="aa9207d0-72a4-4f6e-9c50-518ac9de5ef9" providerId="ADAL" clId="{12064AA1-F68C-C14E-9C3B-F78B024CC499}" dt="2025-06-30T22:37:57.015" v="3" actId="478"/>
        <pc:sldMkLst>
          <pc:docMk/>
          <pc:sldMk cId="0" sldId="264"/>
        </pc:sldMkLst>
        <pc:spChg chg="del">
          <ac:chgData name="sayed.hoosini-W214134722" userId="aa9207d0-72a4-4f6e-9c50-518ac9de5ef9" providerId="ADAL" clId="{12064AA1-F68C-C14E-9C3B-F78B024CC499}" dt="2025-06-30T22:37:57.015" v="3" actId="478"/>
          <ac:spMkLst>
            <pc:docMk/>
            <pc:sldMk cId="0" sldId="264"/>
            <ac:spMk id="4" creationId="{00000000-0000-0000-0000-000000000000}"/>
          </ac:spMkLst>
        </pc:spChg>
        <pc:spChg chg="del">
          <ac:chgData name="sayed.hoosini-W214134722" userId="aa9207d0-72a4-4f6e-9c50-518ac9de5ef9" providerId="ADAL" clId="{12064AA1-F68C-C14E-9C3B-F78B024CC499}" dt="2025-06-30T22:37:51.676" v="0" actId="478"/>
          <ac:spMkLst>
            <pc:docMk/>
            <pc:sldMk cId="0" sldId="264"/>
            <ac:spMk id="7" creationId="{00000000-0000-0000-0000-000000000000}"/>
          </ac:spMkLst>
        </pc:spChg>
        <pc:spChg chg="del">
          <ac:chgData name="sayed.hoosini-W214134722" userId="aa9207d0-72a4-4f6e-9c50-518ac9de5ef9" providerId="ADAL" clId="{12064AA1-F68C-C14E-9C3B-F78B024CC499}" dt="2025-06-30T22:37:53.334" v="1" actId="478"/>
          <ac:spMkLst>
            <pc:docMk/>
            <pc:sldMk cId="0" sldId="264"/>
            <ac:spMk id="10" creationId="{00000000-0000-0000-0000-000000000000}"/>
          </ac:spMkLst>
        </pc:spChg>
        <pc:spChg chg="del">
          <ac:chgData name="sayed.hoosini-W214134722" userId="aa9207d0-72a4-4f6e-9c50-518ac9de5ef9" providerId="ADAL" clId="{12064AA1-F68C-C14E-9C3B-F78B024CC499}" dt="2025-06-30T22:37:54.880" v="2" actId="478"/>
          <ac:spMkLst>
            <pc:docMk/>
            <pc:sldMk cId="0" sldId="264"/>
            <ac:spMk id="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533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CrygxUO-duQ?feature=oembed" TargetMode="Externa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05464"/>
            <a:ext cx="7556421" cy="2480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The Convergence of AI and Blockchain: Transforming Digital Innovation</a:t>
            </a:r>
            <a:endParaRPr lang="en-US" sz="3900"/>
          </a:p>
        </p:txBody>
      </p:sp>
      <p:sp>
        <p:nvSpPr>
          <p:cNvPr id="4" name="Text 1"/>
          <p:cNvSpPr/>
          <p:nvPr/>
        </p:nvSpPr>
        <p:spPr>
          <a:xfrm>
            <a:off x="793790" y="4583430"/>
            <a:ext cx="7556421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presentation explores how artificial intelligence and blockchain technologies are converging to create powerful new solutions across industries. We'll examine real-world applications, benefits, challenges, and future directions of this technological synergy.</a:t>
            </a:r>
            <a:endParaRPr lang="en-US" sz="1550"/>
          </a:p>
        </p:txBody>
      </p:sp>
      <p:sp>
        <p:nvSpPr>
          <p:cNvPr id="7" name="Text 4"/>
          <p:cNvSpPr/>
          <p:nvPr/>
        </p:nvSpPr>
        <p:spPr>
          <a:xfrm>
            <a:off x="793790" y="6076832"/>
            <a:ext cx="5775451" cy="239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1950" b="1">
                <a:solidFill>
                  <a:schemeClr val="tx2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by </a:t>
            </a:r>
            <a:r>
              <a:rPr lang="en-US" sz="2000" b="1">
                <a:solidFill>
                  <a:schemeClr val="tx2"/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Michael Garcia, </a:t>
            </a:r>
            <a:r>
              <a:rPr lang="en-US" sz="1950" b="1">
                <a:solidFill>
                  <a:schemeClr val="tx2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Hashim SAYED  HOOSINI,</a:t>
            </a:r>
            <a:r>
              <a:rPr lang="en-US" sz="2000" b="1">
                <a:solidFill>
                  <a:schemeClr val="tx2"/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 Miguel Mora </a:t>
            </a:r>
            <a:endParaRPr lang="en-US" sz="195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30329" y="758071"/>
            <a:ext cx="7544633" cy="513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320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Interactive Slide</a:t>
            </a:r>
            <a:endParaRPr lang="en-US" sz="3200"/>
          </a:p>
        </p:txBody>
      </p:sp>
      <p:pic>
        <p:nvPicPr>
          <p:cNvPr id="4" name="Online Media 3" title="The Future of Business: How AI, Blockchain, and Cloud Technologies Are Transforming Industries">
            <a:hlinkClick r:id="" action="ppaction://media"/>
            <a:extLst>
              <a:ext uri="{FF2B5EF4-FFF2-40B4-BE49-F238E27FC236}">
                <a16:creationId xmlns:a16="http://schemas.microsoft.com/office/drawing/2014/main" id="{B5975145-8569-81DC-1748-888B7DA4C80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750" y="0"/>
            <a:ext cx="14565313" cy="822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5291" y="435358"/>
            <a:ext cx="7717869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Conclusion</a:t>
            </a:r>
            <a:endParaRPr lang="en-US" sz="3900"/>
          </a:p>
        </p:txBody>
      </p:sp>
      <p:sp>
        <p:nvSpPr>
          <p:cNvPr id="3" name="Text 1"/>
          <p:cNvSpPr/>
          <p:nvPr/>
        </p:nvSpPr>
        <p:spPr>
          <a:xfrm>
            <a:off x="793790" y="251721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Key Takeaways</a:t>
            </a:r>
            <a:endParaRPr lang="en-US" sz="2300"/>
          </a:p>
        </p:txBody>
      </p:sp>
      <p:sp>
        <p:nvSpPr>
          <p:cNvPr id="4" name="Text 2"/>
          <p:cNvSpPr/>
          <p:nvPr/>
        </p:nvSpPr>
        <p:spPr>
          <a:xfrm>
            <a:off x="793790" y="3087648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500"/>
              </a:lnSpc>
              <a:buSzPct val="100000"/>
            </a:pPr>
            <a:r>
              <a:rPr lang="en-US" sz="15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 and blockchain together create solutions greater than the sum of their parts</a:t>
            </a:r>
            <a:endParaRPr lang="en-US" sz="1550"/>
          </a:p>
        </p:txBody>
      </p:sp>
      <p:sp>
        <p:nvSpPr>
          <p:cNvPr id="5" name="Text 3"/>
          <p:cNvSpPr/>
          <p:nvPr/>
        </p:nvSpPr>
        <p:spPr>
          <a:xfrm>
            <a:off x="793790" y="3792141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500"/>
              </a:lnSpc>
              <a:buSzPct val="100000"/>
            </a:pPr>
            <a:r>
              <a:rPr lang="en-US" sz="15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Real-world applications are delivering measurable benefits across industries</a:t>
            </a:r>
            <a:endParaRPr lang="en-US" sz="1550"/>
          </a:p>
        </p:txBody>
      </p:sp>
      <p:sp>
        <p:nvSpPr>
          <p:cNvPr id="6" name="Text 4"/>
          <p:cNvSpPr/>
          <p:nvPr/>
        </p:nvSpPr>
        <p:spPr>
          <a:xfrm>
            <a:off x="793790" y="4496633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500"/>
              </a:lnSpc>
              <a:buSzPct val="100000"/>
            </a:pPr>
            <a:r>
              <a:rPr lang="en-US" sz="15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Technical and regulatory challenges remain but are being addressed</a:t>
            </a:r>
            <a:endParaRPr lang="en-US" sz="1550"/>
          </a:p>
        </p:txBody>
      </p:sp>
      <p:sp>
        <p:nvSpPr>
          <p:cNvPr id="7" name="Text 5"/>
          <p:cNvSpPr/>
          <p:nvPr/>
        </p:nvSpPr>
        <p:spPr>
          <a:xfrm>
            <a:off x="793790" y="5201126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500"/>
              </a:lnSpc>
              <a:buSzPct val="100000"/>
            </a:pPr>
            <a:r>
              <a:rPr lang="en-US" sz="15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Future developments will continue to expand capabilities and use cases</a:t>
            </a:r>
            <a:endParaRPr lang="en-US" sz="15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FA1BBB-9EED-695B-28E0-9DE1200C5700}"/>
              </a:ext>
            </a:extLst>
          </p:cNvPr>
          <p:cNvSpPr txBox="1"/>
          <p:nvPr/>
        </p:nvSpPr>
        <p:spPr>
          <a:xfrm>
            <a:off x="1273996" y="565079"/>
            <a:ext cx="321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References:</a:t>
            </a:r>
            <a:endParaRPr lang="en-US"/>
          </a:p>
        </p:txBody>
      </p:sp>
      <p:sp>
        <p:nvSpPr>
          <p:cNvPr id="11" name="Text 7"/>
          <p:cNvSpPr/>
          <p:nvPr/>
        </p:nvSpPr>
        <p:spPr>
          <a:xfrm>
            <a:off x="1273996" y="1284691"/>
            <a:ext cx="7623424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500"/>
              </a:lnSpc>
              <a:buSzPct val="100000"/>
            </a:pPr>
            <a:r>
              <a:rPr lang="en-US" sz="15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IBM Research (2023). "Food Trust: A Blockchain-based Food Ecosystem"</a:t>
            </a:r>
            <a:endParaRPr lang="en-US" sz="1550"/>
          </a:p>
        </p:txBody>
      </p:sp>
      <p:sp>
        <p:nvSpPr>
          <p:cNvPr id="12" name="Text 8"/>
          <p:cNvSpPr/>
          <p:nvPr/>
        </p:nvSpPr>
        <p:spPr>
          <a:xfrm>
            <a:off x="1273996" y="1675665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500"/>
              </a:lnSpc>
              <a:buSzPct val="100000"/>
            </a:pPr>
            <a:r>
              <a:rPr lang="en-US" sz="15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Deloitte (2023). "Blockchain and AI Integration Survey"</a:t>
            </a:r>
            <a:endParaRPr lang="en-US" sz="1550"/>
          </a:p>
        </p:txBody>
      </p:sp>
      <p:sp>
        <p:nvSpPr>
          <p:cNvPr id="13" name="Text 9"/>
          <p:cNvSpPr/>
          <p:nvPr/>
        </p:nvSpPr>
        <p:spPr>
          <a:xfrm>
            <a:off x="1273996" y="2178811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500"/>
              </a:lnSpc>
              <a:buSzPct val="100000"/>
            </a:pPr>
            <a:r>
              <a:rPr lang="en-US" sz="15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World Economic Forum (2022). "Reshaping Supply Chains with Technology"</a:t>
            </a:r>
            <a:endParaRPr lang="en-US" sz="1550"/>
          </a:p>
        </p:txBody>
      </p:sp>
      <p:sp>
        <p:nvSpPr>
          <p:cNvPr id="14" name="Text 10"/>
          <p:cNvSpPr/>
          <p:nvPr/>
        </p:nvSpPr>
        <p:spPr>
          <a:xfrm>
            <a:off x="1285518" y="2999496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500"/>
              </a:lnSpc>
              <a:buSzPct val="100000"/>
            </a:pPr>
            <a:r>
              <a:rPr lang="en-US" sz="15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PwC (2023). "Global AI and Blockchain Economic Impact Analysis"</a:t>
            </a:r>
            <a:endParaRPr lang="en-US" sz="1550"/>
          </a:p>
        </p:txBody>
      </p:sp>
      <p:sp>
        <p:nvSpPr>
          <p:cNvPr id="15" name="Text 11"/>
          <p:cNvSpPr/>
          <p:nvPr/>
        </p:nvSpPr>
        <p:spPr>
          <a:xfrm>
            <a:off x="1285518" y="3441282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500"/>
              </a:lnSpc>
              <a:buSzPct val="100000"/>
            </a:pPr>
            <a:r>
              <a:rPr lang="en-US" sz="15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MediLedger Project (2023). "Annual Impact Report"</a:t>
            </a:r>
            <a:endParaRPr lang="en-US" sz="1550"/>
          </a:p>
        </p:txBody>
      </p:sp>
    </p:spTree>
    <p:extLst>
      <p:ext uri="{BB962C8B-B14F-4D97-AF65-F5344CB8AC3E}">
        <p14:creationId xmlns:p14="http://schemas.microsoft.com/office/powerpoint/2010/main" val="19745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8070" y="514350"/>
            <a:ext cx="11255573" cy="5843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65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Understanding Blockchain Technology</a:t>
            </a:r>
            <a:endParaRPr lang="en-US" sz="3650"/>
          </a:p>
        </p:txBody>
      </p:sp>
      <p:sp>
        <p:nvSpPr>
          <p:cNvPr id="3" name="Text 1"/>
          <p:cNvSpPr/>
          <p:nvPr/>
        </p:nvSpPr>
        <p:spPr>
          <a:xfrm>
            <a:off x="748070" y="1566148"/>
            <a:ext cx="357139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What is Blockchain?</a:t>
            </a:r>
            <a:endParaRPr lang="en-US" sz="2200"/>
          </a:p>
        </p:txBody>
      </p:sp>
      <p:sp>
        <p:nvSpPr>
          <p:cNvPr id="4" name="Text 2"/>
          <p:cNvSpPr/>
          <p:nvPr/>
        </p:nvSpPr>
        <p:spPr>
          <a:xfrm>
            <a:off x="748070" y="2103715"/>
            <a:ext cx="6339007" cy="8976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decentralized, distributed ledger technology that records transactions across multiple computers. Each block contains a timestamp and link to the previous block, creating an immutable chain.</a:t>
            </a:r>
            <a:endParaRPr lang="en-US" sz="1450"/>
          </a:p>
        </p:txBody>
      </p:sp>
      <p:sp>
        <p:nvSpPr>
          <p:cNvPr id="5" name="Text 3"/>
          <p:cNvSpPr/>
          <p:nvPr/>
        </p:nvSpPr>
        <p:spPr>
          <a:xfrm>
            <a:off x="748070" y="3188256"/>
            <a:ext cx="280558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Key Features</a:t>
            </a:r>
            <a:endParaRPr lang="en-US" sz="2200"/>
          </a:p>
        </p:txBody>
      </p:sp>
      <p:sp>
        <p:nvSpPr>
          <p:cNvPr id="6" name="Text 4"/>
          <p:cNvSpPr/>
          <p:nvPr/>
        </p:nvSpPr>
        <p:spPr>
          <a:xfrm>
            <a:off x="748070" y="3725823"/>
            <a:ext cx="6339007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350"/>
              </a:lnSpc>
              <a:buSzPct val="100000"/>
            </a:pPr>
            <a:r>
              <a:rPr lang="en-US" sz="14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Decentralization: No central authority</a:t>
            </a:r>
            <a:endParaRPr lang="en-US" sz="1450"/>
          </a:p>
        </p:txBody>
      </p:sp>
      <p:sp>
        <p:nvSpPr>
          <p:cNvPr id="7" name="Text 5"/>
          <p:cNvSpPr/>
          <p:nvPr/>
        </p:nvSpPr>
        <p:spPr>
          <a:xfrm>
            <a:off x="748070" y="4090392"/>
            <a:ext cx="6339007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350"/>
              </a:lnSpc>
              <a:buSzPct val="100000"/>
            </a:pPr>
            <a:r>
              <a:rPr lang="en-US" sz="14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Transparency: Public verification</a:t>
            </a:r>
            <a:endParaRPr lang="en-US" sz="1450"/>
          </a:p>
        </p:txBody>
      </p:sp>
      <p:sp>
        <p:nvSpPr>
          <p:cNvPr id="8" name="Text 6"/>
          <p:cNvSpPr/>
          <p:nvPr/>
        </p:nvSpPr>
        <p:spPr>
          <a:xfrm>
            <a:off x="748070" y="4454962"/>
            <a:ext cx="6339007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350"/>
              </a:lnSpc>
              <a:buSzPct val="100000"/>
            </a:pPr>
            <a:r>
              <a:rPr lang="en-US" sz="14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Immutability: Records cannot be altered</a:t>
            </a:r>
            <a:endParaRPr lang="en-US" sz="1450"/>
          </a:p>
        </p:txBody>
      </p:sp>
      <p:sp>
        <p:nvSpPr>
          <p:cNvPr id="9" name="Text 7"/>
          <p:cNvSpPr/>
          <p:nvPr/>
        </p:nvSpPr>
        <p:spPr>
          <a:xfrm>
            <a:off x="748070" y="4819531"/>
            <a:ext cx="6339007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350"/>
              </a:lnSpc>
              <a:buSzPct val="100000"/>
            </a:pPr>
            <a:r>
              <a:rPr lang="en-US" sz="14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Security: Cryptographic protection</a:t>
            </a:r>
            <a:endParaRPr lang="en-US" sz="145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944" y="1589603"/>
            <a:ext cx="6339007" cy="63390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1514" y="629246"/>
            <a:ext cx="9809083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Domain Overview &amp; Importance</a:t>
            </a:r>
            <a:endParaRPr lang="en-US" sz="3900"/>
          </a:p>
        </p:txBody>
      </p:sp>
      <p:sp>
        <p:nvSpPr>
          <p:cNvPr id="3" name="Shape 1"/>
          <p:cNvSpPr/>
          <p:nvPr/>
        </p:nvSpPr>
        <p:spPr>
          <a:xfrm>
            <a:off x="644962" y="1699677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4" y="1689417"/>
            <a:ext cx="297656" cy="37207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61942" y="1720432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Finance</a:t>
            </a:r>
            <a:endParaRPr lang="en-US" sz="1950"/>
          </a:p>
        </p:txBody>
      </p:sp>
      <p:sp>
        <p:nvSpPr>
          <p:cNvPr id="6" name="Text 3"/>
          <p:cNvSpPr/>
          <p:nvPr/>
        </p:nvSpPr>
        <p:spPr>
          <a:xfrm>
            <a:off x="691514" y="2310468"/>
            <a:ext cx="3537347" cy="1587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Transforming transactions, fraud detection, and automated compliance. The financial sector was valued at $22.5 trillion globally in 2021.</a:t>
            </a:r>
            <a:endParaRPr lang="en-US" sz="1550"/>
          </a:p>
        </p:txBody>
      </p:sp>
      <p:sp>
        <p:nvSpPr>
          <p:cNvPr id="7" name="Shape 4"/>
          <p:cNvSpPr/>
          <p:nvPr/>
        </p:nvSpPr>
        <p:spPr>
          <a:xfrm>
            <a:off x="5107905" y="1665566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319" y="1689417"/>
            <a:ext cx="297656" cy="37207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78994" y="1720373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Healthcare</a:t>
            </a:r>
            <a:endParaRPr lang="en-US" sz="1950"/>
          </a:p>
        </p:txBody>
      </p:sp>
      <p:sp>
        <p:nvSpPr>
          <p:cNvPr id="10" name="Text 6"/>
          <p:cNvSpPr/>
          <p:nvPr/>
        </p:nvSpPr>
        <p:spPr>
          <a:xfrm>
            <a:off x="5596055" y="2275403"/>
            <a:ext cx="3537466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Revolutionizing secure patient data management, medical research, and drug discovery in a $8.3 trillion global industry.</a:t>
            </a:r>
            <a:endParaRPr lang="en-US" sz="1550"/>
          </a:p>
        </p:txBody>
      </p:sp>
      <p:sp>
        <p:nvSpPr>
          <p:cNvPr id="11" name="Shape 7"/>
          <p:cNvSpPr/>
          <p:nvPr/>
        </p:nvSpPr>
        <p:spPr>
          <a:xfrm>
            <a:off x="9625832" y="1684981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716" y="1722188"/>
            <a:ext cx="297656" cy="37207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381337" y="1699677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Supply Chain</a:t>
            </a:r>
            <a:endParaRPr lang="en-US" sz="1950"/>
          </a:p>
        </p:txBody>
      </p:sp>
      <p:sp>
        <p:nvSpPr>
          <p:cNvPr id="14" name="Text 9"/>
          <p:cNvSpPr/>
          <p:nvPr/>
        </p:nvSpPr>
        <p:spPr>
          <a:xfrm>
            <a:off x="10239216" y="2202061"/>
            <a:ext cx="3537466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Enhancing transparency, traceability, and efficiency across global supply networks worth over $15 trillion annually.</a:t>
            </a:r>
            <a:endParaRPr lang="en-US" sz="1550"/>
          </a:p>
        </p:txBody>
      </p:sp>
      <p:sp>
        <p:nvSpPr>
          <p:cNvPr id="15" name="Shape 10"/>
          <p:cNvSpPr/>
          <p:nvPr/>
        </p:nvSpPr>
        <p:spPr>
          <a:xfrm>
            <a:off x="708992" y="4041845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406" y="4062473"/>
            <a:ext cx="297656" cy="37207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1346165" y="412438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Government</a:t>
            </a:r>
            <a:endParaRPr lang="en-US" sz="1950"/>
          </a:p>
        </p:txBody>
      </p:sp>
      <p:sp>
        <p:nvSpPr>
          <p:cNvPr id="18" name="Text 12"/>
          <p:cNvSpPr/>
          <p:nvPr/>
        </p:nvSpPr>
        <p:spPr>
          <a:xfrm>
            <a:off x="1261942" y="4549098"/>
            <a:ext cx="1239797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Improving voting systems, identity verification, and public records management affects billions of citizens worldwide.</a:t>
            </a:r>
            <a:endParaRPr lang="en-US" sz="15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4468" y="500955"/>
            <a:ext cx="7255073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AI Use Case Motivation</a:t>
            </a:r>
            <a:endParaRPr lang="en-US" sz="3900"/>
          </a:p>
        </p:txBody>
      </p:sp>
      <p:sp>
        <p:nvSpPr>
          <p:cNvPr id="3" name="Text 1"/>
          <p:cNvSpPr/>
          <p:nvPr/>
        </p:nvSpPr>
        <p:spPr>
          <a:xfrm>
            <a:off x="598581" y="1522719"/>
            <a:ext cx="7632025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Real-World Problem: Supply Chain Inefficiencies</a:t>
            </a:r>
            <a:endParaRPr lang="en-US" sz="2300"/>
          </a:p>
        </p:txBody>
      </p:sp>
      <p:sp>
        <p:nvSpPr>
          <p:cNvPr id="4" name="Text 2"/>
          <p:cNvSpPr/>
          <p:nvPr/>
        </p:nvSpPr>
        <p:spPr>
          <a:xfrm>
            <a:off x="793790" y="3122487"/>
            <a:ext cx="763202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Global supply chains suffer from:</a:t>
            </a:r>
            <a:endParaRPr lang="en-US" sz="1550"/>
          </a:p>
        </p:txBody>
      </p:sp>
      <p:sp>
        <p:nvSpPr>
          <p:cNvPr id="5" name="Text 3"/>
          <p:cNvSpPr/>
          <p:nvPr/>
        </p:nvSpPr>
        <p:spPr>
          <a:xfrm>
            <a:off x="786289" y="3527048"/>
            <a:ext cx="763202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500"/>
              </a:lnSpc>
              <a:buSzPct val="100000"/>
            </a:pPr>
            <a:r>
              <a:rPr lang="en-US" sz="15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Lack of transparency (31% of businesses cite this as their biggest challenge)</a:t>
            </a:r>
            <a:endParaRPr lang="en-US" sz="1550"/>
          </a:p>
        </p:txBody>
      </p:sp>
      <p:sp>
        <p:nvSpPr>
          <p:cNvPr id="6" name="Text 4"/>
          <p:cNvSpPr/>
          <p:nvPr/>
        </p:nvSpPr>
        <p:spPr>
          <a:xfrm>
            <a:off x="786288" y="3978114"/>
            <a:ext cx="763202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500"/>
              </a:lnSpc>
              <a:buSzPct val="100000"/>
            </a:pPr>
            <a:r>
              <a:rPr lang="en-US" sz="15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Counterfeit products ($1.8 trillion market globally)</a:t>
            </a:r>
            <a:endParaRPr lang="en-US" sz="1550"/>
          </a:p>
        </p:txBody>
      </p:sp>
      <p:sp>
        <p:nvSpPr>
          <p:cNvPr id="7" name="Text 5"/>
          <p:cNvSpPr/>
          <p:nvPr/>
        </p:nvSpPr>
        <p:spPr>
          <a:xfrm>
            <a:off x="786287" y="4462061"/>
            <a:ext cx="763202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500"/>
              </a:lnSpc>
              <a:buSzPct val="100000"/>
            </a:pPr>
            <a:r>
              <a:rPr lang="en-US" sz="15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Slow, paper-based processes (adding 5-15% to operational costs)</a:t>
            </a:r>
            <a:endParaRPr lang="en-US" sz="1550"/>
          </a:p>
        </p:txBody>
      </p:sp>
      <p:sp>
        <p:nvSpPr>
          <p:cNvPr id="8" name="Text 6"/>
          <p:cNvSpPr/>
          <p:nvPr/>
        </p:nvSpPr>
        <p:spPr>
          <a:xfrm>
            <a:off x="786286" y="4943595"/>
            <a:ext cx="763202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500"/>
              </a:lnSpc>
              <a:buSzPct val="100000"/>
            </a:pPr>
            <a:r>
              <a:rPr lang="en-US" sz="15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Difficulty tracing product origins during recalls</a:t>
            </a:r>
            <a:endParaRPr lang="en-US" sz="1550"/>
          </a:p>
        </p:txBody>
      </p:sp>
      <p:sp>
        <p:nvSpPr>
          <p:cNvPr id="9" name="Text 7"/>
          <p:cNvSpPr/>
          <p:nvPr/>
        </p:nvSpPr>
        <p:spPr>
          <a:xfrm>
            <a:off x="786285" y="5404710"/>
            <a:ext cx="763202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 and blockchain together create end-to-end visibility, automated verification, and real-time tracking capabilities.</a:t>
            </a:r>
            <a:endParaRPr lang="en-US" sz="155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543" y="2743081"/>
            <a:ext cx="4926568" cy="27403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0098" y="536258"/>
            <a:ext cx="8863251" cy="396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5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AI Techniques Used in Blockchain Integration</a:t>
            </a:r>
            <a:endParaRPr lang="en-US" sz="245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8" y="1185863"/>
            <a:ext cx="3169444" cy="195881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76224" y="1185863"/>
            <a:ext cx="1780699" cy="1980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40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Machine Learning</a:t>
            </a:r>
            <a:endParaRPr lang="en-US" sz="1400"/>
          </a:p>
        </p:txBody>
      </p:sp>
      <p:sp>
        <p:nvSpPr>
          <p:cNvPr id="5" name="Text 2"/>
          <p:cNvSpPr/>
          <p:nvPr/>
        </p:nvSpPr>
        <p:spPr>
          <a:xfrm>
            <a:off x="4076225" y="1459825"/>
            <a:ext cx="10554176" cy="7902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40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Algorithms that improve through experience are used for pattern recognition in transaction data and anomaly detection </a:t>
            </a:r>
          </a:p>
          <a:p>
            <a:pPr marL="0" indent="0" algn="l">
              <a:lnSpc>
                <a:spcPts val="1550"/>
              </a:lnSpc>
              <a:buNone/>
            </a:pPr>
            <a:r>
              <a:rPr lang="en-US" sz="140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for security</a:t>
            </a:r>
            <a:r>
              <a:rPr lang="en-US" sz="9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95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8" y="3461623"/>
            <a:ext cx="3169444" cy="195881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076224" y="3359649"/>
            <a:ext cx="2964775" cy="299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0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Natural Language </a:t>
            </a:r>
            <a:r>
              <a:rPr lang="en-US" sz="140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Processing</a:t>
            </a:r>
            <a:endParaRPr lang="en-US" sz="1400"/>
          </a:p>
        </p:txBody>
      </p:sp>
      <p:sp>
        <p:nvSpPr>
          <p:cNvPr id="8" name="Text 4"/>
          <p:cNvSpPr/>
          <p:nvPr/>
        </p:nvSpPr>
        <p:spPr>
          <a:xfrm>
            <a:off x="4076224" y="3735586"/>
            <a:ext cx="9774079" cy="490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40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Enables smart contracts to understand and process human language, automating contract execution </a:t>
            </a:r>
          </a:p>
          <a:p>
            <a:pPr marL="0" indent="0" algn="l">
              <a:lnSpc>
                <a:spcPts val="1550"/>
              </a:lnSpc>
              <a:buNone/>
            </a:pPr>
            <a:r>
              <a:rPr lang="en-US" sz="140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based on real-world inputs</a:t>
            </a:r>
            <a:r>
              <a:rPr lang="en-US" sz="9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95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98" y="5737384"/>
            <a:ext cx="3169444" cy="195881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076224" y="5737384"/>
            <a:ext cx="1657588" cy="1980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60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Computer Vision</a:t>
            </a:r>
            <a:endParaRPr lang="en-US" sz="1600"/>
          </a:p>
        </p:txBody>
      </p:sp>
      <p:sp>
        <p:nvSpPr>
          <p:cNvPr id="11" name="Text 6"/>
          <p:cNvSpPr/>
          <p:nvPr/>
        </p:nvSpPr>
        <p:spPr>
          <a:xfrm>
            <a:off x="4076224" y="6011347"/>
            <a:ext cx="9774079" cy="2028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40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Visual data analysis for supply chain verification, combined with blockchain to create immutable visual records of products.</a:t>
            </a:r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03434"/>
            <a:ext cx="9502497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Key Applications: Case Study 1</a:t>
            </a:r>
            <a:endParaRPr lang="en-US" sz="3900"/>
          </a:p>
        </p:txBody>
      </p:sp>
      <p:sp>
        <p:nvSpPr>
          <p:cNvPr id="3" name="Text 1"/>
          <p:cNvSpPr/>
          <p:nvPr/>
        </p:nvSpPr>
        <p:spPr>
          <a:xfrm>
            <a:off x="793790" y="191952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IBM Food Trust</a:t>
            </a:r>
            <a:endParaRPr lang="en-US" sz="2300"/>
          </a:p>
        </p:txBody>
      </p:sp>
      <p:sp>
        <p:nvSpPr>
          <p:cNvPr id="4" name="Text 2"/>
          <p:cNvSpPr/>
          <p:nvPr/>
        </p:nvSpPr>
        <p:spPr>
          <a:xfrm>
            <a:off x="793790" y="2489954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blockchain-powered platform enhanced with AI capabilities to transform food supply chain traceability.</a:t>
            </a:r>
            <a:endParaRPr lang="en-US" sz="1550"/>
          </a:p>
        </p:txBody>
      </p:sp>
      <p:sp>
        <p:nvSpPr>
          <p:cNvPr id="5" name="Text 3"/>
          <p:cNvSpPr/>
          <p:nvPr/>
        </p:nvSpPr>
        <p:spPr>
          <a:xfrm>
            <a:off x="793790" y="3323392"/>
            <a:ext cx="2572107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Implementation:</a:t>
            </a:r>
            <a:endParaRPr lang="en-US" sz="1950"/>
          </a:p>
        </p:txBody>
      </p:sp>
      <p:sp>
        <p:nvSpPr>
          <p:cNvPr id="6" name="Text 4"/>
          <p:cNvSpPr/>
          <p:nvPr/>
        </p:nvSpPr>
        <p:spPr>
          <a:xfrm>
            <a:off x="793790" y="3831908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Tracks products from farm to consumer</a:t>
            </a:r>
            <a:endParaRPr lang="en-US" sz="1550"/>
          </a:p>
        </p:txBody>
      </p:sp>
      <p:sp>
        <p:nvSpPr>
          <p:cNvPr id="7" name="Text 5"/>
          <p:cNvSpPr/>
          <p:nvPr/>
        </p:nvSpPr>
        <p:spPr>
          <a:xfrm>
            <a:off x="793790" y="4218861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 analyzes supply chain patterns to predict issues</a:t>
            </a:r>
            <a:endParaRPr lang="en-US" sz="1550"/>
          </a:p>
        </p:txBody>
      </p:sp>
      <p:sp>
        <p:nvSpPr>
          <p:cNvPr id="8" name="Text 6"/>
          <p:cNvSpPr/>
          <p:nvPr/>
        </p:nvSpPr>
        <p:spPr>
          <a:xfrm>
            <a:off x="793790" y="4605814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Machine learning identifies optimal routing and inventory management</a:t>
            </a:r>
            <a:endParaRPr lang="en-US" sz="1550"/>
          </a:p>
        </p:txBody>
      </p:sp>
      <p:sp>
        <p:nvSpPr>
          <p:cNvPr id="9" name="Text 7"/>
          <p:cNvSpPr/>
          <p:nvPr/>
        </p:nvSpPr>
        <p:spPr>
          <a:xfrm>
            <a:off x="793790" y="543925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Results:</a:t>
            </a:r>
            <a:endParaRPr lang="en-US" sz="1950"/>
          </a:p>
        </p:txBody>
      </p:sp>
      <p:sp>
        <p:nvSpPr>
          <p:cNvPr id="10" name="Text 8"/>
          <p:cNvSpPr/>
          <p:nvPr/>
        </p:nvSpPr>
        <p:spPr>
          <a:xfrm>
            <a:off x="793790" y="5947767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99.9% reduction in time to trace food origins (from 7 days to 2.2 seconds)</a:t>
            </a:r>
            <a:endParaRPr lang="en-US" sz="1550"/>
          </a:p>
        </p:txBody>
      </p:sp>
      <p:sp>
        <p:nvSpPr>
          <p:cNvPr id="11" name="Text 9"/>
          <p:cNvSpPr/>
          <p:nvPr/>
        </p:nvSpPr>
        <p:spPr>
          <a:xfrm>
            <a:off x="793790" y="6652260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30% decrease in food waste across the supply chain</a:t>
            </a:r>
            <a:endParaRPr lang="en-US" sz="1550"/>
          </a:p>
        </p:txBody>
      </p:sp>
      <p:sp>
        <p:nvSpPr>
          <p:cNvPr id="12" name="Text 10"/>
          <p:cNvSpPr/>
          <p:nvPr/>
        </p:nvSpPr>
        <p:spPr>
          <a:xfrm>
            <a:off x="793790" y="7039213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Walmart reduced food safety incident response time by 96%</a:t>
            </a:r>
            <a:endParaRPr lang="en-US" sz="1550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874" y="1944410"/>
            <a:ext cx="6279356" cy="39590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8090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390543"/>
            <a:ext cx="5614868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Impact &amp; Benefits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793790" y="4407456"/>
            <a:ext cx="3074670" cy="654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150"/>
              </a:lnSpc>
              <a:buNone/>
            </a:pPr>
            <a:r>
              <a:rPr lang="en-US" sz="5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$1.76T</a:t>
            </a:r>
            <a:endParaRPr lang="en-US" sz="5150" dirty="0"/>
          </a:p>
        </p:txBody>
      </p:sp>
      <p:sp>
        <p:nvSpPr>
          <p:cNvPr id="5" name="Text 2"/>
          <p:cNvSpPr/>
          <p:nvPr/>
        </p:nvSpPr>
        <p:spPr>
          <a:xfrm>
            <a:off x="793790" y="5310426"/>
            <a:ext cx="3074670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Projected Global Value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793790" y="6049804"/>
            <a:ext cx="3074670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Estimated economic value added by AI-blockchain integration by 2030 (PwC analysis)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4116467" y="4407456"/>
            <a:ext cx="3074670" cy="654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150"/>
              </a:lnSpc>
              <a:buNone/>
            </a:pPr>
            <a:r>
              <a:rPr lang="en-US" sz="5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40%</a:t>
            </a:r>
            <a:endParaRPr lang="en-US" sz="5150" dirty="0"/>
          </a:p>
        </p:txBody>
      </p:sp>
      <p:sp>
        <p:nvSpPr>
          <p:cNvPr id="8" name="Text 5"/>
          <p:cNvSpPr/>
          <p:nvPr/>
        </p:nvSpPr>
        <p:spPr>
          <a:xfrm>
            <a:off x="4116467" y="5310426"/>
            <a:ext cx="3074670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Operational Efficiency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4116467" y="6049804"/>
            <a:ext cx="3074670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Average improvement in business process efficiency when implementing both technologies</a:t>
            </a: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7439144" y="4407456"/>
            <a:ext cx="3074670" cy="654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150"/>
              </a:lnSpc>
              <a:buNone/>
            </a:pPr>
            <a:r>
              <a:rPr lang="en-US" sz="5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99.99%</a:t>
            </a:r>
            <a:endParaRPr lang="en-US" sz="5150" dirty="0"/>
          </a:p>
        </p:txBody>
      </p:sp>
      <p:sp>
        <p:nvSpPr>
          <p:cNvPr id="11" name="Text 8"/>
          <p:cNvSpPr/>
          <p:nvPr/>
        </p:nvSpPr>
        <p:spPr>
          <a:xfrm>
            <a:off x="7439144" y="5310426"/>
            <a:ext cx="3074670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Security Enhancement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7439144" y="6049804"/>
            <a:ext cx="3074670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Reduction in successful fraud attempts when AI-powered security monitors blockchain transactions</a:t>
            </a:r>
            <a:endParaRPr lang="en-US" sz="1550" dirty="0"/>
          </a:p>
        </p:txBody>
      </p:sp>
      <p:sp>
        <p:nvSpPr>
          <p:cNvPr id="13" name="Text 10"/>
          <p:cNvSpPr/>
          <p:nvPr/>
        </p:nvSpPr>
        <p:spPr>
          <a:xfrm>
            <a:off x="10761821" y="4407456"/>
            <a:ext cx="3074789" cy="654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150"/>
              </a:lnSpc>
              <a:buNone/>
            </a:pPr>
            <a:r>
              <a:rPr lang="en-US" sz="5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76%</a:t>
            </a:r>
            <a:endParaRPr lang="en-US" sz="5150" dirty="0"/>
          </a:p>
        </p:txBody>
      </p:sp>
      <p:sp>
        <p:nvSpPr>
          <p:cNvPr id="14" name="Text 11"/>
          <p:cNvSpPr/>
          <p:nvPr/>
        </p:nvSpPr>
        <p:spPr>
          <a:xfrm>
            <a:off x="11058763" y="5310426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Trust Increase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10761821" y="5739646"/>
            <a:ext cx="3074789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Consumer trust improvement when products use verified AI-blockchain tracking (Deloitte survey)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8784" y="515779"/>
            <a:ext cx="5226010" cy="5556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50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Challenges &amp; Risks</a:t>
            </a:r>
            <a:endParaRPr lang="en-US" sz="3500"/>
          </a:p>
        </p:txBody>
      </p:sp>
      <p:sp>
        <p:nvSpPr>
          <p:cNvPr id="4" name="Shape 1"/>
          <p:cNvSpPr/>
          <p:nvPr/>
        </p:nvSpPr>
        <p:spPr>
          <a:xfrm>
            <a:off x="748784" y="1338143"/>
            <a:ext cx="400050" cy="400050"/>
          </a:xfrm>
          <a:prstGeom prst="roundRect">
            <a:avLst>
              <a:gd name="adj" fmla="val 1867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815459" y="1371481"/>
            <a:ext cx="26670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</a:t>
            </a:r>
            <a:endParaRPr lang="en-US" sz="2100"/>
          </a:p>
        </p:txBody>
      </p:sp>
      <p:sp>
        <p:nvSpPr>
          <p:cNvPr id="6" name="Text 3"/>
          <p:cNvSpPr/>
          <p:nvPr/>
        </p:nvSpPr>
        <p:spPr>
          <a:xfrm>
            <a:off x="1326594" y="1371481"/>
            <a:ext cx="3520797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Technical Challenges</a:t>
            </a:r>
            <a:endParaRPr lang="en-US" sz="2100"/>
          </a:p>
        </p:txBody>
      </p:sp>
      <p:sp>
        <p:nvSpPr>
          <p:cNvPr id="7" name="Text 4"/>
          <p:cNvSpPr/>
          <p:nvPr/>
        </p:nvSpPr>
        <p:spPr>
          <a:xfrm>
            <a:off x="1326594" y="1811655"/>
            <a:ext cx="7068622" cy="8536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Blockchain's energy consumption and scalability issues (Bitcoin alone consumes more electricity than Argentina). AI integration adds computational complexity, potentially slowing transaction speeds by 15-40%.</a:t>
            </a:r>
            <a:endParaRPr lang="en-US" sz="1400"/>
          </a:p>
        </p:txBody>
      </p:sp>
      <p:sp>
        <p:nvSpPr>
          <p:cNvPr id="8" name="Shape 5"/>
          <p:cNvSpPr/>
          <p:nvPr/>
        </p:nvSpPr>
        <p:spPr>
          <a:xfrm>
            <a:off x="748784" y="3020973"/>
            <a:ext cx="400050" cy="400050"/>
          </a:xfrm>
          <a:prstGeom prst="roundRect">
            <a:avLst>
              <a:gd name="adj" fmla="val 1867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815459" y="3054310"/>
            <a:ext cx="26670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</a:t>
            </a:r>
            <a:endParaRPr lang="en-US" sz="2100"/>
          </a:p>
        </p:txBody>
      </p:sp>
      <p:sp>
        <p:nvSpPr>
          <p:cNvPr id="10" name="Text 7"/>
          <p:cNvSpPr/>
          <p:nvPr/>
        </p:nvSpPr>
        <p:spPr>
          <a:xfrm>
            <a:off x="1326594" y="3054310"/>
            <a:ext cx="2949773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Privacy Concerns</a:t>
            </a:r>
            <a:endParaRPr lang="en-US" sz="2100"/>
          </a:p>
        </p:txBody>
      </p:sp>
      <p:sp>
        <p:nvSpPr>
          <p:cNvPr id="11" name="Text 8"/>
          <p:cNvSpPr/>
          <p:nvPr/>
        </p:nvSpPr>
        <p:spPr>
          <a:xfrm>
            <a:off x="1326594" y="3494484"/>
            <a:ext cx="7068622" cy="8536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Balancing blockchain's transparency with data privacy requirements like GDPR. AI analysis may extract sensitive patterns from supposedly anonymous blockchain data, creating potential for re-identification attacks.</a:t>
            </a:r>
            <a:endParaRPr lang="en-US" sz="1400"/>
          </a:p>
        </p:txBody>
      </p:sp>
      <p:sp>
        <p:nvSpPr>
          <p:cNvPr id="12" name="Shape 9"/>
          <p:cNvSpPr/>
          <p:nvPr/>
        </p:nvSpPr>
        <p:spPr>
          <a:xfrm>
            <a:off x="748784" y="4703802"/>
            <a:ext cx="400050" cy="400050"/>
          </a:xfrm>
          <a:prstGeom prst="roundRect">
            <a:avLst>
              <a:gd name="adj" fmla="val 1867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815459" y="4737140"/>
            <a:ext cx="26670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3</a:t>
            </a:r>
            <a:endParaRPr lang="en-US" sz="2100"/>
          </a:p>
        </p:txBody>
      </p:sp>
      <p:sp>
        <p:nvSpPr>
          <p:cNvPr id="14" name="Text 11"/>
          <p:cNvSpPr/>
          <p:nvPr/>
        </p:nvSpPr>
        <p:spPr>
          <a:xfrm>
            <a:off x="1326594" y="4737140"/>
            <a:ext cx="3948589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Regulatory Uncertainty</a:t>
            </a:r>
            <a:endParaRPr lang="en-US" sz="2100"/>
          </a:p>
        </p:txBody>
      </p:sp>
      <p:sp>
        <p:nvSpPr>
          <p:cNvPr id="15" name="Text 12"/>
          <p:cNvSpPr/>
          <p:nvPr/>
        </p:nvSpPr>
        <p:spPr>
          <a:xfrm>
            <a:off x="1326594" y="5177314"/>
            <a:ext cx="7068622" cy="8536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Evolving global regulations for both AI and blockchain create compliance challenges. Only 28% of countries have comprehensive frameworks addressing both technologies together.</a:t>
            </a:r>
            <a:endParaRPr lang="en-US" sz="1400"/>
          </a:p>
        </p:txBody>
      </p:sp>
      <p:sp>
        <p:nvSpPr>
          <p:cNvPr id="16" name="Shape 13"/>
          <p:cNvSpPr/>
          <p:nvPr/>
        </p:nvSpPr>
        <p:spPr>
          <a:xfrm>
            <a:off x="748784" y="6386632"/>
            <a:ext cx="400050" cy="400050"/>
          </a:xfrm>
          <a:prstGeom prst="roundRect">
            <a:avLst>
              <a:gd name="adj" fmla="val 1867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815459" y="6419969"/>
            <a:ext cx="26670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4</a:t>
            </a:r>
            <a:endParaRPr lang="en-US" sz="2100"/>
          </a:p>
        </p:txBody>
      </p:sp>
      <p:sp>
        <p:nvSpPr>
          <p:cNvPr id="18" name="Text 15"/>
          <p:cNvSpPr/>
          <p:nvPr/>
        </p:nvSpPr>
        <p:spPr>
          <a:xfrm>
            <a:off x="1326594" y="6419969"/>
            <a:ext cx="2781181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Algorithmic Bias</a:t>
            </a:r>
            <a:endParaRPr lang="en-US" sz="2100"/>
          </a:p>
        </p:txBody>
      </p:sp>
      <p:sp>
        <p:nvSpPr>
          <p:cNvPr id="19" name="Text 16"/>
          <p:cNvSpPr/>
          <p:nvPr/>
        </p:nvSpPr>
        <p:spPr>
          <a:xfrm>
            <a:off x="1326594" y="6860143"/>
            <a:ext cx="7068622" cy="8536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 systems may perpetuate biases when analyzing blockchain data, potentially creating discriminatory outcomes in financial services, supply chain decisions, and resource allocation.</a:t>
            </a:r>
            <a:endParaRPr 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9020" y="501134"/>
            <a:ext cx="4988481" cy="5694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Future Directions</a:t>
            </a:r>
            <a:endParaRPr lang="en-US" sz="3550"/>
          </a:p>
        </p:txBody>
      </p:sp>
      <p:sp>
        <p:nvSpPr>
          <p:cNvPr id="3" name="Text 1"/>
          <p:cNvSpPr/>
          <p:nvPr/>
        </p:nvSpPr>
        <p:spPr>
          <a:xfrm>
            <a:off x="729020" y="1526143"/>
            <a:ext cx="6363891" cy="683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Emerging Trends in AI-Blockchain Integration</a:t>
            </a:r>
            <a:endParaRPr lang="en-US" sz="215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20" y="2414588"/>
            <a:ext cx="911304" cy="141446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822490" y="2596753"/>
            <a:ext cx="4869061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Federated Learning on Blockchain</a:t>
            </a:r>
            <a:endParaRPr lang="en-US" sz="1750"/>
          </a:p>
        </p:txBody>
      </p:sp>
      <p:sp>
        <p:nvSpPr>
          <p:cNvPr id="6" name="Text 3"/>
          <p:cNvSpPr/>
          <p:nvPr/>
        </p:nvSpPr>
        <p:spPr>
          <a:xfrm>
            <a:off x="1822490" y="3063716"/>
            <a:ext cx="5270421" cy="583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Training AI models across decentralized data sources while maintaining privacy and data sovereignty</a:t>
            </a:r>
            <a:endParaRPr lang="en-US" sz="140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20" y="3829050"/>
            <a:ext cx="911304" cy="14144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822490" y="4011216"/>
            <a:ext cx="4425791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Autonomous Economic Agents</a:t>
            </a:r>
            <a:endParaRPr lang="en-US" sz="1750"/>
          </a:p>
        </p:txBody>
      </p:sp>
      <p:sp>
        <p:nvSpPr>
          <p:cNvPr id="9" name="Text 5"/>
          <p:cNvSpPr/>
          <p:nvPr/>
        </p:nvSpPr>
        <p:spPr>
          <a:xfrm>
            <a:off x="1822490" y="4478179"/>
            <a:ext cx="5270421" cy="583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Self-executing AI entities that operate on blockchain networks to perform tasks, manage assets, and make decisions</a:t>
            </a:r>
            <a:endParaRPr lang="en-US" sz="140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20" y="5243513"/>
            <a:ext cx="911304" cy="1414463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822490" y="5425678"/>
            <a:ext cx="2667833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Zero-Knowledge AI</a:t>
            </a:r>
            <a:endParaRPr lang="en-US" sz="1750"/>
          </a:p>
        </p:txBody>
      </p:sp>
      <p:sp>
        <p:nvSpPr>
          <p:cNvPr id="12" name="Text 7"/>
          <p:cNvSpPr/>
          <p:nvPr/>
        </p:nvSpPr>
        <p:spPr>
          <a:xfrm>
            <a:off x="1822490" y="5892641"/>
            <a:ext cx="5270421" cy="583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Cryptographic techniques allowing AI to verify information without seeing sensitive data, enhancing privacy</a:t>
            </a:r>
            <a:endParaRPr lang="en-US" sz="140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5110" y="1549003"/>
            <a:ext cx="6363891" cy="63638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Microsoft Office PowerPoint</Application>
  <PresentationFormat>Custom</PresentationFormat>
  <Paragraphs>106</Paragraphs>
  <Slides>12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Open Sans Bold</vt:lpstr>
      <vt:lpstr>DM Sans Bold</vt:lpstr>
      <vt:lpstr>Unbounded Bold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Babak Hoosini</dc:creator>
  <cp:lastModifiedBy>sayed.hoosini-W214134722</cp:lastModifiedBy>
  <cp:revision>2</cp:revision>
  <dcterms:created xsi:type="dcterms:W3CDTF">2025-06-30T17:02:49Z</dcterms:created>
  <dcterms:modified xsi:type="dcterms:W3CDTF">2025-07-01T00:30:00Z</dcterms:modified>
</cp:coreProperties>
</file>