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4630400" cy="8229600"/>
  <p:notesSz cx="8229600" cy="14630400"/>
  <p:embeddedFontLst>
    <p:embeddedFont>
      <p:font typeface="Host Grotesk Medium" panose="020B0604020202020204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775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 ?><Relationships xmlns="http://schemas.openxmlformats.org/package/2006/relationships"><Relationship Id="rId3" Target="../notesSlides/notesSlide12.xml" Type="http://schemas.openxmlformats.org/officeDocument/2006/relationships/notesSlide"/><Relationship Id="rId2" Target="../slideLayouts/slideLayout13.xml" Type="http://schemas.openxmlformats.org/officeDocument/2006/relationships/slideLayout"/><Relationship Id="rId1" Target="https://www.youtube.com/embed/RCApqAN4oMc?feature=oembed" TargetMode="External" Type="http://schemas.openxmlformats.org/officeDocument/2006/relationships/video"/><Relationship Id="rId5" Target="../media/image21.png" Type="http://schemas.openxmlformats.org/officeDocument/2006/relationships/image"/><Relationship Id="rId4" Target="../media/image20.jpeg" Type="http://schemas.openxmlformats.org/officeDocument/2006/relationships/image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 ?><Relationships xmlns="http://schemas.openxmlformats.org/package/2006/relationships"><Relationship Id="rId3" Target="../media/image3.jpe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6.xml" Type="http://schemas.openxmlformats.org/officeDocument/2006/relationships/slideLayout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 ?><Relationships xmlns="http://schemas.openxmlformats.org/package/2006/relationships"><Relationship Id="rId3" Target="../media/image9.jpe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9.xml" Type="http://schemas.openxmlformats.org/officeDocument/2006/relationships/slideLayout"/><Relationship Id="rId4" Target="../media/image10.png" Type="http://schemas.openxmlformats.org/officeDocument/2006/relationships/image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94723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AI in Manufacturing</a:t>
            </a:r>
            <a:endParaRPr lang="en-US" sz="3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88902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Challenges &amp; Risks</a:t>
            </a:r>
            <a:endParaRPr lang="en-US" sz="3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705814"/>
            <a:ext cx="6521410" cy="79379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92148" y="369796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Technical Errors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992148" y="4127183"/>
            <a:ext cx="6124694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can misclassify or fail.</a:t>
            </a:r>
          </a:p>
          <a:p>
            <a:pPr>
              <a:lnSpc>
                <a:spcPts val="2300"/>
              </a:lnSpc>
            </a:pPr>
            <a:r>
              <a:rPr lang="en-US" sz="1600" dirty="0"/>
              <a:t>AI systems can produce errors if data is inaccurate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2705814"/>
            <a:ext cx="6521410" cy="7937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13558" y="369796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Job Displacement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7513558" y="4127183"/>
            <a:ext cx="6124694" cy="602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Machines now do some tasks. </a:t>
            </a:r>
          </a:p>
          <a:p>
            <a:pPr>
              <a:lnSpc>
                <a:spcPts val="2300"/>
              </a:lnSpc>
            </a:pPr>
            <a:r>
              <a:rPr lang="en-US" sz="1600" dirty="0"/>
              <a:t>Automation may replace some jobs, requiring workforce retraining.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32" y="4821555"/>
            <a:ext cx="6521410" cy="79379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92148" y="561534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Training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992148" y="6044565"/>
            <a:ext cx="6124694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Workers must learn to work with AI systems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3006" y="4794349"/>
            <a:ext cx="6521410" cy="79379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513558" y="561534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Data Dependence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7513558" y="6044564"/>
            <a:ext cx="6124694" cy="7937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relies on accurate and up-to-date data.</a:t>
            </a:r>
          </a:p>
          <a:p>
            <a:pPr>
              <a:lnSpc>
                <a:spcPts val="2300"/>
              </a:lnSpc>
            </a:pPr>
            <a:r>
              <a:rPr lang="en-US" sz="1600" dirty="0"/>
              <a:t>AI success depends on updated, high-quality factory data.</a:t>
            </a:r>
            <a:endParaRPr lang="en-US" sz="15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12827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Future Directions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3629739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04" y="3666946"/>
            <a:ext cx="297656" cy="37207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38632" y="3697962"/>
            <a:ext cx="3420547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Collaborative Robots (Cobots)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1438632" y="4127183"/>
            <a:ext cx="3537347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robots working safely with people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5223986" y="3629739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400" y="3666946"/>
            <a:ext cx="297656" cy="37207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68829" y="369796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Edge AI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5868829" y="4127183"/>
            <a:ext cx="3537466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decisions on the factory floor</a:t>
            </a:r>
            <a:endParaRPr lang="en-US" sz="1550" dirty="0"/>
          </a:p>
        </p:txBody>
      </p:sp>
      <p:sp>
        <p:nvSpPr>
          <p:cNvPr id="11" name="Shape 7"/>
          <p:cNvSpPr/>
          <p:nvPr/>
        </p:nvSpPr>
        <p:spPr>
          <a:xfrm>
            <a:off x="9654302" y="3629739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716" y="3666946"/>
            <a:ext cx="297656" cy="37207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299144" y="3697962"/>
            <a:ext cx="3002399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Sustainable Manufacturing</a:t>
            </a:r>
            <a:endParaRPr lang="en-US" sz="1950" dirty="0"/>
          </a:p>
        </p:txBody>
      </p:sp>
      <p:sp>
        <p:nvSpPr>
          <p:cNvPr id="14" name="Text 9"/>
          <p:cNvSpPr/>
          <p:nvPr/>
        </p:nvSpPr>
        <p:spPr>
          <a:xfrm>
            <a:off x="10299144" y="4127183"/>
            <a:ext cx="3537466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reduces waste and energy use</a:t>
            </a:r>
            <a:endParaRPr lang="en-US" sz="1550" dirty="0"/>
          </a:p>
        </p:txBody>
      </p:sp>
      <p:sp>
        <p:nvSpPr>
          <p:cNvPr id="15" name="Shape 10"/>
          <p:cNvSpPr/>
          <p:nvPr/>
        </p:nvSpPr>
        <p:spPr>
          <a:xfrm>
            <a:off x="793790" y="4821674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204" y="4858881"/>
            <a:ext cx="297656" cy="37207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438632" y="4889897"/>
            <a:ext cx="2531507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Self-Healing Machines</a:t>
            </a:r>
            <a:endParaRPr lang="en-US" sz="1950" dirty="0"/>
          </a:p>
        </p:txBody>
      </p:sp>
      <p:sp>
        <p:nvSpPr>
          <p:cNvPr id="18" name="Text 12"/>
          <p:cNvSpPr/>
          <p:nvPr/>
        </p:nvSpPr>
        <p:spPr>
          <a:xfrm>
            <a:off x="1438632" y="5319117"/>
            <a:ext cx="12397978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predicts and fixes issues automatically</a:t>
            </a:r>
            <a:endParaRPr lang="en-US" sz="15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3773" y="456248"/>
            <a:ext cx="5050036" cy="518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2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Interactive Slide</a:t>
            </a:r>
            <a:endParaRPr lang="en-US" sz="32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226" y="1410295"/>
            <a:ext cx="6449020" cy="64490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63773" y="8232696"/>
            <a:ext cx="13302853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is a flexible slide for a visual or interactive element to enhance the presentation.</a:t>
            </a:r>
            <a:endParaRPr lang="en-US" sz="1300" dirty="0"/>
          </a:p>
        </p:txBody>
      </p:sp>
      <p:pic>
        <p:nvPicPr>
          <p:cNvPr id="7" name="Online Media 6" title="Artificial Intelligence and manufacturing">
            <a:hlinkClick r:id="" action="ppaction://media"/>
            <a:extLst>
              <a:ext uri="{FF2B5EF4-FFF2-40B4-BE49-F238E27FC236}">
                <a16:creationId xmlns:a16="http://schemas.microsoft.com/office/drawing/2014/main" id="{233FCF84-1572-3183-C78D-414D683A2E5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0" y="1494439"/>
            <a:ext cx="7525226" cy="6449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5417" y="563816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Conclusion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3358158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68204" y="3395365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1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438632" y="342638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Smart</a:t>
            </a:r>
            <a:endParaRPr lang="en-US" sz="1950" dirty="0"/>
          </a:p>
        </p:txBody>
      </p:sp>
      <p:sp>
        <p:nvSpPr>
          <p:cNvPr id="6" name="Shape 4"/>
          <p:cNvSpPr/>
          <p:nvPr/>
        </p:nvSpPr>
        <p:spPr>
          <a:xfrm>
            <a:off x="5223986" y="3358158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5298400" y="3395365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2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5868829" y="342638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Safe</a:t>
            </a:r>
            <a:endParaRPr lang="en-US" sz="1950" dirty="0"/>
          </a:p>
        </p:txBody>
      </p:sp>
      <p:sp>
        <p:nvSpPr>
          <p:cNvPr id="9" name="Shape 7"/>
          <p:cNvSpPr/>
          <p:nvPr/>
        </p:nvSpPr>
        <p:spPr>
          <a:xfrm>
            <a:off x="9654302" y="3358158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9728716" y="3395365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3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10299144" y="342638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Fast</a:t>
            </a:r>
            <a:endParaRPr lang="en-US" sz="1950" dirty="0"/>
          </a:p>
        </p:txBody>
      </p:sp>
      <p:sp>
        <p:nvSpPr>
          <p:cNvPr id="12" name="Text 10"/>
          <p:cNvSpPr/>
          <p:nvPr/>
        </p:nvSpPr>
        <p:spPr>
          <a:xfrm>
            <a:off x="793790" y="4027884"/>
            <a:ext cx="13042821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transforms manufacturing by making it smarter, safer, and faster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793790" y="4548783"/>
            <a:ext cx="13042821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Helps solve real problems like breakdowns and defects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793790" y="5069681"/>
            <a:ext cx="13042821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Future factories will combine human creativity with machine intelligence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793790" y="5590580"/>
            <a:ext cx="13042821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slide summarizes the main points and offers a final takeaway message.</a:t>
            </a:r>
            <a:endParaRPr lang="en-US" sz="15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13646" y="487402"/>
            <a:ext cx="755642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References 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280082" y="1648774"/>
            <a:ext cx="7556421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300"/>
              </a:lnSpc>
              <a:buSzPct val="100000"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BMW Group. (2024). AI in Automotive Production. Retrieved from https://www.bmwgroup.com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280082" y="2398394"/>
            <a:ext cx="7556421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300"/>
              </a:lnSpc>
              <a:buSzPct val="100000"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Foxconn Technology. (2023). Smart Factory Systems. Retrieved from https://www.foxconn.com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280081" y="3148633"/>
            <a:ext cx="7556421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300"/>
              </a:lnSpc>
              <a:buSzPct val="100000"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in Manufacturing Report. (2023). McKinsey &amp; Company.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280080" y="3666732"/>
            <a:ext cx="7556421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300"/>
              </a:lnSpc>
              <a:buSzPct val="100000"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World Economic Forum. (2023). The Future of Advanced Manufacturing</a:t>
            </a:r>
            <a:endParaRPr lang="en-US" sz="1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2550" y="512276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Title Slide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3337441"/>
            <a:ext cx="6422231" cy="1186577"/>
          </a:xfrm>
          <a:prstGeom prst="roundRect">
            <a:avLst>
              <a:gd name="adj" fmla="val 7025"/>
            </a:avLst>
          </a:prstGeom>
          <a:noFill/>
          <a:ln w="2286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015008" y="3558659"/>
            <a:ext cx="352044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 AI in Manufacturing</a:t>
            </a:r>
            <a:endParaRPr lang="en-US" sz="2300" dirty="0"/>
          </a:p>
        </p:txBody>
      </p:sp>
      <p:sp>
        <p:nvSpPr>
          <p:cNvPr id="5" name="Shape 3"/>
          <p:cNvSpPr/>
          <p:nvPr/>
        </p:nvSpPr>
        <p:spPr>
          <a:xfrm>
            <a:off x="7414379" y="3337441"/>
            <a:ext cx="6422231" cy="1186577"/>
          </a:xfrm>
          <a:prstGeom prst="roundRect">
            <a:avLst>
              <a:gd name="adj" fmla="val 7025"/>
            </a:avLst>
          </a:prstGeom>
          <a:noFill/>
          <a:ln w="2286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7635597" y="3558659"/>
            <a:ext cx="5979795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Presenter: </a:t>
            </a:r>
            <a:r>
              <a:rPr lang="en-US" sz="2300" b="1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By Miguel Mora, Hashim Sayed Hoosini, Michael Garcia</a:t>
            </a:r>
            <a:endParaRPr lang="en-US" sz="2300" dirty="0"/>
          </a:p>
        </p:txBody>
      </p:sp>
      <p:sp>
        <p:nvSpPr>
          <p:cNvPr id="7" name="Shape 5"/>
          <p:cNvSpPr/>
          <p:nvPr/>
        </p:nvSpPr>
        <p:spPr>
          <a:xfrm>
            <a:off x="793790" y="4722376"/>
            <a:ext cx="6422231" cy="1186577"/>
          </a:xfrm>
          <a:prstGeom prst="roundRect">
            <a:avLst>
              <a:gd name="adj" fmla="val 7025"/>
            </a:avLst>
          </a:prstGeom>
          <a:noFill/>
          <a:ln w="2286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1015008" y="4943594"/>
            <a:ext cx="5979795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Course: ITAI 2372 – Artificial Intelligence Applications</a:t>
            </a:r>
            <a:endParaRPr lang="en-US" sz="2300" dirty="0"/>
          </a:p>
        </p:txBody>
      </p:sp>
      <p:sp>
        <p:nvSpPr>
          <p:cNvPr id="9" name="Shape 7"/>
          <p:cNvSpPr/>
          <p:nvPr/>
        </p:nvSpPr>
        <p:spPr>
          <a:xfrm>
            <a:off x="7414379" y="4722376"/>
            <a:ext cx="6422231" cy="1186577"/>
          </a:xfrm>
          <a:prstGeom prst="roundRect">
            <a:avLst>
              <a:gd name="adj" fmla="val 7025"/>
            </a:avLst>
          </a:prstGeom>
          <a:noFill/>
          <a:ln w="2286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7635597" y="494359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Date: 09 July 2025</a:t>
            </a:r>
            <a:endParaRPr lang="en-US" sz="2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2713" y="517446"/>
            <a:ext cx="4848344" cy="3823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Introduction to AI in Manufacturing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56812" y="1190625"/>
            <a:ext cx="1834872" cy="229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What is AI?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156812" y="1557099"/>
            <a:ext cx="7009203" cy="366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(Artificial Intelligence) refers to computer systems that can perform tasks that normally require human intelligence, like learning, decision-making, or recognizing patterns.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156812" y="2573284"/>
            <a:ext cx="1834872" cy="229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AI in Manufacturing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156812" y="2895593"/>
            <a:ext cx="6413302" cy="1833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in Manufacturing means using smart systems to improve production, detect problems, and make decisions.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156812" y="4036278"/>
            <a:ext cx="6413302" cy="1833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includes machines that can see, learn from data, and automate complex tasks.</a:t>
            </a:r>
            <a:endParaRPr lang="en-US" sz="14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766" y="3286601"/>
            <a:ext cx="7751635" cy="4942999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752713" y="7909084"/>
            <a:ext cx="13124974" cy="1833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9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7889" y="424732"/>
            <a:ext cx="7259003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Domain Overview &amp; Importance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3927991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438632" y="3996214"/>
            <a:ext cx="2589728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Manufacturing Process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1438632" y="4425434"/>
            <a:ext cx="3537347" cy="892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Manufacturing is the process of creating products using machinery, tools, and labor.</a:t>
            </a:r>
            <a:endParaRPr lang="en-US" sz="1550" dirty="0"/>
          </a:p>
        </p:txBody>
      </p:sp>
      <p:sp>
        <p:nvSpPr>
          <p:cNvPr id="6" name="Shape 4"/>
          <p:cNvSpPr/>
          <p:nvPr/>
        </p:nvSpPr>
        <p:spPr>
          <a:xfrm>
            <a:off x="5223986" y="3927991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5868829" y="399621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Economic Impact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5868829" y="4425434"/>
            <a:ext cx="3537466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plays a vital role in the global economy by producing goods at scale.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9654302" y="3927991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10299144" y="399621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Industry Challenges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10299144" y="4425434"/>
            <a:ext cx="3537466" cy="892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Challenges include high labor costs, human error, machine downtime, and demand for faster production.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2713" y="517446"/>
            <a:ext cx="3221474" cy="3823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AI Use Case Motivation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50904" y="1075611"/>
            <a:ext cx="2361486" cy="229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AI helps solve problems like: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350904" y="1957363"/>
            <a:ext cx="6413302" cy="1833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1400"/>
              </a:lnSpc>
              <a:buSzPct val="100000"/>
            </a:pPr>
            <a:r>
              <a:rPr lang="en-US" sz="1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Equipment breakdowns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350904" y="2793158"/>
            <a:ext cx="6413302" cy="1833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1400"/>
              </a:lnSpc>
              <a:buSzPct val="100000"/>
            </a:pPr>
            <a:r>
              <a:rPr lang="en-US" sz="1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Inconsistent product quality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350904" y="3662505"/>
            <a:ext cx="6413302" cy="1833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1400"/>
              </a:lnSpc>
              <a:buSzPct val="100000"/>
            </a:pPr>
            <a:r>
              <a:rPr lang="en-US" sz="1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Wasted materials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177360" y="7372395"/>
            <a:ext cx="7137840" cy="101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Example: Using AI to monitor machine performance and predict failures before they happen</a:t>
            </a:r>
            <a:endParaRPr lang="en-US" sz="14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3569" y="137160"/>
            <a:ext cx="6626831" cy="7955280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752713" y="7909084"/>
            <a:ext cx="13124974" cy="1833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endParaRPr lang="en-US" sz="9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26751"/>
            <a:ext cx="8365927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AI Techniques Used in Manufacturing</a:t>
            </a:r>
            <a:endParaRPr lang="en-US" sz="3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643664"/>
            <a:ext cx="496133" cy="49613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38780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Computer Vision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793790" y="3817025"/>
            <a:ext cx="6397347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 inspecting parts and detecting defects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9144" y="2643664"/>
            <a:ext cx="496133" cy="49613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39144" y="3387804"/>
            <a:ext cx="2639139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Predictive Maintenance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7439144" y="3817025"/>
            <a:ext cx="6397466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predicts when machines need repair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10814"/>
            <a:ext cx="496133" cy="49613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3790" y="5354955"/>
            <a:ext cx="3918109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Robotic Process Automation (RPA)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793790" y="5784175"/>
            <a:ext cx="6397347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Robots perform repetitive tasks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9144" y="4610814"/>
            <a:ext cx="496133" cy="49613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39144" y="535495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Digital Twins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7439144" y="5784175"/>
            <a:ext cx="6397466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Simulations of factory operations to test changes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20929"/>
            <a:ext cx="648700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Case Study 1 – BMW Group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793790" y="2638663"/>
            <a:ext cx="198358" cy="1190744"/>
          </a:xfrm>
          <a:prstGeom prst="roundRect">
            <a:avLst>
              <a:gd name="adj" fmla="val 42025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190506" y="2837021"/>
            <a:ext cx="3730347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Computer Vision Implementation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1190506" y="3266242"/>
            <a:ext cx="7159704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BMW uses computer vision to check if every part is installed correctly.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1091446" y="3978235"/>
            <a:ext cx="198358" cy="1190744"/>
          </a:xfrm>
          <a:prstGeom prst="roundRect">
            <a:avLst>
              <a:gd name="adj" fmla="val 42025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488162" y="4176593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AI Image Processing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1488162" y="4605814"/>
            <a:ext cx="6862048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scans thousands of images and flags mistakes.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1389102" y="5317808"/>
            <a:ext cx="198358" cy="1190744"/>
          </a:xfrm>
          <a:prstGeom prst="roundRect">
            <a:avLst>
              <a:gd name="adj" fmla="val 42025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785818" y="5516166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Quality Improvement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1785818" y="5945386"/>
            <a:ext cx="6564392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reduces human error and increases assembly line accuracy.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2955" y="538282"/>
            <a:ext cx="6054447" cy="397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5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Case Study 2 – Foxconn (Apple Supplier)</a:t>
            </a:r>
            <a:endParaRPr lang="en-US" sz="2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" y="1269921"/>
            <a:ext cx="6377107" cy="6377107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477958" y="1269921"/>
            <a:ext cx="6377107" cy="801648"/>
          </a:xfrm>
          <a:prstGeom prst="roundRect">
            <a:avLst>
              <a:gd name="adj" fmla="val 9125"/>
            </a:avLst>
          </a:prstGeom>
          <a:noFill/>
          <a:ln w="1524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718" y="1269921"/>
            <a:ext cx="60960" cy="80164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666077" y="1412319"/>
            <a:ext cx="1590437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AI-Powered Robotics</a:t>
            </a:r>
            <a:endParaRPr lang="en-US" sz="1250" dirty="0"/>
          </a:p>
        </p:txBody>
      </p:sp>
      <p:sp>
        <p:nvSpPr>
          <p:cNvPr id="7" name="Text 3"/>
          <p:cNvSpPr/>
          <p:nvPr/>
        </p:nvSpPr>
        <p:spPr>
          <a:xfrm>
            <a:off x="7666077" y="1738313"/>
            <a:ext cx="6046589" cy="190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Foxconn uses AI-powered robots to assemble parts.</a:t>
            </a:r>
            <a:endParaRPr lang="en-US" sz="1400" dirty="0"/>
          </a:p>
        </p:txBody>
      </p:sp>
      <p:sp>
        <p:nvSpPr>
          <p:cNvPr id="8" name="Shape 4"/>
          <p:cNvSpPr/>
          <p:nvPr/>
        </p:nvSpPr>
        <p:spPr>
          <a:xfrm>
            <a:off x="7477958" y="2198727"/>
            <a:ext cx="6377107" cy="801648"/>
          </a:xfrm>
          <a:prstGeom prst="roundRect">
            <a:avLst>
              <a:gd name="adj" fmla="val 9125"/>
            </a:avLst>
          </a:prstGeom>
          <a:noFill/>
          <a:ln w="1524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718" y="2198727"/>
            <a:ext cx="60960" cy="80164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666077" y="2341126"/>
            <a:ext cx="2033826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Human-Robot Collaboration</a:t>
            </a:r>
            <a:endParaRPr lang="en-US" sz="1250" dirty="0"/>
          </a:p>
        </p:txBody>
      </p:sp>
      <p:sp>
        <p:nvSpPr>
          <p:cNvPr id="11" name="Text 6"/>
          <p:cNvSpPr/>
          <p:nvPr/>
        </p:nvSpPr>
        <p:spPr>
          <a:xfrm>
            <a:off x="7666077" y="2667119"/>
            <a:ext cx="6046589" cy="190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Robots work alongside humans to improve speed and precision</a:t>
            </a: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000" dirty="0"/>
          </a:p>
        </p:txBody>
      </p:sp>
      <p:sp>
        <p:nvSpPr>
          <p:cNvPr id="12" name="Shape 7"/>
          <p:cNvSpPr/>
          <p:nvPr/>
        </p:nvSpPr>
        <p:spPr>
          <a:xfrm>
            <a:off x="7477958" y="3127534"/>
            <a:ext cx="6377107" cy="801648"/>
          </a:xfrm>
          <a:prstGeom prst="roundRect">
            <a:avLst>
              <a:gd name="adj" fmla="val 9125"/>
            </a:avLst>
          </a:prstGeom>
          <a:noFill/>
          <a:ln w="1524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718" y="3127534"/>
            <a:ext cx="60960" cy="80164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666077" y="3269933"/>
            <a:ext cx="1736765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Production Optimization</a:t>
            </a:r>
            <a:endParaRPr lang="en-US" sz="1250" dirty="0"/>
          </a:p>
        </p:txBody>
      </p:sp>
      <p:sp>
        <p:nvSpPr>
          <p:cNvPr id="15" name="Text 9"/>
          <p:cNvSpPr/>
          <p:nvPr/>
        </p:nvSpPr>
        <p:spPr>
          <a:xfrm>
            <a:off x="7666077" y="3595926"/>
            <a:ext cx="6046589" cy="1908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helps schedule production and reduces idle time</a:t>
            </a:r>
            <a:r>
              <a:rPr lang="en-US" sz="10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0484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397925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Impact &amp; Benefits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793790" y="4315658"/>
            <a:ext cx="6422231" cy="1138833"/>
          </a:xfrm>
          <a:prstGeom prst="roundRect">
            <a:avLst>
              <a:gd name="adj" fmla="val 732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99768" y="4521637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Faster Production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999768" y="4950857"/>
            <a:ext cx="601027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Machines work without breaks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7414379" y="4315658"/>
            <a:ext cx="6422231" cy="1138833"/>
          </a:xfrm>
          <a:prstGeom prst="roundRect">
            <a:avLst>
              <a:gd name="adj" fmla="val 732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620357" y="4521637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Improved Safety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7620357" y="4950857"/>
            <a:ext cx="601027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Dangerous tasks done by robots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793790" y="5652849"/>
            <a:ext cx="6422231" cy="1138833"/>
          </a:xfrm>
          <a:prstGeom prst="roundRect">
            <a:avLst>
              <a:gd name="adj" fmla="val 732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99768" y="585882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Higher Quality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999768" y="6288048"/>
            <a:ext cx="601027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catches defects early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7414379" y="5652849"/>
            <a:ext cx="6422231" cy="1138833"/>
          </a:xfrm>
          <a:prstGeom prst="roundRect">
            <a:avLst>
              <a:gd name="adj" fmla="val 732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7620357" y="585882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Better Planning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7620357" y="6288048"/>
            <a:ext cx="6010275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data helps manage supply chains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793790" y="7014924"/>
            <a:ext cx="13042821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604</Words>
  <Application>Microsoft Office PowerPoint</Application>
  <PresentationFormat>Custom</PresentationFormat>
  <Paragraphs>110</Paragraphs>
  <Slides>14</Slides>
  <Notes>14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Host Grotesk Medium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Sayed Hoosini</dc:creator>
  <cp:lastModifiedBy>Sayed Hoosini</cp:lastModifiedBy>
  <cp:revision>2</cp:revision>
  <dcterms:created xsi:type="dcterms:W3CDTF">2025-07-09T21:47:02Z</dcterms:created>
  <dcterms:modified xsi:type="dcterms:W3CDTF">2025-07-09T22:15:08Z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4577168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S10.3.1</vt:lpwstr>
  </property>
</Properties>
</file>