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56" r:id="rId2"/>
    <p:sldId id="268" r:id="rId3"/>
    <p:sldId id="257" r:id="rId4"/>
    <p:sldId id="258" r:id="rId5"/>
    <p:sldId id="269" r:id="rId6"/>
    <p:sldId id="270" r:id="rId7"/>
    <p:sldId id="271" r:id="rId8"/>
    <p:sldId id="260" r:id="rId9"/>
    <p:sldId id="261" r:id="rId10"/>
    <p:sldId id="262" r:id="rId11"/>
    <p:sldId id="263" r:id="rId12"/>
    <p:sldId id="264" r:id="rId13"/>
    <p:sldId id="265" r:id="rId14"/>
    <p:sldId id="266" r:id="rId15"/>
  </p:sldIdLst>
  <p:sldSz cx="14630400" cy="8229600"/>
  <p:notesSz cx="8229600" cy="14630400"/>
  <p:embeddedFontLst>
    <p:embeddedFont>
      <p:font typeface="Fraunces Extra Bold" panose="020B0604020202020204" charset="0"/>
      <p:regular r:id="rId17"/>
    </p:embeddedFont>
    <p:embeddedFont>
      <p:font typeface="Nobile"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7CDFBA-95BE-471C-B293-1C6857E1B838}" v="1" dt="2025-07-07T22:27:17.650"/>
    <p1510:client id="{E7BD7B8B-E462-454D-8F95-5DA4253A7CBC}" v="2" dt="2025-07-07T14:11:36.525"/>
    <p1510:client id="{F0A3F114-B754-4606-9803-B92E4694CA41}" v="114" dt="2025-07-07T13:16:24.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0" autoAdjust="0"/>
    <p:restoredTop sz="94610"/>
  </p:normalViewPr>
  <p:slideViewPr>
    <p:cSldViewPr snapToGrid="0" snapToObjects="1">
      <p:cViewPr varScale="1">
        <p:scale>
          <a:sx n="78" d="100"/>
          <a:sy n="78" d="100"/>
        </p:scale>
        <p:origin x="101" y="1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ed Hoosini" userId="fdcf2473c904fc1f" providerId="LiveId" clId="{187CDFBA-95BE-471C-B293-1C6857E1B838}"/>
    <pc:docChg chg="undo custSel modSld">
      <pc:chgData name="Sayed Hoosini" userId="fdcf2473c904fc1f" providerId="LiveId" clId="{187CDFBA-95BE-471C-B293-1C6857E1B838}" dt="2025-07-07T22:27:56.546" v="47" actId="20577"/>
      <pc:docMkLst>
        <pc:docMk/>
      </pc:docMkLst>
      <pc:sldChg chg="modSp mod">
        <pc:chgData name="Sayed Hoosini" userId="fdcf2473c904fc1f" providerId="LiveId" clId="{187CDFBA-95BE-471C-B293-1C6857E1B838}" dt="2025-07-07T22:27:56.546" v="47" actId="20577"/>
        <pc:sldMkLst>
          <pc:docMk/>
          <pc:sldMk cId="0" sldId="257"/>
        </pc:sldMkLst>
        <pc:spChg chg="mod">
          <ac:chgData name="Sayed Hoosini" userId="fdcf2473c904fc1f" providerId="LiveId" clId="{187CDFBA-95BE-471C-B293-1C6857E1B838}" dt="2025-07-07T22:27:56.546" v="47" actId="20577"/>
          <ac:spMkLst>
            <pc:docMk/>
            <pc:sldMk cId="0" sldId="257"/>
            <ac:spMk id="2" creationId="{00000000-0000-0000-0000-000000000000}"/>
          </ac:spMkLst>
        </pc:spChg>
      </pc:sldChg>
      <pc:sldChg chg="modSp mod">
        <pc:chgData name="Sayed Hoosini" userId="fdcf2473c904fc1f" providerId="LiveId" clId="{187CDFBA-95BE-471C-B293-1C6857E1B838}" dt="2025-07-07T18:52:03.662" v="15" actId="5793"/>
        <pc:sldMkLst>
          <pc:docMk/>
          <pc:sldMk cId="0" sldId="258"/>
        </pc:sldMkLst>
        <pc:spChg chg="mod">
          <ac:chgData name="Sayed Hoosini" userId="fdcf2473c904fc1f" providerId="LiveId" clId="{187CDFBA-95BE-471C-B293-1C6857E1B838}" dt="2025-07-07T18:52:03.662" v="15" actId="5793"/>
          <ac:spMkLst>
            <pc:docMk/>
            <pc:sldMk cId="0" sldId="258"/>
            <ac:spMk id="4" creationId="{00000000-0000-0000-0000-000000000000}"/>
          </ac:spMkLst>
        </pc:spChg>
        <pc:spChg chg="mod">
          <ac:chgData name="Sayed Hoosini" userId="fdcf2473c904fc1f" providerId="LiveId" clId="{187CDFBA-95BE-471C-B293-1C6857E1B838}" dt="2025-07-07T18:51:36.131" v="10" actId="5793"/>
          <ac:spMkLst>
            <pc:docMk/>
            <pc:sldMk cId="0" sldId="258"/>
            <ac:spMk id="5" creationId="{00000000-0000-0000-0000-000000000000}"/>
          </ac:spMkLst>
        </pc:spChg>
        <pc:spChg chg="mod">
          <ac:chgData name="Sayed Hoosini" userId="fdcf2473c904fc1f" providerId="LiveId" clId="{187CDFBA-95BE-471C-B293-1C6857E1B838}" dt="2025-07-07T18:51:35.651" v="9" actId="5793"/>
          <ac:spMkLst>
            <pc:docMk/>
            <pc:sldMk cId="0" sldId="258"/>
            <ac:spMk id="6" creationId="{00000000-0000-0000-0000-000000000000}"/>
          </ac:spMkLst>
        </pc:spChg>
        <pc:spChg chg="mod">
          <ac:chgData name="Sayed Hoosini" userId="fdcf2473c904fc1f" providerId="LiveId" clId="{187CDFBA-95BE-471C-B293-1C6857E1B838}" dt="2025-07-07T18:51:35.370" v="8" actId="5793"/>
          <ac:spMkLst>
            <pc:docMk/>
            <pc:sldMk cId="0" sldId="258"/>
            <ac:spMk id="7" creationId="{00000000-0000-0000-0000-000000000000}"/>
          </ac:spMkLst>
        </pc:spChg>
        <pc:spChg chg="mod">
          <ac:chgData name="Sayed Hoosini" userId="fdcf2473c904fc1f" providerId="LiveId" clId="{187CDFBA-95BE-471C-B293-1C6857E1B838}" dt="2025-07-07T18:51:35.144" v="7" actId="5793"/>
          <ac:spMkLst>
            <pc:docMk/>
            <pc:sldMk cId="0" sldId="258"/>
            <ac:spMk id="8" creationId="{00000000-0000-0000-0000-000000000000}"/>
          </ac:spMkLst>
        </pc:spChg>
        <pc:spChg chg="mod">
          <ac:chgData name="Sayed Hoosini" userId="fdcf2473c904fc1f" providerId="LiveId" clId="{187CDFBA-95BE-471C-B293-1C6857E1B838}" dt="2025-07-07T18:51:34.793" v="6" actId="5793"/>
          <ac:spMkLst>
            <pc:docMk/>
            <pc:sldMk cId="0" sldId="258"/>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186D6AEB-1B6C-422F-9561-E0D8839FE26D}" type="datetimeFigureOut">
              <a:t>7/7/2025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4497E7B4-8324-4996-9DC9-92BA796CAFD0}" type="slidenum">
              <a:t>‹#›</a:t>
            </a:fld>
            <a:endParaRPr lang="en-US"/>
          </a:p>
        </p:txBody>
      </p:sp>
    </p:spTree>
    <p:extLst>
      <p:ext uri="{BB962C8B-B14F-4D97-AF65-F5344CB8AC3E}">
        <p14:creationId xmlns:p14="http://schemas.microsoft.com/office/powerpoint/2010/main" val="398385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video" Target="https://www.youtube.com/embed/WDX94pFN29E?feature=oembed" TargetMode="External"/><Relationship Id="rId5" Type="http://schemas.openxmlformats.org/officeDocument/2006/relationships/image" Target="../media/image13.jpe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hyperlink" Target="https://www.nyc.gov" TargetMode="External"/><Relationship Id="rId3" Type="http://schemas.openxmlformats.org/officeDocument/2006/relationships/image" Target="../media/image15.png"/><Relationship Id="rId7" Type="http://schemas.openxmlformats.org/officeDocument/2006/relationships/hyperlink" Target="https://www.gov.uk"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hyperlink" Target="https://www.tech.gov.sg/products-and-services/ask-jamie" TargetMode="External"/><Relationship Id="rId5" Type="http://schemas.openxmlformats.org/officeDocument/2006/relationships/hyperlink" Target="https://e-estonia.com" TargetMode="External"/><Relationship Id="rId4" Type="http://schemas.openxmlformats.org/officeDocument/2006/relationships/hyperlink" Target="https://digital.gov/topics/artificial-intelligenc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916674"/>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AI in Government and Public Sector</a:t>
            </a:r>
            <a:endParaRPr lang="en-US" sz="3900" dirty="0"/>
          </a:p>
        </p:txBody>
      </p:sp>
      <p:sp>
        <p:nvSpPr>
          <p:cNvPr id="4" name="Text 1"/>
          <p:cNvSpPr/>
          <p:nvPr/>
        </p:nvSpPr>
        <p:spPr>
          <a:xfrm>
            <a:off x="6280190" y="4454485"/>
            <a:ext cx="7556421"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Michael Garcia, Hashim Sayed Hoosini</a:t>
            </a:r>
            <a:endParaRPr lang="en-US" sz="1550" dirty="0"/>
          </a:p>
        </p:txBody>
      </p:sp>
      <p:sp>
        <p:nvSpPr>
          <p:cNvPr id="5" name="Text 2"/>
          <p:cNvSpPr/>
          <p:nvPr/>
        </p:nvSpPr>
        <p:spPr>
          <a:xfrm>
            <a:off x="6280190" y="4995267"/>
            <a:ext cx="7556421"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July 7, 2025</a:t>
            </a:r>
            <a:endParaRPr lang="en-US" sz="15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692712"/>
            <a:ext cx="4961811"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Challenges &amp; Risks</a:t>
            </a:r>
            <a:endParaRPr lang="en-US" sz="3900" dirty="0"/>
          </a:p>
        </p:txBody>
      </p:sp>
      <p:sp>
        <p:nvSpPr>
          <p:cNvPr id="3" name="Shape 1"/>
          <p:cNvSpPr/>
          <p:nvPr/>
        </p:nvSpPr>
        <p:spPr>
          <a:xfrm>
            <a:off x="793790" y="2709624"/>
            <a:ext cx="6422231" cy="1143476"/>
          </a:xfrm>
          <a:prstGeom prst="roundRect">
            <a:avLst>
              <a:gd name="adj" fmla="val 15621"/>
            </a:avLst>
          </a:prstGeom>
          <a:solidFill>
            <a:srgbClr val="E8F3E8"/>
          </a:solidFill>
          <a:ln/>
        </p:spPr>
        <p:txBody>
          <a:bodyPr/>
          <a:lstStyle/>
          <a:p>
            <a:endParaRPr lang="en-US"/>
          </a:p>
        </p:txBody>
      </p:sp>
      <p:sp>
        <p:nvSpPr>
          <p:cNvPr id="4" name="Text 2"/>
          <p:cNvSpPr/>
          <p:nvPr/>
        </p:nvSpPr>
        <p:spPr>
          <a:xfrm>
            <a:off x="992148" y="2907983"/>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Privacy Concerns</a:t>
            </a:r>
            <a:endParaRPr lang="en-US" sz="1950" dirty="0"/>
          </a:p>
        </p:txBody>
      </p:sp>
      <p:sp>
        <p:nvSpPr>
          <p:cNvPr id="5" name="Text 3"/>
          <p:cNvSpPr/>
          <p:nvPr/>
        </p:nvSpPr>
        <p:spPr>
          <a:xfrm>
            <a:off x="992148" y="3337203"/>
            <a:ext cx="6025515"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Risk of surveillance overreach and privacy violations.</a:t>
            </a:r>
            <a:endParaRPr lang="en-US" sz="1550" dirty="0"/>
          </a:p>
        </p:txBody>
      </p:sp>
      <p:sp>
        <p:nvSpPr>
          <p:cNvPr id="6" name="Shape 4"/>
          <p:cNvSpPr/>
          <p:nvPr/>
        </p:nvSpPr>
        <p:spPr>
          <a:xfrm>
            <a:off x="7414379" y="2709624"/>
            <a:ext cx="6422231" cy="1143476"/>
          </a:xfrm>
          <a:prstGeom prst="roundRect">
            <a:avLst>
              <a:gd name="adj" fmla="val 15621"/>
            </a:avLst>
          </a:prstGeom>
          <a:solidFill>
            <a:srgbClr val="E8F3E8"/>
          </a:solidFill>
          <a:ln/>
        </p:spPr>
        <p:txBody>
          <a:bodyPr/>
          <a:lstStyle/>
          <a:p>
            <a:endParaRPr lang="en-US"/>
          </a:p>
        </p:txBody>
      </p:sp>
      <p:sp>
        <p:nvSpPr>
          <p:cNvPr id="7" name="Text 5"/>
          <p:cNvSpPr/>
          <p:nvPr/>
        </p:nvSpPr>
        <p:spPr>
          <a:xfrm>
            <a:off x="7612737" y="2907983"/>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Algorithmic Bias</a:t>
            </a:r>
            <a:endParaRPr lang="en-US" sz="1950" dirty="0"/>
          </a:p>
        </p:txBody>
      </p:sp>
      <p:sp>
        <p:nvSpPr>
          <p:cNvPr id="8" name="Text 6"/>
          <p:cNvSpPr/>
          <p:nvPr/>
        </p:nvSpPr>
        <p:spPr>
          <a:xfrm>
            <a:off x="7612737" y="3337203"/>
            <a:ext cx="6025515"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Bias in predictive policing or benefits distribution.</a:t>
            </a:r>
            <a:endParaRPr lang="en-US" sz="1550" dirty="0"/>
          </a:p>
        </p:txBody>
      </p:sp>
      <p:sp>
        <p:nvSpPr>
          <p:cNvPr id="9" name="Shape 7"/>
          <p:cNvSpPr/>
          <p:nvPr/>
        </p:nvSpPr>
        <p:spPr>
          <a:xfrm>
            <a:off x="793790" y="4051459"/>
            <a:ext cx="6422231" cy="1143476"/>
          </a:xfrm>
          <a:prstGeom prst="roundRect">
            <a:avLst>
              <a:gd name="adj" fmla="val 15621"/>
            </a:avLst>
          </a:prstGeom>
          <a:solidFill>
            <a:srgbClr val="E8F3E8"/>
          </a:solidFill>
          <a:ln/>
        </p:spPr>
        <p:txBody>
          <a:bodyPr/>
          <a:lstStyle/>
          <a:p>
            <a:endParaRPr lang="en-US"/>
          </a:p>
        </p:txBody>
      </p:sp>
      <p:sp>
        <p:nvSpPr>
          <p:cNvPr id="10" name="Text 8"/>
          <p:cNvSpPr/>
          <p:nvPr/>
        </p:nvSpPr>
        <p:spPr>
          <a:xfrm>
            <a:off x="992148" y="4249817"/>
            <a:ext cx="2549962"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Data Fragmentation</a:t>
            </a:r>
            <a:endParaRPr lang="en-US" sz="1950" dirty="0"/>
          </a:p>
        </p:txBody>
      </p:sp>
      <p:sp>
        <p:nvSpPr>
          <p:cNvPr id="11" name="Text 9"/>
          <p:cNvSpPr/>
          <p:nvPr/>
        </p:nvSpPr>
        <p:spPr>
          <a:xfrm>
            <a:off x="992148" y="4679037"/>
            <a:ext cx="6025515"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Data silos limit AI effectiveness across departments.</a:t>
            </a:r>
            <a:endParaRPr lang="en-US" sz="1550" dirty="0"/>
          </a:p>
        </p:txBody>
      </p:sp>
      <p:sp>
        <p:nvSpPr>
          <p:cNvPr id="12" name="Shape 10"/>
          <p:cNvSpPr/>
          <p:nvPr/>
        </p:nvSpPr>
        <p:spPr>
          <a:xfrm>
            <a:off x="7414379" y="4051459"/>
            <a:ext cx="6422231" cy="1143476"/>
          </a:xfrm>
          <a:prstGeom prst="roundRect">
            <a:avLst>
              <a:gd name="adj" fmla="val 15621"/>
            </a:avLst>
          </a:prstGeom>
          <a:solidFill>
            <a:srgbClr val="E8F3E8"/>
          </a:solidFill>
          <a:ln/>
        </p:spPr>
        <p:txBody>
          <a:bodyPr/>
          <a:lstStyle/>
          <a:p>
            <a:endParaRPr lang="en-US"/>
          </a:p>
        </p:txBody>
      </p:sp>
      <p:sp>
        <p:nvSpPr>
          <p:cNvPr id="13" name="Text 11"/>
          <p:cNvSpPr/>
          <p:nvPr/>
        </p:nvSpPr>
        <p:spPr>
          <a:xfrm>
            <a:off x="7612737" y="424981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Adoption Barriers</a:t>
            </a:r>
            <a:endParaRPr lang="en-US" sz="1950" dirty="0"/>
          </a:p>
        </p:txBody>
      </p:sp>
      <p:sp>
        <p:nvSpPr>
          <p:cNvPr id="14" name="Text 12"/>
          <p:cNvSpPr/>
          <p:nvPr/>
        </p:nvSpPr>
        <p:spPr>
          <a:xfrm>
            <a:off x="7612737" y="4679037"/>
            <a:ext cx="6025515"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Resistance to change and lack of AI skills.</a:t>
            </a:r>
            <a:endParaRPr lang="en-US" sz="1550" dirty="0"/>
          </a:p>
        </p:txBody>
      </p:sp>
      <p:sp>
        <p:nvSpPr>
          <p:cNvPr id="15" name="Shape 13"/>
          <p:cNvSpPr/>
          <p:nvPr/>
        </p:nvSpPr>
        <p:spPr>
          <a:xfrm>
            <a:off x="793790" y="5393293"/>
            <a:ext cx="6422231" cy="1143476"/>
          </a:xfrm>
          <a:prstGeom prst="roundRect">
            <a:avLst>
              <a:gd name="adj" fmla="val 15621"/>
            </a:avLst>
          </a:prstGeom>
          <a:solidFill>
            <a:srgbClr val="E8F3E8"/>
          </a:solidFill>
          <a:ln/>
        </p:spPr>
        <p:txBody>
          <a:bodyPr/>
          <a:lstStyle/>
          <a:p>
            <a:endParaRPr lang="en-US"/>
          </a:p>
        </p:txBody>
      </p:sp>
      <p:sp>
        <p:nvSpPr>
          <p:cNvPr id="16" name="Text 14"/>
          <p:cNvSpPr/>
          <p:nvPr/>
        </p:nvSpPr>
        <p:spPr>
          <a:xfrm>
            <a:off x="992148" y="5591651"/>
            <a:ext cx="2510790"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Vendor Dependence</a:t>
            </a:r>
            <a:endParaRPr lang="en-US" sz="1950" dirty="0"/>
          </a:p>
        </p:txBody>
      </p:sp>
      <p:sp>
        <p:nvSpPr>
          <p:cNvPr id="17" name="Text 15"/>
          <p:cNvSpPr/>
          <p:nvPr/>
        </p:nvSpPr>
        <p:spPr>
          <a:xfrm>
            <a:off x="992148" y="6020872"/>
            <a:ext cx="6025515"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Dependence on private tech firms raises concerns.</a:t>
            </a:r>
            <a:endParaRPr lang="en-US" sz="1550" dirty="0"/>
          </a:p>
        </p:txBody>
      </p:sp>
      <p:sp>
        <p:nvSpPr>
          <p:cNvPr id="18" name="Shape 16"/>
          <p:cNvSpPr/>
          <p:nvPr/>
        </p:nvSpPr>
        <p:spPr>
          <a:xfrm>
            <a:off x="7414379" y="5393293"/>
            <a:ext cx="6422231" cy="1143476"/>
          </a:xfrm>
          <a:prstGeom prst="roundRect">
            <a:avLst>
              <a:gd name="adj" fmla="val 15621"/>
            </a:avLst>
          </a:prstGeom>
          <a:solidFill>
            <a:srgbClr val="E8F3E8"/>
          </a:solidFill>
          <a:ln/>
        </p:spPr>
        <p:txBody>
          <a:bodyPr/>
          <a:lstStyle/>
          <a:p>
            <a:endParaRPr lang="en-US"/>
          </a:p>
        </p:txBody>
      </p:sp>
      <p:sp>
        <p:nvSpPr>
          <p:cNvPr id="19" name="Text 17"/>
          <p:cNvSpPr/>
          <p:nvPr/>
        </p:nvSpPr>
        <p:spPr>
          <a:xfrm>
            <a:off x="7612737" y="559165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Ethical Dilemmas</a:t>
            </a:r>
            <a:endParaRPr lang="en-US" sz="1950" dirty="0"/>
          </a:p>
        </p:txBody>
      </p:sp>
      <p:sp>
        <p:nvSpPr>
          <p:cNvPr id="20" name="Text 18"/>
          <p:cNvSpPr/>
          <p:nvPr/>
        </p:nvSpPr>
        <p:spPr>
          <a:xfrm>
            <a:off x="7612737" y="6020872"/>
            <a:ext cx="6025515"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Ethical use of AI in law enforcement is debated.</a:t>
            </a:r>
            <a:endParaRPr lang="en-US" sz="15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564594"/>
            <a:ext cx="4465558" cy="558165"/>
          </a:xfrm>
          <a:prstGeom prst="rect">
            <a:avLst/>
          </a:prstGeom>
          <a:noFill/>
          <a:ln/>
        </p:spPr>
        <p:txBody>
          <a:bodyPr wrap="none" lIns="0" tIns="0" rIns="0" bIns="0" rtlCol="0" anchor="t"/>
          <a:lstStyle/>
          <a:p>
            <a:pPr marL="0" indent="0" algn="l">
              <a:lnSpc>
                <a:spcPts val="4350"/>
              </a:lnSpc>
              <a:buNone/>
            </a:pPr>
            <a:r>
              <a:rPr lang="en-US" sz="3500" b="1" dirty="0">
                <a:solidFill>
                  <a:srgbClr val="3B4540"/>
                </a:solidFill>
                <a:latin typeface="Fraunces Extra Bold" pitchFamily="34" charset="0"/>
                <a:ea typeface="Fraunces Extra Bold" pitchFamily="34" charset="-122"/>
                <a:cs typeface="Fraunces Extra Bold" pitchFamily="34" charset="-120"/>
              </a:rPr>
              <a:t>Future Directions</a:t>
            </a:r>
            <a:endParaRPr lang="en-US" sz="3500" dirty="0"/>
          </a:p>
        </p:txBody>
      </p:sp>
      <p:sp>
        <p:nvSpPr>
          <p:cNvPr id="3" name="Shape 1"/>
          <p:cNvSpPr/>
          <p:nvPr/>
        </p:nvSpPr>
        <p:spPr>
          <a:xfrm>
            <a:off x="793790" y="1479947"/>
            <a:ext cx="401836" cy="401836"/>
          </a:xfrm>
          <a:prstGeom prst="roundRect">
            <a:avLst>
              <a:gd name="adj" fmla="val 40007"/>
            </a:avLst>
          </a:prstGeom>
          <a:solidFill>
            <a:srgbClr val="E8F3E8"/>
          </a:solidFill>
          <a:ln/>
        </p:spPr>
        <p:txBody>
          <a:bodyPr/>
          <a:lstStyle/>
          <a:p>
            <a:endParaRPr lang="en-US"/>
          </a:p>
        </p:txBody>
      </p:sp>
      <p:sp>
        <p:nvSpPr>
          <p:cNvPr id="4" name="Text 2"/>
          <p:cNvSpPr/>
          <p:nvPr/>
        </p:nvSpPr>
        <p:spPr>
          <a:xfrm>
            <a:off x="860703" y="1513344"/>
            <a:ext cx="267891" cy="334923"/>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1</a:t>
            </a:r>
            <a:endParaRPr lang="en-US" sz="2100" dirty="0"/>
          </a:p>
        </p:txBody>
      </p:sp>
      <p:sp>
        <p:nvSpPr>
          <p:cNvPr id="5" name="Text 3"/>
          <p:cNvSpPr/>
          <p:nvPr/>
        </p:nvSpPr>
        <p:spPr>
          <a:xfrm>
            <a:off x="1374219" y="1541264"/>
            <a:ext cx="2232779" cy="278963"/>
          </a:xfrm>
          <a:prstGeom prst="rect">
            <a:avLst/>
          </a:prstGeom>
          <a:noFill/>
          <a:ln/>
        </p:spPr>
        <p:txBody>
          <a:bodyPr wrap="none" lIns="0" tIns="0" rIns="0" bIns="0" rtlCol="0" anchor="t"/>
          <a:lstStyle/>
          <a:p>
            <a:pPr marL="0" indent="0" algn="l">
              <a:lnSpc>
                <a:spcPts val="2150"/>
              </a:lnSpc>
              <a:buNone/>
            </a:pPr>
            <a:r>
              <a:rPr lang="en-US" sz="1750" b="1" dirty="0">
                <a:solidFill>
                  <a:srgbClr val="405449"/>
                </a:solidFill>
                <a:latin typeface="Fraunces Extra Bold" pitchFamily="34" charset="0"/>
                <a:ea typeface="Fraunces Extra Bold" pitchFamily="34" charset="-122"/>
                <a:cs typeface="Fraunces Extra Bold" pitchFamily="34" charset="-120"/>
              </a:rPr>
              <a:t>Digital Identity</a:t>
            </a:r>
            <a:endParaRPr lang="en-US" sz="1750" dirty="0"/>
          </a:p>
        </p:txBody>
      </p:sp>
      <p:sp>
        <p:nvSpPr>
          <p:cNvPr id="6" name="Text 4"/>
          <p:cNvSpPr/>
          <p:nvPr/>
        </p:nvSpPr>
        <p:spPr>
          <a:xfrm>
            <a:off x="1374219" y="1927384"/>
            <a:ext cx="12462391" cy="285750"/>
          </a:xfrm>
          <a:prstGeom prst="rect">
            <a:avLst/>
          </a:prstGeom>
          <a:noFill/>
          <a:ln/>
        </p:spPr>
        <p:txBody>
          <a:bodyPr wrap="none" lIns="0" tIns="0" rIns="0" bIns="0" rtlCol="0" anchor="t"/>
          <a:lstStyle/>
          <a:p>
            <a:pPr marL="0" indent="0" algn="l">
              <a:lnSpc>
                <a:spcPts val="2250"/>
              </a:lnSpc>
              <a:buNone/>
            </a:pPr>
            <a:r>
              <a:rPr lang="en-US" sz="1400" dirty="0">
                <a:solidFill>
                  <a:srgbClr val="405449"/>
                </a:solidFill>
                <a:latin typeface="Nobile" pitchFamily="34" charset="0"/>
                <a:ea typeface="Nobile" pitchFamily="34" charset="-122"/>
                <a:cs typeface="Nobile" pitchFamily="34" charset="-120"/>
              </a:rPr>
              <a:t>AI-powered citizen digital identity platforms.</a:t>
            </a:r>
            <a:endParaRPr lang="en-US" sz="1400" dirty="0"/>
          </a:p>
        </p:txBody>
      </p:sp>
      <p:sp>
        <p:nvSpPr>
          <p:cNvPr id="7" name="Shape 5"/>
          <p:cNvSpPr/>
          <p:nvPr/>
        </p:nvSpPr>
        <p:spPr>
          <a:xfrm>
            <a:off x="793790" y="2570321"/>
            <a:ext cx="401836" cy="401836"/>
          </a:xfrm>
          <a:prstGeom prst="roundRect">
            <a:avLst>
              <a:gd name="adj" fmla="val 40007"/>
            </a:avLst>
          </a:prstGeom>
          <a:solidFill>
            <a:srgbClr val="E8F3E8"/>
          </a:solidFill>
          <a:ln/>
        </p:spPr>
        <p:txBody>
          <a:bodyPr/>
          <a:lstStyle/>
          <a:p>
            <a:endParaRPr lang="en-US"/>
          </a:p>
        </p:txBody>
      </p:sp>
      <p:sp>
        <p:nvSpPr>
          <p:cNvPr id="8" name="Text 6"/>
          <p:cNvSpPr/>
          <p:nvPr/>
        </p:nvSpPr>
        <p:spPr>
          <a:xfrm>
            <a:off x="860703" y="2603718"/>
            <a:ext cx="267891" cy="334923"/>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2</a:t>
            </a:r>
            <a:endParaRPr lang="en-US" sz="2100" dirty="0"/>
          </a:p>
        </p:txBody>
      </p:sp>
      <p:sp>
        <p:nvSpPr>
          <p:cNvPr id="9" name="Text 7"/>
          <p:cNvSpPr/>
          <p:nvPr/>
        </p:nvSpPr>
        <p:spPr>
          <a:xfrm>
            <a:off x="1374219" y="2631638"/>
            <a:ext cx="2293858" cy="278963"/>
          </a:xfrm>
          <a:prstGeom prst="rect">
            <a:avLst/>
          </a:prstGeom>
          <a:noFill/>
          <a:ln/>
        </p:spPr>
        <p:txBody>
          <a:bodyPr wrap="none" lIns="0" tIns="0" rIns="0" bIns="0" rtlCol="0" anchor="t"/>
          <a:lstStyle/>
          <a:p>
            <a:pPr marL="0" indent="0" algn="l">
              <a:lnSpc>
                <a:spcPts val="2150"/>
              </a:lnSpc>
              <a:buNone/>
            </a:pPr>
            <a:r>
              <a:rPr lang="en-US" sz="1750" b="1" dirty="0">
                <a:solidFill>
                  <a:srgbClr val="405449"/>
                </a:solidFill>
                <a:latin typeface="Fraunces Extra Bold" pitchFamily="34" charset="0"/>
                <a:ea typeface="Fraunces Extra Bold" pitchFamily="34" charset="-122"/>
                <a:cs typeface="Fraunces Extra Bold" pitchFamily="34" charset="-120"/>
              </a:rPr>
              <a:t>Ethical Frameworks</a:t>
            </a:r>
            <a:endParaRPr lang="en-US" sz="1750" dirty="0"/>
          </a:p>
        </p:txBody>
      </p:sp>
      <p:sp>
        <p:nvSpPr>
          <p:cNvPr id="10" name="Text 8"/>
          <p:cNvSpPr/>
          <p:nvPr/>
        </p:nvSpPr>
        <p:spPr>
          <a:xfrm>
            <a:off x="1374219" y="3017758"/>
            <a:ext cx="12462391" cy="285750"/>
          </a:xfrm>
          <a:prstGeom prst="rect">
            <a:avLst/>
          </a:prstGeom>
          <a:noFill/>
          <a:ln/>
        </p:spPr>
        <p:txBody>
          <a:bodyPr wrap="none" lIns="0" tIns="0" rIns="0" bIns="0" rtlCol="0" anchor="t"/>
          <a:lstStyle/>
          <a:p>
            <a:pPr marL="0" indent="0" algn="l">
              <a:lnSpc>
                <a:spcPts val="2250"/>
              </a:lnSpc>
              <a:buNone/>
            </a:pPr>
            <a:r>
              <a:rPr lang="en-US" sz="1400" dirty="0">
                <a:solidFill>
                  <a:srgbClr val="405449"/>
                </a:solidFill>
                <a:latin typeface="Nobile" pitchFamily="34" charset="0"/>
                <a:ea typeface="Nobile" pitchFamily="34" charset="-122"/>
                <a:cs typeface="Nobile" pitchFamily="34" charset="-120"/>
              </a:rPr>
              <a:t>AI ethics and accountability frameworks in government.</a:t>
            </a:r>
            <a:endParaRPr lang="en-US" sz="1400" dirty="0"/>
          </a:p>
        </p:txBody>
      </p:sp>
      <p:sp>
        <p:nvSpPr>
          <p:cNvPr id="11" name="Shape 9"/>
          <p:cNvSpPr/>
          <p:nvPr/>
        </p:nvSpPr>
        <p:spPr>
          <a:xfrm>
            <a:off x="793790" y="3660696"/>
            <a:ext cx="401836" cy="401836"/>
          </a:xfrm>
          <a:prstGeom prst="roundRect">
            <a:avLst>
              <a:gd name="adj" fmla="val 40007"/>
            </a:avLst>
          </a:prstGeom>
          <a:solidFill>
            <a:srgbClr val="E8F3E8"/>
          </a:solidFill>
          <a:ln/>
        </p:spPr>
        <p:txBody>
          <a:bodyPr/>
          <a:lstStyle/>
          <a:p>
            <a:endParaRPr lang="en-US"/>
          </a:p>
        </p:txBody>
      </p:sp>
      <p:sp>
        <p:nvSpPr>
          <p:cNvPr id="12" name="Text 10"/>
          <p:cNvSpPr/>
          <p:nvPr/>
        </p:nvSpPr>
        <p:spPr>
          <a:xfrm>
            <a:off x="860703" y="3694093"/>
            <a:ext cx="267891" cy="334923"/>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3</a:t>
            </a:r>
            <a:endParaRPr lang="en-US" sz="2100" dirty="0"/>
          </a:p>
        </p:txBody>
      </p:sp>
      <p:sp>
        <p:nvSpPr>
          <p:cNvPr id="13" name="Text 11"/>
          <p:cNvSpPr/>
          <p:nvPr/>
        </p:nvSpPr>
        <p:spPr>
          <a:xfrm>
            <a:off x="1374219" y="3722013"/>
            <a:ext cx="2232779" cy="278963"/>
          </a:xfrm>
          <a:prstGeom prst="rect">
            <a:avLst/>
          </a:prstGeom>
          <a:noFill/>
          <a:ln/>
        </p:spPr>
        <p:txBody>
          <a:bodyPr wrap="none" lIns="0" tIns="0" rIns="0" bIns="0" rtlCol="0" anchor="t"/>
          <a:lstStyle/>
          <a:p>
            <a:pPr marL="0" indent="0" algn="l">
              <a:lnSpc>
                <a:spcPts val="2150"/>
              </a:lnSpc>
              <a:buNone/>
            </a:pPr>
            <a:r>
              <a:rPr lang="en-US" sz="1750" b="1" dirty="0">
                <a:solidFill>
                  <a:srgbClr val="405449"/>
                </a:solidFill>
                <a:latin typeface="Fraunces Extra Bold" pitchFamily="34" charset="0"/>
                <a:ea typeface="Fraunces Extra Bold" pitchFamily="34" charset="-122"/>
                <a:cs typeface="Fraunces Extra Bold" pitchFamily="34" charset="-120"/>
              </a:rPr>
              <a:t>Data Collaboration</a:t>
            </a:r>
            <a:endParaRPr lang="en-US" sz="1750" dirty="0"/>
          </a:p>
        </p:txBody>
      </p:sp>
      <p:sp>
        <p:nvSpPr>
          <p:cNvPr id="14" name="Text 12"/>
          <p:cNvSpPr/>
          <p:nvPr/>
        </p:nvSpPr>
        <p:spPr>
          <a:xfrm>
            <a:off x="1374219" y="4108133"/>
            <a:ext cx="12462391" cy="285750"/>
          </a:xfrm>
          <a:prstGeom prst="rect">
            <a:avLst/>
          </a:prstGeom>
          <a:noFill/>
          <a:ln/>
        </p:spPr>
        <p:txBody>
          <a:bodyPr wrap="none" lIns="0" tIns="0" rIns="0" bIns="0" rtlCol="0" anchor="t"/>
          <a:lstStyle/>
          <a:p>
            <a:pPr marL="0" indent="0" algn="l">
              <a:lnSpc>
                <a:spcPts val="2250"/>
              </a:lnSpc>
              <a:buNone/>
            </a:pPr>
            <a:r>
              <a:rPr lang="en-US" sz="1400" dirty="0">
                <a:solidFill>
                  <a:srgbClr val="405449"/>
                </a:solidFill>
                <a:latin typeface="Nobile" pitchFamily="34" charset="0"/>
                <a:ea typeface="Nobile" pitchFamily="34" charset="-122"/>
                <a:cs typeface="Nobile" pitchFamily="34" charset="-120"/>
              </a:rPr>
              <a:t>Federated data models for cross-agency collaboration.</a:t>
            </a:r>
            <a:endParaRPr lang="en-US" sz="1400" dirty="0"/>
          </a:p>
        </p:txBody>
      </p:sp>
      <p:sp>
        <p:nvSpPr>
          <p:cNvPr id="15" name="Shape 13"/>
          <p:cNvSpPr/>
          <p:nvPr/>
        </p:nvSpPr>
        <p:spPr>
          <a:xfrm>
            <a:off x="793790" y="4751070"/>
            <a:ext cx="401836" cy="401836"/>
          </a:xfrm>
          <a:prstGeom prst="roundRect">
            <a:avLst>
              <a:gd name="adj" fmla="val 40007"/>
            </a:avLst>
          </a:prstGeom>
          <a:solidFill>
            <a:srgbClr val="E8F3E8"/>
          </a:solidFill>
          <a:ln/>
        </p:spPr>
        <p:txBody>
          <a:bodyPr/>
          <a:lstStyle/>
          <a:p>
            <a:endParaRPr lang="en-US"/>
          </a:p>
        </p:txBody>
      </p:sp>
      <p:sp>
        <p:nvSpPr>
          <p:cNvPr id="16" name="Text 14"/>
          <p:cNvSpPr/>
          <p:nvPr/>
        </p:nvSpPr>
        <p:spPr>
          <a:xfrm>
            <a:off x="860703" y="4784467"/>
            <a:ext cx="267891" cy="334923"/>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4</a:t>
            </a:r>
            <a:endParaRPr lang="en-US" sz="2100" dirty="0"/>
          </a:p>
        </p:txBody>
      </p:sp>
      <p:sp>
        <p:nvSpPr>
          <p:cNvPr id="17" name="Text 15"/>
          <p:cNvSpPr/>
          <p:nvPr/>
        </p:nvSpPr>
        <p:spPr>
          <a:xfrm>
            <a:off x="1374219" y="4812387"/>
            <a:ext cx="2453402" cy="278963"/>
          </a:xfrm>
          <a:prstGeom prst="rect">
            <a:avLst/>
          </a:prstGeom>
          <a:noFill/>
          <a:ln/>
        </p:spPr>
        <p:txBody>
          <a:bodyPr wrap="none" lIns="0" tIns="0" rIns="0" bIns="0" rtlCol="0" anchor="t"/>
          <a:lstStyle/>
          <a:p>
            <a:pPr marL="0" indent="0" algn="l">
              <a:lnSpc>
                <a:spcPts val="2150"/>
              </a:lnSpc>
              <a:buNone/>
            </a:pPr>
            <a:r>
              <a:rPr lang="en-US" sz="1750" b="1" dirty="0">
                <a:solidFill>
                  <a:srgbClr val="405449"/>
                </a:solidFill>
                <a:latin typeface="Fraunces Extra Bold" pitchFamily="34" charset="0"/>
                <a:ea typeface="Fraunces Extra Bold" pitchFamily="34" charset="-122"/>
                <a:cs typeface="Fraunces Extra Bold" pitchFamily="34" charset="-120"/>
              </a:rPr>
              <a:t>Real-time Monitoring</a:t>
            </a:r>
            <a:endParaRPr lang="en-US" sz="1750" dirty="0"/>
          </a:p>
        </p:txBody>
      </p:sp>
      <p:sp>
        <p:nvSpPr>
          <p:cNvPr id="18" name="Text 16"/>
          <p:cNvSpPr/>
          <p:nvPr/>
        </p:nvSpPr>
        <p:spPr>
          <a:xfrm>
            <a:off x="1374219" y="5198507"/>
            <a:ext cx="12462391" cy="285750"/>
          </a:xfrm>
          <a:prstGeom prst="rect">
            <a:avLst/>
          </a:prstGeom>
          <a:noFill/>
          <a:ln/>
        </p:spPr>
        <p:txBody>
          <a:bodyPr wrap="none" lIns="0" tIns="0" rIns="0" bIns="0" rtlCol="0" anchor="t"/>
          <a:lstStyle/>
          <a:p>
            <a:pPr marL="0" indent="0" algn="l">
              <a:lnSpc>
                <a:spcPts val="2250"/>
              </a:lnSpc>
              <a:buNone/>
            </a:pPr>
            <a:r>
              <a:rPr lang="en-US" sz="1400" dirty="0">
                <a:solidFill>
                  <a:srgbClr val="405449"/>
                </a:solidFill>
                <a:latin typeface="Nobile" pitchFamily="34" charset="0"/>
                <a:ea typeface="Nobile" pitchFamily="34" charset="-122"/>
                <a:cs typeface="Nobile" pitchFamily="34" charset="-120"/>
              </a:rPr>
              <a:t>Real-time AI dashboards for public health and safety.</a:t>
            </a:r>
            <a:endParaRPr lang="en-US" sz="1400" dirty="0"/>
          </a:p>
        </p:txBody>
      </p:sp>
      <p:sp>
        <p:nvSpPr>
          <p:cNvPr id="19" name="Shape 17"/>
          <p:cNvSpPr/>
          <p:nvPr/>
        </p:nvSpPr>
        <p:spPr>
          <a:xfrm>
            <a:off x="793790" y="5841444"/>
            <a:ext cx="401836" cy="401836"/>
          </a:xfrm>
          <a:prstGeom prst="roundRect">
            <a:avLst>
              <a:gd name="adj" fmla="val 40007"/>
            </a:avLst>
          </a:prstGeom>
          <a:solidFill>
            <a:srgbClr val="E8F3E8"/>
          </a:solidFill>
          <a:ln/>
        </p:spPr>
        <p:txBody>
          <a:bodyPr/>
          <a:lstStyle/>
          <a:p>
            <a:endParaRPr lang="en-US"/>
          </a:p>
        </p:txBody>
      </p:sp>
      <p:sp>
        <p:nvSpPr>
          <p:cNvPr id="20" name="Text 18"/>
          <p:cNvSpPr/>
          <p:nvPr/>
        </p:nvSpPr>
        <p:spPr>
          <a:xfrm>
            <a:off x="860703" y="5874841"/>
            <a:ext cx="267891" cy="334923"/>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5</a:t>
            </a:r>
            <a:endParaRPr lang="en-US" sz="2100" dirty="0"/>
          </a:p>
        </p:txBody>
      </p:sp>
      <p:sp>
        <p:nvSpPr>
          <p:cNvPr id="21" name="Text 19"/>
          <p:cNvSpPr/>
          <p:nvPr/>
        </p:nvSpPr>
        <p:spPr>
          <a:xfrm>
            <a:off x="1374219" y="5902762"/>
            <a:ext cx="2232779" cy="278963"/>
          </a:xfrm>
          <a:prstGeom prst="rect">
            <a:avLst/>
          </a:prstGeom>
          <a:noFill/>
          <a:ln/>
        </p:spPr>
        <p:txBody>
          <a:bodyPr wrap="none" lIns="0" tIns="0" rIns="0" bIns="0" rtlCol="0" anchor="t"/>
          <a:lstStyle/>
          <a:p>
            <a:pPr marL="0" indent="0" algn="l">
              <a:lnSpc>
                <a:spcPts val="2150"/>
              </a:lnSpc>
              <a:buNone/>
            </a:pPr>
            <a:r>
              <a:rPr lang="en-US" sz="1750" b="1" dirty="0">
                <a:solidFill>
                  <a:srgbClr val="405449"/>
                </a:solidFill>
                <a:latin typeface="Fraunces Extra Bold" pitchFamily="34" charset="0"/>
                <a:ea typeface="Fraunces Extra Bold" pitchFamily="34" charset="-122"/>
                <a:cs typeface="Fraunces Extra Bold" pitchFamily="34" charset="-120"/>
              </a:rPr>
              <a:t>Legal Automation</a:t>
            </a:r>
            <a:endParaRPr lang="en-US" sz="1750" dirty="0"/>
          </a:p>
        </p:txBody>
      </p:sp>
      <p:sp>
        <p:nvSpPr>
          <p:cNvPr id="22" name="Text 20"/>
          <p:cNvSpPr/>
          <p:nvPr/>
        </p:nvSpPr>
        <p:spPr>
          <a:xfrm>
            <a:off x="1374219" y="6288881"/>
            <a:ext cx="12462391" cy="285750"/>
          </a:xfrm>
          <a:prstGeom prst="rect">
            <a:avLst/>
          </a:prstGeom>
          <a:noFill/>
          <a:ln/>
        </p:spPr>
        <p:txBody>
          <a:bodyPr wrap="none" lIns="0" tIns="0" rIns="0" bIns="0" rtlCol="0" anchor="t"/>
          <a:lstStyle/>
          <a:p>
            <a:pPr marL="0" indent="0" algn="l">
              <a:lnSpc>
                <a:spcPts val="2250"/>
              </a:lnSpc>
              <a:buNone/>
            </a:pPr>
            <a:r>
              <a:rPr lang="en-US" sz="1400" dirty="0">
                <a:solidFill>
                  <a:srgbClr val="405449"/>
                </a:solidFill>
                <a:latin typeface="Nobile" pitchFamily="34" charset="0"/>
                <a:ea typeface="Nobile" pitchFamily="34" charset="-122"/>
                <a:cs typeface="Nobile" pitchFamily="34" charset="-120"/>
              </a:rPr>
              <a:t>Automated legislative and legal drafting tools.</a:t>
            </a:r>
            <a:endParaRPr lang="en-US" sz="1400" dirty="0"/>
          </a:p>
        </p:txBody>
      </p:sp>
      <p:sp>
        <p:nvSpPr>
          <p:cNvPr id="23" name="Shape 21"/>
          <p:cNvSpPr/>
          <p:nvPr/>
        </p:nvSpPr>
        <p:spPr>
          <a:xfrm>
            <a:off x="793790" y="6931819"/>
            <a:ext cx="401836" cy="401836"/>
          </a:xfrm>
          <a:prstGeom prst="roundRect">
            <a:avLst>
              <a:gd name="adj" fmla="val 40007"/>
            </a:avLst>
          </a:prstGeom>
          <a:solidFill>
            <a:srgbClr val="E8F3E8"/>
          </a:solidFill>
          <a:ln/>
        </p:spPr>
        <p:txBody>
          <a:bodyPr/>
          <a:lstStyle/>
          <a:p>
            <a:endParaRPr lang="en-US"/>
          </a:p>
        </p:txBody>
      </p:sp>
      <p:sp>
        <p:nvSpPr>
          <p:cNvPr id="24" name="Text 22"/>
          <p:cNvSpPr/>
          <p:nvPr/>
        </p:nvSpPr>
        <p:spPr>
          <a:xfrm>
            <a:off x="860703" y="6965216"/>
            <a:ext cx="267891" cy="334923"/>
          </a:xfrm>
          <a:prstGeom prst="rect">
            <a:avLst/>
          </a:prstGeom>
          <a:noFill/>
          <a:ln/>
        </p:spPr>
        <p:txBody>
          <a:bodyPr wrap="none" lIns="0" tIns="0" rIns="0" bIns="0" rtlCol="0" anchor="t"/>
          <a:lstStyle/>
          <a:p>
            <a:pPr marL="0" indent="0" algn="ctr">
              <a:lnSpc>
                <a:spcPts val="2100"/>
              </a:lnSpc>
              <a:buNone/>
            </a:pPr>
            <a:r>
              <a:rPr lang="en-US" sz="2100" b="1" dirty="0">
                <a:solidFill>
                  <a:srgbClr val="405449"/>
                </a:solidFill>
                <a:latin typeface="Fraunces Extra Bold" pitchFamily="34" charset="0"/>
                <a:ea typeface="Fraunces Extra Bold" pitchFamily="34" charset="-122"/>
                <a:cs typeface="Fraunces Extra Bold" pitchFamily="34" charset="-120"/>
              </a:rPr>
              <a:t>6</a:t>
            </a:r>
            <a:endParaRPr lang="en-US" sz="2100" dirty="0"/>
          </a:p>
        </p:txBody>
      </p:sp>
      <p:sp>
        <p:nvSpPr>
          <p:cNvPr id="25" name="Text 23"/>
          <p:cNvSpPr/>
          <p:nvPr/>
        </p:nvSpPr>
        <p:spPr>
          <a:xfrm>
            <a:off x="1374219" y="6993136"/>
            <a:ext cx="2232779" cy="278963"/>
          </a:xfrm>
          <a:prstGeom prst="rect">
            <a:avLst/>
          </a:prstGeom>
          <a:noFill/>
          <a:ln/>
        </p:spPr>
        <p:txBody>
          <a:bodyPr wrap="none" lIns="0" tIns="0" rIns="0" bIns="0" rtlCol="0" anchor="t"/>
          <a:lstStyle/>
          <a:p>
            <a:pPr marL="0" indent="0" algn="l">
              <a:lnSpc>
                <a:spcPts val="2150"/>
              </a:lnSpc>
              <a:buNone/>
            </a:pPr>
            <a:r>
              <a:rPr lang="en-US" sz="1750" b="1" dirty="0">
                <a:solidFill>
                  <a:srgbClr val="405449"/>
                </a:solidFill>
                <a:latin typeface="Fraunces Extra Bold" pitchFamily="34" charset="0"/>
                <a:ea typeface="Fraunces Extra Bold" pitchFamily="34" charset="-122"/>
                <a:cs typeface="Fraunces Extra Bold" pitchFamily="34" charset="-120"/>
              </a:rPr>
              <a:t>Civic Engagement</a:t>
            </a:r>
            <a:endParaRPr lang="en-US" sz="1750" dirty="0"/>
          </a:p>
        </p:txBody>
      </p:sp>
      <p:sp>
        <p:nvSpPr>
          <p:cNvPr id="26" name="Text 24"/>
          <p:cNvSpPr/>
          <p:nvPr/>
        </p:nvSpPr>
        <p:spPr>
          <a:xfrm>
            <a:off x="1374219" y="7379256"/>
            <a:ext cx="12462391" cy="285750"/>
          </a:xfrm>
          <a:prstGeom prst="rect">
            <a:avLst/>
          </a:prstGeom>
          <a:noFill/>
          <a:ln/>
        </p:spPr>
        <p:txBody>
          <a:bodyPr wrap="none" lIns="0" tIns="0" rIns="0" bIns="0" rtlCol="0" anchor="t"/>
          <a:lstStyle/>
          <a:p>
            <a:pPr marL="0" indent="0" algn="l">
              <a:lnSpc>
                <a:spcPts val="2250"/>
              </a:lnSpc>
              <a:buNone/>
            </a:pPr>
            <a:r>
              <a:rPr lang="en-US" sz="1400" dirty="0">
                <a:solidFill>
                  <a:srgbClr val="405449"/>
                </a:solidFill>
                <a:latin typeface="Nobile" pitchFamily="34" charset="0"/>
                <a:ea typeface="Nobile" pitchFamily="34" charset="-122"/>
                <a:cs typeface="Nobile" pitchFamily="34" charset="-120"/>
              </a:rPr>
              <a:t>Participatory governance tools using AI analysis.</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14630400" cy="1323975"/>
          </a:xfrm>
          <a:prstGeom prst="rect">
            <a:avLst/>
          </a:prstGeom>
        </p:spPr>
      </p:pic>
      <p:sp>
        <p:nvSpPr>
          <p:cNvPr id="3" name="Text 0"/>
          <p:cNvSpPr/>
          <p:nvPr/>
        </p:nvSpPr>
        <p:spPr>
          <a:xfrm>
            <a:off x="423624" y="1615202"/>
            <a:ext cx="3251478" cy="330994"/>
          </a:xfrm>
          <a:prstGeom prst="rect">
            <a:avLst/>
          </a:prstGeom>
          <a:noFill/>
          <a:ln/>
        </p:spPr>
        <p:txBody>
          <a:bodyPr wrap="none" lIns="0" tIns="0" rIns="0" bIns="0" rtlCol="0" anchor="t"/>
          <a:lstStyle/>
          <a:p>
            <a:pPr marL="0" indent="0" algn="l">
              <a:lnSpc>
                <a:spcPts val="2600"/>
              </a:lnSpc>
              <a:buNone/>
            </a:pPr>
            <a:r>
              <a:rPr lang="en-US" sz="2050" b="1" dirty="0">
                <a:solidFill>
                  <a:srgbClr val="3B4540"/>
                </a:solidFill>
                <a:latin typeface="Fraunces Extra Bold" pitchFamily="34" charset="0"/>
                <a:ea typeface="Fraunces Extra Bold" pitchFamily="34" charset="-122"/>
                <a:cs typeface="Fraunces Extra Bold" pitchFamily="34" charset="-120"/>
              </a:rPr>
              <a:t>Interactive Slide / Demo</a:t>
            </a:r>
            <a:endParaRPr lang="en-US" sz="2050" dirty="0"/>
          </a:p>
        </p:txBody>
      </p:sp>
      <p:sp>
        <p:nvSpPr>
          <p:cNvPr id="5" name="Text 1"/>
          <p:cNvSpPr/>
          <p:nvPr/>
        </p:nvSpPr>
        <p:spPr>
          <a:xfrm>
            <a:off x="423624" y="9105543"/>
            <a:ext cx="2809875" cy="165497"/>
          </a:xfrm>
          <a:prstGeom prst="rect">
            <a:avLst/>
          </a:prstGeom>
          <a:noFill/>
          <a:ln/>
        </p:spPr>
        <p:txBody>
          <a:bodyPr wrap="none" lIns="0" tIns="0" rIns="0" bIns="0" rtlCol="0" anchor="t"/>
          <a:lstStyle/>
          <a:p>
            <a:pPr marL="0" indent="0" algn="l">
              <a:lnSpc>
                <a:spcPts val="1300"/>
              </a:lnSpc>
              <a:buNone/>
            </a:pPr>
            <a:r>
              <a:rPr lang="en-US" sz="1000" b="1" dirty="0">
                <a:solidFill>
                  <a:srgbClr val="3B4540"/>
                </a:solidFill>
                <a:latin typeface="Fraunces Extra Bold" pitchFamily="34" charset="0"/>
                <a:ea typeface="Fraunces Extra Bold" pitchFamily="34" charset="-122"/>
                <a:cs typeface="Fraunces Extra Bold" pitchFamily="34" charset="-120"/>
              </a:rPr>
              <a:t>Simulation: AI flags suspicious tax filings.</a:t>
            </a:r>
            <a:endParaRPr lang="en-US" sz="1000" dirty="0"/>
          </a:p>
        </p:txBody>
      </p:sp>
      <p:sp>
        <p:nvSpPr>
          <p:cNvPr id="7" name="Text 2"/>
          <p:cNvSpPr/>
          <p:nvPr/>
        </p:nvSpPr>
        <p:spPr>
          <a:xfrm>
            <a:off x="7452003" y="9105543"/>
            <a:ext cx="3475792" cy="165497"/>
          </a:xfrm>
          <a:prstGeom prst="rect">
            <a:avLst/>
          </a:prstGeom>
          <a:noFill/>
          <a:ln/>
        </p:spPr>
        <p:txBody>
          <a:bodyPr wrap="none" lIns="0" tIns="0" rIns="0" bIns="0" rtlCol="0" anchor="t"/>
          <a:lstStyle/>
          <a:p>
            <a:pPr marL="0" indent="0" algn="l">
              <a:lnSpc>
                <a:spcPts val="1300"/>
              </a:lnSpc>
              <a:buNone/>
            </a:pPr>
            <a:r>
              <a:rPr lang="en-US" sz="1000" b="1" dirty="0">
                <a:solidFill>
                  <a:srgbClr val="3B4540"/>
                </a:solidFill>
                <a:latin typeface="Fraunces Extra Bold" pitchFamily="34" charset="0"/>
                <a:ea typeface="Fraunces Extra Bold" pitchFamily="34" charset="-122"/>
                <a:cs typeface="Fraunces Extra Bold" pitchFamily="34" charset="-120"/>
              </a:rPr>
              <a:t>Chat demo: government service chatbot interaction.</a:t>
            </a:r>
            <a:endParaRPr lang="en-US" sz="1000" dirty="0"/>
          </a:p>
        </p:txBody>
      </p:sp>
      <p:sp>
        <p:nvSpPr>
          <p:cNvPr id="8" name="Text 3"/>
          <p:cNvSpPr/>
          <p:nvPr/>
        </p:nvSpPr>
        <p:spPr>
          <a:xfrm>
            <a:off x="423624" y="9535716"/>
            <a:ext cx="3838694" cy="165497"/>
          </a:xfrm>
          <a:prstGeom prst="rect">
            <a:avLst/>
          </a:prstGeom>
          <a:noFill/>
          <a:ln/>
        </p:spPr>
        <p:txBody>
          <a:bodyPr wrap="none" lIns="0" tIns="0" rIns="0" bIns="0" rtlCol="0" anchor="t"/>
          <a:lstStyle/>
          <a:p>
            <a:pPr marL="0" indent="0" algn="l">
              <a:lnSpc>
                <a:spcPts val="1300"/>
              </a:lnSpc>
              <a:buNone/>
            </a:pPr>
            <a:r>
              <a:rPr lang="en-US" sz="1000" b="1" dirty="0">
                <a:solidFill>
                  <a:srgbClr val="3B4540"/>
                </a:solidFill>
                <a:latin typeface="Fraunces Extra Bold" pitchFamily="34" charset="0"/>
                <a:ea typeface="Fraunces Extra Bold" pitchFamily="34" charset="-122"/>
                <a:cs typeface="Fraunces Extra Bold" pitchFamily="34" charset="-120"/>
              </a:rPr>
              <a:t>Short quiz: which departments can benefit most from AI?</a:t>
            </a:r>
            <a:endParaRPr lang="en-US" sz="1000" dirty="0"/>
          </a:p>
        </p:txBody>
      </p:sp>
      <p:sp>
        <p:nvSpPr>
          <p:cNvPr id="9" name="Text 4"/>
          <p:cNvSpPr/>
          <p:nvPr/>
        </p:nvSpPr>
        <p:spPr>
          <a:xfrm>
            <a:off x="423624" y="9860042"/>
            <a:ext cx="13783151" cy="169545"/>
          </a:xfrm>
          <a:prstGeom prst="rect">
            <a:avLst/>
          </a:prstGeom>
          <a:noFill/>
          <a:ln/>
        </p:spPr>
        <p:txBody>
          <a:bodyPr wrap="none" lIns="0" tIns="0" rIns="0" bIns="0" rtlCol="0" anchor="t"/>
          <a:lstStyle/>
          <a:p>
            <a:pPr marL="0" indent="0" algn="l">
              <a:lnSpc>
                <a:spcPts val="1300"/>
              </a:lnSpc>
              <a:buNone/>
            </a:pPr>
            <a:r>
              <a:rPr lang="en-US" sz="800" dirty="0">
                <a:solidFill>
                  <a:srgbClr val="405449"/>
                </a:solidFill>
                <a:latin typeface="Nobile" pitchFamily="34" charset="0"/>
                <a:ea typeface="Nobile" pitchFamily="34" charset="-122"/>
                <a:cs typeface="Nobile" pitchFamily="34" charset="-120"/>
              </a:rPr>
              <a:t>Infographic: AI in a digital government ecosystem.</a:t>
            </a:r>
            <a:endParaRPr lang="en-US" sz="800" dirty="0"/>
          </a:p>
        </p:txBody>
      </p:sp>
      <p:pic>
        <p:nvPicPr>
          <p:cNvPr id="4" name="Online Media 3" title="How Governments Use Artificial Intelligence (AI)">
            <a:hlinkClick r:id="" action="ppaction://media"/>
            <a:extLst>
              <a:ext uri="{FF2B5EF4-FFF2-40B4-BE49-F238E27FC236}">
                <a16:creationId xmlns:a16="http://schemas.microsoft.com/office/drawing/2014/main" id="{C5472F6A-253C-7561-BE61-EB5C41E289E3}"/>
              </a:ext>
            </a:extLst>
          </p:cNvPr>
          <p:cNvPicPr>
            <a:picLocks noRot="1" noChangeAspect="1"/>
          </p:cNvPicPr>
          <p:nvPr>
            <a:videoFile r:link="rId1"/>
          </p:nvPr>
        </p:nvPicPr>
        <p:blipFill>
          <a:blip r:embed="rId5"/>
          <a:stretch>
            <a:fillRect/>
          </a:stretch>
        </p:blipFill>
        <p:spPr>
          <a:xfrm>
            <a:off x="146091" y="2105025"/>
            <a:ext cx="13783151" cy="627868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674019"/>
            <a:ext cx="4961811"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Conclusion</a:t>
            </a:r>
            <a:endParaRPr lang="en-US" sz="3900" dirty="0"/>
          </a:p>
        </p:txBody>
      </p:sp>
      <p:sp>
        <p:nvSpPr>
          <p:cNvPr id="4" name="Text 1"/>
          <p:cNvSpPr/>
          <p:nvPr/>
        </p:nvSpPr>
        <p:spPr>
          <a:xfrm>
            <a:off x="6577846" y="2814995"/>
            <a:ext cx="7258764"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AI modernizes the public sector with speed and intelligence.</a:t>
            </a:r>
            <a:endParaRPr lang="en-US" sz="1550" dirty="0"/>
          </a:p>
        </p:txBody>
      </p:sp>
      <p:sp>
        <p:nvSpPr>
          <p:cNvPr id="5" name="Shape 2"/>
          <p:cNvSpPr/>
          <p:nvPr/>
        </p:nvSpPr>
        <p:spPr>
          <a:xfrm>
            <a:off x="6280190" y="2591753"/>
            <a:ext cx="22860" cy="764024"/>
          </a:xfrm>
          <a:prstGeom prst="rect">
            <a:avLst/>
          </a:prstGeom>
          <a:solidFill>
            <a:srgbClr val="438951"/>
          </a:solidFill>
          <a:ln/>
        </p:spPr>
        <p:txBody>
          <a:bodyPr/>
          <a:lstStyle/>
          <a:p>
            <a:endParaRPr lang="en-US"/>
          </a:p>
        </p:txBody>
      </p:sp>
      <p:sp>
        <p:nvSpPr>
          <p:cNvPr id="6" name="Shape 3"/>
          <p:cNvSpPr/>
          <p:nvPr/>
        </p:nvSpPr>
        <p:spPr>
          <a:xfrm>
            <a:off x="6280190" y="3579019"/>
            <a:ext cx="446484" cy="446484"/>
          </a:xfrm>
          <a:prstGeom prst="roundRect">
            <a:avLst>
              <a:gd name="adj" fmla="val 40008"/>
            </a:avLst>
          </a:prstGeom>
          <a:solidFill>
            <a:srgbClr val="E8F3E8"/>
          </a:solidFill>
          <a:ln/>
        </p:spPr>
        <p:txBody>
          <a:bodyPr/>
          <a:lstStyle/>
          <a:p>
            <a:endParaRPr lang="en-US"/>
          </a:p>
        </p:txBody>
      </p:sp>
      <p:sp>
        <p:nvSpPr>
          <p:cNvPr id="7" name="Text 4"/>
          <p:cNvSpPr/>
          <p:nvPr/>
        </p:nvSpPr>
        <p:spPr>
          <a:xfrm>
            <a:off x="6925032" y="3643432"/>
            <a:ext cx="69115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Enhances services, security, and civic engagement.</a:t>
            </a:r>
            <a:endParaRPr lang="en-US" sz="1550" dirty="0"/>
          </a:p>
        </p:txBody>
      </p:sp>
      <p:sp>
        <p:nvSpPr>
          <p:cNvPr id="8" name="Shape 5"/>
          <p:cNvSpPr/>
          <p:nvPr/>
        </p:nvSpPr>
        <p:spPr>
          <a:xfrm>
            <a:off x="6280190" y="4422338"/>
            <a:ext cx="446484" cy="446484"/>
          </a:xfrm>
          <a:prstGeom prst="roundRect">
            <a:avLst>
              <a:gd name="adj" fmla="val 40008"/>
            </a:avLst>
          </a:prstGeom>
          <a:solidFill>
            <a:srgbClr val="E8F3E8"/>
          </a:solidFill>
          <a:ln/>
        </p:spPr>
        <p:txBody>
          <a:bodyPr/>
          <a:lstStyle/>
          <a:p>
            <a:endParaRPr lang="en-US"/>
          </a:p>
        </p:txBody>
      </p:sp>
      <p:sp>
        <p:nvSpPr>
          <p:cNvPr id="9" name="Text 6"/>
          <p:cNvSpPr/>
          <p:nvPr/>
        </p:nvSpPr>
        <p:spPr>
          <a:xfrm>
            <a:off x="6925032" y="4486751"/>
            <a:ext cx="69115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Reduces waste and improves government accountability.</a:t>
            </a:r>
            <a:endParaRPr lang="en-US" sz="1550" dirty="0"/>
          </a:p>
        </p:txBody>
      </p:sp>
      <p:sp>
        <p:nvSpPr>
          <p:cNvPr id="10" name="Shape 7"/>
          <p:cNvSpPr/>
          <p:nvPr/>
        </p:nvSpPr>
        <p:spPr>
          <a:xfrm>
            <a:off x="6280190" y="5265658"/>
            <a:ext cx="446484" cy="446484"/>
          </a:xfrm>
          <a:prstGeom prst="roundRect">
            <a:avLst>
              <a:gd name="adj" fmla="val 40008"/>
            </a:avLst>
          </a:prstGeom>
          <a:solidFill>
            <a:srgbClr val="E8F3E8"/>
          </a:solidFill>
          <a:ln/>
        </p:spPr>
        <p:txBody>
          <a:bodyPr/>
          <a:lstStyle/>
          <a:p>
            <a:endParaRPr lang="en-US"/>
          </a:p>
        </p:txBody>
      </p:sp>
      <p:sp>
        <p:nvSpPr>
          <p:cNvPr id="11" name="Text 8"/>
          <p:cNvSpPr/>
          <p:nvPr/>
        </p:nvSpPr>
        <p:spPr>
          <a:xfrm>
            <a:off x="6925032" y="5330071"/>
            <a:ext cx="69115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With transparency and fairness, AI empowers citizens.</a:t>
            </a:r>
            <a:endParaRPr lang="en-US" sz="1550" dirty="0"/>
          </a:p>
        </p:txBody>
      </p:sp>
      <p:sp>
        <p:nvSpPr>
          <p:cNvPr id="12" name="Shape 9"/>
          <p:cNvSpPr/>
          <p:nvPr/>
        </p:nvSpPr>
        <p:spPr>
          <a:xfrm>
            <a:off x="6280190" y="6108978"/>
            <a:ext cx="446484" cy="446484"/>
          </a:xfrm>
          <a:prstGeom prst="roundRect">
            <a:avLst>
              <a:gd name="adj" fmla="val 40008"/>
            </a:avLst>
          </a:prstGeom>
          <a:solidFill>
            <a:srgbClr val="E8F3E8"/>
          </a:solidFill>
          <a:ln/>
        </p:spPr>
        <p:txBody>
          <a:bodyPr/>
          <a:lstStyle/>
          <a:p>
            <a:endParaRPr lang="en-US"/>
          </a:p>
        </p:txBody>
      </p:sp>
      <p:sp>
        <p:nvSpPr>
          <p:cNvPr id="13" name="Text 10"/>
          <p:cNvSpPr/>
          <p:nvPr/>
        </p:nvSpPr>
        <p:spPr>
          <a:xfrm>
            <a:off x="6925032" y="6173391"/>
            <a:ext cx="69115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future of governance is data-driven and automated.</a:t>
            </a:r>
            <a:endParaRPr lang="en-US" sz="15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902143"/>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References &amp; Acknowledgments</a:t>
            </a:r>
            <a:endParaRPr lang="en-US" sz="3900" dirty="0"/>
          </a:p>
        </p:txBody>
      </p:sp>
      <p:sp>
        <p:nvSpPr>
          <p:cNvPr id="4" name="Text 1"/>
          <p:cNvSpPr/>
          <p:nvPr/>
        </p:nvSpPr>
        <p:spPr>
          <a:xfrm>
            <a:off x="793790" y="3439954"/>
            <a:ext cx="7556421"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U.S. General Services Administration. (2023). AI in Federal Government. </a:t>
            </a:r>
            <a:r>
              <a:rPr lang="en-US" sz="1550" u="sng" dirty="0">
                <a:solidFill>
                  <a:srgbClr val="438951"/>
                </a:solidFill>
                <a:latin typeface="Nobile" pitchFamily="34" charset="0"/>
                <a:ea typeface="Nobile" pitchFamily="34" charset="-122"/>
                <a:cs typeface="Nobile" pitchFamily="34" charset="-120"/>
                <a:hlinkClick r:id="rId4">
                  <a:extLst>
                    <a:ext uri="{A12FA001-AC4F-418D-AE19-62706E023703}">
                      <ahyp:hlinkClr xmlns:ahyp="http://schemas.microsoft.com/office/drawing/2018/hyperlinkcolor" val="tx"/>
                    </a:ext>
                  </a:extLst>
                </a:hlinkClick>
              </a:rPr>
              <a:t>https://digital.gov/topics/artificial-intelligence</a:t>
            </a:r>
            <a:endParaRPr lang="en-US" sz="1550" dirty="0"/>
          </a:p>
        </p:txBody>
      </p:sp>
      <p:sp>
        <p:nvSpPr>
          <p:cNvPr id="5" name="Text 2"/>
          <p:cNvSpPr/>
          <p:nvPr/>
        </p:nvSpPr>
        <p:spPr>
          <a:xfrm>
            <a:off x="793790" y="4144447"/>
            <a:ext cx="75564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Estonia AI Governance. (2022). </a:t>
            </a:r>
            <a:r>
              <a:rPr lang="en-US" sz="1550" u="sng" dirty="0">
                <a:solidFill>
                  <a:srgbClr val="438951"/>
                </a:solidFill>
                <a:latin typeface="Nobile" pitchFamily="34" charset="0"/>
                <a:ea typeface="Nobile" pitchFamily="34" charset="-122"/>
                <a:cs typeface="Nobile" pitchFamily="34" charset="-120"/>
                <a:hlinkClick r:id="rId5">
                  <a:extLst>
                    <a:ext uri="{A12FA001-AC4F-418D-AE19-62706E023703}">
                      <ahyp:hlinkClr xmlns:ahyp="http://schemas.microsoft.com/office/drawing/2018/hyperlinkcolor" val="tx"/>
                    </a:ext>
                  </a:extLst>
                </a:hlinkClick>
              </a:rPr>
              <a:t>https://e-estonia.com</a:t>
            </a:r>
            <a:endParaRPr lang="en-US" sz="1550" dirty="0"/>
          </a:p>
        </p:txBody>
      </p:sp>
      <p:sp>
        <p:nvSpPr>
          <p:cNvPr id="6" name="Text 3"/>
          <p:cNvSpPr/>
          <p:nvPr/>
        </p:nvSpPr>
        <p:spPr>
          <a:xfrm>
            <a:off x="793790" y="4531400"/>
            <a:ext cx="7556421" cy="635079"/>
          </a:xfrm>
          <a:prstGeom prst="rect">
            <a:avLst/>
          </a:prstGeom>
          <a:noFill/>
          <a:ln/>
        </p:spPr>
        <p:txBody>
          <a:bodyPr wrap="squar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Singapore GovTech. (2021). </a:t>
            </a:r>
            <a:r>
              <a:rPr lang="en-US" sz="1550" u="sng" dirty="0">
                <a:solidFill>
                  <a:srgbClr val="438951"/>
                </a:solidFill>
                <a:latin typeface="Nobile" pitchFamily="34" charset="0"/>
                <a:ea typeface="Nobile" pitchFamily="34" charset="-122"/>
                <a:cs typeface="Nobile" pitchFamily="34" charset="-120"/>
                <a:hlinkClick r:id="rId6">
                  <a:extLst>
                    <a:ext uri="{A12FA001-AC4F-418D-AE19-62706E023703}">
                      <ahyp:hlinkClr xmlns:ahyp="http://schemas.microsoft.com/office/drawing/2018/hyperlinkcolor" val="tx"/>
                    </a:ext>
                  </a:extLst>
                </a:hlinkClick>
              </a:rPr>
              <a:t>https://www.tech.gov.sg/products-and-services/ask-jamie</a:t>
            </a:r>
            <a:endParaRPr lang="en-US" sz="1550" dirty="0"/>
          </a:p>
        </p:txBody>
      </p:sp>
      <p:sp>
        <p:nvSpPr>
          <p:cNvPr id="7" name="Text 4"/>
          <p:cNvSpPr/>
          <p:nvPr/>
        </p:nvSpPr>
        <p:spPr>
          <a:xfrm>
            <a:off x="793790" y="5235892"/>
            <a:ext cx="75564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UK Home Office AI Use. (2022). </a:t>
            </a:r>
            <a:r>
              <a:rPr lang="en-US" sz="1550" u="sng" dirty="0">
                <a:solidFill>
                  <a:srgbClr val="438951"/>
                </a:solidFill>
                <a:latin typeface="Nobile" pitchFamily="34" charset="0"/>
                <a:ea typeface="Nobile" pitchFamily="34" charset="-122"/>
                <a:cs typeface="Nobile" pitchFamily="34" charset="-120"/>
                <a:hlinkClick r:id="rId7">
                  <a:extLst>
                    <a:ext uri="{A12FA001-AC4F-418D-AE19-62706E023703}">
                      <ahyp:hlinkClr xmlns:ahyp="http://schemas.microsoft.com/office/drawing/2018/hyperlinkcolor" val="tx"/>
                    </a:ext>
                  </a:extLst>
                </a:hlinkClick>
              </a:rPr>
              <a:t>https://www.gov.uk</a:t>
            </a:r>
            <a:endParaRPr lang="en-US" sz="1550" dirty="0"/>
          </a:p>
        </p:txBody>
      </p:sp>
      <p:sp>
        <p:nvSpPr>
          <p:cNvPr id="8" name="Text 5"/>
          <p:cNvSpPr/>
          <p:nvPr/>
        </p:nvSpPr>
        <p:spPr>
          <a:xfrm>
            <a:off x="793790" y="5622846"/>
            <a:ext cx="75564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NYC 311 AI System. (2020). </a:t>
            </a:r>
            <a:r>
              <a:rPr lang="en-US" sz="1550" u="sng" dirty="0">
                <a:solidFill>
                  <a:srgbClr val="438951"/>
                </a:solidFill>
                <a:latin typeface="Nobile" pitchFamily="34" charset="0"/>
                <a:ea typeface="Nobile" pitchFamily="34" charset="-122"/>
                <a:cs typeface="Nobile" pitchFamily="34" charset="-120"/>
                <a:hlinkClick r:id="rId8">
                  <a:extLst>
                    <a:ext uri="{A12FA001-AC4F-418D-AE19-62706E023703}">
                      <ahyp:hlinkClr xmlns:ahyp="http://schemas.microsoft.com/office/drawing/2018/hyperlinkcolor" val="tx"/>
                    </a:ext>
                  </a:extLst>
                </a:hlinkClick>
              </a:rPr>
              <a:t>https://www.nyc.gov</a:t>
            </a:r>
            <a:endParaRPr lang="en-US" sz="1550" dirty="0"/>
          </a:p>
        </p:txBody>
      </p:sp>
      <p:sp>
        <p:nvSpPr>
          <p:cNvPr id="9" name="Text 6"/>
          <p:cNvSpPr/>
          <p:nvPr/>
        </p:nvSpPr>
        <p:spPr>
          <a:xfrm>
            <a:off x="793790" y="6009799"/>
            <a:ext cx="75564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U.S. Department of Health AI. (2023). https://oig.hhs.gov</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48070" y="514350"/>
            <a:ext cx="9758482" cy="584359"/>
          </a:xfrm>
          <a:prstGeom prst="rect">
            <a:avLst/>
          </a:prstGeom>
          <a:noFill/>
          <a:ln/>
        </p:spPr>
        <p:txBody>
          <a:bodyPr wrap="none" lIns="0" tIns="0" rIns="0" bIns="0" rtlCol="0" anchor="t"/>
          <a:lstStyle/>
          <a:p>
            <a:pPr marL="0" indent="0" algn="l">
              <a:lnSpc>
                <a:spcPts val="4600"/>
              </a:lnSpc>
              <a:buNone/>
            </a:pPr>
            <a:r>
              <a:rPr lang="en-US" sz="3650" b="1" dirty="0">
                <a:solidFill>
                  <a:srgbClr val="3B4540"/>
                </a:solidFill>
                <a:latin typeface="Fraunces Extra Bold" pitchFamily="34" charset="0"/>
                <a:ea typeface="Fraunces Extra Bold" pitchFamily="34" charset="-122"/>
                <a:cs typeface="Fraunces Extra Bold" pitchFamily="34" charset="-120"/>
              </a:rPr>
              <a:t>Introduction: What Is AI in Government?</a:t>
            </a:r>
            <a:endParaRPr lang="en-US" sz="3650" dirty="0"/>
          </a:p>
        </p:txBody>
      </p:sp>
      <p:sp>
        <p:nvSpPr>
          <p:cNvPr id="3" name="Text 1"/>
          <p:cNvSpPr/>
          <p:nvPr/>
        </p:nvSpPr>
        <p:spPr>
          <a:xfrm>
            <a:off x="748070" y="1547455"/>
            <a:ext cx="6339007" cy="2094428"/>
          </a:xfrm>
          <a:prstGeom prst="rect">
            <a:avLst/>
          </a:prstGeom>
          <a:noFill/>
          <a:ln/>
        </p:spPr>
        <p:txBody>
          <a:bodyPr wrap="squar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Artificial Intelligence in the public sector refers to the use of advanced computing systems to help governments perform tasks that typically require human intelligence. These tasks include understanding language, analyzing complex information, and recognizing patterns. Governments use AI to improve services, respond more quickly to citizen needs, and support decision-making across areas like public safety, infrastructure, and healthcare.</a:t>
            </a:r>
            <a:endParaRPr lang="en-US" sz="1450" dirty="0"/>
          </a:p>
        </p:txBody>
      </p:sp>
      <p:pic>
        <p:nvPicPr>
          <p:cNvPr id="4" name="Image 0" descr="preencoded.png"/>
          <p:cNvPicPr>
            <a:picLocks noChangeAspect="1"/>
          </p:cNvPicPr>
          <p:nvPr/>
        </p:nvPicPr>
        <p:blipFill>
          <a:blip r:embed="rId3"/>
          <a:stretch>
            <a:fillRect/>
          </a:stretch>
        </p:blipFill>
        <p:spPr>
          <a:xfrm>
            <a:off x="7550944" y="1589603"/>
            <a:ext cx="6339007" cy="63390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274802"/>
            <a:ext cx="8063508" cy="620078"/>
          </a:xfrm>
          <a:prstGeom prst="rect">
            <a:avLst/>
          </a:prstGeom>
          <a:noFill/>
          <a:ln/>
        </p:spPr>
        <p:txBody>
          <a:bodyPr wrap="none" lIns="0" tIns="0" rIns="0" bIns="0" rtlCol="0" anchor="t"/>
          <a:lstStyle/>
          <a:p>
            <a:pPr>
              <a:lnSpc>
                <a:spcPts val="4850"/>
              </a:lnSpc>
            </a:pPr>
            <a:r>
              <a:rPr lang="en-US" sz="3600" b="1"/>
              <a:t>Domain</a:t>
            </a:r>
            <a:r>
              <a:rPr lang="en-US" sz="3600" b="1" dirty="0"/>
              <a:t>, Overview &amp; importance</a:t>
            </a:r>
            <a:endParaRPr lang="en-US" sz="3600" dirty="0"/>
          </a:p>
          <a:p>
            <a:pPr marL="0" indent="0" algn="l">
              <a:lnSpc>
                <a:spcPts val="4850"/>
              </a:lnSpc>
              <a:buNone/>
            </a:pPr>
            <a:endParaRPr lang="en-US" sz="3900" dirty="0"/>
          </a:p>
        </p:txBody>
      </p:sp>
      <p:sp>
        <p:nvSpPr>
          <p:cNvPr id="3" name="Shape 1"/>
          <p:cNvSpPr/>
          <p:nvPr/>
        </p:nvSpPr>
        <p:spPr>
          <a:xfrm>
            <a:off x="793790" y="2291715"/>
            <a:ext cx="446484" cy="446484"/>
          </a:xfrm>
          <a:prstGeom prst="roundRect">
            <a:avLst>
              <a:gd name="adj" fmla="val 40008"/>
            </a:avLst>
          </a:prstGeom>
          <a:solidFill>
            <a:srgbClr val="E8F3E8"/>
          </a:solidFill>
          <a:ln/>
        </p:spPr>
        <p:txBody>
          <a:bodyPr/>
          <a:lstStyle/>
          <a:p>
            <a:endParaRPr lang="en-US"/>
          </a:p>
        </p:txBody>
      </p:sp>
      <p:sp>
        <p:nvSpPr>
          <p:cNvPr id="4" name="Text 2"/>
          <p:cNvSpPr/>
          <p:nvPr/>
        </p:nvSpPr>
        <p:spPr>
          <a:xfrm>
            <a:off x="1438632" y="2356128"/>
            <a:ext cx="123979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government handles public services, security, and policymaking.</a:t>
            </a:r>
            <a:endParaRPr lang="en-US" sz="1550" dirty="0"/>
          </a:p>
        </p:txBody>
      </p:sp>
      <p:sp>
        <p:nvSpPr>
          <p:cNvPr id="5" name="Shape 3"/>
          <p:cNvSpPr/>
          <p:nvPr/>
        </p:nvSpPr>
        <p:spPr>
          <a:xfrm>
            <a:off x="793790" y="3135035"/>
            <a:ext cx="446484" cy="446484"/>
          </a:xfrm>
          <a:prstGeom prst="roundRect">
            <a:avLst>
              <a:gd name="adj" fmla="val 40008"/>
            </a:avLst>
          </a:prstGeom>
          <a:solidFill>
            <a:srgbClr val="E8F3E8"/>
          </a:solidFill>
          <a:ln/>
        </p:spPr>
        <p:txBody>
          <a:bodyPr/>
          <a:lstStyle/>
          <a:p>
            <a:endParaRPr lang="en-US"/>
          </a:p>
        </p:txBody>
      </p:sp>
      <p:sp>
        <p:nvSpPr>
          <p:cNvPr id="6" name="Text 4"/>
          <p:cNvSpPr/>
          <p:nvPr/>
        </p:nvSpPr>
        <p:spPr>
          <a:xfrm>
            <a:off x="1438632" y="3199448"/>
            <a:ext cx="123979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public sector includes health, education, transportation, and justice.</a:t>
            </a:r>
            <a:endParaRPr lang="en-US" sz="1550" dirty="0"/>
          </a:p>
        </p:txBody>
      </p:sp>
      <p:sp>
        <p:nvSpPr>
          <p:cNvPr id="7" name="Shape 5"/>
          <p:cNvSpPr/>
          <p:nvPr/>
        </p:nvSpPr>
        <p:spPr>
          <a:xfrm>
            <a:off x="793790" y="3978354"/>
            <a:ext cx="446484" cy="446484"/>
          </a:xfrm>
          <a:prstGeom prst="roundRect">
            <a:avLst>
              <a:gd name="adj" fmla="val 40008"/>
            </a:avLst>
          </a:prstGeom>
          <a:solidFill>
            <a:srgbClr val="E8F3E8"/>
          </a:solidFill>
          <a:ln/>
        </p:spPr>
        <p:txBody>
          <a:bodyPr/>
          <a:lstStyle/>
          <a:p>
            <a:endParaRPr lang="en-US"/>
          </a:p>
        </p:txBody>
      </p:sp>
      <p:sp>
        <p:nvSpPr>
          <p:cNvPr id="8" name="Text 6"/>
          <p:cNvSpPr/>
          <p:nvPr/>
        </p:nvSpPr>
        <p:spPr>
          <a:xfrm>
            <a:off x="1438632" y="4042767"/>
            <a:ext cx="123979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Large-scale operations generate vast amounts of data.</a:t>
            </a:r>
            <a:endParaRPr lang="en-US" sz="1550" dirty="0"/>
          </a:p>
        </p:txBody>
      </p:sp>
      <p:sp>
        <p:nvSpPr>
          <p:cNvPr id="9" name="Shape 7"/>
          <p:cNvSpPr/>
          <p:nvPr/>
        </p:nvSpPr>
        <p:spPr>
          <a:xfrm>
            <a:off x="793790" y="4821674"/>
            <a:ext cx="446484" cy="446484"/>
          </a:xfrm>
          <a:prstGeom prst="roundRect">
            <a:avLst>
              <a:gd name="adj" fmla="val 40008"/>
            </a:avLst>
          </a:prstGeom>
          <a:solidFill>
            <a:srgbClr val="E8F3E8"/>
          </a:solidFill>
          <a:ln/>
        </p:spPr>
        <p:txBody>
          <a:bodyPr/>
          <a:lstStyle/>
          <a:p>
            <a:endParaRPr lang="en-US"/>
          </a:p>
        </p:txBody>
      </p:sp>
      <p:sp>
        <p:nvSpPr>
          <p:cNvPr id="10" name="Text 8"/>
          <p:cNvSpPr/>
          <p:nvPr/>
        </p:nvSpPr>
        <p:spPr>
          <a:xfrm>
            <a:off x="1438632" y="4886087"/>
            <a:ext cx="123979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Efficiency, transparency, and responsiveness are essential.</a:t>
            </a:r>
            <a:endParaRPr lang="en-US" sz="1550" dirty="0"/>
          </a:p>
        </p:txBody>
      </p:sp>
      <p:sp>
        <p:nvSpPr>
          <p:cNvPr id="11" name="Shape 9"/>
          <p:cNvSpPr/>
          <p:nvPr/>
        </p:nvSpPr>
        <p:spPr>
          <a:xfrm>
            <a:off x="793790" y="5664994"/>
            <a:ext cx="446484" cy="446484"/>
          </a:xfrm>
          <a:prstGeom prst="roundRect">
            <a:avLst>
              <a:gd name="adj" fmla="val 40008"/>
            </a:avLst>
          </a:prstGeom>
          <a:solidFill>
            <a:srgbClr val="E8F3E8"/>
          </a:solidFill>
          <a:ln/>
        </p:spPr>
        <p:txBody>
          <a:bodyPr/>
          <a:lstStyle/>
          <a:p>
            <a:endParaRPr lang="en-US"/>
          </a:p>
        </p:txBody>
      </p:sp>
      <p:sp>
        <p:nvSpPr>
          <p:cNvPr id="12" name="Text 10"/>
          <p:cNvSpPr/>
          <p:nvPr/>
        </p:nvSpPr>
        <p:spPr>
          <a:xfrm>
            <a:off x="1438632" y="5729407"/>
            <a:ext cx="123979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AI improves decision-making, service delivery, and risk management.</a:t>
            </a:r>
            <a:endParaRPr lang="en-US" sz="1550" dirty="0"/>
          </a:p>
        </p:txBody>
      </p:sp>
      <p:sp>
        <p:nvSpPr>
          <p:cNvPr id="13" name="Shape 11"/>
          <p:cNvSpPr/>
          <p:nvPr/>
        </p:nvSpPr>
        <p:spPr>
          <a:xfrm>
            <a:off x="793790" y="6508313"/>
            <a:ext cx="446484" cy="446484"/>
          </a:xfrm>
          <a:prstGeom prst="roundRect">
            <a:avLst>
              <a:gd name="adj" fmla="val 40008"/>
            </a:avLst>
          </a:prstGeom>
          <a:solidFill>
            <a:srgbClr val="E8F3E8"/>
          </a:solidFill>
          <a:ln/>
        </p:spPr>
        <p:txBody>
          <a:bodyPr/>
          <a:lstStyle/>
          <a:p>
            <a:endParaRPr lang="en-US"/>
          </a:p>
        </p:txBody>
      </p:sp>
      <p:sp>
        <p:nvSpPr>
          <p:cNvPr id="14" name="Text 12"/>
          <p:cNvSpPr/>
          <p:nvPr/>
        </p:nvSpPr>
        <p:spPr>
          <a:xfrm>
            <a:off x="1438632" y="6572726"/>
            <a:ext cx="1239797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Citizens expect smarter, faster digital government services.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48070" y="514350"/>
            <a:ext cx="5432584" cy="584359"/>
          </a:xfrm>
          <a:prstGeom prst="rect">
            <a:avLst/>
          </a:prstGeom>
          <a:noFill/>
          <a:ln/>
        </p:spPr>
        <p:txBody>
          <a:bodyPr wrap="none" lIns="0" tIns="0" rIns="0" bIns="0" rtlCol="0" anchor="t"/>
          <a:lstStyle/>
          <a:p>
            <a:pPr marL="0" indent="0" algn="l">
              <a:lnSpc>
                <a:spcPts val="4600"/>
              </a:lnSpc>
              <a:buNone/>
            </a:pPr>
            <a:r>
              <a:rPr lang="en-US" sz="3650" b="1" dirty="0">
                <a:solidFill>
                  <a:srgbClr val="3B4540"/>
                </a:solidFill>
                <a:latin typeface="Fraunces Extra Bold" pitchFamily="34" charset="0"/>
                <a:ea typeface="Fraunces Extra Bold" pitchFamily="34" charset="-122"/>
                <a:cs typeface="Fraunces Extra Bold" pitchFamily="34" charset="-120"/>
              </a:rPr>
              <a:t>AI Use Case Motivation</a:t>
            </a:r>
            <a:endParaRPr lang="en-US" sz="3650" dirty="0"/>
          </a:p>
        </p:txBody>
      </p:sp>
      <p:pic>
        <p:nvPicPr>
          <p:cNvPr id="3" name="Image 0" descr="preencoded.png"/>
          <p:cNvPicPr>
            <a:picLocks noChangeAspect="1"/>
          </p:cNvPicPr>
          <p:nvPr/>
        </p:nvPicPr>
        <p:blipFill>
          <a:blip r:embed="rId3"/>
          <a:stretch>
            <a:fillRect/>
          </a:stretch>
        </p:blipFill>
        <p:spPr>
          <a:xfrm>
            <a:off x="748070" y="1589603"/>
            <a:ext cx="6339007" cy="6339007"/>
          </a:xfrm>
          <a:prstGeom prst="rect">
            <a:avLst/>
          </a:prstGeom>
        </p:spPr>
      </p:pic>
      <p:sp>
        <p:nvSpPr>
          <p:cNvPr id="4" name="Text 1"/>
          <p:cNvSpPr/>
          <p:nvPr/>
        </p:nvSpPr>
        <p:spPr>
          <a:xfrm>
            <a:off x="7550944" y="1547455"/>
            <a:ext cx="6339007" cy="299204"/>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405449"/>
                </a:solidFill>
                <a:latin typeface="Nobile" pitchFamily="34" charset="0"/>
                <a:ea typeface="Nobile" pitchFamily="34" charset="-122"/>
                <a:cs typeface="Nobile" pitchFamily="34" charset="-120"/>
              </a:rPr>
              <a:t>Manual processes delay public service delivery.</a:t>
            </a:r>
            <a:endParaRPr lang="en-US" sz="1450" dirty="0"/>
          </a:p>
        </p:txBody>
      </p:sp>
      <p:sp>
        <p:nvSpPr>
          <p:cNvPr id="5" name="Text 2"/>
          <p:cNvSpPr/>
          <p:nvPr/>
        </p:nvSpPr>
        <p:spPr>
          <a:xfrm>
            <a:off x="7550944" y="1912025"/>
            <a:ext cx="6339007" cy="299204"/>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405449"/>
                </a:solidFill>
                <a:latin typeface="Nobile" pitchFamily="34" charset="0"/>
                <a:ea typeface="Nobile" pitchFamily="34" charset="-122"/>
                <a:cs typeface="Nobile" pitchFamily="34" charset="-120"/>
              </a:rPr>
              <a:t>Fraud, waste, and inefficiencies cost billions.</a:t>
            </a:r>
            <a:endParaRPr lang="en-US" sz="1450" dirty="0"/>
          </a:p>
        </p:txBody>
      </p:sp>
      <p:sp>
        <p:nvSpPr>
          <p:cNvPr id="6" name="Text 3"/>
          <p:cNvSpPr/>
          <p:nvPr/>
        </p:nvSpPr>
        <p:spPr>
          <a:xfrm>
            <a:off x="7550944" y="2276594"/>
            <a:ext cx="6339007" cy="299204"/>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405449"/>
                </a:solidFill>
                <a:latin typeface="Nobile" pitchFamily="34" charset="0"/>
                <a:ea typeface="Nobile" pitchFamily="34" charset="-122"/>
                <a:cs typeface="Nobile" pitchFamily="34" charset="-120"/>
              </a:rPr>
              <a:t>AI helps automate and streamline government operations.</a:t>
            </a:r>
            <a:endParaRPr lang="en-US" sz="1450" dirty="0"/>
          </a:p>
        </p:txBody>
      </p:sp>
      <p:sp>
        <p:nvSpPr>
          <p:cNvPr id="7" name="Text 4"/>
          <p:cNvSpPr/>
          <p:nvPr/>
        </p:nvSpPr>
        <p:spPr>
          <a:xfrm>
            <a:off x="7550944" y="2641163"/>
            <a:ext cx="6339007" cy="299204"/>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405449"/>
                </a:solidFill>
                <a:latin typeface="Nobile" pitchFamily="34" charset="0"/>
                <a:ea typeface="Nobile" pitchFamily="34" charset="-122"/>
                <a:cs typeface="Nobile" pitchFamily="34" charset="-120"/>
              </a:rPr>
              <a:t>Predictive tools can prevent crime or detect welfare fraud.</a:t>
            </a:r>
            <a:endParaRPr lang="en-US" sz="1450" dirty="0"/>
          </a:p>
        </p:txBody>
      </p:sp>
      <p:sp>
        <p:nvSpPr>
          <p:cNvPr id="8" name="Text 5"/>
          <p:cNvSpPr/>
          <p:nvPr/>
        </p:nvSpPr>
        <p:spPr>
          <a:xfrm>
            <a:off x="7550944" y="3005733"/>
            <a:ext cx="6339007" cy="299204"/>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405449"/>
                </a:solidFill>
                <a:latin typeface="Nobile" pitchFamily="34" charset="0"/>
                <a:ea typeface="Nobile" pitchFamily="34" charset="-122"/>
                <a:cs typeface="Nobile" pitchFamily="34" charset="-120"/>
              </a:rPr>
              <a:t>Example: Estonia uses AI to assist in tax filings and citizen services.</a:t>
            </a:r>
            <a:endParaRPr lang="en-US" sz="1450" dirty="0"/>
          </a:p>
        </p:txBody>
      </p:sp>
      <p:sp>
        <p:nvSpPr>
          <p:cNvPr id="9" name="Text 6"/>
          <p:cNvSpPr/>
          <p:nvPr/>
        </p:nvSpPr>
        <p:spPr>
          <a:xfrm>
            <a:off x="7550944" y="3370302"/>
            <a:ext cx="6339007" cy="598408"/>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405449"/>
                </a:solidFill>
                <a:latin typeface="Nobile" pitchFamily="34" charset="0"/>
                <a:ea typeface="Nobile" pitchFamily="34" charset="-122"/>
                <a:cs typeface="Nobile" pitchFamily="34" charset="-120"/>
              </a:rPr>
              <a:t>The U.S. Department of Health uses AI for Medicare fraud detection.</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122884"/>
            <a:ext cx="7556421" cy="1240155"/>
          </a:xfrm>
          <a:prstGeom prst="rect">
            <a:avLst/>
          </a:prstGeom>
          <a:noFill/>
          <a:ln/>
        </p:spPr>
        <p:txBody>
          <a:bodyPr wrap="squar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Natural Language Processing (NLP) in Government</a:t>
            </a:r>
            <a:endParaRPr lang="en-US" sz="3900" dirty="0"/>
          </a:p>
        </p:txBody>
      </p:sp>
      <p:sp>
        <p:nvSpPr>
          <p:cNvPr id="4" name="Text 1"/>
          <p:cNvSpPr/>
          <p:nvPr/>
        </p:nvSpPr>
        <p:spPr>
          <a:xfrm>
            <a:off x="793790" y="3660696"/>
            <a:ext cx="7556421" cy="127015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Natural Language Processing, or NLP, allows computers to understand and respond to human language. In government, NLP is used in virtual assistants and chatbots that talk to citizens online, helping them complete applications online, renew licenses, or get answers to frequently asked questions.</a:t>
            </a:r>
            <a:endParaRPr lang="en-US" sz="1550" dirty="0"/>
          </a:p>
        </p:txBody>
      </p:sp>
      <p:sp>
        <p:nvSpPr>
          <p:cNvPr id="5" name="Text 2"/>
          <p:cNvSpPr/>
          <p:nvPr/>
        </p:nvSpPr>
        <p:spPr>
          <a:xfrm>
            <a:off x="793790" y="5154097"/>
            <a:ext cx="7556421" cy="95261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NLP is also used to scan large volumes of documents, such as legal files or complaints, and categorize them for faster human review. This helps reduce delays and improves how public service teams manage time.</a:t>
            </a:r>
            <a:endParaRPr lang="en-US" sz="1550" dirty="0"/>
          </a:p>
        </p:txBody>
      </p:sp>
      <p:sp>
        <p:nvSpPr>
          <p:cNvPr id="6" name="Text 0">
            <a:extLst>
              <a:ext uri="{FF2B5EF4-FFF2-40B4-BE49-F238E27FC236}">
                <a16:creationId xmlns:a16="http://schemas.microsoft.com/office/drawing/2014/main" id="{89F2BA31-22DC-4688-618D-6FFBD483EB21}"/>
              </a:ext>
            </a:extLst>
          </p:cNvPr>
          <p:cNvSpPr/>
          <p:nvPr/>
        </p:nvSpPr>
        <p:spPr>
          <a:xfrm>
            <a:off x="524590" y="436703"/>
            <a:ext cx="4961811"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AI Techniques Used</a:t>
            </a:r>
            <a:endParaRPr lang="en-US" sz="3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0250" y="2065748"/>
            <a:ext cx="6546581" cy="584359"/>
          </a:xfrm>
          <a:prstGeom prst="rect">
            <a:avLst/>
          </a:prstGeom>
          <a:noFill/>
          <a:ln/>
        </p:spPr>
        <p:txBody>
          <a:bodyPr wrap="none" lIns="0" tIns="0" rIns="0" bIns="0" rtlCol="0" anchor="t"/>
          <a:lstStyle/>
          <a:p>
            <a:pPr marL="0" indent="0" algn="l">
              <a:lnSpc>
                <a:spcPts val="4600"/>
              </a:lnSpc>
              <a:buNone/>
            </a:pPr>
            <a:r>
              <a:rPr lang="en-US" sz="3650" b="1" dirty="0">
                <a:solidFill>
                  <a:srgbClr val="3B4540"/>
                </a:solidFill>
                <a:latin typeface="Fraunces Extra Bold" pitchFamily="34" charset="0"/>
                <a:ea typeface="Fraunces Extra Bold" pitchFamily="34" charset="-122"/>
                <a:cs typeface="Fraunces Extra Bold" pitchFamily="34" charset="-120"/>
              </a:rPr>
              <a:t>Computer Vision and </a:t>
            </a:r>
          </a:p>
          <a:p>
            <a:pPr marL="0" indent="0" algn="l">
              <a:lnSpc>
                <a:spcPts val="4600"/>
              </a:lnSpc>
              <a:buNone/>
            </a:pPr>
            <a:r>
              <a:rPr lang="en-US" sz="3650" b="1" dirty="0">
                <a:solidFill>
                  <a:srgbClr val="3B4540"/>
                </a:solidFill>
                <a:latin typeface="Fraunces Extra Bold" pitchFamily="34" charset="0"/>
                <a:ea typeface="Fraunces Extra Bold" pitchFamily="34" charset="-122"/>
                <a:cs typeface="Fraunces Extra Bold" pitchFamily="34" charset="-120"/>
              </a:rPr>
              <a:t>Infrastructure Monitoring</a:t>
            </a:r>
            <a:endParaRPr lang="en-US" sz="3650" dirty="0"/>
          </a:p>
        </p:txBody>
      </p:sp>
      <p:sp>
        <p:nvSpPr>
          <p:cNvPr id="3" name="Text 1"/>
          <p:cNvSpPr/>
          <p:nvPr/>
        </p:nvSpPr>
        <p:spPr>
          <a:xfrm>
            <a:off x="367926" y="4619428"/>
            <a:ext cx="6339007" cy="1496020"/>
          </a:xfrm>
          <a:prstGeom prst="rect">
            <a:avLst/>
          </a:prstGeom>
          <a:noFill/>
          <a:ln/>
        </p:spPr>
        <p:txBody>
          <a:bodyPr wrap="squar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Computer vision allows AI to interpret images and video. Governments use this to automatically monitor roads, bridges, and buildings by analyzing images taken by drones or traffic cameras. For example, AI can identify cracks or other damage in structures before they become dangerous.</a:t>
            </a:r>
            <a:endParaRPr lang="en-US" sz="1450" dirty="0"/>
          </a:p>
        </p:txBody>
      </p:sp>
      <p:sp>
        <p:nvSpPr>
          <p:cNvPr id="4" name="Text 2"/>
          <p:cNvSpPr/>
          <p:nvPr/>
        </p:nvSpPr>
        <p:spPr>
          <a:xfrm>
            <a:off x="367926" y="6386426"/>
            <a:ext cx="6339007" cy="897612"/>
          </a:xfrm>
          <a:prstGeom prst="rect">
            <a:avLst/>
          </a:prstGeom>
          <a:noFill/>
          <a:ln/>
        </p:spPr>
        <p:txBody>
          <a:bodyPr wrap="squar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This allows maintenance teams to focus their efforts on areas that need urgent attention. It also supports environmental monitoring by helping detect illegal dumping or forest fires through satellite imagery.</a:t>
            </a:r>
            <a:endParaRPr lang="en-US" sz="1450" dirty="0"/>
          </a:p>
        </p:txBody>
      </p:sp>
      <p:pic>
        <p:nvPicPr>
          <p:cNvPr id="5" name="Image 0" descr="preencoded.png"/>
          <p:cNvPicPr>
            <a:picLocks noChangeAspect="1"/>
          </p:cNvPicPr>
          <p:nvPr/>
        </p:nvPicPr>
        <p:blipFill>
          <a:blip r:embed="rId3"/>
          <a:stretch>
            <a:fillRect/>
          </a:stretch>
        </p:blipFill>
        <p:spPr>
          <a:xfrm>
            <a:off x="7550944" y="1589603"/>
            <a:ext cx="6339007" cy="6339007"/>
          </a:xfrm>
          <a:prstGeom prst="rect">
            <a:avLst/>
          </a:prstGeom>
        </p:spPr>
      </p:pic>
      <p:sp>
        <p:nvSpPr>
          <p:cNvPr id="6" name="Text 0">
            <a:extLst>
              <a:ext uri="{FF2B5EF4-FFF2-40B4-BE49-F238E27FC236}">
                <a16:creationId xmlns:a16="http://schemas.microsoft.com/office/drawing/2014/main" id="{FFA52A15-7207-F276-932F-453DCF44BA7A}"/>
              </a:ext>
            </a:extLst>
          </p:cNvPr>
          <p:cNvSpPr/>
          <p:nvPr/>
        </p:nvSpPr>
        <p:spPr>
          <a:xfrm>
            <a:off x="454743" y="461010"/>
            <a:ext cx="4961811"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AI Techniques Used</a:t>
            </a:r>
            <a:endParaRPr lang="en-US" sz="3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399467"/>
            <a:ext cx="11904464"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Predictive Analytics for Better Policy Decisions</a:t>
            </a:r>
            <a:endParaRPr lang="en-US" sz="3900" dirty="0"/>
          </a:p>
        </p:txBody>
      </p:sp>
      <p:sp>
        <p:nvSpPr>
          <p:cNvPr id="3" name="Shape 1"/>
          <p:cNvSpPr/>
          <p:nvPr/>
        </p:nvSpPr>
        <p:spPr>
          <a:xfrm>
            <a:off x="793790" y="3416379"/>
            <a:ext cx="4215289" cy="2413635"/>
          </a:xfrm>
          <a:prstGeom prst="roundRect">
            <a:avLst>
              <a:gd name="adj" fmla="val 7401"/>
            </a:avLst>
          </a:prstGeom>
          <a:solidFill>
            <a:srgbClr val="E8F3E8"/>
          </a:solidFill>
          <a:ln/>
        </p:spPr>
        <p:txBody>
          <a:bodyPr/>
          <a:lstStyle/>
          <a:p>
            <a:endParaRPr lang="en-US"/>
          </a:p>
        </p:txBody>
      </p:sp>
      <p:sp>
        <p:nvSpPr>
          <p:cNvPr id="4" name="Text 2"/>
          <p:cNvSpPr/>
          <p:nvPr/>
        </p:nvSpPr>
        <p:spPr>
          <a:xfrm>
            <a:off x="992148" y="3614738"/>
            <a:ext cx="2988469"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Public Health Response</a:t>
            </a:r>
            <a:endParaRPr lang="en-US" sz="1950" dirty="0"/>
          </a:p>
        </p:txBody>
      </p:sp>
      <p:sp>
        <p:nvSpPr>
          <p:cNvPr id="5" name="Text 3"/>
          <p:cNvSpPr/>
          <p:nvPr/>
        </p:nvSpPr>
        <p:spPr>
          <a:xfrm>
            <a:off x="992148" y="4043958"/>
            <a:ext cx="3818573" cy="1587698"/>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If a public health agency sees an increase in flu cases in certain neighborhoods, predictive models can suggest where to send medical teams next.</a:t>
            </a:r>
            <a:endParaRPr lang="en-US" sz="1550" dirty="0"/>
          </a:p>
        </p:txBody>
      </p:sp>
      <p:sp>
        <p:nvSpPr>
          <p:cNvPr id="6" name="Shape 4"/>
          <p:cNvSpPr/>
          <p:nvPr/>
        </p:nvSpPr>
        <p:spPr>
          <a:xfrm>
            <a:off x="5207437" y="3416379"/>
            <a:ext cx="4215408" cy="2413635"/>
          </a:xfrm>
          <a:prstGeom prst="roundRect">
            <a:avLst>
              <a:gd name="adj" fmla="val 7401"/>
            </a:avLst>
          </a:prstGeom>
          <a:solidFill>
            <a:srgbClr val="E8F3E8"/>
          </a:solidFill>
          <a:ln/>
        </p:spPr>
        <p:txBody>
          <a:bodyPr/>
          <a:lstStyle/>
          <a:p>
            <a:endParaRPr lang="en-US"/>
          </a:p>
        </p:txBody>
      </p:sp>
      <p:sp>
        <p:nvSpPr>
          <p:cNvPr id="7" name="Text 5"/>
          <p:cNvSpPr/>
          <p:nvPr/>
        </p:nvSpPr>
        <p:spPr>
          <a:xfrm>
            <a:off x="5405795" y="3614738"/>
            <a:ext cx="2582466"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Traffic Management</a:t>
            </a:r>
            <a:endParaRPr lang="en-US" sz="1950" dirty="0"/>
          </a:p>
        </p:txBody>
      </p:sp>
      <p:sp>
        <p:nvSpPr>
          <p:cNvPr id="8" name="Text 6"/>
          <p:cNvSpPr/>
          <p:nvPr/>
        </p:nvSpPr>
        <p:spPr>
          <a:xfrm>
            <a:off x="5405795" y="4043958"/>
            <a:ext cx="3818692" cy="127015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These tools are also used in traffic management, where they analyze road usage data and suggest how to optimize signal timings or plan repairs.</a:t>
            </a:r>
            <a:endParaRPr lang="en-US" sz="1550" dirty="0"/>
          </a:p>
        </p:txBody>
      </p:sp>
      <p:sp>
        <p:nvSpPr>
          <p:cNvPr id="9" name="Shape 7"/>
          <p:cNvSpPr/>
          <p:nvPr/>
        </p:nvSpPr>
        <p:spPr>
          <a:xfrm>
            <a:off x="9621203" y="3416379"/>
            <a:ext cx="4215289" cy="2413635"/>
          </a:xfrm>
          <a:prstGeom prst="roundRect">
            <a:avLst>
              <a:gd name="adj" fmla="val 7401"/>
            </a:avLst>
          </a:prstGeom>
          <a:solidFill>
            <a:srgbClr val="E8F3E8"/>
          </a:solidFill>
          <a:ln/>
        </p:spPr>
        <p:txBody>
          <a:bodyPr/>
          <a:lstStyle/>
          <a:p>
            <a:endParaRPr lang="en-US"/>
          </a:p>
        </p:txBody>
      </p:sp>
      <p:sp>
        <p:nvSpPr>
          <p:cNvPr id="10" name="Text 8"/>
          <p:cNvSpPr/>
          <p:nvPr/>
        </p:nvSpPr>
        <p:spPr>
          <a:xfrm>
            <a:off x="9819561" y="3614738"/>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Planning Ahead</a:t>
            </a:r>
            <a:endParaRPr lang="en-US" sz="1950" dirty="0"/>
          </a:p>
        </p:txBody>
      </p:sp>
      <p:sp>
        <p:nvSpPr>
          <p:cNvPr id="11" name="Text 9"/>
          <p:cNvSpPr/>
          <p:nvPr/>
        </p:nvSpPr>
        <p:spPr>
          <a:xfrm>
            <a:off x="9819561" y="4043958"/>
            <a:ext cx="3818573" cy="95261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Predictive analytics turns past events into useful forecasts that help governments plan ahead.</a:t>
            </a:r>
            <a:endParaRPr lang="en-US" sz="1550" dirty="0"/>
          </a:p>
        </p:txBody>
      </p:sp>
      <p:sp>
        <p:nvSpPr>
          <p:cNvPr id="12" name="Text 0">
            <a:extLst>
              <a:ext uri="{FF2B5EF4-FFF2-40B4-BE49-F238E27FC236}">
                <a16:creationId xmlns:a16="http://schemas.microsoft.com/office/drawing/2014/main" id="{37D2C0A0-8FB5-7AC0-81CE-20AA0A08E8A2}"/>
              </a:ext>
            </a:extLst>
          </p:cNvPr>
          <p:cNvSpPr/>
          <p:nvPr/>
        </p:nvSpPr>
        <p:spPr>
          <a:xfrm>
            <a:off x="793790" y="477800"/>
            <a:ext cx="4961811"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AI Techniques Used</a:t>
            </a:r>
            <a:endParaRPr lang="en-US" sz="3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570905"/>
            <a:ext cx="3721298" cy="465177"/>
          </a:xfrm>
          <a:prstGeom prst="rect">
            <a:avLst/>
          </a:prstGeom>
          <a:noFill/>
          <a:ln/>
        </p:spPr>
        <p:txBody>
          <a:bodyPr wrap="none" lIns="0" tIns="0" rIns="0" bIns="0" rtlCol="0" anchor="t"/>
          <a:lstStyle/>
          <a:p>
            <a:pPr marL="0" indent="0" algn="l">
              <a:lnSpc>
                <a:spcPts val="3650"/>
              </a:lnSpc>
              <a:buNone/>
            </a:pPr>
            <a:r>
              <a:rPr lang="en-US" sz="2900" b="1" dirty="0">
                <a:solidFill>
                  <a:srgbClr val="3B4540"/>
                </a:solidFill>
                <a:latin typeface="Fraunces Extra Bold" pitchFamily="34" charset="0"/>
                <a:ea typeface="Fraunces Extra Bold" pitchFamily="34" charset="-122"/>
                <a:cs typeface="Fraunces Extra Bold" pitchFamily="34" charset="-120"/>
              </a:rPr>
              <a:t>Key Applications</a:t>
            </a:r>
            <a:endParaRPr lang="en-US" sz="2900" dirty="0"/>
          </a:p>
        </p:txBody>
      </p:sp>
      <p:pic>
        <p:nvPicPr>
          <p:cNvPr id="4" name="Image 1" descr="preencoded.png"/>
          <p:cNvPicPr>
            <a:picLocks noChangeAspect="1"/>
          </p:cNvPicPr>
          <p:nvPr/>
        </p:nvPicPr>
        <p:blipFill>
          <a:blip r:embed="rId4"/>
          <a:stretch>
            <a:fillRect/>
          </a:stretch>
        </p:blipFill>
        <p:spPr>
          <a:xfrm>
            <a:off x="793790" y="1259324"/>
            <a:ext cx="372070" cy="372070"/>
          </a:xfrm>
          <a:prstGeom prst="rect">
            <a:avLst/>
          </a:prstGeom>
        </p:spPr>
      </p:pic>
      <p:sp>
        <p:nvSpPr>
          <p:cNvPr id="5" name="Text 1"/>
          <p:cNvSpPr/>
          <p:nvPr/>
        </p:nvSpPr>
        <p:spPr>
          <a:xfrm>
            <a:off x="793790" y="1817370"/>
            <a:ext cx="1860590" cy="232529"/>
          </a:xfrm>
          <a:prstGeom prst="rect">
            <a:avLst/>
          </a:prstGeom>
          <a:noFill/>
          <a:ln/>
        </p:spPr>
        <p:txBody>
          <a:bodyPr wrap="none" lIns="0" tIns="0" rIns="0" bIns="0" rtlCol="0" anchor="t"/>
          <a:lstStyle/>
          <a:p>
            <a:pPr marL="0" indent="0" algn="l">
              <a:lnSpc>
                <a:spcPts val="1800"/>
              </a:lnSpc>
              <a:buNone/>
            </a:pPr>
            <a:r>
              <a:rPr lang="en-US" sz="1450" b="1" dirty="0">
                <a:solidFill>
                  <a:srgbClr val="405449"/>
                </a:solidFill>
                <a:latin typeface="Fraunces Extra Bold" pitchFamily="34" charset="0"/>
                <a:ea typeface="Fraunces Extra Bold" pitchFamily="34" charset="-122"/>
                <a:cs typeface="Fraunces Extra Bold" pitchFamily="34" charset="-120"/>
              </a:rPr>
              <a:t>U.S. IRS</a:t>
            </a:r>
            <a:endParaRPr lang="en-US" sz="1450" dirty="0"/>
          </a:p>
        </p:txBody>
      </p:sp>
      <p:sp>
        <p:nvSpPr>
          <p:cNvPr id="6" name="Text 2"/>
          <p:cNvSpPr/>
          <p:nvPr/>
        </p:nvSpPr>
        <p:spPr>
          <a:xfrm>
            <a:off x="793790" y="2139196"/>
            <a:ext cx="7556421" cy="238125"/>
          </a:xfrm>
          <a:prstGeom prst="rect">
            <a:avLst/>
          </a:prstGeom>
          <a:noFill/>
          <a:ln/>
        </p:spPr>
        <p:txBody>
          <a:bodyPr wrap="none" lIns="0" tIns="0" rIns="0" bIns="0" rtlCol="0" anchor="t"/>
          <a:lstStyle/>
          <a:p>
            <a:pPr marL="0" indent="0" algn="l">
              <a:lnSpc>
                <a:spcPts val="1850"/>
              </a:lnSpc>
              <a:buNone/>
            </a:pPr>
            <a:r>
              <a:rPr lang="en-US" sz="1150" dirty="0">
                <a:solidFill>
                  <a:srgbClr val="405449"/>
                </a:solidFill>
                <a:latin typeface="Nobile" pitchFamily="34" charset="0"/>
                <a:ea typeface="Nobile" pitchFamily="34" charset="-122"/>
                <a:cs typeface="Nobile" pitchFamily="34" charset="-120"/>
              </a:rPr>
              <a:t>RPA to process tax forms faster and reduce backlog.</a:t>
            </a:r>
            <a:endParaRPr lang="en-US" sz="1150" dirty="0"/>
          </a:p>
        </p:txBody>
      </p:sp>
      <p:pic>
        <p:nvPicPr>
          <p:cNvPr id="7" name="Image 2" descr="preencoded.png"/>
          <p:cNvPicPr>
            <a:picLocks noChangeAspect="1"/>
          </p:cNvPicPr>
          <p:nvPr/>
        </p:nvPicPr>
        <p:blipFill>
          <a:blip r:embed="rId5"/>
          <a:stretch>
            <a:fillRect/>
          </a:stretch>
        </p:blipFill>
        <p:spPr>
          <a:xfrm>
            <a:off x="793790" y="2749391"/>
            <a:ext cx="372070" cy="372070"/>
          </a:xfrm>
          <a:prstGeom prst="rect">
            <a:avLst/>
          </a:prstGeom>
        </p:spPr>
      </p:pic>
      <p:sp>
        <p:nvSpPr>
          <p:cNvPr id="8" name="Text 3"/>
          <p:cNvSpPr/>
          <p:nvPr/>
        </p:nvSpPr>
        <p:spPr>
          <a:xfrm>
            <a:off x="793790" y="3307437"/>
            <a:ext cx="1860590" cy="232529"/>
          </a:xfrm>
          <a:prstGeom prst="rect">
            <a:avLst/>
          </a:prstGeom>
          <a:noFill/>
          <a:ln/>
        </p:spPr>
        <p:txBody>
          <a:bodyPr wrap="none" lIns="0" tIns="0" rIns="0" bIns="0" rtlCol="0" anchor="t"/>
          <a:lstStyle/>
          <a:p>
            <a:pPr marL="0" indent="0" algn="l">
              <a:lnSpc>
                <a:spcPts val="1800"/>
              </a:lnSpc>
              <a:buNone/>
            </a:pPr>
            <a:r>
              <a:rPr lang="en-US" sz="1450" b="1" dirty="0">
                <a:solidFill>
                  <a:srgbClr val="405449"/>
                </a:solidFill>
                <a:latin typeface="Fraunces Extra Bold" pitchFamily="34" charset="0"/>
                <a:ea typeface="Fraunces Extra Bold" pitchFamily="34" charset="-122"/>
                <a:cs typeface="Fraunces Extra Bold" pitchFamily="34" charset="-120"/>
              </a:rPr>
              <a:t>Singapore</a:t>
            </a:r>
            <a:endParaRPr lang="en-US" sz="1450" dirty="0"/>
          </a:p>
        </p:txBody>
      </p:sp>
      <p:sp>
        <p:nvSpPr>
          <p:cNvPr id="9" name="Text 4"/>
          <p:cNvSpPr/>
          <p:nvPr/>
        </p:nvSpPr>
        <p:spPr>
          <a:xfrm>
            <a:off x="793790" y="3629263"/>
            <a:ext cx="7556421" cy="238125"/>
          </a:xfrm>
          <a:prstGeom prst="rect">
            <a:avLst/>
          </a:prstGeom>
          <a:noFill/>
          <a:ln/>
        </p:spPr>
        <p:txBody>
          <a:bodyPr wrap="none" lIns="0" tIns="0" rIns="0" bIns="0" rtlCol="0" anchor="t"/>
          <a:lstStyle/>
          <a:p>
            <a:pPr marL="0" indent="0" algn="l">
              <a:lnSpc>
                <a:spcPts val="1850"/>
              </a:lnSpc>
              <a:buNone/>
            </a:pPr>
            <a:r>
              <a:rPr lang="en-US" sz="1150" dirty="0">
                <a:solidFill>
                  <a:srgbClr val="405449"/>
                </a:solidFill>
                <a:latin typeface="Nobile" pitchFamily="34" charset="0"/>
                <a:ea typeface="Nobile" pitchFamily="34" charset="-122"/>
                <a:cs typeface="Nobile" pitchFamily="34" charset="-120"/>
              </a:rPr>
              <a:t>AI chatbot "Ask Jamie" answers public service questions.</a:t>
            </a:r>
            <a:endParaRPr lang="en-US" sz="1150" dirty="0"/>
          </a:p>
        </p:txBody>
      </p:sp>
      <p:pic>
        <p:nvPicPr>
          <p:cNvPr id="10" name="Image 3" descr="preencoded.png"/>
          <p:cNvPicPr>
            <a:picLocks noChangeAspect="1"/>
          </p:cNvPicPr>
          <p:nvPr/>
        </p:nvPicPr>
        <p:blipFill>
          <a:blip r:embed="rId6"/>
          <a:stretch>
            <a:fillRect/>
          </a:stretch>
        </p:blipFill>
        <p:spPr>
          <a:xfrm>
            <a:off x="793790" y="4239458"/>
            <a:ext cx="372070" cy="372070"/>
          </a:xfrm>
          <a:prstGeom prst="rect">
            <a:avLst/>
          </a:prstGeom>
        </p:spPr>
      </p:pic>
      <p:sp>
        <p:nvSpPr>
          <p:cNvPr id="11" name="Text 5"/>
          <p:cNvSpPr/>
          <p:nvPr/>
        </p:nvSpPr>
        <p:spPr>
          <a:xfrm>
            <a:off x="793790" y="4797504"/>
            <a:ext cx="1860590" cy="232529"/>
          </a:xfrm>
          <a:prstGeom prst="rect">
            <a:avLst/>
          </a:prstGeom>
          <a:noFill/>
          <a:ln/>
        </p:spPr>
        <p:txBody>
          <a:bodyPr wrap="none" lIns="0" tIns="0" rIns="0" bIns="0" rtlCol="0" anchor="t"/>
          <a:lstStyle/>
          <a:p>
            <a:pPr marL="0" indent="0" algn="l">
              <a:lnSpc>
                <a:spcPts val="1800"/>
              </a:lnSpc>
              <a:buNone/>
            </a:pPr>
            <a:r>
              <a:rPr lang="en-US" sz="1450" b="1" dirty="0">
                <a:solidFill>
                  <a:srgbClr val="405449"/>
                </a:solidFill>
                <a:latin typeface="Fraunces Extra Bold" pitchFamily="34" charset="0"/>
                <a:ea typeface="Fraunces Extra Bold" pitchFamily="34" charset="-122"/>
                <a:cs typeface="Fraunces Extra Bold" pitchFamily="34" charset="-120"/>
              </a:rPr>
              <a:t>UK Home Office</a:t>
            </a:r>
            <a:endParaRPr lang="en-US" sz="1450" dirty="0"/>
          </a:p>
        </p:txBody>
      </p:sp>
      <p:sp>
        <p:nvSpPr>
          <p:cNvPr id="12" name="Text 6"/>
          <p:cNvSpPr/>
          <p:nvPr/>
        </p:nvSpPr>
        <p:spPr>
          <a:xfrm>
            <a:off x="793790" y="5119330"/>
            <a:ext cx="7556421" cy="238125"/>
          </a:xfrm>
          <a:prstGeom prst="rect">
            <a:avLst/>
          </a:prstGeom>
          <a:noFill/>
          <a:ln/>
        </p:spPr>
        <p:txBody>
          <a:bodyPr wrap="none" lIns="0" tIns="0" rIns="0" bIns="0" rtlCol="0" anchor="t"/>
          <a:lstStyle/>
          <a:p>
            <a:pPr marL="0" indent="0" algn="l">
              <a:lnSpc>
                <a:spcPts val="1850"/>
              </a:lnSpc>
              <a:buNone/>
            </a:pPr>
            <a:r>
              <a:rPr lang="en-US" sz="1150" dirty="0">
                <a:solidFill>
                  <a:srgbClr val="405449"/>
                </a:solidFill>
                <a:latin typeface="Nobile" pitchFamily="34" charset="0"/>
                <a:ea typeface="Nobile" pitchFamily="34" charset="-122"/>
                <a:cs typeface="Nobile" pitchFamily="34" charset="-120"/>
              </a:rPr>
              <a:t>AI scans visa applications for fraud patterns.</a:t>
            </a:r>
            <a:endParaRPr lang="en-US" sz="1150" dirty="0"/>
          </a:p>
        </p:txBody>
      </p:sp>
      <p:pic>
        <p:nvPicPr>
          <p:cNvPr id="13" name="Image 4" descr="preencoded.png"/>
          <p:cNvPicPr>
            <a:picLocks noChangeAspect="1"/>
          </p:cNvPicPr>
          <p:nvPr/>
        </p:nvPicPr>
        <p:blipFill>
          <a:blip r:embed="rId7"/>
          <a:stretch>
            <a:fillRect/>
          </a:stretch>
        </p:blipFill>
        <p:spPr>
          <a:xfrm>
            <a:off x="793790" y="5729526"/>
            <a:ext cx="372070" cy="372070"/>
          </a:xfrm>
          <a:prstGeom prst="rect">
            <a:avLst/>
          </a:prstGeom>
        </p:spPr>
      </p:pic>
      <p:sp>
        <p:nvSpPr>
          <p:cNvPr id="14" name="Text 7"/>
          <p:cNvSpPr/>
          <p:nvPr/>
        </p:nvSpPr>
        <p:spPr>
          <a:xfrm>
            <a:off x="793790" y="6287572"/>
            <a:ext cx="1860590" cy="232529"/>
          </a:xfrm>
          <a:prstGeom prst="rect">
            <a:avLst/>
          </a:prstGeom>
          <a:noFill/>
          <a:ln/>
        </p:spPr>
        <p:txBody>
          <a:bodyPr wrap="none" lIns="0" tIns="0" rIns="0" bIns="0" rtlCol="0" anchor="t"/>
          <a:lstStyle/>
          <a:p>
            <a:pPr marL="0" indent="0" algn="l">
              <a:lnSpc>
                <a:spcPts val="1800"/>
              </a:lnSpc>
              <a:buNone/>
            </a:pPr>
            <a:r>
              <a:rPr lang="en-US" sz="1450" b="1" dirty="0">
                <a:solidFill>
                  <a:srgbClr val="405449"/>
                </a:solidFill>
                <a:latin typeface="Fraunces Extra Bold" pitchFamily="34" charset="0"/>
                <a:ea typeface="Fraunces Extra Bold" pitchFamily="34" charset="-122"/>
                <a:cs typeface="Fraunces Extra Bold" pitchFamily="34" charset="-120"/>
              </a:rPr>
              <a:t>New York City</a:t>
            </a:r>
            <a:endParaRPr lang="en-US" sz="1450" dirty="0"/>
          </a:p>
        </p:txBody>
      </p:sp>
      <p:sp>
        <p:nvSpPr>
          <p:cNvPr id="15" name="Text 8"/>
          <p:cNvSpPr/>
          <p:nvPr/>
        </p:nvSpPr>
        <p:spPr>
          <a:xfrm>
            <a:off x="793790" y="6609398"/>
            <a:ext cx="7556421" cy="238125"/>
          </a:xfrm>
          <a:prstGeom prst="rect">
            <a:avLst/>
          </a:prstGeom>
          <a:noFill/>
          <a:ln/>
        </p:spPr>
        <p:txBody>
          <a:bodyPr wrap="none" lIns="0" tIns="0" rIns="0" bIns="0" rtlCol="0" anchor="t"/>
          <a:lstStyle/>
          <a:p>
            <a:pPr marL="0" indent="0" algn="l">
              <a:lnSpc>
                <a:spcPts val="1850"/>
              </a:lnSpc>
              <a:buNone/>
            </a:pPr>
            <a:r>
              <a:rPr lang="en-US" sz="1150" dirty="0">
                <a:solidFill>
                  <a:srgbClr val="405449"/>
                </a:solidFill>
                <a:latin typeface="Nobile" pitchFamily="34" charset="0"/>
                <a:ea typeface="Nobile" pitchFamily="34" charset="-122"/>
                <a:cs typeface="Nobile" pitchFamily="34" charset="-120"/>
              </a:rPr>
              <a:t>AI-powered 311 system handles citizen complaints.</a:t>
            </a:r>
            <a:endParaRPr lang="en-US" sz="1150" dirty="0"/>
          </a:p>
        </p:txBody>
      </p:sp>
      <p:sp>
        <p:nvSpPr>
          <p:cNvPr id="16" name="Text 9"/>
          <p:cNvSpPr/>
          <p:nvPr/>
        </p:nvSpPr>
        <p:spPr>
          <a:xfrm>
            <a:off x="793790" y="7014924"/>
            <a:ext cx="7556421" cy="238125"/>
          </a:xfrm>
          <a:prstGeom prst="rect">
            <a:avLst/>
          </a:prstGeom>
          <a:noFill/>
          <a:ln/>
        </p:spPr>
        <p:txBody>
          <a:bodyPr wrap="none" lIns="0" tIns="0" rIns="0" bIns="0" rtlCol="0" anchor="t"/>
          <a:lstStyle/>
          <a:p>
            <a:pPr marL="0" indent="0" algn="l">
              <a:lnSpc>
                <a:spcPts val="1850"/>
              </a:lnSpc>
              <a:buNone/>
            </a:pPr>
            <a:r>
              <a:rPr lang="en-US" sz="1150" dirty="0">
                <a:solidFill>
                  <a:srgbClr val="405449"/>
                </a:solidFill>
                <a:latin typeface="Nobile" pitchFamily="34" charset="0"/>
                <a:ea typeface="Nobile" pitchFamily="34" charset="-122"/>
                <a:cs typeface="Nobile" pitchFamily="34" charset="-120"/>
              </a:rPr>
              <a:t>Law enforcement: predictive policing in Los Angeles and Chicago.</a:t>
            </a:r>
            <a:endParaRPr lang="en-US" sz="1150" dirty="0"/>
          </a:p>
        </p:txBody>
      </p:sp>
      <p:sp>
        <p:nvSpPr>
          <p:cNvPr id="17" name="Text 10"/>
          <p:cNvSpPr/>
          <p:nvPr/>
        </p:nvSpPr>
        <p:spPr>
          <a:xfrm>
            <a:off x="793790" y="7420451"/>
            <a:ext cx="7556421" cy="238125"/>
          </a:xfrm>
          <a:prstGeom prst="rect">
            <a:avLst/>
          </a:prstGeom>
          <a:noFill/>
          <a:ln/>
        </p:spPr>
        <p:txBody>
          <a:bodyPr wrap="none" lIns="0" tIns="0" rIns="0" bIns="0" rtlCol="0" anchor="t"/>
          <a:lstStyle/>
          <a:p>
            <a:pPr marL="0" indent="0" algn="l">
              <a:lnSpc>
                <a:spcPts val="1850"/>
              </a:lnSpc>
              <a:buNone/>
            </a:pPr>
            <a:r>
              <a:rPr lang="en-US" sz="1150" dirty="0">
                <a:solidFill>
                  <a:srgbClr val="405449"/>
                </a:solidFill>
                <a:latin typeface="Nobile" pitchFamily="34" charset="0"/>
                <a:ea typeface="Nobile" pitchFamily="34" charset="-122"/>
                <a:cs typeface="Nobile" pitchFamily="34" charset="-120"/>
              </a:rPr>
              <a:t>AI improves emergency response through real-time data.</a:t>
            </a:r>
            <a:endParaRPr lang="en-US" sz="11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48070" y="514350"/>
            <a:ext cx="4676061" cy="584359"/>
          </a:xfrm>
          <a:prstGeom prst="rect">
            <a:avLst/>
          </a:prstGeom>
          <a:noFill/>
          <a:ln/>
        </p:spPr>
        <p:txBody>
          <a:bodyPr wrap="none" lIns="0" tIns="0" rIns="0" bIns="0" rtlCol="0" anchor="t"/>
          <a:lstStyle/>
          <a:p>
            <a:pPr marL="0" indent="0" algn="l">
              <a:lnSpc>
                <a:spcPts val="4600"/>
              </a:lnSpc>
              <a:buNone/>
            </a:pPr>
            <a:r>
              <a:rPr lang="en-US" sz="3650" b="1" dirty="0">
                <a:solidFill>
                  <a:srgbClr val="3B4540"/>
                </a:solidFill>
                <a:latin typeface="Fraunces Extra Bold" pitchFamily="34" charset="0"/>
                <a:ea typeface="Fraunces Extra Bold" pitchFamily="34" charset="-122"/>
                <a:cs typeface="Fraunces Extra Bold" pitchFamily="34" charset="-120"/>
              </a:rPr>
              <a:t>Impact &amp; Benefits</a:t>
            </a:r>
            <a:endParaRPr lang="en-US" sz="3650" dirty="0"/>
          </a:p>
        </p:txBody>
      </p:sp>
      <p:pic>
        <p:nvPicPr>
          <p:cNvPr id="3" name="Image 0" descr="preencoded.png"/>
          <p:cNvPicPr>
            <a:picLocks noChangeAspect="1"/>
          </p:cNvPicPr>
          <p:nvPr/>
        </p:nvPicPr>
        <p:blipFill>
          <a:blip r:embed="rId3"/>
          <a:stretch>
            <a:fillRect/>
          </a:stretch>
        </p:blipFill>
        <p:spPr>
          <a:xfrm>
            <a:off x="748070" y="1589603"/>
            <a:ext cx="6339007" cy="6339007"/>
          </a:xfrm>
          <a:prstGeom prst="rect">
            <a:avLst/>
          </a:prstGeom>
        </p:spPr>
      </p:pic>
      <p:sp>
        <p:nvSpPr>
          <p:cNvPr id="4" name="Shape 1"/>
          <p:cNvSpPr/>
          <p:nvPr/>
        </p:nvSpPr>
        <p:spPr>
          <a:xfrm>
            <a:off x="7550944" y="1589603"/>
            <a:ext cx="420767" cy="420767"/>
          </a:xfrm>
          <a:prstGeom prst="roundRect">
            <a:avLst>
              <a:gd name="adj" fmla="val 40008"/>
            </a:avLst>
          </a:prstGeom>
          <a:solidFill>
            <a:srgbClr val="E8F3E8"/>
          </a:solidFill>
          <a:ln/>
        </p:spPr>
        <p:txBody>
          <a:bodyPr/>
          <a:lstStyle/>
          <a:p>
            <a:endParaRPr lang="en-US"/>
          </a:p>
        </p:txBody>
      </p:sp>
      <p:sp>
        <p:nvSpPr>
          <p:cNvPr id="5" name="Text 2"/>
          <p:cNvSpPr/>
          <p:nvPr/>
        </p:nvSpPr>
        <p:spPr>
          <a:xfrm>
            <a:off x="8158639" y="1650325"/>
            <a:ext cx="5731312" cy="299204"/>
          </a:xfrm>
          <a:prstGeom prst="rect">
            <a:avLst/>
          </a:prstGeom>
          <a:noFill/>
          <a:ln/>
        </p:spPr>
        <p:txBody>
          <a:bodyPr wrap="non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Faster, more efficient service delivery.</a:t>
            </a:r>
            <a:endParaRPr lang="en-US" sz="1450" dirty="0"/>
          </a:p>
        </p:txBody>
      </p:sp>
      <p:sp>
        <p:nvSpPr>
          <p:cNvPr id="6" name="Shape 3"/>
          <p:cNvSpPr/>
          <p:nvPr/>
        </p:nvSpPr>
        <p:spPr>
          <a:xfrm>
            <a:off x="7550944" y="2384346"/>
            <a:ext cx="420767" cy="420767"/>
          </a:xfrm>
          <a:prstGeom prst="roundRect">
            <a:avLst>
              <a:gd name="adj" fmla="val 40008"/>
            </a:avLst>
          </a:prstGeom>
          <a:solidFill>
            <a:srgbClr val="E8F3E8"/>
          </a:solidFill>
          <a:ln/>
        </p:spPr>
        <p:txBody>
          <a:bodyPr/>
          <a:lstStyle/>
          <a:p>
            <a:endParaRPr lang="en-US"/>
          </a:p>
        </p:txBody>
      </p:sp>
      <p:sp>
        <p:nvSpPr>
          <p:cNvPr id="7" name="Text 4"/>
          <p:cNvSpPr/>
          <p:nvPr/>
        </p:nvSpPr>
        <p:spPr>
          <a:xfrm>
            <a:off x="8158639" y="2445068"/>
            <a:ext cx="5731312" cy="299204"/>
          </a:xfrm>
          <a:prstGeom prst="rect">
            <a:avLst/>
          </a:prstGeom>
          <a:noFill/>
          <a:ln/>
        </p:spPr>
        <p:txBody>
          <a:bodyPr wrap="non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Cost savings through automation.</a:t>
            </a:r>
            <a:endParaRPr lang="en-US" sz="1450" dirty="0"/>
          </a:p>
        </p:txBody>
      </p:sp>
      <p:sp>
        <p:nvSpPr>
          <p:cNvPr id="8" name="Shape 5"/>
          <p:cNvSpPr/>
          <p:nvPr/>
        </p:nvSpPr>
        <p:spPr>
          <a:xfrm>
            <a:off x="7550944" y="3179088"/>
            <a:ext cx="420767" cy="420767"/>
          </a:xfrm>
          <a:prstGeom prst="roundRect">
            <a:avLst>
              <a:gd name="adj" fmla="val 40008"/>
            </a:avLst>
          </a:prstGeom>
          <a:solidFill>
            <a:srgbClr val="E8F3E8"/>
          </a:solidFill>
          <a:ln/>
        </p:spPr>
        <p:txBody>
          <a:bodyPr/>
          <a:lstStyle/>
          <a:p>
            <a:endParaRPr lang="en-US"/>
          </a:p>
        </p:txBody>
      </p:sp>
      <p:sp>
        <p:nvSpPr>
          <p:cNvPr id="9" name="Text 6"/>
          <p:cNvSpPr/>
          <p:nvPr/>
        </p:nvSpPr>
        <p:spPr>
          <a:xfrm>
            <a:off x="8158639" y="3239810"/>
            <a:ext cx="5731312" cy="299204"/>
          </a:xfrm>
          <a:prstGeom prst="rect">
            <a:avLst/>
          </a:prstGeom>
          <a:noFill/>
          <a:ln/>
        </p:spPr>
        <p:txBody>
          <a:bodyPr wrap="non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Reduced human error in data-heavy tasks.</a:t>
            </a:r>
            <a:endParaRPr lang="en-US" sz="1450" dirty="0"/>
          </a:p>
        </p:txBody>
      </p:sp>
      <p:sp>
        <p:nvSpPr>
          <p:cNvPr id="10" name="Shape 7"/>
          <p:cNvSpPr/>
          <p:nvPr/>
        </p:nvSpPr>
        <p:spPr>
          <a:xfrm>
            <a:off x="7550944" y="3973830"/>
            <a:ext cx="420767" cy="420767"/>
          </a:xfrm>
          <a:prstGeom prst="roundRect">
            <a:avLst>
              <a:gd name="adj" fmla="val 40008"/>
            </a:avLst>
          </a:prstGeom>
          <a:solidFill>
            <a:srgbClr val="E8F3E8"/>
          </a:solidFill>
          <a:ln/>
        </p:spPr>
        <p:txBody>
          <a:bodyPr/>
          <a:lstStyle/>
          <a:p>
            <a:endParaRPr lang="en-US"/>
          </a:p>
        </p:txBody>
      </p:sp>
      <p:sp>
        <p:nvSpPr>
          <p:cNvPr id="11" name="Text 8"/>
          <p:cNvSpPr/>
          <p:nvPr/>
        </p:nvSpPr>
        <p:spPr>
          <a:xfrm>
            <a:off x="8158639" y="4034552"/>
            <a:ext cx="5731312" cy="299204"/>
          </a:xfrm>
          <a:prstGeom prst="rect">
            <a:avLst/>
          </a:prstGeom>
          <a:noFill/>
          <a:ln/>
        </p:spPr>
        <p:txBody>
          <a:bodyPr wrap="non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24/7 access to information via AI chatbots.</a:t>
            </a:r>
            <a:endParaRPr lang="en-US" sz="1450" dirty="0"/>
          </a:p>
        </p:txBody>
      </p:sp>
      <p:sp>
        <p:nvSpPr>
          <p:cNvPr id="12" name="Shape 9"/>
          <p:cNvSpPr/>
          <p:nvPr/>
        </p:nvSpPr>
        <p:spPr>
          <a:xfrm>
            <a:off x="7550944" y="4768572"/>
            <a:ext cx="420767" cy="420767"/>
          </a:xfrm>
          <a:prstGeom prst="roundRect">
            <a:avLst>
              <a:gd name="adj" fmla="val 40008"/>
            </a:avLst>
          </a:prstGeom>
          <a:solidFill>
            <a:srgbClr val="E8F3E8"/>
          </a:solidFill>
          <a:ln/>
        </p:spPr>
        <p:txBody>
          <a:bodyPr/>
          <a:lstStyle/>
          <a:p>
            <a:endParaRPr lang="en-US"/>
          </a:p>
        </p:txBody>
      </p:sp>
      <p:sp>
        <p:nvSpPr>
          <p:cNvPr id="13" name="Text 10"/>
          <p:cNvSpPr/>
          <p:nvPr/>
        </p:nvSpPr>
        <p:spPr>
          <a:xfrm>
            <a:off x="8158639" y="4829294"/>
            <a:ext cx="5731312" cy="299204"/>
          </a:xfrm>
          <a:prstGeom prst="rect">
            <a:avLst/>
          </a:prstGeom>
          <a:noFill/>
          <a:ln/>
        </p:spPr>
        <p:txBody>
          <a:bodyPr wrap="non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Smarter decision support for policies and planning.</a:t>
            </a:r>
            <a:endParaRPr lang="en-US" sz="1450" dirty="0"/>
          </a:p>
        </p:txBody>
      </p:sp>
      <p:sp>
        <p:nvSpPr>
          <p:cNvPr id="14" name="Shape 11"/>
          <p:cNvSpPr/>
          <p:nvPr/>
        </p:nvSpPr>
        <p:spPr>
          <a:xfrm>
            <a:off x="7550944" y="5563314"/>
            <a:ext cx="420767" cy="420767"/>
          </a:xfrm>
          <a:prstGeom prst="roundRect">
            <a:avLst>
              <a:gd name="adj" fmla="val 40008"/>
            </a:avLst>
          </a:prstGeom>
          <a:solidFill>
            <a:srgbClr val="E8F3E8"/>
          </a:solidFill>
          <a:ln/>
        </p:spPr>
        <p:txBody>
          <a:bodyPr/>
          <a:lstStyle/>
          <a:p>
            <a:endParaRPr lang="en-US"/>
          </a:p>
        </p:txBody>
      </p:sp>
      <p:sp>
        <p:nvSpPr>
          <p:cNvPr id="15" name="Text 12"/>
          <p:cNvSpPr/>
          <p:nvPr/>
        </p:nvSpPr>
        <p:spPr>
          <a:xfrm>
            <a:off x="8158639" y="5624036"/>
            <a:ext cx="5731312" cy="299204"/>
          </a:xfrm>
          <a:prstGeom prst="rect">
            <a:avLst/>
          </a:prstGeom>
          <a:noFill/>
          <a:ln/>
        </p:spPr>
        <p:txBody>
          <a:bodyPr wrap="none" lIns="0" tIns="0" rIns="0" bIns="0" rtlCol="0" anchor="t"/>
          <a:lstStyle/>
          <a:p>
            <a:pPr marL="0" indent="0" algn="l">
              <a:lnSpc>
                <a:spcPts val="2350"/>
              </a:lnSpc>
              <a:buNone/>
            </a:pPr>
            <a:r>
              <a:rPr lang="en-US" sz="1450" dirty="0">
                <a:solidFill>
                  <a:srgbClr val="405449"/>
                </a:solidFill>
                <a:latin typeface="Nobile" pitchFamily="34" charset="0"/>
                <a:ea typeface="Nobile" pitchFamily="34" charset="-122"/>
                <a:cs typeface="Nobile" pitchFamily="34" charset="-120"/>
              </a:rPr>
              <a:t>More transparency and trust in digital governance.</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TotalTime>
  <Words>949</Words>
  <Application>Microsoft Office PowerPoint</Application>
  <PresentationFormat>Custom</PresentationFormat>
  <Paragraphs>118</Paragraphs>
  <Slides>14</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Fraunces Extra Bold</vt:lpstr>
      <vt:lpstr>Nobile</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Sayed Hoosini</dc:creator>
  <cp:lastModifiedBy>Sayed Hoosini</cp:lastModifiedBy>
  <cp:revision>3</cp:revision>
  <dcterms:created xsi:type="dcterms:W3CDTF">2025-07-07T01:56:56Z</dcterms:created>
  <dcterms:modified xsi:type="dcterms:W3CDTF">2025-07-07T22:27:56Z</dcterms:modified>
</cp:coreProperties>
</file>