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5" r:id="rId2"/>
    <p:sldId id="340" r:id="rId3"/>
    <p:sldId id="331" r:id="rId4"/>
    <p:sldId id="332" r:id="rId5"/>
    <p:sldId id="333" r:id="rId6"/>
    <p:sldId id="334" r:id="rId7"/>
    <p:sldId id="326" r:id="rId8"/>
    <p:sldId id="305" r:id="rId9"/>
    <p:sldId id="338" r:id="rId10"/>
    <p:sldId id="257" r:id="rId11"/>
    <p:sldId id="278" r:id="rId12"/>
    <p:sldId id="314" r:id="rId13"/>
    <p:sldId id="341" r:id="rId14"/>
    <p:sldId id="323" r:id="rId15"/>
    <p:sldId id="324" r:id="rId16"/>
    <p:sldId id="266" r:id="rId17"/>
    <p:sldId id="335" r:id="rId18"/>
    <p:sldId id="336" r:id="rId19"/>
    <p:sldId id="337" r:id="rId20"/>
    <p:sldId id="320" r:id="rId21"/>
    <p:sldId id="313" r:id="rId22"/>
    <p:sldId id="309" r:id="rId23"/>
    <p:sldId id="306" r:id="rId24"/>
    <p:sldId id="329" r:id="rId25"/>
    <p:sldId id="342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F80"/>
    <a:srgbClr val="AF2551"/>
    <a:srgbClr val="7B314B"/>
    <a:srgbClr val="872C62"/>
    <a:srgbClr val="FF8BAE"/>
    <a:srgbClr val="92D050"/>
    <a:srgbClr val="03A1A4"/>
    <a:srgbClr val="FF6863"/>
    <a:srgbClr val="DAB600"/>
    <a:srgbClr val="03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2931" autoAdjust="0"/>
  </p:normalViewPr>
  <p:slideViewPr>
    <p:cSldViewPr snapToGrid="0">
      <p:cViewPr varScale="1">
        <p:scale>
          <a:sx n="102" d="100"/>
          <a:sy n="102" d="100"/>
        </p:scale>
        <p:origin x="115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>
                <a:solidFill>
                  <a:srgbClr val="92D050"/>
                </a:solidFill>
                <a:latin typeface="Tw Cen MT" panose="020B0602020104020603" pitchFamily="34" charset="0"/>
              </a:rPr>
              <a:t>NUMBER</a:t>
            </a:r>
            <a:r>
              <a:rPr lang="en-US" sz="800" b="1" baseline="0" dirty="0">
                <a:solidFill>
                  <a:srgbClr val="92D050"/>
                </a:solidFill>
                <a:latin typeface="Tw Cen MT" panose="020B0602020104020603" pitchFamily="34" charset="0"/>
              </a:rPr>
              <a:t> OF PEOPLE NEEDING TO HIRE WORKERS FOR THE TYPICAL ODD JOBS PER MONTH</a:t>
            </a:r>
            <a:endParaRPr lang="en-US" sz="8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0.12326184699945647"/>
          <c:y val="3.4613794200286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D-4BD7-AF3E-3670A1D101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7349DB-377A-4712-BE0D-CB06B7A02714}" type="VALUE"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97D-4BD7-AF3E-3670A1D1019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E8791D9-A7EA-4372-8F02-4FCC0DEBCA99}" type="VALUE">
                      <a:rPr lang="en-US">
                        <a:solidFill>
                          <a:srgbClr val="DAB6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6-10 times</c:v>
                </c:pt>
                <c:pt idx="1">
                  <c:v>10-20 times</c:v>
                </c:pt>
                <c:pt idx="2">
                  <c:v>Above 20 times</c:v>
                </c:pt>
                <c:pt idx="3">
                  <c:v>0-5 times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0.48</c:v>
                </c:pt>
                <c:pt idx="1">
                  <c:v>0.12</c:v>
                </c:pt>
                <c:pt idx="2">
                  <c:v>0.04</c:v>
                </c:pt>
                <c:pt idx="3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92D050"/>
                </a:solidFill>
                <a:latin typeface="Tw Cen MT" panose="020B0602020104020603" pitchFamily="34" charset="0"/>
              </a:rPr>
              <a:t>NUMBER</a:t>
            </a:r>
            <a:r>
              <a:rPr lang="en-US" sz="1200" b="1" baseline="0" dirty="0">
                <a:solidFill>
                  <a:srgbClr val="92D050"/>
                </a:solidFill>
                <a:latin typeface="Tw Cen MT" panose="020B0602020104020603" pitchFamily="34" charset="0"/>
              </a:rPr>
              <a:t> OF PEOPLE WILLING TO HIRE WORKERS FOR THE TYPICAL ODD JOBS</a:t>
            </a:r>
            <a:endParaRPr lang="en-US" sz="12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5.9557224592616559E-2"/>
          <c:y val="3.4613910071445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>
                <a:solidFill>
                  <a:srgbClr val="03A9AC"/>
                </a:solidFill>
                <a:latin typeface="Tw Cen MT" panose="020B0602020104020603" pitchFamily="34" charset="0"/>
              </a:rPr>
              <a:t>NUMBER</a:t>
            </a:r>
            <a:r>
              <a:rPr lang="en-US" sz="900" b="1" baseline="0" dirty="0">
                <a:solidFill>
                  <a:srgbClr val="03A9AC"/>
                </a:solidFill>
                <a:latin typeface="Tw Cen MT" panose="020B0602020104020603" pitchFamily="34" charset="0"/>
              </a:rPr>
              <a:t> OF PEOPLE NEEDING TO HIRE WORKERS FOR THE TYPICAL SKILLED ODD JOBS PER MONTH</a:t>
            </a:r>
            <a:endParaRPr lang="en-US" sz="900" b="1" dirty="0">
              <a:solidFill>
                <a:srgbClr val="03A9AC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0.11201987792578884"/>
          <c:y val="1.6659774867907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D-4BD7-AF3E-3670A1D101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7349DB-377A-4712-BE0D-CB06B7A02714}" type="VALUE"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97D-4BD7-AF3E-3670A1D1019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E8791D9-A7EA-4372-8F02-4FCC0DEBCA99}" type="VALUE">
                      <a:rPr lang="en-US">
                        <a:solidFill>
                          <a:srgbClr val="DAB6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6-10 times</c:v>
                </c:pt>
                <c:pt idx="1">
                  <c:v>10-20 times</c:v>
                </c:pt>
                <c:pt idx="2">
                  <c:v>Above 20 times</c:v>
                </c:pt>
                <c:pt idx="3">
                  <c:v>0-5 times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7.6999999999999999E-2</c:v>
                </c:pt>
                <c:pt idx="2">
                  <c:v>7.6999999999999999E-2</c:v>
                </c:pt>
                <c:pt idx="3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>
                <a:solidFill>
                  <a:srgbClr val="E83F80"/>
                </a:solidFill>
                <a:latin typeface="Tw Cen MT" panose="020B0602020104020603" pitchFamily="34" charset="0"/>
              </a:rPr>
              <a:t>NUMBER</a:t>
            </a:r>
            <a:r>
              <a:rPr lang="en-US" sz="900" b="1" baseline="0" dirty="0">
                <a:solidFill>
                  <a:srgbClr val="E83F80"/>
                </a:solidFill>
                <a:latin typeface="Tw Cen MT" panose="020B0602020104020603" pitchFamily="34" charset="0"/>
              </a:rPr>
              <a:t> OF PEOPLE NEEDING TO HIRE WORKERS FOR CUSTOMIZED ODD JOBS PER MONTH</a:t>
            </a:r>
            <a:endParaRPr lang="en-US" sz="900" b="1" dirty="0">
              <a:solidFill>
                <a:srgbClr val="E83F80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0.11576720095034472"/>
          <c:y val="3.4613794200286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D-4BD7-AF3E-3670A1D101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7349DB-377A-4712-BE0D-CB06B7A02714}" type="VALUE"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97D-4BD7-AF3E-3670A1D1019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E8791D9-A7EA-4372-8F02-4FCC0DEBCA99}" type="VALUE">
                      <a:rPr lang="en-US">
                        <a:solidFill>
                          <a:srgbClr val="DAB6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6-10 times</c:v>
                </c:pt>
                <c:pt idx="1">
                  <c:v>10-20 times</c:v>
                </c:pt>
                <c:pt idx="2">
                  <c:v>Above 20 times</c:v>
                </c:pt>
                <c:pt idx="3">
                  <c:v>0-5 times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0.26</c:v>
                </c:pt>
                <c:pt idx="1">
                  <c:v>0.12</c:v>
                </c:pt>
                <c:pt idx="2">
                  <c:v>0.04</c:v>
                </c:pt>
                <c:pt idx="3">
                  <c:v>0.57499999999999996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92D050"/>
                </a:solidFill>
                <a:latin typeface="Tw Cen MT" panose="020B0602020104020603" pitchFamily="34" charset="0"/>
              </a:rPr>
              <a:t>NUMBER</a:t>
            </a:r>
            <a:r>
              <a:rPr lang="en-US" sz="1200" b="1" baseline="0" dirty="0">
                <a:solidFill>
                  <a:srgbClr val="92D050"/>
                </a:solidFill>
                <a:latin typeface="Tw Cen MT" panose="020B0602020104020603" pitchFamily="34" charset="0"/>
              </a:rPr>
              <a:t> OF PEOPLE ARE WILLING TO HAVE A PLATFORM LIKE </a:t>
            </a:r>
            <a:r>
              <a:rPr lang="en-US" sz="1600" b="1" i="0" baseline="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</a:t>
            </a:r>
            <a:endParaRPr lang="en-US" sz="1600" b="1" i="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c:rich>
      </c:tx>
      <c:layout>
        <c:manualLayout>
          <c:xMode val="edge"/>
          <c:yMode val="edge"/>
          <c:x val="0.10827255490123296"/>
          <c:y val="3.4613794200286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0.91700000000000004</c:v>
                </c:pt>
                <c:pt idx="1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92D050"/>
                </a:solidFill>
                <a:latin typeface="Tw Cen MT" panose="020B0602020104020603" pitchFamily="34" charset="0"/>
              </a:rPr>
              <a:t>NUMBER</a:t>
            </a:r>
            <a:r>
              <a:rPr lang="en-US" sz="1200" b="1" baseline="0" dirty="0">
                <a:solidFill>
                  <a:srgbClr val="92D050"/>
                </a:solidFill>
                <a:latin typeface="Tw Cen MT" panose="020B0602020104020603" pitchFamily="34" charset="0"/>
              </a:rPr>
              <a:t> OF PEOPLE WILLING TO HIRE WORKERS FOR THE TYPICAL ODD JOBS</a:t>
            </a:r>
            <a:endParaRPr lang="en-US" sz="12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5.9557224592616559E-2"/>
          <c:y val="3.4613910071445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03A9AC"/>
                </a:solidFill>
                <a:latin typeface="Tw Cen MT" panose="020B0602020104020603" pitchFamily="34" charset="0"/>
              </a:rPr>
              <a:t>NUMBER</a:t>
            </a:r>
            <a:r>
              <a:rPr lang="en-US" sz="1200" b="1" baseline="0" dirty="0">
                <a:solidFill>
                  <a:srgbClr val="03A9AC"/>
                </a:solidFill>
                <a:latin typeface="Tw Cen MT" panose="020B0602020104020603" pitchFamily="34" charset="0"/>
              </a:rPr>
              <a:t> OF PEOPLE WHO ARE WILLING TO USE THE PLATFORM </a:t>
            </a:r>
            <a:endParaRPr lang="en-US" sz="1200" b="1" dirty="0">
              <a:solidFill>
                <a:srgbClr val="03A9AC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0.11201987792578884"/>
          <c:y val="1.6659774867907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7349DB-377A-4712-BE0D-CB06B7A02714}" type="VALUE"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MAYBE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0.68200000000000005</c:v>
                </c:pt>
                <c:pt idx="1">
                  <c:v>0.28699999999999998</c:v>
                </c:pt>
                <c:pt idx="2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E83F80"/>
                </a:solidFill>
                <a:latin typeface="Tw Cen MT" panose="020B0602020104020603" pitchFamily="34" charset="0"/>
              </a:rPr>
              <a:t>NUMBER</a:t>
            </a:r>
            <a:r>
              <a:rPr lang="en-US" sz="1200" b="1" baseline="0" dirty="0">
                <a:solidFill>
                  <a:srgbClr val="E83F80"/>
                </a:solidFill>
                <a:latin typeface="Tw Cen MT" panose="020B0602020104020603" pitchFamily="34" charset="0"/>
              </a:rPr>
              <a:t> OF PEOPLE WHO WOULD TRUST THE PLATFORM</a:t>
            </a:r>
            <a:endParaRPr lang="en-US" sz="1200" b="1" dirty="0">
              <a:solidFill>
                <a:srgbClr val="E83F80"/>
              </a:solidFill>
              <a:latin typeface="Tw Cen MT" panose="020B0602020104020603" pitchFamily="34" charset="0"/>
            </a:endParaRPr>
          </a:p>
        </c:rich>
      </c:tx>
      <c:layout>
        <c:manualLayout>
          <c:xMode val="edge"/>
          <c:yMode val="edge"/>
          <c:x val="0.15324043119590353"/>
          <c:y val="3.9102299033381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D-4BD7-AF3E-3670A1D10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D-4BD7-AF3E-3670A1D101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FE1F46-6A8A-4969-88D7-CDA8499458CC}" type="VALUE"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97D-4BD7-AF3E-3670A1D101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C422E4-8D30-4E91-803A-66C180CB7298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97D-4BD7-AF3E-3670A1D10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0.92300000000000004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D-4BD7-AF3E-3670A1D10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65BAE-E187-4386-9A0C-24A3AE477A9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3920-1BD1-4E6F-B4AF-1F0731E4A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60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4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3920-1BD1-4E6F-B4AF-1F0731E4A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A18D-6812-492B-B363-805BDB2C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4006-4F43-4389-9D2D-5D5093103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7460-BD95-4672-8AF3-549FFC22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21D0-370D-4917-9266-2AF8077A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B5C9-9814-4EB5-B837-51143FB3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774F-2AFA-45B8-992E-4565170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AC95-B637-40B2-9F75-F7DA0550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627E-2264-4CE9-B73D-40C79BD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7708-D8BD-40B3-BCD3-82DFC608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3BC6-C3CC-480E-92D8-508BE1F7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0A421-7B9F-473B-BECC-D09200183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2FE02-214D-456D-AB08-C01B5F71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868B-6069-47BD-B73A-EF16B7C5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F53B-6A31-4C87-9EE4-92967CD5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0503-9DE0-4431-8759-5006332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1153-FA78-47B4-819B-39DCFBFC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6A10-8A3C-4D68-A030-0B7A1EB6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0757-0A22-4D1D-AFF0-72F44E5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7F28-BE39-4019-8E18-64C888FC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C894-A2D2-4E66-B2F5-9C0B6BC6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68EA-09A0-4D2A-ABE0-6DA78F5A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E935-346E-4B2C-923E-FA8A5500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3000-AAE9-478F-890D-12D5AF08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4C05-014B-4AEB-81F4-DF6776DB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4299-ECA6-4CAE-ADDB-26443FCF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E2EB-3FBE-41A4-AFAD-70BCCC02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7EB6-D3CF-4D3E-A168-25A986298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D729-E90B-4366-9017-D85D85B1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EC310-74F8-4DC2-A60A-B60C329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6E15-AE7B-4D21-81B9-42FE1E1E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A951-C522-4BB7-8AE0-BDE2C404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D30E-6591-447C-94D2-A19EE6B0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611B-22E5-42FF-82B2-DD9DE464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1D0B-DF30-40F5-85CA-83018FC3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AD56E-E56F-48AE-8FBB-49A853256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88A8C-1606-4499-AEED-99B56D3F2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BD1EC-FB33-4955-A641-82DF1E97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BD9F2-02B0-4A2B-AF13-EF03CE91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AC472-28F8-4C9B-90B7-21D478A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E95E-AE4F-4634-9A29-AB792FB4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0B22-E1B2-4F69-B821-51F13152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0930-2175-47BA-82E2-7CE5084D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1909E-6847-462A-AE67-332215E9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2D0D6-4838-4C0F-8EC2-89B7A32D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32BB3-6E0A-4347-A5DF-E8ACE978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6FAB5-5A60-4002-8FC4-75719460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318-8575-44C0-84D2-85DBB250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4270-F3C3-4B8B-B3C4-3C6BDF3C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2AE33-F46F-4053-B774-3E966300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638A-901E-42BF-A0F7-60AA66D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C022-5964-4B40-87B6-394DAF5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59CC3-86E1-473A-9F2C-3610009F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61D-57C4-432C-A367-2B125B4A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663DE-FF1A-49F3-89DA-9BF80EE75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F420C-F488-45CF-BC6F-BEBC6BD6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CCCF-725A-4A22-9BE9-13E06EE5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2058-C205-4F8C-8D0C-AA6F1F86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162F-4F69-462E-88A0-0CA5F08F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30668-AF93-495B-BF20-65A12AE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3338-B0E4-405C-B202-C6D672A5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5D60-F569-4626-BF20-31A32F881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12E3-7D88-4802-9E7B-F3E427774F1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F7FB-73C9-41ED-8197-CC1D59FB7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C94A-0B7B-4F84-9A04-1E4737A6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84FB-075E-4DBF-9E74-5A9A088B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95C67-416B-241E-58ED-9A63288E1CEB}"/>
              </a:ext>
            </a:extLst>
          </p:cNvPr>
          <p:cNvSpPr/>
          <p:nvPr/>
        </p:nvSpPr>
        <p:spPr>
          <a:xfrm>
            <a:off x="751880" y="1879644"/>
            <a:ext cx="5978858" cy="769470"/>
          </a:xfrm>
          <a:prstGeom prst="roundRect">
            <a:avLst>
              <a:gd name="adj" fmla="val 0"/>
            </a:avLst>
          </a:prstGeom>
          <a:solidFill>
            <a:srgbClr val="7B3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0483D-C770-CFF2-31EC-E6DC0B6F9518}"/>
              </a:ext>
            </a:extLst>
          </p:cNvPr>
          <p:cNvSpPr/>
          <p:nvPr/>
        </p:nvSpPr>
        <p:spPr>
          <a:xfrm>
            <a:off x="815161" y="1813655"/>
            <a:ext cx="6120933" cy="7694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EBD2A-55B9-847E-DE49-1BA7CCA51451}"/>
              </a:ext>
            </a:extLst>
          </p:cNvPr>
          <p:cNvSpPr/>
          <p:nvPr/>
        </p:nvSpPr>
        <p:spPr>
          <a:xfrm>
            <a:off x="751880" y="1690558"/>
            <a:ext cx="571021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0"/>
                <a:solidFill>
                  <a:srgbClr val="AF255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Everyone</a:t>
            </a:r>
            <a:endParaRPr lang="en-US" sz="6000" b="1" i="1" cap="none" spc="0" dirty="0">
              <a:ln w="0"/>
              <a:solidFill>
                <a:srgbClr val="AF255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6D4C9-EE59-533F-8750-ED36DD49E822}"/>
              </a:ext>
            </a:extLst>
          </p:cNvPr>
          <p:cNvSpPr/>
          <p:nvPr/>
        </p:nvSpPr>
        <p:spPr>
          <a:xfrm rot="5400000">
            <a:off x="6697567" y="-1464906"/>
            <a:ext cx="477054" cy="9772228"/>
          </a:xfrm>
          <a:prstGeom prst="rect">
            <a:avLst/>
          </a:prstGeom>
          <a:solidFill>
            <a:srgbClr val="7B314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B6B7F-A1D1-C134-6A5E-577CA65C0D2E}"/>
              </a:ext>
            </a:extLst>
          </p:cNvPr>
          <p:cNvSpPr/>
          <p:nvPr/>
        </p:nvSpPr>
        <p:spPr>
          <a:xfrm>
            <a:off x="2132260" y="3085244"/>
            <a:ext cx="9772227" cy="477054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More The Engagement Of People, The Greater The Economy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38B82-7319-761E-CACA-9922DBE97CD2}"/>
              </a:ext>
            </a:extLst>
          </p:cNvPr>
          <p:cNvSpPr/>
          <p:nvPr/>
        </p:nvSpPr>
        <p:spPr>
          <a:xfrm rot="5400000">
            <a:off x="6006932" y="2554007"/>
            <a:ext cx="477054" cy="3836307"/>
          </a:xfrm>
          <a:prstGeom prst="rect">
            <a:avLst/>
          </a:prstGeom>
          <a:solidFill>
            <a:srgbClr val="7B314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2B42B-3EDB-0687-052A-78FB8DCB39E1}"/>
              </a:ext>
            </a:extLst>
          </p:cNvPr>
          <p:cNvSpPr/>
          <p:nvPr/>
        </p:nvSpPr>
        <p:spPr>
          <a:xfrm>
            <a:off x="4401646" y="4136197"/>
            <a:ext cx="3836307" cy="477054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See Some Statistics</a:t>
            </a:r>
          </a:p>
        </p:txBody>
      </p:sp>
    </p:spTree>
    <p:extLst>
      <p:ext uri="{BB962C8B-B14F-4D97-AF65-F5344CB8AC3E}">
        <p14:creationId xmlns:p14="http://schemas.microsoft.com/office/powerpoint/2010/main" val="212143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14B"/>
            </a:gs>
            <a:gs pos="100000">
              <a:srgbClr val="AF25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FE935E-8F27-475F-9B7E-26455312EB2A}"/>
              </a:ext>
            </a:extLst>
          </p:cNvPr>
          <p:cNvSpPr/>
          <p:nvPr/>
        </p:nvSpPr>
        <p:spPr>
          <a:xfrm>
            <a:off x="3886391" y="2288250"/>
            <a:ext cx="25893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i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30AEB5-5E92-4845-B4F8-771E08C2AA03}"/>
              </a:ext>
            </a:extLst>
          </p:cNvPr>
          <p:cNvSpPr/>
          <p:nvPr/>
        </p:nvSpPr>
        <p:spPr>
          <a:xfrm>
            <a:off x="4425956" y="3246531"/>
            <a:ext cx="2785336" cy="769470"/>
          </a:xfrm>
          <a:prstGeom prst="roundRect">
            <a:avLst>
              <a:gd name="adj" fmla="val 0"/>
            </a:avLst>
          </a:prstGeom>
          <a:solidFill>
            <a:srgbClr val="7B3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6A3EDD-7894-4244-BCB6-604B7C2B74EE}"/>
              </a:ext>
            </a:extLst>
          </p:cNvPr>
          <p:cNvSpPr/>
          <p:nvPr/>
        </p:nvSpPr>
        <p:spPr>
          <a:xfrm>
            <a:off x="4519055" y="3132531"/>
            <a:ext cx="2785336" cy="7694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7A48E-5B5A-4BA7-BE97-98035D7E0E63}"/>
              </a:ext>
            </a:extLst>
          </p:cNvPr>
          <p:cNvSpPr/>
          <p:nvPr/>
        </p:nvSpPr>
        <p:spPr>
          <a:xfrm>
            <a:off x="4519055" y="3041601"/>
            <a:ext cx="26116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cap="none" spc="0" dirty="0">
                <a:ln w="0"/>
                <a:solidFill>
                  <a:srgbClr val="AF255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41321-B639-4612-8D64-7FC82E15B78E}"/>
              </a:ext>
            </a:extLst>
          </p:cNvPr>
          <p:cNvSpPr/>
          <p:nvPr/>
        </p:nvSpPr>
        <p:spPr>
          <a:xfrm>
            <a:off x="5341688" y="4057264"/>
            <a:ext cx="3079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 as You Desire</a:t>
            </a:r>
            <a:endParaRPr lang="en-US" sz="3000" b="0" i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1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1C18E66-BF0B-3751-D900-698F68FE20E2}"/>
              </a:ext>
            </a:extLst>
          </p:cNvPr>
          <p:cNvSpPr/>
          <p:nvPr/>
        </p:nvSpPr>
        <p:spPr>
          <a:xfrm>
            <a:off x="11029950" y="0"/>
            <a:ext cx="1162050" cy="6858000"/>
          </a:xfrm>
          <a:prstGeom prst="rect">
            <a:avLst/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4ED1B2D-E93B-29C5-DA41-FC5FCE7E15FC}"/>
              </a:ext>
            </a:extLst>
          </p:cNvPr>
          <p:cNvSpPr/>
          <p:nvPr/>
        </p:nvSpPr>
        <p:spPr>
          <a:xfrm>
            <a:off x="0" y="0"/>
            <a:ext cx="2933700" cy="6858000"/>
          </a:xfrm>
          <a:custGeom>
            <a:avLst/>
            <a:gdLst>
              <a:gd name="connsiteX0" fmla="*/ 0 w 2933700"/>
              <a:gd name="connsiteY0" fmla="*/ 0 h 6858000"/>
              <a:gd name="connsiteX1" fmla="*/ 2933700 w 2933700"/>
              <a:gd name="connsiteY1" fmla="*/ 0 h 6858000"/>
              <a:gd name="connsiteX2" fmla="*/ 2933700 w 2933700"/>
              <a:gd name="connsiteY2" fmla="*/ 971550 h 6858000"/>
              <a:gd name="connsiteX3" fmla="*/ 2228850 w 2933700"/>
              <a:gd name="connsiteY3" fmla="*/ 1676400 h 6858000"/>
              <a:gd name="connsiteX4" fmla="*/ 2933700 w 2933700"/>
              <a:gd name="connsiteY4" fmla="*/ 2381250 h 6858000"/>
              <a:gd name="connsiteX5" fmla="*/ 2933700 w 2933700"/>
              <a:gd name="connsiteY5" fmla="*/ 2867025 h 6858000"/>
              <a:gd name="connsiteX6" fmla="*/ 2228850 w 2933700"/>
              <a:gd name="connsiteY6" fmla="*/ 3571875 h 6858000"/>
              <a:gd name="connsiteX7" fmla="*/ 2933700 w 2933700"/>
              <a:gd name="connsiteY7" fmla="*/ 4276725 h 6858000"/>
              <a:gd name="connsiteX8" fmla="*/ 2933700 w 2933700"/>
              <a:gd name="connsiteY8" fmla="*/ 4862512 h 6858000"/>
              <a:gd name="connsiteX9" fmla="*/ 2228850 w 2933700"/>
              <a:gd name="connsiteY9" fmla="*/ 5567362 h 6858000"/>
              <a:gd name="connsiteX10" fmla="*/ 2933700 w 2933700"/>
              <a:gd name="connsiteY10" fmla="*/ 6272212 h 6858000"/>
              <a:gd name="connsiteX11" fmla="*/ 2933700 w 2933700"/>
              <a:gd name="connsiteY11" fmla="*/ 6858000 h 6858000"/>
              <a:gd name="connsiteX12" fmla="*/ 0 w 2933700"/>
              <a:gd name="connsiteY12" fmla="*/ 6858000 h 6858000"/>
              <a:gd name="connsiteX13" fmla="*/ 0 w 2933700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3700" h="6858000">
                <a:moveTo>
                  <a:pt x="0" y="0"/>
                </a:moveTo>
                <a:lnTo>
                  <a:pt x="2933700" y="0"/>
                </a:lnTo>
                <a:lnTo>
                  <a:pt x="2933700" y="971550"/>
                </a:lnTo>
                <a:cubicBezTo>
                  <a:pt x="2544422" y="971550"/>
                  <a:pt x="2228850" y="1287122"/>
                  <a:pt x="2228850" y="1676400"/>
                </a:cubicBezTo>
                <a:cubicBezTo>
                  <a:pt x="2228850" y="2065678"/>
                  <a:pt x="2544422" y="2381250"/>
                  <a:pt x="2933700" y="2381250"/>
                </a:cubicBezTo>
                <a:lnTo>
                  <a:pt x="2933700" y="2867025"/>
                </a:lnTo>
                <a:cubicBezTo>
                  <a:pt x="2544422" y="2867025"/>
                  <a:pt x="2228850" y="3182597"/>
                  <a:pt x="2228850" y="3571875"/>
                </a:cubicBezTo>
                <a:cubicBezTo>
                  <a:pt x="2228850" y="3961153"/>
                  <a:pt x="2544422" y="4276725"/>
                  <a:pt x="2933700" y="4276725"/>
                </a:cubicBezTo>
                <a:lnTo>
                  <a:pt x="2933700" y="4862512"/>
                </a:lnTo>
                <a:cubicBezTo>
                  <a:pt x="2544422" y="4862512"/>
                  <a:pt x="2228850" y="5178084"/>
                  <a:pt x="2228850" y="5567362"/>
                </a:cubicBezTo>
                <a:cubicBezTo>
                  <a:pt x="2228850" y="5956640"/>
                  <a:pt x="2544422" y="6272212"/>
                  <a:pt x="2933700" y="6272212"/>
                </a:cubicBezTo>
                <a:lnTo>
                  <a:pt x="29337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B15B76-57E0-9CCF-C25B-E03EDC25307A}"/>
              </a:ext>
            </a:extLst>
          </p:cNvPr>
          <p:cNvSpPr/>
          <p:nvPr/>
        </p:nvSpPr>
        <p:spPr>
          <a:xfrm>
            <a:off x="2309809" y="2975091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6DC425-5BAE-94CA-9E04-6DACA98B6BB7}"/>
              </a:ext>
            </a:extLst>
          </p:cNvPr>
          <p:cNvSpPr/>
          <p:nvPr/>
        </p:nvSpPr>
        <p:spPr>
          <a:xfrm>
            <a:off x="2309810" y="1066800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3D7804-CC1B-2CE0-E8F4-912EB99D9571}"/>
              </a:ext>
            </a:extLst>
          </p:cNvPr>
          <p:cNvSpPr/>
          <p:nvPr/>
        </p:nvSpPr>
        <p:spPr>
          <a:xfrm>
            <a:off x="2324100" y="496728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2C4BB4-64BF-821D-57A3-5BCB950FF70A}"/>
              </a:ext>
            </a:extLst>
          </p:cNvPr>
          <p:cNvSpPr/>
          <p:nvPr/>
        </p:nvSpPr>
        <p:spPr>
          <a:xfrm>
            <a:off x="569233" y="572005"/>
            <a:ext cx="1349115" cy="5891135"/>
          </a:xfrm>
          <a:prstGeom prst="rect">
            <a:avLst/>
          </a:prstGeom>
          <a:solidFill>
            <a:srgbClr val="7B314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51D57D-239F-9B3C-E549-A5D80C87F2D9}"/>
              </a:ext>
            </a:extLst>
          </p:cNvPr>
          <p:cNvSpPr/>
          <p:nvPr/>
        </p:nvSpPr>
        <p:spPr>
          <a:xfrm>
            <a:off x="486955" y="464695"/>
            <a:ext cx="1349115" cy="589113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A4AB0-8C87-6E70-0476-31E8922BF6C4}"/>
              </a:ext>
            </a:extLst>
          </p:cNvPr>
          <p:cNvSpPr/>
          <p:nvPr/>
        </p:nvSpPr>
        <p:spPr>
          <a:xfrm rot="16200000">
            <a:off x="-1547161" y="2979375"/>
            <a:ext cx="540724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dirty="0">
                <a:ln w="0"/>
                <a:solidFill>
                  <a:srgbClr val="AF255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EXPEDITION</a:t>
            </a:r>
            <a:endParaRPr lang="en-US" sz="5000" b="0" cap="none" spc="0" dirty="0">
              <a:ln w="0"/>
              <a:solidFill>
                <a:srgbClr val="AF255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8EFC529-CB42-952F-AFB3-F30D50CD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34" y="2809250"/>
            <a:ext cx="1524003" cy="152400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DAB0839-2D32-0306-79E5-CD102FFFF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3" y="1140858"/>
            <a:ext cx="1047752" cy="10710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2008886-5399-BC36-9E6D-7714EBA82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3" y="4976812"/>
            <a:ext cx="1453926" cy="120015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EE76ADE-8852-8A5A-1020-6B70809BC9FD}"/>
              </a:ext>
            </a:extLst>
          </p:cNvPr>
          <p:cNvSpPr/>
          <p:nvPr/>
        </p:nvSpPr>
        <p:spPr>
          <a:xfrm>
            <a:off x="3614733" y="957914"/>
            <a:ext cx="176522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E83F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F91BB7-6030-001D-E5B2-916E50FE0FD5}"/>
              </a:ext>
            </a:extLst>
          </p:cNvPr>
          <p:cNvSpPr/>
          <p:nvPr/>
        </p:nvSpPr>
        <p:spPr>
          <a:xfrm>
            <a:off x="3543300" y="3007035"/>
            <a:ext cx="211788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rgbClr val="E83F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MISSION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3980DD-F17B-CB28-D308-414B192AE8B2}"/>
              </a:ext>
            </a:extLst>
          </p:cNvPr>
          <p:cNvSpPr/>
          <p:nvPr/>
        </p:nvSpPr>
        <p:spPr>
          <a:xfrm>
            <a:off x="3614733" y="4922705"/>
            <a:ext cx="143180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rgbClr val="E83F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  <a:endParaRPr lang="en-US" sz="3500" b="0" cap="none" spc="0" dirty="0">
              <a:ln w="0"/>
              <a:solidFill>
                <a:srgbClr val="E83F8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49344B-21C4-2419-9F69-AB761EFF264D}"/>
              </a:ext>
            </a:extLst>
          </p:cNvPr>
          <p:cNvSpPr/>
          <p:nvPr/>
        </p:nvSpPr>
        <p:spPr>
          <a:xfrm>
            <a:off x="3678083" y="1497983"/>
            <a:ext cx="68390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TO HELP PEOPLE UTILIZE THEIR INNATE SKILLS, HOUSEHOLD AND TECHNICAL SKILLS AND THEIR PASSION TO PROVIDE SERVICES IN ORDER TO LET THEM GAIN A MONETARY BENEFIT OUT OF IT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1BAE10-A2FB-0A6F-C3EF-6254E679A21C}"/>
              </a:ext>
            </a:extLst>
          </p:cNvPr>
          <p:cNvSpPr/>
          <p:nvPr/>
        </p:nvSpPr>
        <p:spPr>
          <a:xfrm>
            <a:off x="3614733" y="3598243"/>
            <a:ext cx="68390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TO CREATE A VIRTUAL PLATFORM WHERE PEOPLE CAN FIND WORKERS TO DO ANY OF THEIR ODD JOBS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66C9AA-47F2-CBF4-D5CA-1C6C510EE8E4}"/>
              </a:ext>
            </a:extLst>
          </p:cNvPr>
          <p:cNvSpPr/>
          <p:nvPr/>
        </p:nvSpPr>
        <p:spPr>
          <a:xfrm>
            <a:off x="3671743" y="5546143"/>
            <a:ext cx="7323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TO RECRUIT AND ENSURE THE MAXIMUM ENGAGEMENT OF PEOPLE BY LETTING THEM USE ALL OF THEIR SKILLS AND WILL TO PROVIDE SERVICES</a:t>
            </a:r>
          </a:p>
        </p:txBody>
      </p:sp>
    </p:spTree>
    <p:extLst>
      <p:ext uri="{BB962C8B-B14F-4D97-AF65-F5344CB8AC3E}">
        <p14:creationId xmlns:p14="http://schemas.microsoft.com/office/powerpoint/2010/main" val="208986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F91619C-EAA4-DE93-0EEE-4A6614CA4111}"/>
              </a:ext>
            </a:extLst>
          </p:cNvPr>
          <p:cNvSpPr/>
          <p:nvPr/>
        </p:nvSpPr>
        <p:spPr>
          <a:xfrm>
            <a:off x="459558" y="1034668"/>
            <a:ext cx="1144163" cy="630942"/>
          </a:xfrm>
          <a:custGeom>
            <a:avLst/>
            <a:gdLst>
              <a:gd name="connsiteX0" fmla="*/ 105159 w 1144163"/>
              <a:gd name="connsiteY0" fmla="*/ 0 h 630942"/>
              <a:gd name="connsiteX1" fmla="*/ 361376 w 1144163"/>
              <a:gd name="connsiteY1" fmla="*/ 0 h 630942"/>
              <a:gd name="connsiteX2" fmla="*/ 569336 w 1144163"/>
              <a:gd name="connsiteY2" fmla="*/ 126339 h 630942"/>
              <a:gd name="connsiteX3" fmla="*/ 1033964 w 1144163"/>
              <a:gd name="connsiteY3" fmla="*/ 509693 h 630942"/>
              <a:gd name="connsiteX4" fmla="*/ 1144163 w 1144163"/>
              <a:gd name="connsiteY4" fmla="*/ 630942 h 630942"/>
              <a:gd name="connsiteX5" fmla="*/ 105159 w 1144163"/>
              <a:gd name="connsiteY5" fmla="*/ 630942 h 630942"/>
              <a:gd name="connsiteX6" fmla="*/ 0 w 1144163"/>
              <a:gd name="connsiteY6" fmla="*/ 525783 h 630942"/>
              <a:gd name="connsiteX7" fmla="*/ 0 w 1144163"/>
              <a:gd name="connsiteY7" fmla="*/ 105159 h 630942"/>
              <a:gd name="connsiteX8" fmla="*/ 105159 w 1144163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163" h="630942">
                <a:moveTo>
                  <a:pt x="105159" y="0"/>
                </a:moveTo>
                <a:lnTo>
                  <a:pt x="361376" y="0"/>
                </a:lnTo>
                <a:lnTo>
                  <a:pt x="569336" y="126339"/>
                </a:lnTo>
                <a:cubicBezTo>
                  <a:pt x="736355" y="239175"/>
                  <a:pt x="891933" y="367661"/>
                  <a:pt x="1033964" y="509693"/>
                </a:cubicBezTo>
                <a:lnTo>
                  <a:pt x="1144163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A94797-A7EA-608A-B34E-8EBAE55C6378}"/>
              </a:ext>
            </a:extLst>
          </p:cNvPr>
          <p:cNvSpPr/>
          <p:nvPr/>
        </p:nvSpPr>
        <p:spPr>
          <a:xfrm>
            <a:off x="912044" y="1960808"/>
            <a:ext cx="1272397" cy="630942"/>
          </a:xfrm>
          <a:custGeom>
            <a:avLst/>
            <a:gdLst>
              <a:gd name="connsiteX0" fmla="*/ 105159 w 1272397"/>
              <a:gd name="connsiteY0" fmla="*/ 0 h 630942"/>
              <a:gd name="connsiteX1" fmla="*/ 928803 w 1272397"/>
              <a:gd name="connsiteY1" fmla="*/ 0 h 630942"/>
              <a:gd name="connsiteX2" fmla="*/ 964832 w 1272397"/>
              <a:gd name="connsiteY2" fmla="*/ 48181 h 630942"/>
              <a:gd name="connsiteX3" fmla="*/ 1254286 w 1272397"/>
              <a:gd name="connsiteY3" fmla="*/ 581460 h 630942"/>
              <a:gd name="connsiteX4" fmla="*/ 1272397 w 1272397"/>
              <a:gd name="connsiteY4" fmla="*/ 630942 h 630942"/>
              <a:gd name="connsiteX5" fmla="*/ 105159 w 1272397"/>
              <a:gd name="connsiteY5" fmla="*/ 630942 h 630942"/>
              <a:gd name="connsiteX6" fmla="*/ 0 w 1272397"/>
              <a:gd name="connsiteY6" fmla="*/ 525783 h 630942"/>
              <a:gd name="connsiteX7" fmla="*/ 0 w 1272397"/>
              <a:gd name="connsiteY7" fmla="*/ 105159 h 630942"/>
              <a:gd name="connsiteX8" fmla="*/ 105159 w 1272397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2397" h="630942">
                <a:moveTo>
                  <a:pt x="105159" y="0"/>
                </a:moveTo>
                <a:lnTo>
                  <a:pt x="928803" y="0"/>
                </a:lnTo>
                <a:lnTo>
                  <a:pt x="964832" y="48181"/>
                </a:lnTo>
                <a:cubicBezTo>
                  <a:pt x="1077668" y="215201"/>
                  <a:pt x="1174854" y="393662"/>
                  <a:pt x="1254286" y="581460"/>
                </a:cubicBezTo>
                <a:lnTo>
                  <a:pt x="1272397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6FFB4E-41E4-7CF5-A88D-AD422E95462F}"/>
              </a:ext>
            </a:extLst>
          </p:cNvPr>
          <p:cNvSpPr/>
          <p:nvPr/>
        </p:nvSpPr>
        <p:spPr>
          <a:xfrm>
            <a:off x="1337382" y="2886948"/>
            <a:ext cx="1065125" cy="630942"/>
          </a:xfrm>
          <a:custGeom>
            <a:avLst/>
            <a:gdLst>
              <a:gd name="connsiteX0" fmla="*/ 105159 w 1065125"/>
              <a:gd name="connsiteY0" fmla="*/ 0 h 630942"/>
              <a:gd name="connsiteX1" fmla="*/ 948979 w 1065125"/>
              <a:gd name="connsiteY1" fmla="*/ 0 h 630942"/>
              <a:gd name="connsiteX2" fmla="*/ 1011879 w 1065125"/>
              <a:gd name="connsiteY2" fmla="*/ 244625 h 630942"/>
              <a:gd name="connsiteX3" fmla="*/ 1059452 w 1065125"/>
              <a:gd name="connsiteY3" fmla="*/ 556342 h 630942"/>
              <a:gd name="connsiteX4" fmla="*/ 1065125 w 1065125"/>
              <a:gd name="connsiteY4" fmla="*/ 630942 h 630942"/>
              <a:gd name="connsiteX5" fmla="*/ 105159 w 1065125"/>
              <a:gd name="connsiteY5" fmla="*/ 630942 h 630942"/>
              <a:gd name="connsiteX6" fmla="*/ 0 w 1065125"/>
              <a:gd name="connsiteY6" fmla="*/ 525783 h 630942"/>
              <a:gd name="connsiteX7" fmla="*/ 0 w 1065125"/>
              <a:gd name="connsiteY7" fmla="*/ 105159 h 630942"/>
              <a:gd name="connsiteX8" fmla="*/ 105159 w 1065125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125" h="630942">
                <a:moveTo>
                  <a:pt x="105159" y="0"/>
                </a:moveTo>
                <a:lnTo>
                  <a:pt x="948979" y="0"/>
                </a:lnTo>
                <a:lnTo>
                  <a:pt x="1011879" y="244625"/>
                </a:lnTo>
                <a:cubicBezTo>
                  <a:pt x="1032789" y="346810"/>
                  <a:pt x="1048735" y="450804"/>
                  <a:pt x="1059452" y="556342"/>
                </a:cubicBezTo>
                <a:lnTo>
                  <a:pt x="1065125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FC7BE07-2FE4-C2A1-52B6-2186B527DCFE}"/>
              </a:ext>
            </a:extLst>
          </p:cNvPr>
          <p:cNvSpPr/>
          <p:nvPr/>
        </p:nvSpPr>
        <p:spPr>
          <a:xfrm>
            <a:off x="1337382" y="3813088"/>
            <a:ext cx="1074427" cy="630942"/>
          </a:xfrm>
          <a:custGeom>
            <a:avLst/>
            <a:gdLst>
              <a:gd name="connsiteX0" fmla="*/ 105159 w 1074427"/>
              <a:gd name="connsiteY0" fmla="*/ 0 h 630942"/>
              <a:gd name="connsiteX1" fmla="*/ 1074427 w 1074427"/>
              <a:gd name="connsiteY1" fmla="*/ 0 h 630942"/>
              <a:gd name="connsiteX2" fmla="*/ 1071576 w 1074427"/>
              <a:gd name="connsiteY2" fmla="*/ 112747 h 630942"/>
              <a:gd name="connsiteX3" fmla="*/ 1011879 w 1074427"/>
              <a:gd name="connsiteY3" fmla="*/ 583899 h 630942"/>
              <a:gd name="connsiteX4" fmla="*/ 999783 w 1074427"/>
              <a:gd name="connsiteY4" fmla="*/ 630942 h 630942"/>
              <a:gd name="connsiteX5" fmla="*/ 105159 w 1074427"/>
              <a:gd name="connsiteY5" fmla="*/ 630942 h 630942"/>
              <a:gd name="connsiteX6" fmla="*/ 0 w 1074427"/>
              <a:gd name="connsiteY6" fmla="*/ 525783 h 630942"/>
              <a:gd name="connsiteX7" fmla="*/ 0 w 1074427"/>
              <a:gd name="connsiteY7" fmla="*/ 105159 h 630942"/>
              <a:gd name="connsiteX8" fmla="*/ 105159 w 1074427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427" h="630942">
                <a:moveTo>
                  <a:pt x="105159" y="0"/>
                </a:moveTo>
                <a:lnTo>
                  <a:pt x="1074427" y="0"/>
                </a:lnTo>
                <a:lnTo>
                  <a:pt x="1071576" y="112747"/>
                </a:lnTo>
                <a:cubicBezTo>
                  <a:pt x="1063439" y="273275"/>
                  <a:pt x="1043244" y="430621"/>
                  <a:pt x="1011879" y="583899"/>
                </a:cubicBezTo>
                <a:lnTo>
                  <a:pt x="999783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4C14D73-77F8-03DA-66F6-F1E608D0DFF7}"/>
              </a:ext>
            </a:extLst>
          </p:cNvPr>
          <p:cNvSpPr/>
          <p:nvPr/>
        </p:nvSpPr>
        <p:spPr>
          <a:xfrm>
            <a:off x="912044" y="4739228"/>
            <a:ext cx="1344713" cy="630942"/>
          </a:xfrm>
          <a:custGeom>
            <a:avLst/>
            <a:gdLst>
              <a:gd name="connsiteX0" fmla="*/ 105159 w 1344713"/>
              <a:gd name="connsiteY0" fmla="*/ 0 h 630942"/>
              <a:gd name="connsiteX1" fmla="*/ 1344713 w 1344713"/>
              <a:gd name="connsiteY1" fmla="*/ 0 h 630942"/>
              <a:gd name="connsiteX2" fmla="*/ 1254286 w 1344713"/>
              <a:gd name="connsiteY2" fmla="*/ 247064 h 630942"/>
              <a:gd name="connsiteX3" fmla="*/ 1122086 w 1344713"/>
              <a:gd name="connsiteY3" fmla="*/ 521496 h 630942"/>
              <a:gd name="connsiteX4" fmla="*/ 1055596 w 1344713"/>
              <a:gd name="connsiteY4" fmla="*/ 630942 h 630942"/>
              <a:gd name="connsiteX5" fmla="*/ 105159 w 1344713"/>
              <a:gd name="connsiteY5" fmla="*/ 630942 h 630942"/>
              <a:gd name="connsiteX6" fmla="*/ 0 w 1344713"/>
              <a:gd name="connsiteY6" fmla="*/ 525783 h 630942"/>
              <a:gd name="connsiteX7" fmla="*/ 0 w 1344713"/>
              <a:gd name="connsiteY7" fmla="*/ 105159 h 630942"/>
              <a:gd name="connsiteX8" fmla="*/ 105159 w 1344713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4713" h="630942">
                <a:moveTo>
                  <a:pt x="105159" y="0"/>
                </a:moveTo>
                <a:lnTo>
                  <a:pt x="1344713" y="0"/>
                </a:lnTo>
                <a:lnTo>
                  <a:pt x="1254286" y="247064"/>
                </a:lnTo>
                <a:cubicBezTo>
                  <a:pt x="1214570" y="340963"/>
                  <a:pt x="1170416" y="432528"/>
                  <a:pt x="1122086" y="521496"/>
                </a:cubicBezTo>
                <a:lnTo>
                  <a:pt x="1055596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4E7311-17C6-2E67-823E-872247A53866}"/>
              </a:ext>
            </a:extLst>
          </p:cNvPr>
          <p:cNvSpPr/>
          <p:nvPr/>
        </p:nvSpPr>
        <p:spPr>
          <a:xfrm>
            <a:off x="457201" y="5665367"/>
            <a:ext cx="1310651" cy="630942"/>
          </a:xfrm>
          <a:custGeom>
            <a:avLst/>
            <a:gdLst>
              <a:gd name="connsiteX0" fmla="*/ 105159 w 1310651"/>
              <a:gd name="connsiteY0" fmla="*/ 0 h 630942"/>
              <a:gd name="connsiteX1" fmla="*/ 1310651 w 1310651"/>
              <a:gd name="connsiteY1" fmla="*/ 0 h 630942"/>
              <a:gd name="connsiteX2" fmla="*/ 1238947 w 1310651"/>
              <a:gd name="connsiteY2" fmla="*/ 95888 h 630942"/>
              <a:gd name="connsiteX3" fmla="*/ 813377 w 1310651"/>
              <a:gd name="connsiteY3" fmla="*/ 521458 h 630942"/>
              <a:gd name="connsiteX4" fmla="*/ 666966 w 1310651"/>
              <a:gd name="connsiteY4" fmla="*/ 630942 h 630942"/>
              <a:gd name="connsiteX5" fmla="*/ 105159 w 1310651"/>
              <a:gd name="connsiteY5" fmla="*/ 630942 h 630942"/>
              <a:gd name="connsiteX6" fmla="*/ 0 w 1310651"/>
              <a:gd name="connsiteY6" fmla="*/ 525783 h 630942"/>
              <a:gd name="connsiteX7" fmla="*/ 0 w 1310651"/>
              <a:gd name="connsiteY7" fmla="*/ 105159 h 630942"/>
              <a:gd name="connsiteX8" fmla="*/ 105159 w 1310651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651" h="630942">
                <a:moveTo>
                  <a:pt x="105159" y="0"/>
                </a:moveTo>
                <a:lnTo>
                  <a:pt x="1310651" y="0"/>
                </a:lnTo>
                <a:lnTo>
                  <a:pt x="1238947" y="95888"/>
                </a:lnTo>
                <a:cubicBezTo>
                  <a:pt x="1110987" y="250940"/>
                  <a:pt x="968429" y="393498"/>
                  <a:pt x="813377" y="521458"/>
                </a:cubicBezTo>
                <a:lnTo>
                  <a:pt x="666966" y="630942"/>
                </a:lnTo>
                <a:lnTo>
                  <a:pt x="105159" y="630942"/>
                </a:lnTo>
                <a:cubicBezTo>
                  <a:pt x="47081" y="630942"/>
                  <a:pt x="0" y="583861"/>
                  <a:pt x="0" y="525783"/>
                </a:cubicBezTo>
                <a:lnTo>
                  <a:pt x="0" y="105159"/>
                </a:lnTo>
                <a:cubicBezTo>
                  <a:pt x="0" y="47081"/>
                  <a:pt x="47081" y="0"/>
                  <a:pt x="105159" y="0"/>
                </a:cubicBez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09DC54-A0D2-C189-8B29-3132287F3FDC}"/>
              </a:ext>
            </a:extLst>
          </p:cNvPr>
          <p:cNvSpPr/>
          <p:nvPr/>
        </p:nvSpPr>
        <p:spPr>
          <a:xfrm>
            <a:off x="820933" y="1034668"/>
            <a:ext cx="10885744" cy="630942"/>
          </a:xfrm>
          <a:custGeom>
            <a:avLst/>
            <a:gdLst>
              <a:gd name="connsiteX0" fmla="*/ 0 w 10885744"/>
              <a:gd name="connsiteY0" fmla="*/ 0 h 630942"/>
              <a:gd name="connsiteX1" fmla="*/ 10780585 w 10885744"/>
              <a:gd name="connsiteY1" fmla="*/ 0 h 630942"/>
              <a:gd name="connsiteX2" fmla="*/ 10885744 w 10885744"/>
              <a:gd name="connsiteY2" fmla="*/ 105159 h 630942"/>
              <a:gd name="connsiteX3" fmla="*/ 10885744 w 10885744"/>
              <a:gd name="connsiteY3" fmla="*/ 525783 h 630942"/>
              <a:gd name="connsiteX4" fmla="*/ 10780585 w 10885744"/>
              <a:gd name="connsiteY4" fmla="*/ 630942 h 630942"/>
              <a:gd name="connsiteX5" fmla="*/ 782787 w 10885744"/>
              <a:gd name="connsiteY5" fmla="*/ 630942 h 630942"/>
              <a:gd name="connsiteX6" fmla="*/ 672588 w 10885744"/>
              <a:gd name="connsiteY6" fmla="*/ 509693 h 630942"/>
              <a:gd name="connsiteX7" fmla="*/ 207960 w 10885744"/>
              <a:gd name="connsiteY7" fmla="*/ 126339 h 630942"/>
              <a:gd name="connsiteX8" fmla="*/ 0 w 10885744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5744" h="630942">
                <a:moveTo>
                  <a:pt x="0" y="0"/>
                </a:moveTo>
                <a:lnTo>
                  <a:pt x="10780585" y="0"/>
                </a:lnTo>
                <a:cubicBezTo>
                  <a:pt x="10838663" y="0"/>
                  <a:pt x="10885744" y="47081"/>
                  <a:pt x="10885744" y="105159"/>
                </a:cubicBezTo>
                <a:lnTo>
                  <a:pt x="10885744" y="525783"/>
                </a:lnTo>
                <a:cubicBezTo>
                  <a:pt x="10885744" y="583861"/>
                  <a:pt x="10838663" y="630942"/>
                  <a:pt x="10780585" y="630942"/>
                </a:cubicBezTo>
                <a:lnTo>
                  <a:pt x="782787" y="630942"/>
                </a:lnTo>
                <a:lnTo>
                  <a:pt x="672588" y="509693"/>
                </a:lnTo>
                <a:cubicBezTo>
                  <a:pt x="530557" y="367661"/>
                  <a:pt x="374979" y="239175"/>
                  <a:pt x="207960" y="1263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9C9B41-8124-A140-062A-0854D4963B12}"/>
              </a:ext>
            </a:extLst>
          </p:cNvPr>
          <p:cNvSpPr/>
          <p:nvPr/>
        </p:nvSpPr>
        <p:spPr>
          <a:xfrm>
            <a:off x="1840847" y="1960808"/>
            <a:ext cx="9865831" cy="630942"/>
          </a:xfrm>
          <a:custGeom>
            <a:avLst/>
            <a:gdLst>
              <a:gd name="connsiteX0" fmla="*/ 0 w 9865831"/>
              <a:gd name="connsiteY0" fmla="*/ 0 h 630942"/>
              <a:gd name="connsiteX1" fmla="*/ 9760672 w 9865831"/>
              <a:gd name="connsiteY1" fmla="*/ 0 h 630942"/>
              <a:gd name="connsiteX2" fmla="*/ 9865831 w 9865831"/>
              <a:gd name="connsiteY2" fmla="*/ 105159 h 630942"/>
              <a:gd name="connsiteX3" fmla="*/ 9865831 w 9865831"/>
              <a:gd name="connsiteY3" fmla="*/ 525783 h 630942"/>
              <a:gd name="connsiteX4" fmla="*/ 9760672 w 9865831"/>
              <a:gd name="connsiteY4" fmla="*/ 630942 h 630942"/>
              <a:gd name="connsiteX5" fmla="*/ 343594 w 9865831"/>
              <a:gd name="connsiteY5" fmla="*/ 630942 h 630942"/>
              <a:gd name="connsiteX6" fmla="*/ 325483 w 9865831"/>
              <a:gd name="connsiteY6" fmla="*/ 581460 h 630942"/>
              <a:gd name="connsiteX7" fmla="*/ 36029 w 9865831"/>
              <a:gd name="connsiteY7" fmla="*/ 48181 h 630942"/>
              <a:gd name="connsiteX8" fmla="*/ 0 w 9865831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65831" h="630942">
                <a:moveTo>
                  <a:pt x="0" y="0"/>
                </a:moveTo>
                <a:lnTo>
                  <a:pt x="9760672" y="0"/>
                </a:lnTo>
                <a:cubicBezTo>
                  <a:pt x="9818750" y="0"/>
                  <a:pt x="9865831" y="47081"/>
                  <a:pt x="9865831" y="105159"/>
                </a:cubicBezTo>
                <a:lnTo>
                  <a:pt x="9865831" y="525783"/>
                </a:lnTo>
                <a:cubicBezTo>
                  <a:pt x="9865831" y="583861"/>
                  <a:pt x="9818750" y="630942"/>
                  <a:pt x="9760672" y="630942"/>
                </a:cubicBezTo>
                <a:lnTo>
                  <a:pt x="343594" y="630942"/>
                </a:lnTo>
                <a:lnTo>
                  <a:pt x="325483" y="581460"/>
                </a:lnTo>
                <a:cubicBezTo>
                  <a:pt x="246051" y="393662"/>
                  <a:pt x="148865" y="215201"/>
                  <a:pt x="36029" y="48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277A82-D3CE-C5F4-2EB8-BCC58952F60E}"/>
              </a:ext>
            </a:extLst>
          </p:cNvPr>
          <p:cNvSpPr/>
          <p:nvPr/>
        </p:nvSpPr>
        <p:spPr>
          <a:xfrm>
            <a:off x="2286361" y="2886948"/>
            <a:ext cx="9420317" cy="630942"/>
          </a:xfrm>
          <a:custGeom>
            <a:avLst/>
            <a:gdLst>
              <a:gd name="connsiteX0" fmla="*/ 0 w 9420317"/>
              <a:gd name="connsiteY0" fmla="*/ 0 h 630942"/>
              <a:gd name="connsiteX1" fmla="*/ 9315158 w 9420317"/>
              <a:gd name="connsiteY1" fmla="*/ 0 h 630942"/>
              <a:gd name="connsiteX2" fmla="*/ 9420317 w 9420317"/>
              <a:gd name="connsiteY2" fmla="*/ 105159 h 630942"/>
              <a:gd name="connsiteX3" fmla="*/ 9420317 w 9420317"/>
              <a:gd name="connsiteY3" fmla="*/ 525783 h 630942"/>
              <a:gd name="connsiteX4" fmla="*/ 9315158 w 9420317"/>
              <a:gd name="connsiteY4" fmla="*/ 630942 h 630942"/>
              <a:gd name="connsiteX5" fmla="*/ 116146 w 9420317"/>
              <a:gd name="connsiteY5" fmla="*/ 630942 h 630942"/>
              <a:gd name="connsiteX6" fmla="*/ 110473 w 9420317"/>
              <a:gd name="connsiteY6" fmla="*/ 556342 h 630942"/>
              <a:gd name="connsiteX7" fmla="*/ 62900 w 9420317"/>
              <a:gd name="connsiteY7" fmla="*/ 244625 h 630942"/>
              <a:gd name="connsiteX8" fmla="*/ 0 w 9420317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0317" h="630942">
                <a:moveTo>
                  <a:pt x="0" y="0"/>
                </a:moveTo>
                <a:lnTo>
                  <a:pt x="9315158" y="0"/>
                </a:lnTo>
                <a:cubicBezTo>
                  <a:pt x="9373236" y="0"/>
                  <a:pt x="9420317" y="47081"/>
                  <a:pt x="9420317" y="105159"/>
                </a:cubicBezTo>
                <a:lnTo>
                  <a:pt x="9420317" y="525783"/>
                </a:lnTo>
                <a:cubicBezTo>
                  <a:pt x="9420317" y="583861"/>
                  <a:pt x="9373236" y="630942"/>
                  <a:pt x="9315158" y="630942"/>
                </a:cubicBezTo>
                <a:lnTo>
                  <a:pt x="116146" y="630942"/>
                </a:lnTo>
                <a:lnTo>
                  <a:pt x="110473" y="556342"/>
                </a:lnTo>
                <a:cubicBezTo>
                  <a:pt x="99756" y="450804"/>
                  <a:pt x="83810" y="346810"/>
                  <a:pt x="62900" y="2446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A8AF95-B87B-7762-2A73-89FA6DEC1BED}"/>
              </a:ext>
            </a:extLst>
          </p:cNvPr>
          <p:cNvSpPr/>
          <p:nvPr/>
        </p:nvSpPr>
        <p:spPr>
          <a:xfrm>
            <a:off x="2337165" y="3813088"/>
            <a:ext cx="9369513" cy="630942"/>
          </a:xfrm>
          <a:custGeom>
            <a:avLst/>
            <a:gdLst>
              <a:gd name="connsiteX0" fmla="*/ 74644 w 9369513"/>
              <a:gd name="connsiteY0" fmla="*/ 0 h 630942"/>
              <a:gd name="connsiteX1" fmla="*/ 9264354 w 9369513"/>
              <a:gd name="connsiteY1" fmla="*/ 0 h 630942"/>
              <a:gd name="connsiteX2" fmla="*/ 9369513 w 9369513"/>
              <a:gd name="connsiteY2" fmla="*/ 105159 h 630942"/>
              <a:gd name="connsiteX3" fmla="*/ 9369513 w 9369513"/>
              <a:gd name="connsiteY3" fmla="*/ 525783 h 630942"/>
              <a:gd name="connsiteX4" fmla="*/ 9264354 w 9369513"/>
              <a:gd name="connsiteY4" fmla="*/ 630942 h 630942"/>
              <a:gd name="connsiteX5" fmla="*/ 0 w 9369513"/>
              <a:gd name="connsiteY5" fmla="*/ 630942 h 630942"/>
              <a:gd name="connsiteX6" fmla="*/ 12096 w 9369513"/>
              <a:gd name="connsiteY6" fmla="*/ 583899 h 630942"/>
              <a:gd name="connsiteX7" fmla="*/ 71793 w 9369513"/>
              <a:gd name="connsiteY7" fmla="*/ 112747 h 630942"/>
              <a:gd name="connsiteX8" fmla="*/ 74644 w 9369513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9513" h="630942">
                <a:moveTo>
                  <a:pt x="74644" y="0"/>
                </a:moveTo>
                <a:lnTo>
                  <a:pt x="9264354" y="0"/>
                </a:lnTo>
                <a:cubicBezTo>
                  <a:pt x="9322432" y="0"/>
                  <a:pt x="9369513" y="47081"/>
                  <a:pt x="9369513" y="105159"/>
                </a:cubicBezTo>
                <a:lnTo>
                  <a:pt x="9369513" y="525783"/>
                </a:lnTo>
                <a:cubicBezTo>
                  <a:pt x="9369513" y="583861"/>
                  <a:pt x="9322432" y="630942"/>
                  <a:pt x="9264354" y="630942"/>
                </a:cubicBezTo>
                <a:lnTo>
                  <a:pt x="0" y="630942"/>
                </a:lnTo>
                <a:lnTo>
                  <a:pt x="12096" y="583899"/>
                </a:lnTo>
                <a:cubicBezTo>
                  <a:pt x="43461" y="430621"/>
                  <a:pt x="63656" y="273275"/>
                  <a:pt x="71793" y="112747"/>
                </a:cubicBezTo>
                <a:lnTo>
                  <a:pt x="746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3BCD5D-F7F6-E416-B2A8-17C7B6E07137}"/>
              </a:ext>
            </a:extLst>
          </p:cNvPr>
          <p:cNvSpPr/>
          <p:nvPr/>
        </p:nvSpPr>
        <p:spPr>
          <a:xfrm>
            <a:off x="1967639" y="4739228"/>
            <a:ext cx="9739038" cy="630942"/>
          </a:xfrm>
          <a:custGeom>
            <a:avLst/>
            <a:gdLst>
              <a:gd name="connsiteX0" fmla="*/ 289117 w 9739038"/>
              <a:gd name="connsiteY0" fmla="*/ 0 h 630942"/>
              <a:gd name="connsiteX1" fmla="*/ 9633879 w 9739038"/>
              <a:gd name="connsiteY1" fmla="*/ 0 h 630942"/>
              <a:gd name="connsiteX2" fmla="*/ 9739038 w 9739038"/>
              <a:gd name="connsiteY2" fmla="*/ 105159 h 630942"/>
              <a:gd name="connsiteX3" fmla="*/ 9739038 w 9739038"/>
              <a:gd name="connsiteY3" fmla="*/ 525783 h 630942"/>
              <a:gd name="connsiteX4" fmla="*/ 9633879 w 9739038"/>
              <a:gd name="connsiteY4" fmla="*/ 630942 h 630942"/>
              <a:gd name="connsiteX5" fmla="*/ 0 w 9739038"/>
              <a:gd name="connsiteY5" fmla="*/ 630942 h 630942"/>
              <a:gd name="connsiteX6" fmla="*/ 66490 w 9739038"/>
              <a:gd name="connsiteY6" fmla="*/ 521496 h 630942"/>
              <a:gd name="connsiteX7" fmla="*/ 198690 w 9739038"/>
              <a:gd name="connsiteY7" fmla="*/ 247064 h 630942"/>
              <a:gd name="connsiteX8" fmla="*/ 289117 w 9739038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9038" h="630942">
                <a:moveTo>
                  <a:pt x="289117" y="0"/>
                </a:moveTo>
                <a:lnTo>
                  <a:pt x="9633879" y="0"/>
                </a:lnTo>
                <a:cubicBezTo>
                  <a:pt x="9691957" y="0"/>
                  <a:pt x="9739038" y="47081"/>
                  <a:pt x="9739038" y="105159"/>
                </a:cubicBezTo>
                <a:lnTo>
                  <a:pt x="9739038" y="525783"/>
                </a:lnTo>
                <a:cubicBezTo>
                  <a:pt x="9739038" y="583861"/>
                  <a:pt x="9691957" y="630942"/>
                  <a:pt x="9633879" y="630942"/>
                </a:cubicBezTo>
                <a:lnTo>
                  <a:pt x="0" y="630942"/>
                </a:lnTo>
                <a:lnTo>
                  <a:pt x="66490" y="521496"/>
                </a:lnTo>
                <a:cubicBezTo>
                  <a:pt x="114820" y="432528"/>
                  <a:pt x="158974" y="340963"/>
                  <a:pt x="198690" y="247064"/>
                </a:cubicBezTo>
                <a:lnTo>
                  <a:pt x="28911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710B992-0404-BE0C-170E-2C501DAB5483}"/>
              </a:ext>
            </a:extLst>
          </p:cNvPr>
          <p:cNvSpPr/>
          <p:nvPr/>
        </p:nvSpPr>
        <p:spPr>
          <a:xfrm>
            <a:off x="1124166" y="5665367"/>
            <a:ext cx="10580154" cy="630942"/>
          </a:xfrm>
          <a:custGeom>
            <a:avLst/>
            <a:gdLst>
              <a:gd name="connsiteX0" fmla="*/ 643685 w 10580154"/>
              <a:gd name="connsiteY0" fmla="*/ 0 h 630942"/>
              <a:gd name="connsiteX1" fmla="*/ 10474995 w 10580154"/>
              <a:gd name="connsiteY1" fmla="*/ 0 h 630942"/>
              <a:gd name="connsiteX2" fmla="*/ 10580154 w 10580154"/>
              <a:gd name="connsiteY2" fmla="*/ 105159 h 630942"/>
              <a:gd name="connsiteX3" fmla="*/ 10580154 w 10580154"/>
              <a:gd name="connsiteY3" fmla="*/ 525783 h 630942"/>
              <a:gd name="connsiteX4" fmla="*/ 10474995 w 10580154"/>
              <a:gd name="connsiteY4" fmla="*/ 630942 h 630942"/>
              <a:gd name="connsiteX5" fmla="*/ 0 w 10580154"/>
              <a:gd name="connsiteY5" fmla="*/ 630942 h 630942"/>
              <a:gd name="connsiteX6" fmla="*/ 146411 w 10580154"/>
              <a:gd name="connsiteY6" fmla="*/ 521458 h 630942"/>
              <a:gd name="connsiteX7" fmla="*/ 571981 w 10580154"/>
              <a:gd name="connsiteY7" fmla="*/ 95888 h 630942"/>
              <a:gd name="connsiteX8" fmla="*/ 643685 w 10580154"/>
              <a:gd name="connsiteY8" fmla="*/ 0 h 6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0154" h="630942">
                <a:moveTo>
                  <a:pt x="643685" y="0"/>
                </a:moveTo>
                <a:lnTo>
                  <a:pt x="10474995" y="0"/>
                </a:lnTo>
                <a:cubicBezTo>
                  <a:pt x="10533073" y="0"/>
                  <a:pt x="10580154" y="47081"/>
                  <a:pt x="10580154" y="105159"/>
                </a:cubicBezTo>
                <a:lnTo>
                  <a:pt x="10580154" y="525783"/>
                </a:lnTo>
                <a:cubicBezTo>
                  <a:pt x="10580154" y="583861"/>
                  <a:pt x="10533073" y="630942"/>
                  <a:pt x="10474995" y="630942"/>
                </a:cubicBezTo>
                <a:lnTo>
                  <a:pt x="0" y="630942"/>
                </a:lnTo>
                <a:lnTo>
                  <a:pt x="146411" y="521458"/>
                </a:lnTo>
                <a:cubicBezTo>
                  <a:pt x="301463" y="393498"/>
                  <a:pt x="444021" y="250940"/>
                  <a:pt x="571981" y="95888"/>
                </a:cubicBezTo>
                <a:lnTo>
                  <a:pt x="64368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4ABAC-E3BC-F86D-CB8C-FF0EC24EC784}"/>
              </a:ext>
            </a:extLst>
          </p:cNvPr>
          <p:cNvSpPr/>
          <p:nvPr/>
        </p:nvSpPr>
        <p:spPr>
          <a:xfrm>
            <a:off x="1548242" y="1146476"/>
            <a:ext cx="10117064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2000" b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customized odd jobs </a:t>
            </a:r>
            <a:r>
              <a:rPr lang="en-US" sz="2000" b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people of any age, sex, educational background can apply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C67E74-CAE5-3C86-B52B-AB6C7E052116}"/>
              </a:ext>
            </a:extLst>
          </p:cNvPr>
          <p:cNvSpPr/>
          <p:nvPr/>
        </p:nvSpPr>
        <p:spPr>
          <a:xfrm>
            <a:off x="2139482" y="2068787"/>
            <a:ext cx="8568823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people get into Jobs that might require no experience at all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5A381C-2B64-43CD-A4B1-2F976FC82167}"/>
              </a:ext>
            </a:extLst>
          </p:cNvPr>
          <p:cNvSpPr/>
          <p:nvPr/>
        </p:nvSpPr>
        <p:spPr>
          <a:xfrm>
            <a:off x="2464004" y="3013448"/>
            <a:ext cx="927292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b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people gain a monetary benefit by utilizing their existing typical Household/handyman skills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BB35FC-CA1E-8E90-758C-6DB634A55B18}"/>
              </a:ext>
            </a:extLst>
          </p:cNvPr>
          <p:cNvSpPr/>
          <p:nvPr/>
        </p:nvSpPr>
        <p:spPr>
          <a:xfrm>
            <a:off x="2549903" y="3991464"/>
            <a:ext cx="9272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E74E92-6C70-8D00-2B27-42094A4B2A6C}"/>
              </a:ext>
            </a:extLst>
          </p:cNvPr>
          <p:cNvSpPr/>
          <p:nvPr/>
        </p:nvSpPr>
        <p:spPr>
          <a:xfrm>
            <a:off x="2464004" y="3921067"/>
            <a:ext cx="92729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496718-E445-800B-80E5-C08B8D54FD33}"/>
              </a:ext>
            </a:extLst>
          </p:cNvPr>
          <p:cNvSpPr/>
          <p:nvPr/>
        </p:nvSpPr>
        <p:spPr>
          <a:xfrm>
            <a:off x="2256757" y="4864146"/>
            <a:ext cx="92729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Favors the Unemployed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FC5AF-1C88-2700-D3C1-A41B754D3DD6}"/>
              </a:ext>
            </a:extLst>
          </p:cNvPr>
          <p:cNvSpPr/>
          <p:nvPr/>
        </p:nvSpPr>
        <p:spPr>
          <a:xfrm>
            <a:off x="1603721" y="5785012"/>
            <a:ext cx="92729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000" b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Broadens the working domain of an individual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845FF6-2830-625F-8F13-812B5786B36E}"/>
              </a:ext>
            </a:extLst>
          </p:cNvPr>
          <p:cNvSpPr/>
          <p:nvPr/>
        </p:nvSpPr>
        <p:spPr>
          <a:xfrm>
            <a:off x="526694" y="1034668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C5DE46-778C-8700-90DA-DEB114D99492}"/>
              </a:ext>
            </a:extLst>
          </p:cNvPr>
          <p:cNvSpPr/>
          <p:nvPr/>
        </p:nvSpPr>
        <p:spPr>
          <a:xfrm>
            <a:off x="1169167" y="1960807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AF7F79-51FD-66AA-19D4-98580DF29D49}"/>
              </a:ext>
            </a:extLst>
          </p:cNvPr>
          <p:cNvSpPr/>
          <p:nvPr/>
        </p:nvSpPr>
        <p:spPr>
          <a:xfrm>
            <a:off x="1559917" y="2882643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9379A2-66FD-B5A7-79E0-706281B4C022}"/>
              </a:ext>
            </a:extLst>
          </p:cNvPr>
          <p:cNvSpPr/>
          <p:nvPr/>
        </p:nvSpPr>
        <p:spPr>
          <a:xfrm>
            <a:off x="1581858" y="3743498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F38490-5F0D-0D71-0BF0-456AFCF5F7D3}"/>
              </a:ext>
            </a:extLst>
          </p:cNvPr>
          <p:cNvSpPr/>
          <p:nvPr/>
        </p:nvSpPr>
        <p:spPr>
          <a:xfrm>
            <a:off x="1129447" y="4742515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997B1D-AF92-D890-B716-D5498EFC9002}"/>
              </a:ext>
            </a:extLst>
          </p:cNvPr>
          <p:cNvSpPr/>
          <p:nvPr/>
        </p:nvSpPr>
        <p:spPr>
          <a:xfrm>
            <a:off x="582749" y="5665367"/>
            <a:ext cx="41586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634F2C-3E7E-4555-BCA3-3B16746B0F3C}"/>
              </a:ext>
            </a:extLst>
          </p:cNvPr>
          <p:cNvSpPr txBox="1"/>
          <p:nvPr/>
        </p:nvSpPr>
        <p:spPr>
          <a:xfrm>
            <a:off x="2677488" y="179183"/>
            <a:ext cx="717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HOW </a:t>
            </a:r>
            <a:r>
              <a:rPr lang="en-US" sz="40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</a:t>
            </a:r>
            <a:r>
              <a:rPr lang="en-US" sz="40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291565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14B"/>
            </a:gs>
            <a:gs pos="100000">
              <a:srgbClr val="AF25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FB3F2D-7057-4126-A2CC-15AF9D17341D}"/>
              </a:ext>
            </a:extLst>
          </p:cNvPr>
          <p:cNvSpPr/>
          <p:nvPr/>
        </p:nvSpPr>
        <p:spPr>
          <a:xfrm>
            <a:off x="2627834" y="514187"/>
            <a:ext cx="6816985" cy="707886"/>
          </a:xfrm>
          <a:prstGeom prst="roundRect">
            <a:avLst>
              <a:gd name="adj" fmla="val 0"/>
            </a:avLst>
          </a:prstGeom>
          <a:solidFill>
            <a:srgbClr val="7B3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B1C066-D6B9-4C79-B19A-D0307E315CFC}"/>
              </a:ext>
            </a:extLst>
          </p:cNvPr>
          <p:cNvSpPr/>
          <p:nvPr/>
        </p:nvSpPr>
        <p:spPr>
          <a:xfrm>
            <a:off x="2538699" y="327357"/>
            <a:ext cx="6816985" cy="707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3F71F-F29F-45BC-8EF9-9046D54A451F}"/>
              </a:ext>
            </a:extLst>
          </p:cNvPr>
          <p:cNvSpPr/>
          <p:nvPr/>
        </p:nvSpPr>
        <p:spPr>
          <a:xfrm>
            <a:off x="2422690" y="302505"/>
            <a:ext cx="71414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spc="0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and Other Demo link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1BEC7-DFC7-3129-08F9-51CA41EB4364}"/>
              </a:ext>
            </a:extLst>
          </p:cNvPr>
          <p:cNvSpPr/>
          <p:nvPr/>
        </p:nvSpPr>
        <p:spPr>
          <a:xfrm>
            <a:off x="-9428" y="1711396"/>
            <a:ext cx="10887960" cy="3239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cap="none" spc="0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google drive link of basic prototype and initial phase of the App REACH in </a:t>
            </a:r>
            <a:r>
              <a:rPr lang="en-US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(Also attached in same folder)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575CF3-D28B-F368-3DF1-753A166D295E}"/>
              </a:ext>
            </a:extLst>
          </p:cNvPr>
          <p:cNvSpPr/>
          <p:nvPr/>
        </p:nvSpPr>
        <p:spPr>
          <a:xfrm>
            <a:off x="-9428" y="2348095"/>
            <a:ext cx="10887960" cy="3239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https://drive.google.com/file/d/13sqJbKZ8Xw_oAMV365FFx0epx-9rtwRD/view?usp=share_link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D7E68F-597E-2356-90D6-95AF5142B44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04CB-9DE1-DFFB-249B-6A29275F5573}"/>
              </a:ext>
            </a:extLst>
          </p:cNvPr>
          <p:cNvSpPr/>
          <p:nvPr/>
        </p:nvSpPr>
        <p:spPr>
          <a:xfrm>
            <a:off x="-369277" y="86788"/>
            <a:ext cx="196560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REACH</a:t>
            </a:r>
            <a:endParaRPr lang="en-US" sz="25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273A92-69A2-0C86-8653-087C4617135A}"/>
              </a:ext>
            </a:extLst>
          </p:cNvPr>
          <p:cNvSpPr/>
          <p:nvPr/>
        </p:nvSpPr>
        <p:spPr>
          <a:xfrm>
            <a:off x="10128476" y="177423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CONTACT 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30122-4999-8819-9F3A-B20D2F3089A8}"/>
              </a:ext>
            </a:extLst>
          </p:cNvPr>
          <p:cNvSpPr/>
          <p:nvPr/>
        </p:nvSpPr>
        <p:spPr>
          <a:xfrm>
            <a:off x="7257747" y="184047"/>
            <a:ext cx="3335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LOGIN OR CREATE ACCOUNT</a:t>
            </a:r>
            <a:endParaRPr lang="en-US" sz="20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0A2C6-DECE-305E-BDD1-FC41E5D90468}"/>
              </a:ext>
            </a:extLst>
          </p:cNvPr>
          <p:cNvSpPr/>
          <p:nvPr/>
        </p:nvSpPr>
        <p:spPr>
          <a:xfrm>
            <a:off x="4748730" y="159520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JOB POST</a:t>
            </a:r>
            <a:endParaRPr lang="en-US" sz="20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0FEF3C-83D8-D48D-02AC-DBC6534C3BC6}"/>
              </a:ext>
            </a:extLst>
          </p:cNvPr>
          <p:cNvSpPr/>
          <p:nvPr/>
        </p:nvSpPr>
        <p:spPr>
          <a:xfrm>
            <a:off x="5962255" y="184047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ABOUT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59DA0-9068-329F-EE22-F295F36EA00D}"/>
              </a:ext>
            </a:extLst>
          </p:cNvPr>
          <p:cNvSpPr/>
          <p:nvPr/>
        </p:nvSpPr>
        <p:spPr>
          <a:xfrm>
            <a:off x="3209034" y="159520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HOME PAGE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0340671-87CB-4B65-E43D-8011F8F967E6}"/>
              </a:ext>
            </a:extLst>
          </p:cNvPr>
          <p:cNvSpPr/>
          <p:nvPr/>
        </p:nvSpPr>
        <p:spPr>
          <a:xfrm>
            <a:off x="5089677" y="559630"/>
            <a:ext cx="1247847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210667-7E8A-2957-C3A1-5B0106773D60}"/>
              </a:ext>
            </a:extLst>
          </p:cNvPr>
          <p:cNvGrpSpPr/>
          <p:nvPr/>
        </p:nvGrpSpPr>
        <p:grpSpPr>
          <a:xfrm>
            <a:off x="805734" y="1109385"/>
            <a:ext cx="10580532" cy="4639231"/>
            <a:chOff x="724796" y="996097"/>
            <a:chExt cx="10580532" cy="46392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D59EF-3A14-730F-A786-76DC8BD1BE4E}"/>
                </a:ext>
              </a:extLst>
            </p:cNvPr>
            <p:cNvSpPr/>
            <p:nvPr/>
          </p:nvSpPr>
          <p:spPr>
            <a:xfrm>
              <a:off x="4939636" y="1630394"/>
              <a:ext cx="2363567" cy="400110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F536FF-A2D4-9718-C818-2BE671CEB1EE}"/>
                </a:ext>
              </a:extLst>
            </p:cNvPr>
            <p:cNvGrpSpPr/>
            <p:nvPr/>
          </p:nvGrpSpPr>
          <p:grpSpPr>
            <a:xfrm>
              <a:off x="4316081" y="1515457"/>
              <a:ext cx="3350491" cy="526036"/>
              <a:chOff x="4516959" y="1525421"/>
              <a:chExt cx="3350491" cy="52603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8FC578-BB31-810C-ED86-B386EABFF180}"/>
                  </a:ext>
                </a:extLst>
              </p:cNvPr>
              <p:cNvSpPr/>
              <p:nvPr/>
            </p:nvSpPr>
            <p:spPr>
              <a:xfrm>
                <a:off x="4567796" y="1580413"/>
                <a:ext cx="471044" cy="4710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5FF1EC-6890-B85D-970F-B84918A26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876"/>
              <a:stretch/>
            </p:blipFill>
            <p:spPr>
              <a:xfrm>
                <a:off x="4516959" y="1525421"/>
                <a:ext cx="572718" cy="526036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3F6F5BB-3F14-5259-3B66-19C775ACC40D}"/>
                  </a:ext>
                </a:extLst>
              </p:cNvPr>
              <p:cNvSpPr/>
              <p:nvPr/>
            </p:nvSpPr>
            <p:spPr>
              <a:xfrm>
                <a:off x="5140514" y="1644383"/>
                <a:ext cx="272693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b="0" cap="none" spc="0" dirty="0">
                    <a:ln w="0"/>
                    <a:solidFill>
                      <a:schemeClr val="bg1"/>
                    </a:solidFill>
                    <a:latin typeface="Impact" panose="020B0806030902050204" pitchFamily="34" charset="0"/>
                  </a:rPr>
                  <a:t>SPECIAL SKILLED JOBS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5E525F-78EC-A5AD-9732-A8834844057B}"/>
                </a:ext>
              </a:extLst>
            </p:cNvPr>
            <p:cNvGrpSpPr/>
            <p:nvPr/>
          </p:nvGrpSpPr>
          <p:grpSpPr>
            <a:xfrm>
              <a:off x="726757" y="2372629"/>
              <a:ext cx="10578571" cy="3262699"/>
              <a:chOff x="845861" y="2372629"/>
              <a:chExt cx="10578571" cy="326269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84475A1-225F-4E19-D566-770F77E3B4CC}"/>
                  </a:ext>
                </a:extLst>
              </p:cNvPr>
              <p:cNvSpPr/>
              <p:nvPr/>
            </p:nvSpPr>
            <p:spPr>
              <a:xfrm>
                <a:off x="84586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B73EF6E-E3BA-5715-6ABA-AF41D2A94EFC}"/>
                  </a:ext>
                </a:extLst>
              </p:cNvPr>
              <p:cNvSpPr/>
              <p:nvPr/>
            </p:nvSpPr>
            <p:spPr>
              <a:xfrm>
                <a:off x="84586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8904004-0619-81D0-6881-10A88C7912DB}"/>
                  </a:ext>
                </a:extLst>
              </p:cNvPr>
              <p:cNvSpPr/>
              <p:nvPr/>
            </p:nvSpPr>
            <p:spPr>
              <a:xfrm>
                <a:off x="84586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7A8225-3C0A-E6BE-D7B4-FDBAB7C499F3}"/>
                  </a:ext>
                </a:extLst>
              </p:cNvPr>
              <p:cNvSpPr/>
              <p:nvPr/>
            </p:nvSpPr>
            <p:spPr>
              <a:xfrm>
                <a:off x="9241028" y="2542174"/>
                <a:ext cx="1878957" cy="30931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COOK/CHEF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</a:t>
                </a: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RICIAN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ENTR</a:t>
                </a: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WRITING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GARDENING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CRAFTING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TAILORING</a:t>
                </a: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5A17EE-30B6-2A30-69C1-EBFF39CED7E2}"/>
                  </a:ext>
                </a:extLst>
              </p:cNvPr>
              <p:cNvSpPr/>
              <p:nvPr/>
            </p:nvSpPr>
            <p:spPr>
              <a:xfrm>
                <a:off x="3622020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5F971A-4339-EB25-F336-C3ABFA9BA3F2}"/>
                  </a:ext>
                </a:extLst>
              </p:cNvPr>
              <p:cNvSpPr/>
              <p:nvPr/>
            </p:nvSpPr>
            <p:spPr>
              <a:xfrm>
                <a:off x="650998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285195-F95D-91F0-CF1B-77DA91FD2D38}"/>
                  </a:ext>
                </a:extLst>
              </p:cNvPr>
              <p:cNvSpPr/>
              <p:nvPr/>
            </p:nvSpPr>
            <p:spPr>
              <a:xfrm>
                <a:off x="939794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68A999-D5F1-B5F1-5033-EDA5BD25543B}"/>
                  </a:ext>
                </a:extLst>
              </p:cNvPr>
              <p:cNvSpPr/>
              <p:nvPr/>
            </p:nvSpPr>
            <p:spPr>
              <a:xfrm>
                <a:off x="3622020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5C790C-BEA2-9F72-8BFA-E747B30F7080}"/>
                  </a:ext>
                </a:extLst>
              </p:cNvPr>
              <p:cNvSpPr/>
              <p:nvPr/>
            </p:nvSpPr>
            <p:spPr>
              <a:xfrm>
                <a:off x="650998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009FCB-837D-C804-9941-097CD8385826}"/>
                  </a:ext>
                </a:extLst>
              </p:cNvPr>
              <p:cNvSpPr/>
              <p:nvPr/>
            </p:nvSpPr>
            <p:spPr>
              <a:xfrm>
                <a:off x="939794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AB19E2-55AD-2905-3F84-5442FF60624E}"/>
                  </a:ext>
                </a:extLst>
              </p:cNvPr>
              <p:cNvSpPr/>
              <p:nvPr/>
            </p:nvSpPr>
            <p:spPr>
              <a:xfrm>
                <a:off x="3622020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C6054F8-6C8A-AC9F-4F8D-34715AA346FC}"/>
                  </a:ext>
                </a:extLst>
              </p:cNvPr>
              <p:cNvSpPr/>
              <p:nvPr/>
            </p:nvSpPr>
            <p:spPr>
              <a:xfrm>
                <a:off x="650998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9BA4C4-5221-AA8D-54E6-FF734FA8D693}"/>
                  </a:ext>
                </a:extLst>
              </p:cNvPr>
              <p:cNvSpPr/>
              <p:nvPr/>
            </p:nvSpPr>
            <p:spPr>
              <a:xfrm>
                <a:off x="939794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7A17FC-2FFE-3F5E-110F-1EE9BD64FEA2}"/>
                  </a:ext>
                </a:extLst>
              </p:cNvPr>
              <p:cNvSpPr/>
              <p:nvPr/>
            </p:nvSpPr>
            <p:spPr>
              <a:xfrm>
                <a:off x="1027800" y="2557422"/>
                <a:ext cx="171072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ELECTRICAL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30E03F9-3068-2DCB-458B-2064747AC3CA}"/>
                  </a:ext>
                </a:extLst>
              </p:cNvPr>
              <p:cNvSpPr/>
              <p:nvPr/>
            </p:nvSpPr>
            <p:spPr>
              <a:xfrm>
                <a:off x="3956283" y="2560330"/>
                <a:ext cx="132600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COOKING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F3CE41-83A2-4961-6A6F-76646D81A2CD}"/>
                  </a:ext>
                </a:extLst>
              </p:cNvPr>
              <p:cNvSpPr/>
              <p:nvPr/>
            </p:nvSpPr>
            <p:spPr>
              <a:xfrm>
                <a:off x="6688818" y="2557422"/>
                <a:ext cx="164916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ENTRY</a:t>
                </a:r>
                <a:endParaRPr lang="en-US" b="1" cap="none" spc="0" dirty="0">
                  <a:ln w="0"/>
                  <a:solidFill>
                    <a:srgbClr val="E83F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E0316CB-E6B2-DF86-488D-07E9811087EA}"/>
                  </a:ext>
                </a:extLst>
              </p:cNvPr>
              <p:cNvSpPr/>
              <p:nvPr/>
            </p:nvSpPr>
            <p:spPr>
              <a:xfrm>
                <a:off x="9456050" y="2557422"/>
                <a:ext cx="193097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WRITING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6860AE-23DE-F337-BA88-B530048DA36B}"/>
                  </a:ext>
                </a:extLst>
              </p:cNvPr>
              <p:cNvSpPr/>
              <p:nvPr/>
            </p:nvSpPr>
            <p:spPr>
              <a:xfrm>
                <a:off x="1072687" y="3738164"/>
                <a:ext cx="1620957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GARDENING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B69C289-C143-5820-9996-1DA3CDDBF435}"/>
                  </a:ext>
                </a:extLst>
              </p:cNvPr>
              <p:cNvSpPr/>
              <p:nvPr/>
            </p:nvSpPr>
            <p:spPr>
              <a:xfrm>
                <a:off x="3911402" y="3741072"/>
                <a:ext cx="1415772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CRAFTING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2188D4-4634-BF0B-CA16-BEACAFDD168F}"/>
                  </a:ext>
                </a:extLst>
              </p:cNvPr>
              <p:cNvSpPr/>
              <p:nvPr/>
            </p:nvSpPr>
            <p:spPr>
              <a:xfrm>
                <a:off x="6756369" y="3738164"/>
                <a:ext cx="151406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TAILORING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742A95F-000A-F441-1F22-A1B64EB0919B}"/>
                  </a:ext>
                </a:extLst>
              </p:cNvPr>
              <p:cNvSpPr/>
              <p:nvPr/>
            </p:nvSpPr>
            <p:spPr>
              <a:xfrm>
                <a:off x="9694420" y="3738164"/>
                <a:ext cx="1454244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PLUMBING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F3D9C12-62DA-2595-AFDB-7CC6ED1A439D}"/>
                  </a:ext>
                </a:extLst>
              </p:cNvPr>
              <p:cNvSpPr/>
              <p:nvPr/>
            </p:nvSpPr>
            <p:spPr>
              <a:xfrm>
                <a:off x="1310223" y="4931685"/>
                <a:ext cx="1005404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LABOR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7502E1A-B1A0-1B9F-4ED2-A8EE4DFDCD31}"/>
                  </a:ext>
                </a:extLst>
              </p:cNvPr>
              <p:cNvSpPr/>
              <p:nvPr/>
            </p:nvSpPr>
            <p:spPr>
              <a:xfrm>
                <a:off x="3806469" y="4934593"/>
                <a:ext cx="162563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CARPENTRY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38EC24D-CBB2-6439-6D9A-30AB76463FDC}"/>
                  </a:ext>
                </a:extLst>
              </p:cNvPr>
              <p:cNvSpPr/>
              <p:nvPr/>
            </p:nvSpPr>
            <p:spPr>
              <a:xfrm>
                <a:off x="6670868" y="4931685"/>
                <a:ext cx="168507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TECHNICIAN</a:t>
                </a:r>
                <a:endParaRPr lang="en-US" b="1" cap="none" spc="0" dirty="0">
                  <a:ln w="0"/>
                  <a:solidFill>
                    <a:srgbClr val="E83F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6C54317-5A5F-2D87-B5D1-75F8C01A1368}"/>
                  </a:ext>
                </a:extLst>
              </p:cNvPr>
              <p:cNvSpPr/>
              <p:nvPr/>
            </p:nvSpPr>
            <p:spPr>
              <a:xfrm>
                <a:off x="9456050" y="4931685"/>
                <a:ext cx="193097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WRITING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6C3D5-55D0-EF3C-FD86-3B4E2B0D9AD6}"/>
                </a:ext>
              </a:extLst>
            </p:cNvPr>
            <p:cNvSpPr/>
            <p:nvPr/>
          </p:nvSpPr>
          <p:spPr>
            <a:xfrm>
              <a:off x="724796" y="996097"/>
              <a:ext cx="31495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0" cap="none" spc="30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BROWSE SKILLED JOBS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B894C0-F815-0143-63BE-7E61F77BD7FA}"/>
                </a:ext>
              </a:extLst>
            </p:cNvPr>
            <p:cNvSpPr/>
            <p:nvPr/>
          </p:nvSpPr>
          <p:spPr>
            <a:xfrm>
              <a:off x="806117" y="1449991"/>
              <a:ext cx="2653257" cy="526036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E83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22E95D-C377-7CF1-CD7B-D80C0F2E829D}"/>
                </a:ext>
              </a:extLst>
            </p:cNvPr>
            <p:cNvSpPr/>
            <p:nvPr/>
          </p:nvSpPr>
          <p:spPr>
            <a:xfrm>
              <a:off x="843131" y="1517822"/>
              <a:ext cx="272693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CATEGORY</a:t>
              </a:r>
              <a:endPara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8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2D7E68F-597E-2356-90D6-95AF5142B44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904CB-9DE1-DFFB-249B-6A29275F5573}"/>
              </a:ext>
            </a:extLst>
          </p:cNvPr>
          <p:cNvSpPr/>
          <p:nvPr/>
        </p:nvSpPr>
        <p:spPr>
          <a:xfrm>
            <a:off x="-369277" y="86788"/>
            <a:ext cx="196560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REACH</a:t>
            </a:r>
            <a:endParaRPr lang="en-US" sz="25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273A92-69A2-0C86-8653-087C4617135A}"/>
              </a:ext>
            </a:extLst>
          </p:cNvPr>
          <p:cNvSpPr/>
          <p:nvPr/>
        </p:nvSpPr>
        <p:spPr>
          <a:xfrm>
            <a:off x="10128476" y="177423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CONTACT 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30122-4999-8819-9F3A-B20D2F3089A8}"/>
              </a:ext>
            </a:extLst>
          </p:cNvPr>
          <p:cNvSpPr/>
          <p:nvPr/>
        </p:nvSpPr>
        <p:spPr>
          <a:xfrm>
            <a:off x="7257747" y="184047"/>
            <a:ext cx="3335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LOGIN OR CREATE ACCOUNT</a:t>
            </a:r>
            <a:endParaRPr lang="en-US" sz="20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0A2C6-DECE-305E-BDD1-FC41E5D90468}"/>
              </a:ext>
            </a:extLst>
          </p:cNvPr>
          <p:cNvSpPr/>
          <p:nvPr/>
        </p:nvSpPr>
        <p:spPr>
          <a:xfrm>
            <a:off x="4748730" y="159520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JOB POST</a:t>
            </a:r>
            <a:endParaRPr lang="en-US" sz="20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0FEF3C-83D8-D48D-02AC-DBC6534C3BC6}"/>
              </a:ext>
            </a:extLst>
          </p:cNvPr>
          <p:cNvSpPr/>
          <p:nvPr/>
        </p:nvSpPr>
        <p:spPr>
          <a:xfrm>
            <a:off x="5962255" y="184047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ABOUT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59DA0-9068-329F-EE22-F295F36EA00D}"/>
              </a:ext>
            </a:extLst>
          </p:cNvPr>
          <p:cNvSpPr/>
          <p:nvPr/>
        </p:nvSpPr>
        <p:spPr>
          <a:xfrm>
            <a:off x="3209034" y="159520"/>
            <a:ext cx="19656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HOME PAGE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0340671-87CB-4B65-E43D-8011F8F967E6}"/>
              </a:ext>
            </a:extLst>
          </p:cNvPr>
          <p:cNvSpPr/>
          <p:nvPr/>
        </p:nvSpPr>
        <p:spPr>
          <a:xfrm>
            <a:off x="5089677" y="559630"/>
            <a:ext cx="1247847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04800" dist="50800" dir="5400000" sx="102000" sy="102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ED46B3-34E1-9F71-6B51-58700020CB9E}"/>
              </a:ext>
            </a:extLst>
          </p:cNvPr>
          <p:cNvGrpSpPr/>
          <p:nvPr/>
        </p:nvGrpSpPr>
        <p:grpSpPr>
          <a:xfrm>
            <a:off x="786964" y="1130144"/>
            <a:ext cx="10618073" cy="4612740"/>
            <a:chOff x="699642" y="1022588"/>
            <a:chExt cx="10618073" cy="46127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8CD59EF-3A14-730F-A786-76DC8BD1BE4E}"/>
                </a:ext>
              </a:extLst>
            </p:cNvPr>
            <p:cNvSpPr/>
            <p:nvPr/>
          </p:nvSpPr>
          <p:spPr>
            <a:xfrm>
              <a:off x="5030731" y="1606896"/>
              <a:ext cx="3589394" cy="400110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B129FC-29F9-B35D-6D48-467E1D2BB265}"/>
                </a:ext>
              </a:extLst>
            </p:cNvPr>
            <p:cNvSpPr/>
            <p:nvPr/>
          </p:nvSpPr>
          <p:spPr>
            <a:xfrm>
              <a:off x="5030730" y="1613592"/>
              <a:ext cx="409119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JOBS THAT REQUIRE NO EXPERIENCE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5E525F-78EC-A5AD-9732-A8834844057B}"/>
                </a:ext>
              </a:extLst>
            </p:cNvPr>
            <p:cNvGrpSpPr/>
            <p:nvPr/>
          </p:nvGrpSpPr>
          <p:grpSpPr>
            <a:xfrm>
              <a:off x="699642" y="2372629"/>
              <a:ext cx="10618073" cy="3262699"/>
              <a:chOff x="818746" y="2372629"/>
              <a:chExt cx="10618073" cy="326269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84475A1-225F-4E19-D566-770F77E3B4CC}"/>
                  </a:ext>
                </a:extLst>
              </p:cNvPr>
              <p:cNvSpPr/>
              <p:nvPr/>
            </p:nvSpPr>
            <p:spPr>
              <a:xfrm>
                <a:off x="84586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B73EF6E-E3BA-5715-6ABA-AF41D2A94EFC}"/>
                  </a:ext>
                </a:extLst>
              </p:cNvPr>
              <p:cNvSpPr/>
              <p:nvPr/>
            </p:nvSpPr>
            <p:spPr>
              <a:xfrm>
                <a:off x="84586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8904004-0619-81D0-6881-10A88C7912DB}"/>
                  </a:ext>
                </a:extLst>
              </p:cNvPr>
              <p:cNvSpPr/>
              <p:nvPr/>
            </p:nvSpPr>
            <p:spPr>
              <a:xfrm>
                <a:off x="84586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7A8225-3C0A-E6BE-D7B4-FDBAB7C499F3}"/>
                  </a:ext>
                </a:extLst>
              </p:cNvPr>
              <p:cNvSpPr/>
              <p:nvPr/>
            </p:nvSpPr>
            <p:spPr>
              <a:xfrm>
                <a:off x="9241028" y="2542174"/>
                <a:ext cx="1878957" cy="30931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COOK/CHEF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</a:t>
                </a: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RICIAN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b="0" cap="none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ENTR</a:t>
                </a: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WRITING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GARDENING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CRAFTING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TAILORING</a:t>
                </a:r>
                <a:endParaRPr lang="en-US" sz="1500" b="0" cap="none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5A17EE-30B6-2A30-69C1-EBFF39CED7E2}"/>
                  </a:ext>
                </a:extLst>
              </p:cNvPr>
              <p:cNvSpPr/>
              <p:nvPr/>
            </p:nvSpPr>
            <p:spPr>
              <a:xfrm>
                <a:off x="3622020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5F971A-4339-EB25-F336-C3ABFA9BA3F2}"/>
                  </a:ext>
                </a:extLst>
              </p:cNvPr>
              <p:cNvSpPr/>
              <p:nvPr/>
            </p:nvSpPr>
            <p:spPr>
              <a:xfrm>
                <a:off x="650998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285195-F95D-91F0-CF1B-77DA91FD2D38}"/>
                  </a:ext>
                </a:extLst>
              </p:cNvPr>
              <p:cNvSpPr/>
              <p:nvPr/>
            </p:nvSpPr>
            <p:spPr>
              <a:xfrm>
                <a:off x="9397941" y="2372629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68A999-D5F1-B5F1-5033-EDA5BD25543B}"/>
                  </a:ext>
                </a:extLst>
              </p:cNvPr>
              <p:cNvSpPr/>
              <p:nvPr/>
            </p:nvSpPr>
            <p:spPr>
              <a:xfrm>
                <a:off x="3622020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5C790C-BEA2-9F72-8BFA-E747B30F7080}"/>
                  </a:ext>
                </a:extLst>
              </p:cNvPr>
              <p:cNvSpPr/>
              <p:nvPr/>
            </p:nvSpPr>
            <p:spPr>
              <a:xfrm>
                <a:off x="650998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009FCB-837D-C804-9941-097CD8385826}"/>
                  </a:ext>
                </a:extLst>
              </p:cNvPr>
              <p:cNvSpPr/>
              <p:nvPr/>
            </p:nvSpPr>
            <p:spPr>
              <a:xfrm>
                <a:off x="9397941" y="3570072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AB19E2-55AD-2905-3F84-5442FF60624E}"/>
                  </a:ext>
                </a:extLst>
              </p:cNvPr>
              <p:cNvSpPr/>
              <p:nvPr/>
            </p:nvSpPr>
            <p:spPr>
              <a:xfrm>
                <a:off x="3622020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C6054F8-6C8A-AC9F-4F8D-34715AA346FC}"/>
                  </a:ext>
                </a:extLst>
              </p:cNvPr>
              <p:cNvSpPr/>
              <p:nvPr/>
            </p:nvSpPr>
            <p:spPr>
              <a:xfrm>
                <a:off x="650998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9BA4C4-5221-AA8D-54E6-FF734FA8D693}"/>
                  </a:ext>
                </a:extLst>
              </p:cNvPr>
              <p:cNvSpPr/>
              <p:nvPr/>
            </p:nvSpPr>
            <p:spPr>
              <a:xfrm>
                <a:off x="9397941" y="4754874"/>
                <a:ext cx="2026491" cy="720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50800" dir="5400000" sx="102000" sy="102000" algn="ctr" rotWithShape="0">
                  <a:srgbClr val="000000">
                    <a:alpha val="4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7A17FC-2FFE-3F5E-110F-1EE9BD64FEA2}"/>
                  </a:ext>
                </a:extLst>
              </p:cNvPr>
              <p:cNvSpPr/>
              <p:nvPr/>
            </p:nvSpPr>
            <p:spPr>
              <a:xfrm>
                <a:off x="995736" y="2557422"/>
                <a:ext cx="164198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VOLUNTEER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30E03F9-3068-2DCB-458B-2064747AC3CA}"/>
                  </a:ext>
                </a:extLst>
              </p:cNvPr>
              <p:cNvSpPr/>
              <p:nvPr/>
            </p:nvSpPr>
            <p:spPr>
              <a:xfrm>
                <a:off x="3622020" y="2581837"/>
                <a:ext cx="200978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LEAFLET DISTRIBUTOR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F3CE41-83A2-4961-6A6F-76646D81A2CD}"/>
                  </a:ext>
                </a:extLst>
              </p:cNvPr>
              <p:cNvSpPr/>
              <p:nvPr/>
            </p:nvSpPr>
            <p:spPr>
              <a:xfrm>
                <a:off x="6609920" y="2557422"/>
                <a:ext cx="1806970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SHOP KEEPER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E0316CB-E6B2-DF86-488D-07E9811087EA}"/>
                  </a:ext>
                </a:extLst>
              </p:cNvPr>
              <p:cNvSpPr/>
              <p:nvPr/>
            </p:nvSpPr>
            <p:spPr>
              <a:xfrm>
                <a:off x="9408700" y="2550698"/>
                <a:ext cx="2004972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500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SECUIRITY GUARD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6860AE-23DE-F337-BA88-B530048DA36B}"/>
                  </a:ext>
                </a:extLst>
              </p:cNvPr>
              <p:cNvSpPr/>
              <p:nvPr/>
            </p:nvSpPr>
            <p:spPr>
              <a:xfrm>
                <a:off x="827538" y="3738164"/>
                <a:ext cx="2059154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GYM ASSISTANT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B69C289-C143-5820-9996-1DA3CDDBF435}"/>
                  </a:ext>
                </a:extLst>
              </p:cNvPr>
              <p:cNvSpPr/>
              <p:nvPr/>
            </p:nvSpPr>
            <p:spPr>
              <a:xfrm>
                <a:off x="3962699" y="3741072"/>
                <a:ext cx="1313181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CLEANER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2188D4-4634-BF0B-CA16-BEACAFDD168F}"/>
                  </a:ext>
                </a:extLst>
              </p:cNvPr>
              <p:cNvSpPr/>
              <p:nvPr/>
            </p:nvSpPr>
            <p:spPr>
              <a:xfrm>
                <a:off x="6661451" y="3806962"/>
                <a:ext cx="1723549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1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BILLBOARD INSTALLER</a:t>
                </a:r>
                <a:endParaRPr lang="en-US" sz="1000" b="1" cap="none" spc="0" dirty="0">
                  <a:ln w="0"/>
                  <a:solidFill>
                    <a:srgbClr val="E83F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742A95F-000A-F441-1F22-A1B64EB0919B}"/>
                  </a:ext>
                </a:extLst>
              </p:cNvPr>
              <p:cNvSpPr/>
              <p:nvPr/>
            </p:nvSpPr>
            <p:spPr>
              <a:xfrm>
                <a:off x="9567110" y="3738164"/>
                <a:ext cx="170886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PET WALKER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F3D9C12-62DA-2595-AFDB-7CC6ED1A439D}"/>
                  </a:ext>
                </a:extLst>
              </p:cNvPr>
              <p:cNvSpPr/>
              <p:nvPr/>
            </p:nvSpPr>
            <p:spPr>
              <a:xfrm>
                <a:off x="818746" y="4967520"/>
                <a:ext cx="2001765" cy="2923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00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SHOPPING ASSISTANT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7502E1A-B1A0-1B9F-4ED2-A8EE4DFDCD31}"/>
                  </a:ext>
                </a:extLst>
              </p:cNvPr>
              <p:cNvSpPr/>
              <p:nvPr/>
            </p:nvSpPr>
            <p:spPr>
              <a:xfrm>
                <a:off x="4058847" y="4934593"/>
                <a:ext cx="112088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WAITER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38EC24D-CBB2-6439-6D9A-30AB76463FDC}"/>
                  </a:ext>
                </a:extLst>
              </p:cNvPr>
              <p:cNvSpPr/>
              <p:nvPr/>
            </p:nvSpPr>
            <p:spPr>
              <a:xfrm>
                <a:off x="6541380" y="4931685"/>
                <a:ext cx="194405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DELIVERY BOY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6C54317-5A5F-2D87-B5D1-75F8C01A1368}"/>
                  </a:ext>
                </a:extLst>
              </p:cNvPr>
              <p:cNvSpPr/>
              <p:nvPr/>
            </p:nvSpPr>
            <p:spPr>
              <a:xfrm>
                <a:off x="9408700" y="4990603"/>
                <a:ext cx="2028119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1" cap="none" spc="0" dirty="0">
                    <a:ln w="0"/>
                    <a:solidFill>
                      <a:srgbClr val="E83F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PROFESSIONAL CARE GIVER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6C3D5-55D0-EF3C-FD86-3B4E2B0D9AD6}"/>
                </a:ext>
              </a:extLst>
            </p:cNvPr>
            <p:cNvSpPr/>
            <p:nvPr/>
          </p:nvSpPr>
          <p:spPr>
            <a:xfrm>
              <a:off x="708434" y="1022588"/>
              <a:ext cx="367993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0" cap="none" spc="30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BROWSE </a:t>
              </a:r>
              <a:r>
                <a:rPr lang="en-US" sz="2000" spc="30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UN</a:t>
              </a:r>
              <a:r>
                <a:rPr lang="en-US" sz="2000" b="0" cap="none" spc="30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SKILLED JOBS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B894C0-F815-0143-63BE-7E61F77BD7FA}"/>
                </a:ext>
              </a:extLst>
            </p:cNvPr>
            <p:cNvSpPr/>
            <p:nvPr/>
          </p:nvSpPr>
          <p:spPr>
            <a:xfrm>
              <a:off x="806117" y="1449991"/>
              <a:ext cx="2653257" cy="526036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E83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22E95D-C377-7CF1-CD7B-D80C0F2E829D}"/>
                </a:ext>
              </a:extLst>
            </p:cNvPr>
            <p:cNvSpPr/>
            <p:nvPr/>
          </p:nvSpPr>
          <p:spPr>
            <a:xfrm>
              <a:off x="843131" y="1517822"/>
              <a:ext cx="272693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CATEGORY</a:t>
              </a:r>
              <a:endPara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CD83DE-5A4D-539A-8F2D-775F7616695E}"/>
                </a:ext>
              </a:extLst>
            </p:cNvPr>
            <p:cNvSpPr/>
            <p:nvPr/>
          </p:nvSpPr>
          <p:spPr>
            <a:xfrm>
              <a:off x="4450896" y="1554075"/>
              <a:ext cx="474422" cy="4744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50800" dir="5400000" sx="102000" sy="102000" algn="ctr" rotWithShape="0">
                <a:srgbClr val="000000">
                  <a:alpha val="4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F97E76D-CE8C-24AD-76E3-D4D6784A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857" y="1595149"/>
              <a:ext cx="373296" cy="37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65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7A3C8A-7139-CCCA-B5A8-C97FB14CA628}"/>
              </a:ext>
            </a:extLst>
          </p:cNvPr>
          <p:cNvSpPr/>
          <p:nvPr/>
        </p:nvSpPr>
        <p:spPr>
          <a:xfrm>
            <a:off x="1739200" y="350694"/>
            <a:ext cx="8713601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WHY </a:t>
            </a:r>
            <a:r>
              <a:rPr lang="en-US" sz="3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</a:t>
            </a:r>
            <a:r>
              <a:rPr lang="en-US" sz="3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IS DIFFERENT FROM </a:t>
            </a:r>
            <a:r>
              <a:rPr lang="en-US" sz="3500" b="1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O</a:t>
            </a:r>
            <a:r>
              <a:rPr lang="en-US" sz="3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THERS?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852D86-4140-8059-AA4D-BB0D5DC82E8F}"/>
              </a:ext>
            </a:extLst>
          </p:cNvPr>
          <p:cNvGrpSpPr/>
          <p:nvPr/>
        </p:nvGrpSpPr>
        <p:grpSpPr>
          <a:xfrm>
            <a:off x="1227844" y="1407764"/>
            <a:ext cx="9736312" cy="4458118"/>
            <a:chOff x="1446038" y="939962"/>
            <a:chExt cx="9736312" cy="445811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D4D5EE5-940A-1DF6-47AE-330BEC72ED10}"/>
                </a:ext>
              </a:extLst>
            </p:cNvPr>
            <p:cNvSpPr/>
            <p:nvPr/>
          </p:nvSpPr>
          <p:spPr>
            <a:xfrm>
              <a:off x="7330147" y="4364668"/>
              <a:ext cx="3852203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1BDC4AF-7EBE-1A86-9091-02AA3EEA2955}"/>
                </a:ext>
              </a:extLst>
            </p:cNvPr>
            <p:cNvSpPr/>
            <p:nvPr/>
          </p:nvSpPr>
          <p:spPr>
            <a:xfrm>
              <a:off x="1487004" y="3166714"/>
              <a:ext cx="4011991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899062-048A-0C8C-76B8-207AA20BAF1D}"/>
                </a:ext>
              </a:extLst>
            </p:cNvPr>
            <p:cNvSpPr/>
            <p:nvPr/>
          </p:nvSpPr>
          <p:spPr>
            <a:xfrm>
              <a:off x="7330147" y="1875882"/>
              <a:ext cx="3852203" cy="104545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2F39226-D261-4E7B-5102-FAFCE0DBA746}"/>
                </a:ext>
              </a:extLst>
            </p:cNvPr>
            <p:cNvSpPr/>
            <p:nvPr/>
          </p:nvSpPr>
          <p:spPr>
            <a:xfrm>
              <a:off x="1446038" y="961178"/>
              <a:ext cx="4052957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38100" algn="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E64E9E7-03D7-405B-EDE0-1306C496B10E}"/>
                </a:ext>
              </a:extLst>
            </p:cNvPr>
            <p:cNvSpPr/>
            <p:nvPr/>
          </p:nvSpPr>
          <p:spPr>
            <a:xfrm>
              <a:off x="1452673" y="939962"/>
              <a:ext cx="1065782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23AA05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81F3F28-CE8A-9A70-84CD-F49A0DA03604}"/>
                </a:ext>
              </a:extLst>
            </p:cNvPr>
            <p:cNvSpPr/>
            <p:nvPr/>
          </p:nvSpPr>
          <p:spPr>
            <a:xfrm>
              <a:off x="1496177" y="3128712"/>
              <a:ext cx="1065782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EF1FB8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00AF1BB-3E6C-58BC-6724-4A5282097FBE}"/>
                </a:ext>
              </a:extLst>
            </p:cNvPr>
            <p:cNvSpPr/>
            <p:nvPr/>
          </p:nvSpPr>
          <p:spPr>
            <a:xfrm>
              <a:off x="7320911" y="1875883"/>
              <a:ext cx="1065782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B782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366B8C3-950F-4EF0-AAAE-90E492B2A7C8}"/>
                </a:ext>
              </a:extLst>
            </p:cNvPr>
            <p:cNvSpPr/>
            <p:nvPr/>
          </p:nvSpPr>
          <p:spPr>
            <a:xfrm>
              <a:off x="7347465" y="4369282"/>
              <a:ext cx="1065782" cy="10287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7FFF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9B2137-4BA9-6B96-2722-E9AE687BA3B6}"/>
                </a:ext>
              </a:extLst>
            </p:cNvPr>
            <p:cNvSpPr/>
            <p:nvPr/>
          </p:nvSpPr>
          <p:spPr>
            <a:xfrm>
              <a:off x="1760918" y="1143038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23AA0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E09FD2-648B-9B41-88D2-0A8D49F27ED2}"/>
                </a:ext>
              </a:extLst>
            </p:cNvPr>
            <p:cNvSpPr/>
            <p:nvPr/>
          </p:nvSpPr>
          <p:spPr>
            <a:xfrm>
              <a:off x="1781020" y="3307061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EF1FB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3E9AE25-55A7-4A40-186B-DF134CB2448C}"/>
                </a:ext>
              </a:extLst>
            </p:cNvPr>
            <p:cNvSpPr/>
            <p:nvPr/>
          </p:nvSpPr>
          <p:spPr>
            <a:xfrm>
              <a:off x="7629542" y="2051023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dirty="0">
                  <a:ln w="0"/>
                  <a:solidFill>
                    <a:srgbClr val="00B78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500" b="0" cap="none" spc="0" dirty="0">
                <a:ln w="0"/>
                <a:solidFill>
                  <a:srgbClr val="00B7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AF4C13-C38E-3522-C808-DA43797B3153}"/>
                </a:ext>
              </a:extLst>
            </p:cNvPr>
            <p:cNvSpPr/>
            <p:nvPr/>
          </p:nvSpPr>
          <p:spPr>
            <a:xfrm>
              <a:off x="7664572" y="4563596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007F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B5F53F-924D-4563-9F8A-50E9206800BF}"/>
                </a:ext>
              </a:extLst>
            </p:cNvPr>
            <p:cNvSpPr/>
            <p:nvPr/>
          </p:nvSpPr>
          <p:spPr>
            <a:xfrm>
              <a:off x="2725770" y="1238917"/>
              <a:ext cx="2456122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2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FAVORS THE UNEMPLOYED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72E4F4-8AF9-4843-8D4A-20A22978BE25}"/>
                </a:ext>
              </a:extLst>
            </p:cNvPr>
            <p:cNvSpPr/>
            <p:nvPr/>
          </p:nvSpPr>
          <p:spPr>
            <a:xfrm>
              <a:off x="8467494" y="2229331"/>
              <a:ext cx="263405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LETS PEOPLE E</a:t>
              </a:r>
              <a:r>
                <a:rPr lang="en-US" sz="16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XPLORES INNATE SKILLS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E80573-5328-4261-B2B9-99797D63EE4B}"/>
                </a:ext>
              </a:extLst>
            </p:cNvPr>
            <p:cNvSpPr/>
            <p:nvPr/>
          </p:nvSpPr>
          <p:spPr>
            <a:xfrm>
              <a:off x="2586011" y="3481058"/>
              <a:ext cx="288893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0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OFFERS</a:t>
              </a:r>
              <a:r>
                <a:rPr lang="en-US" sz="20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CUSTOMIZED ODD JOBS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8B6111-968F-DF9A-9E0C-4E57B8DBB54F}"/>
                </a:ext>
              </a:extLst>
            </p:cNvPr>
            <p:cNvSpPr/>
            <p:nvPr/>
          </p:nvSpPr>
          <p:spPr>
            <a:xfrm>
              <a:off x="8580505" y="4651898"/>
              <a:ext cx="24080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ENSURES THE SAFETY BY KEEPING TRACK</a:t>
              </a:r>
            </a:p>
            <a:p>
              <a:r>
                <a:rPr lang="en-US" sz="12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OF THE AUTHENTIC DET</a:t>
              </a:r>
              <a:r>
                <a:rPr lang="en-US" sz="12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AILS OF THE EMPLOYEES</a:t>
              </a:r>
              <a:endParaRPr lang="en-US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81FA7B-85DF-602F-654C-956CEEAF4A0C}"/>
              </a:ext>
            </a:extLst>
          </p:cNvPr>
          <p:cNvGrpSpPr/>
          <p:nvPr/>
        </p:nvGrpSpPr>
        <p:grpSpPr>
          <a:xfrm>
            <a:off x="1722598" y="2545098"/>
            <a:ext cx="2261288" cy="2261288"/>
            <a:chOff x="4328982" y="2168610"/>
            <a:chExt cx="2261288" cy="2261288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F647072B-09B0-F8A5-2159-304E40963FC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3D4C0C-A447-5A05-BF89-C13F789B040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1407501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4614079" y="2545098"/>
            <a:ext cx="2261288" cy="2261288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4298982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4DD67B-46F7-5081-8143-74D2703A157D}"/>
              </a:ext>
            </a:extLst>
          </p:cNvPr>
          <p:cNvGrpSpPr/>
          <p:nvPr/>
        </p:nvGrpSpPr>
        <p:grpSpPr>
          <a:xfrm>
            <a:off x="7505560" y="2545098"/>
            <a:ext cx="2261288" cy="2261288"/>
            <a:chOff x="4328982" y="2168610"/>
            <a:chExt cx="2261288" cy="2261288"/>
          </a:xfrm>
        </p:grpSpPr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416EE4D3-C9FF-3CAA-F93A-4B972EB03D5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29A247-4CE5-A97B-8A0D-3A66E609B03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7190463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64F384-FB64-B20B-2746-644CCF2C4B5A}"/>
              </a:ext>
            </a:extLst>
          </p:cNvPr>
          <p:cNvSpPr/>
          <p:nvPr/>
        </p:nvSpPr>
        <p:spPr>
          <a:xfrm>
            <a:off x="8986569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6F771-C889-8DFE-117B-BC9381D16F82}"/>
              </a:ext>
            </a:extLst>
          </p:cNvPr>
          <p:cNvGrpSpPr/>
          <p:nvPr/>
        </p:nvGrpSpPr>
        <p:grpSpPr>
          <a:xfrm>
            <a:off x="1257269" y="3363032"/>
            <a:ext cx="3101876" cy="1373665"/>
            <a:chOff x="176408" y="3116290"/>
            <a:chExt cx="3101876" cy="1373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FB049-69AB-866E-C21E-C83EA30C278C}"/>
                </a:ext>
              </a:extLst>
            </p:cNvPr>
            <p:cNvSpPr txBox="1"/>
            <p:nvPr/>
          </p:nvSpPr>
          <p:spPr>
            <a:xfrm>
              <a:off x="1098141" y="3116290"/>
              <a:ext cx="13794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83.4%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82F81-2AAF-7A13-DD3F-65B3B1F34A4B}"/>
                </a:ext>
              </a:extLst>
            </p:cNvPr>
            <p:cNvSpPr txBox="1"/>
            <p:nvPr/>
          </p:nvSpPr>
          <p:spPr>
            <a:xfrm>
              <a:off x="176408" y="3720128"/>
              <a:ext cx="3101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INTERESTED IN PROVIDING ODD JOB SERVICES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61C9C4-D189-05CD-2492-BF5A5725F827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4263218" y="3342827"/>
            <a:ext cx="3101876" cy="1177645"/>
            <a:chOff x="255479" y="3099313"/>
            <a:chExt cx="3101876" cy="117764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067029" y="3099313"/>
              <a:ext cx="1468674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60.3%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255479" y="3692183"/>
              <a:ext cx="3101876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3A9AC"/>
                  </a:solidFill>
                  <a:latin typeface="Tw Cen MT" panose="020B0602020104020603" pitchFamily="34" charset="0"/>
                </a:rPr>
                <a:t>INTERESTED IN PROVIDING SKILLED ODD JOB SERVICES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5AF1C-82B0-8B3A-E989-D7CBAA40AFA6}"/>
              </a:ext>
            </a:extLst>
          </p:cNvPr>
          <p:cNvGrpSpPr/>
          <p:nvPr/>
        </p:nvGrpSpPr>
        <p:grpSpPr>
          <a:xfrm>
            <a:off x="7120534" y="3342827"/>
            <a:ext cx="3101876" cy="1193430"/>
            <a:chOff x="221808" y="3102541"/>
            <a:chExt cx="3101876" cy="119343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C47DA9-12E3-5C65-B995-B0FB2E982F83}"/>
                </a:ext>
              </a:extLst>
            </p:cNvPr>
            <p:cNvSpPr txBox="1"/>
            <p:nvPr/>
          </p:nvSpPr>
          <p:spPr>
            <a:xfrm>
              <a:off x="1059513" y="3102541"/>
              <a:ext cx="1457327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71.8%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D5CFB6-671C-CB1F-D2AF-1D053074F0E5}"/>
                </a:ext>
              </a:extLst>
            </p:cNvPr>
            <p:cNvSpPr txBox="1"/>
            <p:nvPr/>
          </p:nvSpPr>
          <p:spPr>
            <a:xfrm>
              <a:off x="221808" y="3711196"/>
              <a:ext cx="3101876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INTERESTED IN PROVIDING CUSTOMIZED ODD JOB SERVICES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2456543" y="26243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MARKET DEMAND 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2530997" y="4996707"/>
            <a:ext cx="7130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OUR PERSONAL SURVEY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C3AA-DAB3-DCDD-84E0-CE16D5DFFA52}"/>
              </a:ext>
            </a:extLst>
          </p:cNvPr>
          <p:cNvSpPr txBox="1"/>
          <p:nvPr/>
        </p:nvSpPr>
        <p:spPr>
          <a:xfrm>
            <a:off x="616132" y="970324"/>
            <a:ext cx="1095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AFTER GOING THROUGH A MARKET RESEARCH WHICH INCLUDES 230+ PEOPLE RESPONSES</a:t>
            </a:r>
          </a:p>
        </p:txBody>
      </p:sp>
    </p:spTree>
    <p:extLst>
      <p:ext uri="{BB962C8B-B14F-4D97-AF65-F5344CB8AC3E}">
        <p14:creationId xmlns:p14="http://schemas.microsoft.com/office/powerpoint/2010/main" val="37297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7200">
                                      <p:cBhvr>
                                        <p:cTn id="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512400">
                                      <p:cBhvr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754400">
                                      <p:cBhvr>
                                        <p:cTn id="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2746534" y="5063000"/>
            <a:ext cx="6698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OUR PERSONAL SURVEY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BCA5CC-E6B1-4D54-FEBF-C26E2A47E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107558"/>
              </p:ext>
            </p:extLst>
          </p:nvPr>
        </p:nvGraphicFramePr>
        <p:xfrm>
          <a:off x="268514" y="1807865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45610AF-91D3-2222-D2EC-E59A91615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580865"/>
              </p:ext>
            </p:extLst>
          </p:nvPr>
        </p:nvGraphicFramePr>
        <p:xfrm>
          <a:off x="4376511" y="1731663"/>
          <a:ext cx="4140654" cy="322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0BB0A39B-6BF2-5887-DC12-F118BA455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85359"/>
              </p:ext>
            </p:extLst>
          </p:nvPr>
        </p:nvGraphicFramePr>
        <p:xfrm>
          <a:off x="4233762" y="1917037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7D958498-6B0B-D0DD-84D0-8D368950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468141"/>
              </p:ext>
            </p:extLst>
          </p:nvPr>
        </p:nvGraphicFramePr>
        <p:xfrm>
          <a:off x="8341759" y="1807865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1D52AB-157C-AB9A-1CE9-7CBB93F4342B}"/>
              </a:ext>
            </a:extLst>
          </p:cNvPr>
          <p:cNvSpPr txBox="1"/>
          <p:nvPr/>
        </p:nvSpPr>
        <p:spPr>
          <a:xfrm>
            <a:off x="2456543" y="26243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MARKET DEMAND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3465D-DD42-5CA1-F7B9-F9AF87EDDED2}"/>
              </a:ext>
            </a:extLst>
          </p:cNvPr>
          <p:cNvSpPr txBox="1"/>
          <p:nvPr/>
        </p:nvSpPr>
        <p:spPr>
          <a:xfrm>
            <a:off x="616132" y="970324"/>
            <a:ext cx="1095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AFTER GOING THROUGH A MARKET RESEARCH WHICH INCLUDES 230+ PEOPLE RESPONSES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7AEEA-5531-D757-2FBB-3FB6B64E0C6B}"/>
              </a:ext>
            </a:extLst>
          </p:cNvPr>
          <p:cNvSpPr txBox="1"/>
          <p:nvPr/>
        </p:nvSpPr>
        <p:spPr>
          <a:xfrm>
            <a:off x="1140643" y="5933511"/>
            <a:ext cx="1059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Google Form Link:  https://docs.google.com/forms/d/1NMIq-n4eApGx9ajjEC7BZQhK9NbvM8TokLF61ojBooo/edit#responses</a:t>
            </a:r>
          </a:p>
        </p:txBody>
      </p:sp>
    </p:spTree>
    <p:extLst>
      <p:ext uri="{BB962C8B-B14F-4D97-AF65-F5344CB8AC3E}">
        <p14:creationId xmlns:p14="http://schemas.microsoft.com/office/powerpoint/2010/main" val="119649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2456543" y="26243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PLATFORM DEMAND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2456543" y="5029200"/>
            <a:ext cx="7278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OUR PERSONAL SURVEY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BCA5CC-E6B1-4D54-FEBF-C26E2A47E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820141"/>
              </p:ext>
            </p:extLst>
          </p:nvPr>
        </p:nvGraphicFramePr>
        <p:xfrm>
          <a:off x="268514" y="1807865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45610AF-91D3-2222-D2EC-E59A91615CBA}"/>
              </a:ext>
            </a:extLst>
          </p:cNvPr>
          <p:cNvGraphicFramePr/>
          <p:nvPr/>
        </p:nvGraphicFramePr>
        <p:xfrm>
          <a:off x="4376511" y="1731663"/>
          <a:ext cx="4140654" cy="322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0BB0A39B-6BF2-5887-DC12-F118BA455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97593"/>
              </p:ext>
            </p:extLst>
          </p:nvPr>
        </p:nvGraphicFramePr>
        <p:xfrm>
          <a:off x="4233762" y="1917037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7D958498-6B0B-D0DD-84D0-8D368950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626942"/>
              </p:ext>
            </p:extLst>
          </p:nvPr>
        </p:nvGraphicFramePr>
        <p:xfrm>
          <a:off x="8341759" y="1807865"/>
          <a:ext cx="3389086" cy="28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031DC43-70EE-2541-F711-39AAF5E435DF}"/>
              </a:ext>
            </a:extLst>
          </p:cNvPr>
          <p:cNvSpPr txBox="1"/>
          <p:nvPr/>
        </p:nvSpPr>
        <p:spPr>
          <a:xfrm>
            <a:off x="616132" y="970324"/>
            <a:ext cx="1095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AFTER GOING THROUGH A MARKET RESEARCH WHICH INCLUDES 230+ PEOPLE RESPONSES</a:t>
            </a:r>
          </a:p>
        </p:txBody>
      </p:sp>
    </p:spTree>
    <p:extLst>
      <p:ext uri="{BB962C8B-B14F-4D97-AF65-F5344CB8AC3E}">
        <p14:creationId xmlns:p14="http://schemas.microsoft.com/office/powerpoint/2010/main" val="17897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81FA7B-85DF-602F-654C-956CEEAF4A0C}"/>
              </a:ext>
            </a:extLst>
          </p:cNvPr>
          <p:cNvGrpSpPr/>
          <p:nvPr/>
        </p:nvGrpSpPr>
        <p:grpSpPr>
          <a:xfrm>
            <a:off x="1722598" y="2545098"/>
            <a:ext cx="2261288" cy="2261288"/>
            <a:chOff x="4328982" y="2168610"/>
            <a:chExt cx="2261288" cy="2261288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F647072B-09B0-F8A5-2159-304E40963FC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3D4C0C-A447-5A05-BF89-C13F789B040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1407501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4614079" y="2545098"/>
            <a:ext cx="2261288" cy="2261288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4298982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4DD67B-46F7-5081-8143-74D2703A157D}"/>
              </a:ext>
            </a:extLst>
          </p:cNvPr>
          <p:cNvGrpSpPr/>
          <p:nvPr/>
        </p:nvGrpSpPr>
        <p:grpSpPr>
          <a:xfrm>
            <a:off x="7505560" y="2545098"/>
            <a:ext cx="2261288" cy="2261288"/>
            <a:chOff x="4328982" y="2168610"/>
            <a:chExt cx="2261288" cy="2261288"/>
          </a:xfrm>
        </p:grpSpPr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416EE4D3-C9FF-3CAA-F93A-4B972EB03D5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29A247-4CE5-A97B-8A0D-3A66E609B03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7190463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64F384-FB64-B20B-2746-644CCF2C4B5A}"/>
              </a:ext>
            </a:extLst>
          </p:cNvPr>
          <p:cNvSpPr/>
          <p:nvPr/>
        </p:nvSpPr>
        <p:spPr>
          <a:xfrm>
            <a:off x="8986569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6F771-C889-8DFE-117B-BC9381D16F82}"/>
              </a:ext>
            </a:extLst>
          </p:cNvPr>
          <p:cNvGrpSpPr/>
          <p:nvPr/>
        </p:nvGrpSpPr>
        <p:grpSpPr>
          <a:xfrm>
            <a:off x="1287790" y="3352576"/>
            <a:ext cx="3101876" cy="1411239"/>
            <a:chOff x="206929" y="3105834"/>
            <a:chExt cx="3101876" cy="14112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FB049-69AB-866E-C21E-C83EA30C278C}"/>
                </a:ext>
              </a:extLst>
            </p:cNvPr>
            <p:cNvSpPr txBox="1"/>
            <p:nvPr/>
          </p:nvSpPr>
          <p:spPr>
            <a:xfrm>
              <a:off x="1152714" y="3105834"/>
              <a:ext cx="137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4.2%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82F81-2AAF-7A13-DD3F-65B3B1F34A4B}"/>
                </a:ext>
              </a:extLst>
            </p:cNvPr>
            <p:cNvSpPr txBox="1"/>
            <p:nvPr/>
          </p:nvSpPr>
          <p:spPr>
            <a:xfrm>
              <a:off x="206929" y="3655299"/>
              <a:ext cx="310187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 2019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61C9C4-D189-05CD-2492-BF5A5725F827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4256196" y="3342827"/>
            <a:ext cx="3101876" cy="1417760"/>
            <a:chOff x="248457" y="3099313"/>
            <a:chExt cx="3101876" cy="141776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091910" y="3099313"/>
              <a:ext cx="1468674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5.3%%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248457" y="3655299"/>
              <a:ext cx="310187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IN 2020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5AF1C-82B0-8B3A-E989-D7CBAA40AFA6}"/>
              </a:ext>
            </a:extLst>
          </p:cNvPr>
          <p:cNvGrpSpPr/>
          <p:nvPr/>
        </p:nvGrpSpPr>
        <p:grpSpPr>
          <a:xfrm>
            <a:off x="7120534" y="3342827"/>
            <a:ext cx="3101876" cy="1417760"/>
            <a:chOff x="221808" y="3102541"/>
            <a:chExt cx="3101876" cy="141776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C47DA9-12E3-5C65-B995-B0FB2E982F83}"/>
                </a:ext>
              </a:extLst>
            </p:cNvPr>
            <p:cNvSpPr txBox="1"/>
            <p:nvPr/>
          </p:nvSpPr>
          <p:spPr>
            <a:xfrm>
              <a:off x="1103751" y="3102541"/>
              <a:ext cx="145732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5.4%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D5CFB6-671C-CB1F-D2AF-1D053074F0E5}"/>
                </a:ext>
              </a:extLst>
            </p:cNvPr>
            <p:cNvSpPr txBox="1"/>
            <p:nvPr/>
          </p:nvSpPr>
          <p:spPr>
            <a:xfrm>
              <a:off x="221808" y="3658527"/>
              <a:ext cx="310187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IN 2022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502728" y="432257"/>
            <a:ext cx="111865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UNEMPLOYEMENT RATE OF BANGLADESH IN THREE YEARS DUE TO COVID 19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2012837" y="5038992"/>
            <a:ext cx="816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THE TRADING ECONOMICS</a:t>
            </a:r>
          </a:p>
        </p:txBody>
      </p:sp>
    </p:spTree>
    <p:extLst>
      <p:ext uri="{BB962C8B-B14F-4D97-AF65-F5344CB8AC3E}">
        <p14:creationId xmlns:p14="http://schemas.microsoft.com/office/powerpoint/2010/main" val="31684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536000">
                                      <p:cBhvr>
                                        <p:cTn id="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724000">
                                      <p:cBhvr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832000">
                                      <p:cBhvr>
                                        <p:cTn id="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0A1C33-5729-97BE-5581-DC511CD7CEF9}"/>
              </a:ext>
            </a:extLst>
          </p:cNvPr>
          <p:cNvSpPr/>
          <p:nvPr/>
        </p:nvSpPr>
        <p:spPr>
          <a:xfrm>
            <a:off x="-13662" y="-10046"/>
            <a:ext cx="12219321" cy="653157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4C412-F6A5-485D-5AA6-D5540B62BEA5}"/>
              </a:ext>
            </a:extLst>
          </p:cNvPr>
          <p:cNvSpPr/>
          <p:nvPr/>
        </p:nvSpPr>
        <p:spPr>
          <a:xfrm>
            <a:off x="2566178" y="-1647"/>
            <a:ext cx="7059645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</a:t>
            </a:r>
            <a:r>
              <a:rPr lang="en-US" sz="35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Business Model Canvas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383F49B-E6B1-A6B0-9C2F-224609796762}"/>
              </a:ext>
            </a:extLst>
          </p:cNvPr>
          <p:cNvSpPr/>
          <p:nvPr/>
        </p:nvSpPr>
        <p:spPr>
          <a:xfrm>
            <a:off x="0" y="783788"/>
            <a:ext cx="12205659" cy="5722520"/>
          </a:xfrm>
          <a:prstGeom prst="frame">
            <a:avLst>
              <a:gd name="adj1" fmla="val 236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F86D6A-CD9C-00D6-51FB-2E1D209E9490}"/>
              </a:ext>
            </a:extLst>
          </p:cNvPr>
          <p:cNvSpPr/>
          <p:nvPr/>
        </p:nvSpPr>
        <p:spPr>
          <a:xfrm flipV="1">
            <a:off x="0" y="4970073"/>
            <a:ext cx="12205659" cy="134595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78929-B457-F42C-8929-A223598CF5B0}"/>
              </a:ext>
            </a:extLst>
          </p:cNvPr>
          <p:cNvSpPr/>
          <p:nvPr/>
        </p:nvSpPr>
        <p:spPr>
          <a:xfrm rot="5400000">
            <a:off x="351944" y="2881567"/>
            <a:ext cx="4312013" cy="116454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17C287-CD47-BF94-CE00-C02215AE0231}"/>
              </a:ext>
            </a:extLst>
          </p:cNvPr>
          <p:cNvSpPr/>
          <p:nvPr/>
        </p:nvSpPr>
        <p:spPr>
          <a:xfrm rot="5400000">
            <a:off x="5534848" y="2895210"/>
            <a:ext cx="4322274" cy="101171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C5E077-B0A1-76AD-17FA-81E53C5D0723}"/>
              </a:ext>
            </a:extLst>
          </p:cNvPr>
          <p:cNvSpPr/>
          <p:nvPr/>
        </p:nvSpPr>
        <p:spPr>
          <a:xfrm rot="5400000">
            <a:off x="7935125" y="2894339"/>
            <a:ext cx="4322274" cy="101173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4F15489-483B-DFD7-FF04-6C8D645B2BE5}"/>
              </a:ext>
            </a:extLst>
          </p:cNvPr>
          <p:cNvSpPr/>
          <p:nvPr/>
        </p:nvSpPr>
        <p:spPr>
          <a:xfrm flipV="1">
            <a:off x="2508549" y="2912970"/>
            <a:ext cx="2507352" cy="135987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6C7251-CEFE-075F-4DDF-FB3D60E44A7A}"/>
              </a:ext>
            </a:extLst>
          </p:cNvPr>
          <p:cNvSpPr/>
          <p:nvPr/>
        </p:nvSpPr>
        <p:spPr>
          <a:xfrm flipV="1">
            <a:off x="7737231" y="2912970"/>
            <a:ext cx="2409268" cy="135989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F7C9DF-E384-B216-507D-3D0182C268BA}"/>
              </a:ext>
            </a:extLst>
          </p:cNvPr>
          <p:cNvSpPr/>
          <p:nvPr/>
        </p:nvSpPr>
        <p:spPr>
          <a:xfrm>
            <a:off x="5375617" y="942688"/>
            <a:ext cx="2100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494B4-10ED-12C4-20C2-55AA38E3D7BC}"/>
              </a:ext>
            </a:extLst>
          </p:cNvPr>
          <p:cNvSpPr/>
          <p:nvPr/>
        </p:nvSpPr>
        <p:spPr>
          <a:xfrm>
            <a:off x="419755" y="942688"/>
            <a:ext cx="2100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Partners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96BEB3-FF46-D01D-83EE-98C62A15C664}"/>
              </a:ext>
            </a:extLst>
          </p:cNvPr>
          <p:cNvSpPr/>
          <p:nvPr/>
        </p:nvSpPr>
        <p:spPr>
          <a:xfrm>
            <a:off x="2920122" y="942688"/>
            <a:ext cx="2100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F542501-7605-267C-1610-891EE60AEED4}"/>
              </a:ext>
            </a:extLst>
          </p:cNvPr>
          <p:cNvSpPr/>
          <p:nvPr/>
        </p:nvSpPr>
        <p:spPr>
          <a:xfrm rot="5400000">
            <a:off x="2865195" y="2881568"/>
            <a:ext cx="4312013" cy="116454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E30BA8-164B-6547-5149-4DA1C4BCB50E}"/>
              </a:ext>
            </a:extLst>
          </p:cNvPr>
          <p:cNvSpPr/>
          <p:nvPr/>
        </p:nvSpPr>
        <p:spPr>
          <a:xfrm>
            <a:off x="7852559" y="942688"/>
            <a:ext cx="21006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7CE9C-D18E-3074-20A6-CB44937BA79B}"/>
              </a:ext>
            </a:extLst>
          </p:cNvPr>
          <p:cNvSpPr/>
          <p:nvPr/>
        </p:nvSpPr>
        <p:spPr>
          <a:xfrm>
            <a:off x="10150367" y="918222"/>
            <a:ext cx="21006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Segment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5C0035-1949-AD37-9677-CC3A11BB16A2}"/>
              </a:ext>
            </a:extLst>
          </p:cNvPr>
          <p:cNvSpPr/>
          <p:nvPr/>
        </p:nvSpPr>
        <p:spPr>
          <a:xfrm>
            <a:off x="8344270" y="3031365"/>
            <a:ext cx="12625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44006E-39CC-AA8D-C7CD-7C7733C0F345}"/>
              </a:ext>
            </a:extLst>
          </p:cNvPr>
          <p:cNvSpPr/>
          <p:nvPr/>
        </p:nvSpPr>
        <p:spPr>
          <a:xfrm>
            <a:off x="2920122" y="3028890"/>
            <a:ext cx="18530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E902B19-CB34-BB49-DD1E-AD109728CA94}"/>
              </a:ext>
            </a:extLst>
          </p:cNvPr>
          <p:cNvSpPr/>
          <p:nvPr/>
        </p:nvSpPr>
        <p:spPr>
          <a:xfrm rot="5400000" flipV="1">
            <a:off x="5331342" y="5679526"/>
            <a:ext cx="1537108" cy="116459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340FD-CD27-3252-596A-2653D7575321}"/>
              </a:ext>
            </a:extLst>
          </p:cNvPr>
          <p:cNvSpPr/>
          <p:nvPr/>
        </p:nvSpPr>
        <p:spPr>
          <a:xfrm>
            <a:off x="2018791" y="5104668"/>
            <a:ext cx="18530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34826-CF8D-A853-5E98-40EC1015B6E4}"/>
              </a:ext>
            </a:extLst>
          </p:cNvPr>
          <p:cNvSpPr/>
          <p:nvPr/>
        </p:nvSpPr>
        <p:spPr>
          <a:xfrm>
            <a:off x="8015346" y="5104668"/>
            <a:ext cx="18530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390C72-E3A1-2445-3637-6D4D0ED2ABCF}"/>
              </a:ext>
            </a:extLst>
          </p:cNvPr>
          <p:cNvSpPr txBox="1"/>
          <p:nvPr/>
        </p:nvSpPr>
        <p:spPr>
          <a:xfrm>
            <a:off x="5089756" y="1399603"/>
            <a:ext cx="2409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1800" b="0" kern="120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customized odd jobs </a:t>
            </a:r>
            <a:r>
              <a:rPr lang="en-US" sz="1800" b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people of any age, sex, educational background can apply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9EF760-3638-67EA-7217-B2AC9D8D449B}"/>
              </a:ext>
            </a:extLst>
          </p:cNvPr>
          <p:cNvSpPr txBox="1"/>
          <p:nvPr/>
        </p:nvSpPr>
        <p:spPr>
          <a:xfrm>
            <a:off x="2809151" y="3537099"/>
            <a:ext cx="22043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74945-B46C-FD14-3743-95ED41DE2AAA}"/>
              </a:ext>
            </a:extLst>
          </p:cNvPr>
          <p:cNvSpPr txBox="1"/>
          <p:nvPr/>
        </p:nvSpPr>
        <p:spPr>
          <a:xfrm>
            <a:off x="268502" y="1491936"/>
            <a:ext cx="2204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Needy People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C4436-C04F-9FC7-CE78-8F07BA322E70}"/>
              </a:ext>
            </a:extLst>
          </p:cNvPr>
          <p:cNvSpPr txBox="1"/>
          <p:nvPr/>
        </p:nvSpPr>
        <p:spPr>
          <a:xfrm>
            <a:off x="2610791" y="1377962"/>
            <a:ext cx="2450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Website development and design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32C194-13B0-EA93-2F5B-FF84813ADE2F}"/>
              </a:ext>
            </a:extLst>
          </p:cNvPr>
          <p:cNvSpPr txBox="1"/>
          <p:nvPr/>
        </p:nvSpPr>
        <p:spPr>
          <a:xfrm>
            <a:off x="7973203" y="3537099"/>
            <a:ext cx="22043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4785E-63FA-817B-1949-4B17D420BEDC}"/>
              </a:ext>
            </a:extLst>
          </p:cNvPr>
          <p:cNvSpPr txBox="1"/>
          <p:nvPr/>
        </p:nvSpPr>
        <p:spPr>
          <a:xfrm>
            <a:off x="7923863" y="1430491"/>
            <a:ext cx="22043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App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Add-ons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2D46F-D63D-BDE1-A584-B0DA44FEF5F2}"/>
              </a:ext>
            </a:extLst>
          </p:cNvPr>
          <p:cNvSpPr txBox="1"/>
          <p:nvPr/>
        </p:nvSpPr>
        <p:spPr>
          <a:xfrm>
            <a:off x="10313827" y="1377648"/>
            <a:ext cx="2204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5CD7CA-DB2C-8352-71CE-D4B5B3B5D6B1}"/>
              </a:ext>
            </a:extLst>
          </p:cNvPr>
          <p:cNvSpPr txBox="1"/>
          <p:nvPr/>
        </p:nvSpPr>
        <p:spPr>
          <a:xfrm>
            <a:off x="1032794" y="5574565"/>
            <a:ext cx="35527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          Maintenance </a:t>
            </a:r>
          </a:p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                      Grooming sessions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73D0C-55EF-C3E3-B057-F7B1EB31BBB6}"/>
              </a:ext>
            </a:extLst>
          </p:cNvPr>
          <p:cNvSpPr txBox="1"/>
          <p:nvPr/>
        </p:nvSpPr>
        <p:spPr>
          <a:xfrm>
            <a:off x="6417694" y="5707964"/>
            <a:ext cx="6881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Fee           Google AdSense          Premium Service Charge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D352-CA2B-0853-3764-A29A99DB78AF}"/>
              </a:ext>
            </a:extLst>
          </p:cNvPr>
          <p:cNvSpPr txBox="1"/>
          <p:nvPr/>
        </p:nvSpPr>
        <p:spPr>
          <a:xfrm>
            <a:off x="5121319" y="3262890"/>
            <a:ext cx="23752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 envisions a world in which individuals are able to explore their innate household and handyman skills, thereby eradicating classism.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0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18CE6D-49B1-4DF6-B1A3-4351BE492DE9}"/>
              </a:ext>
            </a:extLst>
          </p:cNvPr>
          <p:cNvSpPr/>
          <p:nvPr/>
        </p:nvSpPr>
        <p:spPr>
          <a:xfrm>
            <a:off x="3976251" y="861643"/>
            <a:ext cx="3942969" cy="338069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6F63C5-BB65-4AD4-B92B-B1D55A850994}"/>
              </a:ext>
            </a:extLst>
          </p:cNvPr>
          <p:cNvSpPr/>
          <p:nvPr/>
        </p:nvSpPr>
        <p:spPr>
          <a:xfrm>
            <a:off x="9045767" y="1381985"/>
            <a:ext cx="18549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BE8D13-9ACF-4C4F-9584-C2C45D82154D}"/>
              </a:ext>
            </a:extLst>
          </p:cNvPr>
          <p:cNvSpPr/>
          <p:nvPr/>
        </p:nvSpPr>
        <p:spPr>
          <a:xfrm>
            <a:off x="3578064" y="830082"/>
            <a:ext cx="46756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Revenue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via connection Fees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4C9FA-C5D6-447B-9E30-4124597DFF00}"/>
              </a:ext>
            </a:extLst>
          </p:cNvPr>
          <p:cNvSpPr/>
          <p:nvPr/>
        </p:nvSpPr>
        <p:spPr>
          <a:xfrm>
            <a:off x="7492932" y="908456"/>
            <a:ext cx="196830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(Estimated)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C664C-5862-2B64-6D0B-5E0C71DE339C}"/>
              </a:ext>
            </a:extLst>
          </p:cNvPr>
          <p:cNvGrpSpPr/>
          <p:nvPr/>
        </p:nvGrpSpPr>
        <p:grpSpPr>
          <a:xfrm>
            <a:off x="3923" y="-23028"/>
            <a:ext cx="3210332" cy="656475"/>
            <a:chOff x="-13662" y="-23028"/>
            <a:chExt cx="5837390" cy="6661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4B610CC-089C-A681-06F6-3A082DF0319D}"/>
                </a:ext>
              </a:extLst>
            </p:cNvPr>
            <p:cNvSpPr/>
            <p:nvPr/>
          </p:nvSpPr>
          <p:spPr>
            <a:xfrm>
              <a:off x="-13662" y="-10046"/>
              <a:ext cx="4810167" cy="653157"/>
            </a:xfrm>
            <a:prstGeom prst="roundRect">
              <a:avLst>
                <a:gd name="adj" fmla="val 0"/>
              </a:avLst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83F80"/>
                </a:solidFill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142F5665-98F0-D43C-0DDC-C5A918F2E5B1}"/>
                </a:ext>
              </a:extLst>
            </p:cNvPr>
            <p:cNvSpPr/>
            <p:nvPr/>
          </p:nvSpPr>
          <p:spPr>
            <a:xfrm>
              <a:off x="4773801" y="-23028"/>
              <a:ext cx="1049927" cy="666140"/>
            </a:xfrm>
            <a:prstGeom prst="rtTriangle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D699A05-7FFE-C23A-BC65-DF4C4F8E8CFD}"/>
              </a:ext>
            </a:extLst>
          </p:cNvPr>
          <p:cNvSpPr/>
          <p:nvPr/>
        </p:nvSpPr>
        <p:spPr>
          <a:xfrm>
            <a:off x="156969" y="-38601"/>
            <a:ext cx="290488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Income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ACCEC9BC-6821-1335-28EB-D2679D671202}"/>
              </a:ext>
            </a:extLst>
          </p:cNvPr>
          <p:cNvGraphicFramePr>
            <a:graphicFrameLocks noGrp="1"/>
          </p:cNvGraphicFramePr>
          <p:nvPr/>
        </p:nvGraphicFramePr>
        <p:xfrm>
          <a:off x="845128" y="4612291"/>
          <a:ext cx="10501744" cy="15865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0291">
                  <a:extLst>
                    <a:ext uri="{9D8B030D-6E8A-4147-A177-3AD203B41FA5}">
                      <a16:colId xmlns:a16="http://schemas.microsoft.com/office/drawing/2014/main" val="3459506817"/>
                    </a:ext>
                  </a:extLst>
                </a:gridCol>
                <a:gridCol w="1478741">
                  <a:extLst>
                    <a:ext uri="{9D8B030D-6E8A-4147-A177-3AD203B41FA5}">
                      <a16:colId xmlns:a16="http://schemas.microsoft.com/office/drawing/2014/main" val="2376747832"/>
                    </a:ext>
                  </a:extLst>
                </a:gridCol>
                <a:gridCol w="1673780">
                  <a:extLst>
                    <a:ext uri="{9D8B030D-6E8A-4147-A177-3AD203B41FA5}">
                      <a16:colId xmlns:a16="http://schemas.microsoft.com/office/drawing/2014/main" val="1238035889"/>
                    </a:ext>
                  </a:extLst>
                </a:gridCol>
                <a:gridCol w="1623554">
                  <a:extLst>
                    <a:ext uri="{9D8B030D-6E8A-4147-A177-3AD203B41FA5}">
                      <a16:colId xmlns:a16="http://schemas.microsoft.com/office/drawing/2014/main" val="930869246"/>
                    </a:ext>
                  </a:extLst>
                </a:gridCol>
                <a:gridCol w="2065977">
                  <a:extLst>
                    <a:ext uri="{9D8B030D-6E8A-4147-A177-3AD203B41FA5}">
                      <a16:colId xmlns:a16="http://schemas.microsoft.com/office/drawing/2014/main" val="3778573537"/>
                    </a:ext>
                  </a:extLst>
                </a:gridCol>
                <a:gridCol w="1909401">
                  <a:extLst>
                    <a:ext uri="{9D8B030D-6E8A-4147-A177-3AD203B41FA5}">
                      <a16:colId xmlns:a16="http://schemas.microsoft.com/office/drawing/2014/main" val="667270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16324"/>
                  </a:ext>
                </a:extLst>
              </a:tr>
              <a:tr h="36268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$60,000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$2,30,000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53918"/>
                  </a:ext>
                </a:extLst>
              </a:tr>
              <a:tr h="36268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$80,000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81510"/>
                  </a:ext>
                </a:extLst>
              </a:tr>
              <a:tr h="39785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$90,000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4182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BFD199-0E5F-9022-8D0B-318435FCCFD5}"/>
              </a:ext>
            </a:extLst>
          </p:cNvPr>
          <p:cNvSpPr/>
          <p:nvPr/>
        </p:nvSpPr>
        <p:spPr>
          <a:xfrm>
            <a:off x="3976251" y="4085607"/>
            <a:ext cx="4197929" cy="338069"/>
          </a:xfrm>
          <a:prstGeom prst="roundRect">
            <a:avLst>
              <a:gd name="adj" fmla="val 0"/>
            </a:avLst>
          </a:pr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F56FE-86CD-5434-320F-C37EDD05B979}"/>
              </a:ext>
            </a:extLst>
          </p:cNvPr>
          <p:cNvSpPr/>
          <p:nvPr/>
        </p:nvSpPr>
        <p:spPr>
          <a:xfrm>
            <a:off x="3702756" y="4023566"/>
            <a:ext cx="46756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via Premium Services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04AC1-39DB-8AD6-2447-598AA23FFA63}"/>
              </a:ext>
            </a:extLst>
          </p:cNvPr>
          <p:cNvSpPr/>
          <p:nvPr/>
        </p:nvSpPr>
        <p:spPr>
          <a:xfrm>
            <a:off x="7783879" y="4085607"/>
            <a:ext cx="196830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(Estimated)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1455FF-F052-D130-DB44-E39BFE026CAF}"/>
              </a:ext>
            </a:extLst>
          </p:cNvPr>
          <p:cNvGraphicFramePr>
            <a:graphicFrameLocks noGrp="1"/>
          </p:cNvGraphicFramePr>
          <p:nvPr/>
        </p:nvGraphicFramePr>
        <p:xfrm>
          <a:off x="845128" y="1460147"/>
          <a:ext cx="10501744" cy="24219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99308">
                  <a:extLst>
                    <a:ext uri="{9D8B030D-6E8A-4147-A177-3AD203B41FA5}">
                      <a16:colId xmlns:a16="http://schemas.microsoft.com/office/drawing/2014/main" val="3459506817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2376747832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1238035889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930869246"/>
                    </a:ext>
                  </a:extLst>
                </a:gridCol>
                <a:gridCol w="2330089">
                  <a:extLst>
                    <a:ext uri="{9D8B030D-6E8A-4147-A177-3AD203B41FA5}">
                      <a16:colId xmlns:a16="http://schemas.microsoft.com/office/drawing/2014/main" val="3778573537"/>
                    </a:ext>
                  </a:extLst>
                </a:gridCol>
                <a:gridCol w="1909401">
                  <a:extLst>
                    <a:ext uri="{9D8B030D-6E8A-4147-A177-3AD203B41FA5}">
                      <a16:colId xmlns:a16="http://schemas.microsoft.com/office/drawing/2014/main" val="667270732"/>
                    </a:ext>
                  </a:extLst>
                </a:gridCol>
              </a:tblGrid>
              <a:tr h="6048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16324"/>
                  </a:ext>
                </a:extLst>
              </a:tr>
              <a:tr h="6048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30,000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3,60,000 BDT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2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$13,650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53918"/>
                  </a:ext>
                </a:extLst>
              </a:tr>
              <a:tr h="6048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Star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6,00,000 BDT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81510"/>
                  </a:ext>
                </a:extLst>
              </a:tr>
              <a:tr h="60733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 BDT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2,00,000 BDT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41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077176BE-4347-33FB-5830-9E6DBD714237}"/>
              </a:ext>
            </a:extLst>
          </p:cNvPr>
          <p:cNvSpPr/>
          <p:nvPr/>
        </p:nvSpPr>
        <p:spPr>
          <a:xfrm>
            <a:off x="2374901" y="14993"/>
            <a:ext cx="8607572" cy="643680"/>
          </a:xfrm>
          <a:custGeom>
            <a:avLst/>
            <a:gdLst>
              <a:gd name="connsiteX0" fmla="*/ 0 w 4184435"/>
              <a:gd name="connsiteY0" fmla="*/ 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4184435 w 4184435"/>
              <a:gd name="connsiteY3" fmla="*/ 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0 w 4184435"/>
              <a:gd name="connsiteY8" fmla="*/ 0 h 643680"/>
              <a:gd name="connsiteX0" fmla="*/ 203200 w 4184435"/>
              <a:gd name="connsiteY0" fmla="*/ 2540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4184435 w 4184435"/>
              <a:gd name="connsiteY3" fmla="*/ 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203200 w 4184435"/>
              <a:gd name="connsiteY8" fmla="*/ 25400 h 643680"/>
              <a:gd name="connsiteX0" fmla="*/ 203200 w 4184435"/>
              <a:gd name="connsiteY0" fmla="*/ 2540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3943135 w 4184435"/>
              <a:gd name="connsiteY3" fmla="*/ 2540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203200 w 4184435"/>
              <a:gd name="connsiteY8" fmla="*/ 25400 h 64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435" h="643680">
                <a:moveTo>
                  <a:pt x="203200" y="25400"/>
                </a:moveTo>
                <a:lnTo>
                  <a:pt x="0" y="0"/>
                </a:lnTo>
                <a:lnTo>
                  <a:pt x="4184435" y="0"/>
                </a:lnTo>
                <a:lnTo>
                  <a:pt x="3943135" y="25400"/>
                </a:lnTo>
                <a:lnTo>
                  <a:pt x="4184435" y="643680"/>
                </a:lnTo>
                <a:lnTo>
                  <a:pt x="4184435" y="643680"/>
                </a:lnTo>
                <a:lnTo>
                  <a:pt x="0" y="643680"/>
                </a:lnTo>
                <a:lnTo>
                  <a:pt x="0" y="643680"/>
                </a:lnTo>
                <a:lnTo>
                  <a:pt x="203200" y="25400"/>
                </a:ln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A71CEC-E866-44C0-BE2F-D09E33216A39}"/>
              </a:ext>
            </a:extLst>
          </p:cNvPr>
          <p:cNvGraphicFramePr>
            <a:graphicFrameLocks noGrp="1"/>
          </p:cNvGraphicFramePr>
          <p:nvPr/>
        </p:nvGraphicFramePr>
        <p:xfrm>
          <a:off x="344905" y="1023406"/>
          <a:ext cx="11502189" cy="49166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8021">
                  <a:extLst>
                    <a:ext uri="{9D8B030D-6E8A-4147-A177-3AD203B41FA5}">
                      <a16:colId xmlns:a16="http://schemas.microsoft.com/office/drawing/2014/main" val="4267667970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4160467060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146182465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2705040963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1117444318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1923097645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1126172963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933504854"/>
                    </a:ext>
                  </a:extLst>
                </a:gridCol>
                <a:gridCol w="1278021">
                  <a:extLst>
                    <a:ext uri="{9D8B030D-6E8A-4147-A177-3AD203B41FA5}">
                      <a16:colId xmlns:a16="http://schemas.microsoft.com/office/drawing/2014/main" val="1783425894"/>
                    </a:ext>
                  </a:extLst>
                </a:gridCol>
              </a:tblGrid>
              <a:tr h="281987">
                <a:tc rowSpan="2" gridSpan="8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304235"/>
                  </a:ext>
                </a:extLst>
              </a:tr>
              <a:tr h="141982">
                <a:tc gridSpan="8"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$204400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04907"/>
                  </a:ext>
                </a:extLst>
              </a:tr>
              <a:tr h="373763">
                <a:tc grid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Visitors Per 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Ads </a:t>
                      </a: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day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$560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78105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 Visited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Ads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Seen by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Visitors per 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977926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per page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8993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click Ads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103702"/>
                  </a:ext>
                </a:extLst>
              </a:tr>
              <a:tr h="3737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21174"/>
                  </a:ext>
                </a:extLst>
              </a:tr>
              <a:tr h="3737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73216"/>
                  </a:ext>
                </a:extLst>
              </a:tr>
              <a:tr h="3737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Visitors Per 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Impressions</a:t>
                      </a:r>
                    </a:p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day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807477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 Visited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Seen by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Visitors per 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464384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 per page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956832"/>
                  </a:ext>
                </a:extLst>
              </a:tr>
              <a:tr h="37376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Impression Ads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913058"/>
                  </a:ext>
                </a:extLst>
              </a:tr>
              <a:tr h="373763">
                <a:tc grid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CPM/1000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$1/1000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924303"/>
                  </a:ext>
                </a:extLst>
              </a:tr>
              <a:tr h="373763">
                <a:tc gridSpan="7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Year or 365 Days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45382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C558011B-AE71-427B-896C-6555EC61946B}"/>
              </a:ext>
            </a:extLst>
          </p:cNvPr>
          <p:cNvSpPr/>
          <p:nvPr/>
        </p:nvSpPr>
        <p:spPr>
          <a:xfrm>
            <a:off x="2566178" y="-23001"/>
            <a:ext cx="7059645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Revenue </a:t>
            </a:r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via Google AdSense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A1CD27-1755-4B9A-96EF-DD96D5030926}"/>
              </a:ext>
            </a:extLst>
          </p:cNvPr>
          <p:cNvSpPr/>
          <p:nvPr/>
        </p:nvSpPr>
        <p:spPr>
          <a:xfrm>
            <a:off x="-703962" y="6072987"/>
            <a:ext cx="1071423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*For displaying ads with AdSense for content, publishers receive 68% of the revenue in connection with service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9C26EE9-9723-42D7-8C6D-7E91BD892102}"/>
              </a:ext>
            </a:extLst>
          </p:cNvPr>
          <p:cNvSpPr/>
          <p:nvPr/>
        </p:nvSpPr>
        <p:spPr>
          <a:xfrm>
            <a:off x="-1570236" y="6335069"/>
            <a:ext cx="1071423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*For AdSense for search, publishers receive 51% of the revenue in recognized by Google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60297-E3B0-47BE-AC6B-1BF42104B95F}"/>
              </a:ext>
            </a:extLst>
          </p:cNvPr>
          <p:cNvSpPr/>
          <p:nvPr/>
        </p:nvSpPr>
        <p:spPr>
          <a:xfrm>
            <a:off x="9077666" y="185352"/>
            <a:ext cx="196830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(Estimated)</a:t>
            </a:r>
          </a:p>
        </p:txBody>
      </p:sp>
    </p:spTree>
    <p:extLst>
      <p:ext uri="{BB962C8B-B14F-4D97-AF65-F5344CB8AC3E}">
        <p14:creationId xmlns:p14="http://schemas.microsoft.com/office/powerpoint/2010/main" val="75279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6E58562-A7A2-C418-237D-F09FA97BD85A}"/>
              </a:ext>
            </a:extLst>
          </p:cNvPr>
          <p:cNvGrpSpPr/>
          <p:nvPr/>
        </p:nvGrpSpPr>
        <p:grpSpPr>
          <a:xfrm>
            <a:off x="4991100" y="2563804"/>
            <a:ext cx="2209800" cy="4217996"/>
            <a:chOff x="4991100" y="2563804"/>
            <a:chExt cx="2209800" cy="4217996"/>
          </a:xfrm>
        </p:grpSpPr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D82E8A25-BD42-B23C-D665-BC5DF122CED9}"/>
                </a:ext>
              </a:extLst>
            </p:cNvPr>
            <p:cNvSpPr/>
            <p:nvPr/>
          </p:nvSpPr>
          <p:spPr>
            <a:xfrm>
              <a:off x="4991100" y="2563804"/>
              <a:ext cx="2209800" cy="4217996"/>
            </a:xfrm>
            <a:prstGeom prst="frame">
              <a:avLst>
                <a:gd name="adj1" fmla="val 3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0C5510-39CC-01B8-3513-15152C01B15A}"/>
                </a:ext>
              </a:extLst>
            </p:cNvPr>
            <p:cNvSpPr/>
            <p:nvPr/>
          </p:nvSpPr>
          <p:spPr>
            <a:xfrm>
              <a:off x="4991100" y="6362700"/>
              <a:ext cx="220980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7830F6-B728-7E2D-36BF-EA43449043B4}"/>
                </a:ext>
              </a:extLst>
            </p:cNvPr>
            <p:cNvSpPr/>
            <p:nvPr/>
          </p:nvSpPr>
          <p:spPr>
            <a:xfrm>
              <a:off x="5905500" y="6381750"/>
              <a:ext cx="381000" cy="381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8D3D07-7C80-13E0-E3D8-94A287A8001A}"/>
                </a:ext>
              </a:extLst>
            </p:cNvPr>
            <p:cNvSpPr/>
            <p:nvPr/>
          </p:nvSpPr>
          <p:spPr>
            <a:xfrm>
              <a:off x="5069213" y="4223015"/>
              <a:ext cx="20535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E83F8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REACH</a:t>
              </a:r>
              <a:r>
                <a:rPr lang="en-US" sz="2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 MARKETING</a:t>
              </a: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08F1753-B9DC-00D2-D8AB-F5B5EFC0560B}"/>
              </a:ext>
            </a:extLst>
          </p:cNvPr>
          <p:cNvSpPr/>
          <p:nvPr/>
        </p:nvSpPr>
        <p:spPr>
          <a:xfrm>
            <a:off x="8105684" y="4478150"/>
            <a:ext cx="2813266" cy="18028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BC9E364-FE98-CCFB-6CF3-2496CDC215C4}"/>
              </a:ext>
            </a:extLst>
          </p:cNvPr>
          <p:cNvSpPr/>
          <p:nvPr/>
        </p:nvSpPr>
        <p:spPr>
          <a:xfrm>
            <a:off x="8105684" y="2379850"/>
            <a:ext cx="2813266" cy="180281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33F3C98-90BD-8531-098D-BA3E6F7656CF}"/>
              </a:ext>
            </a:extLst>
          </p:cNvPr>
          <p:cNvSpPr/>
          <p:nvPr/>
        </p:nvSpPr>
        <p:spPr>
          <a:xfrm>
            <a:off x="3291965" y="276788"/>
            <a:ext cx="2813266" cy="1802810"/>
          </a:xfrm>
          <a:prstGeom prst="roundRect">
            <a:avLst/>
          </a:prstGeom>
          <a:solidFill>
            <a:srgbClr val="FF8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4BF3316-1F8C-83B9-3B5E-C04F7FF40F94}"/>
              </a:ext>
            </a:extLst>
          </p:cNvPr>
          <p:cNvSpPr/>
          <p:nvPr/>
        </p:nvSpPr>
        <p:spPr>
          <a:xfrm>
            <a:off x="6286500" y="276788"/>
            <a:ext cx="2813266" cy="1802810"/>
          </a:xfrm>
          <a:prstGeom prst="roundRect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2CC31E-37D1-4A92-ADB8-92825267F675}"/>
              </a:ext>
            </a:extLst>
          </p:cNvPr>
          <p:cNvGrpSpPr/>
          <p:nvPr/>
        </p:nvGrpSpPr>
        <p:grpSpPr>
          <a:xfrm>
            <a:off x="1065324" y="4423070"/>
            <a:ext cx="2824176" cy="1857890"/>
            <a:chOff x="1065324" y="4423070"/>
            <a:chExt cx="2824176" cy="185789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5D63BF-A8F1-3907-1914-83FE43EA823C}"/>
                </a:ext>
              </a:extLst>
            </p:cNvPr>
            <p:cNvSpPr/>
            <p:nvPr/>
          </p:nvSpPr>
          <p:spPr>
            <a:xfrm>
              <a:off x="1076234" y="4478150"/>
              <a:ext cx="2813266" cy="180281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929319-24E9-5C55-FEB4-FE0A91620CB7}"/>
                </a:ext>
              </a:extLst>
            </p:cNvPr>
            <p:cNvSpPr/>
            <p:nvPr/>
          </p:nvSpPr>
          <p:spPr>
            <a:xfrm>
              <a:off x="1065324" y="4423070"/>
              <a:ext cx="2813266" cy="690358"/>
            </a:xfrm>
            <a:custGeom>
              <a:avLst/>
              <a:gdLst>
                <a:gd name="connsiteX0" fmla="*/ 300474 w 2813266"/>
                <a:gd name="connsiteY0" fmla="*/ 0 h 690358"/>
                <a:gd name="connsiteX1" fmla="*/ 2512792 w 2813266"/>
                <a:gd name="connsiteY1" fmla="*/ 0 h 690358"/>
                <a:gd name="connsiteX2" fmla="*/ 2813266 w 2813266"/>
                <a:gd name="connsiteY2" fmla="*/ 300474 h 690358"/>
                <a:gd name="connsiteX3" fmla="*/ 2813266 w 2813266"/>
                <a:gd name="connsiteY3" fmla="*/ 690358 h 690358"/>
                <a:gd name="connsiteX4" fmla="*/ 0 w 2813266"/>
                <a:gd name="connsiteY4" fmla="*/ 690358 h 690358"/>
                <a:gd name="connsiteX5" fmla="*/ 0 w 2813266"/>
                <a:gd name="connsiteY5" fmla="*/ 300474 h 690358"/>
                <a:gd name="connsiteX6" fmla="*/ 300474 w 2813266"/>
                <a:gd name="connsiteY6" fmla="*/ 0 h 69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266" h="690358">
                  <a:moveTo>
                    <a:pt x="300474" y="0"/>
                  </a:moveTo>
                  <a:lnTo>
                    <a:pt x="2512792" y="0"/>
                  </a:lnTo>
                  <a:cubicBezTo>
                    <a:pt x="2678739" y="0"/>
                    <a:pt x="2813266" y="134527"/>
                    <a:pt x="2813266" y="300474"/>
                  </a:cubicBezTo>
                  <a:lnTo>
                    <a:pt x="2813266" y="690358"/>
                  </a:lnTo>
                  <a:lnTo>
                    <a:pt x="0" y="690358"/>
                  </a:lnTo>
                  <a:lnTo>
                    <a:pt x="0" y="300474"/>
                  </a:lnTo>
                  <a:cubicBezTo>
                    <a:pt x="0" y="134527"/>
                    <a:pt x="134527" y="0"/>
                    <a:pt x="300474" y="0"/>
                  </a:cubicBezTo>
                  <a:close/>
                </a:path>
              </a:pathLst>
            </a:custGeom>
            <a:solidFill>
              <a:srgbClr val="DAB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95040D4-3CE9-8986-6DED-22405AB3A229}"/>
              </a:ext>
            </a:extLst>
          </p:cNvPr>
          <p:cNvSpPr/>
          <p:nvPr/>
        </p:nvSpPr>
        <p:spPr>
          <a:xfrm>
            <a:off x="8105155" y="2384726"/>
            <a:ext cx="2813266" cy="690358"/>
          </a:xfrm>
          <a:custGeom>
            <a:avLst/>
            <a:gdLst>
              <a:gd name="connsiteX0" fmla="*/ 300474 w 2813266"/>
              <a:gd name="connsiteY0" fmla="*/ 0 h 690358"/>
              <a:gd name="connsiteX1" fmla="*/ 2512792 w 2813266"/>
              <a:gd name="connsiteY1" fmla="*/ 0 h 690358"/>
              <a:gd name="connsiteX2" fmla="*/ 2813266 w 2813266"/>
              <a:gd name="connsiteY2" fmla="*/ 300474 h 690358"/>
              <a:gd name="connsiteX3" fmla="*/ 2813266 w 2813266"/>
              <a:gd name="connsiteY3" fmla="*/ 690358 h 690358"/>
              <a:gd name="connsiteX4" fmla="*/ 0 w 2813266"/>
              <a:gd name="connsiteY4" fmla="*/ 690358 h 690358"/>
              <a:gd name="connsiteX5" fmla="*/ 0 w 2813266"/>
              <a:gd name="connsiteY5" fmla="*/ 300474 h 690358"/>
              <a:gd name="connsiteX6" fmla="*/ 300474 w 2813266"/>
              <a:gd name="connsiteY6" fmla="*/ 0 h 69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3266" h="690358">
                <a:moveTo>
                  <a:pt x="300474" y="0"/>
                </a:moveTo>
                <a:lnTo>
                  <a:pt x="2512792" y="0"/>
                </a:lnTo>
                <a:cubicBezTo>
                  <a:pt x="2678739" y="0"/>
                  <a:pt x="2813266" y="134527"/>
                  <a:pt x="2813266" y="300474"/>
                </a:cubicBezTo>
                <a:lnTo>
                  <a:pt x="2813266" y="690358"/>
                </a:lnTo>
                <a:lnTo>
                  <a:pt x="0" y="690358"/>
                </a:lnTo>
                <a:lnTo>
                  <a:pt x="0" y="300474"/>
                </a:lnTo>
                <a:cubicBezTo>
                  <a:pt x="0" y="134527"/>
                  <a:pt x="134527" y="0"/>
                  <a:pt x="300474" y="0"/>
                </a:cubicBezTo>
                <a:close/>
              </a:path>
            </a:pathLst>
          </a:custGeom>
          <a:solidFill>
            <a:srgbClr val="004D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CCDC1D07-F04F-A74F-EBBF-AF3588F8F742}"/>
              </a:ext>
            </a:extLst>
          </p:cNvPr>
          <p:cNvSpPr/>
          <p:nvPr/>
        </p:nvSpPr>
        <p:spPr>
          <a:xfrm>
            <a:off x="8105155" y="4462270"/>
            <a:ext cx="2813266" cy="690358"/>
          </a:xfrm>
          <a:custGeom>
            <a:avLst/>
            <a:gdLst>
              <a:gd name="connsiteX0" fmla="*/ 300474 w 2813266"/>
              <a:gd name="connsiteY0" fmla="*/ 0 h 690358"/>
              <a:gd name="connsiteX1" fmla="*/ 2512792 w 2813266"/>
              <a:gd name="connsiteY1" fmla="*/ 0 h 690358"/>
              <a:gd name="connsiteX2" fmla="*/ 2813266 w 2813266"/>
              <a:gd name="connsiteY2" fmla="*/ 300474 h 690358"/>
              <a:gd name="connsiteX3" fmla="*/ 2813266 w 2813266"/>
              <a:gd name="connsiteY3" fmla="*/ 690358 h 690358"/>
              <a:gd name="connsiteX4" fmla="*/ 0 w 2813266"/>
              <a:gd name="connsiteY4" fmla="*/ 690358 h 690358"/>
              <a:gd name="connsiteX5" fmla="*/ 0 w 2813266"/>
              <a:gd name="connsiteY5" fmla="*/ 300474 h 690358"/>
              <a:gd name="connsiteX6" fmla="*/ 300474 w 2813266"/>
              <a:gd name="connsiteY6" fmla="*/ 0 h 69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3266" h="690358">
                <a:moveTo>
                  <a:pt x="300474" y="0"/>
                </a:moveTo>
                <a:lnTo>
                  <a:pt x="2512792" y="0"/>
                </a:lnTo>
                <a:cubicBezTo>
                  <a:pt x="2678739" y="0"/>
                  <a:pt x="2813266" y="134527"/>
                  <a:pt x="2813266" y="300474"/>
                </a:cubicBezTo>
                <a:lnTo>
                  <a:pt x="2813266" y="690358"/>
                </a:lnTo>
                <a:lnTo>
                  <a:pt x="0" y="690358"/>
                </a:lnTo>
                <a:lnTo>
                  <a:pt x="0" y="300474"/>
                </a:lnTo>
                <a:cubicBezTo>
                  <a:pt x="0" y="134527"/>
                  <a:pt x="134527" y="0"/>
                  <a:pt x="300474" y="0"/>
                </a:cubicBezTo>
                <a:close/>
              </a:path>
            </a:pathLst>
          </a:custGeom>
          <a:solidFill>
            <a:srgbClr val="00599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78AE088-0C3B-53E5-C656-F5E7661EBE9D}"/>
              </a:ext>
            </a:extLst>
          </p:cNvPr>
          <p:cNvSpPr/>
          <p:nvPr/>
        </p:nvSpPr>
        <p:spPr>
          <a:xfrm>
            <a:off x="6286500" y="231861"/>
            <a:ext cx="2813266" cy="690358"/>
          </a:xfrm>
          <a:custGeom>
            <a:avLst/>
            <a:gdLst>
              <a:gd name="connsiteX0" fmla="*/ 300474 w 2813266"/>
              <a:gd name="connsiteY0" fmla="*/ 0 h 690358"/>
              <a:gd name="connsiteX1" fmla="*/ 2512792 w 2813266"/>
              <a:gd name="connsiteY1" fmla="*/ 0 h 690358"/>
              <a:gd name="connsiteX2" fmla="*/ 2813266 w 2813266"/>
              <a:gd name="connsiteY2" fmla="*/ 300474 h 690358"/>
              <a:gd name="connsiteX3" fmla="*/ 2813266 w 2813266"/>
              <a:gd name="connsiteY3" fmla="*/ 690358 h 690358"/>
              <a:gd name="connsiteX4" fmla="*/ 0 w 2813266"/>
              <a:gd name="connsiteY4" fmla="*/ 690358 h 690358"/>
              <a:gd name="connsiteX5" fmla="*/ 0 w 2813266"/>
              <a:gd name="connsiteY5" fmla="*/ 300474 h 690358"/>
              <a:gd name="connsiteX6" fmla="*/ 300474 w 2813266"/>
              <a:gd name="connsiteY6" fmla="*/ 0 h 69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3266" h="690358">
                <a:moveTo>
                  <a:pt x="300474" y="0"/>
                </a:moveTo>
                <a:lnTo>
                  <a:pt x="2512792" y="0"/>
                </a:lnTo>
                <a:cubicBezTo>
                  <a:pt x="2678739" y="0"/>
                  <a:pt x="2813266" y="134527"/>
                  <a:pt x="2813266" y="300474"/>
                </a:cubicBezTo>
                <a:lnTo>
                  <a:pt x="2813266" y="690358"/>
                </a:lnTo>
                <a:lnTo>
                  <a:pt x="0" y="690358"/>
                </a:lnTo>
                <a:lnTo>
                  <a:pt x="0" y="300474"/>
                </a:lnTo>
                <a:cubicBezTo>
                  <a:pt x="0" y="134527"/>
                  <a:pt x="134527" y="0"/>
                  <a:pt x="300474" y="0"/>
                </a:cubicBezTo>
                <a:close/>
              </a:path>
            </a:pathLst>
          </a:custGeom>
          <a:solidFill>
            <a:srgbClr val="003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58F689E-0707-A8A0-EAF9-5D3607413F5F}"/>
              </a:ext>
            </a:extLst>
          </p:cNvPr>
          <p:cNvSpPr/>
          <p:nvPr/>
        </p:nvSpPr>
        <p:spPr>
          <a:xfrm>
            <a:off x="3282440" y="231861"/>
            <a:ext cx="2813266" cy="690358"/>
          </a:xfrm>
          <a:custGeom>
            <a:avLst/>
            <a:gdLst>
              <a:gd name="connsiteX0" fmla="*/ 300474 w 2813266"/>
              <a:gd name="connsiteY0" fmla="*/ 0 h 690358"/>
              <a:gd name="connsiteX1" fmla="*/ 2512792 w 2813266"/>
              <a:gd name="connsiteY1" fmla="*/ 0 h 690358"/>
              <a:gd name="connsiteX2" fmla="*/ 2813266 w 2813266"/>
              <a:gd name="connsiteY2" fmla="*/ 300474 h 690358"/>
              <a:gd name="connsiteX3" fmla="*/ 2813266 w 2813266"/>
              <a:gd name="connsiteY3" fmla="*/ 690358 h 690358"/>
              <a:gd name="connsiteX4" fmla="*/ 0 w 2813266"/>
              <a:gd name="connsiteY4" fmla="*/ 690358 h 690358"/>
              <a:gd name="connsiteX5" fmla="*/ 0 w 2813266"/>
              <a:gd name="connsiteY5" fmla="*/ 300474 h 690358"/>
              <a:gd name="connsiteX6" fmla="*/ 300474 w 2813266"/>
              <a:gd name="connsiteY6" fmla="*/ 0 h 69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3266" h="690358">
                <a:moveTo>
                  <a:pt x="300474" y="0"/>
                </a:moveTo>
                <a:lnTo>
                  <a:pt x="2512792" y="0"/>
                </a:lnTo>
                <a:cubicBezTo>
                  <a:pt x="2678739" y="0"/>
                  <a:pt x="2813266" y="134527"/>
                  <a:pt x="2813266" y="300474"/>
                </a:cubicBezTo>
                <a:lnTo>
                  <a:pt x="2813266" y="690358"/>
                </a:lnTo>
                <a:lnTo>
                  <a:pt x="0" y="690358"/>
                </a:lnTo>
                <a:lnTo>
                  <a:pt x="0" y="300474"/>
                </a:lnTo>
                <a:cubicBezTo>
                  <a:pt x="0" y="134527"/>
                  <a:pt x="134527" y="0"/>
                  <a:pt x="300474" y="0"/>
                </a:cubicBezTo>
                <a:close/>
              </a:path>
            </a:pathLst>
          </a:custGeom>
          <a:solidFill>
            <a:srgbClr val="FF68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A1552F1-5915-46D8-C3B7-E3F8FA9C9A1D}"/>
              </a:ext>
            </a:extLst>
          </p:cNvPr>
          <p:cNvSpPr/>
          <p:nvPr/>
        </p:nvSpPr>
        <p:spPr>
          <a:xfrm>
            <a:off x="1515192" y="4589579"/>
            <a:ext cx="1975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PRE-LAUNCH HYPE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4B3069-1C82-C4D0-D3A8-4D7D6F17BC6B}"/>
              </a:ext>
            </a:extLst>
          </p:cNvPr>
          <p:cNvSpPr/>
          <p:nvPr/>
        </p:nvSpPr>
        <p:spPr>
          <a:xfrm>
            <a:off x="3379743" y="397966"/>
            <a:ext cx="26377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POST-LAUNCH HYPE BUZZ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D03F90-B339-E65C-BE38-C666EC1086D5}"/>
              </a:ext>
            </a:extLst>
          </p:cNvPr>
          <p:cNvSpPr/>
          <p:nvPr/>
        </p:nvSpPr>
        <p:spPr>
          <a:xfrm>
            <a:off x="7122787" y="406001"/>
            <a:ext cx="12202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APP AUDIT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6828CA-C804-887E-2478-EB79A8DE3701}"/>
              </a:ext>
            </a:extLst>
          </p:cNvPr>
          <p:cNvSpPr/>
          <p:nvPr/>
        </p:nvSpPr>
        <p:spPr>
          <a:xfrm>
            <a:off x="8413474" y="2608967"/>
            <a:ext cx="219662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LAUNCH STRATEGY CONSULTATION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79C061-713F-D6CA-3A3C-829ED96874A5}"/>
              </a:ext>
            </a:extLst>
          </p:cNvPr>
          <p:cNvSpPr/>
          <p:nvPr/>
        </p:nvSpPr>
        <p:spPr>
          <a:xfrm>
            <a:off x="8493560" y="4607394"/>
            <a:ext cx="2116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STRATEGIC LAUNCH</a:t>
            </a:r>
            <a:endParaRPr lang="en-US" sz="2000" b="0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08064A3-CD8E-6959-46B8-21902419D7D1}"/>
              </a:ext>
            </a:extLst>
          </p:cNvPr>
          <p:cNvSpPr/>
          <p:nvPr/>
        </p:nvSpPr>
        <p:spPr>
          <a:xfrm>
            <a:off x="1890296" y="5268144"/>
            <a:ext cx="9156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TEASER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7515C0A-18C7-E778-2A86-E576274A4B54}"/>
              </a:ext>
            </a:extLst>
          </p:cNvPr>
          <p:cNvSpPr/>
          <p:nvPr/>
        </p:nvSpPr>
        <p:spPr>
          <a:xfrm>
            <a:off x="1657861" y="5591938"/>
            <a:ext cx="13805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CAMPAIGNS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490260-965C-E64A-1D50-ACAE4142F906}"/>
              </a:ext>
            </a:extLst>
          </p:cNvPr>
          <p:cNvGrpSpPr/>
          <p:nvPr/>
        </p:nvGrpSpPr>
        <p:grpSpPr>
          <a:xfrm>
            <a:off x="1099268" y="2375201"/>
            <a:ext cx="2817421" cy="1807459"/>
            <a:chOff x="1099268" y="2375201"/>
            <a:chExt cx="2817421" cy="180745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463CC91-CCD4-FD77-8260-587130B82748}"/>
                </a:ext>
              </a:extLst>
            </p:cNvPr>
            <p:cNvSpPr/>
            <p:nvPr/>
          </p:nvSpPr>
          <p:spPr>
            <a:xfrm>
              <a:off x="1099269" y="2379850"/>
              <a:ext cx="2813266" cy="180281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F346BEE-FE19-1C29-143D-1EC3A8B71E58}"/>
                </a:ext>
              </a:extLst>
            </p:cNvPr>
            <p:cNvSpPr/>
            <p:nvPr/>
          </p:nvSpPr>
          <p:spPr>
            <a:xfrm>
              <a:off x="1099268" y="2375201"/>
              <a:ext cx="2817421" cy="690358"/>
            </a:xfrm>
            <a:custGeom>
              <a:avLst/>
              <a:gdLst>
                <a:gd name="connsiteX0" fmla="*/ 300474 w 2813266"/>
                <a:gd name="connsiteY0" fmla="*/ 0 h 690358"/>
                <a:gd name="connsiteX1" fmla="*/ 2512792 w 2813266"/>
                <a:gd name="connsiteY1" fmla="*/ 0 h 690358"/>
                <a:gd name="connsiteX2" fmla="*/ 2813266 w 2813266"/>
                <a:gd name="connsiteY2" fmla="*/ 300474 h 690358"/>
                <a:gd name="connsiteX3" fmla="*/ 2813266 w 2813266"/>
                <a:gd name="connsiteY3" fmla="*/ 690358 h 690358"/>
                <a:gd name="connsiteX4" fmla="*/ 0 w 2813266"/>
                <a:gd name="connsiteY4" fmla="*/ 690358 h 690358"/>
                <a:gd name="connsiteX5" fmla="*/ 0 w 2813266"/>
                <a:gd name="connsiteY5" fmla="*/ 300474 h 690358"/>
                <a:gd name="connsiteX6" fmla="*/ 300474 w 2813266"/>
                <a:gd name="connsiteY6" fmla="*/ 0 h 69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266" h="690358">
                  <a:moveTo>
                    <a:pt x="300474" y="0"/>
                  </a:moveTo>
                  <a:lnTo>
                    <a:pt x="2512792" y="0"/>
                  </a:lnTo>
                  <a:cubicBezTo>
                    <a:pt x="2678739" y="0"/>
                    <a:pt x="2813266" y="134527"/>
                    <a:pt x="2813266" y="300474"/>
                  </a:cubicBezTo>
                  <a:lnTo>
                    <a:pt x="2813266" y="690358"/>
                  </a:lnTo>
                  <a:lnTo>
                    <a:pt x="0" y="690358"/>
                  </a:lnTo>
                  <a:lnTo>
                    <a:pt x="0" y="300474"/>
                  </a:lnTo>
                  <a:cubicBezTo>
                    <a:pt x="0" y="134527"/>
                    <a:pt x="134527" y="0"/>
                    <a:pt x="300474" y="0"/>
                  </a:cubicBezTo>
                  <a:close/>
                </a:path>
              </a:pathLst>
            </a:custGeom>
            <a:solidFill>
              <a:srgbClr val="1182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23FD57-717A-BA0E-C30D-09F10F22A2E9}"/>
                </a:ext>
              </a:extLst>
            </p:cNvPr>
            <p:cNvSpPr/>
            <p:nvPr/>
          </p:nvSpPr>
          <p:spPr>
            <a:xfrm>
              <a:off x="1247464" y="2551496"/>
              <a:ext cx="24708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0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UPSELLING STRATEGIES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2291B2-8792-6620-8F6E-313A5AE8B7EF}"/>
                </a:ext>
              </a:extLst>
            </p:cNvPr>
            <p:cNvSpPr/>
            <p:nvPr/>
          </p:nvSpPr>
          <p:spPr>
            <a:xfrm>
              <a:off x="1924452" y="3100746"/>
              <a:ext cx="1082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0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CONTEST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F170C62-14AC-C8D2-29A9-5C5D7A939AEE}"/>
                </a:ext>
              </a:extLst>
            </p:cNvPr>
            <p:cNvSpPr/>
            <p:nvPr/>
          </p:nvSpPr>
          <p:spPr>
            <a:xfrm>
              <a:off x="1696954" y="3428817"/>
              <a:ext cx="153734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0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AND GIVEWAY</a:t>
              </a: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EED50AA-F51A-B2AA-F6F5-E4B2E96C4692}"/>
              </a:ext>
            </a:extLst>
          </p:cNvPr>
          <p:cNvSpPr/>
          <p:nvPr/>
        </p:nvSpPr>
        <p:spPr>
          <a:xfrm>
            <a:off x="3592237" y="962574"/>
            <a:ext cx="2212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REVIEW GENERATION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84CB70-3320-B799-5916-5A9AAC135BA2}"/>
              </a:ext>
            </a:extLst>
          </p:cNvPr>
          <p:cNvSpPr/>
          <p:nvPr/>
        </p:nvSpPr>
        <p:spPr>
          <a:xfrm>
            <a:off x="3460046" y="1277338"/>
            <a:ext cx="25330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IN-APP ADVERTISEMENT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A1A9085-8914-C205-C368-AA448F438FF2}"/>
              </a:ext>
            </a:extLst>
          </p:cNvPr>
          <p:cNvSpPr/>
          <p:nvPr/>
        </p:nvSpPr>
        <p:spPr>
          <a:xfrm>
            <a:off x="3382300" y="1592102"/>
            <a:ext cx="2688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SOCIAL MEDIA CAMPAIGN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D52FFB-DB4F-151F-3363-5117D062A3BF}"/>
              </a:ext>
            </a:extLst>
          </p:cNvPr>
          <p:cNvSpPr/>
          <p:nvPr/>
        </p:nvSpPr>
        <p:spPr>
          <a:xfrm>
            <a:off x="6486010" y="946405"/>
            <a:ext cx="2493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COMPETITIVE ANALYSIS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6A17D39-1421-16D3-7F3B-C2AFA5F679D3}"/>
              </a:ext>
            </a:extLst>
          </p:cNvPr>
          <p:cNvSpPr/>
          <p:nvPr/>
        </p:nvSpPr>
        <p:spPr>
          <a:xfrm>
            <a:off x="6494281" y="1286265"/>
            <a:ext cx="2477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IDENTIFICATION OF USP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CEA1EDE-54A6-CBF5-D376-11278907AD28}"/>
              </a:ext>
            </a:extLst>
          </p:cNvPr>
          <p:cNvSpPr/>
          <p:nvPr/>
        </p:nvSpPr>
        <p:spPr>
          <a:xfrm>
            <a:off x="6373896" y="1645823"/>
            <a:ext cx="271798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FEEDBACK AND RECOMMENDATION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2236D0A-D522-B894-7B50-3895535170BC}"/>
              </a:ext>
            </a:extLst>
          </p:cNvPr>
          <p:cNvSpPr/>
          <p:nvPr/>
        </p:nvSpPr>
        <p:spPr>
          <a:xfrm>
            <a:off x="8360298" y="3204328"/>
            <a:ext cx="2385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CREATION OF </a:t>
            </a:r>
          </a:p>
          <a:p>
            <a:r>
              <a:rPr lang="en-US" sz="20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MARKETING ROADMAP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8BDCEEA-D072-AC93-14D8-D85AAF9B4EDA}"/>
              </a:ext>
            </a:extLst>
          </p:cNvPr>
          <p:cNvSpPr/>
          <p:nvPr/>
        </p:nvSpPr>
        <p:spPr>
          <a:xfrm>
            <a:off x="8129713" y="5322005"/>
            <a:ext cx="2851037" cy="692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VIRAL PROMOTION</a:t>
            </a:r>
          </a:p>
          <a:p>
            <a:pPr algn="ctr"/>
            <a:r>
              <a:rPr lang="en-US" sz="130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REACHING TARGET USERS</a:t>
            </a:r>
          </a:p>
          <a:p>
            <a:pPr algn="ctr"/>
            <a:r>
              <a:rPr lang="en-US" sz="13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OPTIMIZATION FOR AN APP STORE SEARCH</a:t>
            </a:r>
          </a:p>
        </p:txBody>
      </p:sp>
    </p:spTree>
    <p:extLst>
      <p:ext uri="{BB962C8B-B14F-4D97-AF65-F5344CB8AC3E}">
        <p14:creationId xmlns:p14="http://schemas.microsoft.com/office/powerpoint/2010/main" val="157590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604666-2218-FF61-BA3F-F05192092897}"/>
              </a:ext>
            </a:extLst>
          </p:cNvPr>
          <p:cNvSpPr/>
          <p:nvPr/>
        </p:nvSpPr>
        <p:spPr>
          <a:xfrm>
            <a:off x="3848100" y="17729"/>
            <a:ext cx="4495800" cy="643680"/>
          </a:xfrm>
          <a:custGeom>
            <a:avLst/>
            <a:gdLst>
              <a:gd name="connsiteX0" fmla="*/ 0 w 4184435"/>
              <a:gd name="connsiteY0" fmla="*/ 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4184435 w 4184435"/>
              <a:gd name="connsiteY3" fmla="*/ 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0 w 4184435"/>
              <a:gd name="connsiteY8" fmla="*/ 0 h 643680"/>
              <a:gd name="connsiteX0" fmla="*/ 203200 w 4184435"/>
              <a:gd name="connsiteY0" fmla="*/ 2540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4184435 w 4184435"/>
              <a:gd name="connsiteY3" fmla="*/ 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203200 w 4184435"/>
              <a:gd name="connsiteY8" fmla="*/ 25400 h 643680"/>
              <a:gd name="connsiteX0" fmla="*/ 203200 w 4184435"/>
              <a:gd name="connsiteY0" fmla="*/ 25400 h 643680"/>
              <a:gd name="connsiteX1" fmla="*/ 0 w 4184435"/>
              <a:gd name="connsiteY1" fmla="*/ 0 h 643680"/>
              <a:gd name="connsiteX2" fmla="*/ 4184435 w 4184435"/>
              <a:gd name="connsiteY2" fmla="*/ 0 h 643680"/>
              <a:gd name="connsiteX3" fmla="*/ 3943135 w 4184435"/>
              <a:gd name="connsiteY3" fmla="*/ 25400 h 643680"/>
              <a:gd name="connsiteX4" fmla="*/ 4184435 w 4184435"/>
              <a:gd name="connsiteY4" fmla="*/ 643680 h 643680"/>
              <a:gd name="connsiteX5" fmla="*/ 4184435 w 4184435"/>
              <a:gd name="connsiteY5" fmla="*/ 643680 h 643680"/>
              <a:gd name="connsiteX6" fmla="*/ 0 w 4184435"/>
              <a:gd name="connsiteY6" fmla="*/ 643680 h 643680"/>
              <a:gd name="connsiteX7" fmla="*/ 0 w 4184435"/>
              <a:gd name="connsiteY7" fmla="*/ 643680 h 643680"/>
              <a:gd name="connsiteX8" fmla="*/ 203200 w 4184435"/>
              <a:gd name="connsiteY8" fmla="*/ 25400 h 64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435" h="643680">
                <a:moveTo>
                  <a:pt x="203200" y="25400"/>
                </a:moveTo>
                <a:lnTo>
                  <a:pt x="0" y="0"/>
                </a:lnTo>
                <a:lnTo>
                  <a:pt x="4184435" y="0"/>
                </a:lnTo>
                <a:lnTo>
                  <a:pt x="3943135" y="25400"/>
                </a:lnTo>
                <a:lnTo>
                  <a:pt x="4184435" y="643680"/>
                </a:lnTo>
                <a:lnTo>
                  <a:pt x="4184435" y="643680"/>
                </a:lnTo>
                <a:lnTo>
                  <a:pt x="0" y="643680"/>
                </a:lnTo>
                <a:lnTo>
                  <a:pt x="0" y="643680"/>
                </a:lnTo>
                <a:lnTo>
                  <a:pt x="203200" y="25400"/>
                </a:ln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2056C-3011-DC54-DC62-7FF87E98C891}"/>
              </a:ext>
            </a:extLst>
          </p:cNvPr>
          <p:cNvSpPr/>
          <p:nvPr/>
        </p:nvSpPr>
        <p:spPr>
          <a:xfrm>
            <a:off x="3376629" y="87784"/>
            <a:ext cx="543874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 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87913A-6483-9A43-E8C1-29DE7E8F2548}"/>
              </a:ext>
            </a:extLst>
          </p:cNvPr>
          <p:cNvGrpSpPr/>
          <p:nvPr/>
        </p:nvGrpSpPr>
        <p:grpSpPr>
          <a:xfrm>
            <a:off x="0" y="1041400"/>
            <a:ext cx="9378960" cy="4775200"/>
            <a:chOff x="0" y="796892"/>
            <a:chExt cx="9378960" cy="47752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2D58F3-A6DB-C0EF-9215-548395297F55}"/>
                </a:ext>
              </a:extLst>
            </p:cNvPr>
            <p:cNvSpPr/>
            <p:nvPr/>
          </p:nvSpPr>
          <p:spPr>
            <a:xfrm>
              <a:off x="586903" y="4147245"/>
              <a:ext cx="848790" cy="84879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F1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CD52FC5-EA58-C18B-5EAE-0612BC2AD722}"/>
                </a:ext>
              </a:extLst>
            </p:cNvPr>
            <p:cNvSpPr/>
            <p:nvPr/>
          </p:nvSpPr>
          <p:spPr>
            <a:xfrm>
              <a:off x="0" y="796892"/>
              <a:ext cx="1660983" cy="4775200"/>
            </a:xfrm>
            <a:custGeom>
              <a:avLst/>
              <a:gdLst>
                <a:gd name="connsiteX0" fmla="*/ 0 w 1660983"/>
                <a:gd name="connsiteY0" fmla="*/ 0 h 4775200"/>
                <a:gd name="connsiteX1" fmla="*/ 567783 w 1660983"/>
                <a:gd name="connsiteY1" fmla="*/ 669046 h 4775200"/>
                <a:gd name="connsiteX2" fmla="*/ 557944 w 1660983"/>
                <a:gd name="connsiteY2" fmla="*/ 687172 h 4775200"/>
                <a:gd name="connsiteX3" fmla="*/ 510039 w 1660983"/>
                <a:gd name="connsiteY3" fmla="*/ 924456 h 4775200"/>
                <a:gd name="connsiteX4" fmla="*/ 1119639 w 1660983"/>
                <a:gd name="connsiteY4" fmla="*/ 1534056 h 4775200"/>
                <a:gd name="connsiteX5" fmla="*/ 1242495 w 1660983"/>
                <a:gd name="connsiteY5" fmla="*/ 1521671 h 4775200"/>
                <a:gd name="connsiteX6" fmla="*/ 1281171 w 1660983"/>
                <a:gd name="connsiteY6" fmla="*/ 1509665 h 4775200"/>
                <a:gd name="connsiteX7" fmla="*/ 1606111 w 1660983"/>
                <a:gd name="connsiteY7" fmla="*/ 1892558 h 4775200"/>
                <a:gd name="connsiteX8" fmla="*/ 1595174 w 1660983"/>
                <a:gd name="connsiteY8" fmla="*/ 1901582 h 4775200"/>
                <a:gd name="connsiteX9" fmla="*/ 1416626 w 1660983"/>
                <a:gd name="connsiteY9" fmla="*/ 2332634 h 4775200"/>
                <a:gd name="connsiteX10" fmla="*/ 1595174 w 1660983"/>
                <a:gd name="connsiteY10" fmla="*/ 2763686 h 4775200"/>
                <a:gd name="connsiteX11" fmla="*/ 1660983 w 1660983"/>
                <a:gd name="connsiteY11" fmla="*/ 2817984 h 4775200"/>
                <a:gd name="connsiteX12" fmla="*/ 1306398 w 1660983"/>
                <a:gd name="connsiteY12" fmla="*/ 3235808 h 4775200"/>
                <a:gd name="connsiteX13" fmla="*/ 1250397 w 1660983"/>
                <a:gd name="connsiteY13" fmla="*/ 3205411 h 4775200"/>
                <a:gd name="connsiteX14" fmla="*/ 1013113 w 1660983"/>
                <a:gd name="connsiteY14" fmla="*/ 3157506 h 4775200"/>
                <a:gd name="connsiteX15" fmla="*/ 403513 w 1660983"/>
                <a:gd name="connsiteY15" fmla="*/ 3767106 h 4775200"/>
                <a:gd name="connsiteX16" fmla="*/ 507623 w 1660983"/>
                <a:gd name="connsiteY16" fmla="*/ 4107939 h 4775200"/>
                <a:gd name="connsiteX17" fmla="*/ 536533 w 1660983"/>
                <a:gd name="connsiteY17" fmla="*/ 4142978 h 4775200"/>
                <a:gd name="connsiteX18" fmla="*/ 0 w 1660983"/>
                <a:gd name="connsiteY18" fmla="*/ 4775200 h 4775200"/>
                <a:gd name="connsiteX19" fmla="*/ 0 w 1660983"/>
                <a:gd name="connsiteY19" fmla="*/ 0 h 47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0983" h="4775200">
                  <a:moveTo>
                    <a:pt x="0" y="0"/>
                  </a:moveTo>
                  <a:lnTo>
                    <a:pt x="567783" y="669046"/>
                  </a:lnTo>
                  <a:lnTo>
                    <a:pt x="557944" y="687172"/>
                  </a:lnTo>
                  <a:cubicBezTo>
                    <a:pt x="527097" y="760104"/>
                    <a:pt x="510039" y="840288"/>
                    <a:pt x="510039" y="924456"/>
                  </a:cubicBezTo>
                  <a:cubicBezTo>
                    <a:pt x="510039" y="1261129"/>
                    <a:pt x="782966" y="1534056"/>
                    <a:pt x="1119639" y="1534056"/>
                  </a:cubicBezTo>
                  <a:cubicBezTo>
                    <a:pt x="1161723" y="1534056"/>
                    <a:pt x="1202811" y="1529791"/>
                    <a:pt x="1242495" y="1521671"/>
                  </a:cubicBezTo>
                  <a:lnTo>
                    <a:pt x="1281171" y="1509665"/>
                  </a:lnTo>
                  <a:lnTo>
                    <a:pt x="1606111" y="1892558"/>
                  </a:lnTo>
                  <a:lnTo>
                    <a:pt x="1595174" y="1901582"/>
                  </a:lnTo>
                  <a:cubicBezTo>
                    <a:pt x="1484858" y="2011897"/>
                    <a:pt x="1416626" y="2164297"/>
                    <a:pt x="1416626" y="2332634"/>
                  </a:cubicBezTo>
                  <a:cubicBezTo>
                    <a:pt x="1416626" y="2500970"/>
                    <a:pt x="1484858" y="2653370"/>
                    <a:pt x="1595174" y="2763686"/>
                  </a:cubicBezTo>
                  <a:lnTo>
                    <a:pt x="1660983" y="2817984"/>
                  </a:lnTo>
                  <a:lnTo>
                    <a:pt x="1306398" y="3235808"/>
                  </a:lnTo>
                  <a:lnTo>
                    <a:pt x="1250397" y="3205411"/>
                  </a:lnTo>
                  <a:cubicBezTo>
                    <a:pt x="1177465" y="3174564"/>
                    <a:pt x="1097281" y="3157506"/>
                    <a:pt x="1013113" y="3157506"/>
                  </a:cubicBezTo>
                  <a:cubicBezTo>
                    <a:pt x="676440" y="3157506"/>
                    <a:pt x="403513" y="3430433"/>
                    <a:pt x="403513" y="3767106"/>
                  </a:cubicBezTo>
                  <a:cubicBezTo>
                    <a:pt x="403513" y="3893359"/>
                    <a:pt x="441893" y="4010647"/>
                    <a:pt x="507623" y="4107939"/>
                  </a:cubicBezTo>
                  <a:lnTo>
                    <a:pt x="536533" y="4142978"/>
                  </a:lnTo>
                  <a:lnTo>
                    <a:pt x="0" y="47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737303-0544-2B17-B6FA-0435EA555011}"/>
                </a:ext>
              </a:extLst>
            </p:cNvPr>
            <p:cNvSpPr/>
            <p:nvPr/>
          </p:nvSpPr>
          <p:spPr>
            <a:xfrm>
              <a:off x="1516971" y="2718710"/>
              <a:ext cx="848790" cy="84879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1C49997-5C22-E976-3766-66CF266DAD65}"/>
                </a:ext>
              </a:extLst>
            </p:cNvPr>
            <p:cNvSpPr/>
            <p:nvPr/>
          </p:nvSpPr>
          <p:spPr>
            <a:xfrm>
              <a:off x="668181" y="1310386"/>
              <a:ext cx="848790" cy="84879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23AA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3256AD-852B-D713-9201-99D0E9F795CB}"/>
                </a:ext>
              </a:extLst>
            </p:cNvPr>
            <p:cNvSpPr/>
            <p:nvPr/>
          </p:nvSpPr>
          <p:spPr>
            <a:xfrm>
              <a:off x="888032" y="1419310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23AA0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EED119-801A-8EDB-8B97-98DB1E4CACCC}"/>
                </a:ext>
              </a:extLst>
            </p:cNvPr>
            <p:cNvSpPr/>
            <p:nvPr/>
          </p:nvSpPr>
          <p:spPr>
            <a:xfrm>
              <a:off x="1736822" y="2827634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dirty="0">
                  <a:ln w="0"/>
                  <a:solidFill>
                    <a:srgbClr val="007F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500" b="0" cap="none" spc="0" dirty="0">
                <a:ln w="0"/>
                <a:solidFill>
                  <a:srgbClr val="007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D05BB3-B7CE-F79A-E5C5-F431A7EFAB13}"/>
                </a:ext>
              </a:extLst>
            </p:cNvPr>
            <p:cNvSpPr/>
            <p:nvPr/>
          </p:nvSpPr>
          <p:spPr>
            <a:xfrm>
              <a:off x="806754" y="4256169"/>
              <a:ext cx="409087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rgbClr val="EF1FB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5D7474-5024-5AD2-E9C1-254B1AD66389}"/>
                </a:ext>
              </a:extLst>
            </p:cNvPr>
            <p:cNvSpPr/>
            <p:nvPr/>
          </p:nvSpPr>
          <p:spPr>
            <a:xfrm>
              <a:off x="1736822" y="1535312"/>
              <a:ext cx="6949275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5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AN OPPORTUNITY TO MINIMIZE CLASS DIFFERENTIATION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81CAC4-7BAD-EF9E-60DF-75AE9C16C025}"/>
                </a:ext>
              </a:extLst>
            </p:cNvPr>
            <p:cNvSpPr/>
            <p:nvPr/>
          </p:nvSpPr>
          <p:spPr>
            <a:xfrm>
              <a:off x="1736822" y="4403852"/>
              <a:ext cx="7103804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500" b="0" cap="none" spc="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ACCESS TO BETTER GROMMING FOR THE UNPRIVILEDGED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EA7E6-586F-9DD8-2D18-A3808FCC2DCB}"/>
                </a:ext>
              </a:extLst>
            </p:cNvPr>
            <p:cNvSpPr/>
            <p:nvPr/>
          </p:nvSpPr>
          <p:spPr>
            <a:xfrm>
              <a:off x="2557862" y="2945965"/>
              <a:ext cx="6821098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500" dirty="0">
                  <a:ln w="0"/>
                  <a:solidFill>
                    <a:schemeClr val="bg1"/>
                  </a:solidFill>
                  <a:latin typeface="Impact" panose="020B0806030902050204" pitchFamily="34" charset="0"/>
                </a:rPr>
                <a:t>ENGAGEMENT OF WIDE ARRAY OF PEOPLE IN VIVID JOBS</a:t>
              </a:r>
              <a:endParaRPr lang="en-US" sz="2500" b="0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64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66EE0-B849-FC5A-943A-4353C3EA5F19}"/>
              </a:ext>
            </a:extLst>
          </p:cNvPr>
          <p:cNvSpPr/>
          <p:nvPr/>
        </p:nvSpPr>
        <p:spPr>
          <a:xfrm>
            <a:off x="3645966" y="716650"/>
            <a:ext cx="4915128" cy="810578"/>
          </a:xfrm>
          <a:prstGeom prst="rect">
            <a:avLst/>
          </a:prstGeom>
          <a:solidFill>
            <a:srgbClr val="7B31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D7622-1AC0-F09C-9AD8-F03B56E88717}"/>
              </a:ext>
            </a:extLst>
          </p:cNvPr>
          <p:cNvSpPr/>
          <p:nvPr/>
        </p:nvSpPr>
        <p:spPr>
          <a:xfrm>
            <a:off x="4967974" y="3710081"/>
            <a:ext cx="1971622" cy="367221"/>
          </a:xfrm>
          <a:prstGeom prst="rect">
            <a:avLst/>
          </a:prstGeom>
          <a:solidFill>
            <a:srgbClr val="7B31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2A9A9-BCD0-685D-A36F-817F43A3C21A}"/>
              </a:ext>
            </a:extLst>
          </p:cNvPr>
          <p:cNvSpPr/>
          <p:nvPr/>
        </p:nvSpPr>
        <p:spPr>
          <a:xfrm>
            <a:off x="5040440" y="1798902"/>
            <a:ext cx="1742991" cy="1761348"/>
          </a:xfrm>
          <a:prstGeom prst="rect">
            <a:avLst/>
          </a:prstGeom>
          <a:solidFill>
            <a:srgbClr val="7B31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4C3BF-065B-183F-42F2-C6A0D8EEDD18}"/>
              </a:ext>
            </a:extLst>
          </p:cNvPr>
          <p:cNvSpPr/>
          <p:nvPr/>
        </p:nvSpPr>
        <p:spPr>
          <a:xfrm>
            <a:off x="5028934" y="3644583"/>
            <a:ext cx="1971622" cy="367221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82A63-91B7-FBD7-BBE1-DED6E8A6B86C}"/>
              </a:ext>
            </a:extLst>
          </p:cNvPr>
          <p:cNvSpPr/>
          <p:nvPr/>
        </p:nvSpPr>
        <p:spPr>
          <a:xfrm>
            <a:off x="5076522" y="3684898"/>
            <a:ext cx="1853392" cy="3231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rgbClr val="AF255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 Sadman Hafiz</a:t>
            </a:r>
            <a:endParaRPr lang="en-US" sz="1500" b="0" cap="none" spc="0" dirty="0">
              <a:ln w="0"/>
              <a:solidFill>
                <a:srgbClr val="AF255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96108-B92F-C1EC-E2A4-E06CD7703DE5}"/>
              </a:ext>
            </a:extLst>
          </p:cNvPr>
          <p:cNvSpPr/>
          <p:nvPr/>
        </p:nvSpPr>
        <p:spPr>
          <a:xfrm>
            <a:off x="3876576" y="4152033"/>
            <a:ext cx="56938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9F23F-8F8A-A1A4-A105-2C2B4AFCF40C}"/>
              </a:ext>
            </a:extLst>
          </p:cNvPr>
          <p:cNvSpPr/>
          <p:nvPr/>
        </p:nvSpPr>
        <p:spPr>
          <a:xfrm>
            <a:off x="8726500" y="4197753"/>
            <a:ext cx="56592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51B93-CA50-D271-11B2-DA56C15E5E78}"/>
              </a:ext>
            </a:extLst>
          </p:cNvPr>
          <p:cNvSpPr/>
          <p:nvPr/>
        </p:nvSpPr>
        <p:spPr>
          <a:xfrm>
            <a:off x="3612664" y="5100419"/>
            <a:ext cx="623119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Group Of </a:t>
            </a:r>
            <a:r>
              <a:rPr lang="en-US" sz="250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Three</a:t>
            </a:r>
            <a:r>
              <a:rPr lang="en-US" sz="2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50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Students</a:t>
            </a:r>
            <a:r>
              <a:rPr lang="en-US" sz="25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Who Believe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0E05A9-BA8D-AC85-2FA7-8C60056D1A8C}"/>
              </a:ext>
            </a:extLst>
          </p:cNvPr>
          <p:cNvSpPr/>
          <p:nvPr/>
        </p:nvSpPr>
        <p:spPr>
          <a:xfrm rot="5400000">
            <a:off x="5621404" y="-1410868"/>
            <a:ext cx="752478" cy="4915128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58270-FBA1-CB85-4F17-248F0D05442F}"/>
              </a:ext>
            </a:extLst>
          </p:cNvPr>
          <p:cNvSpPr/>
          <p:nvPr/>
        </p:nvSpPr>
        <p:spPr>
          <a:xfrm>
            <a:off x="3593023" y="595957"/>
            <a:ext cx="4915128" cy="9387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500" dirty="0">
                <a:ln w="0"/>
                <a:solidFill>
                  <a:srgbClr val="AF255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My Self</a:t>
            </a:r>
            <a:endParaRPr lang="en-US" sz="5500" b="0" cap="none" spc="0" dirty="0">
              <a:ln w="0"/>
              <a:solidFill>
                <a:srgbClr val="AF255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D78020-FAC9-06AB-104F-1E59397C9BE9}"/>
              </a:ext>
            </a:extLst>
          </p:cNvPr>
          <p:cNvSpPr/>
          <p:nvPr/>
        </p:nvSpPr>
        <p:spPr>
          <a:xfrm>
            <a:off x="2858071" y="4611356"/>
            <a:ext cx="7650439" cy="400110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Shahjalal University of Science and Technology, Sylhet, Bangladesh</a:t>
            </a:r>
          </a:p>
        </p:txBody>
      </p:sp>
      <p:pic>
        <p:nvPicPr>
          <p:cNvPr id="30" name="Picture 29" descr="No photo description available.">
            <a:extLst>
              <a:ext uri="{FF2B5EF4-FFF2-40B4-BE49-F238E27FC236}">
                <a16:creationId xmlns:a16="http://schemas.microsoft.com/office/drawing/2014/main" id="{DB694550-25D5-67B8-219B-9E67FF90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r="19490" b="31789"/>
          <a:stretch/>
        </p:blipFill>
        <p:spPr bwMode="auto">
          <a:xfrm>
            <a:off x="5215209" y="1644285"/>
            <a:ext cx="1761582" cy="1784715"/>
          </a:xfrm>
          <a:prstGeom prst="rect">
            <a:avLst/>
          </a:prstGeom>
          <a:noFill/>
          <a:ln w="57150">
            <a:solidFill>
              <a:srgbClr val="7B314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B0D6421-81ED-4EA1-49F8-64F7FDDCE46C}"/>
              </a:ext>
            </a:extLst>
          </p:cNvPr>
          <p:cNvSpPr/>
          <p:nvPr/>
        </p:nvSpPr>
        <p:spPr>
          <a:xfrm>
            <a:off x="2858070" y="4142007"/>
            <a:ext cx="7650439" cy="400110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Software Engineering,(3</a:t>
            </a:r>
            <a:r>
              <a:rPr lang="en-US" sz="2000" b="1" cap="none" spc="0" baseline="300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7F944D-E0C9-D982-C633-77BED764262A}"/>
              </a:ext>
            </a:extLst>
          </p:cNvPr>
          <p:cNvSpPr/>
          <p:nvPr/>
        </p:nvSpPr>
        <p:spPr>
          <a:xfrm>
            <a:off x="3876576" y="5176898"/>
            <a:ext cx="56938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EA0038-474F-3625-C1AE-39B6F3BE895A}"/>
              </a:ext>
            </a:extLst>
          </p:cNvPr>
          <p:cNvSpPr/>
          <p:nvPr/>
        </p:nvSpPr>
        <p:spPr>
          <a:xfrm>
            <a:off x="8726500" y="5222618"/>
            <a:ext cx="56592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E5F75-80AF-4953-A005-0F5B848E9A23}"/>
              </a:ext>
            </a:extLst>
          </p:cNvPr>
          <p:cNvSpPr/>
          <p:nvPr/>
        </p:nvSpPr>
        <p:spPr>
          <a:xfrm>
            <a:off x="2858071" y="5636221"/>
            <a:ext cx="7650439" cy="400110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Github:https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://github.com/Hafiz-</a:t>
            </a:r>
            <a:r>
              <a:rPr lang="en-US" sz="2000" b="1" cap="none" spc="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sustswe</a:t>
            </a:r>
            <a:endParaRPr lang="en-US" sz="2000" b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D8009C-7F6A-385E-7A36-0A3EE4DFFE77}"/>
              </a:ext>
            </a:extLst>
          </p:cNvPr>
          <p:cNvSpPr/>
          <p:nvPr/>
        </p:nvSpPr>
        <p:spPr>
          <a:xfrm>
            <a:off x="2858070" y="5166872"/>
            <a:ext cx="7650439" cy="400110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Email:hafiz.sust333@gmail.com</a:t>
            </a:r>
            <a:endParaRPr lang="en-US" sz="2000" b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47F65E-9928-37DF-5B3E-CCB46652D6F8}"/>
              </a:ext>
            </a:extLst>
          </p:cNvPr>
          <p:cNvSpPr/>
          <p:nvPr/>
        </p:nvSpPr>
        <p:spPr>
          <a:xfrm>
            <a:off x="2858069" y="6148072"/>
            <a:ext cx="7650439" cy="400110"/>
          </a:xfrm>
          <a:prstGeom prst="rect">
            <a:avLst/>
          </a:prstGeom>
          <a:solidFill>
            <a:srgbClr val="E83F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https://www.linkedin.com/in/sadman-hafiz-848416200/</a:t>
            </a:r>
            <a:endParaRPr lang="en-US" sz="2000" b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7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14B"/>
            </a:gs>
            <a:gs pos="100000">
              <a:srgbClr val="AF25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FB3F2D-7057-4126-A2CC-15AF9D17341D}"/>
              </a:ext>
            </a:extLst>
          </p:cNvPr>
          <p:cNvSpPr/>
          <p:nvPr/>
        </p:nvSpPr>
        <p:spPr>
          <a:xfrm>
            <a:off x="769956" y="2793355"/>
            <a:ext cx="9501080" cy="1242262"/>
          </a:xfrm>
          <a:prstGeom prst="roundRect">
            <a:avLst>
              <a:gd name="adj" fmla="val 0"/>
            </a:avLst>
          </a:prstGeom>
          <a:solidFill>
            <a:srgbClr val="7B3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B1C066-D6B9-4C79-B19A-D0307E315CFC}"/>
              </a:ext>
            </a:extLst>
          </p:cNvPr>
          <p:cNvSpPr/>
          <p:nvPr/>
        </p:nvSpPr>
        <p:spPr>
          <a:xfrm>
            <a:off x="891150" y="2677239"/>
            <a:ext cx="9501080" cy="12422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1074C-E6A7-4B2E-AE18-F08F621F06DA}"/>
              </a:ext>
            </a:extLst>
          </p:cNvPr>
          <p:cNvSpPr/>
          <p:nvPr/>
        </p:nvSpPr>
        <p:spPr>
          <a:xfrm>
            <a:off x="699130" y="1187189"/>
            <a:ext cx="51090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3F71F-F29F-45BC-8EF9-9046D54A451F}"/>
              </a:ext>
            </a:extLst>
          </p:cNvPr>
          <p:cNvSpPr/>
          <p:nvPr/>
        </p:nvSpPr>
        <p:spPr>
          <a:xfrm>
            <a:off x="942831" y="2716457"/>
            <a:ext cx="92761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b="1" i="1" cap="none" spc="0" dirty="0">
                <a:ln w="0"/>
                <a:solidFill>
                  <a:srgbClr val="AF25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APPRECIATING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CF37DE32-47B1-4BE1-9638-54B5DDEC5E56}"/>
              </a:ext>
            </a:extLst>
          </p:cNvPr>
          <p:cNvSpPr/>
          <p:nvPr/>
        </p:nvSpPr>
        <p:spPr>
          <a:xfrm flipH="1" flipV="1">
            <a:off x="1493226" y="2127379"/>
            <a:ext cx="10230276" cy="4059189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81FA7B-85DF-602F-654C-956CEEAF4A0C}"/>
              </a:ext>
            </a:extLst>
          </p:cNvPr>
          <p:cNvGrpSpPr/>
          <p:nvPr/>
        </p:nvGrpSpPr>
        <p:grpSpPr>
          <a:xfrm>
            <a:off x="3307160" y="2192399"/>
            <a:ext cx="2261288" cy="2261288"/>
            <a:chOff x="4328982" y="2168610"/>
            <a:chExt cx="2261288" cy="2261288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F647072B-09B0-F8A5-2159-304E40963FC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3D4C0C-A447-5A05-BF89-C13F789B040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2992063" y="3323043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6198641" y="2192399"/>
            <a:ext cx="2261288" cy="2261288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5883544" y="3323043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6166046" y="3323043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6F771-C889-8DFE-117B-BC9381D16F82}"/>
              </a:ext>
            </a:extLst>
          </p:cNvPr>
          <p:cNvGrpSpPr/>
          <p:nvPr/>
        </p:nvGrpSpPr>
        <p:grpSpPr>
          <a:xfrm>
            <a:off x="2977548" y="2999877"/>
            <a:ext cx="3574992" cy="1550172"/>
            <a:chOff x="312125" y="3105834"/>
            <a:chExt cx="3574992" cy="155017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FB049-69AB-866E-C21E-C83EA30C278C}"/>
                </a:ext>
              </a:extLst>
            </p:cNvPr>
            <p:cNvSpPr txBox="1"/>
            <p:nvPr/>
          </p:nvSpPr>
          <p:spPr>
            <a:xfrm>
              <a:off x="1152714" y="3105834"/>
              <a:ext cx="137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66%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82F81-2AAF-7A13-DD3F-65B3B1F34A4B}"/>
                </a:ext>
              </a:extLst>
            </p:cNvPr>
            <p:cNvSpPr txBox="1"/>
            <p:nvPr/>
          </p:nvSpPr>
          <p:spPr>
            <a:xfrm>
              <a:off x="785241" y="3640343"/>
              <a:ext cx="31018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 NATIONAL UNIVERSITY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61C9C4-D189-05CD-2492-BF5A5725F827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6238626" y="2999877"/>
            <a:ext cx="3101876" cy="1534445"/>
            <a:chOff x="787705" y="3109061"/>
            <a:chExt cx="3101876" cy="153444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038635" y="3109061"/>
              <a:ext cx="169090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47%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787705" y="3627843"/>
              <a:ext cx="3101876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    PUBLIC UNIVERSITY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-252549" y="458382"/>
            <a:ext cx="126970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UNEMPLOYEMENT RATE OF STUDENTS IN BANGLADESH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-252549" y="4903075"/>
            <a:ext cx="12697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THE BANGLADESH INSTITUTE OF DEVELOPMENT STUDIES</a:t>
            </a:r>
          </a:p>
        </p:txBody>
      </p:sp>
    </p:spTree>
    <p:extLst>
      <p:ext uri="{BB962C8B-B14F-4D97-AF65-F5344CB8AC3E}">
        <p14:creationId xmlns:p14="http://schemas.microsoft.com/office/powerpoint/2010/main" val="16280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128000">
                                      <p:cBhvr>
                                        <p:cTn id="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076000">
                                      <p:cBhvr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81FA7B-85DF-602F-654C-956CEEAF4A0C}"/>
              </a:ext>
            </a:extLst>
          </p:cNvPr>
          <p:cNvGrpSpPr/>
          <p:nvPr/>
        </p:nvGrpSpPr>
        <p:grpSpPr>
          <a:xfrm>
            <a:off x="3108763" y="2559470"/>
            <a:ext cx="2261288" cy="2261288"/>
            <a:chOff x="4328982" y="2168610"/>
            <a:chExt cx="2261288" cy="2261288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F647072B-09B0-F8A5-2159-304E40963FC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3D4C0C-A447-5A05-BF89-C13F789B040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3018189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6224767" y="2545098"/>
            <a:ext cx="2261288" cy="2261288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5909670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6192172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6F771-C889-8DFE-117B-BC9381D16F82}"/>
              </a:ext>
            </a:extLst>
          </p:cNvPr>
          <p:cNvGrpSpPr/>
          <p:nvPr/>
        </p:nvGrpSpPr>
        <p:grpSpPr>
          <a:xfrm>
            <a:off x="2650246" y="3352576"/>
            <a:ext cx="3101876" cy="1561931"/>
            <a:chOff x="253290" y="3105834"/>
            <a:chExt cx="3101876" cy="15619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FB049-69AB-866E-C21E-C83EA30C278C}"/>
                </a:ext>
              </a:extLst>
            </p:cNvPr>
            <p:cNvSpPr txBox="1"/>
            <p:nvPr/>
          </p:nvSpPr>
          <p:spPr>
            <a:xfrm>
              <a:off x="1152714" y="3105834"/>
              <a:ext cx="137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97%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82F81-2AAF-7A13-DD3F-65B3B1F34A4B}"/>
                </a:ext>
              </a:extLst>
            </p:cNvPr>
            <p:cNvSpPr txBox="1"/>
            <p:nvPr/>
          </p:nvSpPr>
          <p:spPr>
            <a:xfrm>
              <a:off x="253290" y="3652102"/>
              <a:ext cx="31018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 DON’T GET ANY HELP</a:t>
              </a:r>
            </a:p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FROM THEIR UNIVERSITY</a:t>
              </a:r>
            </a:p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TO GET A JOB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61C9C4-D189-05CD-2492-BF5A5725F827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5659397" y="3352576"/>
            <a:ext cx="3453611" cy="1276265"/>
            <a:chOff x="182350" y="3109061"/>
            <a:chExt cx="3453611" cy="12762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038635" y="3109061"/>
              <a:ext cx="169090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2.7M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182350" y="3677440"/>
              <a:ext cx="345361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ADDED TO JOB MARKET EVERY YEAR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348154" y="511925"/>
            <a:ext cx="11495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STRUGGLES OF STUDENTS IN FINDING JOBS IN BANGLADESH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2889136" y="5038356"/>
            <a:ext cx="641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THE BANGLADESH INSTITUTE OF DEVELOPMENT STUDIES</a:t>
            </a:r>
          </a:p>
        </p:txBody>
      </p:sp>
    </p:spTree>
    <p:extLst>
      <p:ext uri="{BB962C8B-B14F-4D97-AF65-F5344CB8AC3E}">
        <p14:creationId xmlns:p14="http://schemas.microsoft.com/office/powerpoint/2010/main" val="23196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476000">
                                      <p:cBhvr>
                                        <p:cTn id="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832000">
                                      <p:cBhvr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4463930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4430170" y="2150556"/>
            <a:ext cx="2959000" cy="2959000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4463930" y="3840768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4219662" y="3551958"/>
            <a:ext cx="3313652" cy="1557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3650065" y="2943903"/>
            <a:ext cx="4519210" cy="1855705"/>
            <a:chOff x="611682" y="3370700"/>
            <a:chExt cx="3453611" cy="14181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695244" y="3370700"/>
              <a:ext cx="1218075" cy="5409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7.2M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611682" y="3895063"/>
              <a:ext cx="3453611" cy="8937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LOST JOB DUE TO COVID-19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250372" y="388026"/>
            <a:ext cx="1169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UNEMPLOYED IN BANGLADESH DUE TO COVID-19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F216-39E2-48D8-9662-901B8D6B8C04}"/>
              </a:ext>
            </a:extLst>
          </p:cNvPr>
          <p:cNvSpPr txBox="1"/>
          <p:nvPr/>
        </p:nvSpPr>
        <p:spPr>
          <a:xfrm>
            <a:off x="3450517" y="5352680"/>
            <a:ext cx="5290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ACCORDING TO THE DAILY STAR</a:t>
            </a:r>
          </a:p>
        </p:txBody>
      </p:sp>
    </p:spTree>
    <p:extLst>
      <p:ext uri="{BB962C8B-B14F-4D97-AF65-F5344CB8AC3E}">
        <p14:creationId xmlns:p14="http://schemas.microsoft.com/office/powerpoint/2010/main" val="36841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776000">
                                      <p:cBhvr>
                                        <p:cTn id="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D067AEF-830F-3D63-84F4-646992FA2EB7}"/>
              </a:ext>
            </a:extLst>
          </p:cNvPr>
          <p:cNvGrpSpPr/>
          <p:nvPr/>
        </p:nvGrpSpPr>
        <p:grpSpPr>
          <a:xfrm>
            <a:off x="3506672" y="2016764"/>
            <a:ext cx="1292992" cy="1292992"/>
            <a:chOff x="4328982" y="2168610"/>
            <a:chExt cx="2261288" cy="2261288"/>
          </a:xfrm>
        </p:grpSpPr>
        <p:sp>
          <p:nvSpPr>
            <p:cNvPr id="278" name="Circle: Hollow 277">
              <a:extLst>
                <a:ext uri="{FF2B5EF4-FFF2-40B4-BE49-F238E27FC236}">
                  <a16:creationId xmlns:a16="http://schemas.microsoft.com/office/drawing/2014/main" id="{5C4A96A8-E544-FFDA-5BF6-F1B89FCEA7F0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6144DE0-3DFC-5EAA-774A-1188DDA8AC5B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1AB4FEE-A75C-1BBD-7620-672315FAF570}"/>
              </a:ext>
            </a:extLst>
          </p:cNvPr>
          <p:cNvSpPr txBox="1"/>
          <p:nvPr/>
        </p:nvSpPr>
        <p:spPr>
          <a:xfrm>
            <a:off x="1708247" y="570288"/>
            <a:ext cx="8775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UNEMPLOYEMENT RATE OF PEOPLE AND GRADUATES IN SOUTH ASIAN COUNTRIES DUE TO COVID-19 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AD10EB8-AAFD-6F51-5C29-9DE99BEE01BF}"/>
              </a:ext>
            </a:extLst>
          </p:cNvPr>
          <p:cNvGrpSpPr/>
          <p:nvPr/>
        </p:nvGrpSpPr>
        <p:grpSpPr>
          <a:xfrm>
            <a:off x="1683601" y="2016764"/>
            <a:ext cx="1292992" cy="1292992"/>
            <a:chOff x="4328982" y="2168610"/>
            <a:chExt cx="2261288" cy="2261288"/>
          </a:xfrm>
        </p:grpSpPr>
        <p:sp>
          <p:nvSpPr>
            <p:cNvPr id="246" name="Circle: Hollow 245">
              <a:extLst>
                <a:ext uri="{FF2B5EF4-FFF2-40B4-BE49-F238E27FC236}">
                  <a16:creationId xmlns:a16="http://schemas.microsoft.com/office/drawing/2014/main" id="{C6E8D3D9-CED0-0FEF-7310-2EE554916D09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31BC501-E2D1-AA9B-EAB0-96FF44B1ED7D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323E212-D52C-174D-FF8C-4E4E42AF47B7}"/>
              </a:ext>
            </a:extLst>
          </p:cNvPr>
          <p:cNvSpPr/>
          <p:nvPr/>
        </p:nvSpPr>
        <p:spPr>
          <a:xfrm>
            <a:off x="1322777" y="2663260"/>
            <a:ext cx="3684761" cy="1223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47060-B702-C09F-0FDA-85854B1A4F84}"/>
              </a:ext>
            </a:extLst>
          </p:cNvPr>
          <p:cNvSpPr/>
          <p:nvPr/>
        </p:nvSpPr>
        <p:spPr>
          <a:xfrm>
            <a:off x="1508934" y="2690482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83F8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4.3% PEOPLE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7347130-A44A-72DD-4FA3-74B68D68493A}"/>
              </a:ext>
            </a:extLst>
          </p:cNvPr>
          <p:cNvSpPr/>
          <p:nvPr/>
        </p:nvSpPr>
        <p:spPr>
          <a:xfrm>
            <a:off x="4042400" y="2690482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0"/>
              <a:solidFill>
                <a:srgbClr val="E83F8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7FBC720-8280-0013-C0A1-C05136DA0A97}"/>
              </a:ext>
            </a:extLst>
          </p:cNvPr>
          <p:cNvSpPr/>
          <p:nvPr/>
        </p:nvSpPr>
        <p:spPr>
          <a:xfrm>
            <a:off x="3267576" y="2728299"/>
            <a:ext cx="17343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E83F8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33% GRADUATES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F6F16BE-BF69-3F92-7CF7-C49A30FBAC61}"/>
              </a:ext>
            </a:extLst>
          </p:cNvPr>
          <p:cNvGrpSpPr/>
          <p:nvPr/>
        </p:nvGrpSpPr>
        <p:grpSpPr>
          <a:xfrm>
            <a:off x="9128874" y="2016764"/>
            <a:ext cx="1292992" cy="1292992"/>
            <a:chOff x="4328982" y="2168610"/>
            <a:chExt cx="2261288" cy="2261288"/>
          </a:xfrm>
        </p:grpSpPr>
        <p:sp>
          <p:nvSpPr>
            <p:cNvPr id="281" name="Circle: Hollow 280">
              <a:extLst>
                <a:ext uri="{FF2B5EF4-FFF2-40B4-BE49-F238E27FC236}">
                  <a16:creationId xmlns:a16="http://schemas.microsoft.com/office/drawing/2014/main" id="{319336B0-A1E0-9779-31EF-1BB3F6E51AB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3E624C7-9AAF-84DB-F0E8-E0B7F5FFA3E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895D7A-B77C-E3BE-14B6-0F72D8E89509}"/>
              </a:ext>
            </a:extLst>
          </p:cNvPr>
          <p:cNvGrpSpPr/>
          <p:nvPr/>
        </p:nvGrpSpPr>
        <p:grpSpPr>
          <a:xfrm>
            <a:off x="7305803" y="2016764"/>
            <a:ext cx="1292992" cy="1292992"/>
            <a:chOff x="4328982" y="2168610"/>
            <a:chExt cx="2261288" cy="2261288"/>
          </a:xfrm>
        </p:grpSpPr>
        <p:sp>
          <p:nvSpPr>
            <p:cNvPr id="284" name="Circle: Hollow 283">
              <a:extLst>
                <a:ext uri="{FF2B5EF4-FFF2-40B4-BE49-F238E27FC236}">
                  <a16:creationId xmlns:a16="http://schemas.microsoft.com/office/drawing/2014/main" id="{97BE1083-0339-A4EE-EAD1-055998563803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2A90672D-D0C8-4072-1C7A-4DE129130C8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2CDF21D-CEAC-D55B-5409-B6FE841033F8}"/>
              </a:ext>
            </a:extLst>
          </p:cNvPr>
          <p:cNvSpPr/>
          <p:nvPr/>
        </p:nvSpPr>
        <p:spPr>
          <a:xfrm>
            <a:off x="6830302" y="2663260"/>
            <a:ext cx="3684761" cy="1223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A1F3554-E032-5B5B-1125-A950897D0FEB}"/>
              </a:ext>
            </a:extLst>
          </p:cNvPr>
          <p:cNvSpPr/>
          <p:nvPr/>
        </p:nvSpPr>
        <p:spPr>
          <a:xfrm>
            <a:off x="7131136" y="2690482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03A9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4.7% PEOPLE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C919BAD-0578-9B92-DA60-8D4A4D5C4512}"/>
              </a:ext>
            </a:extLst>
          </p:cNvPr>
          <p:cNvSpPr/>
          <p:nvPr/>
        </p:nvSpPr>
        <p:spPr>
          <a:xfrm>
            <a:off x="9664602" y="2690482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0"/>
              <a:solidFill>
                <a:srgbClr val="E83F8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3B6ADA1-E79A-ADDF-37E7-1227901BF7EF}"/>
              </a:ext>
            </a:extLst>
          </p:cNvPr>
          <p:cNvSpPr/>
          <p:nvPr/>
        </p:nvSpPr>
        <p:spPr>
          <a:xfrm>
            <a:off x="8889778" y="2728299"/>
            <a:ext cx="17343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3A9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28</a:t>
            </a:r>
            <a:r>
              <a:rPr lang="en-US" sz="1600" b="1" cap="none" spc="0" dirty="0">
                <a:ln w="0"/>
                <a:solidFill>
                  <a:srgbClr val="03A9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% GRADUATES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DDAF51A6-122C-489F-C41A-809BCE01982C}"/>
              </a:ext>
            </a:extLst>
          </p:cNvPr>
          <p:cNvGrpSpPr/>
          <p:nvPr/>
        </p:nvGrpSpPr>
        <p:grpSpPr>
          <a:xfrm>
            <a:off x="6522734" y="4303712"/>
            <a:ext cx="1292992" cy="1292992"/>
            <a:chOff x="4328982" y="2168610"/>
            <a:chExt cx="2261288" cy="2261288"/>
          </a:xfrm>
        </p:grpSpPr>
        <p:sp>
          <p:nvSpPr>
            <p:cNvPr id="292" name="Circle: Hollow 291">
              <a:extLst>
                <a:ext uri="{FF2B5EF4-FFF2-40B4-BE49-F238E27FC236}">
                  <a16:creationId xmlns:a16="http://schemas.microsoft.com/office/drawing/2014/main" id="{A919DC1E-2FBA-7466-44B0-87861B61E37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BDB5B7C-1774-6953-3F32-F9D875CF41A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8DD5193-63AC-48D9-5A24-F8C7EA1B2302}"/>
              </a:ext>
            </a:extLst>
          </p:cNvPr>
          <p:cNvGrpSpPr/>
          <p:nvPr/>
        </p:nvGrpSpPr>
        <p:grpSpPr>
          <a:xfrm>
            <a:off x="4699663" y="4303712"/>
            <a:ext cx="1292992" cy="1292992"/>
            <a:chOff x="4328982" y="2168610"/>
            <a:chExt cx="2261288" cy="2261288"/>
          </a:xfrm>
        </p:grpSpPr>
        <p:sp>
          <p:nvSpPr>
            <p:cNvPr id="295" name="Circle: Hollow 294">
              <a:extLst>
                <a:ext uri="{FF2B5EF4-FFF2-40B4-BE49-F238E27FC236}">
                  <a16:creationId xmlns:a16="http://schemas.microsoft.com/office/drawing/2014/main" id="{BD6F0DA0-B6F5-B0D0-02B7-0ED5D35D41AB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C60003E-58DB-9E87-50B8-97F0822FC190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47C7A5D-1D13-A05C-81C3-339191CD73F1}"/>
              </a:ext>
            </a:extLst>
          </p:cNvPr>
          <p:cNvSpPr/>
          <p:nvPr/>
        </p:nvSpPr>
        <p:spPr>
          <a:xfrm>
            <a:off x="4338838" y="4950208"/>
            <a:ext cx="3684761" cy="1223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80CD787-D211-326C-8F51-2DE829872CFE}"/>
              </a:ext>
            </a:extLst>
          </p:cNvPr>
          <p:cNvSpPr/>
          <p:nvPr/>
        </p:nvSpPr>
        <p:spPr>
          <a:xfrm>
            <a:off x="4524996" y="4977430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4.6% PEOPLE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C81D646-AE16-919D-4326-257211B4B8E9}"/>
              </a:ext>
            </a:extLst>
          </p:cNvPr>
          <p:cNvSpPr/>
          <p:nvPr/>
        </p:nvSpPr>
        <p:spPr>
          <a:xfrm>
            <a:off x="7058462" y="4977430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0"/>
              <a:solidFill>
                <a:srgbClr val="E83F8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DECBB9E-EACB-8E48-329E-F3C98C1922C7}"/>
              </a:ext>
            </a:extLst>
          </p:cNvPr>
          <p:cNvSpPr/>
          <p:nvPr/>
        </p:nvSpPr>
        <p:spPr>
          <a:xfrm>
            <a:off x="6283638" y="5015247"/>
            <a:ext cx="17343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20</a:t>
            </a:r>
            <a:r>
              <a:rPr lang="en-US" sz="16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% GRADUATES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56CF83F-B0AE-312C-4F15-35295F152DBA}"/>
              </a:ext>
            </a:extLst>
          </p:cNvPr>
          <p:cNvSpPr txBox="1"/>
          <p:nvPr/>
        </p:nvSpPr>
        <p:spPr>
          <a:xfrm>
            <a:off x="1566221" y="2998113"/>
            <a:ext cx="3101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EF3078"/>
                </a:solidFill>
                <a:latin typeface="Tw Cen MT" panose="020B0602020104020603" pitchFamily="34" charset="0"/>
              </a:rPr>
              <a:t>INDIA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4C96590-6AFA-F219-8D25-1EEDDC842108}"/>
              </a:ext>
            </a:extLst>
          </p:cNvPr>
          <p:cNvSpPr txBox="1"/>
          <p:nvPr/>
        </p:nvSpPr>
        <p:spPr>
          <a:xfrm>
            <a:off x="7364291" y="2998113"/>
            <a:ext cx="3101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3A9AC"/>
                </a:solidFill>
                <a:latin typeface="Tw Cen MT" panose="020B0602020104020603" pitchFamily="34" charset="0"/>
              </a:rPr>
              <a:t>PAKISTAN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D49436F-596F-E1FC-16E1-C56F682447D9}"/>
              </a:ext>
            </a:extLst>
          </p:cNvPr>
          <p:cNvSpPr txBox="1"/>
          <p:nvPr/>
        </p:nvSpPr>
        <p:spPr>
          <a:xfrm>
            <a:off x="4724164" y="5279875"/>
            <a:ext cx="3101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92D050"/>
                </a:solidFill>
                <a:latin typeface="Tw Cen MT" panose="020B0602020104020603" pitchFamily="34" charset="0"/>
              </a:rPr>
              <a:t>NEPAL</a:t>
            </a:r>
          </a:p>
        </p:txBody>
      </p:sp>
    </p:spTree>
    <p:extLst>
      <p:ext uri="{BB962C8B-B14F-4D97-AF65-F5344CB8AC3E}">
        <p14:creationId xmlns:p14="http://schemas.microsoft.com/office/powerpoint/2010/main" val="24294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644000">
                                      <p:cBhvr>
                                        <p:cTn id="6" dur="2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564000">
                                      <p:cBhvr>
                                        <p:cTn id="8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076000">
                                      <p:cBhvr>
                                        <p:cTn id="10" dur="2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24000">
                                      <p:cBhvr>
                                        <p:cTn id="12" dur="2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968000">
                                      <p:cBhvr>
                                        <p:cTn id="14" dur="2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16" dur="2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6" grpId="0"/>
      <p:bldP spid="287" grpId="0"/>
      <p:bldP spid="289" grpId="0"/>
      <p:bldP spid="298" grpId="0"/>
      <p:bldP spid="300" grpId="0"/>
      <p:bldP spid="302" grpId="0"/>
      <p:bldP spid="303" grpId="0"/>
      <p:bldP spid="3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787E2C0-28EE-7B62-B2E9-CED90BF0918A}"/>
              </a:ext>
            </a:extLst>
          </p:cNvPr>
          <p:cNvGrpSpPr/>
          <p:nvPr/>
        </p:nvGrpSpPr>
        <p:grpSpPr>
          <a:xfrm>
            <a:off x="0" y="-31771"/>
            <a:ext cx="4983153" cy="6889771"/>
            <a:chOff x="0" y="-31771"/>
            <a:chExt cx="4983153" cy="68897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B07959-376D-BDE6-BE54-D6D85058433F}"/>
                </a:ext>
              </a:extLst>
            </p:cNvPr>
            <p:cNvSpPr/>
            <p:nvPr/>
          </p:nvSpPr>
          <p:spPr>
            <a:xfrm>
              <a:off x="0" y="0"/>
              <a:ext cx="3798277" cy="6858000"/>
            </a:xfrm>
            <a:prstGeom prst="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C24A824-48CF-0A3E-E2B6-F81F000B8EEE}"/>
                </a:ext>
              </a:extLst>
            </p:cNvPr>
            <p:cNvSpPr/>
            <p:nvPr/>
          </p:nvSpPr>
          <p:spPr>
            <a:xfrm rot="5400000">
              <a:off x="938346" y="2813193"/>
              <a:ext cx="6889771" cy="1199843"/>
            </a:xfrm>
            <a:prstGeom prst="triangle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40618-BBB6-4FD3-9C65-1E3C31CD16BE}"/>
              </a:ext>
            </a:extLst>
          </p:cNvPr>
          <p:cNvSpPr/>
          <p:nvPr/>
        </p:nvSpPr>
        <p:spPr>
          <a:xfrm>
            <a:off x="6132876" y="2399299"/>
            <a:ext cx="558518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has led to the loss of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036BC-02A7-46A4-96CC-3BFAE4E45332}"/>
              </a:ext>
            </a:extLst>
          </p:cNvPr>
          <p:cNvSpPr/>
          <p:nvPr/>
        </p:nvSpPr>
        <p:spPr>
          <a:xfrm>
            <a:off x="6122458" y="3837048"/>
            <a:ext cx="552619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 Time Jobs</a:t>
            </a:r>
            <a:endParaRPr lang="en-US" sz="7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03825-E2F1-4B6E-B8AE-13F9B280EA4F}"/>
              </a:ext>
            </a:extLst>
          </p:cNvPr>
          <p:cNvSpPr/>
          <p:nvPr/>
        </p:nvSpPr>
        <p:spPr>
          <a:xfrm>
            <a:off x="6132876" y="4909072"/>
            <a:ext cx="5628400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International Labor Organization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B53E0E-918A-4BF3-45C4-BCB85928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4" y="2204465"/>
            <a:ext cx="4897750" cy="326516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BBFCE1-7464-F2BC-9277-D2ED145F4099}"/>
              </a:ext>
            </a:extLst>
          </p:cNvPr>
          <p:cNvGrpSpPr/>
          <p:nvPr/>
        </p:nvGrpSpPr>
        <p:grpSpPr>
          <a:xfrm>
            <a:off x="7438292" y="-31769"/>
            <a:ext cx="4753708" cy="787907"/>
            <a:chOff x="7069014" y="-31769"/>
            <a:chExt cx="5122986" cy="787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742217-F34A-B7ED-E627-1430AA1B807A}"/>
                </a:ext>
              </a:extLst>
            </p:cNvPr>
            <p:cNvSpPr/>
            <p:nvPr/>
          </p:nvSpPr>
          <p:spPr>
            <a:xfrm>
              <a:off x="8176846" y="0"/>
              <a:ext cx="4015154" cy="756138"/>
            </a:xfrm>
            <a:prstGeom prst="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0E5DA4D6-9C00-FACF-AAB7-259B9FB54404}"/>
                </a:ext>
              </a:extLst>
            </p:cNvPr>
            <p:cNvSpPr/>
            <p:nvPr/>
          </p:nvSpPr>
          <p:spPr>
            <a:xfrm flipH="1">
              <a:off x="7069014" y="-31769"/>
              <a:ext cx="1107831" cy="787907"/>
            </a:xfrm>
            <a:prstGeom prst="rtTriangle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18357-0323-DFE3-50BE-7A1CA3739F08}"/>
              </a:ext>
            </a:extLst>
          </p:cNvPr>
          <p:cNvSpPr/>
          <p:nvPr/>
        </p:nvSpPr>
        <p:spPr>
          <a:xfrm>
            <a:off x="8332300" y="45013"/>
            <a:ext cx="377398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World’s Perspective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BF969-41F2-0C2D-93FB-A1E7CE76BBE1}"/>
              </a:ext>
            </a:extLst>
          </p:cNvPr>
          <p:cNvSpPr/>
          <p:nvPr/>
        </p:nvSpPr>
        <p:spPr>
          <a:xfrm>
            <a:off x="6164544" y="2781625"/>
            <a:ext cx="50593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E83F8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255 Million</a:t>
            </a:r>
          </a:p>
        </p:txBody>
      </p:sp>
    </p:spTree>
    <p:extLst>
      <p:ext uri="{BB962C8B-B14F-4D97-AF65-F5344CB8AC3E}">
        <p14:creationId xmlns:p14="http://schemas.microsoft.com/office/powerpoint/2010/main" val="353450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7ECC09C-9E2E-4ABB-B5AA-7D1C3A73E2D6}"/>
              </a:ext>
            </a:extLst>
          </p:cNvPr>
          <p:cNvSpPr/>
          <p:nvPr/>
        </p:nvSpPr>
        <p:spPr>
          <a:xfrm>
            <a:off x="-360377" y="823250"/>
            <a:ext cx="1323104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WORKING-HOUR, EMPLOYMENT AND LABOR </a:t>
            </a:r>
            <a:r>
              <a:rPr lang="en-US" sz="2500" b="1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I</a:t>
            </a:r>
            <a:r>
              <a:rPr lang="en-US" sz="2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NCOME </a:t>
            </a:r>
            <a:r>
              <a:rPr lang="en-US" sz="2500" b="1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</a:t>
            </a:r>
            <a:r>
              <a:rPr lang="en-US" sz="2500" b="1" cap="none" spc="0" dirty="0">
                <a:ln w="0"/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OSSES IN 2020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B3705C-0B3D-41D1-BF30-BBC5DF9DF24B}"/>
              </a:ext>
            </a:extLst>
          </p:cNvPr>
          <p:cNvCxnSpPr>
            <a:cxnSpLocks/>
          </p:cNvCxnSpPr>
          <p:nvPr/>
        </p:nvCxnSpPr>
        <p:spPr>
          <a:xfrm flipV="1">
            <a:off x="12848873" y="-540829"/>
            <a:ext cx="377851" cy="20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9320-DA27-E0D5-FE61-32FA0207726C}"/>
              </a:ext>
            </a:extLst>
          </p:cNvPr>
          <p:cNvGrpSpPr/>
          <p:nvPr/>
        </p:nvGrpSpPr>
        <p:grpSpPr>
          <a:xfrm>
            <a:off x="-483919" y="1957774"/>
            <a:ext cx="12061821" cy="3567081"/>
            <a:chOff x="244999" y="2180960"/>
            <a:chExt cx="10831633" cy="3567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8AA929-88EC-42FF-844F-322D62A53EE8}"/>
                </a:ext>
              </a:extLst>
            </p:cNvPr>
            <p:cNvSpPr/>
            <p:nvPr/>
          </p:nvSpPr>
          <p:spPr>
            <a:xfrm>
              <a:off x="1276725" y="3252441"/>
              <a:ext cx="2293495" cy="1184223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461465-4AA3-4260-B64A-5D1D6F76D8C6}"/>
                </a:ext>
              </a:extLst>
            </p:cNvPr>
            <p:cNvSpPr/>
            <p:nvPr/>
          </p:nvSpPr>
          <p:spPr>
            <a:xfrm>
              <a:off x="947612" y="3261898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 hour losses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DF1A11-9F3C-4B41-B3ED-616216E40F67}"/>
                </a:ext>
              </a:extLst>
            </p:cNvPr>
            <p:cNvSpPr/>
            <p:nvPr/>
          </p:nvSpPr>
          <p:spPr>
            <a:xfrm>
              <a:off x="355941" y="3522846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2020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A1EDBD-1528-4507-825C-094C17B43AEE}"/>
                </a:ext>
              </a:extLst>
            </p:cNvPr>
            <p:cNvSpPr/>
            <p:nvPr/>
          </p:nvSpPr>
          <p:spPr>
            <a:xfrm>
              <a:off x="244999" y="3753813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8.8%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950DC6-8130-4380-88E3-6AD4CEA21FEF}"/>
                </a:ext>
              </a:extLst>
            </p:cNvPr>
            <p:cNvSpPr/>
            <p:nvPr/>
          </p:nvSpPr>
          <p:spPr>
            <a:xfrm>
              <a:off x="761329" y="4013519"/>
              <a:ext cx="293582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255 Million FTE*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A6CAA5-5F0C-429F-A57E-F11480A77B3E}"/>
                </a:ext>
              </a:extLst>
            </p:cNvPr>
            <p:cNvSpPr/>
            <p:nvPr/>
          </p:nvSpPr>
          <p:spPr>
            <a:xfrm>
              <a:off x="4432453" y="2262341"/>
              <a:ext cx="3121755" cy="888778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DA0125-8D81-4147-9454-652FBAFCA017}"/>
                </a:ext>
              </a:extLst>
            </p:cNvPr>
            <p:cNvSpPr/>
            <p:nvPr/>
          </p:nvSpPr>
          <p:spPr>
            <a:xfrm>
              <a:off x="4118830" y="2261020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Employment Losses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6955EB-54BF-497C-8ACC-26661FA3C537}"/>
                </a:ext>
              </a:extLst>
            </p:cNvPr>
            <p:cNvSpPr/>
            <p:nvPr/>
          </p:nvSpPr>
          <p:spPr>
            <a:xfrm>
              <a:off x="3732674" y="2504083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144 Million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69399-76FD-4D30-B698-D54805053FB1}"/>
                </a:ext>
              </a:extLst>
            </p:cNvPr>
            <p:cNvSpPr/>
            <p:nvPr/>
          </p:nvSpPr>
          <p:spPr>
            <a:xfrm>
              <a:off x="4046934" y="2753688"/>
              <a:ext cx="4032903" cy="3231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≈ 50% of total working-hour losses</a:t>
              </a:r>
              <a:endParaRPr lang="en-US" sz="15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1B595DB-73FF-4992-9A41-73349644C413}"/>
                </a:ext>
              </a:extLst>
            </p:cNvPr>
            <p:cNvSpPr/>
            <p:nvPr/>
          </p:nvSpPr>
          <p:spPr>
            <a:xfrm>
              <a:off x="7925156" y="2221629"/>
              <a:ext cx="2540536" cy="578267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9EBE-6FDB-41DC-A3F2-C2CAD0FB022C}"/>
                </a:ext>
              </a:extLst>
            </p:cNvPr>
            <p:cNvSpPr/>
            <p:nvPr/>
          </p:nvSpPr>
          <p:spPr>
            <a:xfrm>
              <a:off x="7679772" y="2180960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 to Unemployment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253F3A-90D5-40FC-8572-E7B4ECB5CB9F}"/>
                </a:ext>
              </a:extLst>
            </p:cNvPr>
            <p:cNvSpPr/>
            <p:nvPr/>
          </p:nvSpPr>
          <p:spPr>
            <a:xfrm>
              <a:off x="7704111" y="2430564"/>
              <a:ext cx="16225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Million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DCDE5E2-F0CA-4684-95D9-8389DD0DB565}"/>
                </a:ext>
              </a:extLst>
            </p:cNvPr>
            <p:cNvSpPr/>
            <p:nvPr/>
          </p:nvSpPr>
          <p:spPr>
            <a:xfrm>
              <a:off x="7925156" y="2942184"/>
              <a:ext cx="2540536" cy="578267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B079B8-F5BB-4562-85B9-910BB43815EF}"/>
                </a:ext>
              </a:extLst>
            </p:cNvPr>
            <p:cNvSpPr/>
            <p:nvPr/>
          </p:nvSpPr>
          <p:spPr>
            <a:xfrm>
              <a:off x="7440808" y="2873415"/>
              <a:ext cx="29358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 to Inactivity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054F19-1DE9-4295-B1CF-BD111ABFBC6E}"/>
                </a:ext>
              </a:extLst>
            </p:cNvPr>
            <p:cNvSpPr/>
            <p:nvPr/>
          </p:nvSpPr>
          <p:spPr>
            <a:xfrm>
              <a:off x="7704111" y="3151119"/>
              <a:ext cx="16225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81</a:t>
              </a:r>
              <a:r>
                <a:rPr lang="en-US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Million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1F9454E-14D5-45BC-9196-611FD6D75916}"/>
                </a:ext>
              </a:extLst>
            </p:cNvPr>
            <p:cNvSpPr/>
            <p:nvPr/>
          </p:nvSpPr>
          <p:spPr>
            <a:xfrm>
              <a:off x="4422304" y="3697356"/>
              <a:ext cx="6043388" cy="705702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0D6470-29C0-4196-B2DF-71F98C6D4754}"/>
                </a:ext>
              </a:extLst>
            </p:cNvPr>
            <p:cNvSpPr/>
            <p:nvPr/>
          </p:nvSpPr>
          <p:spPr>
            <a:xfrm>
              <a:off x="4184052" y="3715914"/>
              <a:ext cx="51954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 Hour Reduction within Employment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1B90F-089B-4671-A9A6-20152A42317B}"/>
                </a:ext>
              </a:extLst>
            </p:cNvPr>
            <p:cNvSpPr/>
            <p:nvPr/>
          </p:nvSpPr>
          <p:spPr>
            <a:xfrm>
              <a:off x="3958628" y="4013519"/>
              <a:ext cx="4032903" cy="3231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≈ 50% of total working-hour losses</a:t>
              </a:r>
              <a:endParaRPr lang="en-US" sz="15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F73A144-F054-4BF6-86D5-B39714BF86F2}"/>
                </a:ext>
              </a:extLst>
            </p:cNvPr>
            <p:cNvSpPr/>
            <p:nvPr/>
          </p:nvSpPr>
          <p:spPr>
            <a:xfrm>
              <a:off x="4432453" y="4631571"/>
              <a:ext cx="6043388" cy="705702"/>
            </a:xfrm>
            <a:prstGeom prst="roundRect">
              <a:avLst/>
            </a:prstGeom>
            <a:solidFill>
              <a:srgbClr val="E83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F95B6E-9C0D-4DF7-8FC1-68E8C707C3C4}"/>
                </a:ext>
              </a:extLst>
            </p:cNvPr>
            <p:cNvSpPr/>
            <p:nvPr/>
          </p:nvSpPr>
          <p:spPr>
            <a:xfrm>
              <a:off x="4217592" y="4613462"/>
              <a:ext cx="51954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7BF768D-03E0-4F81-A817-F98F07A10101}"/>
                </a:ext>
              </a:extLst>
            </p:cNvPr>
            <p:cNvSpPr/>
            <p:nvPr/>
          </p:nvSpPr>
          <p:spPr>
            <a:xfrm>
              <a:off x="4070750" y="4606036"/>
              <a:ext cx="51954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Labor income loss (before income support)</a:t>
              </a:r>
              <a:endParaRPr lang="en-US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1DCC84-E38C-45C4-9CCF-0ACBB28093B4}"/>
                </a:ext>
              </a:extLst>
            </p:cNvPr>
            <p:cNvSpPr/>
            <p:nvPr/>
          </p:nvSpPr>
          <p:spPr>
            <a:xfrm>
              <a:off x="4156006" y="4921555"/>
              <a:ext cx="4032903" cy="3231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(US$3.7 trillion, or 4.4% of 2019 GDP)</a:t>
              </a:r>
              <a:endParaRPr lang="en-US" sz="15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BDAD0D-35CF-4CFC-955A-51E5E4F0E546}"/>
                </a:ext>
              </a:extLst>
            </p:cNvPr>
            <p:cNvSpPr/>
            <p:nvPr/>
          </p:nvSpPr>
          <p:spPr>
            <a:xfrm>
              <a:off x="3281032" y="5424876"/>
              <a:ext cx="7795600" cy="3231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FTE: Full‑time equivalent jobs (assuming a 48‑hour working week)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498F57-B773-4AD7-BD74-827703410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822" y="5021153"/>
              <a:ext cx="1843281" cy="2818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2A8F1C0-B898-409A-8F8F-CF1464CE6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8547" y="2473921"/>
              <a:ext cx="377851" cy="208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9B5A08-B830-4A04-84D3-97501B8064D4}"/>
                </a:ext>
              </a:extLst>
            </p:cNvPr>
            <p:cNvCxnSpPr>
              <a:cxnSpLocks/>
            </p:cNvCxnSpPr>
            <p:nvPr/>
          </p:nvCxnSpPr>
          <p:spPr>
            <a:xfrm>
              <a:off x="7554208" y="3176665"/>
              <a:ext cx="338828" cy="10901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6FDF2FC7-89FF-4879-BAE7-CF45D40CF63D}"/>
                </a:ext>
              </a:extLst>
            </p:cNvPr>
            <p:cNvSpPr/>
            <p:nvPr/>
          </p:nvSpPr>
          <p:spPr>
            <a:xfrm>
              <a:off x="3781972" y="2430564"/>
              <a:ext cx="514768" cy="1772383"/>
            </a:xfrm>
            <a:prstGeom prst="leftBracket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588C9D6-902D-4C61-89DB-9243A3A134E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666" y="2826006"/>
              <a:ext cx="0" cy="317493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2165C81-14BC-4E04-8173-6EE67DACC2AF}"/>
                </a:ext>
              </a:extLst>
            </p:cNvPr>
            <p:cNvCxnSpPr>
              <a:cxnSpLocks/>
            </p:cNvCxnSpPr>
            <p:nvPr/>
          </p:nvCxnSpPr>
          <p:spPr>
            <a:xfrm>
              <a:off x="2415523" y="2848428"/>
              <a:ext cx="13171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40E475-78B4-4368-A78D-DE89A70EE230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75" y="4487878"/>
              <a:ext cx="0" cy="582067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1C79BAD-6FBE-4071-B83A-84B1662B010F}"/>
              </a:ext>
            </a:extLst>
          </p:cNvPr>
          <p:cNvSpPr/>
          <p:nvPr/>
        </p:nvSpPr>
        <p:spPr>
          <a:xfrm>
            <a:off x="6501046" y="6347240"/>
            <a:ext cx="57182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Source: ILO Monitor: COVID-19 and the world of work</a:t>
            </a:r>
          </a:p>
        </p:txBody>
      </p:sp>
    </p:spTree>
    <p:extLst>
      <p:ext uri="{BB962C8B-B14F-4D97-AF65-F5344CB8AC3E}">
        <p14:creationId xmlns:p14="http://schemas.microsoft.com/office/powerpoint/2010/main" val="17261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81FA7B-85DF-602F-654C-956CEEAF4A0C}"/>
              </a:ext>
            </a:extLst>
          </p:cNvPr>
          <p:cNvGrpSpPr/>
          <p:nvPr/>
        </p:nvGrpSpPr>
        <p:grpSpPr>
          <a:xfrm>
            <a:off x="1722598" y="2545098"/>
            <a:ext cx="2261288" cy="2261288"/>
            <a:chOff x="4328982" y="2168610"/>
            <a:chExt cx="2261288" cy="2261288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F647072B-09B0-F8A5-2159-304E40963FC4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3D4C0C-A447-5A05-BF89-C13F789B0405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B52965A-E10E-105F-590E-EB532D0911CE}"/>
              </a:ext>
            </a:extLst>
          </p:cNvPr>
          <p:cNvSpPr/>
          <p:nvPr/>
        </p:nvSpPr>
        <p:spPr>
          <a:xfrm>
            <a:off x="1407501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B77F21-8E31-CF6B-CD48-0602B58CF812}"/>
              </a:ext>
            </a:extLst>
          </p:cNvPr>
          <p:cNvGrpSpPr/>
          <p:nvPr/>
        </p:nvGrpSpPr>
        <p:grpSpPr>
          <a:xfrm>
            <a:off x="4614079" y="2545098"/>
            <a:ext cx="2261288" cy="2261288"/>
            <a:chOff x="4328982" y="2168610"/>
            <a:chExt cx="2261288" cy="2261288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167475F-0614-D1F8-E6C9-321A9821864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F4CE-7EE4-6EB9-54CC-14B8DF8E078A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F37F3C0-C8DB-9663-68DB-1928E88B13FA}"/>
              </a:ext>
            </a:extLst>
          </p:cNvPr>
          <p:cNvSpPr/>
          <p:nvPr/>
        </p:nvSpPr>
        <p:spPr>
          <a:xfrm>
            <a:off x="4298982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4DD67B-46F7-5081-8143-74D2703A157D}"/>
              </a:ext>
            </a:extLst>
          </p:cNvPr>
          <p:cNvGrpSpPr/>
          <p:nvPr/>
        </p:nvGrpSpPr>
        <p:grpSpPr>
          <a:xfrm>
            <a:off x="7505560" y="2545098"/>
            <a:ext cx="2261288" cy="2261288"/>
            <a:chOff x="4328982" y="2168610"/>
            <a:chExt cx="2261288" cy="2261288"/>
          </a:xfrm>
        </p:grpSpPr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416EE4D3-C9FF-3CAA-F93A-4B972EB03D5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29A247-4CE5-A97B-8A0D-3A66E609B03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F8AAC-5232-BD88-039C-806405EA0592}"/>
              </a:ext>
            </a:extLst>
          </p:cNvPr>
          <p:cNvSpPr/>
          <p:nvPr/>
        </p:nvSpPr>
        <p:spPr>
          <a:xfrm>
            <a:off x="7190463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64F384-FB64-B20B-2746-644CCF2C4B5A}"/>
              </a:ext>
            </a:extLst>
          </p:cNvPr>
          <p:cNvSpPr/>
          <p:nvPr/>
        </p:nvSpPr>
        <p:spPr>
          <a:xfrm>
            <a:off x="8986569" y="3675742"/>
            <a:ext cx="2891481" cy="1346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6F771-C889-8DFE-117B-BC9381D16F82}"/>
              </a:ext>
            </a:extLst>
          </p:cNvPr>
          <p:cNvGrpSpPr/>
          <p:nvPr/>
        </p:nvGrpSpPr>
        <p:grpSpPr>
          <a:xfrm>
            <a:off x="1257269" y="3363032"/>
            <a:ext cx="3101876" cy="1373665"/>
            <a:chOff x="176408" y="3116290"/>
            <a:chExt cx="3101876" cy="1373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FB049-69AB-866E-C21E-C83EA30C278C}"/>
                </a:ext>
              </a:extLst>
            </p:cNvPr>
            <p:cNvSpPr txBox="1"/>
            <p:nvPr/>
          </p:nvSpPr>
          <p:spPr>
            <a:xfrm>
              <a:off x="1098141" y="3116290"/>
              <a:ext cx="13794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83.4%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182F81-2AAF-7A13-DD3F-65B3B1F34A4B}"/>
                </a:ext>
              </a:extLst>
            </p:cNvPr>
            <p:cNvSpPr txBox="1"/>
            <p:nvPr/>
          </p:nvSpPr>
          <p:spPr>
            <a:xfrm>
              <a:off x="176408" y="3720128"/>
              <a:ext cx="3101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INTERESTED IN PROVIDING ODD JOB SERVICES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61C9C4-D189-05CD-2492-BF5A5725F827}"/>
                </a:ext>
              </a:extLst>
            </p:cNvPr>
            <p:cNvSpPr txBox="1"/>
            <p:nvPr/>
          </p:nvSpPr>
          <p:spPr>
            <a:xfrm>
              <a:off x="312125" y="4089845"/>
              <a:ext cx="2891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704F2-7466-DF4B-E756-B4AEE7DB7866}"/>
              </a:ext>
            </a:extLst>
          </p:cNvPr>
          <p:cNvGrpSpPr/>
          <p:nvPr/>
        </p:nvGrpSpPr>
        <p:grpSpPr>
          <a:xfrm>
            <a:off x="4263218" y="3342827"/>
            <a:ext cx="3101876" cy="1177645"/>
            <a:chOff x="255479" y="3099313"/>
            <a:chExt cx="3101876" cy="117764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2EE8A1-4D8D-6886-ABFE-E2CF9980335C}"/>
                </a:ext>
              </a:extLst>
            </p:cNvPr>
            <p:cNvSpPr txBox="1"/>
            <p:nvPr/>
          </p:nvSpPr>
          <p:spPr>
            <a:xfrm>
              <a:off x="1067029" y="3099313"/>
              <a:ext cx="1468674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84%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87E81-93D8-3EF5-62F8-74BE5F2696DB}"/>
                </a:ext>
              </a:extLst>
            </p:cNvPr>
            <p:cNvSpPr txBox="1"/>
            <p:nvPr/>
          </p:nvSpPr>
          <p:spPr>
            <a:xfrm>
              <a:off x="255479" y="3692183"/>
              <a:ext cx="3101876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3A9AC"/>
                  </a:solidFill>
                  <a:latin typeface="Tw Cen MT" panose="020B0602020104020603" pitchFamily="34" charset="0"/>
                </a:rPr>
                <a:t>INTERESTED IN PROVIDING </a:t>
              </a:r>
            </a:p>
            <a:p>
              <a:pPr algn="ctr"/>
              <a:r>
                <a:rPr lang="en-US" sz="1600" b="1" dirty="0">
                  <a:solidFill>
                    <a:srgbClr val="03A9AC"/>
                  </a:solidFill>
                  <a:latin typeface="Tw Cen MT" panose="020B0602020104020603" pitchFamily="34" charset="0"/>
                </a:rPr>
                <a:t>ODD JOBS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5AF1C-82B0-8B3A-E989-D7CBAA40AFA6}"/>
              </a:ext>
            </a:extLst>
          </p:cNvPr>
          <p:cNvGrpSpPr/>
          <p:nvPr/>
        </p:nvGrpSpPr>
        <p:grpSpPr>
          <a:xfrm>
            <a:off x="7120534" y="3342827"/>
            <a:ext cx="3101876" cy="947209"/>
            <a:chOff x="221808" y="3102541"/>
            <a:chExt cx="3101876" cy="94720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C47DA9-12E3-5C65-B995-B0FB2E982F83}"/>
                </a:ext>
              </a:extLst>
            </p:cNvPr>
            <p:cNvSpPr txBox="1"/>
            <p:nvPr/>
          </p:nvSpPr>
          <p:spPr>
            <a:xfrm>
              <a:off x="1059513" y="3102541"/>
              <a:ext cx="1457327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92%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D5CFB6-671C-CB1F-D2AF-1D053074F0E5}"/>
                </a:ext>
              </a:extLst>
            </p:cNvPr>
            <p:cNvSpPr txBox="1"/>
            <p:nvPr/>
          </p:nvSpPr>
          <p:spPr>
            <a:xfrm>
              <a:off x="221808" y="3711196"/>
              <a:ext cx="310187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WILLING TO HAVE A PLATFORM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2DCE5F6-99E0-62EB-0981-6959228EA09B}"/>
              </a:ext>
            </a:extLst>
          </p:cNvPr>
          <p:cNvSpPr txBox="1"/>
          <p:nvPr/>
        </p:nvSpPr>
        <p:spPr>
          <a:xfrm>
            <a:off x="616132" y="546885"/>
            <a:ext cx="10959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AFTER GOING THROUGH A MARKET RESEARCH WHICH INCLUDES 230+ PEOPLE RESPONSES</a:t>
            </a:r>
          </a:p>
        </p:txBody>
      </p:sp>
      <p:sp>
        <p:nvSpPr>
          <p:cNvPr id="28" name="Rectangle: Rounded Corners 44">
            <a:extLst>
              <a:ext uri="{FF2B5EF4-FFF2-40B4-BE49-F238E27FC236}">
                <a16:creationId xmlns:a16="http://schemas.microsoft.com/office/drawing/2014/main" id="{C83A08CC-4913-3A4F-BE5A-BDB1EC0084F0}"/>
              </a:ext>
            </a:extLst>
          </p:cNvPr>
          <p:cNvSpPr/>
          <p:nvPr/>
        </p:nvSpPr>
        <p:spPr>
          <a:xfrm>
            <a:off x="1158559" y="5657958"/>
            <a:ext cx="9728200" cy="653157"/>
          </a:xfrm>
          <a:custGeom>
            <a:avLst/>
            <a:gdLst>
              <a:gd name="connsiteX0" fmla="*/ 0 w 12194476"/>
              <a:gd name="connsiteY0" fmla="*/ 0 h 653157"/>
              <a:gd name="connsiteX1" fmla="*/ 0 w 12194476"/>
              <a:gd name="connsiteY1" fmla="*/ 0 h 653157"/>
              <a:gd name="connsiteX2" fmla="*/ 12194476 w 12194476"/>
              <a:gd name="connsiteY2" fmla="*/ 0 h 653157"/>
              <a:gd name="connsiteX3" fmla="*/ 12194476 w 12194476"/>
              <a:gd name="connsiteY3" fmla="*/ 0 h 653157"/>
              <a:gd name="connsiteX4" fmla="*/ 12194476 w 12194476"/>
              <a:gd name="connsiteY4" fmla="*/ 653157 h 653157"/>
              <a:gd name="connsiteX5" fmla="*/ 12194476 w 12194476"/>
              <a:gd name="connsiteY5" fmla="*/ 653157 h 653157"/>
              <a:gd name="connsiteX6" fmla="*/ 0 w 12194476"/>
              <a:gd name="connsiteY6" fmla="*/ 653157 h 653157"/>
              <a:gd name="connsiteX7" fmla="*/ 0 w 12194476"/>
              <a:gd name="connsiteY7" fmla="*/ 653157 h 653157"/>
              <a:gd name="connsiteX8" fmla="*/ 0 w 12194476"/>
              <a:gd name="connsiteY8" fmla="*/ 0 h 653157"/>
              <a:gd name="connsiteX0" fmla="*/ 406400 w 12194476"/>
              <a:gd name="connsiteY0" fmla="*/ 127000 h 653157"/>
              <a:gd name="connsiteX1" fmla="*/ 0 w 12194476"/>
              <a:gd name="connsiteY1" fmla="*/ 0 h 653157"/>
              <a:gd name="connsiteX2" fmla="*/ 12194476 w 12194476"/>
              <a:gd name="connsiteY2" fmla="*/ 0 h 653157"/>
              <a:gd name="connsiteX3" fmla="*/ 12194476 w 12194476"/>
              <a:gd name="connsiteY3" fmla="*/ 0 h 653157"/>
              <a:gd name="connsiteX4" fmla="*/ 12194476 w 12194476"/>
              <a:gd name="connsiteY4" fmla="*/ 653157 h 653157"/>
              <a:gd name="connsiteX5" fmla="*/ 12194476 w 12194476"/>
              <a:gd name="connsiteY5" fmla="*/ 653157 h 653157"/>
              <a:gd name="connsiteX6" fmla="*/ 0 w 12194476"/>
              <a:gd name="connsiteY6" fmla="*/ 653157 h 653157"/>
              <a:gd name="connsiteX7" fmla="*/ 0 w 12194476"/>
              <a:gd name="connsiteY7" fmla="*/ 653157 h 653157"/>
              <a:gd name="connsiteX8" fmla="*/ 406400 w 12194476"/>
              <a:gd name="connsiteY8" fmla="*/ 127000 h 653157"/>
              <a:gd name="connsiteX0" fmla="*/ 406400 w 12194476"/>
              <a:gd name="connsiteY0" fmla="*/ 127000 h 653157"/>
              <a:gd name="connsiteX1" fmla="*/ 0 w 12194476"/>
              <a:gd name="connsiteY1" fmla="*/ 0 h 653157"/>
              <a:gd name="connsiteX2" fmla="*/ 12194476 w 12194476"/>
              <a:gd name="connsiteY2" fmla="*/ 0 h 653157"/>
              <a:gd name="connsiteX3" fmla="*/ 11826176 w 12194476"/>
              <a:gd name="connsiteY3" fmla="*/ 88900 h 653157"/>
              <a:gd name="connsiteX4" fmla="*/ 12194476 w 12194476"/>
              <a:gd name="connsiteY4" fmla="*/ 653157 h 653157"/>
              <a:gd name="connsiteX5" fmla="*/ 12194476 w 12194476"/>
              <a:gd name="connsiteY5" fmla="*/ 653157 h 653157"/>
              <a:gd name="connsiteX6" fmla="*/ 0 w 12194476"/>
              <a:gd name="connsiteY6" fmla="*/ 653157 h 653157"/>
              <a:gd name="connsiteX7" fmla="*/ 0 w 12194476"/>
              <a:gd name="connsiteY7" fmla="*/ 653157 h 653157"/>
              <a:gd name="connsiteX8" fmla="*/ 406400 w 12194476"/>
              <a:gd name="connsiteY8" fmla="*/ 127000 h 65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476" h="653157">
                <a:moveTo>
                  <a:pt x="406400" y="127000"/>
                </a:moveTo>
                <a:lnTo>
                  <a:pt x="0" y="0"/>
                </a:lnTo>
                <a:lnTo>
                  <a:pt x="12194476" y="0"/>
                </a:lnTo>
                <a:lnTo>
                  <a:pt x="11826176" y="88900"/>
                </a:lnTo>
                <a:lnTo>
                  <a:pt x="12194476" y="653157"/>
                </a:lnTo>
                <a:lnTo>
                  <a:pt x="12194476" y="653157"/>
                </a:lnTo>
                <a:lnTo>
                  <a:pt x="0" y="653157"/>
                </a:lnTo>
                <a:lnTo>
                  <a:pt x="0" y="653157"/>
                </a:lnTo>
                <a:lnTo>
                  <a:pt x="406400" y="127000"/>
                </a:lnTo>
                <a:close/>
              </a:path>
            </a:pathLst>
          </a:custGeom>
          <a:solidFill>
            <a:srgbClr val="E83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3F8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B0B144-D09F-2AC5-C046-6760C288A9A5}"/>
              </a:ext>
            </a:extLst>
          </p:cNvPr>
          <p:cNvSpPr/>
          <p:nvPr/>
        </p:nvSpPr>
        <p:spPr>
          <a:xfrm>
            <a:off x="1722598" y="5639304"/>
            <a:ext cx="86001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world is desperately in need of a business module that has the potential to create an instant scope of employment for this chunk of people </a:t>
            </a:r>
            <a:endParaRPr lang="en-US" b="0" i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7200">
                                      <p:cBhvr>
                                        <p:cTn id="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512400">
                                      <p:cBhvr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754400">
                                      <p:cBhvr>
                                        <p:cTn id="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1419</Words>
  <Application>Microsoft Office PowerPoint</Application>
  <PresentationFormat>Widescreen</PresentationFormat>
  <Paragraphs>453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Agency FB</vt:lpstr>
      <vt:lpstr>Aharoni</vt:lpstr>
      <vt:lpstr>Arial</vt:lpstr>
      <vt:lpstr>Calibri</vt:lpstr>
      <vt:lpstr>Calibri Light</vt:lpstr>
      <vt:lpstr>Impact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Ashrafur Rahman</dc:creator>
  <cp:lastModifiedBy>Sadman Hafiz</cp:lastModifiedBy>
  <cp:revision>1475</cp:revision>
  <dcterms:created xsi:type="dcterms:W3CDTF">2022-03-18T04:46:12Z</dcterms:created>
  <dcterms:modified xsi:type="dcterms:W3CDTF">2023-03-17T10:25:10Z</dcterms:modified>
</cp:coreProperties>
</file>