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56" r:id="rId3"/>
    <p:sldId id="257" r:id="rId4"/>
    <p:sldId id="258"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6552A6-CC0B-4EB6-B16A-DCD92E972C5D}"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167845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552A6-CC0B-4EB6-B16A-DCD92E972C5D}"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78156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552A6-CC0B-4EB6-B16A-DCD92E972C5D}"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4047279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6552A6-CC0B-4EB6-B16A-DCD92E972C5D}"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373550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6552A6-CC0B-4EB6-B16A-DCD92E972C5D}"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424492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6552A6-CC0B-4EB6-B16A-DCD92E972C5D}"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391023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6552A6-CC0B-4EB6-B16A-DCD92E972C5D}"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163381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6552A6-CC0B-4EB6-B16A-DCD92E972C5D}"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282398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552A6-CC0B-4EB6-B16A-DCD92E972C5D}"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3708230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552A6-CC0B-4EB6-B16A-DCD92E972C5D}"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265147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6552A6-CC0B-4EB6-B16A-DCD92E972C5D}"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D3E0F-DF67-43A6-8D1B-CB0530D07B46}" type="slidenum">
              <a:rPr lang="en-US" smtClean="0"/>
              <a:t>‹#›</a:t>
            </a:fld>
            <a:endParaRPr lang="en-US"/>
          </a:p>
        </p:txBody>
      </p:sp>
    </p:spTree>
    <p:extLst>
      <p:ext uri="{BB962C8B-B14F-4D97-AF65-F5344CB8AC3E}">
        <p14:creationId xmlns:p14="http://schemas.microsoft.com/office/powerpoint/2010/main" val="282795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552A6-CC0B-4EB6-B16A-DCD92E972C5D}" type="datetimeFigureOut">
              <a:rPr lang="en-US" smtClean="0"/>
              <a:t>9/14/2024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D3E0F-DF67-43A6-8D1B-CB0530D07B46}" type="slidenum">
              <a:rPr lang="en-US" smtClean="0"/>
              <a:t>‹#›</a:t>
            </a:fld>
            <a:endParaRPr lang="en-US"/>
          </a:p>
        </p:txBody>
      </p:sp>
    </p:spTree>
    <p:extLst>
      <p:ext uri="{BB962C8B-B14F-4D97-AF65-F5344CB8AC3E}">
        <p14:creationId xmlns:p14="http://schemas.microsoft.com/office/powerpoint/2010/main" val="129165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71600"/>
            <a:ext cx="8229600" cy="1143000"/>
          </a:xfrm>
        </p:spPr>
        <p:txBody>
          <a:bodyPr/>
          <a:lstStyle/>
          <a:p>
            <a:r>
              <a:rPr lang="bn-BD" dirty="0" smtClean="0"/>
              <a:t>Database </a:t>
            </a:r>
            <a:r>
              <a:rPr lang="en-US" dirty="0" smtClean="0"/>
              <a:t> </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1800" y="2819400"/>
            <a:ext cx="2857500" cy="1767681"/>
          </a:xfrm>
        </p:spPr>
      </p:pic>
    </p:spTree>
    <p:extLst>
      <p:ext uri="{BB962C8B-B14F-4D97-AF65-F5344CB8AC3E}">
        <p14:creationId xmlns:p14="http://schemas.microsoft.com/office/powerpoint/2010/main" val="867402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Example</a:t>
            </a:r>
            <a:endParaRPr lang="en-US" b="1" dirty="0"/>
          </a:p>
        </p:txBody>
      </p:sp>
      <p:sp>
        <p:nvSpPr>
          <p:cNvPr id="3" name="Content Placeholder 2"/>
          <p:cNvSpPr>
            <a:spLocks noGrp="1"/>
          </p:cNvSpPr>
          <p:nvPr>
            <p:ph idx="1"/>
          </p:nvPr>
        </p:nvSpPr>
        <p:spPr/>
        <p:txBody>
          <a:bodyPr>
            <a:normAutofit/>
          </a:bodyPr>
          <a:lstStyle/>
          <a:p>
            <a:pPr marL="0" indent="0">
              <a:buNone/>
            </a:pPr>
            <a:r>
              <a:rPr lang="en-US" dirty="0" smtClean="0"/>
              <a:t>Let’s say your teacher asks you to keep track of all the books in your school library:</a:t>
            </a:r>
          </a:p>
          <a:p>
            <a:pPr lvl="1">
              <a:buFont typeface="Arial" pitchFamily="34" charset="0"/>
              <a:buChar char="•"/>
            </a:pPr>
            <a:r>
              <a:rPr lang="en-US" dirty="0" smtClean="0"/>
              <a:t>You create a </a:t>
            </a:r>
            <a:r>
              <a:rPr lang="en-US" b="1" dirty="0" smtClean="0"/>
              <a:t>Books Table</a:t>
            </a:r>
            <a:r>
              <a:rPr lang="en-US" dirty="0" smtClean="0"/>
              <a:t> to store the book titles, authors, and years published.</a:t>
            </a:r>
          </a:p>
          <a:p>
            <a:pPr lvl="1">
              <a:buFont typeface="Arial" pitchFamily="34" charset="0"/>
              <a:buChar char="•"/>
            </a:pPr>
            <a:r>
              <a:rPr lang="en-US" dirty="0" smtClean="0"/>
              <a:t>You create a </a:t>
            </a:r>
            <a:r>
              <a:rPr lang="en-US" b="1" dirty="0" smtClean="0"/>
              <a:t>Borrowers Table</a:t>
            </a:r>
            <a:r>
              <a:rPr lang="en-US" dirty="0" smtClean="0"/>
              <a:t> to store student names and the books they borrowed.</a:t>
            </a:r>
          </a:p>
          <a:p>
            <a:pPr lvl="1">
              <a:buFont typeface="Arial" pitchFamily="34" charset="0"/>
              <a:buChar char="•"/>
            </a:pPr>
            <a:r>
              <a:rPr lang="en-US" dirty="0" smtClean="0"/>
              <a:t>Access can link the </a:t>
            </a:r>
            <a:r>
              <a:rPr lang="en-US" b="1" dirty="0" smtClean="0"/>
              <a:t>Books Table</a:t>
            </a:r>
            <a:r>
              <a:rPr lang="en-US" dirty="0" smtClean="0"/>
              <a:t> and </a:t>
            </a:r>
            <a:r>
              <a:rPr lang="en-US" b="1" dirty="0" smtClean="0"/>
              <a:t>Borrowers Table</a:t>
            </a:r>
            <a:r>
              <a:rPr lang="en-US" dirty="0" smtClean="0"/>
              <a:t> so you can see which students borrowed which books.</a:t>
            </a:r>
          </a:p>
          <a:p>
            <a:endParaRPr lang="en-US" dirty="0"/>
          </a:p>
        </p:txBody>
      </p:sp>
    </p:spTree>
    <p:extLst>
      <p:ext uri="{BB962C8B-B14F-4D97-AF65-F5344CB8AC3E}">
        <p14:creationId xmlns:p14="http://schemas.microsoft.com/office/powerpoint/2010/main" val="1446698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Key</a:t>
            </a:r>
            <a:endParaRPr lang="en-US" b="1" dirty="0"/>
          </a:p>
        </p:txBody>
      </p:sp>
      <p:sp>
        <p:nvSpPr>
          <p:cNvPr id="3" name="Content Placeholder 2"/>
          <p:cNvSpPr>
            <a:spLocks noGrp="1"/>
          </p:cNvSpPr>
          <p:nvPr>
            <p:ph idx="1"/>
          </p:nvPr>
        </p:nvSpPr>
        <p:spPr/>
        <p:txBody>
          <a:bodyPr>
            <a:normAutofit fontScale="62500" lnSpcReduction="20000"/>
          </a:bodyPr>
          <a:lstStyle/>
          <a:p>
            <a:r>
              <a:rPr lang="en-US" dirty="0" smtClean="0"/>
              <a:t>A </a:t>
            </a:r>
            <a:r>
              <a:rPr lang="en-US" b="1" dirty="0" smtClean="0"/>
              <a:t>key</a:t>
            </a:r>
            <a:r>
              <a:rPr lang="en-US" dirty="0" smtClean="0"/>
              <a:t> is used to uniquely identify records (rows) in a table. There are different types of keys, but the most common one is the </a:t>
            </a:r>
            <a:r>
              <a:rPr lang="en-US" b="1" dirty="0" smtClean="0"/>
              <a:t>primary key</a:t>
            </a:r>
            <a:r>
              <a:rPr lang="en-US" dirty="0" smtClean="0"/>
              <a:t>.</a:t>
            </a:r>
          </a:p>
          <a:p>
            <a:r>
              <a:rPr lang="en-US" b="1" dirty="0" smtClean="0"/>
              <a:t>Primary Key</a:t>
            </a:r>
            <a:r>
              <a:rPr lang="en-US" dirty="0" smtClean="0"/>
              <a:t>:</a:t>
            </a:r>
          </a:p>
          <a:p>
            <a:pPr lvl="1"/>
            <a:r>
              <a:rPr lang="en-US" sz="3200" dirty="0" smtClean="0"/>
              <a:t>A field (or combination of fields) that </a:t>
            </a:r>
            <a:r>
              <a:rPr lang="en-US" sz="3200" b="1" dirty="0" smtClean="0"/>
              <a:t>uniquely identifies each record</a:t>
            </a:r>
            <a:r>
              <a:rPr lang="en-US" sz="3200" dirty="0" smtClean="0"/>
              <a:t> in a table.</a:t>
            </a:r>
          </a:p>
          <a:p>
            <a:pPr lvl="1"/>
            <a:r>
              <a:rPr lang="en-US" sz="3200" b="1" dirty="0" smtClean="0"/>
              <a:t>Example</a:t>
            </a:r>
            <a:r>
              <a:rPr lang="en-US" sz="3200" dirty="0" smtClean="0"/>
              <a:t>: In a "Students" table, you might have a field called </a:t>
            </a:r>
            <a:r>
              <a:rPr lang="en-US" sz="3200" b="1" dirty="0" err="1" smtClean="0"/>
              <a:t>StudentID</a:t>
            </a:r>
            <a:r>
              <a:rPr lang="en-US" sz="3200" dirty="0" smtClean="0"/>
              <a:t>, which assigns a unique number to each student. This </a:t>
            </a:r>
            <a:r>
              <a:rPr lang="en-US" sz="3200" b="1" dirty="0" err="1" smtClean="0"/>
              <a:t>StudentID</a:t>
            </a:r>
            <a:r>
              <a:rPr lang="en-US" sz="3200" dirty="0" smtClean="0"/>
              <a:t> would be the primary key, ensuring no two students have the same ID.</a:t>
            </a:r>
          </a:p>
          <a:p>
            <a:pPr lvl="1"/>
            <a:r>
              <a:rPr lang="en-US" sz="3200" b="1" dirty="0" smtClean="0"/>
              <a:t>Purpose</a:t>
            </a:r>
            <a:r>
              <a:rPr lang="en-US" sz="3200" dirty="0" smtClean="0"/>
              <a:t>: It prevents duplicate entries and helps in quickly finding or relating records in other tables.</a:t>
            </a:r>
          </a:p>
          <a:p>
            <a:r>
              <a:rPr lang="en-US" dirty="0" smtClean="0"/>
              <a:t>Other types of keys include:</a:t>
            </a:r>
          </a:p>
          <a:p>
            <a:r>
              <a:rPr lang="en-US" b="1" dirty="0" smtClean="0"/>
              <a:t>Foreign Key</a:t>
            </a:r>
            <a:r>
              <a:rPr lang="en-US" dirty="0" smtClean="0"/>
              <a:t>: A field that links one table to another by referencing the primary key in another table, establishing a relationship between the two tables.</a:t>
            </a:r>
          </a:p>
          <a:p>
            <a:endParaRPr lang="en-US" dirty="0"/>
          </a:p>
        </p:txBody>
      </p:sp>
    </p:spTree>
    <p:extLst>
      <p:ext uri="{BB962C8B-B14F-4D97-AF65-F5344CB8AC3E}">
        <p14:creationId xmlns:p14="http://schemas.microsoft.com/office/powerpoint/2010/main" val="13076082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Example of a Key in a Table</a:t>
            </a:r>
            <a:endParaRPr lang="en-US" b="1" dirty="0"/>
          </a:p>
        </p:txBody>
      </p:sp>
      <p:sp>
        <p:nvSpPr>
          <p:cNvPr id="3" name="Content Placeholder 2"/>
          <p:cNvSpPr>
            <a:spLocks noGrp="1"/>
          </p:cNvSpPr>
          <p:nvPr>
            <p:ph idx="1"/>
          </p:nvPr>
        </p:nvSpPr>
        <p:spPr/>
        <p:txBody>
          <a:bodyPr>
            <a:normAutofit/>
          </a:bodyPr>
          <a:lstStyle/>
          <a:p>
            <a:pPr marL="0" indent="0">
              <a:buNone/>
            </a:pPr>
            <a:r>
              <a:rPr lang="en-US" sz="2800" dirty="0" smtClean="0"/>
              <a:t>In a "Library" table, you might have:</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262873921"/>
              </p:ext>
            </p:extLst>
          </p:nvPr>
        </p:nvGraphicFramePr>
        <p:xfrm>
          <a:off x="533400" y="2362200"/>
          <a:ext cx="7924800" cy="1828800"/>
        </p:xfrm>
        <a:graphic>
          <a:graphicData uri="http://schemas.openxmlformats.org/drawingml/2006/table">
            <a:tbl>
              <a:tblPr firstRow="1" bandRow="1">
                <a:tableStyleId>{BC89EF96-8CEA-46FF-86C4-4CE0E7609802}</a:tableStyleId>
              </a:tblPr>
              <a:tblGrid>
                <a:gridCol w="1981200"/>
                <a:gridCol w="1981200"/>
                <a:gridCol w="1981200"/>
                <a:gridCol w="1981200"/>
              </a:tblGrid>
              <a:tr h="609600">
                <a:tc>
                  <a:txBody>
                    <a:bodyPr/>
                    <a:lstStyle/>
                    <a:p>
                      <a:pPr algn="ctr"/>
                      <a:r>
                        <a:rPr lang="en-US" dirty="0" err="1" smtClean="0"/>
                        <a:t>BookID</a:t>
                      </a:r>
                      <a:r>
                        <a:rPr lang="en-US" b="0" dirty="0" smtClean="0"/>
                        <a:t>(</a:t>
                      </a:r>
                      <a:r>
                        <a:rPr lang="en-US" b="0" dirty="0" err="1" smtClean="0"/>
                        <a:t>pk</a:t>
                      </a:r>
                      <a:r>
                        <a:rPr lang="en-US" b="0" dirty="0" smtClean="0"/>
                        <a:t>)</a:t>
                      </a:r>
                      <a:endParaRPr lang="en-US" b="0" dirty="0"/>
                    </a:p>
                  </a:txBody>
                  <a:tcPr/>
                </a:tc>
                <a:tc>
                  <a:txBody>
                    <a:bodyPr/>
                    <a:lstStyle/>
                    <a:p>
                      <a:pPr algn="ctr"/>
                      <a:r>
                        <a:rPr lang="en-US" dirty="0" err="1" smtClean="0"/>
                        <a:t>BookTitle</a:t>
                      </a:r>
                      <a:endParaRPr lang="en-US" dirty="0"/>
                    </a:p>
                  </a:txBody>
                  <a:tcPr/>
                </a:tc>
                <a:tc>
                  <a:txBody>
                    <a:bodyPr/>
                    <a:lstStyle/>
                    <a:p>
                      <a:pPr algn="ctr"/>
                      <a:r>
                        <a:rPr lang="en-US" dirty="0" smtClean="0"/>
                        <a:t>Author</a:t>
                      </a:r>
                      <a:endParaRPr lang="en-US" dirty="0"/>
                    </a:p>
                  </a:txBody>
                  <a:tcPr/>
                </a:tc>
                <a:tc>
                  <a:txBody>
                    <a:bodyPr/>
                    <a:lstStyle/>
                    <a:p>
                      <a:pPr algn="ctr"/>
                      <a:r>
                        <a:rPr lang="en-US" dirty="0" err="1" smtClean="0"/>
                        <a:t>YearPublished</a:t>
                      </a:r>
                      <a:endParaRPr lang="en-US" dirty="0"/>
                    </a:p>
                  </a:txBody>
                  <a:tcPr/>
                </a:tc>
              </a:tr>
              <a:tr h="609600">
                <a:tc>
                  <a:txBody>
                    <a:bodyPr/>
                    <a:lstStyle/>
                    <a:p>
                      <a:pPr algn="ctr"/>
                      <a:r>
                        <a:rPr lang="en-US" dirty="0" smtClean="0"/>
                        <a:t>1</a:t>
                      </a:r>
                      <a:endParaRPr lang="en-US" dirty="0"/>
                    </a:p>
                  </a:txBody>
                  <a:tcPr/>
                </a:tc>
                <a:tc>
                  <a:txBody>
                    <a:bodyPr/>
                    <a:lstStyle/>
                    <a:p>
                      <a:pPr algn="ctr"/>
                      <a:r>
                        <a:rPr lang="en-US" dirty="0" smtClean="0"/>
                        <a:t>Harry Potter</a:t>
                      </a:r>
                      <a:endParaRPr lang="en-US" dirty="0"/>
                    </a:p>
                  </a:txBody>
                  <a:tcPr/>
                </a:tc>
                <a:tc>
                  <a:txBody>
                    <a:bodyPr/>
                    <a:lstStyle/>
                    <a:p>
                      <a:pPr algn="ctr"/>
                      <a:r>
                        <a:rPr lang="en-US" dirty="0" smtClean="0"/>
                        <a:t>J.K. Rowling</a:t>
                      </a:r>
                      <a:endParaRPr lang="en-US" dirty="0"/>
                    </a:p>
                  </a:txBody>
                  <a:tcPr/>
                </a:tc>
                <a:tc>
                  <a:txBody>
                    <a:bodyPr/>
                    <a:lstStyle/>
                    <a:p>
                      <a:pPr algn="ctr"/>
                      <a:r>
                        <a:rPr lang="en-US" dirty="0" smtClean="0"/>
                        <a:t>2000</a:t>
                      </a:r>
                      <a:endParaRPr lang="en-US" dirty="0"/>
                    </a:p>
                  </a:txBody>
                  <a:tcPr/>
                </a:tc>
              </a:tr>
              <a:tr h="609600">
                <a:tc>
                  <a:txBody>
                    <a:bodyPr/>
                    <a:lstStyle/>
                    <a:p>
                      <a:pPr algn="ctr"/>
                      <a:r>
                        <a:rPr lang="en-US" dirty="0" smtClean="0"/>
                        <a:t>2</a:t>
                      </a:r>
                      <a:endParaRPr lang="en-US" dirty="0"/>
                    </a:p>
                  </a:txBody>
                  <a:tcPr/>
                </a:tc>
                <a:tc>
                  <a:txBody>
                    <a:bodyPr/>
                    <a:lstStyle/>
                    <a:p>
                      <a:pPr algn="ctr"/>
                      <a:r>
                        <a:rPr lang="en-US" dirty="0" smtClean="0"/>
                        <a:t>The Hobbit</a:t>
                      </a:r>
                      <a:endParaRPr lang="en-US" dirty="0"/>
                    </a:p>
                  </a:txBody>
                  <a:tcPr/>
                </a:tc>
                <a:tc>
                  <a:txBody>
                    <a:bodyPr/>
                    <a:lstStyle/>
                    <a:p>
                      <a:pPr algn="ctr"/>
                      <a:r>
                        <a:rPr lang="en-US" dirty="0" smtClean="0"/>
                        <a:t>J.R.R. Tolkien</a:t>
                      </a:r>
                      <a:endParaRPr lang="en-US" dirty="0"/>
                    </a:p>
                  </a:txBody>
                  <a:tcPr/>
                </a:tc>
                <a:tc>
                  <a:txBody>
                    <a:bodyPr/>
                    <a:lstStyle/>
                    <a:p>
                      <a:pPr algn="ctr"/>
                      <a:r>
                        <a:rPr lang="en-US" dirty="0" smtClean="0"/>
                        <a:t>1937</a:t>
                      </a:r>
                      <a:endParaRPr lang="en-US" dirty="0"/>
                    </a:p>
                  </a:txBody>
                  <a:tcPr/>
                </a:tc>
              </a:tr>
            </a:tbl>
          </a:graphicData>
        </a:graphic>
      </p:graphicFrame>
      <p:sp>
        <p:nvSpPr>
          <p:cNvPr id="5" name="Rectangle 4"/>
          <p:cNvSpPr/>
          <p:nvPr/>
        </p:nvSpPr>
        <p:spPr>
          <a:xfrm>
            <a:off x="533400" y="4495800"/>
            <a:ext cx="7924800" cy="369332"/>
          </a:xfrm>
          <a:prstGeom prst="rect">
            <a:avLst/>
          </a:prstGeom>
        </p:spPr>
        <p:txBody>
          <a:bodyPr wrap="square">
            <a:spAutoFit/>
          </a:bodyPr>
          <a:lstStyle/>
          <a:p>
            <a:r>
              <a:rPr lang="en-US" dirty="0" smtClean="0"/>
              <a:t>Here, </a:t>
            </a:r>
            <a:r>
              <a:rPr lang="en-US" b="1" dirty="0" err="1" smtClean="0"/>
              <a:t>BookID</a:t>
            </a:r>
            <a:r>
              <a:rPr lang="en-US" dirty="0" smtClean="0"/>
              <a:t> is the </a:t>
            </a:r>
            <a:r>
              <a:rPr lang="en-US" b="1" dirty="0" smtClean="0"/>
              <a:t>primary key</a:t>
            </a:r>
            <a:r>
              <a:rPr lang="en-US" dirty="0" smtClean="0"/>
              <a:t> because it uniquely identifies each book.</a:t>
            </a:r>
            <a:endParaRPr lang="en-US" dirty="0"/>
          </a:p>
        </p:txBody>
      </p:sp>
    </p:spTree>
    <p:extLst>
      <p:ext uri="{BB962C8B-B14F-4D97-AF65-F5344CB8AC3E}">
        <p14:creationId xmlns:p14="http://schemas.microsoft.com/office/powerpoint/2010/main" val="1370073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Type in MS Access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A </a:t>
            </a:r>
            <a:r>
              <a:rPr lang="en-US" b="1" dirty="0" smtClean="0"/>
              <a:t>data type</a:t>
            </a:r>
            <a:r>
              <a:rPr lang="en-US" dirty="0" smtClean="0"/>
              <a:t> defines the kind of data a field can store. Each field in a table must have a data type to ensure the right kind of information is entered.</a:t>
            </a:r>
          </a:p>
          <a:p>
            <a:r>
              <a:rPr lang="en-US" b="1" dirty="0" smtClean="0"/>
              <a:t>Common Data Types:</a:t>
            </a:r>
          </a:p>
          <a:p>
            <a:r>
              <a:rPr lang="en-US" b="1" dirty="0" smtClean="0"/>
              <a:t>Short Text</a:t>
            </a:r>
            <a:r>
              <a:rPr lang="en-US" dirty="0" smtClean="0"/>
              <a:t>: Stores letters, numbers, or a combination, up to 255 characters.</a:t>
            </a:r>
          </a:p>
          <a:p>
            <a:pPr lvl="1"/>
            <a:r>
              <a:rPr lang="en-US" b="1" dirty="0" smtClean="0"/>
              <a:t>Example</a:t>
            </a:r>
            <a:r>
              <a:rPr lang="en-US" dirty="0" smtClean="0"/>
              <a:t>: Names, addresses (e.g., "John Smith").</a:t>
            </a:r>
          </a:p>
          <a:p>
            <a:r>
              <a:rPr lang="en-US" b="1" dirty="0" smtClean="0"/>
              <a:t>Long Text</a:t>
            </a:r>
            <a:r>
              <a:rPr lang="en-US" dirty="0" smtClean="0"/>
              <a:t>: Stores longer pieces of text, up to 64,000 characters.</a:t>
            </a:r>
          </a:p>
          <a:p>
            <a:pPr lvl="1"/>
            <a:r>
              <a:rPr lang="en-US" b="1" dirty="0" smtClean="0"/>
              <a:t>Example</a:t>
            </a:r>
            <a:r>
              <a:rPr lang="en-US" dirty="0" smtClean="0"/>
              <a:t>: Descriptions or notes.</a:t>
            </a:r>
          </a:p>
          <a:p>
            <a:r>
              <a:rPr lang="en-US" b="1" dirty="0" smtClean="0"/>
              <a:t>Number</a:t>
            </a:r>
            <a:r>
              <a:rPr lang="en-US" dirty="0" smtClean="0"/>
              <a:t>: Stores numeric data for calculations.</a:t>
            </a:r>
          </a:p>
          <a:p>
            <a:pPr lvl="1"/>
            <a:r>
              <a:rPr lang="en-US" b="1" dirty="0" smtClean="0"/>
              <a:t>Example</a:t>
            </a:r>
            <a:r>
              <a:rPr lang="en-US" dirty="0" smtClean="0"/>
              <a:t>: Age, quantity (e.g., 15, 200).</a:t>
            </a:r>
          </a:p>
        </p:txBody>
      </p:sp>
    </p:spTree>
    <p:extLst>
      <p:ext uri="{BB962C8B-B14F-4D97-AF65-F5344CB8AC3E}">
        <p14:creationId xmlns:p14="http://schemas.microsoft.com/office/powerpoint/2010/main" val="3487198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Data Type in MS Access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Date/Time</a:t>
            </a:r>
            <a:r>
              <a:rPr lang="en-US" dirty="0" smtClean="0"/>
              <a:t>: Stores dates and times.</a:t>
            </a:r>
          </a:p>
          <a:p>
            <a:r>
              <a:rPr lang="en-US" b="1" dirty="0" smtClean="0"/>
              <a:t>Example</a:t>
            </a:r>
            <a:r>
              <a:rPr lang="en-US" dirty="0" smtClean="0"/>
              <a:t>: Birth date (e.g., "12/01/2000").</a:t>
            </a:r>
          </a:p>
          <a:p>
            <a:r>
              <a:rPr lang="en-US" b="1" dirty="0" smtClean="0"/>
              <a:t>Currency</a:t>
            </a:r>
            <a:r>
              <a:rPr lang="en-US" dirty="0" smtClean="0"/>
              <a:t>: Stores financial data with decimal points.</a:t>
            </a:r>
          </a:p>
          <a:p>
            <a:r>
              <a:rPr lang="en-US" b="1" dirty="0" smtClean="0"/>
              <a:t>Example</a:t>
            </a:r>
            <a:r>
              <a:rPr lang="en-US" dirty="0" smtClean="0"/>
              <a:t>: Price (e.g., $25.50).</a:t>
            </a:r>
          </a:p>
          <a:p>
            <a:r>
              <a:rPr lang="en-US" b="1" dirty="0" smtClean="0"/>
              <a:t>Yes/No</a:t>
            </a:r>
            <a:r>
              <a:rPr lang="en-US" dirty="0" smtClean="0"/>
              <a:t>: Stores true/false, or yes/no values.</a:t>
            </a:r>
          </a:p>
          <a:p>
            <a:r>
              <a:rPr lang="en-US" b="1" dirty="0" smtClean="0"/>
              <a:t>Example</a:t>
            </a:r>
            <a:r>
              <a:rPr lang="en-US" dirty="0" smtClean="0"/>
              <a:t>: If a book is available or not (Yes/No).</a:t>
            </a:r>
          </a:p>
          <a:p>
            <a:r>
              <a:rPr lang="en-US" b="1" dirty="0" smtClean="0"/>
              <a:t>AutoNumber</a:t>
            </a:r>
            <a:r>
              <a:rPr lang="en-US" dirty="0" smtClean="0"/>
              <a:t>: Automatically generates a unique number for each new record.</a:t>
            </a:r>
          </a:p>
          <a:p>
            <a:r>
              <a:rPr lang="en-US" b="1" dirty="0" smtClean="0"/>
              <a:t>Example</a:t>
            </a:r>
            <a:r>
              <a:rPr lang="en-US" dirty="0" smtClean="0"/>
              <a:t>: Automatically creating unique IDs like </a:t>
            </a:r>
            <a:r>
              <a:rPr lang="en-US" b="1" dirty="0" err="1" smtClean="0"/>
              <a:t>StudentID</a:t>
            </a:r>
            <a:r>
              <a:rPr lang="en-US" dirty="0" smtClean="0"/>
              <a:t> or </a:t>
            </a:r>
            <a:r>
              <a:rPr lang="en-US" b="1" dirty="0" err="1" smtClean="0"/>
              <a:t>BookID</a:t>
            </a:r>
            <a:r>
              <a:rPr lang="en-US" dirty="0" smtClean="0"/>
              <a:t>.</a:t>
            </a:r>
          </a:p>
          <a:p>
            <a:endParaRPr lang="en-US" dirty="0"/>
          </a:p>
        </p:txBody>
      </p:sp>
    </p:spTree>
    <p:extLst>
      <p:ext uri="{BB962C8B-B14F-4D97-AF65-F5344CB8AC3E}">
        <p14:creationId xmlns:p14="http://schemas.microsoft.com/office/powerpoint/2010/main" val="1941098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Example of Data Types in a Table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3319081"/>
              </p:ext>
            </p:extLst>
          </p:nvPr>
        </p:nvGraphicFramePr>
        <p:xfrm>
          <a:off x="457200" y="1600200"/>
          <a:ext cx="8229600" cy="2595880"/>
        </p:xfrm>
        <a:graphic>
          <a:graphicData uri="http://schemas.openxmlformats.org/drawingml/2006/table">
            <a:tbl>
              <a:tblPr firstRow="1" bandRow="1">
                <a:tableStyleId>{BC89EF96-8CEA-46FF-86C4-4CE0E7609802}</a:tableStyleId>
              </a:tblPr>
              <a:tblGrid>
                <a:gridCol w="2743200"/>
                <a:gridCol w="2743200"/>
                <a:gridCol w="2743200"/>
              </a:tblGrid>
              <a:tr h="370840">
                <a:tc>
                  <a:txBody>
                    <a:bodyPr/>
                    <a:lstStyle/>
                    <a:p>
                      <a:pPr algn="ctr"/>
                      <a:r>
                        <a:rPr lang="en-US" dirty="0" smtClean="0"/>
                        <a:t>Field</a:t>
                      </a:r>
                      <a:endParaRPr lang="en-US" dirty="0"/>
                    </a:p>
                  </a:txBody>
                  <a:tcPr/>
                </a:tc>
                <a:tc>
                  <a:txBody>
                    <a:bodyPr/>
                    <a:lstStyle/>
                    <a:p>
                      <a:pPr algn="ctr"/>
                      <a:r>
                        <a:rPr lang="en-US" dirty="0" smtClean="0"/>
                        <a:t>Data type</a:t>
                      </a:r>
                      <a:endParaRPr lang="en-US" dirty="0"/>
                    </a:p>
                  </a:txBody>
                  <a:tcPr/>
                </a:tc>
                <a:tc>
                  <a:txBody>
                    <a:bodyPr/>
                    <a:lstStyle/>
                    <a:p>
                      <a:pPr algn="ctr"/>
                      <a:r>
                        <a:rPr lang="en-US" dirty="0" smtClean="0"/>
                        <a:t>Example Data</a:t>
                      </a:r>
                      <a:endParaRPr lang="en-US" dirty="0"/>
                    </a:p>
                  </a:txBody>
                  <a:tcPr/>
                </a:tc>
              </a:tr>
              <a:tr h="370840">
                <a:tc>
                  <a:txBody>
                    <a:bodyPr/>
                    <a:lstStyle/>
                    <a:p>
                      <a:pPr algn="ctr"/>
                      <a:r>
                        <a:rPr lang="en-US" dirty="0" err="1" smtClean="0"/>
                        <a:t>StudentID</a:t>
                      </a:r>
                      <a:endParaRPr lang="en-US" dirty="0"/>
                    </a:p>
                  </a:txBody>
                  <a:tcPr/>
                </a:tc>
                <a:tc>
                  <a:txBody>
                    <a:bodyPr/>
                    <a:lstStyle/>
                    <a:p>
                      <a:pPr algn="ctr"/>
                      <a:r>
                        <a:rPr lang="en-US" dirty="0"/>
                        <a:t>AutoNumber</a:t>
                      </a:r>
                    </a:p>
                  </a:txBody>
                  <a:tcPr anchor="ctr"/>
                </a:tc>
                <a:tc>
                  <a:txBody>
                    <a:bodyPr/>
                    <a:lstStyle/>
                    <a:p>
                      <a:pPr algn="ctr"/>
                      <a:r>
                        <a:rPr lang="en-US" dirty="0"/>
                        <a:t>1, 2, 3, etc.</a:t>
                      </a:r>
                    </a:p>
                  </a:txBody>
                  <a:tcPr anchor="ctr"/>
                </a:tc>
              </a:tr>
              <a:tr h="370840">
                <a:tc>
                  <a:txBody>
                    <a:bodyPr/>
                    <a:lstStyle/>
                    <a:p>
                      <a:pPr algn="ctr"/>
                      <a:r>
                        <a:rPr lang="en-US" dirty="0" err="1" smtClean="0"/>
                        <a:t>FistName</a:t>
                      </a:r>
                      <a:endParaRPr lang="en-US" dirty="0"/>
                    </a:p>
                  </a:txBody>
                  <a:tcPr/>
                </a:tc>
                <a:tc>
                  <a:txBody>
                    <a:bodyPr/>
                    <a:lstStyle/>
                    <a:p>
                      <a:pPr algn="ctr"/>
                      <a:r>
                        <a:rPr lang="en-US" dirty="0"/>
                        <a:t>Short Text</a:t>
                      </a:r>
                    </a:p>
                  </a:txBody>
                  <a:tcPr anchor="ctr"/>
                </a:tc>
                <a:tc>
                  <a:txBody>
                    <a:bodyPr/>
                    <a:lstStyle/>
                    <a:p>
                      <a:pPr algn="ctr"/>
                      <a:r>
                        <a:rPr lang="en-US" dirty="0" smtClean="0"/>
                        <a:t>“John”</a:t>
                      </a:r>
                      <a:endParaRPr lang="en-US" dirty="0"/>
                    </a:p>
                  </a:txBody>
                  <a:tcPr/>
                </a:tc>
              </a:tr>
              <a:tr h="370840">
                <a:tc>
                  <a:txBody>
                    <a:bodyPr/>
                    <a:lstStyle/>
                    <a:p>
                      <a:pPr algn="ctr"/>
                      <a:r>
                        <a:rPr lang="en-US" dirty="0" err="1" smtClean="0"/>
                        <a:t>LastName</a:t>
                      </a:r>
                      <a:endParaRPr lang="en-US" dirty="0"/>
                    </a:p>
                  </a:txBody>
                  <a:tcPr/>
                </a:tc>
                <a:tc>
                  <a:txBody>
                    <a:bodyPr/>
                    <a:lstStyle/>
                    <a:p>
                      <a:pPr algn="ctr"/>
                      <a:r>
                        <a:rPr lang="en-US" dirty="0" err="1" smtClean="0"/>
                        <a:t>ShortText</a:t>
                      </a:r>
                      <a:endParaRPr lang="en-US" dirty="0"/>
                    </a:p>
                  </a:txBody>
                  <a:tcPr anchor="ctr"/>
                </a:tc>
                <a:tc>
                  <a:txBody>
                    <a:bodyPr/>
                    <a:lstStyle/>
                    <a:p>
                      <a:pPr algn="ctr"/>
                      <a:r>
                        <a:rPr lang="en-US" dirty="0" smtClean="0"/>
                        <a:t>“Doe”</a:t>
                      </a:r>
                      <a:endParaRPr lang="en-US" dirty="0"/>
                    </a:p>
                  </a:txBody>
                  <a:tcPr/>
                </a:tc>
              </a:tr>
              <a:tr h="370840">
                <a:tc>
                  <a:txBody>
                    <a:bodyPr/>
                    <a:lstStyle/>
                    <a:p>
                      <a:pPr algn="ctr"/>
                      <a:r>
                        <a:rPr lang="en-US" dirty="0" smtClean="0"/>
                        <a:t>Age</a:t>
                      </a:r>
                      <a:endParaRPr lang="en-US" dirty="0"/>
                    </a:p>
                  </a:txBody>
                  <a:tcPr/>
                </a:tc>
                <a:tc>
                  <a:txBody>
                    <a:bodyPr/>
                    <a:lstStyle/>
                    <a:p>
                      <a:pPr algn="ctr"/>
                      <a:r>
                        <a:rPr lang="en-US" dirty="0" smtClean="0"/>
                        <a:t>Number</a:t>
                      </a:r>
                      <a:endParaRPr lang="en-US" dirty="0"/>
                    </a:p>
                  </a:txBody>
                  <a:tcPr/>
                </a:tc>
                <a:tc>
                  <a:txBody>
                    <a:bodyPr/>
                    <a:lstStyle/>
                    <a:p>
                      <a:pPr algn="ctr"/>
                      <a:r>
                        <a:rPr lang="en-US" dirty="0" smtClean="0"/>
                        <a:t>18,21,30 ,etc.</a:t>
                      </a:r>
                      <a:endParaRPr lang="en-US" dirty="0"/>
                    </a:p>
                  </a:txBody>
                  <a:tcPr/>
                </a:tc>
              </a:tr>
              <a:tr h="370840">
                <a:tc>
                  <a:txBody>
                    <a:bodyPr/>
                    <a:lstStyle/>
                    <a:p>
                      <a:pPr algn="ctr"/>
                      <a:r>
                        <a:rPr lang="en-US" dirty="0" err="1" smtClean="0"/>
                        <a:t>EnrollmentDate</a:t>
                      </a:r>
                      <a:endParaRPr lang="en-US" dirty="0"/>
                    </a:p>
                  </a:txBody>
                  <a:tcPr/>
                </a:tc>
                <a:tc>
                  <a:txBody>
                    <a:bodyPr/>
                    <a:lstStyle/>
                    <a:p>
                      <a:pPr algn="ctr"/>
                      <a:r>
                        <a:rPr lang="en-US" dirty="0" smtClean="0"/>
                        <a:t>Date/Time</a:t>
                      </a:r>
                      <a:endParaRPr lang="en-US" dirty="0"/>
                    </a:p>
                  </a:txBody>
                  <a:tcPr/>
                </a:tc>
                <a:tc>
                  <a:txBody>
                    <a:bodyPr/>
                    <a:lstStyle/>
                    <a:p>
                      <a:pPr algn="ctr"/>
                      <a:r>
                        <a:rPr lang="en-US" dirty="0" smtClean="0"/>
                        <a:t>09/01/24</a:t>
                      </a:r>
                      <a:endParaRPr lang="en-US" dirty="0"/>
                    </a:p>
                  </a:txBody>
                  <a:tcPr/>
                </a:tc>
              </a:tr>
              <a:tr h="370840">
                <a:tc>
                  <a:txBody>
                    <a:bodyPr/>
                    <a:lstStyle/>
                    <a:p>
                      <a:pPr algn="ctr"/>
                      <a:r>
                        <a:rPr lang="en-US" dirty="0" err="1" smtClean="0"/>
                        <a:t>IsEnrolled</a:t>
                      </a:r>
                      <a:endParaRPr lang="en-US" dirty="0"/>
                    </a:p>
                  </a:txBody>
                  <a:tcPr/>
                </a:tc>
                <a:tc>
                  <a:txBody>
                    <a:bodyPr/>
                    <a:lstStyle/>
                    <a:p>
                      <a:pPr algn="ctr"/>
                      <a:r>
                        <a:rPr lang="en-US" dirty="0" smtClean="0"/>
                        <a:t>Yes/No</a:t>
                      </a:r>
                      <a:endParaRPr lang="en-US" dirty="0"/>
                    </a:p>
                  </a:txBody>
                  <a:tcPr/>
                </a:tc>
                <a:tc>
                  <a:txBody>
                    <a:bodyPr/>
                    <a:lstStyle/>
                    <a:p>
                      <a:pPr algn="ctr"/>
                      <a:r>
                        <a:rPr lang="en-US" dirty="0" smtClean="0"/>
                        <a:t>Yes</a:t>
                      </a:r>
                      <a:endParaRPr lang="en-US" dirty="0"/>
                    </a:p>
                  </a:txBody>
                  <a:tcPr/>
                </a:tc>
              </a:tr>
            </a:tbl>
          </a:graphicData>
        </a:graphic>
      </p:graphicFrame>
    </p:spTree>
    <p:extLst>
      <p:ext uri="{BB962C8B-B14F-4D97-AF65-F5344CB8AC3E}">
        <p14:creationId xmlns:p14="http://schemas.microsoft.com/office/powerpoint/2010/main" val="10542817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smtClean="0"/>
              <a:t>Example: Online Shopping System</a:t>
            </a:r>
            <a:endParaRPr lang="en-US" b="1" dirty="0"/>
          </a:p>
        </p:txBody>
      </p:sp>
      <p:sp>
        <p:nvSpPr>
          <p:cNvPr id="3" name="Content Placeholder 2"/>
          <p:cNvSpPr>
            <a:spLocks noGrp="1"/>
          </p:cNvSpPr>
          <p:nvPr>
            <p:ph idx="1"/>
          </p:nvPr>
        </p:nvSpPr>
        <p:spPr/>
        <p:txBody>
          <a:bodyPr/>
          <a:lstStyle/>
          <a:p>
            <a:r>
              <a:rPr lang="en-US" sz="2000" dirty="0" smtClean="0"/>
              <a:t>An online store tracks products, customers, and orders.</a:t>
            </a:r>
          </a:p>
          <a:p>
            <a:r>
              <a:rPr lang="en-US" sz="2000" b="1" dirty="0" smtClean="0"/>
              <a:t>Tables:</a:t>
            </a:r>
          </a:p>
          <a:p>
            <a:pPr marL="457200" indent="-457200">
              <a:buFont typeface="+mj-lt"/>
              <a:buAutoNum type="arabicPeriod"/>
            </a:pPr>
            <a:r>
              <a:rPr lang="en-US" sz="2000" b="1" dirty="0" smtClean="0"/>
              <a:t>Products Table</a:t>
            </a:r>
            <a:r>
              <a:rPr lang="en-US" sz="2000" dirty="0" smtClean="0"/>
              <a:t>:</a:t>
            </a:r>
          </a:p>
          <a:p>
            <a:pPr lvl="1"/>
            <a:r>
              <a:rPr lang="en-US" sz="2000" dirty="0" smtClean="0"/>
              <a:t>Stores product details.</a:t>
            </a:r>
          </a:p>
          <a:p>
            <a:pPr lvl="1"/>
            <a:r>
              <a:rPr lang="en-US" sz="2000" dirty="0" smtClean="0"/>
              <a:t>Fields: </a:t>
            </a:r>
            <a:r>
              <a:rPr lang="en-US" sz="2000" dirty="0" err="1" smtClean="0"/>
              <a:t>ProductID</a:t>
            </a:r>
            <a:r>
              <a:rPr lang="en-US" sz="2000" dirty="0" smtClean="0"/>
              <a:t> (Primary Key), </a:t>
            </a:r>
            <a:r>
              <a:rPr lang="en-US" sz="2000" dirty="0" err="1" smtClean="0"/>
              <a:t>ProductName</a:t>
            </a:r>
            <a:r>
              <a:rPr lang="en-US" sz="2000" dirty="0" smtClean="0"/>
              <a:t>, Price, Stock</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74430850"/>
              </p:ext>
            </p:extLst>
          </p:nvPr>
        </p:nvGraphicFramePr>
        <p:xfrm>
          <a:off x="457200" y="3733799"/>
          <a:ext cx="8229600" cy="365760"/>
        </p:xfrm>
        <a:graphic>
          <a:graphicData uri="http://schemas.openxmlformats.org/drawingml/2006/table">
            <a:tbl>
              <a:tblPr/>
              <a:tblGrid>
                <a:gridCol w="2057400"/>
                <a:gridCol w="2057400"/>
                <a:gridCol w="2057400"/>
                <a:gridCol w="2057400"/>
              </a:tblGrid>
              <a:tr h="312261">
                <a:tc>
                  <a:txBody>
                    <a:bodyPr/>
                    <a:lstStyle/>
                    <a:p>
                      <a:r>
                        <a:rPr lang="en-US" b="1"/>
                        <a:t>ProductID</a:t>
                      </a:r>
                      <a:endParaRPr lang="en-US"/>
                    </a:p>
                  </a:txBody>
                  <a:tcPr anchor="ctr">
                    <a:lnL>
                      <a:noFill/>
                    </a:lnL>
                    <a:lnR>
                      <a:noFill/>
                    </a:lnR>
                    <a:lnT>
                      <a:noFill/>
                    </a:lnT>
                    <a:lnB>
                      <a:noFill/>
                    </a:lnB>
                  </a:tcPr>
                </a:tc>
                <a:tc>
                  <a:txBody>
                    <a:bodyPr/>
                    <a:lstStyle/>
                    <a:p>
                      <a:r>
                        <a:rPr lang="en-US" b="1"/>
                        <a:t>ProductName</a:t>
                      </a:r>
                      <a:endParaRPr lang="en-US"/>
                    </a:p>
                  </a:txBody>
                  <a:tcPr anchor="ctr">
                    <a:lnL>
                      <a:noFill/>
                    </a:lnL>
                    <a:lnR>
                      <a:noFill/>
                    </a:lnR>
                    <a:lnT>
                      <a:noFill/>
                    </a:lnT>
                    <a:lnB>
                      <a:noFill/>
                    </a:lnB>
                  </a:tcPr>
                </a:tc>
                <a:tc>
                  <a:txBody>
                    <a:bodyPr/>
                    <a:lstStyle/>
                    <a:p>
                      <a:r>
                        <a:rPr lang="en-US" b="1"/>
                        <a:t>Price</a:t>
                      </a:r>
                      <a:endParaRPr lang="en-US"/>
                    </a:p>
                  </a:txBody>
                  <a:tcPr anchor="ctr">
                    <a:lnL>
                      <a:noFill/>
                    </a:lnL>
                    <a:lnR>
                      <a:noFill/>
                    </a:lnR>
                    <a:lnT>
                      <a:noFill/>
                    </a:lnT>
                    <a:lnB>
                      <a:noFill/>
                    </a:lnB>
                  </a:tcPr>
                </a:tc>
                <a:tc>
                  <a:txBody>
                    <a:bodyPr/>
                    <a:lstStyle/>
                    <a:p>
                      <a:r>
                        <a:rPr lang="en-US" b="1" dirty="0"/>
                        <a:t>Stock</a:t>
                      </a:r>
                      <a:endParaRPr lang="en-US" dirty="0"/>
                    </a:p>
                  </a:txBody>
                  <a:tcPr anchor="ctr">
                    <a:lnL>
                      <a:noFill/>
                    </a:lnL>
                    <a:lnR>
                      <a:noFill/>
                    </a:lnR>
                    <a:lnT>
                      <a:noFill/>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61369750"/>
              </p:ext>
            </p:extLst>
          </p:nvPr>
        </p:nvGraphicFramePr>
        <p:xfrm>
          <a:off x="457200" y="4191000"/>
          <a:ext cx="8229600" cy="365760"/>
        </p:xfrm>
        <a:graphic>
          <a:graphicData uri="http://schemas.openxmlformats.org/drawingml/2006/table">
            <a:tbl>
              <a:tblPr/>
              <a:tblGrid>
                <a:gridCol w="2057400"/>
                <a:gridCol w="2057400"/>
                <a:gridCol w="2057400"/>
                <a:gridCol w="2057400"/>
              </a:tblGrid>
              <a:tr h="0">
                <a:tc>
                  <a:txBody>
                    <a:bodyPr/>
                    <a:lstStyle/>
                    <a:p>
                      <a:r>
                        <a:rPr lang="en-US" dirty="0"/>
                        <a:t>1</a:t>
                      </a:r>
                    </a:p>
                  </a:txBody>
                  <a:tcPr anchor="ctr">
                    <a:lnL>
                      <a:noFill/>
                    </a:lnL>
                    <a:lnR>
                      <a:noFill/>
                    </a:lnR>
                    <a:lnT>
                      <a:noFill/>
                    </a:lnT>
                    <a:lnB>
                      <a:noFill/>
                    </a:lnB>
                  </a:tcPr>
                </a:tc>
                <a:tc>
                  <a:txBody>
                    <a:bodyPr/>
                    <a:lstStyle/>
                    <a:p>
                      <a:r>
                        <a:rPr lang="en-US"/>
                        <a:t>Laptop</a:t>
                      </a:r>
                    </a:p>
                  </a:txBody>
                  <a:tcPr anchor="ctr">
                    <a:lnL>
                      <a:noFill/>
                    </a:lnL>
                    <a:lnR>
                      <a:noFill/>
                    </a:lnR>
                    <a:lnT>
                      <a:noFill/>
                    </a:lnT>
                    <a:lnB>
                      <a:noFill/>
                    </a:lnB>
                  </a:tcPr>
                </a:tc>
                <a:tc>
                  <a:txBody>
                    <a:bodyPr/>
                    <a:lstStyle/>
                    <a:p>
                      <a:r>
                        <a:rPr lang="en-US"/>
                        <a:t>$1000</a:t>
                      </a:r>
                    </a:p>
                  </a:txBody>
                  <a:tcPr anchor="ctr">
                    <a:lnL>
                      <a:noFill/>
                    </a:lnL>
                    <a:lnR>
                      <a:noFill/>
                    </a:lnR>
                    <a:lnT>
                      <a:noFill/>
                    </a:lnT>
                    <a:lnB>
                      <a:noFill/>
                    </a:lnB>
                  </a:tcPr>
                </a:tc>
                <a:tc>
                  <a:txBody>
                    <a:bodyPr/>
                    <a:lstStyle/>
                    <a:p>
                      <a:r>
                        <a:rPr lang="en-US" dirty="0"/>
                        <a:t>50</a:t>
                      </a:r>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34035624"/>
              </p:ext>
            </p:extLst>
          </p:nvPr>
        </p:nvGraphicFramePr>
        <p:xfrm>
          <a:off x="457200" y="4800600"/>
          <a:ext cx="8229600" cy="365760"/>
        </p:xfrm>
        <a:graphic>
          <a:graphicData uri="http://schemas.openxmlformats.org/drawingml/2006/table">
            <a:tbl>
              <a:tblPr/>
              <a:tblGrid>
                <a:gridCol w="2057400"/>
                <a:gridCol w="2057400"/>
                <a:gridCol w="2057400"/>
                <a:gridCol w="2057400"/>
              </a:tblGrid>
              <a:tr h="304801">
                <a:tc>
                  <a:txBody>
                    <a:bodyPr/>
                    <a:lstStyle/>
                    <a:p>
                      <a:r>
                        <a:rPr lang="en-US" dirty="0"/>
                        <a:t>2</a:t>
                      </a:r>
                    </a:p>
                  </a:txBody>
                  <a:tcPr anchor="ctr">
                    <a:lnL>
                      <a:noFill/>
                    </a:lnL>
                    <a:lnR>
                      <a:noFill/>
                    </a:lnR>
                    <a:lnT>
                      <a:noFill/>
                    </a:lnT>
                    <a:lnB>
                      <a:noFill/>
                    </a:lnB>
                  </a:tcPr>
                </a:tc>
                <a:tc>
                  <a:txBody>
                    <a:bodyPr/>
                    <a:lstStyle/>
                    <a:p>
                      <a:r>
                        <a:rPr lang="en-US" dirty="0"/>
                        <a:t>Headphones</a:t>
                      </a:r>
                    </a:p>
                  </a:txBody>
                  <a:tcPr anchor="ctr">
                    <a:lnL>
                      <a:noFill/>
                    </a:lnL>
                    <a:lnR>
                      <a:noFill/>
                    </a:lnR>
                    <a:lnT>
                      <a:noFill/>
                    </a:lnT>
                    <a:lnB>
                      <a:noFill/>
                    </a:lnB>
                  </a:tcPr>
                </a:tc>
                <a:tc>
                  <a:txBody>
                    <a:bodyPr/>
                    <a:lstStyle/>
                    <a:p>
                      <a:r>
                        <a:rPr lang="en-US"/>
                        <a:t>$50</a:t>
                      </a:r>
                    </a:p>
                  </a:txBody>
                  <a:tcPr anchor="ctr">
                    <a:lnL>
                      <a:noFill/>
                    </a:lnL>
                    <a:lnR>
                      <a:noFill/>
                    </a:lnR>
                    <a:lnT>
                      <a:noFill/>
                    </a:lnT>
                    <a:lnB>
                      <a:noFill/>
                    </a:lnB>
                  </a:tcPr>
                </a:tc>
                <a:tc>
                  <a:txBody>
                    <a:bodyPr/>
                    <a:lstStyle/>
                    <a:p>
                      <a:r>
                        <a:rPr lang="en-US" dirty="0"/>
                        <a:t>200</a:t>
                      </a:r>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51491285"/>
              </p:ext>
            </p:extLst>
          </p:nvPr>
        </p:nvGraphicFramePr>
        <p:xfrm>
          <a:off x="457200" y="5486400"/>
          <a:ext cx="8229600" cy="533400"/>
        </p:xfrm>
        <a:graphic>
          <a:graphicData uri="http://schemas.openxmlformats.org/drawingml/2006/table">
            <a:tbl>
              <a:tblPr/>
              <a:tblGrid>
                <a:gridCol w="2133600"/>
                <a:gridCol w="1981200"/>
                <a:gridCol w="2057400"/>
                <a:gridCol w="2057400"/>
              </a:tblGrid>
              <a:tr h="533400">
                <a:tc>
                  <a:txBody>
                    <a:bodyPr/>
                    <a:lstStyle/>
                    <a:p>
                      <a:r>
                        <a:rPr lang="en-US" dirty="0"/>
                        <a:t>3</a:t>
                      </a:r>
                    </a:p>
                  </a:txBody>
                  <a:tcPr anchor="ctr">
                    <a:lnL>
                      <a:noFill/>
                    </a:lnL>
                    <a:lnR>
                      <a:noFill/>
                    </a:lnR>
                    <a:lnT>
                      <a:noFill/>
                    </a:lnT>
                    <a:lnB>
                      <a:noFill/>
                    </a:lnB>
                  </a:tcPr>
                </a:tc>
                <a:tc>
                  <a:txBody>
                    <a:bodyPr/>
                    <a:lstStyle/>
                    <a:p>
                      <a:r>
                        <a:rPr lang="en-US" dirty="0"/>
                        <a:t>Mouse</a:t>
                      </a:r>
                    </a:p>
                  </a:txBody>
                  <a:tcPr anchor="ctr">
                    <a:lnL>
                      <a:noFill/>
                    </a:lnL>
                    <a:lnR>
                      <a:noFill/>
                    </a:lnR>
                    <a:lnT>
                      <a:noFill/>
                    </a:lnT>
                    <a:lnB>
                      <a:noFill/>
                    </a:lnB>
                  </a:tcPr>
                </a:tc>
                <a:tc>
                  <a:txBody>
                    <a:bodyPr/>
                    <a:lstStyle/>
                    <a:p>
                      <a:r>
                        <a:rPr lang="en-US"/>
                        <a:t>$25</a:t>
                      </a:r>
                    </a:p>
                  </a:txBody>
                  <a:tcPr anchor="ctr">
                    <a:lnL>
                      <a:noFill/>
                    </a:lnL>
                    <a:lnR>
                      <a:noFill/>
                    </a:lnR>
                    <a:lnT>
                      <a:noFill/>
                    </a:lnT>
                    <a:lnB>
                      <a:noFill/>
                    </a:lnB>
                  </a:tcPr>
                </a:tc>
                <a:tc>
                  <a:txBody>
                    <a:bodyPr/>
                    <a:lstStyle/>
                    <a:p>
                      <a:r>
                        <a:rPr lang="en-US" dirty="0"/>
                        <a:t>150</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168499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 b="1" dirty="0" smtClean="0"/>
              <a:t>.</a:t>
            </a:r>
            <a:endParaRPr lang="en-US" sz="200" b="1" dirty="0"/>
          </a:p>
        </p:txBody>
      </p:sp>
      <p:sp>
        <p:nvSpPr>
          <p:cNvPr id="3" name="Content Placeholder 2"/>
          <p:cNvSpPr>
            <a:spLocks noGrp="1"/>
          </p:cNvSpPr>
          <p:nvPr>
            <p:ph idx="1"/>
          </p:nvPr>
        </p:nvSpPr>
        <p:spPr>
          <a:xfrm>
            <a:off x="304800" y="304800"/>
            <a:ext cx="8382000" cy="5867400"/>
          </a:xfrm>
        </p:spPr>
        <p:txBody>
          <a:bodyPr/>
          <a:lstStyle/>
          <a:p>
            <a:pPr marL="457200" indent="-457200">
              <a:buFont typeface="+mj-lt"/>
              <a:buAutoNum type="arabicPeriod"/>
            </a:pPr>
            <a:r>
              <a:rPr lang="en-US" sz="2000" b="1" dirty="0" smtClean="0"/>
              <a:t>Customers Table</a:t>
            </a:r>
            <a:r>
              <a:rPr lang="en-US" sz="2000" dirty="0" smtClean="0"/>
              <a:t>:</a:t>
            </a:r>
          </a:p>
          <a:p>
            <a:pPr lvl="1">
              <a:buFont typeface="Arial" pitchFamily="34" charset="0"/>
              <a:buChar char="•"/>
            </a:pPr>
            <a:r>
              <a:rPr lang="en-US" sz="2000" dirty="0" smtClean="0"/>
              <a:t>Stores customer details.</a:t>
            </a:r>
          </a:p>
          <a:p>
            <a:pPr lvl="1">
              <a:buFont typeface="Arial" pitchFamily="34" charset="0"/>
              <a:buChar char="•"/>
            </a:pPr>
            <a:r>
              <a:rPr lang="en-US" sz="2000" dirty="0" smtClean="0"/>
              <a:t>Fields: </a:t>
            </a:r>
            <a:r>
              <a:rPr lang="en-US" sz="2000" dirty="0" err="1" smtClean="0"/>
              <a:t>CustomerID</a:t>
            </a:r>
            <a:r>
              <a:rPr lang="en-US" sz="2000" dirty="0" smtClean="0"/>
              <a:t> (Primary Key), Name, Email, </a:t>
            </a:r>
            <a:r>
              <a:rPr lang="en-US" sz="2000" dirty="0" err="1" smtClean="0"/>
              <a:t>PhoneNumber</a:t>
            </a:r>
            <a:r>
              <a:rPr lang="en-US" sz="2000"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26445281"/>
              </p:ext>
            </p:extLst>
          </p:nvPr>
        </p:nvGraphicFramePr>
        <p:xfrm>
          <a:off x="457200" y="1371600"/>
          <a:ext cx="8229600" cy="365760"/>
        </p:xfrm>
        <a:graphic>
          <a:graphicData uri="http://schemas.openxmlformats.org/drawingml/2006/table">
            <a:tbl>
              <a:tblPr/>
              <a:tblGrid>
                <a:gridCol w="2057400"/>
                <a:gridCol w="2057400"/>
                <a:gridCol w="2057400"/>
                <a:gridCol w="2057400"/>
              </a:tblGrid>
              <a:tr h="0">
                <a:tc>
                  <a:txBody>
                    <a:bodyPr/>
                    <a:lstStyle/>
                    <a:p>
                      <a:r>
                        <a:rPr lang="en-US" b="1" dirty="0" err="1"/>
                        <a:t>CustomerID</a:t>
                      </a:r>
                      <a:endParaRPr lang="en-US" dirty="0"/>
                    </a:p>
                  </a:txBody>
                  <a:tcPr anchor="ctr">
                    <a:lnL>
                      <a:noFill/>
                    </a:lnL>
                    <a:lnR>
                      <a:noFill/>
                    </a:lnR>
                    <a:lnT>
                      <a:noFill/>
                    </a:lnT>
                    <a:lnB>
                      <a:noFill/>
                    </a:lnB>
                  </a:tcPr>
                </a:tc>
                <a:tc>
                  <a:txBody>
                    <a:bodyPr/>
                    <a:lstStyle/>
                    <a:p>
                      <a:r>
                        <a:rPr lang="en-US" b="1"/>
                        <a:t>Name</a:t>
                      </a:r>
                      <a:endParaRPr lang="en-US"/>
                    </a:p>
                  </a:txBody>
                  <a:tcPr anchor="ctr">
                    <a:lnL>
                      <a:noFill/>
                    </a:lnL>
                    <a:lnR>
                      <a:noFill/>
                    </a:lnR>
                    <a:lnT>
                      <a:noFill/>
                    </a:lnT>
                    <a:lnB>
                      <a:noFill/>
                    </a:lnB>
                  </a:tcPr>
                </a:tc>
                <a:tc>
                  <a:txBody>
                    <a:bodyPr/>
                    <a:lstStyle/>
                    <a:p>
                      <a:r>
                        <a:rPr lang="en-US" b="1"/>
                        <a:t>Email</a:t>
                      </a:r>
                      <a:endParaRPr lang="en-US"/>
                    </a:p>
                  </a:txBody>
                  <a:tcPr anchor="ctr">
                    <a:lnL>
                      <a:noFill/>
                    </a:lnL>
                    <a:lnR>
                      <a:noFill/>
                    </a:lnR>
                    <a:lnT>
                      <a:noFill/>
                    </a:lnT>
                    <a:lnB>
                      <a:noFill/>
                    </a:lnB>
                  </a:tcPr>
                </a:tc>
                <a:tc>
                  <a:txBody>
                    <a:bodyPr/>
                    <a:lstStyle/>
                    <a:p>
                      <a:r>
                        <a:rPr lang="en-US" b="1" dirty="0" err="1"/>
                        <a:t>PhoneNumber</a:t>
                      </a:r>
                      <a:endParaRPr lang="en-US" dirty="0"/>
                    </a:p>
                  </a:txBody>
                  <a:tcPr anchor="ctr">
                    <a:lnL>
                      <a:noFill/>
                    </a:lnL>
                    <a:lnR>
                      <a:noFill/>
                    </a:lnR>
                    <a:lnT>
                      <a:noFill/>
                    </a:lnT>
                    <a:lnB>
                      <a:noFill/>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36053095"/>
              </p:ext>
            </p:extLst>
          </p:nvPr>
        </p:nvGraphicFramePr>
        <p:xfrm>
          <a:off x="381000" y="1828800"/>
          <a:ext cx="8229600" cy="365760"/>
        </p:xfrm>
        <a:graphic>
          <a:graphicData uri="http://schemas.openxmlformats.org/drawingml/2006/table">
            <a:tbl>
              <a:tblPr/>
              <a:tblGrid>
                <a:gridCol w="2057400"/>
                <a:gridCol w="2057400"/>
                <a:gridCol w="2057400"/>
                <a:gridCol w="2057400"/>
              </a:tblGrid>
              <a:tr h="0">
                <a:tc>
                  <a:txBody>
                    <a:bodyPr/>
                    <a:lstStyle/>
                    <a:p>
                      <a:r>
                        <a:rPr lang="en-US" dirty="0"/>
                        <a:t>1</a:t>
                      </a:r>
                    </a:p>
                  </a:txBody>
                  <a:tcPr anchor="ctr">
                    <a:lnL>
                      <a:noFill/>
                    </a:lnL>
                    <a:lnR>
                      <a:noFill/>
                    </a:lnR>
                    <a:lnT>
                      <a:noFill/>
                    </a:lnT>
                    <a:lnB>
                      <a:noFill/>
                    </a:lnB>
                  </a:tcPr>
                </a:tc>
                <a:tc>
                  <a:txBody>
                    <a:bodyPr/>
                    <a:lstStyle/>
                    <a:p>
                      <a:r>
                        <a:rPr lang="en-US" dirty="0"/>
                        <a:t>Alice</a:t>
                      </a:r>
                    </a:p>
                  </a:txBody>
                  <a:tcPr anchor="ctr">
                    <a:lnL>
                      <a:noFill/>
                    </a:lnL>
                    <a:lnR>
                      <a:noFill/>
                    </a:lnR>
                    <a:lnT>
                      <a:noFill/>
                    </a:lnT>
                    <a:lnB>
                      <a:noFill/>
                    </a:lnB>
                  </a:tcPr>
                </a:tc>
                <a:tc>
                  <a:txBody>
                    <a:bodyPr/>
                    <a:lstStyle/>
                    <a:p>
                      <a:r>
                        <a:rPr lang="en-US" dirty="0"/>
                        <a:t>alice@example.com</a:t>
                      </a:r>
                    </a:p>
                  </a:txBody>
                  <a:tcPr anchor="ctr">
                    <a:lnL>
                      <a:noFill/>
                    </a:lnL>
                    <a:lnR>
                      <a:noFill/>
                    </a:lnR>
                    <a:lnT>
                      <a:noFill/>
                    </a:lnT>
                    <a:lnB>
                      <a:noFill/>
                    </a:lnB>
                  </a:tcPr>
                </a:tc>
                <a:tc>
                  <a:txBody>
                    <a:bodyPr/>
                    <a:lstStyle/>
                    <a:p>
                      <a:r>
                        <a:rPr lang="en-US" dirty="0"/>
                        <a:t>123-456-7890</a:t>
                      </a:r>
                    </a:p>
                  </a:txBody>
                  <a:tcPr anchor="ctr">
                    <a:lnL>
                      <a:noFill/>
                    </a:lnL>
                    <a:lnR>
                      <a:noFill/>
                    </a:lnR>
                    <a:lnT>
                      <a:noFill/>
                    </a:lnT>
                    <a:lnB>
                      <a:noFill/>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6413929"/>
              </p:ext>
            </p:extLst>
          </p:nvPr>
        </p:nvGraphicFramePr>
        <p:xfrm>
          <a:off x="381000" y="2209800"/>
          <a:ext cx="8229600" cy="365760"/>
        </p:xfrm>
        <a:graphic>
          <a:graphicData uri="http://schemas.openxmlformats.org/drawingml/2006/table">
            <a:tbl>
              <a:tblPr/>
              <a:tblGrid>
                <a:gridCol w="2057400"/>
                <a:gridCol w="2057400"/>
                <a:gridCol w="2057400"/>
                <a:gridCol w="2057400"/>
              </a:tblGrid>
              <a:tr h="0">
                <a:tc>
                  <a:txBody>
                    <a:bodyPr/>
                    <a:lstStyle/>
                    <a:p>
                      <a:r>
                        <a:rPr lang="en-US" dirty="0"/>
                        <a:t>2</a:t>
                      </a:r>
                    </a:p>
                  </a:txBody>
                  <a:tcPr anchor="ctr">
                    <a:lnL>
                      <a:noFill/>
                    </a:lnL>
                    <a:lnR>
                      <a:noFill/>
                    </a:lnR>
                    <a:lnT>
                      <a:noFill/>
                    </a:lnT>
                    <a:lnB>
                      <a:noFill/>
                    </a:lnB>
                  </a:tcPr>
                </a:tc>
                <a:tc>
                  <a:txBody>
                    <a:bodyPr/>
                    <a:lstStyle/>
                    <a:p>
                      <a:r>
                        <a:rPr lang="en-US" dirty="0"/>
                        <a:t>Bob</a:t>
                      </a:r>
                    </a:p>
                  </a:txBody>
                  <a:tcPr anchor="ctr">
                    <a:lnL>
                      <a:noFill/>
                    </a:lnL>
                    <a:lnR>
                      <a:noFill/>
                    </a:lnR>
                    <a:lnT>
                      <a:noFill/>
                    </a:lnT>
                    <a:lnB>
                      <a:noFill/>
                    </a:lnB>
                  </a:tcPr>
                </a:tc>
                <a:tc>
                  <a:txBody>
                    <a:bodyPr/>
                    <a:lstStyle/>
                    <a:p>
                      <a:r>
                        <a:rPr lang="en-US"/>
                        <a:t>bob@example.com</a:t>
                      </a:r>
                    </a:p>
                  </a:txBody>
                  <a:tcPr anchor="ctr">
                    <a:lnL>
                      <a:noFill/>
                    </a:lnL>
                    <a:lnR>
                      <a:noFill/>
                    </a:lnR>
                    <a:lnT>
                      <a:noFill/>
                    </a:lnT>
                    <a:lnB>
                      <a:noFill/>
                    </a:lnB>
                  </a:tcPr>
                </a:tc>
                <a:tc>
                  <a:txBody>
                    <a:bodyPr/>
                    <a:lstStyle/>
                    <a:p>
                      <a:r>
                        <a:rPr lang="en-US" dirty="0"/>
                        <a:t>987-654-3210</a:t>
                      </a:r>
                    </a:p>
                  </a:txBody>
                  <a:tcPr anchor="ctr">
                    <a:lnL>
                      <a:noFill/>
                    </a:lnL>
                    <a:lnR>
                      <a:noFill/>
                    </a:lnR>
                    <a:lnT>
                      <a:noFill/>
                    </a:lnT>
                    <a:lnB>
                      <a:noFill/>
                    </a:lnB>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8344254"/>
              </p:ext>
            </p:extLst>
          </p:nvPr>
        </p:nvGraphicFramePr>
        <p:xfrm>
          <a:off x="381000" y="2484120"/>
          <a:ext cx="8229600" cy="640080"/>
        </p:xfrm>
        <a:graphic>
          <a:graphicData uri="http://schemas.openxmlformats.org/drawingml/2006/table">
            <a:tbl>
              <a:tblPr/>
              <a:tblGrid>
                <a:gridCol w="2057400"/>
                <a:gridCol w="2057400"/>
                <a:gridCol w="2057400"/>
                <a:gridCol w="2057400"/>
              </a:tblGrid>
              <a:tr h="0">
                <a:tc>
                  <a:txBody>
                    <a:bodyPr/>
                    <a:lstStyle/>
                    <a:p>
                      <a:r>
                        <a:rPr lang="en-US" dirty="0"/>
                        <a:t>3</a:t>
                      </a:r>
                    </a:p>
                  </a:txBody>
                  <a:tcPr anchor="ctr">
                    <a:lnL>
                      <a:noFill/>
                    </a:lnL>
                    <a:lnR>
                      <a:noFill/>
                    </a:lnR>
                    <a:lnT>
                      <a:noFill/>
                    </a:lnT>
                    <a:lnB>
                      <a:noFill/>
                    </a:lnB>
                  </a:tcPr>
                </a:tc>
                <a:tc>
                  <a:txBody>
                    <a:bodyPr/>
                    <a:lstStyle/>
                    <a:p>
                      <a:r>
                        <a:rPr lang="en-US" dirty="0"/>
                        <a:t>Carol</a:t>
                      </a:r>
                    </a:p>
                  </a:txBody>
                  <a:tcPr anchor="ctr">
                    <a:lnL>
                      <a:noFill/>
                    </a:lnL>
                    <a:lnR>
                      <a:noFill/>
                    </a:lnR>
                    <a:lnT>
                      <a:noFill/>
                    </a:lnT>
                    <a:lnB>
                      <a:noFill/>
                    </a:lnB>
                  </a:tcPr>
                </a:tc>
                <a:tc>
                  <a:txBody>
                    <a:bodyPr/>
                    <a:lstStyle/>
                    <a:p>
                      <a:r>
                        <a:rPr lang="en-US"/>
                        <a:t>carol@example.com</a:t>
                      </a:r>
                    </a:p>
                  </a:txBody>
                  <a:tcPr anchor="ctr">
                    <a:lnL>
                      <a:noFill/>
                    </a:lnL>
                    <a:lnR>
                      <a:noFill/>
                    </a:lnR>
                    <a:lnT>
                      <a:noFill/>
                    </a:lnT>
                    <a:lnB>
                      <a:noFill/>
                    </a:lnB>
                  </a:tcPr>
                </a:tc>
                <a:tc>
                  <a:txBody>
                    <a:bodyPr/>
                    <a:lstStyle/>
                    <a:p>
                      <a:r>
                        <a:rPr lang="en-US" dirty="0"/>
                        <a:t>555-555-5555</a:t>
                      </a:r>
                    </a:p>
                  </a:txBody>
                  <a:tcPr anchor="ctr">
                    <a:lnL>
                      <a:noFill/>
                    </a:lnL>
                    <a:lnR>
                      <a:noFill/>
                    </a:lnR>
                    <a:lnT>
                      <a:noFill/>
                    </a:lnT>
                    <a:lnB>
                      <a:noFill/>
                    </a:lnB>
                  </a:tcPr>
                </a:tc>
              </a:tr>
            </a:tbl>
          </a:graphicData>
        </a:graphic>
      </p:graphicFrame>
      <p:sp>
        <p:nvSpPr>
          <p:cNvPr id="8" name="Rectangle 7"/>
          <p:cNvSpPr/>
          <p:nvPr/>
        </p:nvSpPr>
        <p:spPr>
          <a:xfrm>
            <a:off x="304800" y="3048000"/>
            <a:ext cx="7772400" cy="1323439"/>
          </a:xfrm>
          <a:prstGeom prst="rect">
            <a:avLst/>
          </a:prstGeom>
        </p:spPr>
        <p:txBody>
          <a:bodyPr wrap="square">
            <a:spAutoFit/>
          </a:bodyPr>
          <a:lstStyle/>
          <a:p>
            <a:pPr marL="457200" indent="-457200">
              <a:buFont typeface="+mj-lt"/>
              <a:buAutoNum type="arabicPeriod"/>
            </a:pPr>
            <a:r>
              <a:rPr lang="en-US" sz="2000" b="1" dirty="0" smtClean="0"/>
              <a:t>Orders Table</a:t>
            </a:r>
            <a:r>
              <a:rPr lang="en-US" sz="2000" dirty="0" smtClean="0"/>
              <a:t>:</a:t>
            </a:r>
          </a:p>
          <a:p>
            <a:pPr marL="914400" lvl="1" indent="-457200">
              <a:buFont typeface="Arial" pitchFamily="34" charset="0"/>
              <a:buChar char="•"/>
            </a:pPr>
            <a:r>
              <a:rPr lang="en-US" sz="2000" dirty="0" smtClean="0"/>
              <a:t>Tracks orders placed by customers.</a:t>
            </a:r>
          </a:p>
          <a:p>
            <a:pPr marL="742950" lvl="1" indent="-285750">
              <a:buFont typeface="Arial" pitchFamily="34" charset="0"/>
              <a:buChar char="•"/>
            </a:pPr>
            <a:r>
              <a:rPr lang="en-US" sz="2000" dirty="0" smtClean="0"/>
              <a:t>Fields: </a:t>
            </a:r>
            <a:r>
              <a:rPr lang="en-US" sz="2000" dirty="0" err="1" smtClean="0"/>
              <a:t>OrderID</a:t>
            </a:r>
            <a:r>
              <a:rPr lang="en-US" sz="2000" dirty="0" smtClean="0"/>
              <a:t> (Primary Key), </a:t>
            </a:r>
            <a:r>
              <a:rPr lang="en-US" sz="2000" dirty="0" err="1" smtClean="0"/>
              <a:t>CustomerID</a:t>
            </a:r>
            <a:r>
              <a:rPr lang="en-US" sz="2000" dirty="0" smtClean="0"/>
              <a:t> (Foreign Key), </a:t>
            </a:r>
            <a:r>
              <a:rPr lang="en-US" sz="2000" dirty="0" err="1" smtClean="0"/>
              <a:t>ProductID</a:t>
            </a:r>
            <a:r>
              <a:rPr lang="en-US" sz="2000" dirty="0" smtClean="0"/>
              <a:t> (Foreign Key), </a:t>
            </a:r>
            <a:r>
              <a:rPr lang="en-US" sz="2000" dirty="0" err="1" smtClean="0"/>
              <a:t>OrderDate</a:t>
            </a:r>
            <a:r>
              <a:rPr lang="en-US" sz="2000" dirty="0" smtClean="0"/>
              <a:t>, Quantity.</a:t>
            </a:r>
            <a:endParaRPr lang="en-US" sz="2000" dirty="0"/>
          </a:p>
        </p:txBody>
      </p:sp>
      <p:graphicFrame>
        <p:nvGraphicFramePr>
          <p:cNvPr id="9" name="Table 8"/>
          <p:cNvGraphicFramePr>
            <a:graphicFrameLocks noGrp="1"/>
          </p:cNvGraphicFramePr>
          <p:nvPr>
            <p:extLst>
              <p:ext uri="{D42A27DB-BD31-4B8C-83A1-F6EECF244321}">
                <p14:modId xmlns:p14="http://schemas.microsoft.com/office/powerpoint/2010/main" val="3246951560"/>
              </p:ext>
            </p:extLst>
          </p:nvPr>
        </p:nvGraphicFramePr>
        <p:xfrm>
          <a:off x="381000" y="4434840"/>
          <a:ext cx="8229600" cy="365760"/>
        </p:xfrm>
        <a:graphic>
          <a:graphicData uri="http://schemas.openxmlformats.org/drawingml/2006/table">
            <a:tbl>
              <a:tblPr/>
              <a:tblGrid>
                <a:gridCol w="1645920"/>
                <a:gridCol w="1645920"/>
                <a:gridCol w="1645920"/>
                <a:gridCol w="1645920"/>
                <a:gridCol w="1645920"/>
              </a:tblGrid>
              <a:tr h="152400">
                <a:tc>
                  <a:txBody>
                    <a:bodyPr/>
                    <a:lstStyle/>
                    <a:p>
                      <a:r>
                        <a:rPr lang="en-US" b="1" dirty="0" err="1"/>
                        <a:t>OrderID</a:t>
                      </a:r>
                      <a:endParaRPr lang="en-US" dirty="0"/>
                    </a:p>
                  </a:txBody>
                  <a:tcPr anchor="ctr">
                    <a:lnL>
                      <a:noFill/>
                    </a:lnL>
                    <a:lnR>
                      <a:noFill/>
                    </a:lnR>
                    <a:lnT>
                      <a:noFill/>
                    </a:lnT>
                    <a:lnB>
                      <a:noFill/>
                    </a:lnB>
                  </a:tcPr>
                </a:tc>
                <a:tc>
                  <a:txBody>
                    <a:bodyPr/>
                    <a:lstStyle/>
                    <a:p>
                      <a:r>
                        <a:rPr lang="en-US" b="1" dirty="0" err="1"/>
                        <a:t>CustomerID</a:t>
                      </a:r>
                      <a:endParaRPr lang="en-US" dirty="0"/>
                    </a:p>
                  </a:txBody>
                  <a:tcPr anchor="ctr">
                    <a:lnL>
                      <a:noFill/>
                    </a:lnL>
                    <a:lnR>
                      <a:noFill/>
                    </a:lnR>
                    <a:lnT>
                      <a:noFill/>
                    </a:lnT>
                    <a:lnB>
                      <a:noFill/>
                    </a:lnB>
                  </a:tcPr>
                </a:tc>
                <a:tc>
                  <a:txBody>
                    <a:bodyPr/>
                    <a:lstStyle/>
                    <a:p>
                      <a:r>
                        <a:rPr lang="en-US" b="1" dirty="0" err="1"/>
                        <a:t>ProductID</a:t>
                      </a:r>
                      <a:endParaRPr lang="en-US" dirty="0"/>
                    </a:p>
                  </a:txBody>
                  <a:tcPr anchor="ctr">
                    <a:lnL>
                      <a:noFill/>
                    </a:lnL>
                    <a:lnR>
                      <a:noFill/>
                    </a:lnR>
                    <a:lnT>
                      <a:noFill/>
                    </a:lnT>
                    <a:lnB>
                      <a:noFill/>
                    </a:lnB>
                  </a:tcPr>
                </a:tc>
                <a:tc>
                  <a:txBody>
                    <a:bodyPr/>
                    <a:lstStyle/>
                    <a:p>
                      <a:r>
                        <a:rPr lang="en-US" b="1" dirty="0" err="1"/>
                        <a:t>OrderDate</a:t>
                      </a:r>
                      <a:endParaRPr lang="en-US" dirty="0"/>
                    </a:p>
                  </a:txBody>
                  <a:tcPr anchor="ctr">
                    <a:lnL>
                      <a:noFill/>
                    </a:lnL>
                    <a:lnR>
                      <a:noFill/>
                    </a:lnR>
                    <a:lnT>
                      <a:noFill/>
                    </a:lnT>
                    <a:lnB>
                      <a:noFill/>
                    </a:lnB>
                  </a:tcPr>
                </a:tc>
                <a:tc>
                  <a:txBody>
                    <a:bodyPr/>
                    <a:lstStyle/>
                    <a:p>
                      <a:r>
                        <a:rPr lang="en-US" b="1" dirty="0"/>
                        <a:t>Quantity</a:t>
                      </a:r>
                      <a:endParaRPr lang="en-US" dirty="0"/>
                    </a:p>
                  </a:txBody>
                  <a:tcPr anchor="ctr">
                    <a:lnL>
                      <a:noFill/>
                    </a:lnL>
                    <a:lnR>
                      <a:noFill/>
                    </a:lnR>
                    <a:lnT>
                      <a:noFill/>
                    </a:lnT>
                    <a:lnB>
                      <a:noFill/>
                    </a:lnB>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242301824"/>
              </p:ext>
            </p:extLst>
          </p:nvPr>
        </p:nvGraphicFramePr>
        <p:xfrm>
          <a:off x="533400" y="4892040"/>
          <a:ext cx="8229600" cy="365760"/>
        </p:xfrm>
        <a:graphic>
          <a:graphicData uri="http://schemas.openxmlformats.org/drawingml/2006/table">
            <a:tbl>
              <a:tblPr/>
              <a:tblGrid>
                <a:gridCol w="1645920"/>
                <a:gridCol w="1645920"/>
                <a:gridCol w="1645920"/>
                <a:gridCol w="1645920"/>
                <a:gridCol w="1645920"/>
              </a:tblGrid>
              <a:tr h="0">
                <a:tc>
                  <a:txBody>
                    <a:bodyPr/>
                    <a:lstStyle/>
                    <a:p>
                      <a:r>
                        <a:rPr lang="en-US" dirty="0"/>
                        <a:t>1</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dirty="0"/>
                        <a:t>1</a:t>
                      </a:r>
                    </a:p>
                  </a:txBody>
                  <a:tcPr anchor="ctr">
                    <a:lnL>
                      <a:noFill/>
                    </a:lnL>
                    <a:lnR>
                      <a:noFill/>
                    </a:lnR>
                    <a:lnT>
                      <a:noFill/>
                    </a:lnT>
                    <a:lnB>
                      <a:noFill/>
                    </a:lnB>
                  </a:tcPr>
                </a:tc>
                <a:tc>
                  <a:txBody>
                    <a:bodyPr/>
                    <a:lstStyle/>
                    <a:p>
                      <a:r>
                        <a:rPr lang="en-US"/>
                        <a:t>09/15/2023</a:t>
                      </a:r>
                    </a:p>
                  </a:txBody>
                  <a:tcPr anchor="ctr">
                    <a:lnL>
                      <a:noFill/>
                    </a:lnL>
                    <a:lnR>
                      <a:noFill/>
                    </a:lnR>
                    <a:lnT>
                      <a:noFill/>
                    </a:lnT>
                    <a:lnB>
                      <a:noFill/>
                    </a:lnB>
                  </a:tcPr>
                </a:tc>
                <a:tc>
                  <a:txBody>
                    <a:bodyPr/>
                    <a:lstStyle/>
                    <a:p>
                      <a:r>
                        <a:rPr lang="en-US" dirty="0"/>
                        <a:t>1</a:t>
                      </a:r>
                    </a:p>
                  </a:txBody>
                  <a:tcPr anchor="ctr">
                    <a:lnL>
                      <a:noFill/>
                    </a:lnL>
                    <a:lnR>
                      <a:noFill/>
                    </a:lnR>
                    <a:lnT>
                      <a:noFill/>
                    </a:lnT>
                    <a:lnB>
                      <a:noFill/>
                    </a:lnB>
                  </a:tcP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405613490"/>
              </p:ext>
            </p:extLst>
          </p:nvPr>
        </p:nvGraphicFramePr>
        <p:xfrm>
          <a:off x="533400" y="5425440"/>
          <a:ext cx="8229600" cy="365760"/>
        </p:xfrm>
        <a:graphic>
          <a:graphicData uri="http://schemas.openxmlformats.org/drawingml/2006/table">
            <a:tbl>
              <a:tblPr/>
              <a:tblGrid>
                <a:gridCol w="1645920"/>
                <a:gridCol w="1645920"/>
                <a:gridCol w="1645920"/>
                <a:gridCol w="1645920"/>
                <a:gridCol w="1645920"/>
              </a:tblGrid>
              <a:tr h="0">
                <a:tc>
                  <a:txBody>
                    <a:bodyPr/>
                    <a:lstStyle/>
                    <a:p>
                      <a:r>
                        <a:rPr lang="en-US" dirty="0"/>
                        <a:t>2</a:t>
                      </a:r>
                    </a:p>
                  </a:txBody>
                  <a:tcPr anchor="ctr">
                    <a:lnL>
                      <a:noFill/>
                    </a:lnL>
                    <a:lnR>
                      <a:noFill/>
                    </a:lnR>
                    <a:lnT>
                      <a:noFill/>
                    </a:lnT>
                    <a:lnB>
                      <a:noFill/>
                    </a:lnB>
                  </a:tcPr>
                </a:tc>
                <a:tc>
                  <a:txBody>
                    <a:bodyPr/>
                    <a:lstStyle/>
                    <a:p>
                      <a:r>
                        <a:rPr lang="en-US" dirty="0"/>
                        <a:t>2</a:t>
                      </a:r>
                    </a:p>
                  </a:txBody>
                  <a:tcPr anchor="ctr">
                    <a:lnL>
                      <a:noFill/>
                    </a:lnL>
                    <a:lnR>
                      <a:noFill/>
                    </a:lnR>
                    <a:lnT>
                      <a:noFill/>
                    </a:lnT>
                    <a:lnB>
                      <a:noFill/>
                    </a:lnB>
                  </a:tcPr>
                </a:tc>
                <a:tc>
                  <a:txBody>
                    <a:bodyPr/>
                    <a:lstStyle/>
                    <a:p>
                      <a:r>
                        <a:rPr lang="en-US" dirty="0"/>
                        <a:t>2</a:t>
                      </a:r>
                    </a:p>
                  </a:txBody>
                  <a:tcPr anchor="ctr">
                    <a:lnL>
                      <a:noFill/>
                    </a:lnL>
                    <a:lnR>
                      <a:noFill/>
                    </a:lnR>
                    <a:lnT>
                      <a:noFill/>
                    </a:lnT>
                    <a:lnB>
                      <a:noFill/>
                    </a:lnB>
                  </a:tcPr>
                </a:tc>
                <a:tc>
                  <a:txBody>
                    <a:bodyPr/>
                    <a:lstStyle/>
                    <a:p>
                      <a:r>
                        <a:rPr lang="en-US"/>
                        <a:t>09/16/2023</a:t>
                      </a:r>
                    </a:p>
                  </a:txBody>
                  <a:tcPr anchor="ctr">
                    <a:lnL>
                      <a:noFill/>
                    </a:lnL>
                    <a:lnR>
                      <a:noFill/>
                    </a:lnR>
                    <a:lnT>
                      <a:noFill/>
                    </a:lnT>
                    <a:lnB>
                      <a:noFill/>
                    </a:lnB>
                  </a:tcPr>
                </a:tc>
                <a:tc>
                  <a:txBody>
                    <a:bodyPr/>
                    <a:lstStyle/>
                    <a:p>
                      <a:r>
                        <a:rPr lang="en-US" dirty="0"/>
                        <a:t>2</a:t>
                      </a:r>
                    </a:p>
                  </a:txBody>
                  <a:tcPr anchor="ctr">
                    <a:lnL>
                      <a:noFill/>
                    </a:lnL>
                    <a:lnR>
                      <a:noFill/>
                    </a:lnR>
                    <a:lnT>
                      <a:noFill/>
                    </a:lnT>
                    <a:lnB>
                      <a:noFill/>
                    </a:lnB>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698789851"/>
              </p:ext>
            </p:extLst>
          </p:nvPr>
        </p:nvGraphicFramePr>
        <p:xfrm>
          <a:off x="533400" y="5882640"/>
          <a:ext cx="8229600" cy="365760"/>
        </p:xfrm>
        <a:graphic>
          <a:graphicData uri="http://schemas.openxmlformats.org/drawingml/2006/table">
            <a:tbl>
              <a:tblPr/>
              <a:tblGrid>
                <a:gridCol w="1645920"/>
                <a:gridCol w="1645920"/>
                <a:gridCol w="1645920"/>
                <a:gridCol w="1645920"/>
                <a:gridCol w="1645920"/>
              </a:tblGrid>
              <a:tr h="0">
                <a:tc>
                  <a:txBody>
                    <a:bodyPr/>
                    <a:lstStyle/>
                    <a:p>
                      <a:r>
                        <a:rPr lang="en-US" dirty="0"/>
                        <a:t>3</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dirty="0"/>
                        <a:t>3</a:t>
                      </a:r>
                    </a:p>
                  </a:txBody>
                  <a:tcPr anchor="ctr">
                    <a:lnL>
                      <a:noFill/>
                    </a:lnL>
                    <a:lnR>
                      <a:noFill/>
                    </a:lnR>
                    <a:lnT>
                      <a:noFill/>
                    </a:lnT>
                    <a:lnB>
                      <a:noFill/>
                    </a:lnB>
                  </a:tcPr>
                </a:tc>
                <a:tc>
                  <a:txBody>
                    <a:bodyPr/>
                    <a:lstStyle/>
                    <a:p>
                      <a:r>
                        <a:rPr lang="en-US"/>
                        <a:t>09/17/2023</a:t>
                      </a:r>
                    </a:p>
                  </a:txBody>
                  <a:tcPr anchor="ctr">
                    <a:lnL>
                      <a:noFill/>
                    </a:lnL>
                    <a:lnR>
                      <a:noFill/>
                    </a:lnR>
                    <a:lnT>
                      <a:noFill/>
                    </a:lnT>
                    <a:lnB>
                      <a:noFill/>
                    </a:lnB>
                  </a:tcPr>
                </a:tc>
                <a:tc>
                  <a:txBody>
                    <a:bodyPr/>
                    <a:lstStyle/>
                    <a:p>
                      <a:r>
                        <a:rPr lang="en-US" dirty="0"/>
                        <a:t>3</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867278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How the System Works Together</a:t>
            </a:r>
            <a:endParaRPr lang="en-US" b="1" dirty="0"/>
          </a:p>
        </p:txBody>
      </p:sp>
      <p:sp>
        <p:nvSpPr>
          <p:cNvPr id="3" name="Content Placeholder 2"/>
          <p:cNvSpPr>
            <a:spLocks noGrp="1"/>
          </p:cNvSpPr>
          <p:nvPr>
            <p:ph idx="1"/>
          </p:nvPr>
        </p:nvSpPr>
        <p:spPr/>
        <p:txBody>
          <a:bodyPr/>
          <a:lstStyle/>
          <a:p>
            <a:r>
              <a:rPr lang="en-US" dirty="0" smtClean="0"/>
              <a:t>The </a:t>
            </a:r>
            <a:r>
              <a:rPr lang="en-US" b="1" dirty="0" smtClean="0"/>
              <a:t>Products Table</a:t>
            </a:r>
            <a:r>
              <a:rPr lang="en-US" dirty="0" smtClean="0"/>
              <a:t> lists the products available for sale with details like name, price, and stock.</a:t>
            </a:r>
          </a:p>
          <a:p>
            <a:r>
              <a:rPr lang="en-US" dirty="0" smtClean="0"/>
              <a:t>The </a:t>
            </a:r>
            <a:r>
              <a:rPr lang="en-US" b="1" dirty="0" smtClean="0"/>
              <a:t>Customers Table</a:t>
            </a:r>
            <a:r>
              <a:rPr lang="en-US" dirty="0" smtClean="0"/>
              <a:t> keeps track of the people who are buying the products.</a:t>
            </a:r>
          </a:p>
          <a:p>
            <a:r>
              <a:rPr lang="en-US" dirty="0" smtClean="0"/>
              <a:t>The </a:t>
            </a:r>
            <a:r>
              <a:rPr lang="en-US" b="1" dirty="0" smtClean="0"/>
              <a:t>Orders Table</a:t>
            </a:r>
            <a:r>
              <a:rPr lang="en-US" dirty="0" smtClean="0"/>
              <a:t> links customers to the products they bought, recording the quantity of items purchased and the date of the order.</a:t>
            </a:r>
            <a:endParaRPr lang="en-US" dirty="0"/>
          </a:p>
        </p:txBody>
      </p:sp>
    </p:spTree>
    <p:extLst>
      <p:ext uri="{BB962C8B-B14F-4D97-AF65-F5344CB8AC3E}">
        <p14:creationId xmlns:p14="http://schemas.microsoft.com/office/powerpoint/2010/main" val="7485161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Example Walkthrough</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Let’s look at </a:t>
            </a:r>
            <a:r>
              <a:rPr lang="en-US" b="1" dirty="0" smtClean="0"/>
              <a:t>Order 1</a:t>
            </a:r>
            <a:r>
              <a:rPr lang="en-US" dirty="0" smtClean="0"/>
              <a:t>:</a:t>
            </a:r>
          </a:p>
          <a:p>
            <a:pPr lvl="1">
              <a:buFont typeface="Arial" pitchFamily="34" charset="0"/>
              <a:buChar char="•"/>
            </a:pPr>
            <a:r>
              <a:rPr lang="en-US" b="1" dirty="0" err="1" smtClean="0"/>
              <a:t>OrderID</a:t>
            </a:r>
            <a:r>
              <a:rPr lang="en-US" dirty="0" smtClean="0"/>
              <a:t>: 1</a:t>
            </a:r>
          </a:p>
          <a:p>
            <a:pPr lvl="1">
              <a:buFont typeface="Arial" pitchFamily="34" charset="0"/>
              <a:buChar char="•"/>
            </a:pPr>
            <a:r>
              <a:rPr lang="en-US" b="1" dirty="0" err="1" smtClean="0"/>
              <a:t>CustomerID</a:t>
            </a:r>
            <a:r>
              <a:rPr lang="en-US" dirty="0" smtClean="0"/>
              <a:t>: 1 (This refers to </a:t>
            </a:r>
            <a:r>
              <a:rPr lang="en-US" b="1" dirty="0" smtClean="0"/>
              <a:t>Alice</a:t>
            </a:r>
            <a:r>
              <a:rPr lang="en-US" dirty="0" smtClean="0"/>
              <a:t> in the </a:t>
            </a:r>
            <a:r>
              <a:rPr lang="en-US" b="1" dirty="0" smtClean="0"/>
              <a:t>Customers Table</a:t>
            </a:r>
            <a:r>
              <a:rPr lang="en-US" dirty="0" smtClean="0"/>
              <a:t>)</a:t>
            </a:r>
          </a:p>
          <a:p>
            <a:pPr lvl="1">
              <a:buFont typeface="Arial" pitchFamily="34" charset="0"/>
              <a:buChar char="•"/>
            </a:pPr>
            <a:r>
              <a:rPr lang="en-US" b="1" dirty="0" err="1" smtClean="0"/>
              <a:t>ProductID</a:t>
            </a:r>
            <a:r>
              <a:rPr lang="en-US" dirty="0" smtClean="0"/>
              <a:t>: 1 (This refers to </a:t>
            </a:r>
            <a:r>
              <a:rPr lang="en-US" b="1" dirty="0" smtClean="0"/>
              <a:t>Laptop</a:t>
            </a:r>
            <a:r>
              <a:rPr lang="en-US" dirty="0" smtClean="0"/>
              <a:t> in the </a:t>
            </a:r>
            <a:r>
              <a:rPr lang="en-US" b="1" dirty="0" smtClean="0"/>
              <a:t>Products Table</a:t>
            </a:r>
            <a:r>
              <a:rPr lang="en-US" dirty="0" smtClean="0"/>
              <a:t>)</a:t>
            </a:r>
          </a:p>
          <a:p>
            <a:pPr lvl="1">
              <a:buFont typeface="Arial" pitchFamily="34" charset="0"/>
              <a:buChar char="•"/>
            </a:pPr>
            <a:r>
              <a:rPr lang="en-US" b="1" dirty="0" err="1" smtClean="0"/>
              <a:t>OrderDate</a:t>
            </a:r>
            <a:r>
              <a:rPr lang="en-US" dirty="0" smtClean="0"/>
              <a:t>: 09/15/2023 (Alice placed the order on September 15, 2023)</a:t>
            </a:r>
          </a:p>
          <a:p>
            <a:pPr lvl="1">
              <a:buFont typeface="Arial" pitchFamily="34" charset="0"/>
              <a:buChar char="•"/>
            </a:pPr>
            <a:r>
              <a:rPr lang="en-US" b="1" dirty="0" smtClean="0"/>
              <a:t>Quantity</a:t>
            </a:r>
            <a:r>
              <a:rPr lang="en-US" dirty="0" smtClean="0"/>
              <a:t>: 1 (Alice ordered 1 laptop)</a:t>
            </a:r>
          </a:p>
          <a:p>
            <a:pPr marL="0" indent="0">
              <a:buNone/>
            </a:pPr>
            <a:r>
              <a:rPr lang="en-US" dirty="0" smtClean="0"/>
              <a:t>This means that on </a:t>
            </a:r>
            <a:r>
              <a:rPr lang="en-US" b="1" dirty="0" smtClean="0"/>
              <a:t>September 15, 2023</a:t>
            </a:r>
            <a:r>
              <a:rPr lang="en-US" dirty="0" smtClean="0"/>
              <a:t>, </a:t>
            </a:r>
            <a:r>
              <a:rPr lang="en-US" b="1" dirty="0" smtClean="0"/>
              <a:t>Alice</a:t>
            </a:r>
            <a:r>
              <a:rPr lang="en-US" dirty="0" smtClean="0"/>
              <a:t> ordered </a:t>
            </a:r>
            <a:r>
              <a:rPr lang="en-US" b="1" dirty="0" smtClean="0"/>
              <a:t>1 Laptop</a:t>
            </a:r>
            <a:r>
              <a:rPr lang="en-US" dirty="0" smtClean="0"/>
              <a:t> from the online store.</a:t>
            </a:r>
          </a:p>
          <a:p>
            <a:pPr marL="0" indent="0">
              <a:buNone/>
            </a:pPr>
            <a:endParaRPr lang="en-US" dirty="0"/>
          </a:p>
        </p:txBody>
      </p:sp>
    </p:spTree>
    <p:extLst>
      <p:ext uri="{BB962C8B-B14F-4D97-AF65-F5344CB8AC3E}">
        <p14:creationId xmlns:p14="http://schemas.microsoft.com/office/powerpoint/2010/main" val="3637336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1"/>
            <a:ext cx="7315200" cy="990600"/>
          </a:xfrm>
        </p:spPr>
        <p:txBody>
          <a:bodyPr>
            <a:normAutofit fontScale="90000"/>
          </a:bodyPr>
          <a:lstStyle/>
          <a:p>
            <a:pPr algn="l"/>
            <a:r>
              <a:rPr lang="en-US" b="1" dirty="0" smtClean="0">
                <a:solidFill>
                  <a:schemeClr val="tx1"/>
                </a:solidFill>
              </a:rPr>
              <a:t>What is a Database?</a:t>
            </a:r>
            <a:br>
              <a:rPr lang="en-US" b="1" dirty="0" smtClean="0">
                <a:solidFill>
                  <a:schemeClr val="tx1"/>
                </a:solidFill>
              </a:rPr>
            </a:br>
            <a:endParaRPr lang="en-US" dirty="0"/>
          </a:p>
        </p:txBody>
      </p:sp>
      <p:sp>
        <p:nvSpPr>
          <p:cNvPr id="3" name="Subtitle 2"/>
          <p:cNvSpPr>
            <a:spLocks noGrp="1"/>
          </p:cNvSpPr>
          <p:nvPr>
            <p:ph type="subTitle" idx="1"/>
          </p:nvPr>
        </p:nvSpPr>
        <p:spPr>
          <a:xfrm>
            <a:off x="533400" y="1447800"/>
            <a:ext cx="7239000" cy="4572000"/>
          </a:xfrm>
        </p:spPr>
        <p:txBody>
          <a:bodyPr>
            <a:normAutofit/>
          </a:bodyPr>
          <a:lstStyle/>
          <a:p>
            <a:pPr lvl="1" algn="l"/>
            <a:r>
              <a:rPr lang="en-US" sz="2000" dirty="0" smtClean="0">
                <a:solidFill>
                  <a:schemeClr val="tx1"/>
                </a:solidFill>
              </a:rPr>
              <a:t>A database is a structured collection of data that is stored and managed in such a way that it can be easily accessed, modified, and organized. Databases are used in various applications to store information, such as customer details, product catalogs, financial records, and more. They allow users and applications to retrieve, add,   update, or delete data efficiently.</a:t>
            </a:r>
          </a:p>
          <a:p>
            <a:pPr lvl="1" algn="l"/>
            <a:endParaRPr lang="en-US" sz="2000" b="1" dirty="0" smtClean="0">
              <a:solidFill>
                <a:schemeClr val="tx1"/>
              </a:solidFill>
            </a:endParaRPr>
          </a:p>
          <a:p>
            <a:pPr lvl="1" algn="l"/>
            <a:r>
              <a:rPr lang="en-US" sz="2000" dirty="0" smtClean="0">
                <a:solidFill>
                  <a:schemeClr val="tx1"/>
                </a:solidFill>
              </a:rPr>
              <a:t>For Real-Life Example </a:t>
            </a:r>
            <a:r>
              <a:rPr lang="en-US" sz="2000" b="1" dirty="0" smtClean="0">
                <a:solidFill>
                  <a:schemeClr val="tx1"/>
                </a:solidFill>
              </a:rPr>
              <a:t> </a:t>
            </a:r>
            <a:r>
              <a:rPr lang="en-US" sz="2000" dirty="0" smtClean="0">
                <a:solidFill>
                  <a:schemeClr val="tx1"/>
                </a:solidFill>
              </a:rPr>
              <a:t>Imagine your phone’s contact list. Every contact (person) is like a record in a database. For each contact, you have fields like name, phone number, and email address. All of this is stored together in a well-organized way.</a:t>
            </a:r>
          </a:p>
          <a:p>
            <a:pPr algn="l"/>
            <a:endParaRPr lang="en-US" sz="2000" b="1" dirty="0">
              <a:solidFill>
                <a:schemeClr val="tx1"/>
              </a:solidFill>
            </a:endParaRPr>
          </a:p>
        </p:txBody>
      </p:sp>
    </p:spTree>
    <p:extLst>
      <p:ext uri="{BB962C8B-B14F-4D97-AF65-F5344CB8AC3E}">
        <p14:creationId xmlns:p14="http://schemas.microsoft.com/office/powerpoint/2010/main" val="1104194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Why Do We Need Databases?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Purpose:</a:t>
            </a:r>
          </a:p>
          <a:p>
            <a:pPr marL="400050" lvl="1" indent="0">
              <a:buNone/>
            </a:pPr>
            <a:r>
              <a:rPr lang="en-US" dirty="0" smtClean="0"/>
              <a:t>Databases are used to store large amounts of information efficiently. Without a database, you’d have to manage all your information manually, which could be slow and confusing.</a:t>
            </a:r>
          </a:p>
          <a:p>
            <a:endParaRPr lang="en-US" dirty="0" smtClean="0"/>
          </a:p>
          <a:p>
            <a:r>
              <a:rPr lang="en-US" dirty="0" smtClean="0"/>
              <a:t>Real-Life Example:</a:t>
            </a:r>
          </a:p>
          <a:p>
            <a:pPr marL="400050" lvl="1" indent="0">
              <a:buNone/>
            </a:pPr>
            <a:r>
              <a:rPr lang="en-US" dirty="0" smtClean="0"/>
              <a:t>Think of your school. They have information about every student, teacher, and class. Without a database, it would be very hard to keep track of everyone’s grades, attendance, and personal details. The database makes it easier for them to store, find, and update this information quickly.</a:t>
            </a:r>
            <a:endParaRPr lang="en-US" dirty="0"/>
          </a:p>
        </p:txBody>
      </p:sp>
    </p:spTree>
    <p:extLst>
      <p:ext uri="{BB962C8B-B14F-4D97-AF65-F5344CB8AC3E}">
        <p14:creationId xmlns:p14="http://schemas.microsoft.com/office/powerpoint/2010/main" val="326258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Components of a Database</a:t>
            </a:r>
            <a:endParaRPr lang="en-US" b="1" dirty="0"/>
          </a:p>
        </p:txBody>
      </p:sp>
      <p:sp>
        <p:nvSpPr>
          <p:cNvPr id="3" name="Content Placeholder 2"/>
          <p:cNvSpPr>
            <a:spLocks noGrp="1"/>
          </p:cNvSpPr>
          <p:nvPr>
            <p:ph idx="1"/>
          </p:nvPr>
        </p:nvSpPr>
        <p:spPr/>
        <p:txBody>
          <a:bodyPr>
            <a:normAutofit lnSpcReduction="10000"/>
          </a:bodyPr>
          <a:lstStyle/>
          <a:p>
            <a:r>
              <a:rPr lang="en-US" sz="2400" b="1" dirty="0" smtClean="0"/>
              <a:t>Tables:</a:t>
            </a:r>
            <a:r>
              <a:rPr lang="en-US" sz="2400" dirty="0" smtClean="0"/>
              <a:t/>
            </a:r>
            <a:br>
              <a:rPr lang="en-US" sz="2400" dirty="0" smtClean="0"/>
            </a:br>
            <a:r>
              <a:rPr lang="en-US" sz="2400" dirty="0" smtClean="0"/>
              <a:t>A table is like a spreadsheet where you store data. Each row in the table is a record (e.g., a student), and each column is a field (e.g., name, age, class).</a:t>
            </a:r>
          </a:p>
          <a:p>
            <a:r>
              <a:rPr lang="en-US" sz="2400" b="1" dirty="0" smtClean="0"/>
              <a:t>Fields:</a:t>
            </a:r>
            <a:r>
              <a:rPr lang="en-US" sz="2400" dirty="0" smtClean="0"/>
              <a:t/>
            </a:r>
            <a:br>
              <a:rPr lang="en-US" sz="2400" dirty="0" smtClean="0"/>
            </a:br>
            <a:r>
              <a:rPr lang="en-US" sz="2400" dirty="0" smtClean="0"/>
              <a:t>A field is one type of information within a table. In a "Students" table, fields could be "Name," "Date of Birth," or "Grade.“</a:t>
            </a:r>
          </a:p>
          <a:p>
            <a:r>
              <a:rPr lang="en-US" sz="2400" b="1" dirty="0" smtClean="0"/>
              <a:t>Records:</a:t>
            </a:r>
            <a:r>
              <a:rPr lang="en-US" sz="2400" dirty="0" smtClean="0"/>
              <a:t/>
            </a:r>
            <a:br>
              <a:rPr lang="en-US" sz="2400" dirty="0" smtClean="0"/>
            </a:br>
            <a:r>
              <a:rPr lang="en-US" sz="2400" dirty="0" smtClean="0"/>
              <a:t>A record is a complete set of fields for one person or thing. In a "Students" table, a record would contain all the information for one student.</a:t>
            </a:r>
          </a:p>
          <a:p>
            <a:endParaRPr lang="en-US" sz="2000" dirty="0" smtClean="0"/>
          </a:p>
          <a:p>
            <a:endParaRPr lang="en-US" dirty="0"/>
          </a:p>
        </p:txBody>
      </p:sp>
    </p:spTree>
    <p:extLst>
      <p:ext uri="{BB962C8B-B14F-4D97-AF65-F5344CB8AC3E}">
        <p14:creationId xmlns:p14="http://schemas.microsoft.com/office/powerpoint/2010/main" val="1147899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Example to Visualize a Database</a:t>
            </a:r>
            <a:endParaRPr lang="en-US" b="1" dirty="0"/>
          </a:p>
        </p:txBody>
      </p:sp>
      <p:sp>
        <p:nvSpPr>
          <p:cNvPr id="3" name="Content Placeholder 2"/>
          <p:cNvSpPr>
            <a:spLocks noGrp="1"/>
          </p:cNvSpPr>
          <p:nvPr>
            <p:ph idx="1"/>
          </p:nvPr>
        </p:nvSpPr>
        <p:spPr>
          <a:xfrm>
            <a:off x="381000" y="1600200"/>
            <a:ext cx="8229600" cy="4525963"/>
          </a:xfrm>
        </p:spPr>
        <p:txBody>
          <a:bodyPr>
            <a:normAutofit fontScale="92500" lnSpcReduction="20000"/>
          </a:bodyPr>
          <a:lstStyle/>
          <a:p>
            <a:pPr marL="0" indent="0">
              <a:buNone/>
            </a:pPr>
            <a:r>
              <a:rPr lang="en-US" sz="2400" dirty="0" smtClean="0"/>
              <a:t>Let’s say you’re organizing a school’s student database:</a:t>
            </a:r>
          </a:p>
          <a:p>
            <a:r>
              <a:rPr lang="en-US" sz="2400" dirty="0" smtClean="0"/>
              <a:t>You would create a table called </a:t>
            </a:r>
            <a:r>
              <a:rPr lang="en-US" sz="2400" b="1" dirty="0" smtClean="0"/>
              <a:t>"Students."</a:t>
            </a:r>
            <a:endParaRPr lang="en-US" sz="2400" dirty="0" smtClean="0"/>
          </a:p>
          <a:p>
            <a:r>
              <a:rPr lang="en-US" sz="2400" dirty="0" smtClean="0"/>
              <a:t>Each </a:t>
            </a:r>
            <a:r>
              <a:rPr lang="en-US" sz="2400" b="1" dirty="0" smtClean="0"/>
              <a:t>row</a:t>
            </a:r>
            <a:r>
              <a:rPr lang="en-US" sz="2400" dirty="0" smtClean="0"/>
              <a:t> in that table is a student (e.g., John, Sarah, Michael).</a:t>
            </a:r>
          </a:p>
          <a:p>
            <a:r>
              <a:rPr lang="en-US" sz="2400" dirty="0" smtClean="0"/>
              <a:t>Each </a:t>
            </a:r>
            <a:r>
              <a:rPr lang="en-US" sz="2400" b="1" dirty="0" smtClean="0"/>
              <a:t>column</a:t>
            </a:r>
            <a:r>
              <a:rPr lang="en-US" sz="2400" dirty="0" smtClean="0"/>
              <a:t> is a piece of information about the student (e.g., Name, Age, Grade).</a:t>
            </a:r>
          </a:p>
          <a:p>
            <a:endParaRPr lang="en-US" dirty="0" smtClean="0"/>
          </a:p>
          <a:p>
            <a:endParaRPr lang="en-US" dirty="0"/>
          </a:p>
          <a:p>
            <a:endParaRPr lang="en-US" dirty="0" smtClean="0"/>
          </a:p>
          <a:p>
            <a:endParaRPr lang="en-US" sz="2600" dirty="0" smtClean="0"/>
          </a:p>
          <a:p>
            <a:pPr marL="0" indent="0">
              <a:buNone/>
            </a:pPr>
            <a:r>
              <a:rPr lang="en-US" sz="2400" dirty="0" smtClean="0"/>
              <a:t>In this table:</a:t>
            </a:r>
          </a:p>
          <a:p>
            <a:pPr lvl="1"/>
            <a:r>
              <a:rPr lang="en-US" sz="2400" dirty="0" smtClean="0"/>
              <a:t>X is a record.</a:t>
            </a:r>
          </a:p>
          <a:p>
            <a:pPr lvl="1"/>
            <a:r>
              <a:rPr lang="en-US" sz="2400" dirty="0" smtClean="0"/>
              <a:t>"15" (X’s age) is a field in the "Age" column.</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74845259"/>
              </p:ext>
            </p:extLst>
          </p:nvPr>
        </p:nvGraphicFramePr>
        <p:xfrm>
          <a:off x="762000" y="3429000"/>
          <a:ext cx="6096000" cy="1524000"/>
        </p:xfrm>
        <a:graphic>
          <a:graphicData uri="http://schemas.openxmlformats.org/drawingml/2006/table">
            <a:tbl>
              <a:tblPr firstRow="1" bandRow="1">
                <a:tableStyleId>{BC89EF96-8CEA-46FF-86C4-4CE0E7609802}</a:tableStyleId>
              </a:tblPr>
              <a:tblGrid>
                <a:gridCol w="2032000"/>
                <a:gridCol w="2032000"/>
                <a:gridCol w="2032000"/>
              </a:tblGrid>
              <a:tr h="416560">
                <a:tc>
                  <a:txBody>
                    <a:bodyPr/>
                    <a:lstStyle/>
                    <a:p>
                      <a:pPr algn="ctr"/>
                      <a:r>
                        <a:rPr lang="en-US" dirty="0" smtClean="0"/>
                        <a:t>Name</a:t>
                      </a:r>
                      <a:endParaRPr lang="en-US" dirty="0"/>
                    </a:p>
                  </a:txBody>
                  <a:tcPr/>
                </a:tc>
                <a:tc>
                  <a:txBody>
                    <a:bodyPr/>
                    <a:lstStyle/>
                    <a:p>
                      <a:pPr algn="ctr"/>
                      <a:r>
                        <a:rPr lang="en-US" dirty="0" smtClean="0"/>
                        <a:t>Age</a:t>
                      </a:r>
                      <a:endParaRPr lang="en-US" dirty="0"/>
                    </a:p>
                  </a:txBody>
                  <a:tcPr/>
                </a:tc>
                <a:tc>
                  <a:txBody>
                    <a:bodyPr/>
                    <a:lstStyle/>
                    <a:p>
                      <a:pPr algn="ctr"/>
                      <a:r>
                        <a:rPr lang="en-US" dirty="0" smtClean="0"/>
                        <a:t>Grade</a:t>
                      </a:r>
                      <a:endParaRPr lang="en-US" dirty="0"/>
                    </a:p>
                  </a:txBody>
                  <a:tcPr/>
                </a:tc>
              </a:tr>
              <a:tr h="370840">
                <a:tc>
                  <a:txBody>
                    <a:bodyPr/>
                    <a:lstStyle/>
                    <a:p>
                      <a:pPr algn="ctr"/>
                      <a:r>
                        <a:rPr lang="en-US" dirty="0" smtClean="0"/>
                        <a:t>X</a:t>
                      </a:r>
                      <a:endParaRPr lang="en-US" dirty="0"/>
                    </a:p>
                  </a:txBody>
                  <a:tcPr/>
                </a:tc>
                <a:tc>
                  <a:txBody>
                    <a:bodyPr/>
                    <a:lstStyle/>
                    <a:p>
                      <a:pPr algn="ctr"/>
                      <a:r>
                        <a:rPr lang="en-US" dirty="0" smtClean="0"/>
                        <a:t>15</a:t>
                      </a:r>
                      <a:endParaRPr lang="en-US" dirty="0"/>
                    </a:p>
                  </a:txBody>
                  <a:tcPr/>
                </a:tc>
                <a:tc>
                  <a:txBody>
                    <a:bodyPr/>
                    <a:lstStyle/>
                    <a:p>
                      <a:pPr algn="ctr"/>
                      <a:r>
                        <a:rPr lang="en-US" dirty="0" smtClean="0"/>
                        <a:t>10th</a:t>
                      </a:r>
                      <a:endParaRPr lang="en-US" dirty="0"/>
                    </a:p>
                  </a:txBody>
                  <a:tcPr/>
                </a:tc>
              </a:tr>
              <a:tr h="370840">
                <a:tc>
                  <a:txBody>
                    <a:bodyPr/>
                    <a:lstStyle/>
                    <a:p>
                      <a:pPr algn="ctr"/>
                      <a:r>
                        <a:rPr lang="en-US" dirty="0" smtClean="0"/>
                        <a:t>Y</a:t>
                      </a:r>
                      <a:endParaRPr lang="en-US" dirty="0"/>
                    </a:p>
                  </a:txBody>
                  <a:tcPr/>
                </a:tc>
                <a:tc>
                  <a:txBody>
                    <a:bodyPr/>
                    <a:lstStyle/>
                    <a:p>
                      <a:pPr algn="ctr"/>
                      <a:r>
                        <a:rPr lang="en-US" dirty="0" smtClean="0"/>
                        <a:t>14</a:t>
                      </a:r>
                      <a:endParaRPr lang="en-US" dirty="0"/>
                    </a:p>
                  </a:txBody>
                  <a:tcPr/>
                </a:tc>
                <a:tc>
                  <a:txBody>
                    <a:bodyPr/>
                    <a:lstStyle/>
                    <a:p>
                      <a:pPr algn="ctr"/>
                      <a:r>
                        <a:rPr lang="en-US" dirty="0" smtClean="0"/>
                        <a:t>9th</a:t>
                      </a:r>
                      <a:endParaRPr lang="en-US" dirty="0"/>
                    </a:p>
                  </a:txBody>
                  <a:tcPr/>
                </a:tc>
              </a:tr>
              <a:tr h="0">
                <a:tc>
                  <a:txBody>
                    <a:bodyPr/>
                    <a:lstStyle/>
                    <a:p>
                      <a:pPr algn="ctr"/>
                      <a:r>
                        <a:rPr lang="en-US" dirty="0" smtClean="0"/>
                        <a:t>Z</a:t>
                      </a:r>
                      <a:endParaRPr lang="en-US" dirty="0"/>
                    </a:p>
                  </a:txBody>
                  <a:tcPr/>
                </a:tc>
                <a:tc>
                  <a:txBody>
                    <a:bodyPr/>
                    <a:lstStyle/>
                    <a:p>
                      <a:pPr algn="ctr"/>
                      <a:r>
                        <a:rPr lang="en-US" dirty="0" smtClean="0"/>
                        <a:t>16</a:t>
                      </a:r>
                      <a:endParaRPr lang="en-US" dirty="0"/>
                    </a:p>
                  </a:txBody>
                  <a:tcPr/>
                </a:tc>
                <a:tc>
                  <a:txBody>
                    <a:bodyPr/>
                    <a:lstStyle/>
                    <a:p>
                      <a:pPr algn="ctr"/>
                      <a:r>
                        <a:rPr lang="en-US" dirty="0" smtClean="0"/>
                        <a:t>11th</a:t>
                      </a:r>
                      <a:endParaRPr lang="en-US" dirty="0"/>
                    </a:p>
                  </a:txBody>
                  <a:tcPr/>
                </a:tc>
              </a:tr>
            </a:tbl>
          </a:graphicData>
        </a:graphic>
      </p:graphicFrame>
    </p:spTree>
    <p:extLst>
      <p:ext uri="{BB962C8B-B14F-4D97-AF65-F5344CB8AC3E}">
        <p14:creationId xmlns:p14="http://schemas.microsoft.com/office/powerpoint/2010/main" val="2661351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Software for Databases</a:t>
            </a:r>
            <a:endParaRPr lang="en-US" b="1" dirty="0"/>
          </a:p>
        </p:txBody>
      </p:sp>
      <p:sp>
        <p:nvSpPr>
          <p:cNvPr id="3" name="Content Placeholder 2"/>
          <p:cNvSpPr>
            <a:spLocks noGrp="1"/>
          </p:cNvSpPr>
          <p:nvPr>
            <p:ph idx="1"/>
          </p:nvPr>
        </p:nvSpPr>
        <p:spPr/>
        <p:txBody>
          <a:bodyPr/>
          <a:lstStyle/>
          <a:p>
            <a:r>
              <a:rPr lang="en-US" dirty="0" smtClean="0"/>
              <a:t>Programs like Microsoft Access, MySQL, Oracle</a:t>
            </a:r>
            <a:r>
              <a:rPr lang="en-US" b="1" dirty="0" smtClean="0"/>
              <a:t> </a:t>
            </a:r>
            <a:r>
              <a:rPr lang="en-US" dirty="0" smtClean="0"/>
              <a:t>etc.  allow you to create, manage, and work with databases. These tools help you store large amounts of data, run searches, and create reports.</a:t>
            </a:r>
          </a:p>
          <a:p>
            <a:r>
              <a:rPr lang="en-US" dirty="0" smtClean="0"/>
              <a:t>In our course we use </a:t>
            </a:r>
            <a:r>
              <a:rPr lang="en-US" b="1" dirty="0" smtClean="0"/>
              <a:t>Microsoft Access.</a:t>
            </a:r>
            <a:endParaRPr lang="en-US" dirty="0"/>
          </a:p>
        </p:txBody>
      </p:sp>
    </p:spTree>
    <p:extLst>
      <p:ext uri="{BB962C8B-B14F-4D97-AF65-F5344CB8AC3E}">
        <p14:creationId xmlns:p14="http://schemas.microsoft.com/office/powerpoint/2010/main" val="22349187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What is Microsoft Access?</a:t>
            </a:r>
            <a:endParaRPr lang="en-US" b="1" dirty="0"/>
          </a:p>
        </p:txBody>
      </p:sp>
      <p:sp>
        <p:nvSpPr>
          <p:cNvPr id="3" name="Content Placeholder 2"/>
          <p:cNvSpPr>
            <a:spLocks noGrp="1"/>
          </p:cNvSpPr>
          <p:nvPr>
            <p:ph idx="1"/>
          </p:nvPr>
        </p:nvSpPr>
        <p:spPr/>
        <p:txBody>
          <a:bodyPr>
            <a:normAutofit/>
          </a:bodyPr>
          <a:lstStyle/>
          <a:p>
            <a:r>
              <a:rPr lang="en-US" sz="2400" b="1" dirty="0" smtClean="0"/>
              <a:t>A tool for managing data</a:t>
            </a:r>
            <a:r>
              <a:rPr lang="en-US" sz="2400" dirty="0" smtClean="0"/>
              <a:t>: It's used to organize large amounts of data, like a contact list, product inventory, or student records.</a:t>
            </a:r>
          </a:p>
          <a:p>
            <a:r>
              <a:rPr lang="en-US" sz="2400" b="1" dirty="0" smtClean="0"/>
              <a:t>Works with tables</a:t>
            </a:r>
            <a:r>
              <a:rPr lang="en-US" sz="2400" dirty="0" smtClean="0"/>
              <a:t>: Data is stored in </a:t>
            </a:r>
            <a:r>
              <a:rPr lang="en-US" sz="2400" b="1" dirty="0" smtClean="0"/>
              <a:t>tables</a:t>
            </a:r>
            <a:r>
              <a:rPr lang="en-US" sz="2400" dirty="0" smtClean="0"/>
              <a:t>, which look like spreadsheets with rows (records) and columns (fields).</a:t>
            </a:r>
            <a:r>
              <a:rPr lang="en-US" sz="2400" b="1" dirty="0" smtClean="0"/>
              <a:t>Can </a:t>
            </a:r>
          </a:p>
          <a:p>
            <a:r>
              <a:rPr lang="en-US" sz="2400" b="1" dirty="0" smtClean="0"/>
              <a:t>handle complex data</a:t>
            </a:r>
            <a:r>
              <a:rPr lang="en-US" sz="2400" dirty="0" smtClean="0"/>
              <a:t>: Access can manage relationships between tables, allowing you to track connected data, like students and their courses.</a:t>
            </a:r>
            <a:endParaRPr lang="en-US" sz="2400" dirty="0"/>
          </a:p>
        </p:txBody>
      </p:sp>
    </p:spTree>
    <p:extLst>
      <p:ext uri="{BB962C8B-B14F-4D97-AF65-F5344CB8AC3E}">
        <p14:creationId xmlns:p14="http://schemas.microsoft.com/office/powerpoint/2010/main" val="524693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t>Why Use Microsoft Access?</a:t>
            </a:r>
            <a:endParaRPr lang="en-US" b="1" dirty="0"/>
          </a:p>
        </p:txBody>
      </p:sp>
      <p:sp>
        <p:nvSpPr>
          <p:cNvPr id="3" name="Content Placeholder 2"/>
          <p:cNvSpPr>
            <a:spLocks noGrp="1"/>
          </p:cNvSpPr>
          <p:nvPr>
            <p:ph idx="1"/>
          </p:nvPr>
        </p:nvSpPr>
        <p:spPr/>
        <p:txBody>
          <a:bodyPr>
            <a:normAutofit fontScale="85000" lnSpcReduction="10000"/>
          </a:bodyPr>
          <a:lstStyle/>
          <a:p>
            <a:r>
              <a:rPr lang="en-US" b="1" dirty="0" smtClean="0"/>
              <a:t>Great for projects</a:t>
            </a:r>
            <a:r>
              <a:rPr lang="en-US" dirty="0" smtClean="0"/>
              <a:t>: If you're working on school projects where you need to track a lot of information (like a science experiment or school event), Access helps you organize and analyze that data easily.</a:t>
            </a:r>
          </a:p>
          <a:p>
            <a:r>
              <a:rPr lang="en-US" b="1" dirty="0" smtClean="0"/>
              <a:t>Multiple tables</a:t>
            </a:r>
            <a:r>
              <a:rPr lang="en-US" dirty="0" smtClean="0"/>
              <a:t>: You can create several tables and link them together. For example, one table could store student names, and another could store their grades.</a:t>
            </a:r>
          </a:p>
          <a:p>
            <a:r>
              <a:rPr lang="en-US" b="1" dirty="0" smtClean="0"/>
              <a:t>Forms and Reports</a:t>
            </a:r>
            <a:r>
              <a:rPr lang="en-US" dirty="0" smtClean="0"/>
              <a:t>: Access lets you create </a:t>
            </a:r>
            <a:r>
              <a:rPr lang="en-US" b="1" dirty="0" smtClean="0"/>
              <a:t>forms</a:t>
            </a:r>
            <a:r>
              <a:rPr lang="en-US" dirty="0" smtClean="0"/>
              <a:t> to make data entry easy and </a:t>
            </a:r>
            <a:r>
              <a:rPr lang="en-US" b="1" dirty="0" smtClean="0"/>
              <a:t>reports</a:t>
            </a:r>
            <a:r>
              <a:rPr lang="en-US" dirty="0" smtClean="0"/>
              <a:t> to present your data in a nice, printable format.</a:t>
            </a:r>
            <a:endParaRPr lang="en-US" dirty="0"/>
          </a:p>
        </p:txBody>
      </p:sp>
    </p:spTree>
    <p:extLst>
      <p:ext uri="{BB962C8B-B14F-4D97-AF65-F5344CB8AC3E}">
        <p14:creationId xmlns:p14="http://schemas.microsoft.com/office/powerpoint/2010/main" val="948954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pPr algn="l"/>
            <a:r>
              <a:rPr lang="en-US" b="1" dirty="0" smtClean="0"/>
              <a:t>How Does Microsoft Access Work?</a:t>
            </a:r>
            <a:endParaRPr lang="en-US" b="1" dirty="0"/>
          </a:p>
        </p:txBody>
      </p:sp>
      <p:sp>
        <p:nvSpPr>
          <p:cNvPr id="3" name="Content Placeholder 2"/>
          <p:cNvSpPr>
            <a:spLocks noGrp="1"/>
          </p:cNvSpPr>
          <p:nvPr>
            <p:ph idx="1"/>
          </p:nvPr>
        </p:nvSpPr>
        <p:spPr>
          <a:xfrm>
            <a:off x="457200" y="1219200"/>
            <a:ext cx="8229600" cy="5486400"/>
          </a:xfrm>
        </p:spPr>
        <p:txBody>
          <a:bodyPr>
            <a:normAutofit fontScale="77500" lnSpcReduction="20000"/>
          </a:bodyPr>
          <a:lstStyle/>
          <a:p>
            <a:r>
              <a:rPr lang="en-US" b="1" dirty="0" smtClean="0"/>
              <a:t>Tables</a:t>
            </a:r>
            <a:r>
              <a:rPr lang="en-US" dirty="0" smtClean="0"/>
              <a:t>: This is where your data lives. Each table stores specific types of data. For example, one table might store student names, while another stores their grades.</a:t>
            </a:r>
          </a:p>
          <a:p>
            <a:r>
              <a:rPr lang="en-US" b="1" dirty="0" smtClean="0"/>
              <a:t>Fields</a:t>
            </a:r>
            <a:r>
              <a:rPr lang="en-US" dirty="0" smtClean="0"/>
              <a:t>: These are the columns in a table, and each field stores one type of data. For example, a "Student Name" field stores the names of students.</a:t>
            </a:r>
          </a:p>
          <a:p>
            <a:r>
              <a:rPr lang="en-US" b="1" dirty="0" smtClean="0"/>
              <a:t>Records</a:t>
            </a:r>
            <a:r>
              <a:rPr lang="en-US" dirty="0" smtClean="0"/>
              <a:t>: These are the rows in a table. Each record is one complete entry, like the details of a single student.</a:t>
            </a:r>
          </a:p>
          <a:p>
            <a:r>
              <a:rPr lang="en-US" b="1" dirty="0" smtClean="0"/>
              <a:t>Queries</a:t>
            </a:r>
            <a:r>
              <a:rPr lang="en-US" dirty="0" smtClean="0"/>
              <a:t>: If you want to find something specific, like all students who scored above 90, you create a </a:t>
            </a:r>
            <a:r>
              <a:rPr lang="en-US" b="1" dirty="0" smtClean="0"/>
              <a:t>query</a:t>
            </a:r>
            <a:r>
              <a:rPr lang="en-US" dirty="0" smtClean="0"/>
              <a:t> to search through the data.</a:t>
            </a:r>
          </a:p>
          <a:p>
            <a:r>
              <a:rPr lang="en-US" b="1" dirty="0" smtClean="0"/>
              <a:t>Forms</a:t>
            </a:r>
            <a:r>
              <a:rPr lang="en-US" dirty="0" smtClean="0"/>
              <a:t>: Instead of typing directly into tables, you can use forms to enter data easily, like filling out a form online.</a:t>
            </a:r>
          </a:p>
          <a:p>
            <a:r>
              <a:rPr lang="en-US" b="1" dirty="0" smtClean="0"/>
              <a:t>Reports</a:t>
            </a:r>
            <a:r>
              <a:rPr lang="en-US" dirty="0" smtClean="0"/>
              <a:t>: Once you have all your data, you can create reports to show your findings, like generating a report of all students with their grades.</a:t>
            </a:r>
            <a:endParaRPr lang="en-US" dirty="0"/>
          </a:p>
        </p:txBody>
      </p:sp>
    </p:spTree>
    <p:extLst>
      <p:ext uri="{BB962C8B-B14F-4D97-AF65-F5344CB8AC3E}">
        <p14:creationId xmlns:p14="http://schemas.microsoft.com/office/powerpoint/2010/main" val="255637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1531</Words>
  <Application>Microsoft Office PowerPoint</Application>
  <PresentationFormat>On-screen Show (4:3)</PresentationFormat>
  <Paragraphs>202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Database  </vt:lpstr>
      <vt:lpstr>What is a Database? </vt:lpstr>
      <vt:lpstr>Why Do We Need Databases?</vt:lpstr>
      <vt:lpstr>Components of a Database</vt:lpstr>
      <vt:lpstr>Example to Visualize a Database</vt:lpstr>
      <vt:lpstr>Software for Databases</vt:lpstr>
      <vt:lpstr>What is Microsoft Access?</vt:lpstr>
      <vt:lpstr>Why Use Microsoft Access?</vt:lpstr>
      <vt:lpstr>How Does Microsoft Access Work?</vt:lpstr>
      <vt:lpstr>Example</vt:lpstr>
      <vt:lpstr>Key</vt:lpstr>
      <vt:lpstr>Example of a Key in a Table</vt:lpstr>
      <vt:lpstr>Data Type in MS Access</vt:lpstr>
      <vt:lpstr>Data Type in MS Access</vt:lpstr>
      <vt:lpstr>Example of Data Types in a Table</vt:lpstr>
      <vt:lpstr>Example: Online Shopping System</vt:lpstr>
      <vt:lpstr>.</vt:lpstr>
      <vt:lpstr>How the System Works Together</vt:lpstr>
      <vt:lpstr>Example Walkthrough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Basics</dc:title>
  <dc:creator>User</dc:creator>
  <cp:lastModifiedBy>User</cp:lastModifiedBy>
  <cp:revision>12</cp:revision>
  <dcterms:created xsi:type="dcterms:W3CDTF">2024-09-14T14:14:26Z</dcterms:created>
  <dcterms:modified xsi:type="dcterms:W3CDTF">2024-09-14T16:18:49Z</dcterms:modified>
</cp:coreProperties>
</file>