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2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9B73-3B0D-403E-BF0A-F82AA086809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44C6-6911-4FB5-B76F-B83CD7D3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b="1" dirty="0" smtClean="0"/>
              <a:t>Entity-Relationship Diagram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438400"/>
            <a:ext cx="4572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Microsoft Access</a:t>
            </a:r>
            <a:r>
              <a:rPr lang="en-US" dirty="0" smtClean="0"/>
              <a:t>, a </a:t>
            </a:r>
            <a:r>
              <a:rPr lang="en-US" b="1" dirty="0" smtClean="0"/>
              <a:t>query</a:t>
            </a:r>
            <a:r>
              <a:rPr lang="en-US" dirty="0" smtClean="0"/>
              <a:t> is a tool used to ask questions about the data stored in your database and retrieve specific information based on certain conditions. A query helps you filter, sort, and analyze data from one or more tables or even create new tables based on the results of the query.</a:t>
            </a:r>
          </a:p>
          <a:p>
            <a:pPr marL="0" indent="0">
              <a:buNone/>
            </a:pPr>
            <a:r>
              <a:rPr lang="en-US" b="1" dirty="0" smtClean="0"/>
              <a:t>Why Use Queries?</a:t>
            </a:r>
          </a:p>
          <a:p>
            <a:r>
              <a:rPr lang="en-US" b="1" dirty="0" smtClean="0"/>
              <a:t>Data Retrieval</a:t>
            </a:r>
            <a:r>
              <a:rPr lang="en-US" dirty="0" smtClean="0"/>
              <a:t>: Queries allow you to extract the data you need from large tables by applying conditions.</a:t>
            </a:r>
          </a:p>
          <a:p>
            <a:r>
              <a:rPr lang="en-US" b="1" dirty="0" smtClean="0"/>
              <a:t>Data Analysis</a:t>
            </a:r>
            <a:r>
              <a:rPr lang="en-US" dirty="0" smtClean="0"/>
              <a:t>: You can use queries to perform calculations and summarizations, such as finding averages, sums, or counts of data.</a:t>
            </a:r>
          </a:p>
          <a:p>
            <a:r>
              <a:rPr lang="en-US" b="1" dirty="0" smtClean="0"/>
              <a:t>Combining Data</a:t>
            </a:r>
            <a:r>
              <a:rPr lang="en-US" dirty="0" smtClean="0"/>
              <a:t>: Queries allow you to pull information from multiple tables and combine them using relationships.</a:t>
            </a:r>
          </a:p>
          <a:p>
            <a:r>
              <a:rPr lang="en-US" b="1" dirty="0" smtClean="0"/>
              <a:t>Data Manipulation</a:t>
            </a:r>
            <a:r>
              <a:rPr lang="en-US" dirty="0" smtClean="0"/>
              <a:t>: Queries can also be used to update, delete, or append data in your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/>
              <a:t>Types of Queries in MS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dirty="0" smtClean="0"/>
              <a:t>Select Query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The most common type of query, used to retrieve and display data based on specific criteria.</a:t>
            </a:r>
          </a:p>
          <a:p>
            <a:pPr lvl="1"/>
            <a:r>
              <a:rPr lang="en-US" sz="2600" dirty="0" smtClean="0"/>
              <a:t>Example: Show all students who enrolled in a course after September 1st.</a:t>
            </a:r>
          </a:p>
          <a:p>
            <a:r>
              <a:rPr lang="en-US" sz="2600" b="1" dirty="0" smtClean="0"/>
              <a:t>Action Queries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These queries perform actions on the data, such as inserting, updating, or deleting records. There are several types:</a:t>
            </a:r>
          </a:p>
          <a:p>
            <a:pPr lvl="2"/>
            <a:r>
              <a:rPr lang="en-US" sz="2600" b="1" dirty="0" smtClean="0"/>
              <a:t>Update Query</a:t>
            </a:r>
            <a:r>
              <a:rPr lang="en-US" sz="2600" dirty="0" smtClean="0"/>
              <a:t>: Modifies data in existing records.</a:t>
            </a:r>
          </a:p>
          <a:p>
            <a:pPr lvl="2"/>
            <a:r>
              <a:rPr lang="en-US" sz="2600" b="1" dirty="0" smtClean="0"/>
              <a:t>Append Query</a:t>
            </a:r>
            <a:r>
              <a:rPr lang="en-US" sz="2600" dirty="0" smtClean="0"/>
              <a:t>: Adds records to a table from another table or query.</a:t>
            </a:r>
          </a:p>
          <a:p>
            <a:pPr lvl="2"/>
            <a:r>
              <a:rPr lang="en-US" sz="2600" b="1" dirty="0" smtClean="0"/>
              <a:t>Delete Query</a:t>
            </a:r>
            <a:r>
              <a:rPr lang="en-US" sz="2600" dirty="0" smtClean="0"/>
              <a:t>: Removes records from a table.</a:t>
            </a:r>
          </a:p>
          <a:p>
            <a:pPr lvl="2"/>
            <a:r>
              <a:rPr lang="en-US" sz="2600" b="1" dirty="0" smtClean="0"/>
              <a:t>Make-Table Query</a:t>
            </a:r>
            <a:r>
              <a:rPr lang="en-US" sz="2600" dirty="0" smtClean="0"/>
              <a:t>: Creates a new table based on the results of the query.</a:t>
            </a:r>
          </a:p>
          <a:p>
            <a:pPr lvl="1"/>
            <a:r>
              <a:rPr lang="en-US" sz="2600" dirty="0" smtClean="0"/>
              <a:t>Example: Increase the price of all products by 10%.</a:t>
            </a:r>
          </a:p>
          <a:p>
            <a:r>
              <a:rPr lang="en-US" sz="2600" b="1" dirty="0" smtClean="0"/>
              <a:t>Parameter Query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A query that asks the user to input one or more criteria values when it is run.</a:t>
            </a:r>
          </a:p>
          <a:p>
            <a:pPr lvl="1"/>
            <a:r>
              <a:rPr lang="en-US" sz="2600" dirty="0" smtClean="0"/>
              <a:t>Example: A query that prompts the user to enter a specific date to display all orders placed on that date.</a:t>
            </a:r>
          </a:p>
          <a:p>
            <a:r>
              <a:rPr lang="en-US" sz="2600" b="1" dirty="0" smtClean="0"/>
              <a:t>Crosstab Query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A query that summarizes data in a matrix format, with rows and columns, similar to a pivot table in Excel.</a:t>
            </a:r>
          </a:p>
          <a:p>
            <a:pPr lvl="1"/>
            <a:r>
              <a:rPr lang="en-US" sz="2600" dirty="0" smtClean="0"/>
              <a:t>Example: Display total sales by product category (rows) and by month (columns).</a:t>
            </a:r>
          </a:p>
          <a:p>
            <a:r>
              <a:rPr lang="en-US" sz="2200" b="1" dirty="0" smtClean="0"/>
              <a:t>SQL Query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An advanced type of query where users write SQL (Structured Query Language) code to directly interact with the database.</a:t>
            </a:r>
          </a:p>
          <a:p>
            <a:pPr lvl="1"/>
            <a:r>
              <a:rPr lang="en-US" sz="2200" dirty="0" smtClean="0"/>
              <a:t>Example: SELECT * FROM Orders WHERE </a:t>
            </a:r>
            <a:r>
              <a:rPr lang="en-US" sz="2200" dirty="0" err="1" smtClean="0"/>
              <a:t>OrderDate</a:t>
            </a:r>
            <a:r>
              <a:rPr lang="en-US" sz="2200" dirty="0" smtClean="0"/>
              <a:t> &gt; '2023-09-01';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301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How to Create a Query in MS 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Step-by-Step: Creating a Simple Select Query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b="1" dirty="0" smtClean="0"/>
              <a:t>Open Access</a:t>
            </a:r>
            <a:r>
              <a:rPr lang="en-US" sz="3000" dirty="0" smtClean="0"/>
              <a:t> and go to the </a:t>
            </a:r>
            <a:r>
              <a:rPr lang="en-US" sz="3000" b="1" dirty="0" smtClean="0"/>
              <a:t>Create</a:t>
            </a:r>
            <a:r>
              <a:rPr lang="en-US" sz="3000" dirty="0" smtClean="0"/>
              <a:t> tab.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dirty="0" smtClean="0"/>
              <a:t>Click on </a:t>
            </a:r>
            <a:r>
              <a:rPr lang="en-US" sz="3000" b="1" dirty="0" smtClean="0"/>
              <a:t>Query Design</a:t>
            </a:r>
            <a:r>
              <a:rPr lang="en-US" sz="3000" dirty="0" smtClean="0"/>
              <a:t> to open the Query Designer.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b="1" dirty="0" smtClean="0"/>
              <a:t>Add Tables</a:t>
            </a:r>
            <a:r>
              <a:rPr lang="en-US" sz="3000" dirty="0" smtClean="0"/>
              <a:t>: Select the tables or queries that contain the data you want to retrieve. For example, you might select a </a:t>
            </a:r>
            <a:r>
              <a:rPr lang="en-US" sz="3000" b="1" dirty="0" smtClean="0"/>
              <a:t>Students Table</a:t>
            </a:r>
            <a:r>
              <a:rPr lang="en-US" sz="3000" dirty="0" smtClean="0"/>
              <a:t> and an </a:t>
            </a:r>
            <a:r>
              <a:rPr lang="en-US" sz="3000" b="1" dirty="0" smtClean="0"/>
              <a:t>Enrollments Table</a:t>
            </a:r>
            <a:r>
              <a:rPr lang="en-US" sz="30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b="1" dirty="0" smtClean="0"/>
              <a:t>Add Fields</a:t>
            </a:r>
            <a:r>
              <a:rPr lang="en-US" sz="3000" dirty="0" smtClean="0"/>
              <a:t>: Drag the fields you want to include in your query from the table window down to the query grid. For example, you could select fields like </a:t>
            </a:r>
            <a:r>
              <a:rPr lang="en-US" sz="3000" b="1" dirty="0" err="1" smtClean="0"/>
              <a:t>StudentName</a:t>
            </a:r>
            <a:r>
              <a:rPr lang="en-US" sz="3000" dirty="0" smtClean="0"/>
              <a:t>, </a:t>
            </a:r>
            <a:r>
              <a:rPr lang="en-US" sz="3000" b="1" dirty="0" err="1" smtClean="0"/>
              <a:t>CourseName</a:t>
            </a:r>
            <a:r>
              <a:rPr lang="en-US" sz="3000" dirty="0" smtClean="0"/>
              <a:t>, and </a:t>
            </a:r>
            <a:r>
              <a:rPr lang="en-US" sz="3000" b="1" dirty="0" err="1" smtClean="0"/>
              <a:t>EnrollmentDate</a:t>
            </a:r>
            <a:r>
              <a:rPr lang="en-US" sz="30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b="1" dirty="0" smtClean="0"/>
              <a:t>Set Criteria</a:t>
            </a:r>
            <a:r>
              <a:rPr lang="en-US" sz="3000" dirty="0" smtClean="0"/>
              <a:t>: In the criteria row, specify any conditions to filter the data. For example, to find students enrolled after September 1, 2023, you'd put &gt; 09/01/2023 in the </a:t>
            </a:r>
            <a:r>
              <a:rPr lang="en-US" sz="3000" b="1" dirty="0" err="1" smtClean="0"/>
              <a:t>EnrollmentDate</a:t>
            </a:r>
            <a:r>
              <a:rPr lang="en-US" sz="3000" dirty="0" smtClean="0"/>
              <a:t> field’s criteria.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000" b="1" dirty="0" smtClean="0"/>
              <a:t>Run the Query</a:t>
            </a:r>
            <a:r>
              <a:rPr lang="en-US" sz="3000" dirty="0" smtClean="0"/>
              <a:t>: Click the </a:t>
            </a:r>
            <a:r>
              <a:rPr lang="en-US" sz="3000" b="1" dirty="0" smtClean="0"/>
              <a:t>Run</a:t>
            </a:r>
            <a:r>
              <a:rPr lang="en-US" sz="3000" dirty="0" smtClean="0"/>
              <a:t> button (red exclamation mark) to execute the query and see the results.</a:t>
            </a:r>
          </a:p>
          <a:p>
            <a:pPr marL="0" indent="0">
              <a:buNone/>
            </a:pPr>
            <a:r>
              <a:rPr lang="en-US" b="1" dirty="0" smtClean="0"/>
              <a:t>Example Query:</a:t>
            </a:r>
          </a:p>
          <a:p>
            <a:r>
              <a:rPr lang="en-US" sz="3400" b="1" dirty="0" smtClean="0"/>
              <a:t>Goal</a:t>
            </a:r>
            <a:r>
              <a:rPr lang="en-US" sz="3400" dirty="0" smtClean="0"/>
              <a:t>: Find all students who are enrolled in Math courses after September 1, 2023.</a:t>
            </a:r>
          </a:p>
          <a:p>
            <a:r>
              <a:rPr lang="en-US" sz="3400" b="1" dirty="0" smtClean="0"/>
              <a:t>Criteria</a:t>
            </a:r>
            <a:r>
              <a:rPr lang="en-US" sz="3400" dirty="0" smtClean="0"/>
              <a:t>:</a:t>
            </a:r>
          </a:p>
          <a:p>
            <a:pPr lvl="1"/>
            <a:r>
              <a:rPr lang="en-US" sz="3400" dirty="0" err="1" smtClean="0"/>
              <a:t>CourseName</a:t>
            </a:r>
            <a:r>
              <a:rPr lang="en-US" sz="3400" dirty="0" smtClean="0"/>
              <a:t>: "Math"</a:t>
            </a:r>
          </a:p>
          <a:p>
            <a:pPr lvl="1"/>
            <a:r>
              <a:rPr lang="en-US" sz="3400" dirty="0" err="1" smtClean="0"/>
              <a:t>EnrollmentDate</a:t>
            </a:r>
            <a:r>
              <a:rPr lang="en-US" sz="3400" dirty="0" smtClean="0"/>
              <a:t>: &gt; 09/01/2023</a:t>
            </a:r>
          </a:p>
          <a:p>
            <a:pPr marL="0" indent="0">
              <a:buNone/>
            </a:pPr>
            <a:r>
              <a:rPr lang="en-US" sz="3400" dirty="0" smtClean="0"/>
              <a:t>The query would display all students who match these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is an ER Diagram?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ER diagram (Entity-Relationship diagram)</a:t>
            </a:r>
            <a:r>
              <a:rPr lang="en-US" dirty="0" smtClean="0"/>
              <a:t> is a visual way to represent the structure of a database. It shows how different parts of the database relate to each other.</a:t>
            </a:r>
          </a:p>
          <a:p>
            <a:pPr marL="0" indent="0">
              <a:buNone/>
            </a:pPr>
            <a:r>
              <a:rPr lang="en-US" b="1" dirty="0" smtClean="0"/>
              <a:t>Simple Definition: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b="1" dirty="0" smtClean="0"/>
              <a:t>ER diagram</a:t>
            </a:r>
            <a:r>
              <a:rPr lang="en-US" dirty="0" smtClean="0"/>
              <a:t> is like a map for your database. It shows how the information in the database is connected.</a:t>
            </a:r>
          </a:p>
          <a:p>
            <a:pPr marL="0" indent="0">
              <a:buNone/>
            </a:pPr>
            <a:r>
              <a:rPr lang="en-US" b="1" dirty="0" smtClean="0"/>
              <a:t>Purpose: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helps you plan how data will be organized and how different pieces of information relate to each other. It's like designing a blueprint before building a house, but for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Basic Components of an ER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three main parts of an ER diagram: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Entities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Attributes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Relationships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break each of these down.</a:t>
            </a:r>
          </a:p>
          <a:p>
            <a:pPr marL="400050" lvl="1" indent="0">
              <a:buNone/>
            </a:pPr>
            <a:r>
              <a:rPr lang="en-US" b="1" dirty="0" smtClean="0"/>
              <a:t>Entities: </a:t>
            </a:r>
            <a:r>
              <a:rPr lang="en-US" dirty="0" smtClean="0"/>
              <a:t>An </a:t>
            </a:r>
            <a:r>
              <a:rPr lang="en-US" b="1" dirty="0" smtClean="0"/>
              <a:t>entity</a:t>
            </a:r>
            <a:r>
              <a:rPr lang="en-US" dirty="0" smtClean="0"/>
              <a:t> is a thing or object you want to store information about in your database. Think of it as a "noun" in real life.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In a school database, entities could be:</a:t>
            </a:r>
          </a:p>
          <a:p>
            <a:pPr marL="857250" lvl="1" indent="-457200"/>
            <a:r>
              <a:rPr lang="en-US" dirty="0" smtClean="0"/>
              <a:t>Student</a:t>
            </a:r>
          </a:p>
          <a:p>
            <a:pPr marL="857250" lvl="1" indent="-457200"/>
            <a:r>
              <a:rPr lang="en-US" dirty="0" smtClean="0"/>
              <a:t>Teacher</a:t>
            </a:r>
          </a:p>
          <a:p>
            <a:pPr marL="857250" lvl="1" indent="-457200"/>
            <a:r>
              <a:rPr lang="en-US" dirty="0" smtClean="0"/>
              <a:t>Course</a:t>
            </a:r>
          </a:p>
          <a:p>
            <a:pPr marL="457200" indent="-457200"/>
            <a:r>
              <a:rPr lang="en-US" dirty="0" smtClean="0"/>
              <a:t>In an ER diagram, an entity is usually represented as a </a:t>
            </a:r>
            <a:r>
              <a:rPr lang="en-US" b="1" dirty="0" smtClean="0"/>
              <a:t>rectangle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20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 smtClean="0"/>
              <a:t>Attributes</a:t>
            </a:r>
            <a:r>
              <a:rPr lang="en-US" dirty="0" smtClean="0"/>
              <a:t>: Attributes describe the details or properties of an entity. These are the specific pieces of information you want to store about each entity.</a:t>
            </a:r>
          </a:p>
          <a:p>
            <a:r>
              <a:rPr lang="en-US" dirty="0" smtClean="0"/>
              <a:t>Example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"Student" entity, the attributes might be: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Student ID</a:t>
            </a:r>
          </a:p>
          <a:p>
            <a:pPr lvl="1"/>
            <a:r>
              <a:rPr lang="en-US" dirty="0" smtClean="0"/>
              <a:t>Date of Birth</a:t>
            </a:r>
          </a:p>
          <a:p>
            <a:pPr lvl="1"/>
            <a:r>
              <a:rPr lang="en-US" dirty="0" smtClean="0"/>
              <a:t>Grade</a:t>
            </a:r>
          </a:p>
          <a:p>
            <a:r>
              <a:rPr lang="en-US" dirty="0" smtClean="0"/>
              <a:t>In an ER diagram, attributes are represented as </a:t>
            </a:r>
            <a:r>
              <a:rPr lang="en-US" b="1" dirty="0" smtClean="0"/>
              <a:t>ovals</a:t>
            </a:r>
            <a:r>
              <a:rPr lang="en-US" dirty="0" smtClean="0"/>
              <a:t> connected to their respective entity.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b="1" dirty="0" smtClean="0"/>
              <a:t>Relationships: </a:t>
            </a:r>
            <a:r>
              <a:rPr lang="en-US" dirty="0" smtClean="0"/>
              <a:t>A </a:t>
            </a:r>
            <a:r>
              <a:rPr lang="en-US" b="1" dirty="0" smtClean="0"/>
              <a:t>relationship</a:t>
            </a:r>
            <a:r>
              <a:rPr lang="en-US" dirty="0" smtClean="0"/>
              <a:t> explains how two entities are connected to each other. For example, how a </a:t>
            </a:r>
            <a:r>
              <a:rPr lang="en-US" b="1" dirty="0" smtClean="0"/>
              <a:t>student</a:t>
            </a:r>
            <a:r>
              <a:rPr lang="en-US" dirty="0" smtClean="0"/>
              <a:t> is connected to a </a:t>
            </a:r>
            <a:r>
              <a:rPr lang="en-US" b="1" dirty="0" smtClean="0"/>
              <a:t>course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a school database: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Student</a:t>
            </a:r>
            <a:r>
              <a:rPr lang="en-US" dirty="0" smtClean="0"/>
              <a:t> can enroll in </a:t>
            </a:r>
            <a:r>
              <a:rPr lang="en-US" b="1" dirty="0" smtClean="0"/>
              <a:t>Courses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Teacher</a:t>
            </a:r>
            <a:r>
              <a:rPr lang="en-US" dirty="0" smtClean="0"/>
              <a:t> teaches </a:t>
            </a:r>
            <a:r>
              <a:rPr lang="en-US" b="1" dirty="0" smtClean="0"/>
              <a:t>Courses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Types of Relationships:</a:t>
            </a:r>
            <a:endParaRPr lang="en-US" dirty="0" smtClean="0"/>
          </a:p>
          <a:p>
            <a:pPr lvl="1"/>
            <a:r>
              <a:rPr lang="en-US" b="1" dirty="0" smtClean="0"/>
              <a:t>One-to-One (1:1):</a:t>
            </a:r>
            <a:r>
              <a:rPr lang="en-US" dirty="0" smtClean="0"/>
              <a:t> One entity is related to exactly one entity in another table. (e.g., One principal manages one school.)</a:t>
            </a:r>
          </a:p>
          <a:p>
            <a:pPr lvl="1"/>
            <a:r>
              <a:rPr lang="en-US" b="1" dirty="0" smtClean="0"/>
              <a:t>One-to-Many (1:M):</a:t>
            </a:r>
            <a:r>
              <a:rPr lang="en-US" dirty="0" smtClean="0"/>
              <a:t> One entity can be related to many entities. (e.g., One teacher can teach many students.)</a:t>
            </a:r>
          </a:p>
          <a:p>
            <a:pPr lvl="1"/>
            <a:r>
              <a:rPr lang="en-US" b="1" dirty="0" smtClean="0"/>
              <a:t>Many-to-Many (M:M):</a:t>
            </a:r>
            <a:r>
              <a:rPr lang="en-US" dirty="0" smtClean="0"/>
              <a:t> Many entities in one table can relate to many entities in another table. (e.g., Students can enroll in multiple courses, and each course can have multiple students.)</a:t>
            </a:r>
          </a:p>
          <a:p>
            <a:r>
              <a:rPr lang="en-US" dirty="0" smtClean="0"/>
              <a:t>Relationships are shown as </a:t>
            </a:r>
            <a:r>
              <a:rPr lang="en-US" b="1" dirty="0" smtClean="0"/>
              <a:t>diamonds</a:t>
            </a:r>
            <a:r>
              <a:rPr lang="en-US" dirty="0" smtClean="0"/>
              <a:t> in an ER diagram, connecting two entities.</a:t>
            </a:r>
          </a:p>
          <a:p>
            <a:pPr lvl="1"/>
            <a:endParaRPr lang="en-US" dirty="0" smtClean="0"/>
          </a:p>
          <a:p>
            <a:pPr marL="40005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66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 of a Simple ER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Here’s a small example of how an ER diagram for a school might look:</a:t>
            </a:r>
          </a:p>
          <a:p>
            <a:r>
              <a:rPr lang="en-US" b="1" dirty="0" smtClean="0"/>
              <a:t>Entities:</a:t>
            </a:r>
            <a:r>
              <a:rPr lang="en-US" dirty="0" smtClean="0"/>
              <a:t> "Student", "Course", "Teacher"</a:t>
            </a:r>
          </a:p>
          <a:p>
            <a:r>
              <a:rPr lang="en-US" b="1" dirty="0" smtClean="0"/>
              <a:t>Attributes:</a:t>
            </a:r>
            <a:endParaRPr lang="en-US" dirty="0" smtClean="0"/>
          </a:p>
          <a:p>
            <a:pPr lvl="1"/>
            <a:r>
              <a:rPr lang="en-US" dirty="0" smtClean="0"/>
              <a:t>Student has Name, ID, and Grade</a:t>
            </a:r>
          </a:p>
          <a:p>
            <a:pPr lvl="1"/>
            <a:r>
              <a:rPr lang="en-US" dirty="0" smtClean="0"/>
              <a:t>Course has Course ID and Title</a:t>
            </a:r>
          </a:p>
          <a:p>
            <a:pPr lvl="1"/>
            <a:r>
              <a:rPr lang="en-US" dirty="0" smtClean="0"/>
              <a:t>Teacher has Name and Employee ID</a:t>
            </a:r>
          </a:p>
          <a:p>
            <a:r>
              <a:rPr lang="en-US" b="1" dirty="0" smtClean="0"/>
              <a:t>Relationships:</a:t>
            </a:r>
            <a:endParaRPr lang="en-US" dirty="0" smtClean="0"/>
          </a:p>
          <a:p>
            <a:pPr lvl="1"/>
            <a:r>
              <a:rPr lang="en-US" dirty="0" smtClean="0"/>
              <a:t>A Student </a:t>
            </a:r>
            <a:r>
              <a:rPr lang="en-US" b="1" dirty="0" smtClean="0"/>
              <a:t>enrolls</a:t>
            </a:r>
            <a:r>
              <a:rPr lang="en-US" dirty="0" smtClean="0"/>
              <a:t> in Courses.</a:t>
            </a:r>
          </a:p>
          <a:p>
            <a:pPr lvl="1"/>
            <a:r>
              <a:rPr lang="en-US" dirty="0" smtClean="0"/>
              <a:t>A Teacher </a:t>
            </a:r>
            <a:r>
              <a:rPr lang="en-US" b="1" dirty="0" smtClean="0"/>
              <a:t>teaches</a:t>
            </a:r>
            <a:r>
              <a:rPr lang="en-US" dirty="0" smtClean="0"/>
              <a:t> Courses.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 diagrams are essential tools for planning and designing databases.</a:t>
            </a:r>
          </a:p>
          <a:p>
            <a:r>
              <a:rPr lang="en-US" dirty="0" smtClean="0"/>
              <a:t>They help you see the big picture of how data is related and what information you need to store.</a:t>
            </a:r>
          </a:p>
          <a:p>
            <a:r>
              <a:rPr lang="en-US" dirty="0" smtClean="0"/>
              <a:t>Once you understand entities, attributes, and relationships, you can create a well-structured database that organizes data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7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Microsoft Access</a:t>
            </a:r>
            <a:r>
              <a:rPr lang="en-US" dirty="0" smtClean="0"/>
              <a:t>, a </a:t>
            </a:r>
            <a:r>
              <a:rPr lang="en-US" b="1" dirty="0" smtClean="0"/>
              <a:t>Form</a:t>
            </a:r>
            <a:r>
              <a:rPr lang="en-US" dirty="0" smtClean="0"/>
              <a:t> is a user-friendly way to interact with data stored in tables. Forms allow users to enter, edit, and view data in a more visual and structured format. Think of forms like a graphical interface that makes working with databases easier, especially for users who may not be comfortable working directly with tables.</a:t>
            </a:r>
          </a:p>
          <a:p>
            <a:pPr marL="0" indent="0">
              <a:buNone/>
            </a:pPr>
            <a:r>
              <a:rPr lang="en-US" b="1" dirty="0" smtClean="0"/>
              <a:t>Why Use Forms in MS Access?</a:t>
            </a:r>
          </a:p>
          <a:p>
            <a:r>
              <a:rPr lang="en-US" b="1" dirty="0" smtClean="0"/>
              <a:t>Data Entry</a:t>
            </a:r>
            <a:r>
              <a:rPr lang="en-US" dirty="0" smtClean="0"/>
              <a:t>: Forms provide an easy way for users to input new data into the database without directly modifying the table.</a:t>
            </a:r>
          </a:p>
          <a:p>
            <a:r>
              <a:rPr lang="en-US" b="1" dirty="0" smtClean="0"/>
              <a:t>Data Viewing</a:t>
            </a:r>
            <a:r>
              <a:rPr lang="en-US" dirty="0" smtClean="0"/>
              <a:t>: Forms can display data in a more readable and organized way, especially when dealing with large amounts of information.</a:t>
            </a:r>
          </a:p>
          <a:p>
            <a:r>
              <a:rPr lang="en-US" b="1" dirty="0" smtClean="0"/>
              <a:t>Customization</a:t>
            </a:r>
            <a:r>
              <a:rPr lang="en-US" dirty="0" smtClean="0"/>
              <a:t>: Forms can be customized with labels, buttons, and other design elements to make them visually appealing and easy to navigate.</a:t>
            </a:r>
          </a:p>
          <a:p>
            <a:r>
              <a:rPr lang="en-US" b="1" dirty="0" smtClean="0"/>
              <a:t>Control</a:t>
            </a:r>
            <a:r>
              <a:rPr lang="en-US" dirty="0" smtClean="0"/>
              <a:t>: Forms help ensure data is entered correctly by using validation rules, dropdowns, and other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1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Reports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Report</a:t>
            </a:r>
            <a:r>
              <a:rPr lang="en-US" dirty="0" smtClean="0"/>
              <a:t> in </a:t>
            </a:r>
            <a:r>
              <a:rPr lang="en-US" b="1" dirty="0" smtClean="0"/>
              <a:t>Microsoft Access</a:t>
            </a:r>
            <a:r>
              <a:rPr lang="en-US" dirty="0" smtClean="0"/>
              <a:t> is a tool that allows you to organize, summarize, and present data from your database in a formatted way. Reports are typically used to print or display data in a clear, readable layout, making it easy to analyze and share.</a:t>
            </a:r>
          </a:p>
          <a:p>
            <a:pPr marL="0" indent="0">
              <a:buNone/>
            </a:pPr>
            <a:r>
              <a:rPr lang="en-US" b="1" dirty="0" smtClean="0"/>
              <a:t>Why Use Reports in MS Access?</a:t>
            </a:r>
          </a:p>
          <a:p>
            <a:r>
              <a:rPr lang="en-US" b="1" dirty="0" smtClean="0"/>
              <a:t>Presentation of Data</a:t>
            </a:r>
            <a:r>
              <a:rPr lang="en-US" dirty="0" smtClean="0"/>
              <a:t>: Reports allow you to present information in a professional format, making it easier to read and analyze.</a:t>
            </a:r>
          </a:p>
          <a:p>
            <a:r>
              <a:rPr lang="en-US" b="1" dirty="0" smtClean="0"/>
              <a:t>Summarization</a:t>
            </a:r>
            <a:r>
              <a:rPr lang="en-US" dirty="0" smtClean="0"/>
              <a:t>: You can group, sort, and summarize data (e.g., totals, averages) within reports to highlight key information.</a:t>
            </a:r>
          </a:p>
          <a:p>
            <a:r>
              <a:rPr lang="en-US" b="1" dirty="0" smtClean="0"/>
              <a:t>Printing and Sharing</a:t>
            </a:r>
            <a:r>
              <a:rPr lang="en-US" dirty="0" smtClean="0"/>
              <a:t>: Reports are designed to be printable, so you can share physical copies or export them to formats like PDF for digital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7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1178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Entity-Relationship Diagram</vt:lpstr>
      <vt:lpstr>What is an ER Diagram?</vt:lpstr>
      <vt:lpstr>Basic Components of an ER Diagram</vt:lpstr>
      <vt:lpstr>.</vt:lpstr>
      <vt:lpstr>.</vt:lpstr>
      <vt:lpstr>Example of a Simple ER Diagram</vt:lpstr>
      <vt:lpstr>Conclusion</vt:lpstr>
      <vt:lpstr>Forms</vt:lpstr>
      <vt:lpstr>Reports</vt:lpstr>
      <vt:lpstr>Query</vt:lpstr>
      <vt:lpstr>Types of Queries in MS Access</vt:lpstr>
      <vt:lpstr>How to Create a Query in MS 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Diagram</dc:title>
  <dc:creator>User</dc:creator>
  <cp:lastModifiedBy>User</cp:lastModifiedBy>
  <cp:revision>6</cp:revision>
  <dcterms:created xsi:type="dcterms:W3CDTF">2024-09-16T15:54:49Z</dcterms:created>
  <dcterms:modified xsi:type="dcterms:W3CDTF">2024-09-17T13:11:59Z</dcterms:modified>
</cp:coreProperties>
</file>