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58A772-7A8C-46B1-9B61-8B5B57B58C8A}"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76472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8A772-7A8C-46B1-9B61-8B5B57B58C8A}"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1147740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8A772-7A8C-46B1-9B61-8B5B57B58C8A}"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278104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58A772-7A8C-46B1-9B61-8B5B57B58C8A}"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45524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58A772-7A8C-46B1-9B61-8B5B57B58C8A}"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296616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58A772-7A8C-46B1-9B61-8B5B57B58C8A}"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373819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58A772-7A8C-46B1-9B61-8B5B57B58C8A}"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100506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58A772-7A8C-46B1-9B61-8B5B57B58C8A}"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387655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8A772-7A8C-46B1-9B61-8B5B57B58C8A}"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179947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8A772-7A8C-46B1-9B61-8B5B57B58C8A}"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33275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58A772-7A8C-46B1-9B61-8B5B57B58C8A}"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012CF-E135-4E4C-8FD0-7D9B6D8AA536}" type="slidenum">
              <a:rPr lang="en-US" smtClean="0"/>
              <a:t>‹#›</a:t>
            </a:fld>
            <a:endParaRPr lang="en-US"/>
          </a:p>
        </p:txBody>
      </p:sp>
    </p:spTree>
    <p:extLst>
      <p:ext uri="{BB962C8B-B14F-4D97-AF65-F5344CB8AC3E}">
        <p14:creationId xmlns:p14="http://schemas.microsoft.com/office/powerpoint/2010/main" val="326477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8A772-7A8C-46B1-9B61-8B5B57B58C8A}" type="datetimeFigureOut">
              <a:rPr lang="en-US" smtClean="0"/>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012CF-E135-4E4C-8FD0-7D9B6D8AA536}" type="slidenum">
              <a:rPr lang="en-US" smtClean="0"/>
              <a:t>‹#›</a:t>
            </a:fld>
            <a:endParaRPr lang="en-US"/>
          </a:p>
        </p:txBody>
      </p:sp>
    </p:spTree>
    <p:extLst>
      <p:ext uri="{BB962C8B-B14F-4D97-AF65-F5344CB8AC3E}">
        <p14:creationId xmlns:p14="http://schemas.microsoft.com/office/powerpoint/2010/main" val="2443438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524000"/>
            <a:ext cx="5080000" cy="3810000"/>
          </a:xfrm>
          <a:prstGeom prst="rect">
            <a:avLst/>
          </a:prstGeom>
        </p:spPr>
      </p:pic>
    </p:spTree>
    <p:extLst>
      <p:ext uri="{BB962C8B-B14F-4D97-AF65-F5344CB8AC3E}">
        <p14:creationId xmlns:p14="http://schemas.microsoft.com/office/powerpoint/2010/main" val="416727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457200" y="457200"/>
            <a:ext cx="8229600" cy="5668963"/>
          </a:xfrm>
        </p:spPr>
        <p:txBody>
          <a:bodyPr>
            <a:normAutofit fontScale="92500" lnSpcReduction="10000"/>
          </a:bodyPr>
          <a:lstStyle/>
          <a:p>
            <a:pPr marL="0" indent="0">
              <a:buNone/>
            </a:pPr>
            <a:r>
              <a:rPr lang="en-US" b="1" dirty="0" smtClean="0"/>
              <a:t>Examples of LAN:</a:t>
            </a:r>
          </a:p>
          <a:p>
            <a:r>
              <a:rPr lang="en-US" sz="3000" b="1" dirty="0" smtClean="0"/>
              <a:t>Home Wi-Fi Network:</a:t>
            </a:r>
            <a:r>
              <a:rPr lang="en-US" sz="3000" dirty="0" smtClean="0"/>
              <a:t> The wireless network that connects your devices (laptop, phone, smart TV) at home.</a:t>
            </a:r>
          </a:p>
          <a:p>
            <a:r>
              <a:rPr lang="en-US" sz="3000" b="1" dirty="0" smtClean="0"/>
              <a:t>Office Network:</a:t>
            </a:r>
            <a:r>
              <a:rPr lang="en-US" sz="3000" dirty="0" smtClean="0"/>
              <a:t> A network that connects all the computers and printers within a company office.</a:t>
            </a:r>
          </a:p>
          <a:p>
            <a:pPr marL="0" indent="0">
              <a:buNone/>
            </a:pPr>
            <a:r>
              <a:rPr lang="en-US" b="1" dirty="0" smtClean="0"/>
              <a:t>Uses:</a:t>
            </a:r>
          </a:p>
          <a:p>
            <a:r>
              <a:rPr lang="en-US" sz="3000" dirty="0" smtClean="0"/>
              <a:t>Sharing files and resources (like printers) within the same building.</a:t>
            </a:r>
          </a:p>
          <a:p>
            <a:r>
              <a:rPr lang="en-US" sz="3000" dirty="0" smtClean="0"/>
              <a:t>Allowing multiple users to access a common database or application.</a:t>
            </a:r>
          </a:p>
          <a:p>
            <a:r>
              <a:rPr lang="en-US" sz="3000" dirty="0" smtClean="0"/>
              <a:t>Enabling local communication (such as chat or emails) between users on the same network.</a:t>
            </a:r>
          </a:p>
          <a:p>
            <a:endParaRPr lang="en-US" sz="3000" dirty="0"/>
          </a:p>
        </p:txBody>
      </p:sp>
    </p:spTree>
    <p:extLst>
      <p:ext uri="{BB962C8B-B14F-4D97-AF65-F5344CB8AC3E}">
        <p14:creationId xmlns:p14="http://schemas.microsoft.com/office/powerpoint/2010/main" val="308748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MAN (Metropolitan Area Network)</a:t>
            </a:r>
            <a:endParaRPr lang="en-US" b="1"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sz="3400" dirty="0" smtClean="0"/>
              <a:t>A </a:t>
            </a:r>
            <a:r>
              <a:rPr lang="en-US" sz="3400" b="1" dirty="0" smtClean="0"/>
              <a:t>MAN</a:t>
            </a:r>
            <a:r>
              <a:rPr lang="en-US" sz="3400" dirty="0" smtClean="0"/>
              <a:t> covers a larger geographic area than a LAN but is smaller than a WAN. It typically spans a city or a large campus, connecting multiple LANs together to form a larger network. MANs are often used by cities, universities, or large organizations that need to connect various locations.</a:t>
            </a:r>
          </a:p>
          <a:p>
            <a:pPr marL="0" indent="0">
              <a:buNone/>
            </a:pPr>
            <a:r>
              <a:rPr lang="en-US" b="1" dirty="0" smtClean="0"/>
              <a:t>Key Features:</a:t>
            </a:r>
          </a:p>
          <a:p>
            <a:r>
              <a:rPr lang="en-US" b="1" dirty="0" smtClean="0"/>
              <a:t>Coverage Area:</a:t>
            </a:r>
            <a:r>
              <a:rPr lang="en-US" dirty="0" smtClean="0"/>
              <a:t> Medium-sized area, such as a city, town, or campus (up to 50 kilometers).</a:t>
            </a:r>
          </a:p>
          <a:p>
            <a:r>
              <a:rPr lang="en-US" b="1" dirty="0" smtClean="0"/>
              <a:t>Moderate Data Transfer Rate:</a:t>
            </a:r>
            <a:r>
              <a:rPr lang="en-US" dirty="0" smtClean="0"/>
              <a:t> Speeds are slower than LANs but still suitable for connecting multiple locations (typically up to 1 </a:t>
            </a:r>
            <a:r>
              <a:rPr lang="en-US" dirty="0" err="1" smtClean="0"/>
              <a:t>Gbps</a:t>
            </a:r>
            <a:r>
              <a:rPr lang="en-US" dirty="0" smtClean="0"/>
              <a:t>).</a:t>
            </a:r>
          </a:p>
          <a:p>
            <a:r>
              <a:rPr lang="en-US" b="1" dirty="0" smtClean="0"/>
              <a:t>Ownership:</a:t>
            </a:r>
            <a:r>
              <a:rPr lang="en-US" dirty="0" smtClean="0"/>
              <a:t> A MAN is often owned and managed by a single organization or entity, like a city government or a large corporation.</a:t>
            </a:r>
          </a:p>
          <a:p>
            <a:r>
              <a:rPr lang="en-US" b="1" dirty="0" smtClean="0"/>
              <a:t>Public or Private:</a:t>
            </a:r>
            <a:r>
              <a:rPr lang="en-US" dirty="0" smtClean="0"/>
              <a:t> It can be set up for public access (like citywide internet) or for private use (e.g., connecting different branches of a company).</a:t>
            </a:r>
          </a:p>
          <a:p>
            <a:endParaRPr lang="en-US" dirty="0"/>
          </a:p>
        </p:txBody>
      </p:sp>
    </p:spTree>
    <p:extLst>
      <p:ext uri="{BB962C8B-B14F-4D97-AF65-F5344CB8AC3E}">
        <p14:creationId xmlns:p14="http://schemas.microsoft.com/office/powerpoint/2010/main" val="34089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457200" y="457200"/>
            <a:ext cx="8229600" cy="5668963"/>
          </a:xfrm>
        </p:spPr>
        <p:txBody>
          <a:bodyPr>
            <a:normAutofit fontScale="85000" lnSpcReduction="20000"/>
          </a:bodyPr>
          <a:lstStyle/>
          <a:p>
            <a:pPr marL="0" indent="0">
              <a:buNone/>
            </a:pPr>
            <a:r>
              <a:rPr lang="en-US" sz="3300" b="1" dirty="0" smtClean="0"/>
              <a:t>Examples of MAN:</a:t>
            </a:r>
          </a:p>
          <a:p>
            <a:r>
              <a:rPr lang="en-US" b="1" dirty="0" smtClean="0"/>
              <a:t>Citywide Wi-Fi Networks:</a:t>
            </a:r>
            <a:r>
              <a:rPr lang="en-US" dirty="0" smtClean="0"/>
              <a:t> Some cities offer public Wi-Fi across parks, libraries, and public spaces, forming a MAN.</a:t>
            </a:r>
          </a:p>
          <a:p>
            <a:r>
              <a:rPr lang="en-US" b="1" dirty="0" smtClean="0"/>
              <a:t>University Campus Network:</a:t>
            </a:r>
            <a:r>
              <a:rPr lang="en-US" dirty="0" smtClean="0"/>
              <a:t> A university might connect different buildings, labs, and libraries within the same city using a MAN.</a:t>
            </a:r>
          </a:p>
          <a:p>
            <a:pPr marL="0" indent="0">
              <a:buNone/>
            </a:pPr>
            <a:r>
              <a:rPr lang="en-US" sz="3300" b="1" dirty="0" smtClean="0"/>
              <a:t>Uses:</a:t>
            </a:r>
          </a:p>
          <a:p>
            <a:r>
              <a:rPr lang="en-US" dirty="0" smtClean="0"/>
              <a:t>Connecting multiple branch offices or buildings within the same city.</a:t>
            </a:r>
          </a:p>
          <a:p>
            <a:r>
              <a:rPr lang="en-US" dirty="0" smtClean="0"/>
              <a:t>Providing internet access to a wide area, such as city residents or students across a university campus.</a:t>
            </a:r>
          </a:p>
          <a:p>
            <a:r>
              <a:rPr lang="en-US" dirty="0" smtClean="0"/>
              <a:t>Sharing large amounts of data between different locations within a metropolitan area.</a:t>
            </a:r>
          </a:p>
          <a:p>
            <a:endParaRPr lang="en-US" dirty="0"/>
          </a:p>
        </p:txBody>
      </p:sp>
    </p:spTree>
    <p:extLst>
      <p:ext uri="{BB962C8B-B14F-4D97-AF65-F5344CB8AC3E}">
        <p14:creationId xmlns:p14="http://schemas.microsoft.com/office/powerpoint/2010/main" val="100927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WAN </a:t>
            </a:r>
            <a:r>
              <a:rPr lang="en-US" dirty="0" smtClean="0"/>
              <a:t>(Wide Area Network)</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a:t>
            </a:r>
            <a:r>
              <a:rPr lang="en-US" b="1" dirty="0" smtClean="0"/>
              <a:t>WAN</a:t>
            </a:r>
            <a:r>
              <a:rPr lang="en-US" dirty="0" smtClean="0"/>
              <a:t> covers a much larger geographical area than LANs or MANs. It can span across cities, states, or even countries, connecting multiple LANs and MANs together. The internet itself is the largest example of a WAN.</a:t>
            </a:r>
          </a:p>
          <a:p>
            <a:pPr marL="0" indent="0">
              <a:buNone/>
            </a:pPr>
            <a:r>
              <a:rPr lang="en-US" b="1" dirty="0" smtClean="0"/>
              <a:t>Key Features:</a:t>
            </a:r>
          </a:p>
          <a:p>
            <a:r>
              <a:rPr lang="en-US" b="1" dirty="0" smtClean="0"/>
              <a:t>Coverage Area:</a:t>
            </a:r>
            <a:r>
              <a:rPr lang="en-US" dirty="0" smtClean="0"/>
              <a:t> Very large area (from country-wide to worldwide).</a:t>
            </a:r>
          </a:p>
          <a:p>
            <a:r>
              <a:rPr lang="en-US" b="1" dirty="0" smtClean="0"/>
              <a:t>Lower Data Transfer Rate:</a:t>
            </a:r>
            <a:r>
              <a:rPr lang="en-US" dirty="0" smtClean="0"/>
              <a:t> Data transfer speeds are typically slower than LANs and MANs due to the long distances and different technologies used (ranging from a few Mbps to several hundred </a:t>
            </a:r>
            <a:r>
              <a:rPr lang="en-US" dirty="0" err="1" smtClean="0"/>
              <a:t>Gbps</a:t>
            </a:r>
            <a:r>
              <a:rPr lang="en-US" dirty="0" smtClean="0"/>
              <a:t>).</a:t>
            </a:r>
          </a:p>
          <a:p>
            <a:r>
              <a:rPr lang="en-US" b="1" dirty="0" smtClean="0"/>
              <a:t>Expensive to Maintain:</a:t>
            </a:r>
            <a:r>
              <a:rPr lang="en-US" dirty="0" smtClean="0"/>
              <a:t> WANs require a complex infrastructure and are costly to set up and maintain, involving technologies like satellites, fiber optics, and undersea cables.</a:t>
            </a:r>
          </a:p>
          <a:p>
            <a:r>
              <a:rPr lang="en-US" b="1" dirty="0" smtClean="0"/>
              <a:t>Ownership:</a:t>
            </a:r>
            <a:r>
              <a:rPr lang="en-US" dirty="0" smtClean="0"/>
              <a:t> WANs can be private (e.g., used by large organizations) or public (e.g., the internet).</a:t>
            </a:r>
          </a:p>
          <a:p>
            <a:endParaRPr lang="en-US" dirty="0"/>
          </a:p>
        </p:txBody>
      </p:sp>
    </p:spTree>
    <p:extLst>
      <p:ext uri="{BB962C8B-B14F-4D97-AF65-F5344CB8AC3E}">
        <p14:creationId xmlns:p14="http://schemas.microsoft.com/office/powerpoint/2010/main" val="134611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pPr marL="0" indent="0">
              <a:buNone/>
            </a:pPr>
            <a:r>
              <a:rPr lang="en-US" b="1" dirty="0" smtClean="0"/>
              <a:t>Examples of WAN:</a:t>
            </a:r>
          </a:p>
          <a:p>
            <a:r>
              <a:rPr lang="en-US" b="1" dirty="0" smtClean="0"/>
              <a:t>The Internet:</a:t>
            </a:r>
            <a:r>
              <a:rPr lang="en-US" dirty="0" smtClean="0"/>
              <a:t> The largest WAN, connecting millions of networks globally.</a:t>
            </a:r>
          </a:p>
          <a:p>
            <a:r>
              <a:rPr lang="en-US" b="1" dirty="0" smtClean="0"/>
              <a:t>Global Company Network:</a:t>
            </a:r>
            <a:r>
              <a:rPr lang="en-US" dirty="0" smtClean="0"/>
              <a:t> A multinational corporation may have a WAN to connect all of its office branches worldwide.</a:t>
            </a:r>
          </a:p>
          <a:p>
            <a:r>
              <a:rPr lang="en-US" b="1" dirty="0" smtClean="0"/>
              <a:t>Banking Networks:</a:t>
            </a:r>
            <a:r>
              <a:rPr lang="en-US" dirty="0" smtClean="0"/>
              <a:t> Banks use WANs to link branches and ATMs in different cities and countries to centralize data processing.</a:t>
            </a:r>
          </a:p>
          <a:p>
            <a:pPr marL="0" indent="0">
              <a:buNone/>
            </a:pPr>
            <a:r>
              <a:rPr lang="en-US" b="1" dirty="0" smtClean="0"/>
              <a:t>Uses:</a:t>
            </a:r>
          </a:p>
          <a:p>
            <a:r>
              <a:rPr lang="en-US" dirty="0" smtClean="0"/>
              <a:t>Enabling communication and data sharing across large distances (e.g., between different countries or continents).</a:t>
            </a:r>
          </a:p>
          <a:p>
            <a:r>
              <a:rPr lang="en-US" dirty="0" smtClean="0"/>
              <a:t>Providing internet access to users around the world.</a:t>
            </a:r>
          </a:p>
          <a:p>
            <a:r>
              <a:rPr lang="en-US" dirty="0" smtClean="0"/>
              <a:t>Allowing large organizations to maintain a network across their global offices and branches.</a:t>
            </a:r>
          </a:p>
          <a:p>
            <a:endParaRPr lang="en-US" dirty="0"/>
          </a:p>
        </p:txBody>
      </p:sp>
    </p:spTree>
    <p:extLst>
      <p:ext uri="{BB962C8B-B14F-4D97-AF65-F5344CB8AC3E}">
        <p14:creationId xmlns:p14="http://schemas.microsoft.com/office/powerpoint/2010/main" val="228230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Comparison Table</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256258"/>
              </p:ext>
            </p:extLst>
          </p:nvPr>
        </p:nvGraphicFramePr>
        <p:xfrm>
          <a:off x="228600" y="1523997"/>
          <a:ext cx="8458200" cy="4648202"/>
        </p:xfrm>
        <a:graphic>
          <a:graphicData uri="http://schemas.openxmlformats.org/drawingml/2006/table">
            <a:tbl>
              <a:tblPr/>
              <a:tblGrid>
                <a:gridCol w="2114550"/>
                <a:gridCol w="2114550"/>
                <a:gridCol w="2114550"/>
                <a:gridCol w="2114550"/>
              </a:tblGrid>
              <a:tr h="516467">
                <a:tc>
                  <a:txBody>
                    <a:bodyPr/>
                    <a:lstStyle/>
                    <a:p>
                      <a:r>
                        <a:rPr lang="en-US" b="1"/>
                        <a:t>Feature</a:t>
                      </a:r>
                      <a:endParaRPr lang="en-US"/>
                    </a:p>
                  </a:txBody>
                  <a:tcPr anchor="ctr">
                    <a:lnL>
                      <a:noFill/>
                    </a:lnL>
                    <a:lnR>
                      <a:noFill/>
                    </a:lnR>
                    <a:lnT>
                      <a:noFill/>
                    </a:lnT>
                    <a:lnB>
                      <a:noFill/>
                    </a:lnB>
                  </a:tcPr>
                </a:tc>
                <a:tc>
                  <a:txBody>
                    <a:bodyPr/>
                    <a:lstStyle/>
                    <a:p>
                      <a:r>
                        <a:rPr lang="en-US" b="1"/>
                        <a:t>LAN</a:t>
                      </a:r>
                      <a:endParaRPr lang="en-US"/>
                    </a:p>
                  </a:txBody>
                  <a:tcPr anchor="ctr">
                    <a:lnL>
                      <a:noFill/>
                    </a:lnL>
                    <a:lnR>
                      <a:noFill/>
                    </a:lnR>
                    <a:lnT>
                      <a:noFill/>
                    </a:lnT>
                    <a:lnB>
                      <a:noFill/>
                    </a:lnB>
                  </a:tcPr>
                </a:tc>
                <a:tc>
                  <a:txBody>
                    <a:bodyPr/>
                    <a:lstStyle/>
                    <a:p>
                      <a:r>
                        <a:rPr lang="en-US" b="1"/>
                        <a:t>MAN</a:t>
                      </a:r>
                      <a:endParaRPr lang="en-US"/>
                    </a:p>
                  </a:txBody>
                  <a:tcPr anchor="ctr">
                    <a:lnL>
                      <a:noFill/>
                    </a:lnL>
                    <a:lnR>
                      <a:noFill/>
                    </a:lnR>
                    <a:lnT>
                      <a:noFill/>
                    </a:lnT>
                    <a:lnB>
                      <a:noFill/>
                    </a:lnB>
                  </a:tcPr>
                </a:tc>
                <a:tc>
                  <a:txBody>
                    <a:bodyPr/>
                    <a:lstStyle/>
                    <a:p>
                      <a:r>
                        <a:rPr lang="en-US" b="1"/>
                        <a:t>WAN</a:t>
                      </a:r>
                      <a:endParaRPr lang="en-US"/>
                    </a:p>
                  </a:txBody>
                  <a:tcPr anchor="ctr">
                    <a:lnL>
                      <a:noFill/>
                    </a:lnL>
                    <a:lnR>
                      <a:noFill/>
                    </a:lnR>
                    <a:lnT>
                      <a:noFill/>
                    </a:lnT>
                    <a:lnB>
                      <a:noFill/>
                    </a:lnB>
                  </a:tcPr>
                </a:tc>
              </a:tr>
              <a:tr h="903817">
                <a:tc>
                  <a:txBody>
                    <a:bodyPr/>
                    <a:lstStyle/>
                    <a:p>
                      <a:r>
                        <a:rPr lang="en-US" b="1"/>
                        <a:t>Geographical Range</a:t>
                      </a:r>
                      <a:endParaRPr lang="en-US"/>
                    </a:p>
                  </a:txBody>
                  <a:tcPr anchor="ctr">
                    <a:lnL>
                      <a:noFill/>
                    </a:lnL>
                    <a:lnR>
                      <a:noFill/>
                    </a:lnR>
                    <a:lnT>
                      <a:noFill/>
                    </a:lnT>
                    <a:lnB>
                      <a:noFill/>
                    </a:lnB>
                  </a:tcPr>
                </a:tc>
                <a:tc>
                  <a:txBody>
                    <a:bodyPr/>
                    <a:lstStyle/>
                    <a:p>
                      <a:r>
                        <a:rPr lang="en-US"/>
                        <a:t>Small (e.g., building, campus)</a:t>
                      </a:r>
                    </a:p>
                  </a:txBody>
                  <a:tcPr anchor="ctr">
                    <a:lnL>
                      <a:noFill/>
                    </a:lnL>
                    <a:lnR>
                      <a:noFill/>
                    </a:lnR>
                    <a:lnT>
                      <a:noFill/>
                    </a:lnT>
                    <a:lnB>
                      <a:noFill/>
                    </a:lnB>
                  </a:tcPr>
                </a:tc>
                <a:tc>
                  <a:txBody>
                    <a:bodyPr/>
                    <a:lstStyle/>
                    <a:p>
                      <a:r>
                        <a:rPr lang="en-US"/>
                        <a:t>Medium (e.g., city, large campus)</a:t>
                      </a:r>
                    </a:p>
                  </a:txBody>
                  <a:tcPr anchor="ctr">
                    <a:lnL>
                      <a:noFill/>
                    </a:lnL>
                    <a:lnR>
                      <a:noFill/>
                    </a:lnR>
                    <a:lnT>
                      <a:noFill/>
                    </a:lnT>
                    <a:lnB>
                      <a:noFill/>
                    </a:lnB>
                  </a:tcPr>
                </a:tc>
                <a:tc>
                  <a:txBody>
                    <a:bodyPr/>
                    <a:lstStyle/>
                    <a:p>
                      <a:r>
                        <a:rPr lang="en-US"/>
                        <a:t>Large (e.g., country, global)</a:t>
                      </a:r>
                    </a:p>
                  </a:txBody>
                  <a:tcPr anchor="ctr">
                    <a:lnL>
                      <a:noFill/>
                    </a:lnL>
                    <a:lnR>
                      <a:noFill/>
                    </a:lnR>
                    <a:lnT>
                      <a:noFill/>
                    </a:lnT>
                    <a:lnB>
                      <a:noFill/>
                    </a:lnB>
                  </a:tcPr>
                </a:tc>
              </a:tr>
              <a:tr h="903817">
                <a:tc>
                  <a:txBody>
                    <a:bodyPr/>
                    <a:lstStyle/>
                    <a:p>
                      <a:r>
                        <a:rPr lang="en-US" b="1"/>
                        <a:t>Data Transfer Speed</a:t>
                      </a:r>
                      <a:endParaRPr lang="en-US"/>
                    </a:p>
                  </a:txBody>
                  <a:tcPr anchor="ctr">
                    <a:lnL>
                      <a:noFill/>
                    </a:lnL>
                    <a:lnR>
                      <a:noFill/>
                    </a:lnR>
                    <a:lnT>
                      <a:noFill/>
                    </a:lnT>
                    <a:lnB>
                      <a:noFill/>
                    </a:lnB>
                  </a:tcPr>
                </a:tc>
                <a:tc>
                  <a:txBody>
                    <a:bodyPr/>
                    <a:lstStyle/>
                    <a:p>
                      <a:r>
                        <a:rPr lang="en-US"/>
                        <a:t>High (up to 10 Gbps or more)</a:t>
                      </a:r>
                    </a:p>
                  </a:txBody>
                  <a:tcPr anchor="ctr">
                    <a:lnL>
                      <a:noFill/>
                    </a:lnL>
                    <a:lnR>
                      <a:noFill/>
                    </a:lnR>
                    <a:lnT>
                      <a:noFill/>
                    </a:lnT>
                    <a:lnB>
                      <a:noFill/>
                    </a:lnB>
                  </a:tcPr>
                </a:tc>
                <a:tc>
                  <a:txBody>
                    <a:bodyPr/>
                    <a:lstStyle/>
                    <a:p>
                      <a:r>
                        <a:rPr lang="en-US"/>
                        <a:t>Medium (up to 1 Gbps)</a:t>
                      </a:r>
                    </a:p>
                  </a:txBody>
                  <a:tcPr anchor="ctr">
                    <a:lnL>
                      <a:noFill/>
                    </a:lnL>
                    <a:lnR>
                      <a:noFill/>
                    </a:lnR>
                    <a:lnT>
                      <a:noFill/>
                    </a:lnT>
                    <a:lnB>
                      <a:noFill/>
                    </a:lnB>
                  </a:tcPr>
                </a:tc>
                <a:tc>
                  <a:txBody>
                    <a:bodyPr/>
                    <a:lstStyle/>
                    <a:p>
                      <a:r>
                        <a:rPr lang="en-US"/>
                        <a:t>Slower (few Mbps to Gbps)</a:t>
                      </a:r>
                    </a:p>
                  </a:txBody>
                  <a:tcPr anchor="ctr">
                    <a:lnL>
                      <a:noFill/>
                    </a:lnL>
                    <a:lnR>
                      <a:noFill/>
                    </a:lnR>
                    <a:lnT>
                      <a:noFill/>
                    </a:lnT>
                    <a:lnB>
                      <a:noFill/>
                    </a:lnB>
                  </a:tcPr>
                </a:tc>
              </a:tr>
              <a:tr h="516467">
                <a:tc>
                  <a:txBody>
                    <a:bodyPr/>
                    <a:lstStyle/>
                    <a:p>
                      <a:r>
                        <a:rPr lang="en-US" b="1"/>
                        <a:t>Cost</a:t>
                      </a:r>
                      <a:endParaRPr lang="en-US"/>
                    </a:p>
                  </a:txBody>
                  <a:tcPr anchor="ctr">
                    <a:lnL>
                      <a:noFill/>
                    </a:lnL>
                    <a:lnR>
                      <a:noFill/>
                    </a:lnR>
                    <a:lnT>
                      <a:noFill/>
                    </a:lnT>
                    <a:lnB>
                      <a:noFill/>
                    </a:lnB>
                  </a:tcPr>
                </a:tc>
                <a:tc>
                  <a:txBody>
                    <a:bodyPr/>
                    <a:lstStyle/>
                    <a:p>
                      <a:r>
                        <a:rPr lang="en-US"/>
                        <a:t>Low</a:t>
                      </a:r>
                    </a:p>
                  </a:txBody>
                  <a:tcPr anchor="ctr">
                    <a:lnL>
                      <a:noFill/>
                    </a:lnL>
                    <a:lnR>
                      <a:noFill/>
                    </a:lnR>
                    <a:lnT>
                      <a:noFill/>
                    </a:lnT>
                    <a:lnB>
                      <a:noFill/>
                    </a:lnB>
                  </a:tcPr>
                </a:tc>
                <a:tc>
                  <a:txBody>
                    <a:bodyPr/>
                    <a:lstStyle/>
                    <a:p>
                      <a:r>
                        <a:rPr lang="en-US"/>
                        <a:t>Medium</a:t>
                      </a:r>
                    </a:p>
                  </a:txBody>
                  <a:tcPr anchor="ctr">
                    <a:lnL>
                      <a:noFill/>
                    </a:lnL>
                    <a:lnR>
                      <a:noFill/>
                    </a:lnR>
                    <a:lnT>
                      <a:noFill/>
                    </a:lnT>
                    <a:lnB>
                      <a:noFill/>
                    </a:lnB>
                  </a:tcPr>
                </a:tc>
                <a:tc>
                  <a:txBody>
                    <a:bodyPr/>
                    <a:lstStyle/>
                    <a:p>
                      <a:r>
                        <a:rPr lang="en-US"/>
                        <a:t>High</a:t>
                      </a:r>
                    </a:p>
                  </a:txBody>
                  <a:tcPr anchor="ctr">
                    <a:lnL>
                      <a:noFill/>
                    </a:lnL>
                    <a:lnR>
                      <a:noFill/>
                    </a:lnR>
                    <a:lnT>
                      <a:noFill/>
                    </a:lnT>
                    <a:lnB>
                      <a:noFill/>
                    </a:lnB>
                  </a:tcPr>
                </a:tc>
              </a:tr>
              <a:tr h="903817">
                <a:tc>
                  <a:txBody>
                    <a:bodyPr/>
                    <a:lstStyle/>
                    <a:p>
                      <a:r>
                        <a:rPr lang="en-US" b="1"/>
                        <a:t>Ownership</a:t>
                      </a:r>
                      <a:endParaRPr lang="en-US"/>
                    </a:p>
                  </a:txBody>
                  <a:tcPr anchor="ctr">
                    <a:lnL>
                      <a:noFill/>
                    </a:lnL>
                    <a:lnR>
                      <a:noFill/>
                    </a:lnR>
                    <a:lnT>
                      <a:noFill/>
                    </a:lnT>
                    <a:lnB>
                      <a:noFill/>
                    </a:lnB>
                  </a:tcPr>
                </a:tc>
                <a:tc>
                  <a:txBody>
                    <a:bodyPr/>
                    <a:lstStyle/>
                    <a:p>
                      <a:r>
                        <a:rPr lang="en-US"/>
                        <a:t>Private (e.g., home, office)</a:t>
                      </a:r>
                    </a:p>
                  </a:txBody>
                  <a:tcPr anchor="ctr">
                    <a:lnL>
                      <a:noFill/>
                    </a:lnL>
                    <a:lnR>
                      <a:noFill/>
                    </a:lnR>
                    <a:lnT>
                      <a:noFill/>
                    </a:lnT>
                    <a:lnB>
                      <a:noFill/>
                    </a:lnB>
                  </a:tcPr>
                </a:tc>
                <a:tc>
                  <a:txBody>
                    <a:bodyPr/>
                    <a:lstStyle/>
                    <a:p>
                      <a:r>
                        <a:rPr lang="en-US"/>
                        <a:t>Public or private</a:t>
                      </a:r>
                    </a:p>
                  </a:txBody>
                  <a:tcPr anchor="ctr">
                    <a:lnL>
                      <a:noFill/>
                    </a:lnL>
                    <a:lnR>
                      <a:noFill/>
                    </a:lnR>
                    <a:lnT>
                      <a:noFill/>
                    </a:lnT>
                    <a:lnB>
                      <a:noFill/>
                    </a:lnB>
                  </a:tcPr>
                </a:tc>
                <a:tc>
                  <a:txBody>
                    <a:bodyPr/>
                    <a:lstStyle/>
                    <a:p>
                      <a:r>
                        <a:rPr lang="en-US"/>
                        <a:t>Public or private</a:t>
                      </a:r>
                    </a:p>
                  </a:txBody>
                  <a:tcPr anchor="ctr">
                    <a:lnL>
                      <a:noFill/>
                    </a:lnL>
                    <a:lnR>
                      <a:noFill/>
                    </a:lnR>
                    <a:lnT>
                      <a:noFill/>
                    </a:lnT>
                    <a:lnB>
                      <a:noFill/>
                    </a:lnB>
                  </a:tcPr>
                </a:tc>
              </a:tr>
              <a:tr h="903817">
                <a:tc>
                  <a:txBody>
                    <a:bodyPr/>
                    <a:lstStyle/>
                    <a:p>
                      <a:r>
                        <a:rPr lang="en-US" b="1"/>
                        <a:t>Example</a:t>
                      </a:r>
                      <a:endParaRPr lang="en-US"/>
                    </a:p>
                  </a:txBody>
                  <a:tcPr anchor="ctr">
                    <a:lnL>
                      <a:noFill/>
                    </a:lnL>
                    <a:lnR>
                      <a:noFill/>
                    </a:lnR>
                    <a:lnT>
                      <a:noFill/>
                    </a:lnT>
                    <a:lnB>
                      <a:noFill/>
                    </a:lnB>
                  </a:tcPr>
                </a:tc>
                <a:tc>
                  <a:txBody>
                    <a:bodyPr/>
                    <a:lstStyle/>
                    <a:p>
                      <a:r>
                        <a:rPr lang="en-US"/>
                        <a:t>Office or home network</a:t>
                      </a:r>
                    </a:p>
                  </a:txBody>
                  <a:tcPr anchor="ctr">
                    <a:lnL>
                      <a:noFill/>
                    </a:lnL>
                    <a:lnR>
                      <a:noFill/>
                    </a:lnR>
                    <a:lnT>
                      <a:noFill/>
                    </a:lnT>
                    <a:lnB>
                      <a:noFill/>
                    </a:lnB>
                  </a:tcPr>
                </a:tc>
                <a:tc>
                  <a:txBody>
                    <a:bodyPr/>
                    <a:lstStyle/>
                    <a:p>
                      <a:r>
                        <a:rPr lang="en-US"/>
                        <a:t>Citywide or campus network</a:t>
                      </a:r>
                    </a:p>
                  </a:txBody>
                  <a:tcPr anchor="ctr">
                    <a:lnL>
                      <a:noFill/>
                    </a:lnL>
                    <a:lnR>
                      <a:noFill/>
                    </a:lnR>
                    <a:lnT>
                      <a:noFill/>
                    </a:lnT>
                    <a:lnB>
                      <a:noFill/>
                    </a:lnB>
                  </a:tcPr>
                </a:tc>
                <a:tc>
                  <a:txBody>
                    <a:bodyPr/>
                    <a:lstStyle/>
                    <a:p>
                      <a:r>
                        <a:rPr lang="en-US" dirty="0"/>
                        <a:t>The Internet or global networks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00814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Conclusion</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LAN</a:t>
            </a:r>
            <a:r>
              <a:rPr lang="en-US" dirty="0" smtClean="0"/>
              <a:t> is suitable for small, localized networks within buildings or small campuses.</a:t>
            </a:r>
          </a:p>
          <a:p>
            <a:r>
              <a:rPr lang="en-US" b="1" dirty="0" smtClean="0"/>
              <a:t>MAN</a:t>
            </a:r>
            <a:r>
              <a:rPr lang="en-US" dirty="0" smtClean="0"/>
              <a:t> serves a larger area, such as cities or university campuses, connecting multiple LANs.</a:t>
            </a:r>
          </a:p>
          <a:p>
            <a:r>
              <a:rPr lang="en-US" b="1" dirty="0" smtClean="0"/>
              <a:t>WAN</a:t>
            </a:r>
            <a:r>
              <a:rPr lang="en-US" dirty="0" smtClean="0"/>
              <a:t> connects large areas, such as entire countries or even globally, with the internet being the largest WAN.</a:t>
            </a:r>
          </a:p>
          <a:p>
            <a:pPr marL="0" indent="0">
              <a:buNone/>
            </a:pPr>
            <a:r>
              <a:rPr lang="en-US" dirty="0" smtClean="0"/>
              <a:t>Understanding the differences between LAN, MAN, and WAN helps in building networks that meet the specific needs of users, whether it's for a small office or connecting branches across the world.</a:t>
            </a:r>
          </a:p>
          <a:p>
            <a:pPr marL="0" indent="0">
              <a:buNone/>
            </a:pPr>
            <a:endParaRPr lang="en-US" dirty="0"/>
          </a:p>
        </p:txBody>
      </p:sp>
    </p:spTree>
    <p:extLst>
      <p:ext uri="{BB962C8B-B14F-4D97-AF65-F5344CB8AC3E}">
        <p14:creationId xmlns:p14="http://schemas.microsoft.com/office/powerpoint/2010/main" val="420451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457200" y="1143000"/>
            <a:ext cx="8229600" cy="4983163"/>
          </a:xfrm>
        </p:spPr>
        <p:txBody>
          <a:bodyPr>
            <a:normAutofit/>
          </a:bodyPr>
          <a:lstStyle/>
          <a:p>
            <a:pPr marL="0" indent="0" algn="ctr">
              <a:buNone/>
            </a:pPr>
            <a:endParaRPr lang="en-US" sz="4800" b="1" dirty="0" smtClean="0"/>
          </a:p>
          <a:p>
            <a:pPr marL="0" indent="0" algn="ctr">
              <a:buNone/>
            </a:pPr>
            <a:endParaRPr lang="en-US" sz="4800" b="1" dirty="0"/>
          </a:p>
          <a:p>
            <a:pPr marL="0" indent="0" algn="ctr">
              <a:buNone/>
            </a:pPr>
            <a:r>
              <a:rPr lang="en-US" sz="4800" b="1" dirty="0" smtClean="0"/>
              <a:t>THANK YOU</a:t>
            </a:r>
            <a:endParaRPr lang="en-US" sz="4800" b="1" dirty="0"/>
          </a:p>
        </p:txBody>
      </p:sp>
    </p:spTree>
    <p:extLst>
      <p:ext uri="{BB962C8B-B14F-4D97-AF65-F5344CB8AC3E}">
        <p14:creationId xmlns:p14="http://schemas.microsoft.com/office/powerpoint/2010/main" val="400031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What is a Computer Network?</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smtClean="0"/>
              <a:t>A computer network is a collection of interconnected devices (computers, servers, routers, switches, etc.) that share resources and communicate with each other.</a:t>
            </a:r>
          </a:p>
          <a:p>
            <a:pPr marL="0" indent="0">
              <a:buNone/>
            </a:pPr>
            <a:r>
              <a:rPr lang="en-US" sz="2400" dirty="0" smtClean="0"/>
              <a:t>Imagine you have several computers in your home, school, or office, and you want them to talk to each other or share things like files, printers, or the internet. A </a:t>
            </a:r>
            <a:r>
              <a:rPr lang="en-US" sz="2400" b="1" dirty="0" smtClean="0"/>
              <a:t>computer network</a:t>
            </a:r>
            <a:r>
              <a:rPr lang="en-US" sz="2400" dirty="0" smtClean="0"/>
              <a:t> is like a bridge that connects all these computers together.</a:t>
            </a:r>
          </a:p>
          <a:p>
            <a:pPr marL="0" indent="0">
              <a:buNone/>
            </a:pPr>
            <a:r>
              <a:rPr lang="en-US" sz="2400" dirty="0" smtClean="0"/>
              <a:t>A computer network allows devices like laptops, desktops, phones, and tablets to be connected, so they can share information easily. This connection can happen using wires (like an Ethernet cable) or wirelessly (like Wi-Fi or Bluetooth).</a:t>
            </a:r>
          </a:p>
          <a:p>
            <a:pPr marL="0" indent="0">
              <a:buNone/>
            </a:pPr>
            <a:endParaRPr lang="en-US" sz="2400" dirty="0"/>
          </a:p>
        </p:txBody>
      </p:sp>
    </p:spTree>
    <p:extLst>
      <p:ext uri="{BB962C8B-B14F-4D97-AF65-F5344CB8AC3E}">
        <p14:creationId xmlns:p14="http://schemas.microsoft.com/office/powerpoint/2010/main" val="322942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Example</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Social Media Networks</a:t>
            </a:r>
          </a:p>
          <a:p>
            <a:r>
              <a:rPr lang="en-US" sz="3000" dirty="0" smtClean="0"/>
              <a:t>Platforms like Facebook, </a:t>
            </a:r>
            <a:r>
              <a:rPr lang="en-US" sz="3000" dirty="0" err="1" smtClean="0"/>
              <a:t>Instagram</a:t>
            </a:r>
            <a:r>
              <a:rPr lang="en-US" sz="3000" dirty="0" smtClean="0"/>
              <a:t>, or Twitter.</a:t>
            </a:r>
          </a:p>
          <a:p>
            <a:r>
              <a:rPr lang="en-US" sz="3000" b="1" dirty="0" smtClean="0"/>
              <a:t>How it works:</a:t>
            </a:r>
            <a:r>
              <a:rPr lang="en-US" sz="3000" dirty="0" smtClean="0"/>
              <a:t> Behind these platforms, there are massive networks of servers that connect millions of users across the world. When you post, comment, or message someone, your data travels through these networks.</a:t>
            </a:r>
          </a:p>
          <a:p>
            <a:r>
              <a:rPr lang="en-US" sz="3000" b="1" dirty="0" smtClean="0"/>
              <a:t>Use:</a:t>
            </a:r>
            <a:r>
              <a:rPr lang="en-US" sz="3000" dirty="0" smtClean="0"/>
              <a:t> Communicating with friends, sharing photos, commenting, and staying connected to people globally.</a:t>
            </a:r>
          </a:p>
          <a:p>
            <a:endParaRPr lang="en-US" dirty="0"/>
          </a:p>
        </p:txBody>
      </p:sp>
    </p:spTree>
    <p:extLst>
      <p:ext uri="{BB962C8B-B14F-4D97-AF65-F5344CB8AC3E}">
        <p14:creationId xmlns:p14="http://schemas.microsoft.com/office/powerpoint/2010/main" val="158432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Why Do We Use Computer Networks?</a:t>
            </a:r>
            <a:endParaRPr lang="en-US" b="1" dirty="0"/>
          </a:p>
        </p:txBody>
      </p:sp>
      <p:sp>
        <p:nvSpPr>
          <p:cNvPr id="3" name="Content Placeholder 2"/>
          <p:cNvSpPr>
            <a:spLocks noGrp="1"/>
          </p:cNvSpPr>
          <p:nvPr>
            <p:ph idx="1"/>
          </p:nvPr>
        </p:nvSpPr>
        <p:spPr/>
        <p:txBody>
          <a:bodyPr>
            <a:normAutofit fontScale="92500"/>
          </a:bodyPr>
          <a:lstStyle/>
          <a:p>
            <a:pPr marL="0" indent="0">
              <a:buNone/>
            </a:pPr>
            <a:r>
              <a:rPr lang="en-US" sz="2800" dirty="0" smtClean="0"/>
              <a:t>Computer networks make many things easier for us. Here are some simple ways networks are useful:</a:t>
            </a:r>
            <a:endParaRPr lang="en-US" sz="2800" b="1" dirty="0" smtClean="0"/>
          </a:p>
          <a:p>
            <a:r>
              <a:rPr lang="en-US" sz="2800" b="1" dirty="0" smtClean="0"/>
              <a:t>Sharing Files and Data:</a:t>
            </a:r>
            <a:r>
              <a:rPr lang="en-US" sz="2800" dirty="0" smtClean="0"/>
              <a:t> Instead of using a USB drive to move files between computers, you can send files from one computer to another through the network.</a:t>
            </a:r>
          </a:p>
          <a:p>
            <a:r>
              <a:rPr lang="en-US" sz="2800" b="1" dirty="0" smtClean="0"/>
              <a:t>Using the Same Printer:</a:t>
            </a:r>
            <a:r>
              <a:rPr lang="en-US" sz="2800" dirty="0" smtClean="0"/>
              <a:t> Multiple computers can use the same printer or scanner without needing separate devices for each.</a:t>
            </a:r>
          </a:p>
          <a:p>
            <a:r>
              <a:rPr lang="en-US" sz="2800" b="1" dirty="0" smtClean="0"/>
              <a:t>Communication:</a:t>
            </a:r>
            <a:r>
              <a:rPr lang="en-US" sz="2800" dirty="0" smtClean="0"/>
              <a:t> With a network, you can send messages, make video calls, or chat with people instantly.</a:t>
            </a:r>
            <a:endParaRPr lang="en-US" sz="2800" dirty="0"/>
          </a:p>
        </p:txBody>
      </p:sp>
    </p:spTree>
    <p:extLst>
      <p:ext uri="{BB962C8B-B14F-4D97-AF65-F5344CB8AC3E}">
        <p14:creationId xmlns:p14="http://schemas.microsoft.com/office/powerpoint/2010/main" val="23254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457200" y="914400"/>
            <a:ext cx="8229600" cy="5211763"/>
          </a:xfrm>
        </p:spPr>
        <p:txBody>
          <a:bodyPr>
            <a:normAutofit/>
          </a:bodyPr>
          <a:lstStyle/>
          <a:p>
            <a:r>
              <a:rPr lang="en-US" sz="2800" b="1" dirty="0" smtClean="0"/>
              <a:t>Accessing the Internet:</a:t>
            </a:r>
            <a:r>
              <a:rPr lang="en-US" sz="2800" dirty="0" smtClean="0"/>
              <a:t> Networks allow you to connect to the internet, so you can browse websites, watch videos, or play online games.</a:t>
            </a:r>
          </a:p>
          <a:p>
            <a:r>
              <a:rPr lang="en-US" sz="2800" b="1" dirty="0" smtClean="0"/>
              <a:t>Working Together:</a:t>
            </a:r>
            <a:r>
              <a:rPr lang="en-US" sz="2800" dirty="0" smtClean="0"/>
              <a:t> If you and your friends or classmates are working on a group project, you can all access the same files at the same time through the network.</a:t>
            </a:r>
          </a:p>
          <a:p>
            <a:r>
              <a:rPr lang="en-US" sz="2800" b="1" dirty="0" smtClean="0"/>
              <a:t>Remote Access:</a:t>
            </a:r>
            <a:r>
              <a:rPr lang="en-US" sz="2800" dirty="0" smtClean="0"/>
              <a:t> You can use a network to access your work computer from home or another location.</a:t>
            </a:r>
            <a:endParaRPr lang="en-US" sz="2800" dirty="0"/>
          </a:p>
        </p:txBody>
      </p:sp>
    </p:spTree>
    <p:extLst>
      <p:ext uri="{BB962C8B-B14F-4D97-AF65-F5344CB8AC3E}">
        <p14:creationId xmlns:p14="http://schemas.microsoft.com/office/powerpoint/2010/main" val="121986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Types of Network Layouts (Topology)</a:t>
            </a:r>
            <a:endParaRPr lang="en-US" b="1" dirty="0"/>
          </a:p>
        </p:txBody>
      </p:sp>
      <p:sp>
        <p:nvSpPr>
          <p:cNvPr id="3" name="Content Placeholder 2"/>
          <p:cNvSpPr>
            <a:spLocks noGrp="1"/>
          </p:cNvSpPr>
          <p:nvPr>
            <p:ph idx="1"/>
          </p:nvPr>
        </p:nvSpPr>
        <p:spPr>
          <a:xfrm>
            <a:off x="457200" y="1371600"/>
            <a:ext cx="8305800" cy="5257800"/>
          </a:xfrm>
        </p:spPr>
        <p:txBody>
          <a:bodyPr>
            <a:normAutofit fontScale="62500" lnSpcReduction="20000"/>
          </a:bodyPr>
          <a:lstStyle/>
          <a:p>
            <a:pPr marL="0" indent="0">
              <a:buNone/>
            </a:pPr>
            <a:r>
              <a:rPr lang="en-US" sz="4400" dirty="0" smtClean="0"/>
              <a:t>When we connect computers together, we do it in specific layouts called </a:t>
            </a:r>
            <a:r>
              <a:rPr lang="en-US" sz="4400" b="1" dirty="0" smtClean="0"/>
              <a:t>network topologies</a:t>
            </a:r>
            <a:r>
              <a:rPr lang="en-US" sz="4400" dirty="0" smtClean="0"/>
              <a:t>. These are like different ways you can arrange desks in a classroom. Here are a few examples:</a:t>
            </a:r>
          </a:p>
          <a:p>
            <a:r>
              <a:rPr lang="en-US" sz="4400" b="1" dirty="0" smtClean="0"/>
              <a:t>Bus Topology:</a:t>
            </a:r>
            <a:r>
              <a:rPr lang="en-US" sz="4400" dirty="0" smtClean="0"/>
              <a:t> Imagine one long cable running through a room, and each computer is connected to this cable. It's simple but can get crowded, and if the cable breaks, the whole network stops working.</a:t>
            </a:r>
          </a:p>
          <a:p>
            <a:r>
              <a:rPr lang="en-US" sz="4400" b="1" dirty="0" smtClean="0"/>
              <a:t>Star Topology:</a:t>
            </a:r>
            <a:r>
              <a:rPr lang="en-US" sz="4400" dirty="0" smtClean="0"/>
              <a:t> Think of a star shape, where all computers connect to a central point (like a switch or router). If one connection breaks, the rest of the computers will still work. But if the central point breaks, the entire network goes down.</a:t>
            </a:r>
          </a:p>
          <a:p>
            <a:endParaRPr lang="en-US" dirty="0" smtClean="0"/>
          </a:p>
          <a:p>
            <a:endParaRPr lang="en-US" dirty="0"/>
          </a:p>
        </p:txBody>
      </p:sp>
    </p:spTree>
    <p:extLst>
      <p:ext uri="{BB962C8B-B14F-4D97-AF65-F5344CB8AC3E}">
        <p14:creationId xmlns:p14="http://schemas.microsoft.com/office/powerpoint/2010/main" val="425352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457200" y="609600"/>
            <a:ext cx="8229600" cy="6019800"/>
          </a:xfrm>
        </p:spPr>
        <p:txBody>
          <a:bodyPr>
            <a:normAutofit fontScale="92500" lnSpcReduction="10000"/>
          </a:bodyPr>
          <a:lstStyle/>
          <a:p>
            <a:r>
              <a:rPr lang="en-US" sz="3400" b="1" dirty="0" smtClean="0"/>
              <a:t>Ring Topology:</a:t>
            </a:r>
            <a:r>
              <a:rPr lang="en-US" sz="3400" dirty="0" smtClean="0"/>
              <a:t> In this setup, computers are connected in a circle (like a ring), and data moves in one direction around the circle. If one connection fails, the network may stop working.</a:t>
            </a:r>
          </a:p>
          <a:p>
            <a:r>
              <a:rPr lang="en-US" sz="3400" b="1" dirty="0" smtClean="0"/>
              <a:t>Mesh Topology:</a:t>
            </a:r>
            <a:r>
              <a:rPr lang="en-US" sz="3400" dirty="0" smtClean="0"/>
              <a:t> Here, every computer is connected to every other computer, so data can take many different paths. It's the most reliable, but also the most complex and expensive to set up.</a:t>
            </a:r>
          </a:p>
          <a:p>
            <a:r>
              <a:rPr lang="en-US" sz="3400" b="1" dirty="0" smtClean="0"/>
              <a:t>Hybrid Topology:</a:t>
            </a:r>
            <a:r>
              <a:rPr lang="en-US" sz="3400" dirty="0" smtClean="0"/>
              <a:t> This is a mix of different types of layouts. For example, you could have several small star topologies connected together in a bus topology.</a:t>
            </a:r>
          </a:p>
          <a:p>
            <a:endParaRPr lang="en-US" dirty="0"/>
          </a:p>
        </p:txBody>
      </p:sp>
    </p:spTree>
    <p:extLst>
      <p:ext uri="{BB962C8B-B14F-4D97-AF65-F5344CB8AC3E}">
        <p14:creationId xmlns:p14="http://schemas.microsoft.com/office/powerpoint/2010/main" val="213356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457200" y="381000"/>
            <a:ext cx="8229600" cy="5745163"/>
          </a:xfrm>
        </p:spPr>
        <p:txBody>
          <a:bodyPr>
            <a:normAutofit fontScale="85000" lnSpcReduction="10000"/>
          </a:bodyPr>
          <a:lstStyle/>
          <a:p>
            <a:pPr marL="0" indent="0">
              <a:buNone/>
            </a:pPr>
            <a:r>
              <a:rPr lang="en-US" b="1" dirty="0" smtClean="0"/>
              <a:t>In Simple Terms</a:t>
            </a:r>
          </a:p>
          <a:p>
            <a:r>
              <a:rPr lang="en-US" dirty="0" smtClean="0"/>
              <a:t>A computer network is like a system of roads that allows computers to "talk" to each other and share things like files and internet access.</a:t>
            </a:r>
          </a:p>
          <a:p>
            <a:r>
              <a:rPr lang="en-US" dirty="0" smtClean="0"/>
              <a:t>Networks are super useful for sharing information, devices, and communicating quickly.</a:t>
            </a:r>
          </a:p>
          <a:p>
            <a:r>
              <a:rPr lang="en-US" dirty="0" smtClean="0"/>
              <a:t>The way computers are connected (called topology) affects how fast, reliable, or easy-to-use the network is.</a:t>
            </a:r>
          </a:p>
          <a:p>
            <a:pPr marL="0" indent="0">
              <a:buNone/>
            </a:pPr>
            <a:r>
              <a:rPr lang="en-US" dirty="0" smtClean="0"/>
              <a:t>There are some Computer networks are classified based on the geographical area they cover and the purpose they serve. The three most common types of networks are </a:t>
            </a:r>
            <a:r>
              <a:rPr lang="en-US" b="1" dirty="0" smtClean="0"/>
              <a:t>LAN (Local Area Network), MAN (Metropolitan Area Network),</a:t>
            </a:r>
            <a:r>
              <a:rPr lang="en-US" dirty="0" smtClean="0"/>
              <a:t> and </a:t>
            </a:r>
            <a:r>
              <a:rPr lang="en-US" b="1" dirty="0" smtClean="0"/>
              <a:t>WAN (Wide Area Network)</a:t>
            </a:r>
            <a:r>
              <a:rPr lang="en-US" dirty="0" smtClean="0"/>
              <a:t>.</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08101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LAN (Local Area Network)</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 </a:t>
            </a:r>
            <a:r>
              <a:rPr lang="en-US" b="1" dirty="0" smtClean="0"/>
              <a:t>LAN</a:t>
            </a:r>
            <a:r>
              <a:rPr lang="en-US" dirty="0" smtClean="0"/>
              <a:t> is a network that connects devices within a limited geographic area, such as a home, school, office, or building. It is usually a single network that connects devices like computers, printers, and servers within this small area.</a:t>
            </a:r>
          </a:p>
          <a:p>
            <a:r>
              <a:rPr lang="en-US" b="1" dirty="0" smtClean="0"/>
              <a:t>Key Features:</a:t>
            </a:r>
          </a:p>
          <a:p>
            <a:r>
              <a:rPr lang="en-US" b="1" dirty="0" smtClean="0"/>
              <a:t>Coverage Area:</a:t>
            </a:r>
            <a:r>
              <a:rPr lang="en-US" dirty="0" smtClean="0"/>
              <a:t> Small, localized (e.g., within a building or a few kilometers).</a:t>
            </a:r>
          </a:p>
          <a:p>
            <a:r>
              <a:rPr lang="en-US" b="1" dirty="0" smtClean="0"/>
              <a:t>High Data Transfer Rate:</a:t>
            </a:r>
            <a:r>
              <a:rPr lang="en-US" dirty="0" smtClean="0"/>
              <a:t> Since the distances are short, LANs typically have fast data transfer speeds (up to 10 </a:t>
            </a:r>
            <a:r>
              <a:rPr lang="en-US" dirty="0" err="1" smtClean="0"/>
              <a:t>Gbps</a:t>
            </a:r>
            <a:r>
              <a:rPr lang="en-US" dirty="0" smtClean="0"/>
              <a:t> or more).</a:t>
            </a:r>
          </a:p>
          <a:p>
            <a:r>
              <a:rPr lang="en-US" b="1" dirty="0" smtClean="0"/>
              <a:t>Wired or Wireless:</a:t>
            </a:r>
            <a:r>
              <a:rPr lang="en-US" dirty="0" smtClean="0"/>
              <a:t> LANs can use Ethernet cables or wireless technologies like Wi-Fi.</a:t>
            </a:r>
          </a:p>
          <a:p>
            <a:r>
              <a:rPr lang="en-US" b="1" dirty="0" smtClean="0"/>
              <a:t>Cost:</a:t>
            </a:r>
            <a:r>
              <a:rPr lang="en-US" dirty="0" smtClean="0"/>
              <a:t> Relatively inexpensive to set up and maintain.</a:t>
            </a:r>
          </a:p>
          <a:p>
            <a:pPr marL="0" indent="0">
              <a:buNone/>
            </a:pPr>
            <a:endParaRPr lang="en-US" dirty="0"/>
          </a:p>
        </p:txBody>
      </p:sp>
    </p:spTree>
    <p:extLst>
      <p:ext uri="{BB962C8B-B14F-4D97-AF65-F5344CB8AC3E}">
        <p14:creationId xmlns:p14="http://schemas.microsoft.com/office/powerpoint/2010/main" val="1226524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1638</Words>
  <Application>Microsoft Office PowerPoint</Application>
  <PresentationFormat>On-screen Show (4:3)</PresentationFormat>
  <Paragraphs>112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What is a Computer Network?</vt:lpstr>
      <vt:lpstr>Example</vt:lpstr>
      <vt:lpstr>Why Do We Use Computer Networks?</vt:lpstr>
      <vt:lpstr>.</vt:lpstr>
      <vt:lpstr>Types of Network Layouts (Topology)</vt:lpstr>
      <vt:lpstr>.</vt:lpstr>
      <vt:lpstr>.</vt:lpstr>
      <vt:lpstr>LAN (Local Area Network)</vt:lpstr>
      <vt:lpstr>.</vt:lpstr>
      <vt:lpstr>MAN (Metropolitan Area Network)</vt:lpstr>
      <vt:lpstr>.</vt:lpstr>
      <vt:lpstr>WAN (Wide Area Network)</vt:lpstr>
      <vt:lpstr>.</vt:lpstr>
      <vt:lpstr>Comparison Table</vt:lpstr>
      <vt:lpstr>Conclusion</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2024-09-26T16:08:43Z</dcterms:created>
  <dcterms:modified xsi:type="dcterms:W3CDTF">2024-09-26T17:17:01Z</dcterms:modified>
</cp:coreProperties>
</file>