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9" r:id="rId2"/>
    <p:sldId id="261" r:id="rId3"/>
    <p:sldId id="311" r:id="rId4"/>
    <p:sldId id="290" r:id="rId5"/>
    <p:sldId id="289" r:id="rId6"/>
    <p:sldId id="288" r:id="rId7"/>
    <p:sldId id="297" r:id="rId8"/>
    <p:sldId id="298" r:id="rId9"/>
    <p:sldId id="310" r:id="rId10"/>
    <p:sldId id="295" r:id="rId11"/>
    <p:sldId id="299" r:id="rId12"/>
    <p:sldId id="300" r:id="rId13"/>
    <p:sldId id="316" r:id="rId14"/>
    <p:sldId id="301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5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311"/>
            <p14:sldId id="290"/>
            <p14:sldId id="289"/>
            <p14:sldId id="288"/>
            <p14:sldId id="297"/>
            <p14:sldId id="298"/>
            <p14:sldId id="310"/>
            <p14:sldId id="295"/>
            <p14:sldId id="299"/>
            <p14:sldId id="300"/>
            <p14:sldId id="316"/>
            <p14:sldId id="301"/>
            <p14:sldId id="303"/>
            <p14:sldId id="304"/>
            <p14:sldId id="305"/>
            <p14:sldId id="306"/>
            <p14:sldId id="307"/>
            <p14:sldId id="308"/>
            <p14:sldId id="309"/>
          </p14:sldIdLst>
        </p14:section>
        <p14:section name="Conclusion and Summary" id="{790CEF5B-569A-4C2F-BED5-750B08C0E5AD}">
          <p14:sldIdLst>
            <p14:sldId id="315"/>
            <p14:sldId id="277"/>
          </p14:sldIdLst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94494" autoAdjust="0"/>
  </p:normalViewPr>
  <p:slideViewPr>
    <p:cSldViewPr>
      <p:cViewPr>
        <p:scale>
          <a:sx n="70" d="100"/>
          <a:sy n="70" d="100"/>
        </p:scale>
        <p:origin x="-107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25-Nov-16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57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25-Nov-16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76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25-Nov-16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25-Nov-16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25-Nov-16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25-Nov-16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25-Nov-16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25-Nov-16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25-Nov-16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25-Nov-16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25-Nov-16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25-Nov-16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25-Nov-16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25-Nov-16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447800" y="990600"/>
            <a:ext cx="7323224" cy="1981200"/>
          </a:xfrm>
        </p:spPr>
        <p:txBody>
          <a:bodyPr>
            <a:normAutofit fontScale="90000"/>
          </a:bodyPr>
          <a:lstStyle/>
          <a:p>
            <a:r>
              <a:rPr lang="en-US" dirty="0"/>
              <a:t> A Power Flow Control Scheme for a Photovoltaic to a Low Voltage </a:t>
            </a:r>
            <a:r>
              <a:rPr lang="en-US" dirty="0" err="1"/>
              <a:t>Microgrid</a:t>
            </a:r>
            <a:r>
              <a:rPr lang="en-US" dirty="0"/>
              <a:t>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276600" y="3581400"/>
            <a:ext cx="5458328" cy="16002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dirty="0" err="1" smtClean="0">
                <a:latin typeface="+mn-lt"/>
              </a:rPr>
              <a:t>Dr</a:t>
            </a:r>
            <a:r>
              <a:rPr lang="en-US" sz="2400" dirty="0" smtClean="0">
                <a:latin typeface="+mn-lt"/>
              </a:rPr>
              <a:t> S Z </a:t>
            </a:r>
            <a:r>
              <a:rPr lang="en-US" sz="2400" dirty="0" err="1" smtClean="0">
                <a:latin typeface="+mn-lt"/>
              </a:rPr>
              <a:t>Sayed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Hassen</a:t>
            </a:r>
            <a:r>
              <a:rPr lang="en-US" sz="2400" dirty="0" smtClean="0">
                <a:latin typeface="+mn-lt"/>
              </a:rPr>
              <a:t>, </a:t>
            </a:r>
            <a:r>
              <a:rPr lang="en-US" sz="2400" dirty="0" err="1" smtClean="0">
                <a:latin typeface="+mn-lt"/>
              </a:rPr>
              <a:t>Dr</a:t>
            </a:r>
            <a:r>
              <a:rPr lang="en-US" sz="2400" dirty="0" smtClean="0">
                <a:latin typeface="+mn-lt"/>
              </a:rPr>
              <a:t> I </a:t>
            </a:r>
            <a:r>
              <a:rPr lang="en-US" sz="2400" dirty="0" err="1" smtClean="0">
                <a:latin typeface="+mn-lt"/>
              </a:rPr>
              <a:t>Jahmeerbacus</a:t>
            </a:r>
            <a:endParaRPr lang="en-US" sz="2400" dirty="0" smtClean="0">
              <a:latin typeface="+mn-lt"/>
            </a:endParaRPr>
          </a:p>
          <a:p>
            <a:pPr algn="l"/>
            <a:r>
              <a:rPr lang="en-US" sz="2400" dirty="0" smtClean="0">
                <a:latin typeface="+mn-lt"/>
              </a:rPr>
              <a:t>Mr. K. </a:t>
            </a:r>
            <a:r>
              <a:rPr lang="en-US" sz="2400" dirty="0" err="1" smtClean="0">
                <a:latin typeface="+mn-lt"/>
              </a:rPr>
              <a:t>Sewraj</a:t>
            </a:r>
            <a:r>
              <a:rPr lang="en-US" sz="2400" dirty="0" smtClean="0">
                <a:latin typeface="+mn-lt"/>
              </a:rPr>
              <a:t>, and Mr. S. </a:t>
            </a:r>
            <a:r>
              <a:rPr lang="en-US" sz="2400" dirty="0" err="1" smtClean="0">
                <a:latin typeface="+mn-lt"/>
              </a:rPr>
              <a:t>Ruhomaun</a:t>
            </a:r>
            <a:endParaRPr lang="en-US" sz="2400" dirty="0" smtClean="0">
              <a:latin typeface="+mn-lt"/>
            </a:endParaRPr>
          </a:p>
          <a:p>
            <a:pPr algn="l"/>
            <a:r>
              <a:rPr lang="en-US" sz="2400" dirty="0">
                <a:latin typeface="+mn-lt"/>
                <a:cs typeface="Arial" pitchFamily="34" charset="0"/>
              </a:rPr>
              <a:t>Dept. </a:t>
            </a:r>
            <a:r>
              <a:rPr lang="en-US" sz="2400" dirty="0" smtClean="0">
                <a:latin typeface="+mn-lt"/>
                <a:cs typeface="Arial" pitchFamily="34" charset="0"/>
              </a:rPr>
              <a:t>of </a:t>
            </a:r>
            <a:r>
              <a:rPr lang="en-US" sz="2400" dirty="0" smtClean="0">
                <a:latin typeface="+mn-lt"/>
              </a:rPr>
              <a:t>Electrical and Electronic Engineering</a:t>
            </a:r>
          </a:p>
          <a:p>
            <a:pPr algn="l"/>
            <a:r>
              <a:rPr lang="en-US" sz="2400" dirty="0" smtClean="0">
                <a:latin typeface="+mn-lt"/>
              </a:rPr>
              <a:t>University of Mauritius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7924800" cy="8733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Experimentally obtained charging profile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95400"/>
            <a:ext cx="6477000" cy="5055449"/>
          </a:xfrm>
        </p:spPr>
      </p:pic>
    </p:spTree>
    <p:extLst>
      <p:ext uri="{BB962C8B-B14F-4D97-AF65-F5344CB8AC3E}">
        <p14:creationId xmlns:p14="http://schemas.microsoft.com/office/powerpoint/2010/main" val="2392497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flow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transfer from dc to ac side</a:t>
            </a:r>
          </a:p>
          <a:p>
            <a:r>
              <a:rPr lang="en-US" dirty="0" smtClean="0"/>
              <a:t>Operation at leading/ lagging power factors</a:t>
            </a:r>
          </a:p>
          <a:p>
            <a:r>
              <a:rPr lang="en-US" dirty="0" smtClean="0"/>
              <a:t>Requirement for low current THD</a:t>
            </a:r>
          </a:p>
          <a:p>
            <a:r>
              <a:rPr lang="en-US" dirty="0" smtClean="0"/>
              <a:t>Real time monitoring of current and voltage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4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Block diagram of power flow control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176760"/>
              </p:ext>
            </p:extLst>
          </p:nvPr>
        </p:nvGraphicFramePr>
        <p:xfrm>
          <a:off x="990600" y="2133600"/>
          <a:ext cx="7977783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r:id="rId3" imgW="7176960" imgH="3001680" progId="Visio.Drawing.5">
                  <p:embed/>
                </p:oleObj>
              </mc:Choice>
              <mc:Fallback>
                <p:oleObj r:id="rId3" imgW="7176960" imgH="3001680" progId="Visio.Drawing.5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33600"/>
                        <a:ext cx="7977783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0897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output current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430715"/>
              </p:ext>
            </p:extLst>
          </p:nvPr>
        </p:nvGraphicFramePr>
        <p:xfrm>
          <a:off x="1371600" y="2057400"/>
          <a:ext cx="7278687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VISIO" r:id="rId3" imgW="4067280" imgH="1746360" progId="Visio.Drawing.5">
                  <p:embed/>
                </p:oleObj>
              </mc:Choice>
              <mc:Fallback>
                <p:oleObj name="VISIO" r:id="rId3" imgW="4067280" imgH="1746360" progId="Visio.Drawing.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057400"/>
                        <a:ext cx="7278687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285634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764286"/>
              </p:ext>
            </p:extLst>
          </p:nvPr>
        </p:nvGraphicFramePr>
        <p:xfrm>
          <a:off x="1524000" y="1600200"/>
          <a:ext cx="6614588" cy="4993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r:id="rId3" imgW="3967560" imgH="2995920" progId="Visio.Drawing.5">
                  <p:embed/>
                </p:oleObj>
              </mc:Choice>
              <mc:Fallback>
                <p:oleObj r:id="rId3" imgW="3967560" imgH="2995920" progId="Visio.Drawing.5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00200"/>
                        <a:ext cx="6614588" cy="49933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8214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and experimental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 voltage and injected current</a:t>
            </a:r>
          </a:p>
          <a:p>
            <a:r>
              <a:rPr lang="en-US" dirty="0" smtClean="0"/>
              <a:t>Current THD</a:t>
            </a:r>
          </a:p>
          <a:p>
            <a:r>
              <a:rPr lang="en-US" dirty="0" smtClean="0"/>
              <a:t>Tracking of power command</a:t>
            </a:r>
          </a:p>
          <a:p>
            <a:r>
              <a:rPr lang="en-US" dirty="0" smtClean="0"/>
              <a:t>Tracking of phase angle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99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Operation at unity </a:t>
            </a:r>
            <a:r>
              <a:rPr lang="en-US" dirty="0" err="1" smtClean="0"/>
              <a:t>p.f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284" y="1143000"/>
            <a:ext cx="6633184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83943" y="2406134"/>
            <a:ext cx="11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62799" y="4941971"/>
            <a:ext cx="142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Experimental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756205"/>
              </p:ext>
            </p:extLst>
          </p:nvPr>
        </p:nvGraphicFramePr>
        <p:xfrm>
          <a:off x="1752600" y="4032571"/>
          <a:ext cx="5257800" cy="255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r:id="rId4" imgW="4082040" imgH="2556720" progId="Visio.Drawing.5">
                  <p:embed/>
                </p:oleObj>
              </mc:Choice>
              <mc:Fallback>
                <p:oleObj r:id="rId4" imgW="4082040" imgH="2556720" progId="Visio.Drawing.5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032571"/>
                        <a:ext cx="5257800" cy="2557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7006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tracking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0" y="1752600"/>
            <a:ext cx="853906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452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Instantaneous power 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949" y="1219200"/>
            <a:ext cx="6082101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070558"/>
              </p:ext>
            </p:extLst>
          </p:nvPr>
        </p:nvGraphicFramePr>
        <p:xfrm>
          <a:off x="2209800" y="4156325"/>
          <a:ext cx="4800600" cy="272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r:id="rId4" imgW="4082040" imgH="2723400" progId="Visio.Drawing.5">
                  <p:embed/>
                </p:oleObj>
              </mc:Choice>
              <mc:Fallback>
                <p:oleObj r:id="rId4" imgW="4082040" imgH="2723400" progId="Visio.Drawing.5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156325"/>
                        <a:ext cx="4800600" cy="2725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83943" y="2406134"/>
            <a:ext cx="11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62799" y="4941971"/>
            <a:ext cx="142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50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tracking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11" y="1803667"/>
            <a:ext cx="8594289" cy="391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082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457200"/>
            <a:ext cx="80772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Outline of presentation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905000"/>
            <a:ext cx="8077200" cy="3585187"/>
          </a:xfrm>
        </p:spPr>
        <p:txBody>
          <a:bodyPr>
            <a:normAutofit/>
          </a:bodyPr>
          <a:lstStyle/>
          <a:p>
            <a:r>
              <a:rPr lang="en-US" dirty="0" smtClean="0"/>
              <a:t>Photovoltaic Model</a:t>
            </a:r>
          </a:p>
          <a:p>
            <a:r>
              <a:rPr lang="en-US" dirty="0" smtClean="0"/>
              <a:t>Maximum Power Point Tracking</a:t>
            </a:r>
          </a:p>
          <a:p>
            <a:r>
              <a:rPr lang="en-US" dirty="0" smtClean="0"/>
              <a:t>Battery charging profile</a:t>
            </a:r>
          </a:p>
          <a:p>
            <a:r>
              <a:rPr lang="en-US" dirty="0" smtClean="0"/>
              <a:t>Power flow control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 and Further Work</a:t>
            </a:r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Operation with purely reactive power 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0"/>
            <a:ext cx="6152381" cy="2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352071"/>
              </p:ext>
            </p:extLst>
          </p:nvPr>
        </p:nvGraphicFramePr>
        <p:xfrm>
          <a:off x="2209800" y="3962400"/>
          <a:ext cx="4953000" cy="258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r:id="rId4" imgW="4116240" imgH="2586600" progId="Visio.Drawing.5">
                  <p:embed/>
                </p:oleObj>
              </mc:Choice>
              <mc:Fallback>
                <p:oleObj r:id="rId4" imgW="4116240" imgH="2586600" progId="Visio.Drawing.5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962400"/>
                        <a:ext cx="4953000" cy="2582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62799" y="4941971"/>
            <a:ext cx="142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83943" y="2406134"/>
            <a:ext cx="11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98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Instantaneous power response 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43000"/>
            <a:ext cx="6152381" cy="2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801952"/>
              </p:ext>
            </p:extLst>
          </p:nvPr>
        </p:nvGraphicFramePr>
        <p:xfrm>
          <a:off x="2362200" y="4094663"/>
          <a:ext cx="4800600" cy="273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r:id="rId4" imgW="4082040" imgH="2733480" progId="Visio.Drawing.5">
                  <p:embed/>
                </p:oleObj>
              </mc:Choice>
              <mc:Fallback>
                <p:oleObj r:id="rId4" imgW="4082040" imgH="2733480" progId="Visio.Drawing.5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094663"/>
                        <a:ext cx="4800600" cy="2735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83943" y="2393921"/>
            <a:ext cx="11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62799" y="4941971"/>
            <a:ext cx="142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72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 and Further Work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762000" y="1371601"/>
            <a:ext cx="8077200" cy="5029200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We have experimentally demonstrated how power transfer between dc grid sides can be achieved at adjustable power factor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indent="0" algn="just">
              <a:buNone/>
            </a:pPr>
            <a:r>
              <a:rPr lang="en-US" sz="2800" dirty="0" smtClean="0"/>
              <a:t>Further works: </a:t>
            </a:r>
          </a:p>
          <a:p>
            <a:pPr algn="just"/>
            <a:r>
              <a:rPr lang="en-US" sz="2800" dirty="0" smtClean="0"/>
              <a:t>Improve on the battery charging profile using a custom-made solar charger which we can manipulate using different MPPT techniques.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Improve on the current waveform by using a proportional resonant controller.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Integrate a wind turbine in the system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22249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Block Diagram of Test Bed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912100" cy="250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95400" y="4114800"/>
            <a:ext cx="7162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Aims: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Study </a:t>
            </a:r>
            <a:r>
              <a:rPr lang="en-US" dirty="0"/>
              <a:t>and analysis of </a:t>
            </a:r>
            <a:r>
              <a:rPr lang="en-US" dirty="0" err="1"/>
              <a:t>microgrid</a:t>
            </a:r>
            <a:r>
              <a:rPr lang="en-US" dirty="0"/>
              <a:t> systems and identification of requirements for power transfer and power quality</a:t>
            </a:r>
            <a:r>
              <a:rPr lang="en-US" dirty="0" smtClean="0"/>
              <a:t>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Development </a:t>
            </a:r>
            <a:r>
              <a:rPr lang="en-US" dirty="0"/>
              <a:t>of a laboratory scale </a:t>
            </a:r>
            <a:r>
              <a:rPr lang="en-US" dirty="0" err="1"/>
              <a:t>microgrid</a:t>
            </a:r>
            <a:r>
              <a:rPr lang="en-US" dirty="0"/>
              <a:t> structure to incorporate a photovoltaic system interfaced with the low-voltage ac grid, and locally connected electrical loads</a:t>
            </a:r>
            <a:r>
              <a:rPr lang="en-US" dirty="0" smtClean="0"/>
              <a:t>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/>
              <a:t>Develop control algorithms to enable power transfer from the renewable energy source to the ac grid, taking into account power quality requirements of the grid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36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Equivalent circuit model of </a:t>
            </a:r>
            <a:r>
              <a:rPr lang="en-US" dirty="0"/>
              <a:t>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PV panel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0"/>
            <a:ext cx="50958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3874176"/>
                <a:ext cx="6477000" cy="1780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𝑝h</m:t>
                          </m:r>
                        </m:sub>
                      </m:sSub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l-G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𝑠𝑐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𝑇</m:t>
                      </m:r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))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1000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𝐼</m:t>
                      </m:r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𝑝h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 −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𝑉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𝐼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𝜂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𝑘𝑇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 −1</m:t>
                              </m:r>
                            </m:sup>
                          </m:sSup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−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𝐼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874176"/>
                <a:ext cx="6477000" cy="1780167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 descr="C:\Users\user\AppData\Local\Microsoft\Windows\Temporary Internet Files\Content.IE5\RCCIWGDM\sun[1]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33" y="16764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607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PV Current vs Voltage Characteristics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71600"/>
            <a:ext cx="6781800" cy="5104679"/>
          </a:xfrm>
        </p:spPr>
      </p:pic>
    </p:spTree>
    <p:extLst>
      <p:ext uri="{BB962C8B-B14F-4D97-AF65-F5344CB8AC3E}">
        <p14:creationId xmlns:p14="http://schemas.microsoft.com/office/powerpoint/2010/main" val="2102427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PV power characteristic for different irradiation levels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597025"/>
            <a:ext cx="6858000" cy="4993639"/>
          </a:xfrm>
        </p:spPr>
      </p:pic>
    </p:spTree>
    <p:extLst>
      <p:ext uri="{BB962C8B-B14F-4D97-AF65-F5344CB8AC3E}">
        <p14:creationId xmlns:p14="http://schemas.microsoft.com/office/powerpoint/2010/main" val="4168417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MPPT implementation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6019800" cy="397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00200" y="5486400"/>
                <a:ext cx="6477000" cy="873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</m:t>
                          </m:r>
                        </m:e>
                      </m:d>
                      <m:r>
                        <a:rPr lang="en-US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𝐿𝑜𝑎𝑑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𝑀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𝑑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;                             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𝑝𝑣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</m:t>
                          </m:r>
                        </m:e>
                      </m:d>
                      <m:r>
                        <a:rPr lang="en-US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𝑀</m:t>
                          </m:r>
                          <m:r>
                            <a:rPr lang="en-US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(</m:t>
                          </m:r>
                          <m:r>
                            <a:rPr lang="en-US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</m:t>
                          </m:r>
                          <m:r>
                            <a:rPr lang="en-US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486400"/>
                <a:ext cx="6477000" cy="8734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2873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Movement of operating point using </a:t>
            </a:r>
            <a:br>
              <a:rPr lang="en-US" dirty="0" smtClean="0"/>
            </a:br>
            <a:r>
              <a:rPr lang="en-US" dirty="0" smtClean="0"/>
              <a:t>Perturb &amp; Observe Algorithm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05000"/>
            <a:ext cx="6941294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077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797168"/>
          </a:xfrm>
        </p:spPr>
        <p:txBody>
          <a:bodyPr/>
          <a:lstStyle/>
          <a:p>
            <a:pPr algn="ctr"/>
            <a:r>
              <a:rPr lang="en-US" dirty="0" smtClean="0"/>
              <a:t>Typical battery charging profile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97026"/>
            <a:ext cx="6553200" cy="4955876"/>
          </a:xfrm>
        </p:spPr>
      </p:pic>
    </p:spTree>
    <p:extLst>
      <p:ext uri="{BB962C8B-B14F-4D97-AF65-F5344CB8AC3E}">
        <p14:creationId xmlns:p14="http://schemas.microsoft.com/office/powerpoint/2010/main" val="4118462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657</Words>
  <Application>Microsoft Office PowerPoint</Application>
  <PresentationFormat>On-screen Show (4:3)</PresentationFormat>
  <Paragraphs>87</Paragraphs>
  <Slides>23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Training</vt:lpstr>
      <vt:lpstr>Visio.Drawing.5</vt:lpstr>
      <vt:lpstr>VISIO</vt:lpstr>
      <vt:lpstr> A Power Flow Control Scheme for a Photovoltaic to a Low Voltage Microgrid System</vt:lpstr>
      <vt:lpstr>Outline of presentation</vt:lpstr>
      <vt:lpstr>Block Diagram of Test Bed</vt:lpstr>
      <vt:lpstr>Equivalent circuit model of a PV panel</vt:lpstr>
      <vt:lpstr>PV Current vs Voltage Characteristics</vt:lpstr>
      <vt:lpstr>PV power characteristic for different irradiation levels</vt:lpstr>
      <vt:lpstr>MPPT implementation</vt:lpstr>
      <vt:lpstr>Movement of operating point using  Perturb &amp; Observe Algorithm</vt:lpstr>
      <vt:lpstr>Typical battery charging profile</vt:lpstr>
      <vt:lpstr>Experimentally obtained charging profile</vt:lpstr>
      <vt:lpstr>Power flow control</vt:lpstr>
      <vt:lpstr>Block diagram of power flow control</vt:lpstr>
      <vt:lpstr>Expected output current</vt:lpstr>
      <vt:lpstr>Implementation</vt:lpstr>
      <vt:lpstr>Simulation and experimental tests</vt:lpstr>
      <vt:lpstr>Operation at unity p.f</vt:lpstr>
      <vt:lpstr>Current tracking</vt:lpstr>
      <vt:lpstr>Instantaneous power </vt:lpstr>
      <vt:lpstr>Power tracking</vt:lpstr>
      <vt:lpstr>Operation with purely reactive power </vt:lpstr>
      <vt:lpstr>Instantaneous power response </vt:lpstr>
      <vt:lpstr>Conclusion and Further Work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2015-07-12T12:37:46Z</dcterms:created>
  <dcterms:modified xsi:type="dcterms:W3CDTF">2016-11-25T10:20:24Z</dcterms:modified>
</cp:coreProperties>
</file>