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97" r:id="rId3"/>
    <p:sldId id="257" r:id="rId4"/>
    <p:sldId id="302" r:id="rId5"/>
    <p:sldId id="298" r:id="rId6"/>
    <p:sldId id="295" r:id="rId7"/>
    <p:sldId id="300" r:id="rId8"/>
    <p:sldId id="281" r:id="rId9"/>
    <p:sldId id="260" r:id="rId10"/>
    <p:sldId id="261" r:id="rId11"/>
    <p:sldId id="282" r:id="rId12"/>
    <p:sldId id="262" r:id="rId13"/>
    <p:sldId id="283" r:id="rId14"/>
    <p:sldId id="284" r:id="rId15"/>
    <p:sldId id="285" r:id="rId16"/>
    <p:sldId id="294" r:id="rId17"/>
    <p:sldId id="276" r:id="rId18"/>
    <p:sldId id="278" r:id="rId19"/>
    <p:sldId id="292" r:id="rId20"/>
    <p:sldId id="266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96664-EB28-4740-BF2B-E8D5B1F70191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18782-4FA1-4C6B-9314-DB6F797E8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18782-4FA1-4C6B-9314-DB6F797E8F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86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18782-4FA1-4C6B-9314-DB6F797E8F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6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91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95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75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380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8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3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85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71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4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04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854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341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76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84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81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0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D27471-1604-4D64-B9C0-95DB1198294A}" type="datetimeFigureOut">
              <a:rPr lang="en-US" smtClean="0"/>
              <a:t>12/7/2017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5644-D731-4758-83CB-9F3B9382B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76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233" y="1171575"/>
            <a:ext cx="11727542" cy="1443038"/>
          </a:xfrm>
        </p:spPr>
        <p:txBody>
          <a:bodyPr>
            <a:normAutofit/>
          </a:bodyPr>
          <a:lstStyle/>
          <a:p>
            <a:r>
              <a:rPr lang="en-US" sz="4400" dirty="0" smtClean="0"/>
              <a:t>Intelligent Controllers for Load </a:t>
            </a:r>
            <a:r>
              <a:rPr lang="en-US" sz="4400" dirty="0" smtClean="0"/>
              <a:t>Frequency Control </a:t>
            </a:r>
            <a:r>
              <a:rPr lang="en-US" sz="4400" dirty="0" smtClean="0"/>
              <a:t>of a Two-Area </a:t>
            </a:r>
            <a:r>
              <a:rPr lang="en-US" sz="4400" dirty="0" smtClean="0"/>
              <a:t>Power </a:t>
            </a:r>
            <a:r>
              <a:rPr lang="en-US" sz="4400" dirty="0" smtClean="0"/>
              <a:t>System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542972"/>
            <a:ext cx="3793678" cy="1527252"/>
          </a:xfrm>
        </p:spPr>
        <p:txBody>
          <a:bodyPr>
            <a:normAutofit/>
          </a:bodyPr>
          <a:lstStyle/>
          <a:p>
            <a:r>
              <a:rPr lang="en-US" dirty="0" smtClean="0"/>
              <a:t>S. A. </a:t>
            </a:r>
            <a:r>
              <a:rPr lang="en-US" dirty="0" err="1" smtClean="0"/>
              <a:t>Azeer</a:t>
            </a:r>
            <a:endParaRPr lang="en-US" dirty="0" smtClean="0"/>
          </a:p>
          <a:p>
            <a:r>
              <a:rPr lang="en-US" dirty="0" smtClean="0"/>
              <a:t>R. </a:t>
            </a:r>
            <a:r>
              <a:rPr lang="en-US" dirty="0" err="1" smtClean="0"/>
              <a:t>Ramjug-Ballgobin</a:t>
            </a:r>
            <a:endParaRPr lang="en-US" dirty="0" smtClean="0"/>
          </a:p>
          <a:p>
            <a:r>
              <a:rPr lang="en-US" dirty="0" smtClean="0"/>
              <a:t>S. Z. Sayed </a:t>
            </a:r>
            <a:r>
              <a:rPr lang="en-US" dirty="0" err="1" smtClean="0"/>
              <a:t>Hassen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8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779" y="568106"/>
            <a:ext cx="8770571" cy="1560716"/>
          </a:xfrm>
        </p:spPr>
        <p:txBody>
          <a:bodyPr/>
          <a:lstStyle/>
          <a:p>
            <a:r>
              <a:rPr lang="en-US" dirty="0" smtClean="0"/>
              <a:t>PID Controller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7852" y="4844195"/>
                <a:ext cx="9639085" cy="1695717"/>
              </a:xfrm>
              <a:solidFill>
                <a:schemeClr val="bg2"/>
              </a:solidFill>
            </p:spPr>
            <p:txBody>
              <a:bodyPr/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PID controller is the extreme form of a lead-lag compensator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are the gains of the Proportional, Integral and Derivative terms of the PID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tx1"/>
                    </a:solidFill>
                  </a:rPr>
                  <a:t>Tuning of parameters </a:t>
                </a:r>
                <a:r>
                  <a:rPr lang="en-US" dirty="0" smtClean="0"/>
                  <a:t>by self tuning algorithm in MATLAB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852" y="4844195"/>
                <a:ext cx="9639085" cy="1695717"/>
              </a:xfrm>
              <a:blipFill rotWithShape="0">
                <a:blip r:embed="rId2"/>
                <a:stretch>
                  <a:fillRect l="-253" t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PID_dessin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0680" y="1280963"/>
            <a:ext cx="8793430" cy="3563232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800792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</a:t>
            </a:r>
            <a:r>
              <a:rPr lang="en-US" dirty="0" smtClean="0"/>
              <a:t>Logic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223" y="4342203"/>
            <a:ext cx="9150653" cy="251579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K1</a:t>
            </a:r>
            <a:r>
              <a:rPr lang="en-GB" dirty="0" smtClean="0"/>
              <a:t>, K2 and K3 are the scale factors of 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Stages of Fuzzy Logic Controller design: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Fuzzification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Rule base set up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Decision-making stage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Deffuzification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7390" y="1283812"/>
            <a:ext cx="5950321" cy="2899166"/>
          </a:xfrm>
          <a:prstGeom prst="rect">
            <a:avLst/>
          </a:prstGeom>
          <a:ln w="3175" cap="sq">
            <a:solidFill>
              <a:schemeClr val="tx1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4113298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Fuzzy Logic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6"/>
                </a:solidFill>
              </a:rPr>
              <a:t>Fuzzification and Rule-base Set-Up</a:t>
            </a:r>
            <a:endParaRPr lang="en-US" sz="2800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 descr="fuzzy_logic_xY_plot.png"/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717800" y="1649870"/>
            <a:ext cx="4922911" cy="456801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6110" y="1756741"/>
            <a:ext cx="5134159" cy="3260804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6" name="Right Arrow 5"/>
          <p:cNvSpPr/>
          <p:nvPr/>
        </p:nvSpPr>
        <p:spPr>
          <a:xfrm>
            <a:off x="5919310" y="3255092"/>
            <a:ext cx="798490" cy="3606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2008" y="5017551"/>
            <a:ext cx="470236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	</a:t>
            </a:r>
            <a:r>
              <a:rPr lang="en-US" b="1" u="sng" dirty="0" smtClean="0">
                <a:solidFill>
                  <a:schemeClr val="accent6"/>
                </a:solidFill>
              </a:rPr>
              <a:t>Rule-base Set-Up</a:t>
            </a:r>
          </a:p>
          <a:p>
            <a:r>
              <a:rPr lang="en-US" dirty="0" smtClean="0"/>
              <a:t>M: Large Negative      P: Small Positive</a:t>
            </a:r>
          </a:p>
          <a:p>
            <a:r>
              <a:rPr lang="en-US" dirty="0" smtClean="0"/>
              <a:t>N: Small Negative       Q: Large Positive</a:t>
            </a:r>
          </a:p>
          <a:p>
            <a:r>
              <a:rPr lang="en-US" dirty="0" smtClean="0"/>
              <a:t>O: Zero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43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Fuzzy Logic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6"/>
                </a:solidFill>
              </a:rPr>
              <a:t>Decision-Making and </a:t>
            </a:r>
            <a:r>
              <a:rPr lang="en-US" sz="2800" dirty="0" err="1" smtClean="0">
                <a:solidFill>
                  <a:schemeClr val="accent6"/>
                </a:solidFill>
              </a:rPr>
              <a:t>Defuzzification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7168" y="2400301"/>
            <a:ext cx="8946541" cy="25288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Execution of rules according to Rule Table to obtain a Fuzzy control output from the Inference </a:t>
            </a:r>
            <a:r>
              <a:rPr lang="en-US" dirty="0"/>
              <a:t>S</a:t>
            </a:r>
            <a:r>
              <a:rPr lang="en-US" dirty="0" smtClean="0"/>
              <a:t>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Rule Table was taken from previous research on LFC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Defuzzification</a:t>
            </a:r>
            <a:r>
              <a:rPr lang="en-US" dirty="0" smtClean="0"/>
              <a:t> </a:t>
            </a:r>
            <a:r>
              <a:rPr lang="en-US" dirty="0" smtClean="0"/>
              <a:t>consists of producing a non-Fuzzy control action from the Inference System that will rectify the ACE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Method used: centroid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10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ANN-NARMA-L2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6"/>
                </a:solidFill>
              </a:rPr>
              <a:t>Architecture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774700" y="1643063"/>
            <a:ext cx="5536351" cy="3741738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Nonlinear Autoregressive Moving Average (NARMA-L2)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ACE output </a:t>
            </a:r>
            <a:r>
              <a:rPr lang="en-US" i="1" dirty="0" smtClean="0"/>
              <a:t>y</a:t>
            </a:r>
            <a:r>
              <a:rPr lang="en-US" dirty="0" smtClean="0"/>
              <a:t> should follow the reference model output </a:t>
            </a:r>
            <a:r>
              <a:rPr lang="en-US" i="1" dirty="0" smtClean="0"/>
              <a:t>y</a:t>
            </a:r>
            <a:r>
              <a:rPr lang="en-US" sz="1600" i="1" dirty="0" smtClean="0"/>
              <a:t>r</a:t>
            </a:r>
            <a:r>
              <a:rPr lang="en-US" dirty="0" smtClean="0"/>
              <a:t> to completely eliminate error in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Controller </a:t>
            </a:r>
            <a:r>
              <a:rPr lang="en-US" dirty="0" smtClean="0"/>
              <a:t>should provide </a:t>
            </a:r>
            <a:r>
              <a:rPr lang="en-US" dirty="0" smtClean="0"/>
              <a:t>control input u </a:t>
            </a:r>
            <a:r>
              <a:rPr lang="en-US" dirty="0" smtClean="0"/>
              <a:t>to adjust ACE output </a:t>
            </a:r>
            <a:r>
              <a:rPr lang="en-US" i="1" dirty="0" smtClean="0"/>
              <a:t>y </a:t>
            </a:r>
            <a:r>
              <a:rPr lang="en-US" dirty="0" smtClean="0"/>
              <a:t>by </a:t>
            </a:r>
            <a:r>
              <a:rPr lang="en-US" dirty="0" smtClean="0"/>
              <a:t>finding the ratio of two previously determined functions.</a:t>
            </a:r>
            <a:endParaRPr lang="en-US" sz="1600" i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Design </a:t>
            </a:r>
            <a:r>
              <a:rPr lang="en-US" dirty="0"/>
              <a:t>consists of two stages: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Plant Identification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Control Design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900113" y="5744884"/>
                <a:ext cx="9829800" cy="73515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+1)]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+1)]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900113" y="5744884"/>
                <a:ext cx="9829800" cy="73515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narma_l2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11051" y="1547951"/>
            <a:ext cx="4561737" cy="38368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596129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ANN-NARMA-L2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6"/>
                </a:solidFill>
              </a:rPr>
              <a:t>Plant Identification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3408"/>
            <a:ext cx="5343525" cy="4119674"/>
          </a:xfrm>
          <a:solidFill>
            <a:schemeClr val="bg2"/>
          </a:solidFill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Training of ANN such that it is representative of the actual dynamics of the plant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parameters of the Network architecture were chosen from previous published papers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Training data was obtained by importing the input and output data of the PID into the </a:t>
            </a:r>
            <a:r>
              <a:rPr lang="en-US" dirty="0" smtClean="0"/>
              <a:t>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Training function chosen was the </a:t>
            </a:r>
            <a:r>
              <a:rPr lang="en-US" dirty="0" err="1" smtClean="0"/>
              <a:t>Levenberg</a:t>
            </a:r>
            <a:r>
              <a:rPr lang="en-US" dirty="0" smtClean="0"/>
              <a:t>-Marquardt back-propagation algorithm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i="1" dirty="0"/>
          </a:p>
        </p:txBody>
      </p:sp>
      <p:pic>
        <p:nvPicPr>
          <p:cNvPr id="4" name="Picture 3" descr="plant_identification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2175" y="2256814"/>
            <a:ext cx="6095924" cy="332605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020473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ANN-NARMA-L2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6"/>
                </a:solidFill>
              </a:rPr>
              <a:t>Control Design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420834"/>
            <a:ext cx="6014433" cy="2773787"/>
          </a:xfrm>
          <a:solidFill>
            <a:schemeClr val="bg2"/>
          </a:solidFill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reference model must be zero such that the plant ACE output </a:t>
            </a:r>
            <a:r>
              <a:rPr lang="en-US" i="1" dirty="0" smtClean="0"/>
              <a:t>y</a:t>
            </a:r>
            <a:r>
              <a:rPr lang="en-US" dirty="0" smtClean="0"/>
              <a:t> follows the reference model output </a:t>
            </a:r>
            <a:r>
              <a:rPr lang="en-US" i="1" dirty="0" smtClean="0"/>
              <a:t>y</a:t>
            </a:r>
            <a:r>
              <a:rPr lang="en-US" sz="1600" i="1" dirty="0" smtClean="0"/>
              <a:t>r</a:t>
            </a:r>
            <a:r>
              <a:rPr lang="en-US" dirty="0" smtClean="0"/>
              <a:t> and becomes zero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constant set to ‘0’ is inserted at the reference input of the controller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 descr="narma_block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5327" y="2139915"/>
            <a:ext cx="4893972" cy="333562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3356891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430" y="220615"/>
            <a:ext cx="11268842" cy="838928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Hydro-Non Reheat Thermal Power System</a:t>
            </a:r>
            <a:r>
              <a:rPr lang="en-US" sz="4900" dirty="0">
                <a:solidFill>
                  <a:schemeClr val="accent6"/>
                </a:solidFill>
              </a:rPr>
              <a:t/>
            </a:r>
            <a:br>
              <a:rPr lang="en-US" sz="4900" dirty="0">
                <a:solidFill>
                  <a:schemeClr val="accent6"/>
                </a:solidFill>
              </a:rPr>
            </a:br>
            <a:r>
              <a:rPr lang="en-US" sz="3100" dirty="0" smtClean="0">
                <a:solidFill>
                  <a:schemeClr val="accent6"/>
                </a:solidFill>
              </a:rPr>
              <a:t/>
            </a:r>
            <a:br>
              <a:rPr lang="en-US" sz="3100" dirty="0" smtClean="0">
                <a:solidFill>
                  <a:schemeClr val="accent6"/>
                </a:solidFill>
              </a:rPr>
            </a:br>
            <a:endParaRPr lang="en-US" sz="3100" dirty="0">
              <a:solidFill>
                <a:schemeClr val="accent6"/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183" y="1090320"/>
            <a:ext cx="5761474" cy="3176635"/>
          </a:xfrm>
          <a:prstGeom prst="rect">
            <a:avLst/>
          </a:prstGeom>
          <a:solidFill>
            <a:schemeClr val="bg2"/>
          </a:solidFill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0" name="Picture 9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183" y="3915178"/>
            <a:ext cx="5761474" cy="2618458"/>
          </a:xfrm>
          <a:prstGeom prst="rect">
            <a:avLst/>
          </a:prstGeom>
          <a:solidFill>
            <a:schemeClr val="bg2"/>
          </a:solidFill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5" name="Picture 4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1534" y="1090319"/>
            <a:ext cx="5761474" cy="3176636"/>
          </a:xfrm>
          <a:prstGeom prst="rect">
            <a:avLst/>
          </a:prstGeom>
          <a:solidFill>
            <a:schemeClr val="bg2"/>
          </a:solidFill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Picture 5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1535" y="3915178"/>
            <a:ext cx="5761473" cy="2618458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954905" y="6564413"/>
            <a:ext cx="17172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Frequency deviation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436540" y="6564412"/>
            <a:ext cx="111146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ACE Output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979898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375" y="249644"/>
            <a:ext cx="10528614" cy="998585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Hydro-Reheat Thermal Power System</a:t>
            </a:r>
            <a:r>
              <a:rPr lang="en-US" sz="4900" dirty="0">
                <a:solidFill>
                  <a:schemeClr val="accent6"/>
                </a:solidFill>
              </a:rPr>
              <a:t/>
            </a:r>
            <a:br>
              <a:rPr lang="en-US" sz="4900" dirty="0">
                <a:solidFill>
                  <a:schemeClr val="accent6"/>
                </a:solidFill>
              </a:rPr>
            </a:br>
            <a:r>
              <a:rPr lang="en-US" sz="3100" dirty="0" smtClean="0">
                <a:solidFill>
                  <a:schemeClr val="accent6"/>
                </a:solidFill>
              </a:rPr>
              <a:t/>
            </a:r>
            <a:br>
              <a:rPr lang="en-US" sz="3100" dirty="0" smtClean="0">
                <a:solidFill>
                  <a:schemeClr val="accent6"/>
                </a:solidFill>
              </a:rPr>
            </a:br>
            <a:endParaRPr lang="en-US" sz="3100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093" y="1584101"/>
            <a:ext cx="5486400" cy="2743200"/>
          </a:xfrm>
          <a:prstGeom prst="rect">
            <a:avLst/>
          </a:prstGeom>
          <a:solidFill>
            <a:schemeClr val="bg2"/>
          </a:solidFill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6" name="Picture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093" y="3876541"/>
            <a:ext cx="5486400" cy="2653048"/>
          </a:xfrm>
          <a:prstGeom prst="rect">
            <a:avLst/>
          </a:prstGeom>
          <a:solidFill>
            <a:schemeClr val="bg2"/>
          </a:solidFill>
          <a:ln w="6350" cap="sq">
            <a:solidFill>
              <a:schemeClr val="tx1"/>
            </a:solidFill>
            <a:prstDash val="solid"/>
            <a:miter lim="800000"/>
          </a:ln>
          <a:effectLst/>
        </p:spPr>
      </p:pic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6682" y="1584100"/>
            <a:ext cx="5486400" cy="2640169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8" name="Picture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06682" y="3876541"/>
            <a:ext cx="5486400" cy="2653048"/>
          </a:xfrm>
          <a:prstGeom prst="rect">
            <a:avLst/>
          </a:prstGeom>
          <a:solidFill>
            <a:schemeClr val="bg2"/>
          </a:solidFill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2073499" y="6560367"/>
            <a:ext cx="1685702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Frequency deviation</a:t>
            </a:r>
            <a:endParaRPr lang="en-US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143045" y="6560367"/>
            <a:ext cx="121367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ACE Output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76978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0615"/>
            <a:ext cx="11684000" cy="926014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Non Reheat-Reheat Thermal Power System</a:t>
            </a:r>
            <a:r>
              <a:rPr lang="en-US" sz="4900" dirty="0">
                <a:solidFill>
                  <a:schemeClr val="accent6"/>
                </a:solidFill>
              </a:rPr>
              <a:t/>
            </a:r>
            <a:br>
              <a:rPr lang="en-US" sz="4900" dirty="0">
                <a:solidFill>
                  <a:schemeClr val="accent6"/>
                </a:solidFill>
              </a:rPr>
            </a:br>
            <a:r>
              <a:rPr lang="en-US" sz="3100" dirty="0" smtClean="0">
                <a:solidFill>
                  <a:schemeClr val="accent6"/>
                </a:solidFill>
              </a:rPr>
              <a:t/>
            </a:r>
            <a:br>
              <a:rPr lang="en-US" sz="3100" dirty="0" smtClean="0">
                <a:solidFill>
                  <a:schemeClr val="accent6"/>
                </a:solidFill>
              </a:rPr>
            </a:br>
            <a:endParaRPr lang="en-US" sz="3100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9396" y="1648497"/>
            <a:ext cx="5409127" cy="258762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9396" y="3862954"/>
            <a:ext cx="5409127" cy="2647315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832" y="1648497"/>
            <a:ext cx="5409128" cy="2587626"/>
          </a:xfrm>
          <a:prstGeom prst="rect">
            <a:avLst/>
          </a:prstGeom>
          <a:solidFill>
            <a:schemeClr val="bg2"/>
          </a:solidFill>
          <a:ln w="63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831" y="3862954"/>
            <a:ext cx="5409129" cy="2647315"/>
          </a:xfrm>
          <a:prstGeom prst="rect">
            <a:avLst/>
          </a:prstGeom>
          <a:solidFill>
            <a:schemeClr val="bg2"/>
          </a:solidFill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15164" y="6550223"/>
            <a:ext cx="1957589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Frequency deviation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94558" y="6545678"/>
            <a:ext cx="1213674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ACE Output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67863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 of </a:t>
            </a:r>
            <a:r>
              <a:rPr lang="en-US" smtClean="0"/>
              <a:t>Talk</a:t>
            </a:r>
            <a:br>
              <a:rPr lang="en-US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80458"/>
            <a:ext cx="8946541" cy="4767942"/>
          </a:xfrm>
        </p:spPr>
        <p:txBody>
          <a:bodyPr>
            <a:normAutofit/>
          </a:bodyPr>
          <a:lstStyle/>
          <a:p>
            <a:r>
              <a:rPr lang="en-US" dirty="0" smtClean="0"/>
              <a:t>Frequency Regulation</a:t>
            </a:r>
          </a:p>
          <a:p>
            <a:r>
              <a:rPr lang="en-US" dirty="0" smtClean="0"/>
              <a:t>Power System Modelling</a:t>
            </a:r>
          </a:p>
          <a:p>
            <a:pPr lvl="1"/>
            <a:r>
              <a:rPr lang="en-US" dirty="0" smtClean="0"/>
              <a:t>Non-Reheat steam turbine</a:t>
            </a:r>
          </a:p>
          <a:p>
            <a:pPr lvl="1"/>
            <a:r>
              <a:rPr lang="en-US" dirty="0" smtClean="0"/>
              <a:t>Reheat steam turbine</a:t>
            </a:r>
          </a:p>
          <a:p>
            <a:pPr lvl="1"/>
            <a:r>
              <a:rPr lang="en-US" dirty="0" smtClean="0"/>
              <a:t>Hydraulic turbine</a:t>
            </a:r>
          </a:p>
          <a:p>
            <a:r>
              <a:rPr lang="en-US" dirty="0" smtClean="0"/>
              <a:t>Compensator Design</a:t>
            </a:r>
          </a:p>
          <a:p>
            <a:pPr lvl="1"/>
            <a:r>
              <a:rPr lang="en-US" dirty="0" smtClean="0"/>
              <a:t>PID controller</a:t>
            </a:r>
          </a:p>
          <a:p>
            <a:pPr lvl="1"/>
            <a:r>
              <a:rPr lang="en-US" dirty="0" smtClean="0"/>
              <a:t>Fuzzy logic controller</a:t>
            </a:r>
          </a:p>
          <a:p>
            <a:pPr lvl="1"/>
            <a:r>
              <a:rPr lang="en-US" dirty="0" smtClean="0"/>
              <a:t>ANN controller</a:t>
            </a:r>
            <a:endParaRPr lang="en-US" dirty="0" smtClean="0"/>
          </a:p>
          <a:p>
            <a:r>
              <a:rPr lang="en-US" dirty="0" smtClean="0"/>
              <a:t>Simulation of Compensated Systems</a:t>
            </a:r>
          </a:p>
          <a:p>
            <a:r>
              <a:rPr lang="en-US" dirty="0" smtClean="0"/>
              <a:t>Conclusion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51364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Further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239010"/>
            <a:ext cx="9725632" cy="331882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Percentage frequency overshoot and undershoot </a:t>
            </a:r>
            <a:r>
              <a:rPr lang="en-US" dirty="0" smtClean="0"/>
              <a:t>have been </a:t>
            </a:r>
            <a:r>
              <a:rPr lang="en-US" dirty="0" smtClean="0"/>
              <a:t>reduced considerably for the Intelligent controllers c.f. PID 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ACE</a:t>
            </a:r>
            <a:r>
              <a:rPr lang="en-US" dirty="0" smtClean="0"/>
              <a:t> outputs however got worse but ultimately goes to zero !!!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improve response of systems</a:t>
            </a:r>
            <a:r>
              <a:rPr lang="en-US" dirty="0" smtClean="0"/>
              <a:t>: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Design of Fuzzy-PID to eliminate errors due to variable load-change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/>
              <a:t>Adaptive membership functions plots of the Fuzzy Logic and adaptive inputs to NARMA-L2 to match variable load-change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Validate results on areas with </a:t>
            </a:r>
            <a:r>
              <a:rPr lang="en-US" dirty="0"/>
              <a:t>two or more generating units  </a:t>
            </a:r>
            <a:r>
              <a:rPr lang="en-US" dirty="0" smtClean="0"/>
              <a:t>and with more interconnected areas.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9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381" y="5123726"/>
            <a:ext cx="4780676" cy="1560716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accent6"/>
                </a:solidFill>
                <a:latin typeface="Bradley Hand ITC" panose="03070402050302030203" pitchFamily="66" charset="0"/>
              </a:rPr>
              <a:t>Thank You…</a:t>
            </a:r>
            <a:endParaRPr lang="en-US" sz="6000" b="1" dirty="0">
              <a:solidFill>
                <a:schemeClr val="accent6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34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94972"/>
            <a:ext cx="10283145" cy="44704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mismatch between the generating capacity of a </a:t>
            </a:r>
            <a:r>
              <a:rPr lang="en-US" dirty="0" smtClean="0"/>
              <a:t>power system </a:t>
            </a:r>
            <a:r>
              <a:rPr lang="en-US" dirty="0"/>
              <a:t>and the load demand at any given moment in time </a:t>
            </a:r>
            <a:r>
              <a:rPr lang="en-US" dirty="0" smtClean="0"/>
              <a:t>is reflected </a:t>
            </a:r>
            <a:r>
              <a:rPr lang="en-US" dirty="0"/>
              <a:t>in the system’s 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Large deviations from a chosen nominal value of frequency </a:t>
            </a:r>
            <a:r>
              <a:rPr lang="en-US" dirty="0" smtClean="0"/>
              <a:t>are undesirable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system’s frequency is traditionally regulated </a:t>
            </a:r>
            <a:r>
              <a:rPr lang="en-US" dirty="0" smtClean="0"/>
              <a:t>using proportional-integral-derivative </a:t>
            </a:r>
            <a:r>
              <a:rPr lang="en-US" dirty="0"/>
              <a:t>(</a:t>
            </a:r>
            <a:r>
              <a:rPr lang="en-US" dirty="0" smtClean="0"/>
              <a:t>PID) controllers.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Frequency </a:t>
            </a:r>
            <a:r>
              <a:rPr lang="en-US" dirty="0" smtClean="0"/>
              <a:t>is dependent on real power </a:t>
            </a:r>
            <a:r>
              <a:rPr lang="en-US" dirty="0" smtClean="0"/>
              <a:t>generated.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When </a:t>
            </a:r>
            <a:r>
              <a:rPr lang="en-US" dirty="0" smtClean="0"/>
              <a:t>real power generated &gt; load demand, frequency </a:t>
            </a:r>
            <a:r>
              <a:rPr lang="en-US" dirty="0" smtClean="0"/>
              <a:t>increases and vice versa.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 smtClean="0"/>
              <a:t>primary control action is performed by the governor </a:t>
            </a:r>
            <a:r>
              <a:rPr lang="en-US" dirty="0" smtClean="0"/>
              <a:t>(range </a:t>
            </a:r>
            <a:r>
              <a:rPr lang="en-US" dirty="0" smtClean="0"/>
              <a:t>of seconds)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The secondary control action is performed by the LFC (range of minutes)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837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Regulation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6111" y="1680710"/>
                <a:ext cx="10283145" cy="4562928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Another parameter of interest when dealing with more than area system is the Area Control Error (ACE).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 is a measure of power that is obtained from other area(s) when/after a disturbance has occurred.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basic guiding principle in power system is that each area must absorb its own load under steady state conditions.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A constant ACE will imply that one area will have to suppor</a:t>
                </a:r>
                <a:r>
                  <a:rPr lang="en-US" dirty="0" smtClean="0"/>
                  <a:t>t the other on a steady-state basis.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𝐴𝐶𝐸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𝐴𝐶𝐸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6111" y="1680710"/>
                <a:ext cx="10283145" cy="4562928"/>
              </a:xfrm>
              <a:blipFill rotWithShape="0">
                <a:blip r:embed="rId2"/>
                <a:stretch>
                  <a:fillRect l="-237" t="-802" r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417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26889"/>
            <a:ext cx="10152518" cy="1114825"/>
          </a:xfrm>
        </p:spPr>
        <p:txBody>
          <a:bodyPr/>
          <a:lstStyle/>
          <a:p>
            <a:r>
              <a:rPr lang="en-US" dirty="0" smtClean="0"/>
              <a:t>Aims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374674"/>
            <a:ext cx="10152518" cy="29831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To </a:t>
            </a:r>
            <a:r>
              <a:rPr lang="en-US" dirty="0" smtClean="0"/>
              <a:t>perform a comparative analysis of </a:t>
            </a:r>
            <a:r>
              <a:rPr lang="en-US" dirty="0" smtClean="0"/>
              <a:t>three different compensators on systems operating with different </a:t>
            </a:r>
            <a:r>
              <a:rPr lang="en-US" dirty="0" smtClean="0"/>
              <a:t>turbines.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Design suitable compensators </a:t>
            </a:r>
            <a:r>
              <a:rPr lang="en-US" dirty="0" smtClean="0"/>
              <a:t>to provide the secondary control actions to the </a:t>
            </a:r>
            <a:r>
              <a:rPr lang="en-US" dirty="0" smtClean="0"/>
              <a:t>systems based on the following criteria: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Steady-state error for frequency and Area Control Error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Deviation from nominal frequency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Settling </a:t>
            </a:r>
            <a:r>
              <a:rPr lang="en-US" dirty="0"/>
              <a:t>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77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System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46515"/>
            <a:ext cx="11058160" cy="32657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Two types of Power Systems: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Hydro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Thermal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Three types of turbines available: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Hydro Power System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smtClean="0"/>
              <a:t>Hydraulic turbine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Thermal Power System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Reheat and Non-Reheat turbine</a:t>
            </a:r>
          </a:p>
          <a:p>
            <a:pPr marL="320040" lvl="1" indent="0">
              <a:buNone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7257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Turbine</a:t>
            </a:r>
            <a:r>
              <a:rPr lang="en-US" dirty="0" smtClean="0"/>
              <a:t> </a:t>
            </a:r>
            <a:r>
              <a:rPr lang="en-US" dirty="0" smtClean="0"/>
              <a:t>Modelling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46111" y="1356360"/>
                <a:ext cx="7644449" cy="4899978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Non-Reheat Steam Turbine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𝑁𝑅</m:t>
                        </m:r>
                      </m:sub>
                    </m:sSub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3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1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3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sz="3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𝐶𝐻</m:t>
                            </m:r>
                          </m:sub>
                        </m:sSub>
                      </m:den>
                    </m:f>
                  </m:oMath>
                </a14:m>
                <a:endParaRPr lang="en-US" sz="31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𝐶𝐻</m:t>
                        </m:r>
                      </m:sub>
                    </m:sSub>
                  </m:oMath>
                </a14:m>
                <a:r>
                  <a:rPr lang="en-US" sz="2400" dirty="0" smtClean="0"/>
                  <a:t> is the delay between the change in the valve opening position and the mechanical torque of the turbine.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 smtClean="0"/>
                  <a:t>Reheat Steam Turbine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sz="31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1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3100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𝐻𝑃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𝑅𝐻</m:t>
                              </m:r>
                            </m:sub>
                          </m:sSub>
                        </m:num>
                        <m:den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𝐶𝐻</m:t>
                              </m:r>
                            </m:sub>
                          </m:s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)(1+</m:t>
                          </m:r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3100" b="0" i="1" smtClean="0">
                                  <a:latin typeface="Cambria Math" panose="02040503050406030204" pitchFamily="18" charset="0"/>
                                </a:rPr>
                                <m:t>𝑅𝐻</m:t>
                              </m:r>
                            </m:sub>
                          </m:sSub>
                          <m:r>
                            <a:rPr lang="en-US" sz="31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100" dirty="0" smtClean="0"/>
              </a:p>
              <a:p>
                <a:pPr marL="0" indent="0">
                  <a:buNone/>
                </a:pPr>
                <a:r>
                  <a:rPr lang="en-US" sz="3100" dirty="0"/>
                  <a:t> </a:t>
                </a:r>
                <a:r>
                  <a:rPr lang="en-US" sz="31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𝑅𝐻</m:t>
                        </m:r>
                      </m:sub>
                    </m:sSub>
                  </m:oMath>
                </a14:m>
                <a:r>
                  <a:rPr lang="en-US" sz="3100" dirty="0" smtClean="0"/>
                  <a:t> </a:t>
                </a:r>
                <a:r>
                  <a:rPr lang="en-US" sz="2400" dirty="0" smtClean="0"/>
                  <a:t>is the time constant of the </a:t>
                </a:r>
                <a:r>
                  <a:rPr lang="en-US" sz="2400" dirty="0" err="1" smtClean="0"/>
                  <a:t>reheater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𝐻𝑃</m:t>
                        </m:r>
                      </m:sub>
                    </m:sSub>
                  </m:oMath>
                </a14:m>
                <a:r>
                  <a:rPr lang="en-US" sz="2400" dirty="0" smtClean="0"/>
                  <a:t> is the rating of the high pressure stage with respect to total generated mechanical power of turbine.</a:t>
                </a:r>
              </a:p>
              <a:p>
                <a:pPr marL="0" indent="0">
                  <a:buNone/>
                </a:pPr>
                <a:r>
                  <a:rPr lang="en-US" sz="3100" dirty="0"/>
                  <a:t>	</a:t>
                </a:r>
                <a:endParaRPr lang="en-US" sz="3100" dirty="0" smtClean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600" dirty="0" smtClean="0"/>
              </a:p>
              <a:p>
                <a:pPr marL="320040" lvl="1" indent="0">
                  <a:buNone/>
                </a:pPr>
                <a:endParaRPr lang="en-US" sz="2400" dirty="0"/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6111" y="1356360"/>
                <a:ext cx="7644449" cy="4899978"/>
              </a:xfrm>
              <a:blipFill rotWithShape="0">
                <a:blip r:embed="rId2"/>
                <a:stretch>
                  <a:fillRect l="-797" t="-1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8534400" y="2310448"/>
                <a:ext cx="3253794" cy="1956752"/>
              </a:xfrm>
            </p:spPr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900" dirty="0"/>
                  <a:t>Hydraulic Turbine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𝑁𝑅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/2)</m:t>
                        </m:r>
                      </m:den>
                    </m:f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8534400" y="2310448"/>
                <a:ext cx="3253794" cy="1956752"/>
              </a:xfrm>
              <a:blipFill rotWithShape="0">
                <a:blip r:embed="rId3"/>
                <a:stretch>
                  <a:fillRect l="-562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1856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934803" cy="832845"/>
          </a:xfrm>
        </p:spPr>
        <p:txBody>
          <a:bodyPr/>
          <a:lstStyle/>
          <a:p>
            <a:r>
              <a:rPr lang="en-US" dirty="0" smtClean="0"/>
              <a:t>Two Area Power </a:t>
            </a:r>
            <a:r>
              <a:rPr lang="en-US" dirty="0" smtClean="0"/>
              <a:t>System </a:t>
            </a:r>
            <a:r>
              <a:rPr lang="en-US" dirty="0" smtClean="0"/>
              <a:t>Model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285563"/>
            <a:ext cx="9626600" cy="539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2954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Compensator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60120" y="1853248"/>
            <a:ext cx="9089733" cy="31759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three chosen compensators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Fuzzy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NARMA-L2</a:t>
            </a:r>
          </a:p>
          <a:p>
            <a:pPr marL="0" indent="0">
              <a:buNone/>
            </a:pPr>
            <a:r>
              <a:rPr lang="en-US" dirty="0"/>
              <a:t>The PID controller was chosen for a proper comparative analysis to be carried out between a conventional controller and intelligent ones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845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6026</TotalTime>
  <Words>719</Words>
  <Application>Microsoft Office PowerPoint</Application>
  <PresentationFormat>Widescreen</PresentationFormat>
  <Paragraphs>134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Bradley Hand ITC</vt:lpstr>
      <vt:lpstr>Calibri</vt:lpstr>
      <vt:lpstr>Cambria Math</vt:lpstr>
      <vt:lpstr>Century Gothic</vt:lpstr>
      <vt:lpstr>Wingdings</vt:lpstr>
      <vt:lpstr>Wingdings 3</vt:lpstr>
      <vt:lpstr>Ion</vt:lpstr>
      <vt:lpstr>Intelligent Controllers for Load Frequency Control of a Two-Area Power System</vt:lpstr>
      <vt:lpstr>Outline of Talk </vt:lpstr>
      <vt:lpstr>Frequency Regulation</vt:lpstr>
      <vt:lpstr>Frequency Regulation</vt:lpstr>
      <vt:lpstr>Aims</vt:lpstr>
      <vt:lpstr>Power System Modelling</vt:lpstr>
      <vt:lpstr>Turbine Modelling</vt:lpstr>
      <vt:lpstr>Two Area Power System Model</vt:lpstr>
      <vt:lpstr>Compensator Design</vt:lpstr>
      <vt:lpstr>PID Controller</vt:lpstr>
      <vt:lpstr>Fuzzy Logic Controller</vt:lpstr>
      <vt:lpstr>Fuzzy Logic Fuzzification and Rule-base Set-Up</vt:lpstr>
      <vt:lpstr>Fuzzy Logic Decision-Making and Defuzzification</vt:lpstr>
      <vt:lpstr>ANN-NARMA-L2 Architecture</vt:lpstr>
      <vt:lpstr>ANN-NARMA-L2 Plant Identification</vt:lpstr>
      <vt:lpstr>ANN-NARMA-L2 Control Design</vt:lpstr>
      <vt:lpstr>Hydro-Non Reheat Thermal Power System  </vt:lpstr>
      <vt:lpstr>Hydro-Reheat Thermal Power System  </vt:lpstr>
      <vt:lpstr>Non Reheat-Reheat Thermal Power System  </vt:lpstr>
      <vt:lpstr>Conclusion and Further Works</vt:lpstr>
      <vt:lpstr>Thank You…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 Frequency Control of Power Systems</dc:title>
  <dc:creator>Soumayyah Ahmad Azeer</dc:creator>
  <cp:lastModifiedBy>Sayed</cp:lastModifiedBy>
  <cp:revision>65</cp:revision>
  <dcterms:created xsi:type="dcterms:W3CDTF">2017-05-23T15:47:48Z</dcterms:created>
  <dcterms:modified xsi:type="dcterms:W3CDTF">2017-12-08T09:47:03Z</dcterms:modified>
</cp:coreProperties>
</file>