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58" r:id="rId3"/>
    <p:sldId id="260" r:id="rId4"/>
    <p:sldId id="261" r:id="rId5"/>
    <p:sldId id="262" r:id="rId6"/>
    <p:sldId id="263" r:id="rId7"/>
    <p:sldId id="266" r:id="rId8"/>
    <p:sldId id="267" r:id="rId9"/>
    <p:sldId id="268" r:id="rId10"/>
    <p:sldId id="269" r:id="rId11"/>
    <p:sldId id="270" r:id="rId12"/>
    <p:sldId id="271" r:id="rId13"/>
    <p:sldId id="272" r:id="rId14"/>
    <p:sldId id="275" r:id="rId15"/>
    <p:sldId id="287" r:id="rId16"/>
    <p:sldId id="264" r:id="rId17"/>
    <p:sldId id="276" r:id="rId18"/>
    <p:sldId id="282" r:id="rId19"/>
    <p:sldId id="284" r:id="rId20"/>
    <p:sldId id="283" r:id="rId21"/>
    <p:sldId id="288" r:id="rId22"/>
    <p:sldId id="285" r:id="rId23"/>
    <p:sldId id="286" r:id="rId24"/>
    <p:sldId id="289" r:id="rId25"/>
    <p:sldId id="290" r:id="rId26"/>
    <p:sldId id="291" r:id="rId27"/>
    <p:sldId id="292" r:id="rId28"/>
    <p:sldId id="293" r:id="rId29"/>
    <p:sldId id="294" r:id="rId30"/>
    <p:sldId id="277" r:id="rId31"/>
    <p:sldId id="278" r:id="rId32"/>
    <p:sldId id="279" r:id="rId33"/>
    <p:sldId id="280" r:id="rId34"/>
    <p:sldId id="281"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01" autoAdjust="0"/>
  </p:normalViewPr>
  <p:slideViewPr>
    <p:cSldViewPr>
      <p:cViewPr varScale="1">
        <p:scale>
          <a:sx n="62" d="100"/>
          <a:sy n="62" d="100"/>
        </p:scale>
        <p:origin x="-15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DFC2B6-A81D-42B6-AE99-CFD377E9418F}" type="datetimeFigureOut">
              <a:rPr lang="en-US" smtClean="0"/>
              <a:pPr/>
              <a:t>4/30/2015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C844F0-5735-4FD0-AABD-0E60CB9A48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C844F0-5735-4FD0-AABD-0E60CB9A48B9}"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Key that is provided as input is expanded into an array of </a:t>
            </a:r>
            <a:r>
              <a:rPr lang="en-US" baseline="0" dirty="0" err="1" smtClean="0"/>
              <a:t>fourty</a:t>
            </a:r>
            <a:r>
              <a:rPr lang="en-US" baseline="0" dirty="0" smtClean="0"/>
              <a:t>-four 32 bit words</a:t>
            </a:r>
          </a:p>
          <a:p>
            <a:r>
              <a:rPr lang="en-US" baseline="0" dirty="0" smtClean="0"/>
              <a:t>Four distinct words(128bits) serve as a round key for each round</a:t>
            </a:r>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Expansion process-</a:t>
            </a:r>
          </a:p>
          <a:p>
            <a:r>
              <a:rPr lang="en-US" dirty="0" smtClean="0"/>
              <a:t>1)First 4 words are made up of cipher key</a:t>
            </a:r>
          </a:p>
          <a:p>
            <a:r>
              <a:rPr lang="en-US" dirty="0" smtClean="0"/>
              <a:t>2)The</a:t>
            </a:r>
            <a:r>
              <a:rPr lang="en-US" baseline="0" dirty="0" smtClean="0"/>
              <a:t> rest of the words are made as follows</a:t>
            </a:r>
          </a:p>
          <a:p>
            <a:r>
              <a:rPr lang="en-US" baseline="0" dirty="0" smtClean="0"/>
              <a:t> </a:t>
            </a:r>
            <a:r>
              <a:rPr lang="en-US" baseline="0" dirty="0" err="1" smtClean="0"/>
              <a:t>i</a:t>
            </a:r>
            <a:r>
              <a:rPr lang="en-US" baseline="0" dirty="0" smtClean="0"/>
              <a:t> mod 4 is not equals to 0</a:t>
            </a:r>
          </a:p>
          <a:p>
            <a:r>
              <a:rPr lang="en-US" baseline="0" dirty="0" err="1" smtClean="0"/>
              <a:t>Wi</a:t>
            </a:r>
            <a:r>
              <a:rPr lang="en-US" baseline="0" dirty="0" smtClean="0"/>
              <a:t> = Wi-1 + Wi-4</a:t>
            </a:r>
          </a:p>
          <a:p>
            <a:r>
              <a:rPr lang="en-US" dirty="0" smtClean="0"/>
              <a:t>3)</a:t>
            </a:r>
            <a:r>
              <a:rPr lang="en-US" baseline="0" dirty="0" smtClean="0"/>
              <a:t> </a:t>
            </a:r>
            <a:r>
              <a:rPr lang="en-US" baseline="0" dirty="0" err="1" smtClean="0"/>
              <a:t>i</a:t>
            </a:r>
            <a:r>
              <a:rPr lang="en-US" baseline="0" dirty="0" smtClean="0"/>
              <a:t> mod 4 is equals to 0</a:t>
            </a:r>
          </a:p>
          <a:p>
            <a:r>
              <a:rPr lang="en-US" baseline="0" dirty="0" err="1" smtClean="0"/>
              <a:t>Wi</a:t>
            </a:r>
            <a:r>
              <a:rPr lang="en-US" baseline="0" dirty="0" smtClean="0"/>
              <a:t> = t+Wi-4</a:t>
            </a:r>
          </a:p>
          <a:p>
            <a:r>
              <a:rPr lang="en-US" baseline="0" dirty="0" smtClean="0"/>
              <a:t> t is the temporary word</a:t>
            </a:r>
          </a:p>
          <a:p>
            <a:r>
              <a:rPr lang="en-US" baseline="0" dirty="0" smtClean="0"/>
              <a:t>4)</a:t>
            </a:r>
            <a:r>
              <a:rPr lang="en-US" baseline="0" dirty="0" err="1" smtClean="0"/>
              <a:t>Subword</a:t>
            </a:r>
            <a:r>
              <a:rPr lang="en-US" baseline="0" dirty="0" smtClean="0"/>
              <a:t>(</a:t>
            </a:r>
            <a:r>
              <a:rPr lang="en-US" baseline="0" dirty="0" err="1" smtClean="0"/>
              <a:t>Rotword</a:t>
            </a:r>
            <a:r>
              <a:rPr lang="en-US" baseline="0" dirty="0" smtClean="0"/>
              <a:t>(Wi-1))+</a:t>
            </a:r>
            <a:r>
              <a:rPr lang="en-US" baseline="0" dirty="0" err="1" smtClean="0"/>
              <a:t>Rconi</a:t>
            </a:r>
            <a:r>
              <a:rPr lang="en-US" baseline="0" dirty="0" smtClean="0"/>
              <a:t>/4</a:t>
            </a:r>
            <a:endParaRPr lang="en-US" dirty="0" smtClean="0"/>
          </a:p>
          <a:p>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1)To Substitute</a:t>
            </a:r>
            <a:r>
              <a:rPr lang="en-US" baseline="0" dirty="0" smtClean="0"/>
              <a:t> a byte ,we interpret the byte as 2 hexadecimal </a:t>
            </a:r>
            <a:r>
              <a:rPr lang="en-US" baseline="0" dirty="0" err="1" smtClean="0"/>
              <a:t>digits,the</a:t>
            </a:r>
            <a:r>
              <a:rPr lang="en-US" baseline="0" dirty="0" smtClean="0"/>
              <a:t> left digit determines the row and the right digit determines the column</a:t>
            </a:r>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endParaRPr lang="en-US" altLang="zh-TW" i="1" dirty="0" smtClean="0">
              <a:solidFill>
                <a:schemeClr val="tx1"/>
              </a:solidFill>
            </a:endParaRPr>
          </a:p>
          <a:p>
            <a:pPr algn="l"/>
            <a:r>
              <a:rPr lang="en-US" altLang="zh-TW" b="1" dirty="0" smtClean="0">
                <a:solidFill>
                  <a:schemeClr val="tx1"/>
                </a:solidFill>
              </a:rPr>
              <a:t>Advantages</a:t>
            </a:r>
          </a:p>
          <a:p>
            <a:pPr algn="l">
              <a:buFont typeface="Arial" pitchFamily="34" charset="0"/>
              <a:buChar char="•"/>
            </a:pPr>
            <a:r>
              <a:rPr lang="en-US" altLang="zh-TW" dirty="0" smtClean="0">
                <a:solidFill>
                  <a:schemeClr val="tx1"/>
                </a:solidFill>
              </a:rPr>
              <a:t> Safe</a:t>
            </a:r>
          </a:p>
          <a:p>
            <a:pPr lvl="1" algn="l"/>
            <a:r>
              <a:rPr lang="en-US" altLang="zh-TW" dirty="0" smtClean="0">
                <a:solidFill>
                  <a:schemeClr val="tx1"/>
                </a:solidFill>
              </a:rPr>
              <a:t>Brute Force (128 Bit = 2</a:t>
            </a:r>
            <a:r>
              <a:rPr lang="en-US" altLang="zh-TW" baseline="30000" dirty="0" smtClean="0">
                <a:solidFill>
                  <a:schemeClr val="tx1"/>
                </a:solidFill>
              </a:rPr>
              <a:t>128</a:t>
            </a:r>
            <a:r>
              <a:rPr lang="en-US" altLang="zh-TW" dirty="0" smtClean="0">
                <a:solidFill>
                  <a:schemeClr val="tx1"/>
                </a:solidFill>
              </a:rPr>
              <a:t> attempts)</a:t>
            </a:r>
          </a:p>
          <a:p>
            <a:pPr lvl="1" algn="l"/>
            <a:r>
              <a:rPr lang="en-US" altLang="zh-TW" dirty="0" smtClean="0"/>
              <a:t>Unbreakable, for now..</a:t>
            </a:r>
          </a:p>
          <a:p>
            <a:pPr algn="l"/>
            <a:r>
              <a:rPr lang="en-US" altLang="zh-TW" b="1" dirty="0" smtClean="0">
                <a:solidFill>
                  <a:schemeClr val="tx1"/>
                </a:solidFill>
              </a:rPr>
              <a:t>Disadvantages</a:t>
            </a:r>
          </a:p>
          <a:p>
            <a:pPr algn="l">
              <a:buFont typeface="Arial" pitchFamily="34" charset="0"/>
              <a:buChar char="•"/>
            </a:pPr>
            <a:r>
              <a:rPr lang="en-US" altLang="zh-TW" b="1" dirty="0" smtClean="0">
                <a:solidFill>
                  <a:schemeClr val="tx1"/>
                </a:solidFill>
              </a:rPr>
              <a:t> </a:t>
            </a:r>
            <a:r>
              <a:rPr lang="en-US" altLang="zh-TW" sz="2400" dirty="0" smtClean="0">
                <a:solidFill>
                  <a:schemeClr val="tx1"/>
                </a:solidFill>
              </a:rPr>
              <a:t>Too simple algebraic structure</a:t>
            </a:r>
          </a:p>
          <a:p>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Least significant bit (LSB)</a:t>
            </a:r>
          </a:p>
          <a:p>
            <a:r>
              <a:rPr lang="en-US" dirty="0" smtClean="0"/>
              <a:t>2.  Pixel value differencing (PVD)</a:t>
            </a:r>
          </a:p>
          <a:p>
            <a:r>
              <a:rPr lang="en-US" dirty="0" smtClean="0"/>
              <a:t>3.  Edges based data embedding method (EBE)</a:t>
            </a:r>
          </a:p>
          <a:p>
            <a:r>
              <a:rPr lang="en-US" dirty="0" smtClean="0"/>
              <a:t>4.  Random pixel embedding method (RPE)</a:t>
            </a:r>
          </a:p>
          <a:p>
            <a:r>
              <a:rPr lang="en-US" dirty="0" smtClean="0"/>
              <a:t>5.  Mapping pixel to hidden data method</a:t>
            </a:r>
          </a:p>
          <a:p>
            <a:r>
              <a:rPr lang="en-US" dirty="0" smtClean="0"/>
              <a:t>6.  Labeling or connectivity method</a:t>
            </a:r>
          </a:p>
          <a:p>
            <a:r>
              <a:rPr lang="en-US" dirty="0" smtClean="0"/>
              <a:t>7.  Pixel intensity based method</a:t>
            </a:r>
          </a:p>
          <a:p>
            <a:r>
              <a:rPr lang="en-US" dirty="0" smtClean="0"/>
              <a:t>8.  Texture based method</a:t>
            </a:r>
          </a:p>
          <a:p>
            <a:pPr marL="228600" indent="-228600">
              <a:buAutoNum type="arabicPeriod" startAt="9"/>
            </a:pPr>
            <a:r>
              <a:rPr lang="en-US" dirty="0" smtClean="0"/>
              <a:t>Histogram shifting method</a:t>
            </a:r>
          </a:p>
          <a:p>
            <a:pPr marL="228600" indent="-228600">
              <a:buAutoNum type="arabicPeriod" startAt="9"/>
            </a:pPr>
            <a:endParaRPr lang="en-US" dirty="0" smtClean="0"/>
          </a:p>
          <a:p>
            <a:pPr marL="228600" indent="-228600">
              <a:buAutoNum type="arabicPeriod" startAt="9"/>
            </a:pPr>
            <a:r>
              <a:rPr lang="en-US" dirty="0" smtClean="0"/>
              <a:t>General advantages of spatial domain LSB technique are:</a:t>
            </a:r>
          </a:p>
          <a:p>
            <a:pPr marL="228600" indent="-228600">
              <a:buAutoNum type="arabicPeriod" startAt="9"/>
            </a:pPr>
            <a:r>
              <a:rPr lang="en-US" dirty="0" smtClean="0"/>
              <a:t>1. There is less chance for degradation of the original image.</a:t>
            </a:r>
          </a:p>
          <a:p>
            <a:pPr marL="228600" indent="-228600">
              <a:buAutoNum type="arabicPeriod" startAt="9"/>
            </a:pPr>
            <a:r>
              <a:rPr lang="en-US" dirty="0" smtClean="0"/>
              <a:t>2. More information can be stored in an image.</a:t>
            </a:r>
          </a:p>
          <a:p>
            <a:pPr marL="228600" indent="-228600">
              <a:buAutoNum type="arabicPeriod" startAt="9"/>
            </a:pPr>
            <a:r>
              <a:rPr lang="en-US" dirty="0" smtClean="0"/>
              <a:t>Disadvantages of LSB technique are:</a:t>
            </a:r>
          </a:p>
          <a:p>
            <a:pPr marL="228600" indent="-228600">
              <a:buAutoNum type="arabicPeriod" startAt="9"/>
            </a:pPr>
            <a:r>
              <a:rPr lang="en-US" dirty="0" smtClean="0"/>
              <a:t>1. Less robust, the hidden data can be lost with image manipulation.</a:t>
            </a:r>
          </a:p>
          <a:p>
            <a:pPr marL="228600" indent="-228600">
              <a:buAutoNum type="arabicPeriod" startAt="9"/>
            </a:pPr>
            <a:r>
              <a:rPr lang="en-US" dirty="0" smtClean="0"/>
              <a:t>2. Hidden data can be easily destroyed by simple attacks</a:t>
            </a:r>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C844F0-5735-4FD0-AABD-0E60CB9A48B9}"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FC5828-C72B-4A53-9550-054CF0F7BB1A}" type="datetime1">
              <a:rPr lang="en-US" smtClean="0"/>
              <a:pPr/>
              <a:t>4/30/2015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D7845D-6F71-4220-8566-FCD332689651}" type="datetime1">
              <a:rPr lang="en-US" smtClean="0"/>
              <a:pPr/>
              <a:t>4/30/2015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D1527-A9EF-4844-8DB0-879273770041}" type="datetime1">
              <a:rPr lang="en-US" smtClean="0"/>
              <a:pPr/>
              <a:t>4/30/2015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990ABA-0319-4923-A791-BAAF6244E88F}" type="datetime1">
              <a:rPr lang="en-US" smtClean="0"/>
              <a:pPr/>
              <a:t>4/30/2015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0039A-0FA8-4226-B000-FD5B77AFF914}" type="datetime1">
              <a:rPr lang="en-US" smtClean="0"/>
              <a:pPr/>
              <a:t>4/30/2015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0B0363-67A9-4303-B363-75DE99999EB7}" type="datetime1">
              <a:rPr lang="en-US" smtClean="0"/>
              <a:pPr/>
              <a:t>4/30/2015</a:t>
            </a:fld>
            <a:endParaRPr lang="en-US"/>
          </a:p>
        </p:txBody>
      </p:sp>
      <p:sp>
        <p:nvSpPr>
          <p:cNvPr id="6" name="Footer Placeholder 5"/>
          <p:cNvSpPr>
            <a:spLocks noGrp="1"/>
          </p:cNvSpPr>
          <p:nvPr>
            <p:ph type="ftr" sz="quarter" idx="11"/>
          </p:nvPr>
        </p:nvSpPr>
        <p:spPr/>
        <p:txBody>
          <a:bodyPr/>
          <a:lstStyle/>
          <a:p>
            <a:r>
              <a:rPr lang="en-IN" smtClean="0"/>
              <a:t>Department of Computer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6EB70E-126A-4474-A65D-D9E85699E37D}" type="datetime1">
              <a:rPr lang="en-US" smtClean="0"/>
              <a:pPr/>
              <a:t>4/30/2015</a:t>
            </a:fld>
            <a:endParaRPr lang="en-US"/>
          </a:p>
        </p:txBody>
      </p:sp>
      <p:sp>
        <p:nvSpPr>
          <p:cNvPr id="8" name="Footer Placeholder 7"/>
          <p:cNvSpPr>
            <a:spLocks noGrp="1"/>
          </p:cNvSpPr>
          <p:nvPr>
            <p:ph type="ftr" sz="quarter" idx="11"/>
          </p:nvPr>
        </p:nvSpPr>
        <p:spPr/>
        <p:txBody>
          <a:bodyPr/>
          <a:lstStyle/>
          <a:p>
            <a:r>
              <a:rPr lang="en-IN" smtClean="0"/>
              <a:t>Department of Computer Engineering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B5537B-7E66-4E5E-A3DF-72B5BBCBA792}" type="datetime1">
              <a:rPr lang="en-US" smtClean="0"/>
              <a:pPr/>
              <a:t>4/30/2015</a:t>
            </a:fld>
            <a:endParaRPr lang="en-US"/>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70729-6795-41E9-AA80-AC1B95025D7A}" type="datetime1">
              <a:rPr lang="en-US" smtClean="0"/>
              <a:pPr/>
              <a:t>4/30/2015</a:t>
            </a:fld>
            <a:endParaRPr lang="en-US"/>
          </a:p>
        </p:txBody>
      </p:sp>
      <p:sp>
        <p:nvSpPr>
          <p:cNvPr id="3" name="Footer Placeholder 2"/>
          <p:cNvSpPr>
            <a:spLocks noGrp="1"/>
          </p:cNvSpPr>
          <p:nvPr>
            <p:ph type="ftr" sz="quarter" idx="11"/>
          </p:nvPr>
        </p:nvSpPr>
        <p:spPr/>
        <p:txBody>
          <a:bodyPr/>
          <a:lstStyle/>
          <a:p>
            <a:r>
              <a:rPr lang="en-IN" smtClean="0"/>
              <a:t>Department of Computer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384DF-C1EE-4C45-8A6D-D827F21BDD25}" type="datetime1">
              <a:rPr lang="en-US" smtClean="0"/>
              <a:pPr/>
              <a:t>4/30/2015</a:t>
            </a:fld>
            <a:endParaRPr lang="en-US"/>
          </a:p>
        </p:txBody>
      </p:sp>
      <p:sp>
        <p:nvSpPr>
          <p:cNvPr id="6" name="Footer Placeholder 5"/>
          <p:cNvSpPr>
            <a:spLocks noGrp="1"/>
          </p:cNvSpPr>
          <p:nvPr>
            <p:ph type="ftr" sz="quarter" idx="11"/>
          </p:nvPr>
        </p:nvSpPr>
        <p:spPr/>
        <p:txBody>
          <a:bodyPr/>
          <a:lstStyle/>
          <a:p>
            <a:r>
              <a:rPr lang="en-IN" smtClean="0"/>
              <a:t>Department of Computer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1E9E5-9D8F-4126-B678-8BB35E2EF55D}" type="datetime1">
              <a:rPr lang="en-US" smtClean="0"/>
              <a:pPr/>
              <a:t>4/30/2015</a:t>
            </a:fld>
            <a:endParaRPr lang="en-US"/>
          </a:p>
        </p:txBody>
      </p:sp>
      <p:sp>
        <p:nvSpPr>
          <p:cNvPr id="6" name="Footer Placeholder 5"/>
          <p:cNvSpPr>
            <a:spLocks noGrp="1"/>
          </p:cNvSpPr>
          <p:nvPr>
            <p:ph type="ftr" sz="quarter" idx="11"/>
          </p:nvPr>
        </p:nvSpPr>
        <p:spPr/>
        <p:txBody>
          <a:bodyPr/>
          <a:lstStyle/>
          <a:p>
            <a:r>
              <a:rPr lang="en-IN" smtClean="0"/>
              <a:t>Department of Computer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r="80000" b="8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8C1FB-3F02-4F7A-99BC-12B2DBF60ADA}" type="datetime1">
              <a:rPr lang="en-US" smtClean="0"/>
              <a:pPr/>
              <a:t>4/30/2015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Autofit/>
          </a:bodyPr>
          <a:lstStyle/>
          <a:p>
            <a:r>
              <a:rPr lang="en-IN" dirty="0" smtClean="0">
                <a:latin typeface="Times New Roman" pitchFamily="18" charset="0"/>
                <a:cs typeface="Times New Roman" pitchFamily="18" charset="0"/>
              </a:rPr>
              <a:t>Security System using Cryptography, Steganography and Watermarking</a:t>
            </a:r>
            <a:endParaRPr lang="en-IN" dirty="0"/>
          </a:p>
        </p:txBody>
      </p:sp>
      <p:sp>
        <p:nvSpPr>
          <p:cNvPr id="3" name="Subtitle 2"/>
          <p:cNvSpPr>
            <a:spLocks noGrp="1"/>
          </p:cNvSpPr>
          <p:nvPr>
            <p:ph type="subTitle" idx="1"/>
          </p:nvPr>
        </p:nvSpPr>
        <p:spPr>
          <a:xfrm>
            <a:off x="381000" y="4267200"/>
            <a:ext cx="8534400" cy="1752600"/>
          </a:xfrm>
        </p:spPr>
        <p:txBody>
          <a:bodyPr>
            <a:normAutofit fontScale="92500" lnSpcReduction="20000"/>
          </a:bodyPr>
          <a:lstStyle/>
          <a:p>
            <a:pPr algn="l"/>
            <a:r>
              <a:rPr lang="en-IN" sz="2400" b="1" dirty="0" smtClean="0"/>
              <a:t>Submitted By:   </a:t>
            </a:r>
            <a:r>
              <a:rPr lang="en-IN" sz="2400" dirty="0" smtClean="0"/>
              <a:t>                                                </a:t>
            </a:r>
            <a:r>
              <a:rPr lang="en-IN" sz="2400" b="1" dirty="0" smtClean="0"/>
              <a:t>Guide Name:</a:t>
            </a:r>
          </a:p>
          <a:p>
            <a:pPr algn="l"/>
            <a:r>
              <a:rPr lang="en-IN" sz="2400" dirty="0" err="1" smtClean="0"/>
              <a:t>Sayed</a:t>
            </a:r>
            <a:r>
              <a:rPr lang="en-IN" sz="2400" dirty="0" smtClean="0"/>
              <a:t> </a:t>
            </a:r>
            <a:r>
              <a:rPr lang="en-IN" sz="2400" dirty="0" err="1" smtClean="0"/>
              <a:t>Shazeb</a:t>
            </a:r>
            <a:r>
              <a:rPr lang="en-IN" sz="2400" dirty="0" smtClean="0"/>
              <a:t>                                                     Prof. Mayank Sohani</a:t>
            </a:r>
          </a:p>
          <a:p>
            <a:pPr algn="l"/>
            <a:r>
              <a:rPr lang="en-IN" sz="2400" dirty="0" err="1" smtClean="0"/>
              <a:t>Rahul</a:t>
            </a:r>
            <a:r>
              <a:rPr lang="en-IN" sz="2400" dirty="0" smtClean="0"/>
              <a:t> Gangwal</a:t>
            </a:r>
          </a:p>
          <a:p>
            <a:pPr algn="l"/>
            <a:r>
              <a:rPr lang="en-IN" sz="2400" dirty="0" err="1" smtClean="0"/>
              <a:t>Shubhra</a:t>
            </a:r>
            <a:r>
              <a:rPr lang="en-IN" sz="2400" dirty="0" smtClean="0"/>
              <a:t> </a:t>
            </a:r>
            <a:r>
              <a:rPr lang="en-IN" sz="2400" dirty="0" err="1" smtClean="0"/>
              <a:t>Chaturvedi</a:t>
            </a:r>
            <a:endParaRPr lang="en-IN" sz="2400" dirty="0" smtClean="0"/>
          </a:p>
          <a:p>
            <a:pPr algn="l"/>
            <a:r>
              <a:rPr lang="en-IN" sz="2400" dirty="0" err="1" smtClean="0"/>
              <a:t>Anant</a:t>
            </a:r>
            <a:r>
              <a:rPr lang="en-IN" sz="2400" dirty="0" smtClean="0"/>
              <a:t> </a:t>
            </a:r>
            <a:r>
              <a:rPr lang="en-IN" sz="2400" dirty="0" err="1" smtClean="0"/>
              <a:t>Chaudhary</a:t>
            </a:r>
            <a:r>
              <a:rPr lang="en-IN" sz="2400" dirty="0" smtClean="0"/>
              <a:t> 					</a:t>
            </a:r>
          </a:p>
          <a:p>
            <a:pPr algn="l"/>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IN" smtClean="0"/>
              <a:t>Department of Computer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229600" cy="609599"/>
          </a:xfrm>
        </p:spPr>
        <p:txBody>
          <a:bodyPr>
            <a:normAutofit/>
          </a:bodyPr>
          <a:lstStyle/>
          <a:p>
            <a:pPr lvl="1" algn="just">
              <a:buFont typeface="Courier New" pitchFamily="49" charset="0"/>
              <a:buChar char="o"/>
            </a:pPr>
            <a:r>
              <a:rPr lang="en-IN" sz="2200" dirty="0" err="1" smtClean="0"/>
              <a:t>AddRoundKey</a:t>
            </a:r>
            <a:endParaRPr lang="en-IN" sz="2200" dirty="0" smtClean="0"/>
          </a:p>
          <a:p>
            <a:pPr algn="just">
              <a:buNone/>
            </a:pPr>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3073" name="Picture 1" descr="C:\Users\Admin\Desktop\images.jpg"/>
          <p:cNvPicPr>
            <a:picLocks noChangeAspect="1" noChangeArrowheads="1"/>
          </p:cNvPicPr>
          <p:nvPr/>
        </p:nvPicPr>
        <p:blipFill>
          <a:blip r:embed="rId2" cstate="print"/>
          <a:srcRect/>
          <a:stretch>
            <a:fillRect/>
          </a:stretch>
        </p:blipFill>
        <p:spPr bwMode="auto">
          <a:xfrm>
            <a:off x="2667000" y="1676400"/>
            <a:ext cx="4038600" cy="2514600"/>
          </a:xfrm>
          <a:prstGeom prst="rect">
            <a:avLst/>
          </a:prstGeom>
          <a:noFill/>
        </p:spPr>
      </p:pic>
      <p:sp>
        <p:nvSpPr>
          <p:cNvPr id="7" name="Content Placeholder 2"/>
          <p:cNvSpPr txBox="1">
            <a:spLocks/>
          </p:cNvSpPr>
          <p:nvPr/>
        </p:nvSpPr>
        <p:spPr>
          <a:xfrm>
            <a:off x="533400" y="4419600"/>
            <a:ext cx="8229600" cy="1752600"/>
          </a:xfrm>
          <a:prstGeom prst="rect">
            <a:avLst/>
          </a:prstGeom>
        </p:spPr>
        <p:txBody>
          <a:bodyPr vert="horz" lIns="91440" tIns="45720" rIns="91440" bIns="45720" rtlCol="0">
            <a:normAutofit/>
          </a:bodyPr>
          <a:lstStyle/>
          <a:p>
            <a:pPr algn="just"/>
            <a:r>
              <a:rPr lang="en-IN" sz="2200" dirty="0" smtClean="0"/>
              <a:t>Final Round (no </a:t>
            </a:r>
            <a:r>
              <a:rPr lang="en-IN" sz="2200" dirty="0" err="1" smtClean="0"/>
              <a:t>MixColumns</a:t>
            </a:r>
            <a:r>
              <a:rPr lang="en-IN" sz="2200" dirty="0" smtClean="0"/>
              <a:t>)</a:t>
            </a:r>
          </a:p>
          <a:p>
            <a:pPr lvl="1" algn="just"/>
            <a:r>
              <a:rPr lang="en-IN" sz="2200" dirty="0" err="1" smtClean="0"/>
              <a:t>SubBytes</a:t>
            </a:r>
            <a:endParaRPr lang="en-IN" sz="2200" dirty="0" smtClean="0"/>
          </a:p>
          <a:p>
            <a:pPr lvl="1" algn="just"/>
            <a:r>
              <a:rPr lang="en-IN" sz="2200" dirty="0" err="1" smtClean="0"/>
              <a:t>ShiftRows</a:t>
            </a:r>
            <a:endParaRPr lang="en-IN" sz="2200" dirty="0" smtClean="0"/>
          </a:p>
          <a:p>
            <a:pPr lvl="1" algn="just"/>
            <a:r>
              <a:rPr lang="en-IN" sz="2200" dirty="0" err="1" smtClean="0"/>
              <a:t>AddRoundKey</a:t>
            </a:r>
            <a:r>
              <a:rPr lang="en-IN" sz="2200" dirty="0" smtClean="0"/>
              <a:t>.</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2"/>
          <p:cNvSpPr>
            <a:spLocks noGrp="1"/>
          </p:cNvSpPr>
          <p:nvPr>
            <p:ph idx="1"/>
          </p:nvPr>
        </p:nvSpPr>
        <p:spPr>
          <a:xfrm>
            <a:off x="457200" y="762000"/>
            <a:ext cx="8229600" cy="5181600"/>
          </a:xfrm>
        </p:spPr>
        <p:txBody>
          <a:bodyPr>
            <a:noAutofit/>
          </a:bodyPr>
          <a:lstStyle/>
          <a:p>
            <a:pPr algn="just">
              <a:buNone/>
            </a:pPr>
            <a:endParaRPr lang="en-IN" sz="2200" dirty="0" smtClean="0"/>
          </a:p>
          <a:p>
            <a:pPr algn="just">
              <a:buNone/>
            </a:pPr>
            <a:endParaRPr lang="en-IN" sz="2200" dirty="0" smtClean="0"/>
          </a:p>
          <a:p>
            <a:pPr algn="just">
              <a:buFont typeface="Wingdings" pitchFamily="2" charset="2"/>
              <a:buChar char="q"/>
            </a:pPr>
            <a:r>
              <a:rPr lang="en-IN" sz="2200" b="1" dirty="0" smtClean="0"/>
              <a:t>2 steps of LSB technique:</a:t>
            </a:r>
          </a:p>
          <a:p>
            <a:pPr algn="just">
              <a:buNone/>
            </a:pPr>
            <a:endParaRPr lang="en-IN" sz="2200" dirty="0" smtClean="0"/>
          </a:p>
          <a:p>
            <a:pPr algn="just"/>
            <a:r>
              <a:rPr lang="en-IN" sz="2200" b="1" dirty="0" smtClean="0"/>
              <a:t>Data Embedding:</a:t>
            </a:r>
          </a:p>
          <a:p>
            <a:pPr marL="457200" indent="-457200" algn="just">
              <a:buNone/>
            </a:pPr>
            <a:r>
              <a:rPr lang="en-IN" sz="2200" dirty="0" smtClean="0"/>
              <a:t>Step 1: Extract the pixels of the cover image.</a:t>
            </a:r>
          </a:p>
          <a:p>
            <a:pPr algn="just">
              <a:buNone/>
            </a:pPr>
            <a:r>
              <a:rPr lang="en-IN" sz="2200" dirty="0" smtClean="0"/>
              <a:t>Step 2: Extract the characters of the text .</a:t>
            </a:r>
          </a:p>
          <a:p>
            <a:pPr algn="just">
              <a:buNone/>
            </a:pPr>
            <a:r>
              <a:rPr lang="en-IN" sz="2200" dirty="0" smtClean="0"/>
              <a:t>Step 3: Extract the characters from the </a:t>
            </a:r>
            <a:r>
              <a:rPr lang="en-IN" sz="2200" dirty="0" err="1" smtClean="0"/>
              <a:t>Stego</a:t>
            </a:r>
            <a:r>
              <a:rPr lang="en-IN" sz="2200" dirty="0" smtClean="0"/>
              <a:t> key.</a:t>
            </a:r>
          </a:p>
          <a:p>
            <a:pPr algn="just">
              <a:buNone/>
            </a:pPr>
            <a:r>
              <a:rPr lang="en-IN" sz="2200" dirty="0" smtClean="0"/>
              <a:t>Step 4: Choose first pixel and pick characters of the </a:t>
            </a:r>
            <a:r>
              <a:rPr lang="en-IN" sz="2200" dirty="0" err="1" smtClean="0"/>
              <a:t>Stego</a:t>
            </a:r>
            <a:r>
              <a:rPr lang="en-IN" sz="2200" dirty="0" smtClean="0"/>
              <a:t> key and place it in first component of pixel.</a:t>
            </a:r>
          </a:p>
          <a:p>
            <a:pPr algn="just">
              <a:buNone/>
            </a:pPr>
            <a:r>
              <a:rPr lang="en-IN" sz="2200" dirty="0" smtClean="0"/>
              <a:t>Step 5: Place some terminating symbol to indicate end of the key. 0 has been  used as a terminating symbol in this algorithm.</a:t>
            </a:r>
          </a:p>
        </p:txBody>
      </p:sp>
      <p:sp>
        <p:nvSpPr>
          <p:cNvPr id="8"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0" y="457200"/>
            <a:ext cx="9144000" cy="769441"/>
          </a:xfrm>
          <a:prstGeom prst="rect">
            <a:avLst/>
          </a:prstGeom>
          <a:noFill/>
        </p:spPr>
        <p:txBody>
          <a:bodyPr wrap="square" rtlCol="0">
            <a:spAutoFit/>
          </a:bodyPr>
          <a:lstStyle/>
          <a:p>
            <a:pPr algn="ctr"/>
            <a:r>
              <a:rPr lang="en-IN" sz="2200" b="1" dirty="0" smtClean="0"/>
              <a:t>LSB Algorithm for </a:t>
            </a:r>
            <a:r>
              <a:rPr lang="en-IN" sz="2200" b="1" dirty="0" err="1" smtClean="0"/>
              <a:t>Steganography</a:t>
            </a:r>
            <a:endParaRPr lang="en-IN" sz="2200" b="1" dirty="0" smtClean="0"/>
          </a:p>
          <a:p>
            <a:pPr algn="ct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990600"/>
            <a:ext cx="8229600" cy="1905000"/>
          </a:xfrm>
        </p:spPr>
        <p:txBody>
          <a:bodyPr>
            <a:normAutofit fontScale="90000"/>
          </a:bodyPr>
          <a:lstStyle/>
          <a:p>
            <a:pPr algn="just"/>
            <a:r>
              <a:rPr lang="en-IN" sz="2400" dirty="0" smtClean="0"/>
              <a:t>Step 6: Insert characters in first component of pixels by replacing it.</a:t>
            </a:r>
            <a:br>
              <a:rPr lang="en-IN" sz="2400" dirty="0" smtClean="0"/>
            </a:br>
            <a:r>
              <a:rPr lang="en-IN" sz="2400" dirty="0" smtClean="0"/>
              <a:t>Step 7: Repeat step 6 till all the characters has been embedded.</a:t>
            </a:r>
            <a:br>
              <a:rPr lang="en-IN" sz="2400" dirty="0" smtClean="0"/>
            </a:br>
            <a:r>
              <a:rPr lang="en-IN" sz="2400" dirty="0" smtClean="0"/>
              <a:t>Step 8: Again place some terminating symbol to indicate end of data.</a:t>
            </a:r>
            <a:br>
              <a:rPr lang="en-IN" sz="2400" dirty="0" smtClean="0"/>
            </a:br>
            <a:r>
              <a:rPr lang="en-IN" sz="2400" dirty="0" smtClean="0"/>
              <a:t>Step 9: Obtained </a:t>
            </a:r>
            <a:r>
              <a:rPr lang="en-IN" sz="2400" dirty="0" err="1" smtClean="0"/>
              <a:t>stego</a:t>
            </a:r>
            <a:r>
              <a:rPr lang="en-IN" sz="2400" dirty="0" smtClean="0"/>
              <a:t> image.</a:t>
            </a:r>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1"/>
          <p:cNvPicPr>
            <a:picLocks noChangeAspect="1" noChangeArrowheads="1"/>
          </p:cNvPicPr>
          <p:nvPr/>
        </p:nvPicPr>
        <p:blipFill>
          <a:blip r:embed="rId2" cstate="print"/>
          <a:srcRect/>
          <a:stretch>
            <a:fillRect/>
          </a:stretch>
        </p:blipFill>
        <p:spPr bwMode="auto">
          <a:xfrm>
            <a:off x="2133600" y="2971800"/>
            <a:ext cx="4953000" cy="2667000"/>
          </a:xfrm>
          <a:prstGeom prst="rect">
            <a:avLst/>
          </a:prstGeom>
          <a:noFill/>
          <a:ln w="9525">
            <a:noFill/>
            <a:miter lim="800000"/>
            <a:headEnd/>
            <a:tailEnd/>
          </a:ln>
        </p:spPr>
      </p:pic>
      <p:sp>
        <p:nvSpPr>
          <p:cNvPr id="9" name="TextBox 8"/>
          <p:cNvSpPr txBox="1"/>
          <p:nvPr/>
        </p:nvSpPr>
        <p:spPr>
          <a:xfrm>
            <a:off x="2895600" y="5791200"/>
            <a:ext cx="3581400" cy="430887"/>
          </a:xfrm>
          <a:prstGeom prst="rect">
            <a:avLst/>
          </a:prstGeom>
          <a:noFill/>
        </p:spPr>
        <p:txBody>
          <a:bodyPr wrap="square" rtlCol="0">
            <a:spAutoFit/>
          </a:bodyPr>
          <a:lstStyle/>
          <a:p>
            <a:pPr algn="ctr"/>
            <a:r>
              <a:rPr lang="en-US" sz="2200" dirty="0" smtClean="0">
                <a:latin typeface="Times New Roman" pitchFamily="18" charset="0"/>
                <a:cs typeface="Times New Roman" pitchFamily="18" charset="0"/>
              </a:rPr>
              <a:t>LSB Input Mechanism</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3429000"/>
          </a:xfrm>
        </p:spPr>
        <p:txBody>
          <a:bodyPr>
            <a:normAutofit lnSpcReduction="10000"/>
          </a:bodyPr>
          <a:lstStyle/>
          <a:p>
            <a:r>
              <a:rPr lang="en-IN" sz="2200" b="1" dirty="0" smtClean="0"/>
              <a:t>Data Extraction:</a:t>
            </a:r>
          </a:p>
          <a:p>
            <a:pPr algn="just">
              <a:buNone/>
            </a:pPr>
            <a:r>
              <a:rPr lang="en-IN" sz="2200" dirty="0" smtClean="0"/>
              <a:t>Step 1:Extract the pixels of the </a:t>
            </a:r>
            <a:r>
              <a:rPr lang="en-IN" sz="2200" dirty="0" err="1" smtClean="0"/>
              <a:t>stego</a:t>
            </a:r>
            <a:r>
              <a:rPr lang="en-IN" sz="2200" dirty="0" smtClean="0"/>
              <a:t> image.</a:t>
            </a:r>
          </a:p>
          <a:p>
            <a:pPr algn="just">
              <a:buNone/>
            </a:pPr>
            <a:r>
              <a:rPr lang="en-IN" sz="2200" dirty="0" smtClean="0"/>
              <a:t>Step 2:Now, start from first pixel and extract </a:t>
            </a:r>
            <a:r>
              <a:rPr lang="en-IN" sz="2200" dirty="0" err="1" smtClean="0"/>
              <a:t>stego</a:t>
            </a:r>
            <a:r>
              <a:rPr lang="en-IN" sz="2200" dirty="0" smtClean="0"/>
              <a:t> key characters from first component of the pixels.</a:t>
            </a:r>
          </a:p>
          <a:p>
            <a:pPr algn="just">
              <a:buNone/>
            </a:pPr>
            <a:r>
              <a:rPr lang="en-IN" sz="2200" dirty="0" smtClean="0"/>
              <a:t>Step 4:If this extracted key matches with the key entered by the receiver, then follow Step 5, otherwise terminate the program.</a:t>
            </a:r>
          </a:p>
          <a:p>
            <a:pPr algn="just">
              <a:buNone/>
            </a:pPr>
            <a:r>
              <a:rPr lang="en-IN" sz="2200" dirty="0" smtClean="0"/>
              <a:t>Step 5:If the key is correct, then go to next pixels and extract secret message characters from first component of next pixels. </a:t>
            </a:r>
          </a:p>
          <a:p>
            <a:pPr algn="just">
              <a:buNone/>
            </a:pPr>
            <a:r>
              <a:rPr lang="en-IN" sz="2200" dirty="0" smtClean="0"/>
              <a:t>Step 6: Extract secret message.</a:t>
            </a:r>
            <a:endParaRPr lang="en-IN" sz="2200" b="1" dirty="0"/>
          </a:p>
        </p:txBody>
      </p:sp>
      <p:sp>
        <p:nvSpPr>
          <p:cNvPr id="3" name="Footer Placeholder 2"/>
          <p:cNvSpPr>
            <a:spLocks noGrp="1"/>
          </p:cNvSpPr>
          <p:nvPr>
            <p:ph type="ftr" sz="quarter" idx="11"/>
          </p:nvPr>
        </p:nvSpPr>
        <p:spPr/>
        <p:txBody>
          <a:bodyPr/>
          <a:lstStyle/>
          <a:p>
            <a:r>
              <a:rPr lang="en-IN" smtClean="0"/>
              <a:t>Department of Computer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2"/>
          <p:cNvPicPr>
            <a:picLocks noChangeAspect="1" noChangeArrowheads="1"/>
          </p:cNvPicPr>
          <p:nvPr/>
        </p:nvPicPr>
        <p:blipFill>
          <a:blip r:embed="rId2" cstate="print"/>
          <a:srcRect/>
          <a:stretch>
            <a:fillRect/>
          </a:stretch>
        </p:blipFill>
        <p:spPr bwMode="auto">
          <a:xfrm>
            <a:off x="2438400" y="4419600"/>
            <a:ext cx="4114800" cy="1676400"/>
          </a:xfrm>
          <a:prstGeom prst="rect">
            <a:avLst/>
          </a:prstGeom>
          <a:noFill/>
          <a:ln w="9525">
            <a:noFill/>
            <a:miter lim="800000"/>
            <a:headEnd/>
            <a:tailEnd/>
          </a:ln>
        </p:spPr>
      </p:pic>
      <p:sp>
        <p:nvSpPr>
          <p:cNvPr id="9" name="TextBox 8"/>
          <p:cNvSpPr txBox="1"/>
          <p:nvPr/>
        </p:nvSpPr>
        <p:spPr>
          <a:xfrm>
            <a:off x="2743200" y="5867400"/>
            <a:ext cx="3581400" cy="430887"/>
          </a:xfrm>
          <a:prstGeom prst="rect">
            <a:avLst/>
          </a:prstGeom>
          <a:noFill/>
        </p:spPr>
        <p:txBody>
          <a:bodyPr wrap="square" rtlCol="0">
            <a:spAutoFit/>
          </a:bodyPr>
          <a:lstStyle/>
          <a:p>
            <a:pPr algn="ctr"/>
            <a:r>
              <a:rPr lang="en-US" sz="2200" dirty="0" smtClean="0">
                <a:latin typeface="Times New Roman" pitchFamily="18" charset="0"/>
                <a:cs typeface="Times New Roman" pitchFamily="18" charset="0"/>
              </a:rPr>
              <a:t>LSB Extraction Mechanism</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6"/>
          <p:cNvSpPr>
            <a:spLocks noGrp="1"/>
          </p:cNvSpPr>
          <p:nvPr>
            <p:ph idx="1"/>
          </p:nvPr>
        </p:nvSpPr>
        <p:spPr>
          <a:xfrm>
            <a:off x="457200" y="1219200"/>
            <a:ext cx="8229600" cy="4906963"/>
          </a:xfrm>
        </p:spPr>
        <p:txBody>
          <a:bodyPr>
            <a:normAutofit/>
          </a:bodyPr>
          <a:lstStyle/>
          <a:p>
            <a:pPr>
              <a:buFont typeface="Wingdings" pitchFamily="2" charset="2"/>
              <a:buChar char="q"/>
            </a:pPr>
            <a:r>
              <a:rPr lang="en-IN" sz="2200" b="1" dirty="0" smtClean="0"/>
              <a:t>Process</a:t>
            </a:r>
          </a:p>
          <a:p>
            <a:pPr algn="just"/>
            <a:r>
              <a:rPr lang="en-US" sz="2200" b="1" dirty="0" smtClean="0"/>
              <a:t>Embedding stage: </a:t>
            </a:r>
            <a:r>
              <a:rPr lang="en-US" sz="2200" dirty="0" smtClean="0"/>
              <a:t>In this stage, the image to be watermarked is preprocessed to prime it for embedding. This involves converting the image to the desired transform. This includes the discrete cosine transform (DCT), the discrete Fourier transform (DFT) and the wavelet domains.</a:t>
            </a:r>
          </a:p>
          <a:p>
            <a:pPr algn="just"/>
            <a:r>
              <a:rPr lang="en-US" sz="2200" b="1" dirty="0" smtClean="0"/>
              <a:t>Distribution stage: </a:t>
            </a:r>
            <a:r>
              <a:rPr lang="en-US" sz="2200" dirty="0" smtClean="0"/>
              <a:t>The watermarked image obtained above is then distributed through digital channels (on an Internet site). In the process, this may have undergone one of several mappings, such as compression, image manipulations that downsize the image, enhancements such as rotation, to name a few. </a:t>
            </a:r>
            <a:endParaRPr lang="en-IN" sz="2200" dirty="0"/>
          </a:p>
        </p:txBody>
      </p:sp>
      <p:sp>
        <p:nvSpPr>
          <p:cNvPr id="12" name="Footer Placeholder 2"/>
          <p:cNvSpPr>
            <a:spLocks noGrp="1"/>
          </p:cNvSpPr>
          <p:nvPr>
            <p:ph type="ftr" sz="quarter" idx="11"/>
          </p:nvPr>
        </p:nvSpPr>
        <p:spPr>
          <a:xfrm>
            <a:off x="3124200" y="6356350"/>
            <a:ext cx="2895600" cy="365125"/>
          </a:xfrm>
        </p:spPr>
        <p:txBody>
          <a:bodyPr/>
          <a:lstStyle/>
          <a:p>
            <a:r>
              <a:rPr lang="en-IN" smtClean="0"/>
              <a:t>Department of Computer Engineering</a:t>
            </a:r>
            <a:endParaRPr lang="en-US"/>
          </a:p>
        </p:txBody>
      </p:sp>
      <p:sp>
        <p:nvSpPr>
          <p:cNvPr id="13"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14</a:t>
            </a:fld>
            <a:endParaRPr lang="en-US"/>
          </a:p>
        </p:txBody>
      </p:sp>
      <p:sp>
        <p:nvSpPr>
          <p:cNvPr id="14" name="TextBox 13"/>
          <p:cNvSpPr txBox="1"/>
          <p:nvPr/>
        </p:nvSpPr>
        <p:spPr>
          <a:xfrm>
            <a:off x="0" y="457200"/>
            <a:ext cx="9144000" cy="430887"/>
          </a:xfrm>
          <a:prstGeom prst="rect">
            <a:avLst/>
          </a:prstGeom>
          <a:noFill/>
        </p:spPr>
        <p:txBody>
          <a:bodyPr wrap="square" rtlCol="0">
            <a:spAutoFit/>
          </a:bodyPr>
          <a:lstStyle/>
          <a:p>
            <a:pPr algn="ctr"/>
            <a:r>
              <a:rPr lang="en-IN" sz="2200" b="1" dirty="0" smtClean="0"/>
              <a:t>Watermarking</a:t>
            </a:r>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0"/>
            <a:ext cx="8229600" cy="4648199"/>
          </a:xfrm>
        </p:spPr>
        <p:txBody>
          <a:bodyPr>
            <a:noAutofit/>
          </a:bodyPr>
          <a:lstStyle/>
          <a:p>
            <a:pPr algn="just"/>
            <a:r>
              <a:rPr lang="en-US" sz="2200" b="1" dirty="0" smtClean="0"/>
              <a:t>Extraction stage: </a:t>
            </a:r>
            <a:r>
              <a:rPr lang="en-US" sz="2200" dirty="0" smtClean="0"/>
              <a:t>In this stage, an attempt is made to regain the watermark or signature from the distributed watermarked image. This stage may need a private key or a shared public key, in combination with the original image, or just the watermarked image.</a:t>
            </a:r>
          </a:p>
          <a:p>
            <a:pPr algn="just"/>
            <a:r>
              <a:rPr lang="en-US" sz="2200" b="1" dirty="0" smtClean="0"/>
              <a:t> Decision stage:</a:t>
            </a:r>
            <a:r>
              <a:rPr lang="en-US" sz="2200" dirty="0" smtClean="0"/>
              <a:t> In this stage, the extracted watermark is compared with the original watermark to test for any discrepancies that might have occurred while distribution is being performed on the image. </a:t>
            </a:r>
            <a:r>
              <a:rPr lang="en-IN" sz="2200" dirty="0" smtClean="0"/>
              <a:t/>
            </a:r>
            <a:br>
              <a:rPr lang="en-IN" sz="2200" dirty="0" smtClean="0"/>
            </a:br>
            <a:r>
              <a:rPr lang="en-US" sz="2200" dirty="0" smtClean="0"/>
              <a:t> </a:t>
            </a:r>
            <a:r>
              <a:rPr lang="en-IN" sz="2200" dirty="0" smtClean="0"/>
              <a:t/>
            </a:r>
            <a:br>
              <a:rPr lang="en-IN" sz="2200" dirty="0" smtClean="0"/>
            </a:br>
            <a:r>
              <a:rPr lang="en-US" sz="2200" dirty="0" smtClean="0"/>
              <a:t>	</a:t>
            </a:r>
            <a:r>
              <a:rPr lang="en-IN" sz="2200" dirty="0" smtClean="0"/>
              <a:t/>
            </a:r>
            <a:br>
              <a:rPr lang="en-IN" sz="2200" dirty="0" smtClean="0"/>
            </a:br>
            <a:endParaRPr lang="en-IN" sz="2200" dirty="0"/>
          </a:p>
        </p:txBody>
      </p:sp>
      <p:sp>
        <p:nvSpPr>
          <p:cNvPr id="3" name="Footer Placeholder 2"/>
          <p:cNvSpPr>
            <a:spLocks noGrp="1"/>
          </p:cNvSpPr>
          <p:nvPr>
            <p:ph type="ftr" sz="quarter" idx="11"/>
          </p:nvPr>
        </p:nvSpPr>
        <p:spPr/>
        <p:txBody>
          <a:bodyPr/>
          <a:lstStyle/>
          <a:p>
            <a:r>
              <a:rPr lang="en-IN" smtClean="0"/>
              <a:t>Department of Computer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917"/>
            <a:ext cx="8229600" cy="1143000"/>
          </a:xfrm>
        </p:spPr>
        <p:txBody>
          <a:bodyPr>
            <a:normAutofit/>
          </a:bodyPr>
          <a:lstStyle/>
          <a:p>
            <a:r>
              <a:rPr lang="en-IN" dirty="0" smtClean="0"/>
              <a:t>System Design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pic>
        <p:nvPicPr>
          <p:cNvPr id="20481" name="Picture 1" descr="C:\Users\sayed shazeb\Pictures\1.JPG"/>
          <p:cNvPicPr>
            <a:picLocks noChangeAspect="1" noChangeArrowheads="1"/>
          </p:cNvPicPr>
          <p:nvPr/>
        </p:nvPicPr>
        <p:blipFill>
          <a:blip r:embed="rId2" cstate="print"/>
          <a:srcRect/>
          <a:stretch>
            <a:fillRect/>
          </a:stretch>
        </p:blipFill>
        <p:spPr bwMode="auto">
          <a:xfrm>
            <a:off x="381000" y="1524000"/>
            <a:ext cx="8478838" cy="452204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Implementation</a:t>
            </a:r>
            <a:endParaRPr lang="en-IN"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8" name="TextBox 7"/>
          <p:cNvSpPr txBox="1"/>
          <p:nvPr/>
        </p:nvSpPr>
        <p:spPr>
          <a:xfrm>
            <a:off x="609600" y="1447800"/>
            <a:ext cx="3200400" cy="430887"/>
          </a:xfrm>
          <a:prstGeom prst="rect">
            <a:avLst/>
          </a:prstGeom>
          <a:noFill/>
        </p:spPr>
        <p:txBody>
          <a:bodyPr wrap="square" rtlCol="0">
            <a:spAutoFit/>
          </a:bodyPr>
          <a:lstStyle/>
          <a:p>
            <a:r>
              <a:rPr lang="en-IN" sz="2200" dirty="0" smtClean="0"/>
              <a:t>1).Choose Cryptography</a:t>
            </a:r>
            <a:endParaRPr lang="en-IN" sz="2200" dirty="0"/>
          </a:p>
        </p:txBody>
      </p:sp>
      <p:pic>
        <p:nvPicPr>
          <p:cNvPr id="2050" name="Picture 2" descr="C:\Users\sayed shazeb\Pictures\2.JPG"/>
          <p:cNvPicPr>
            <a:picLocks noChangeAspect="1" noChangeArrowheads="1"/>
          </p:cNvPicPr>
          <p:nvPr/>
        </p:nvPicPr>
        <p:blipFill>
          <a:blip r:embed="rId2" cstate="print"/>
          <a:stretch>
            <a:fillRect/>
          </a:stretch>
        </p:blipFill>
        <p:spPr bwMode="auto">
          <a:xfrm>
            <a:off x="914400" y="1905000"/>
            <a:ext cx="7550004" cy="402113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Box 6"/>
          <p:cNvSpPr txBox="1"/>
          <p:nvPr/>
        </p:nvSpPr>
        <p:spPr>
          <a:xfrm>
            <a:off x="609600" y="1143000"/>
            <a:ext cx="3200400" cy="430887"/>
          </a:xfrm>
          <a:prstGeom prst="rect">
            <a:avLst/>
          </a:prstGeom>
          <a:noFill/>
        </p:spPr>
        <p:txBody>
          <a:bodyPr wrap="square" rtlCol="0">
            <a:spAutoFit/>
          </a:bodyPr>
          <a:lstStyle/>
          <a:p>
            <a:r>
              <a:rPr lang="en-IN" sz="2200" dirty="0" smtClean="0"/>
              <a:t>2).Browse the document.</a:t>
            </a:r>
            <a:endParaRPr lang="en-IN" sz="2200" dirty="0"/>
          </a:p>
        </p:txBody>
      </p:sp>
      <p:pic>
        <p:nvPicPr>
          <p:cNvPr id="3074" name="Picture 2" descr="C:\Users\sayed shazeb\Pictures\3.JPG"/>
          <p:cNvPicPr>
            <a:picLocks noChangeAspect="1" noChangeArrowheads="1"/>
          </p:cNvPicPr>
          <p:nvPr/>
        </p:nvPicPr>
        <p:blipFill>
          <a:blip r:embed="rId2" cstate="print"/>
          <a:stretch>
            <a:fillRect/>
          </a:stretch>
        </p:blipFill>
        <p:spPr bwMode="auto">
          <a:xfrm>
            <a:off x="685800" y="1831637"/>
            <a:ext cx="7746282" cy="41313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609600" y="1143000"/>
            <a:ext cx="3200400" cy="430887"/>
          </a:xfrm>
          <a:prstGeom prst="rect">
            <a:avLst/>
          </a:prstGeom>
          <a:noFill/>
        </p:spPr>
        <p:txBody>
          <a:bodyPr wrap="square" rtlCol="0">
            <a:spAutoFit/>
          </a:bodyPr>
          <a:lstStyle/>
          <a:p>
            <a:r>
              <a:rPr lang="en-IN" sz="2200" dirty="0" smtClean="0"/>
              <a:t>3).Encrypt the document.</a:t>
            </a:r>
            <a:endParaRPr lang="en-IN" sz="2200" dirty="0"/>
          </a:p>
        </p:txBody>
      </p:sp>
      <p:pic>
        <p:nvPicPr>
          <p:cNvPr id="4098" name="Picture 2" descr="C:\Users\sayed shazeb\Pictures\4.JPG"/>
          <p:cNvPicPr>
            <a:picLocks noChangeAspect="1" noChangeArrowheads="1"/>
          </p:cNvPicPr>
          <p:nvPr/>
        </p:nvPicPr>
        <p:blipFill>
          <a:blip r:embed="rId2" cstate="print"/>
          <a:stretch>
            <a:fillRect/>
          </a:stretch>
        </p:blipFill>
        <p:spPr bwMode="auto">
          <a:xfrm>
            <a:off x="838200" y="1679274"/>
            <a:ext cx="7847346" cy="41852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normAutofit/>
          </a:bodyPr>
          <a:lstStyle/>
          <a:p>
            <a:pPr algn="just"/>
            <a:r>
              <a:rPr lang="en-IN" sz="2200" dirty="0" smtClean="0"/>
              <a:t>Objective</a:t>
            </a:r>
          </a:p>
          <a:p>
            <a:pPr algn="just"/>
            <a:r>
              <a:rPr lang="en-IN" sz="2200" dirty="0" smtClean="0"/>
              <a:t>Problem Definition</a:t>
            </a:r>
          </a:p>
          <a:p>
            <a:pPr algn="just"/>
            <a:r>
              <a:rPr lang="en-IN" sz="2200" dirty="0" smtClean="0"/>
              <a:t>Proposed Solution</a:t>
            </a:r>
          </a:p>
          <a:p>
            <a:pPr algn="just"/>
            <a:r>
              <a:rPr lang="en-IN" sz="2200" dirty="0" smtClean="0"/>
              <a:t>System Architecture</a:t>
            </a:r>
          </a:p>
          <a:p>
            <a:pPr algn="just"/>
            <a:r>
              <a:rPr lang="en-IN" sz="2200" dirty="0" smtClean="0"/>
              <a:t>System Design</a:t>
            </a:r>
          </a:p>
          <a:p>
            <a:pPr algn="just"/>
            <a:r>
              <a:rPr lang="en-IN" sz="2200" dirty="0" smtClean="0"/>
              <a:t>System Implementation</a:t>
            </a:r>
          </a:p>
          <a:p>
            <a:pPr algn="just"/>
            <a:r>
              <a:rPr lang="en-IN" sz="2200" dirty="0" smtClean="0"/>
              <a:t>Conclusion</a:t>
            </a:r>
          </a:p>
          <a:p>
            <a:pPr algn="just"/>
            <a:r>
              <a:rPr lang="en-IN" sz="2200" dirty="0" smtClean="0"/>
              <a:t>Future Work</a:t>
            </a:r>
          </a:p>
          <a:p>
            <a:pPr algn="just"/>
            <a:r>
              <a:rPr lang="en-IN" sz="2200" dirty="0" smtClean="0"/>
              <a:t>References</a:t>
            </a:r>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Box 6"/>
          <p:cNvSpPr txBox="1"/>
          <p:nvPr/>
        </p:nvSpPr>
        <p:spPr>
          <a:xfrm>
            <a:off x="609600" y="1143000"/>
            <a:ext cx="3200400" cy="430887"/>
          </a:xfrm>
          <a:prstGeom prst="rect">
            <a:avLst/>
          </a:prstGeom>
          <a:noFill/>
        </p:spPr>
        <p:txBody>
          <a:bodyPr wrap="square" rtlCol="0">
            <a:spAutoFit/>
          </a:bodyPr>
          <a:lstStyle/>
          <a:p>
            <a:r>
              <a:rPr lang="en-IN" sz="2200" dirty="0" smtClean="0"/>
              <a:t>4).Encrypted document.</a:t>
            </a:r>
            <a:endParaRPr lang="en-IN" sz="2200" dirty="0"/>
          </a:p>
        </p:txBody>
      </p:sp>
      <p:pic>
        <p:nvPicPr>
          <p:cNvPr id="5122" name="Picture 2" descr="C:\Users\sayed shazeb\Pictures\5.JPG"/>
          <p:cNvPicPr>
            <a:picLocks noChangeAspect="1" noChangeArrowheads="1"/>
          </p:cNvPicPr>
          <p:nvPr/>
        </p:nvPicPr>
        <p:blipFill>
          <a:blip r:embed="rId2" cstate="print"/>
          <a:stretch>
            <a:fillRect/>
          </a:stretch>
        </p:blipFill>
        <p:spPr bwMode="auto">
          <a:xfrm>
            <a:off x="838201" y="1757681"/>
            <a:ext cx="7848598" cy="418591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4191000" cy="1219200"/>
          </a:xfrm>
        </p:spPr>
        <p:txBody>
          <a:bodyPr>
            <a:normAutofit/>
          </a:bodyPr>
          <a:lstStyle/>
          <a:p>
            <a:pPr marL="514350" indent="-514350">
              <a:buNone/>
            </a:pPr>
            <a:r>
              <a:rPr lang="en-US" sz="2200" dirty="0" smtClean="0"/>
              <a:t>5.)Save encrypted document.</a:t>
            </a:r>
            <a:endParaRPr lang="en-US"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7170" name="Picture 2" descr="C:\Users\sayed shazeb\Pictures\6.JPG"/>
          <p:cNvPicPr>
            <a:picLocks noChangeAspect="1" noChangeArrowheads="1"/>
          </p:cNvPicPr>
          <p:nvPr/>
        </p:nvPicPr>
        <p:blipFill>
          <a:blip r:embed="rId2" cstate="print"/>
          <a:stretch>
            <a:fillRect/>
          </a:stretch>
        </p:blipFill>
        <p:spPr bwMode="auto">
          <a:xfrm>
            <a:off x="767324" y="1752600"/>
            <a:ext cx="7762386" cy="415131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7" name="TextBox 6"/>
          <p:cNvSpPr txBox="1"/>
          <p:nvPr/>
        </p:nvSpPr>
        <p:spPr>
          <a:xfrm>
            <a:off x="609600" y="1143000"/>
            <a:ext cx="3200400" cy="430887"/>
          </a:xfrm>
          <a:prstGeom prst="rect">
            <a:avLst/>
          </a:prstGeom>
          <a:noFill/>
        </p:spPr>
        <p:txBody>
          <a:bodyPr wrap="square" rtlCol="0">
            <a:spAutoFit/>
          </a:bodyPr>
          <a:lstStyle/>
          <a:p>
            <a:r>
              <a:rPr lang="en-IN" sz="2200" dirty="0" smtClean="0"/>
              <a:t>6).Decrypted document.</a:t>
            </a:r>
            <a:endParaRPr lang="en-IN" sz="2200" dirty="0"/>
          </a:p>
        </p:txBody>
      </p:sp>
      <p:pic>
        <p:nvPicPr>
          <p:cNvPr id="6146" name="Picture 2" descr="C:\Users\sayed shazeb\Pictures\7.JPG"/>
          <p:cNvPicPr>
            <a:picLocks noChangeAspect="1" noChangeArrowheads="1"/>
          </p:cNvPicPr>
          <p:nvPr/>
        </p:nvPicPr>
        <p:blipFill>
          <a:blip r:embed="rId2" cstate="print"/>
          <a:stretch>
            <a:fillRect/>
          </a:stretch>
        </p:blipFill>
        <p:spPr bwMode="auto">
          <a:xfrm>
            <a:off x="919775" y="1676400"/>
            <a:ext cx="7815624" cy="416833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extBox 5"/>
          <p:cNvSpPr txBox="1"/>
          <p:nvPr/>
        </p:nvSpPr>
        <p:spPr>
          <a:xfrm>
            <a:off x="609600" y="1143000"/>
            <a:ext cx="5562600" cy="430887"/>
          </a:xfrm>
          <a:prstGeom prst="rect">
            <a:avLst/>
          </a:prstGeom>
          <a:noFill/>
        </p:spPr>
        <p:txBody>
          <a:bodyPr wrap="square" rtlCol="0">
            <a:spAutoFit/>
          </a:bodyPr>
          <a:lstStyle/>
          <a:p>
            <a:r>
              <a:rPr lang="en-IN" sz="2200" dirty="0" smtClean="0"/>
              <a:t>7).Browse image for steganography.</a:t>
            </a:r>
            <a:endParaRPr lang="en-IN" sz="2200" dirty="0"/>
          </a:p>
        </p:txBody>
      </p:sp>
      <p:pic>
        <p:nvPicPr>
          <p:cNvPr id="8194" name="Picture 2" descr="C:\Users\sayed shazeb\Pictures\9.JPG"/>
          <p:cNvPicPr>
            <a:picLocks noChangeAspect="1" noChangeArrowheads="1"/>
          </p:cNvPicPr>
          <p:nvPr/>
        </p:nvPicPr>
        <p:blipFill>
          <a:blip r:embed="rId2" cstate="print"/>
          <a:stretch>
            <a:fillRect/>
          </a:stretch>
        </p:blipFill>
        <p:spPr bwMode="auto">
          <a:xfrm>
            <a:off x="767590" y="1676401"/>
            <a:ext cx="8138648" cy="43465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TextBox 3"/>
          <p:cNvSpPr txBox="1"/>
          <p:nvPr/>
        </p:nvSpPr>
        <p:spPr>
          <a:xfrm>
            <a:off x="609600" y="1219200"/>
            <a:ext cx="6477000" cy="430887"/>
          </a:xfrm>
          <a:prstGeom prst="rect">
            <a:avLst/>
          </a:prstGeom>
          <a:noFill/>
        </p:spPr>
        <p:txBody>
          <a:bodyPr wrap="square" rtlCol="0">
            <a:spAutoFit/>
          </a:bodyPr>
          <a:lstStyle/>
          <a:p>
            <a:r>
              <a:rPr lang="en-US" sz="2200" dirty="0" smtClean="0"/>
              <a:t>8.)Browse document to hide behind an image.</a:t>
            </a:r>
            <a:endParaRPr lang="en-US" sz="2200" dirty="0"/>
          </a:p>
        </p:txBody>
      </p:sp>
      <p:pic>
        <p:nvPicPr>
          <p:cNvPr id="9218" name="Picture 2" descr="C:\Users\sayed shazeb\Pictures\15.JPG"/>
          <p:cNvPicPr>
            <a:picLocks noChangeAspect="1" noChangeArrowheads="1"/>
          </p:cNvPicPr>
          <p:nvPr/>
        </p:nvPicPr>
        <p:blipFill>
          <a:blip r:embed="rId2" cstate="print"/>
          <a:stretch>
            <a:fillRect/>
          </a:stretch>
        </p:blipFill>
        <p:spPr bwMode="auto">
          <a:xfrm>
            <a:off x="779648" y="1816368"/>
            <a:ext cx="7738560" cy="412723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TextBox 3"/>
          <p:cNvSpPr txBox="1"/>
          <p:nvPr/>
        </p:nvSpPr>
        <p:spPr>
          <a:xfrm>
            <a:off x="609600" y="1295400"/>
            <a:ext cx="6096000" cy="430887"/>
          </a:xfrm>
          <a:prstGeom prst="rect">
            <a:avLst/>
          </a:prstGeom>
          <a:noFill/>
        </p:spPr>
        <p:txBody>
          <a:bodyPr wrap="square" rtlCol="0">
            <a:spAutoFit/>
          </a:bodyPr>
          <a:lstStyle/>
          <a:p>
            <a:r>
              <a:rPr lang="en-US" sz="2200" dirty="0" smtClean="0"/>
              <a:t>9.)Hide the data behind an image.</a:t>
            </a:r>
            <a:endParaRPr lang="en-US" sz="2200" dirty="0"/>
          </a:p>
        </p:txBody>
      </p:sp>
      <p:pic>
        <p:nvPicPr>
          <p:cNvPr id="10242" name="Picture 2" descr="C:\Users\sayed shazeb\Pictures\10.JPG"/>
          <p:cNvPicPr>
            <a:picLocks noChangeAspect="1" noChangeArrowheads="1"/>
          </p:cNvPicPr>
          <p:nvPr/>
        </p:nvPicPr>
        <p:blipFill>
          <a:blip r:embed="rId2" cstate="print"/>
          <a:stretch>
            <a:fillRect/>
          </a:stretch>
        </p:blipFill>
        <p:spPr bwMode="auto">
          <a:xfrm>
            <a:off x="762000" y="1936463"/>
            <a:ext cx="7895573" cy="421097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TextBox 3"/>
          <p:cNvSpPr txBox="1"/>
          <p:nvPr/>
        </p:nvSpPr>
        <p:spPr>
          <a:xfrm>
            <a:off x="609600" y="1219200"/>
            <a:ext cx="4953000" cy="430887"/>
          </a:xfrm>
          <a:prstGeom prst="rect">
            <a:avLst/>
          </a:prstGeom>
          <a:noFill/>
        </p:spPr>
        <p:txBody>
          <a:bodyPr wrap="square" rtlCol="0">
            <a:spAutoFit/>
          </a:bodyPr>
          <a:lstStyle/>
          <a:p>
            <a:r>
              <a:rPr lang="en-US" sz="2200" dirty="0" smtClean="0"/>
              <a:t>10.) Saving of image.</a:t>
            </a:r>
            <a:endParaRPr lang="en-US" sz="2200" dirty="0"/>
          </a:p>
        </p:txBody>
      </p:sp>
      <p:pic>
        <p:nvPicPr>
          <p:cNvPr id="11266" name="Picture 2" descr="C:\Users\sayed shazeb\Pictures\11.JPG"/>
          <p:cNvPicPr>
            <a:picLocks noChangeAspect="1" noChangeArrowheads="1"/>
          </p:cNvPicPr>
          <p:nvPr/>
        </p:nvPicPr>
        <p:blipFill>
          <a:blip r:embed="rId2" cstate="print"/>
          <a:stretch>
            <a:fillRect/>
          </a:stretch>
        </p:blipFill>
        <p:spPr bwMode="auto">
          <a:xfrm>
            <a:off x="685800" y="1834335"/>
            <a:ext cx="7872412" cy="420438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p:cNvSpPr txBox="1"/>
          <p:nvPr/>
        </p:nvSpPr>
        <p:spPr>
          <a:xfrm>
            <a:off x="609600" y="1295400"/>
            <a:ext cx="4800600" cy="430887"/>
          </a:xfrm>
          <a:prstGeom prst="rect">
            <a:avLst/>
          </a:prstGeom>
          <a:noFill/>
        </p:spPr>
        <p:txBody>
          <a:bodyPr wrap="square" rtlCol="0">
            <a:spAutoFit/>
          </a:bodyPr>
          <a:lstStyle/>
          <a:p>
            <a:r>
              <a:rPr lang="en-US" sz="2200" dirty="0" smtClean="0"/>
              <a:t>11.) Choose image for watermarking.</a:t>
            </a:r>
            <a:endParaRPr lang="en-US" sz="2200" dirty="0"/>
          </a:p>
        </p:txBody>
      </p:sp>
      <p:pic>
        <p:nvPicPr>
          <p:cNvPr id="12290" name="Picture 2" descr="C:\Users\sayed shazeb\Pictures\12.JPG"/>
          <p:cNvPicPr>
            <a:picLocks noChangeAspect="1" noChangeArrowheads="1"/>
          </p:cNvPicPr>
          <p:nvPr/>
        </p:nvPicPr>
        <p:blipFill>
          <a:blip r:embed="rId2" cstate="print"/>
          <a:stretch>
            <a:fillRect/>
          </a:stretch>
        </p:blipFill>
        <p:spPr bwMode="auto">
          <a:xfrm>
            <a:off x="762000" y="1799102"/>
            <a:ext cx="8001000" cy="425547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609600" y="1295400"/>
            <a:ext cx="4191000" cy="430887"/>
          </a:xfrm>
          <a:prstGeom prst="rect">
            <a:avLst/>
          </a:prstGeom>
          <a:noFill/>
        </p:spPr>
        <p:txBody>
          <a:bodyPr wrap="square" rtlCol="0">
            <a:spAutoFit/>
          </a:bodyPr>
          <a:lstStyle/>
          <a:p>
            <a:r>
              <a:rPr lang="en-US" sz="2200" dirty="0" smtClean="0"/>
              <a:t>12.)Perform watermarking.</a:t>
            </a:r>
            <a:endParaRPr lang="en-US" sz="2200" dirty="0"/>
          </a:p>
        </p:txBody>
      </p:sp>
      <p:pic>
        <p:nvPicPr>
          <p:cNvPr id="13314" name="Picture 2" descr="C:\Users\sayed shazeb\Pictures\13.JPG"/>
          <p:cNvPicPr>
            <a:picLocks noChangeAspect="1" noChangeArrowheads="1"/>
          </p:cNvPicPr>
          <p:nvPr/>
        </p:nvPicPr>
        <p:blipFill>
          <a:blip r:embed="rId2" cstate="print"/>
          <a:stretch>
            <a:fillRect/>
          </a:stretch>
        </p:blipFill>
        <p:spPr bwMode="auto">
          <a:xfrm>
            <a:off x="762000" y="1904051"/>
            <a:ext cx="8077200" cy="431375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57200" y="1295400"/>
            <a:ext cx="4343400" cy="430887"/>
          </a:xfrm>
          <a:prstGeom prst="rect">
            <a:avLst/>
          </a:prstGeom>
          <a:noFill/>
        </p:spPr>
        <p:txBody>
          <a:bodyPr wrap="square" rtlCol="0">
            <a:spAutoFit/>
          </a:bodyPr>
          <a:lstStyle/>
          <a:p>
            <a:r>
              <a:rPr lang="en-US" sz="2200" dirty="0" smtClean="0"/>
              <a:t>13.) Save watermarked image.</a:t>
            </a:r>
            <a:endParaRPr lang="en-US" sz="2200" dirty="0"/>
          </a:p>
        </p:txBody>
      </p:sp>
      <p:pic>
        <p:nvPicPr>
          <p:cNvPr id="14338" name="Picture 2" descr="C:\Users\sayed shazeb\Pictures\14.JPG"/>
          <p:cNvPicPr>
            <a:picLocks noChangeAspect="1" noChangeArrowheads="1"/>
          </p:cNvPicPr>
          <p:nvPr/>
        </p:nvPicPr>
        <p:blipFill>
          <a:blip r:embed="rId2" cstate="print"/>
          <a:stretch>
            <a:fillRect/>
          </a:stretch>
        </p:blipFill>
        <p:spPr bwMode="auto">
          <a:xfrm>
            <a:off x="609600" y="1886801"/>
            <a:ext cx="8077200" cy="431375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Objective</a:t>
            </a:r>
            <a:endParaRPr lang="en-IN" dirty="0"/>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The aim of our project is to create a powerful tool which is used to keep information secure and increase  the level of security for key information.</a:t>
            </a:r>
          </a:p>
          <a:p>
            <a:pPr algn="just"/>
            <a:r>
              <a:rPr lang="en-IN" sz="2200" dirty="0" smtClean="0">
                <a:latin typeface="Times New Roman" pitchFamily="18" charset="0"/>
                <a:cs typeface="Times New Roman" pitchFamily="18" charset="0"/>
              </a:rPr>
              <a:t>Cryptography scrambles information so that it cannot be understood. Steganography attempts to prevent suspecting the existing of data by unintended recipient. Digital image watermarking provides copyright protections by hiding rightful information for declaring ownership. </a:t>
            </a:r>
          </a:p>
          <a:p>
            <a:pPr>
              <a:buNone/>
            </a:pP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457200" y="1570037"/>
            <a:ext cx="8229600" cy="4525963"/>
          </a:xfrm>
        </p:spPr>
        <p:txBody>
          <a:bodyPr>
            <a:normAutofit/>
          </a:bodyPr>
          <a:lstStyle/>
          <a:p>
            <a:pPr algn="just"/>
            <a:r>
              <a:rPr lang="en-IN" sz="2200" dirty="0" smtClean="0">
                <a:latin typeface="Times New Roman" pitchFamily="18" charset="0"/>
                <a:cs typeface="Times New Roman" pitchFamily="18" charset="0"/>
              </a:rPr>
              <a:t> Steganography, especially combined with cryptography and watermarking is a powerful tool which enables people to keep their information secure without interruption of possible eavesdroppers and increase the level of security. </a:t>
            </a:r>
          </a:p>
          <a:p>
            <a:pPr algn="just"/>
            <a:r>
              <a:rPr lang="en-IN" sz="2200" dirty="0" smtClean="0">
                <a:latin typeface="Times New Roman" pitchFamily="18" charset="0"/>
                <a:cs typeface="Times New Roman" pitchFamily="18" charset="0"/>
              </a:rPr>
              <a:t>The main advantage of this System is to provide high security for sensitive information and providing three layer of security by addressing loss of integrity, loss of confidentiality and unauthorized sender.</a:t>
            </a:r>
          </a:p>
          <a:p>
            <a:pPr algn="just"/>
            <a:endParaRPr lang="en-IN" sz="2200" dirty="0" smtClean="0">
              <a:latin typeface="Times New Roman" pitchFamily="18" charset="0"/>
              <a:cs typeface="Times New Roman" pitchFamily="18" charset="0"/>
            </a:endParaRPr>
          </a:p>
          <a:p>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normAutofit/>
          </a:bodyPr>
          <a:lstStyle/>
          <a:p>
            <a:pPr algn="just"/>
            <a:r>
              <a:rPr lang="en-IN" sz="2200" dirty="0" smtClean="0"/>
              <a:t>To implement AES 256 to provide more security for the data.</a:t>
            </a:r>
          </a:p>
          <a:p>
            <a:pPr algn="just"/>
            <a:r>
              <a:rPr lang="en-IN" sz="2200" dirty="0" smtClean="0"/>
              <a:t>To implement audio and video </a:t>
            </a:r>
            <a:r>
              <a:rPr lang="en-IN" sz="2200" dirty="0" err="1" smtClean="0"/>
              <a:t>steganography</a:t>
            </a:r>
            <a:r>
              <a:rPr lang="en-IN" sz="2200" dirty="0" smtClean="0"/>
              <a:t> in the application .</a:t>
            </a:r>
          </a:p>
          <a:p>
            <a:pPr algn="just"/>
            <a:r>
              <a:rPr lang="en-IN" sz="2200" dirty="0" smtClean="0"/>
              <a:t>To address Authentication problem in this application</a:t>
            </a:r>
            <a:r>
              <a:rPr lang="en-IN" sz="2200" dirty="0" smtClean="0"/>
              <a:t>.</a:t>
            </a:r>
          </a:p>
          <a:p>
            <a:pPr algn="just"/>
            <a:r>
              <a:rPr lang="en-IN" sz="2200" dirty="0" smtClean="0"/>
              <a:t>To remove watermark from an image.</a:t>
            </a:r>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4038600"/>
          </a:xfrm>
        </p:spPr>
        <p:txBody>
          <a:bodyPr>
            <a:noAutofit/>
          </a:bodyPr>
          <a:lstStyle/>
          <a:p>
            <a:pPr algn="just">
              <a:lnSpc>
                <a:spcPct val="120000"/>
              </a:lnSpc>
            </a:pPr>
            <a:r>
              <a:rPr lang="en-IN" sz="2200" dirty="0" smtClean="0">
                <a:latin typeface="Times New Roman" pitchFamily="18" charset="0"/>
                <a:cs typeface="Times New Roman" pitchFamily="18" charset="0"/>
              </a:rPr>
              <a:t>[1]. B. P </a:t>
            </a:r>
            <a:r>
              <a:rPr lang="en-IN" sz="2200" dirty="0" err="1" smtClean="0">
                <a:latin typeface="Times New Roman" pitchFamily="18" charset="0"/>
                <a:cs typeface="Times New Roman" pitchFamily="18" charset="0"/>
              </a:rPr>
              <a:t>Fitzmann</a:t>
            </a:r>
            <a:r>
              <a:rPr lang="en-IN" sz="2200" dirty="0" smtClean="0">
                <a:latin typeface="Times New Roman" pitchFamily="18" charset="0"/>
                <a:cs typeface="Times New Roman" pitchFamily="18" charset="0"/>
              </a:rPr>
              <a:t>, “Trials of traced traitors.” Information hiding, first international work shop, Lecture notes in computer science R. Anderson, Ed. Berlin, Germany: Springer </a:t>
            </a:r>
            <a:r>
              <a:rPr lang="en-IN" sz="2200" dirty="0" err="1" smtClean="0">
                <a:latin typeface="Times New Roman" pitchFamily="18" charset="0"/>
                <a:cs typeface="Times New Roman" pitchFamily="18" charset="0"/>
              </a:rPr>
              <a:t>Verlag</a:t>
            </a:r>
            <a:r>
              <a:rPr lang="en-IN" sz="2200" dirty="0" smtClean="0">
                <a:latin typeface="Times New Roman" pitchFamily="18" charset="0"/>
                <a:cs typeface="Times New Roman" pitchFamily="18" charset="0"/>
              </a:rPr>
              <a:t> 1996, vol. 1, pp= 49-64.  </a:t>
            </a:r>
          </a:p>
          <a:p>
            <a:pPr algn="just">
              <a:lnSpc>
                <a:spcPct val="120000"/>
              </a:lnSpc>
            </a:pPr>
            <a:r>
              <a:rPr lang="en-IN" sz="2200" dirty="0" smtClean="0">
                <a:latin typeface="Times New Roman" pitchFamily="18" charset="0"/>
                <a:cs typeface="Times New Roman" pitchFamily="18" charset="0"/>
              </a:rPr>
              <a:t>[2]. K. Tanaka, Y. Nakamura and K. Matsui, “Embedding Secret Information in to a Dithered Multi Level Image,” in Proc IEEE Military communications conf., Monterey, CA, 1990, pp- </a:t>
            </a:r>
          </a:p>
          <a:p>
            <a:pPr algn="just">
              <a:lnSpc>
                <a:spcPct val="120000"/>
              </a:lnSpc>
            </a:pPr>
            <a:r>
              <a:rPr lang="en-IN" sz="2200" dirty="0" smtClean="0">
                <a:latin typeface="Times New Roman" pitchFamily="18" charset="0"/>
                <a:cs typeface="Times New Roman" pitchFamily="18" charset="0"/>
              </a:rPr>
              <a:t>[3]. Neil F. Johnson and </a:t>
            </a:r>
            <a:r>
              <a:rPr lang="en-IN" sz="2200" dirty="0" err="1" smtClean="0">
                <a:latin typeface="Times New Roman" pitchFamily="18" charset="0"/>
                <a:cs typeface="Times New Roman" pitchFamily="18" charset="0"/>
              </a:rPr>
              <a:t>sushil</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Jajodia</a:t>
            </a:r>
            <a:r>
              <a:rPr lang="en-IN" sz="2200" dirty="0" smtClean="0">
                <a:latin typeface="Times New Roman" pitchFamily="18" charset="0"/>
                <a:cs typeface="Times New Roman" pitchFamily="18" charset="0"/>
              </a:rPr>
              <a:t> Exploring Steganography: seeing the unseen IEEE computer, 31(2) 26-34, 1998. </a:t>
            </a:r>
          </a:p>
          <a:p>
            <a:pPr algn="just">
              <a:lnSpc>
                <a:spcPct val="120000"/>
              </a:lnSpc>
              <a:buNone/>
            </a:pPr>
            <a:r>
              <a:rPr lang="en-IN" sz="2200" dirty="0" smtClean="0">
                <a:latin typeface="Times New Roman" pitchFamily="18" charset="0"/>
                <a:cs typeface="Times New Roman" pitchFamily="18" charset="0"/>
              </a:rPr>
              <a:t>  </a:t>
            </a:r>
          </a:p>
          <a:p>
            <a:pPr algn="just">
              <a:lnSpc>
                <a:spcPct val="120000"/>
              </a:lnSpc>
            </a:pPr>
            <a:endParaRPr lang="en-IN" sz="2200" dirty="0" smtClean="0">
              <a:latin typeface="Times New Roman" pitchFamily="18" charset="0"/>
              <a:cs typeface="Times New Roman" pitchFamily="18" charset="0"/>
            </a:endParaRPr>
          </a:p>
          <a:p>
            <a:pPr algn="just">
              <a:lnSpc>
                <a:spcPct val="120000"/>
              </a:lnSpc>
            </a:pPr>
            <a:endParaRPr lang="en-IN" sz="2200" dirty="0" smtClean="0">
              <a:latin typeface="Times New Roman" pitchFamily="18" charset="0"/>
              <a:cs typeface="Times New Roman" pitchFamily="18" charset="0"/>
            </a:endParaRPr>
          </a:p>
          <a:p>
            <a:pPr algn="just">
              <a:lnSpc>
                <a:spcPct val="120000"/>
              </a:lnSpc>
              <a:buNone/>
            </a:pPr>
            <a:r>
              <a:rPr lang="en-IN" sz="2200" dirty="0" smtClean="0">
                <a:latin typeface="Times New Roman" pitchFamily="18" charset="0"/>
                <a:cs typeface="Times New Roman" pitchFamily="18" charset="0"/>
              </a:rPr>
              <a:t> </a:t>
            </a:r>
          </a:p>
          <a:p>
            <a:pPr algn="just">
              <a:buNone/>
            </a:pPr>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itle 1"/>
          <p:cNvSpPr>
            <a:spLocks noGrp="1"/>
          </p:cNvSpPr>
          <p:nvPr>
            <p:ph idx="1"/>
          </p:nvPr>
        </p:nvSpPr>
        <p:spPr>
          <a:xfrm>
            <a:off x="457200" y="1295400"/>
            <a:ext cx="8229600" cy="4572000"/>
          </a:xfrm>
        </p:spPr>
        <p:txBody>
          <a:bodyPr>
            <a:normAutofit/>
          </a:bodyPr>
          <a:lstStyle/>
          <a:p>
            <a:pPr algn="just"/>
            <a:r>
              <a:rPr lang="en-US" sz="2200" dirty="0" smtClean="0">
                <a:latin typeface="Times New Roman" pitchFamily="18" charset="0"/>
                <a:cs typeface="Times New Roman" pitchFamily="18" charset="0"/>
              </a:rPr>
              <a:t>[4] Marvel, L.M., </a:t>
            </a:r>
            <a:r>
              <a:rPr lang="en-US" sz="2200" dirty="0" err="1" smtClean="0">
                <a:latin typeface="Times New Roman" pitchFamily="18" charset="0"/>
                <a:cs typeface="Times New Roman" pitchFamily="18" charset="0"/>
              </a:rPr>
              <a:t>Boncelet</a:t>
            </a:r>
            <a:r>
              <a:rPr lang="en-US" sz="2200" dirty="0" smtClean="0">
                <a:latin typeface="Times New Roman" pitchFamily="18" charset="0"/>
                <a:cs typeface="Times New Roman" pitchFamily="18" charset="0"/>
              </a:rPr>
              <a:t> Jr., C.G. &amp; </a:t>
            </a:r>
            <a:r>
              <a:rPr lang="en-US" sz="2200" dirty="0" err="1" smtClean="0">
                <a:latin typeface="Times New Roman" pitchFamily="18" charset="0"/>
                <a:cs typeface="Times New Roman" pitchFamily="18" charset="0"/>
              </a:rPr>
              <a:t>Retter</a:t>
            </a:r>
            <a:r>
              <a:rPr lang="en-US" sz="2200" dirty="0" smtClean="0">
                <a:latin typeface="Times New Roman" pitchFamily="18" charset="0"/>
                <a:cs typeface="Times New Roman" pitchFamily="18" charset="0"/>
              </a:rPr>
              <a:t>, C., “Spread Spectrum Steganography”, IEEE Transactions on image processing, 8:08, 1999.  </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[5] M. </a:t>
            </a:r>
            <a:r>
              <a:rPr lang="en-US" sz="2200" dirty="0" err="1" smtClean="0">
                <a:latin typeface="Times New Roman" pitchFamily="18" charset="0"/>
                <a:cs typeface="Times New Roman" pitchFamily="18" charset="0"/>
              </a:rPr>
              <a:t>Ramkumar</a:t>
            </a:r>
            <a:r>
              <a:rPr lang="en-US" sz="2200" dirty="0" smtClean="0">
                <a:latin typeface="Times New Roman" pitchFamily="18" charset="0"/>
                <a:cs typeface="Times New Roman" pitchFamily="18" charset="0"/>
              </a:rPr>
              <a:t> &amp; A.N. </a:t>
            </a:r>
            <a:r>
              <a:rPr lang="en-US" sz="2200" dirty="0" err="1" smtClean="0">
                <a:latin typeface="Times New Roman" pitchFamily="18" charset="0"/>
                <a:cs typeface="Times New Roman" pitchFamily="18" charset="0"/>
              </a:rPr>
              <a:t>Akansu</a:t>
            </a:r>
            <a:r>
              <a:rPr lang="en-US" sz="2200" dirty="0" smtClean="0">
                <a:latin typeface="Times New Roman" pitchFamily="18" charset="0"/>
                <a:cs typeface="Times New Roman" pitchFamily="18" charset="0"/>
              </a:rPr>
              <a:t>. “Some Design Issues For Robust Data hiding Systems”, http://citeseer.nj.nec.com/404009.html.</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[6] N.F. Johnson, S. </a:t>
            </a:r>
            <a:r>
              <a:rPr lang="en-US" sz="2200" dirty="0" err="1" smtClean="0">
                <a:latin typeface="Times New Roman" pitchFamily="18" charset="0"/>
                <a:cs typeface="Times New Roman" pitchFamily="18" charset="0"/>
              </a:rPr>
              <a:t>Jajodia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Staganalysis</a:t>
            </a:r>
            <a:r>
              <a:rPr lang="en-US" sz="2200" dirty="0" smtClean="0">
                <a:latin typeface="Times New Roman" pitchFamily="18" charset="0"/>
                <a:cs typeface="Times New Roman" pitchFamily="18" charset="0"/>
              </a:rPr>
              <a:t>: The Investigation of Hiding Information”, IEEE, pp. 113-116, 1998.  </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[7] Currie, D.L. &amp; Irvine, C.E., (1996). Surmounting the effects of </a:t>
            </a:r>
            <a:r>
              <a:rPr lang="en-US" sz="2200" dirty="0" err="1" smtClean="0">
                <a:latin typeface="Times New Roman" pitchFamily="18" charset="0"/>
                <a:cs typeface="Times New Roman" pitchFamily="18" charset="0"/>
              </a:rPr>
              <a:t>lossy</a:t>
            </a:r>
            <a:r>
              <a:rPr lang="en-US" sz="2200" dirty="0" smtClean="0">
                <a:latin typeface="Times New Roman" pitchFamily="18" charset="0"/>
                <a:cs typeface="Times New Roman" pitchFamily="18" charset="0"/>
              </a:rPr>
              <a:t> compression on Steganography. 19</a:t>
            </a:r>
            <a:r>
              <a:rPr lang="en-US" sz="2200" baseline="30000" dirty="0"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National Information Systems Security Conference.  </a:t>
            </a:r>
            <a:endParaRPr lang="en-IN" sz="2200" dirty="0" smtClean="0">
              <a:latin typeface="Times New Roman" pitchFamily="18" charset="0"/>
              <a:cs typeface="Times New Roman" pitchFamily="18" charset="0"/>
            </a:endParaRPr>
          </a:p>
          <a:p>
            <a:pPr algn="just"/>
            <a:endParaRPr lang="en-IN" sz="2200" dirty="0" smtClean="0"/>
          </a:p>
          <a:p>
            <a:pPr algn="just"/>
            <a:endParaRPr lang="en-IN"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gn="just"/>
            <a:r>
              <a:rPr lang="en-US" sz="2200" dirty="0" smtClean="0">
                <a:latin typeface="Times New Roman" pitchFamily="18" charset="0"/>
                <a:cs typeface="Times New Roman" pitchFamily="18" charset="0"/>
              </a:rPr>
              <a:t>[11] </a:t>
            </a:r>
            <a:r>
              <a:rPr lang="en-US" sz="2200" dirty="0" err="1" smtClean="0">
                <a:latin typeface="Times New Roman" pitchFamily="18" charset="0"/>
                <a:cs typeface="Times New Roman" pitchFamily="18" charset="0"/>
              </a:rPr>
              <a:t>Naor</a:t>
            </a:r>
            <a:r>
              <a:rPr lang="en-US" sz="2200" dirty="0" smtClean="0">
                <a:latin typeface="Times New Roman" pitchFamily="18" charset="0"/>
                <a:cs typeface="Times New Roman" pitchFamily="18" charset="0"/>
              </a:rPr>
              <a:t> .M and </a:t>
            </a:r>
            <a:r>
              <a:rPr lang="en-US" sz="2200" dirty="0" err="1" smtClean="0">
                <a:latin typeface="Times New Roman" pitchFamily="18" charset="0"/>
                <a:cs typeface="Times New Roman" pitchFamily="18" charset="0"/>
              </a:rPr>
              <a:t>Pinkas</a:t>
            </a:r>
            <a:r>
              <a:rPr lang="en-US" sz="2200" dirty="0" smtClean="0">
                <a:latin typeface="Times New Roman" pitchFamily="18" charset="0"/>
                <a:cs typeface="Times New Roman" pitchFamily="18" charset="0"/>
              </a:rPr>
              <a:t> .B (1997), “Visual authentication and identification,” in Proc. CRYPTO’97, vol. 1294, pp. 322–336, Springer-Vela LNCS. </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[12] Nakajima .M and Yamaguchi .Y (2002), “Extended visual cryptography for natural images,” in Proc. WSCG Conference pp. 303–412.  </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[13] </a:t>
            </a:r>
            <a:r>
              <a:rPr lang="en-US" sz="2200" dirty="0" err="1" smtClean="0">
                <a:latin typeface="Times New Roman" pitchFamily="18" charset="0"/>
                <a:cs typeface="Times New Roman" pitchFamily="18" charset="0"/>
              </a:rPr>
              <a:t>M.Naor</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A.Shamir</a:t>
            </a:r>
            <a:r>
              <a:rPr lang="en-US" sz="2200" dirty="0" smtClean="0">
                <a:latin typeface="Times New Roman" pitchFamily="18" charset="0"/>
                <a:cs typeface="Times New Roman" pitchFamily="18" charset="0"/>
              </a:rPr>
              <a:t>, “Visual Cryptography”, in Proceedings of </a:t>
            </a:r>
            <a:r>
              <a:rPr lang="en-US" sz="2200" dirty="0" err="1" smtClean="0">
                <a:latin typeface="Times New Roman" pitchFamily="18" charset="0"/>
                <a:cs typeface="Times New Roman" pitchFamily="18" charset="0"/>
              </a:rPr>
              <a:t>Eurocrypt</a:t>
            </a:r>
            <a:r>
              <a:rPr lang="en-US" sz="2200" dirty="0" smtClean="0">
                <a:latin typeface="Times New Roman" pitchFamily="18" charset="0"/>
                <a:cs typeface="Times New Roman" pitchFamily="18" charset="0"/>
              </a:rPr>
              <a:t> 1994, lecture notes in computer science, 1994, vol.950, pp. 1-12.  </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[14] Robert </a:t>
            </a:r>
            <a:r>
              <a:rPr lang="en-US" sz="2200" dirty="0" err="1" smtClean="0">
                <a:latin typeface="Times New Roman" pitchFamily="18" charset="0"/>
                <a:cs typeface="Times New Roman" pitchFamily="18" charset="0"/>
              </a:rPr>
              <a:t>Ulichney</a:t>
            </a:r>
            <a:r>
              <a:rPr lang="en-US" sz="2200" dirty="0" smtClean="0">
                <a:latin typeface="Times New Roman" pitchFamily="18" charset="0"/>
                <a:cs typeface="Times New Roman" pitchFamily="18" charset="0"/>
              </a:rPr>
              <a:t>, “The void-and-cluster method for dither array generation”, IS&amp;T/SPIE Symposium on Electronic Imaging and Science, San Jose, CA, 1993, vol.1913, pp.332-343.</a:t>
            </a:r>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endParaRPr lang="en-IN" sz="2200"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Annexure</a:t>
            </a:r>
            <a:endParaRPr lang="en-US"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6" name="Content Placeholder 5"/>
          <p:cNvGraphicFramePr>
            <a:graphicFrameLocks noChangeAspect="1"/>
          </p:cNvGraphicFramePr>
          <p:nvPr>
            <p:ph idx="1"/>
          </p:nvPr>
        </p:nvGraphicFramePr>
        <p:xfrm>
          <a:off x="4114800" y="3477419"/>
          <a:ext cx="914400" cy="771525"/>
        </p:xfrm>
        <a:graphic>
          <a:graphicData uri="http://schemas.openxmlformats.org/presentationml/2006/ole">
            <p:oleObj spid="_x0000_s1026" name="Packager Shell Object" showAsIcon="1" r:id="rId3" imgW="914400" imgH="771480" progId="Package">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Definition</a:t>
            </a:r>
            <a:endParaRPr lang="en-IN" dirty="0"/>
          </a:p>
        </p:txBody>
      </p:sp>
      <p:sp>
        <p:nvSpPr>
          <p:cNvPr id="3" name="Content Placeholder 2"/>
          <p:cNvSpPr>
            <a:spLocks noGrp="1"/>
          </p:cNvSpPr>
          <p:nvPr>
            <p:ph idx="1"/>
          </p:nvPr>
        </p:nvSpPr>
        <p:spPr>
          <a:xfrm>
            <a:off x="457200" y="1600200"/>
            <a:ext cx="8382000" cy="4876800"/>
          </a:xfrm>
        </p:spPr>
        <p:txBody>
          <a:bodyPr>
            <a:noAutofit/>
          </a:bodyPr>
          <a:lstStyle/>
          <a:p>
            <a:pPr algn="just">
              <a:buNone/>
            </a:pPr>
            <a:r>
              <a:rPr lang="en-US" sz="2200" dirty="0" smtClean="0"/>
              <a:t> Problem statement describes the following problems:</a:t>
            </a:r>
          </a:p>
          <a:p>
            <a:pPr lvl="0" algn="just"/>
            <a:r>
              <a:rPr lang="en-US" sz="2200" dirty="0" smtClean="0"/>
              <a:t>There are various important information </a:t>
            </a:r>
            <a:r>
              <a:rPr lang="en-US" sz="2200" dirty="0" smtClean="0"/>
              <a:t>which is </a:t>
            </a:r>
            <a:r>
              <a:rPr lang="en-US" sz="2200" dirty="0" smtClean="0"/>
              <a:t>exchanged </a:t>
            </a:r>
            <a:r>
              <a:rPr lang="en-US" sz="2200" dirty="0" smtClean="0"/>
              <a:t>via network. Various intruder or attacker tries to intrude into your system. If your information is not secret then attacker </a:t>
            </a:r>
            <a:r>
              <a:rPr lang="en-US" sz="2200" dirty="0" smtClean="0"/>
              <a:t>keep </a:t>
            </a:r>
            <a:r>
              <a:rPr lang="en-US" sz="2200" dirty="0" smtClean="0"/>
              <a:t>your private information and </a:t>
            </a:r>
            <a:r>
              <a:rPr lang="en-US" sz="2200" dirty="0" smtClean="0"/>
              <a:t>misuse </a:t>
            </a:r>
            <a:r>
              <a:rPr lang="en-US" sz="2200" dirty="0" smtClean="0"/>
              <a:t>them by modifying it i.e. loss of integrity .</a:t>
            </a:r>
          </a:p>
          <a:p>
            <a:pPr algn="just"/>
            <a:r>
              <a:rPr lang="en-US" sz="2200" dirty="0" smtClean="0"/>
              <a:t> Information gets compromised when information is accessed by intruder  i.e. loss of confidentiality.</a:t>
            </a:r>
          </a:p>
          <a:p>
            <a:pPr lvl="0" algn="just"/>
            <a:r>
              <a:rPr lang="en-US" sz="2200" dirty="0" smtClean="0"/>
              <a:t>Suppose that A wants to send message to B ,when A sends the message to the network suppose an intruder takes a hold of a message and presents to B as if he is legitimate sender of the message, so intruder is unauthorized  sender of a message.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IN" dirty="0" smtClean="0"/>
              <a:t>Department of Computer Engineering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endParaRPr lang="en-IN" dirty="0"/>
          </a:p>
        </p:txBody>
      </p:sp>
      <p:sp>
        <p:nvSpPr>
          <p:cNvPr id="3" name="Content Placeholder 2"/>
          <p:cNvSpPr>
            <a:spLocks noGrp="1"/>
          </p:cNvSpPr>
          <p:nvPr>
            <p:ph idx="1"/>
          </p:nvPr>
        </p:nvSpPr>
        <p:spPr/>
        <p:txBody>
          <a:bodyPr>
            <a:normAutofit lnSpcReduction="10000"/>
          </a:bodyPr>
          <a:lstStyle/>
          <a:p>
            <a:pPr algn="just"/>
            <a:r>
              <a:rPr lang="en-IN" sz="2200" dirty="0" smtClean="0">
                <a:latin typeface="Times New Roman" pitchFamily="18" charset="0"/>
                <a:cs typeface="Times New Roman" pitchFamily="18" charset="0"/>
              </a:rPr>
              <a:t>The proposed solution is to make a single application that will provide three layer of security for the user data.</a:t>
            </a:r>
          </a:p>
          <a:p>
            <a:pPr algn="just"/>
            <a:r>
              <a:rPr lang="en-IN" sz="2200" dirty="0" smtClean="0">
                <a:latin typeface="Times New Roman" pitchFamily="18" charset="0"/>
                <a:cs typeface="Times New Roman" pitchFamily="18" charset="0"/>
              </a:rPr>
              <a:t>Encrypt/Decrypt data using cryptography to address the loss of confidentiality.</a:t>
            </a:r>
          </a:p>
          <a:p>
            <a:pPr algn="just"/>
            <a:r>
              <a:rPr lang="en-IN" sz="2200" dirty="0" smtClean="0">
                <a:latin typeface="Times New Roman" pitchFamily="18" charset="0"/>
                <a:cs typeface="Times New Roman" pitchFamily="18" charset="0"/>
              </a:rPr>
              <a:t>Hide the data behind image, audio etc to provide additional layer of security. </a:t>
            </a:r>
          </a:p>
          <a:p>
            <a:pPr algn="just"/>
            <a:r>
              <a:rPr lang="en-IN" sz="2200" dirty="0" smtClean="0">
                <a:latin typeface="Times New Roman" pitchFamily="18" charset="0"/>
                <a:cs typeface="Times New Roman" pitchFamily="18" charset="0"/>
              </a:rPr>
              <a:t>Watermark an image using watermarking to address the problem of unauthorized sender of a message. </a:t>
            </a:r>
          </a:p>
          <a:p>
            <a:pPr algn="just"/>
            <a:r>
              <a:rPr lang="en-IN" sz="2200" dirty="0" smtClean="0">
                <a:latin typeface="Times New Roman" pitchFamily="18" charset="0"/>
                <a:cs typeface="Times New Roman" pitchFamily="18" charset="0"/>
              </a:rPr>
              <a:t>User interface will be having three checkboxes for cryptography, steganography and watermarking. Based on the user selection of checkboxes user will be provided the functionalities of cryptography, steganography and watermarking other functionalities will be disabled.</a:t>
            </a:r>
          </a:p>
          <a:p>
            <a:pPr algn="just"/>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System Architecture</a:t>
            </a:r>
            <a:endParaRPr lang="en-IN" dirty="0"/>
          </a:p>
        </p:txBody>
      </p:sp>
      <p:sp>
        <p:nvSpPr>
          <p:cNvPr id="3" name="Content Placeholder 2"/>
          <p:cNvSpPr>
            <a:spLocks noGrp="1"/>
          </p:cNvSpPr>
          <p:nvPr>
            <p:ph idx="1"/>
          </p:nvPr>
        </p:nvSpPr>
        <p:spPr>
          <a:xfrm>
            <a:off x="457200" y="1447800"/>
            <a:ext cx="8229600" cy="4678363"/>
          </a:xfrm>
        </p:spPr>
        <p:txBody>
          <a:bodyPr>
            <a:normAutofit/>
          </a:bodyPr>
          <a:lstStyle/>
          <a:p>
            <a:pPr algn="just">
              <a:buFont typeface="Wingdings" pitchFamily="2" charset="2"/>
              <a:buChar char="q"/>
            </a:pPr>
            <a:r>
              <a:rPr lang="en-US" sz="2200" b="1" dirty="0" smtClean="0">
                <a:latin typeface="+mj-lt"/>
                <a:cs typeface="Times New Roman" pitchFamily="18" charset="0"/>
              </a:rPr>
              <a:t>AES algorithm for Cryptography</a:t>
            </a:r>
          </a:p>
          <a:p>
            <a:pPr algn="just"/>
            <a:r>
              <a:rPr lang="en-US" sz="2200" dirty="0" smtClean="0">
                <a:latin typeface="+mj-lt"/>
                <a:cs typeface="Times New Roman" pitchFamily="18" charset="0"/>
              </a:rPr>
              <a:t> </a:t>
            </a:r>
            <a:r>
              <a:rPr lang="en-IN" sz="2200" dirty="0" smtClean="0">
                <a:latin typeface="+mj-lt"/>
              </a:rPr>
              <a:t>AES is based on a design principle known as a substitution-permutation network, combination of both substitution and permutation, and is fast in both software and hardware.AES has a fixed block size of 128 bits, and a key size of 128, 192, or 256 bits. </a:t>
            </a:r>
          </a:p>
          <a:p>
            <a:pPr algn="just"/>
            <a:r>
              <a:rPr lang="en-IN" sz="2200" dirty="0" smtClean="0">
                <a:latin typeface="+mj-lt"/>
              </a:rPr>
              <a:t>AES operates on a 4×4 column major order matrix of bytes, termed the state.</a:t>
            </a:r>
            <a:endParaRPr lang="en-US" sz="2200" dirty="0" smtClean="0">
              <a:latin typeface="+mj-lt"/>
              <a:cs typeface="Times New Roman" pitchFamily="18" charset="0"/>
            </a:endParaRPr>
          </a:p>
          <a:p>
            <a:pPr algn="just"/>
            <a:endParaRPr lang="en-IN" sz="2200"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IN" smtClean="0"/>
              <a:t>Department of Computer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9" name="Picture 2" descr="C:\Users\Admin\Downloads\aes.png"/>
          <p:cNvPicPr>
            <a:picLocks noGrp="1" noChangeAspect="1" noChangeArrowheads="1"/>
          </p:cNvPicPr>
          <p:nvPr>
            <p:ph sz="quarter" idx="1"/>
          </p:nvPr>
        </p:nvPicPr>
        <p:blipFill>
          <a:blip r:embed="rId3" cstate="print"/>
          <a:srcRect/>
          <a:stretch>
            <a:fillRect/>
          </a:stretch>
        </p:blipFill>
        <p:spPr bwMode="auto">
          <a:xfrm>
            <a:off x="1219200" y="304800"/>
            <a:ext cx="7315200" cy="5410200"/>
          </a:xfrm>
          <a:prstGeom prst="rect">
            <a:avLst/>
          </a:prstGeom>
          <a:noFill/>
        </p:spPr>
      </p:pic>
      <p:sp>
        <p:nvSpPr>
          <p:cNvPr id="10" name="TextBox 9"/>
          <p:cNvSpPr txBox="1"/>
          <p:nvPr/>
        </p:nvSpPr>
        <p:spPr>
          <a:xfrm>
            <a:off x="3200400" y="5943600"/>
            <a:ext cx="2667000" cy="430887"/>
          </a:xfrm>
          <a:prstGeom prst="rect">
            <a:avLst/>
          </a:prstGeom>
          <a:noFill/>
        </p:spPr>
        <p:txBody>
          <a:bodyPr wrap="square" rtlCol="0">
            <a:spAutoFit/>
          </a:bodyPr>
          <a:lstStyle/>
          <a:p>
            <a:pPr algn="ctr"/>
            <a:r>
              <a:rPr lang="en-IN" sz="2200" dirty="0" smtClean="0">
                <a:latin typeface="Times New Roman" pitchFamily="18" charset="0"/>
                <a:cs typeface="Times New Roman" pitchFamily="18" charset="0"/>
              </a:rPr>
              <a:t>AES Algorithm</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533400"/>
            <a:ext cx="8229600" cy="990600"/>
          </a:xfrm>
        </p:spPr>
        <p:txBody>
          <a:bodyPr>
            <a:noAutofit/>
          </a:bodyPr>
          <a:lstStyle/>
          <a:p>
            <a:r>
              <a:rPr lang="en-IN" sz="2200" b="1" dirty="0" smtClean="0"/>
              <a:t>AES Description</a:t>
            </a:r>
            <a:r>
              <a:rPr lang="en-IN" b="1" dirty="0" smtClean="0"/>
              <a:t/>
            </a:r>
            <a:br>
              <a:rPr lang="en-IN" b="1" dirty="0" smtClean="0"/>
            </a:br>
            <a:endParaRPr lang="en-IN" b="1" dirty="0"/>
          </a:p>
        </p:txBody>
      </p:sp>
      <p:sp>
        <p:nvSpPr>
          <p:cNvPr id="3" name="Content Placeholder 2"/>
          <p:cNvSpPr>
            <a:spLocks noGrp="1"/>
          </p:cNvSpPr>
          <p:nvPr>
            <p:ph idx="1"/>
          </p:nvPr>
        </p:nvSpPr>
        <p:spPr>
          <a:xfrm>
            <a:off x="457200" y="1295401"/>
            <a:ext cx="8229600" cy="3429000"/>
          </a:xfrm>
        </p:spPr>
        <p:txBody>
          <a:bodyPr>
            <a:normAutofit/>
          </a:bodyPr>
          <a:lstStyle/>
          <a:p>
            <a:pPr algn="just"/>
            <a:r>
              <a:rPr lang="en-IN" sz="2200" dirty="0" err="1" smtClean="0"/>
              <a:t>KeyExpansions</a:t>
            </a:r>
            <a:r>
              <a:rPr lang="en-IN" sz="2200" dirty="0" smtClean="0"/>
              <a:t>—round keys are derived from the cipher key using </a:t>
            </a:r>
            <a:r>
              <a:rPr lang="en-IN" sz="2200" dirty="0" err="1" smtClean="0"/>
              <a:t>Rijndael’s</a:t>
            </a:r>
            <a:r>
              <a:rPr lang="en-IN" sz="2200" dirty="0" smtClean="0"/>
              <a:t> key schedule. AES requires a separate 128-bit round key block for each round plus one more.</a:t>
            </a:r>
          </a:p>
          <a:p>
            <a:pPr algn="just"/>
            <a:r>
              <a:rPr lang="en-IN" sz="2200" dirty="0" err="1" smtClean="0"/>
              <a:t>InitialRound</a:t>
            </a:r>
            <a:endParaRPr lang="en-IN" sz="2200" dirty="0" smtClean="0"/>
          </a:p>
          <a:p>
            <a:pPr lvl="1" algn="just">
              <a:buFont typeface="Courier New" pitchFamily="49" charset="0"/>
              <a:buChar char="o"/>
            </a:pPr>
            <a:r>
              <a:rPr lang="en-IN" sz="2200" dirty="0" err="1" smtClean="0"/>
              <a:t>AddRoundKey</a:t>
            </a:r>
            <a:r>
              <a:rPr lang="en-IN" sz="2200" dirty="0" smtClean="0"/>
              <a:t>—each byte of the state is combined with a block of the round key using bitwise </a:t>
            </a:r>
            <a:r>
              <a:rPr lang="en-IN" sz="2200" dirty="0" err="1" smtClean="0"/>
              <a:t>xor</a:t>
            </a:r>
            <a:r>
              <a:rPr lang="en-IN" sz="2200" dirty="0" smtClean="0"/>
              <a:t>.</a:t>
            </a:r>
          </a:p>
          <a:p>
            <a:pPr algn="just"/>
            <a:r>
              <a:rPr lang="en-IN" sz="2200" dirty="0" smtClean="0"/>
              <a:t>Rounds</a:t>
            </a:r>
          </a:p>
          <a:p>
            <a:pPr lvl="1" algn="just">
              <a:buFont typeface="Courier New" pitchFamily="49" charset="0"/>
              <a:buChar char="o"/>
            </a:pPr>
            <a:r>
              <a:rPr lang="en-IN" sz="2200" dirty="0" err="1" smtClean="0"/>
              <a:t>SubBytes</a:t>
            </a:r>
            <a:r>
              <a:rPr lang="en-IN" sz="2200" dirty="0" smtClean="0"/>
              <a:t>—a non-linear substitution step where each byte is replaced with another according to a lookup table.</a:t>
            </a:r>
          </a:p>
          <a:p>
            <a:pPr algn="just"/>
            <a:endParaRPr lang="en-IN" dirty="0"/>
          </a:p>
        </p:txBody>
      </p:sp>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027" name="Picture 3" descr="C:\Users\Admin\Desktop\320px-AES-SubBytes.svg.png"/>
          <p:cNvPicPr>
            <a:picLocks noChangeAspect="1" noChangeArrowheads="1"/>
          </p:cNvPicPr>
          <p:nvPr/>
        </p:nvPicPr>
        <p:blipFill>
          <a:blip r:embed="rId3" cstate="print"/>
          <a:srcRect/>
          <a:stretch>
            <a:fillRect/>
          </a:stretch>
        </p:blipFill>
        <p:spPr bwMode="auto">
          <a:xfrm>
            <a:off x="2743200" y="4724400"/>
            <a:ext cx="3810000" cy="15811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Computer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itle 1"/>
          <p:cNvSpPr>
            <a:spLocks noGrp="1"/>
          </p:cNvSpPr>
          <p:nvPr>
            <p:ph idx="1"/>
          </p:nvPr>
        </p:nvSpPr>
        <p:spPr>
          <a:xfrm>
            <a:off x="0" y="1295400"/>
            <a:ext cx="8458200" cy="914399"/>
          </a:xfrm>
        </p:spPr>
        <p:txBody>
          <a:bodyPr>
            <a:normAutofit/>
          </a:bodyPr>
          <a:lstStyle/>
          <a:p>
            <a:pPr lvl="1" algn="just">
              <a:buFont typeface="Courier New" pitchFamily="49" charset="0"/>
              <a:buChar char="o"/>
            </a:pPr>
            <a:r>
              <a:rPr lang="en-IN" sz="2200" dirty="0" err="1" smtClean="0"/>
              <a:t>ShiftRows</a:t>
            </a:r>
            <a:r>
              <a:rPr lang="en-IN" sz="2200" dirty="0" smtClean="0"/>
              <a:t>—a transposition step where the last three rows of the state are shifted cyclically a certain number of steps.</a:t>
            </a:r>
          </a:p>
          <a:p>
            <a:pPr algn="just"/>
            <a:endParaRPr lang="en-IN" dirty="0"/>
          </a:p>
        </p:txBody>
      </p:sp>
      <p:pic>
        <p:nvPicPr>
          <p:cNvPr id="2051" name="Picture 3" descr="C:\Users\Admin\Desktop\320px-AES-ShiftRows.svg.png"/>
          <p:cNvPicPr>
            <a:picLocks noChangeAspect="1" noChangeArrowheads="1"/>
          </p:cNvPicPr>
          <p:nvPr/>
        </p:nvPicPr>
        <p:blipFill>
          <a:blip r:embed="rId3" cstate="print"/>
          <a:srcRect/>
          <a:stretch>
            <a:fillRect/>
          </a:stretch>
        </p:blipFill>
        <p:spPr bwMode="auto">
          <a:xfrm>
            <a:off x="2590800" y="2209800"/>
            <a:ext cx="3657600" cy="1438275"/>
          </a:xfrm>
          <a:prstGeom prst="rect">
            <a:avLst/>
          </a:prstGeom>
          <a:noFill/>
        </p:spPr>
      </p:pic>
      <p:sp>
        <p:nvSpPr>
          <p:cNvPr id="9" name="Title 1"/>
          <p:cNvSpPr txBox="1">
            <a:spLocks/>
          </p:cNvSpPr>
          <p:nvPr/>
        </p:nvSpPr>
        <p:spPr>
          <a:xfrm>
            <a:off x="533400" y="3733800"/>
            <a:ext cx="8001000" cy="914400"/>
          </a:xfrm>
          <a:prstGeom prst="rect">
            <a:avLst/>
          </a:prstGeom>
        </p:spPr>
        <p:txBody>
          <a:bodyPr vert="horz" lIns="91440" tIns="45720" rIns="91440" bIns="45720" rtlCol="0">
            <a:normAutofit fontScale="70000" lnSpcReduction="20000"/>
          </a:bodyPr>
          <a:lstStyle/>
          <a:p>
            <a:pPr marL="342900" indent="-342900" algn="just">
              <a:spcBef>
                <a:spcPct val="20000"/>
              </a:spcBef>
              <a:buFont typeface="Courier New" pitchFamily="49" charset="0"/>
              <a:buChar char="o"/>
            </a:pPr>
            <a:r>
              <a:rPr lang="en-IN" sz="3200" dirty="0" err="1" smtClean="0"/>
              <a:t>MixColumns</a:t>
            </a:r>
            <a:r>
              <a:rPr lang="en-IN" sz="3200" dirty="0" smtClean="0"/>
              <a:t>—a mixing operation which operates on the columns of the state, combining the four bytes in each column.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3" name="Picture 5" descr="C:\Users\Admin\Desktop\320px-AES-MixColumns.svg.png"/>
          <p:cNvPicPr>
            <a:picLocks noChangeAspect="1" noChangeArrowheads="1"/>
          </p:cNvPicPr>
          <p:nvPr/>
        </p:nvPicPr>
        <p:blipFill>
          <a:blip r:embed="rId4" cstate="print"/>
          <a:srcRect/>
          <a:stretch>
            <a:fillRect/>
          </a:stretch>
        </p:blipFill>
        <p:spPr bwMode="auto">
          <a:xfrm>
            <a:off x="2667000" y="4648200"/>
            <a:ext cx="3657600" cy="1600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1802</Words>
  <Application>Microsoft Office PowerPoint</Application>
  <PresentationFormat>On-screen Show (4:3)</PresentationFormat>
  <Paragraphs>230</Paragraphs>
  <Slides>35</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Packager Shell Object</vt:lpstr>
      <vt:lpstr>Security System using Cryptography, Steganography and Watermarking</vt:lpstr>
      <vt:lpstr>Contents</vt:lpstr>
      <vt:lpstr>Objective</vt:lpstr>
      <vt:lpstr>Problem Definition</vt:lpstr>
      <vt:lpstr>Proposed Solution</vt:lpstr>
      <vt:lpstr>System Architecture</vt:lpstr>
      <vt:lpstr>Slide 7</vt:lpstr>
      <vt:lpstr>AES Description </vt:lpstr>
      <vt:lpstr>Slide 9</vt:lpstr>
      <vt:lpstr>Slide 10</vt:lpstr>
      <vt:lpstr>Slide 11</vt:lpstr>
      <vt:lpstr>Step 6: Insert characters in first component of pixels by replacing it. Step 7: Repeat step 6 till all the characters has been embedded. Step 8: Again place some terminating symbol to indicate end of data. Step 9: Obtained stego image.</vt:lpstr>
      <vt:lpstr>Slide 13</vt:lpstr>
      <vt:lpstr>Slide 14</vt:lpstr>
      <vt:lpstr>Slide 15</vt:lpstr>
      <vt:lpstr>System Design</vt:lpstr>
      <vt:lpstr>System Implementation</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Conclusion</vt:lpstr>
      <vt:lpstr>Future Work</vt:lpstr>
      <vt:lpstr>References</vt:lpstr>
      <vt:lpstr>Slide 33</vt:lpstr>
      <vt:lpstr>Slide 34</vt:lpstr>
      <vt:lpstr>Annexure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kunal</dc:creator>
  <cp:lastModifiedBy>sayed shazeb</cp:lastModifiedBy>
  <cp:revision>92</cp:revision>
  <dcterms:created xsi:type="dcterms:W3CDTF">2006-08-16T00:00:00Z</dcterms:created>
  <dcterms:modified xsi:type="dcterms:W3CDTF">2015-04-30T06:07:36Z</dcterms:modified>
</cp:coreProperties>
</file>