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3" r:id="rId5"/>
    <p:sldId id="262" r:id="rId6"/>
    <p:sldId id="264" r:id="rId7"/>
    <p:sldId id="259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8/8/2014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8/8/2014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8/8/2014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8/8/2014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8/8/2014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8/8/2014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8/8/2014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8/8/2014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8/8/2014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8/8/2014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8/8/2014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661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791110"/>
            <a:ext cx="8595360" cy="5389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8/8/2014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52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Source Sans Pro Semibold" panose="020B0603030403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Source Sans Pro" panose="020B0503030403020204" pitchFamily="34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Source Sans Pro" panose="020B0503030403020204" pitchFamily="34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Source Sans Pro" panose="020B0503030403020204" pitchFamily="34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Source Sans Pro" panose="020B0503030403020204" pitchFamily="34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yedHa@Microsoft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spnet.codeplex.com/SourceControl/latest#Samples/AzureWebJobs/BasicSamples/HelloWorl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ka.ms/azuremsdn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zure.microsoft.com/en-us/documentation/infographics/azure/" TargetMode="External"/><Relationship Id="rId2" Type="http://schemas.openxmlformats.org/officeDocument/2006/relationships/hyperlink" Target="http://msdn.microsoft.com/en-us/library/azure/dd163896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library/azure/dn151790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What's new for ASP.NET developers using Windows Azure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Sayed Ibrahim Hashimi</a:t>
            </a:r>
          </a:p>
          <a:p>
            <a:r>
              <a:rPr lang="en-US" dirty="0" smtClean="0">
                <a:hlinkClick r:id="rId2"/>
              </a:rPr>
              <a:t>SayedHa@Microsoft.com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SayedIHashimi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14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aspnet.codeplex.com/SourceControl/latest#Samples/AzureWebJobs/BasicSamples/HelloWorld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5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Why Azure?</a:t>
            </a:r>
          </a:p>
          <a:p>
            <a:endParaRPr lang="en-US" sz="3200" dirty="0"/>
          </a:p>
          <a:p>
            <a:r>
              <a:rPr lang="en-US" sz="3200" dirty="0" smtClean="0"/>
              <a:t>Brief overview of Azure offerings</a:t>
            </a:r>
          </a:p>
          <a:p>
            <a:endParaRPr lang="en-US" sz="3200" dirty="0" smtClean="0"/>
          </a:p>
          <a:p>
            <a:r>
              <a:rPr lang="en-US" sz="3200" dirty="0" smtClean="0"/>
              <a:t>Topics I’ll cover specifically</a:t>
            </a:r>
          </a:p>
          <a:p>
            <a:pPr lvl="1"/>
            <a:r>
              <a:rPr lang="en-US" sz="3000" dirty="0" smtClean="0"/>
              <a:t>Azure Active Directory</a:t>
            </a:r>
          </a:p>
          <a:p>
            <a:pPr lvl="1"/>
            <a:r>
              <a:rPr lang="en-US" sz="3000" dirty="0" smtClean="0"/>
              <a:t>Web Sites</a:t>
            </a:r>
          </a:p>
          <a:p>
            <a:pPr lvl="1"/>
            <a:r>
              <a:rPr lang="en-US" sz="3000" dirty="0" smtClean="0"/>
              <a:t>Web Jobs</a:t>
            </a:r>
          </a:p>
          <a:p>
            <a:pPr lvl="1"/>
            <a:r>
              <a:rPr lang="en-US" sz="3000" dirty="0" smtClean="0"/>
              <a:t>Site Extensions</a:t>
            </a:r>
          </a:p>
        </p:txBody>
      </p:sp>
    </p:spTree>
    <p:extLst>
      <p:ext uri="{BB962C8B-B14F-4D97-AF65-F5344CB8AC3E}">
        <p14:creationId xmlns:p14="http://schemas.microsoft.com/office/powerpoint/2010/main" val="342366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Azure?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" y="762000"/>
            <a:ext cx="111252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Source Sans Pro Black" panose="020B0803030403020204" pitchFamily="34" charset="0"/>
              </a:rPr>
              <a:t>Move Faster</a:t>
            </a:r>
          </a:p>
          <a:p>
            <a:pPr>
              <a:lnSpc>
                <a:spcPts val="1000"/>
              </a:lnSpc>
            </a:pPr>
            <a:r>
              <a:rPr lang="en-US" sz="1700" dirty="0">
                <a:latin typeface="Source Sans Pro" panose="020B0503030403020204" pitchFamily="34" charset="0"/>
              </a:rPr>
              <a:t>Let Azure Virtual Machines, Networking, Storage, SQL manage infrastructure for you</a:t>
            </a:r>
          </a:p>
          <a:p>
            <a:pPr>
              <a:lnSpc>
                <a:spcPts val="1000"/>
              </a:lnSpc>
            </a:pPr>
            <a:r>
              <a:rPr lang="en-US" sz="1700" dirty="0">
                <a:latin typeface="Source Sans Pro" panose="020B0503030403020204" pitchFamily="34" charset="0"/>
              </a:rPr>
              <a:t>Move even faster with Azure Web Sites and a full suite of App Services</a:t>
            </a:r>
          </a:p>
          <a:p>
            <a:pPr>
              <a:lnSpc>
                <a:spcPts val="1000"/>
              </a:lnSpc>
            </a:pPr>
            <a:r>
              <a:rPr lang="en-US" sz="1700" dirty="0">
                <a:latin typeface="Source Sans Pro" panose="020B0503030403020204" pitchFamily="34" charset="0"/>
              </a:rPr>
              <a:t>Leverage rich ASP.NET and Visual Studio Integration with </a:t>
            </a:r>
            <a:r>
              <a:rPr lang="en-US" sz="1700" dirty="0" smtClean="0">
                <a:latin typeface="Source Sans Pro" panose="020B0503030403020204" pitchFamily="34" charset="0"/>
              </a:rPr>
              <a:t>Azure</a:t>
            </a:r>
          </a:p>
          <a:p>
            <a:pPr marL="0" indent="0">
              <a:lnSpc>
                <a:spcPts val="2040"/>
              </a:lnSpc>
              <a:buNone/>
            </a:pPr>
            <a:endParaRPr lang="en-US" sz="3600" dirty="0" smtClean="0">
              <a:latin typeface="Source Sans Pro Black" panose="020B0803030403020204" pitchFamily="34" charset="0"/>
            </a:endParaRPr>
          </a:p>
          <a:p>
            <a:pPr marL="0" indent="0">
              <a:lnSpc>
                <a:spcPts val="2040"/>
              </a:lnSpc>
              <a:buNone/>
            </a:pPr>
            <a:r>
              <a:rPr lang="en-US" sz="3600" dirty="0" smtClean="0">
                <a:latin typeface="Source Sans Pro Black" panose="020B0803030403020204" pitchFamily="34" charset="0"/>
              </a:rPr>
              <a:t>Do </a:t>
            </a:r>
            <a:r>
              <a:rPr lang="en-US" sz="3600" dirty="0">
                <a:latin typeface="Source Sans Pro Black" panose="020B0803030403020204" pitchFamily="34" charset="0"/>
              </a:rPr>
              <a:t>More</a:t>
            </a:r>
          </a:p>
          <a:p>
            <a:pPr>
              <a:lnSpc>
                <a:spcPts val="1000"/>
              </a:lnSpc>
            </a:pPr>
            <a:r>
              <a:rPr lang="en-US" sz="1700" dirty="0"/>
              <a:t>Scale on demand and globally to handle spikes</a:t>
            </a:r>
          </a:p>
          <a:p>
            <a:pPr>
              <a:lnSpc>
                <a:spcPts val="1000"/>
              </a:lnSpc>
            </a:pPr>
            <a:r>
              <a:rPr lang="en-US" sz="1700" dirty="0"/>
              <a:t>Deliver solutions not possible or practical before</a:t>
            </a:r>
            <a:endParaRPr lang="en-US" sz="1700" dirty="0" smtClean="0"/>
          </a:p>
          <a:p>
            <a:pPr marL="0" indent="0">
              <a:lnSpc>
                <a:spcPts val="2040"/>
              </a:lnSpc>
              <a:buNone/>
            </a:pPr>
            <a:endParaRPr lang="en-US" sz="3600" dirty="0" smtClean="0">
              <a:latin typeface="Source Sans Pro Black" panose="020B0803030403020204" pitchFamily="34" charset="0"/>
            </a:endParaRPr>
          </a:p>
          <a:p>
            <a:pPr marL="0" indent="0">
              <a:lnSpc>
                <a:spcPts val="2040"/>
              </a:lnSpc>
              <a:buNone/>
            </a:pPr>
            <a:r>
              <a:rPr lang="en-US" sz="3600" dirty="0" smtClean="0">
                <a:latin typeface="Source Sans Pro Black" panose="020B0803030403020204" pitchFamily="34" charset="0"/>
              </a:rPr>
              <a:t>Save </a:t>
            </a:r>
            <a:r>
              <a:rPr lang="en-US" sz="3600" dirty="0">
                <a:latin typeface="Source Sans Pro Black" panose="020B0803030403020204" pitchFamily="34" charset="0"/>
              </a:rPr>
              <a:t>Money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700" dirty="0"/>
              <a:t>MSDN Subscribers have existing monthly benefits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700" dirty="0"/>
              <a:t>Focus on your app, not the plumbing and management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700" dirty="0"/>
              <a:t>Pay as you go</a:t>
            </a:r>
            <a:endParaRPr lang="en-US" sz="1700" dirty="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88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3660" y="758952"/>
            <a:ext cx="10622604" cy="4041648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aka.ms/azuremsdn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MSDN Subscribers can activate existing Azure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18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Azure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msdn.microsoft.com/en-us/library/azure/dd163896.aspx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>
                <a:hlinkClick r:id="rId3"/>
              </a:rPr>
              <a:t>http://azure.microsoft.com/en-us/documentation/infographics/azure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7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36" y="213081"/>
            <a:ext cx="6096528" cy="64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Familiar technology, enhanced in Azure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526753"/>
              </p:ext>
            </p:extLst>
          </p:nvPr>
        </p:nvGraphicFramePr>
        <p:xfrm>
          <a:off x="274639" y="1272241"/>
          <a:ext cx="11416030" cy="527302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514598"/>
                <a:gridCol w="3581400"/>
                <a:gridCol w="5320032"/>
              </a:tblGrid>
              <a:tr h="731520">
                <a:tc>
                  <a:txBody>
                    <a:bodyPr/>
                    <a:lstStyle/>
                    <a:p>
                      <a:pPr defTabSz="932472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800" b="1" kern="1200" dirty="0" smtClean="0"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latin typeface="+mj-lt"/>
                          <a:ea typeface="Segoe UI" pitchFamily="34" charset="0"/>
                          <a:cs typeface="Segoe UI" pitchFamily="34" charset="0"/>
                        </a:rPr>
                        <a:t>Feature</a:t>
                      </a:r>
                    </a:p>
                  </a:txBody>
                  <a:tcPr marL="182880" marR="182880" marT="91440" marB="91440" anchor="ctr">
                    <a:lnL w="12700" cmpd="sng">
                      <a:noFill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800" b="1" kern="1200" dirty="0" smtClean="0"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latin typeface="+mj-lt"/>
                          <a:ea typeface="Segoe UI" pitchFamily="34" charset="0"/>
                          <a:cs typeface="Segoe UI" pitchFamily="34" charset="0"/>
                        </a:rPr>
                        <a:t>On-Premises</a:t>
                      </a:r>
                      <a:endParaRPr lang="en-US" sz="2800" b="1" kern="1200" dirty="0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+mj-l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182880" marR="182880" marT="91440" marB="9144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800" b="1" kern="1200" dirty="0" smtClean="0"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latin typeface="+mj-lt"/>
                          <a:ea typeface="Segoe UI" pitchFamily="34" charset="0"/>
                          <a:cs typeface="Segoe UI" pitchFamily="34" charset="0"/>
                        </a:rPr>
                        <a:t>Azure</a:t>
                      </a:r>
                      <a:endParaRPr lang="en-US" sz="2800" b="1" kern="1200" dirty="0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+mj-l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182880" marR="182880" marT="91440" marB="9144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00582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Web Sites</a:t>
                      </a:r>
                      <a:endParaRPr lang="en-US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+mn-lt"/>
                        </a:rPr>
                        <a:t>Windows Server + IIS</a:t>
                      </a:r>
                    </a:p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+mn-lt"/>
                        </a:rPr>
                        <a:t>Web Forms + MVC + HTML+ CSS</a:t>
                      </a:r>
                      <a:r>
                        <a:rPr lang="en-US" b="0" baseline="0" dirty="0" smtClean="0">
                          <a:latin typeface="+mn-lt"/>
                        </a:rPr>
                        <a:t> + JavaScript</a:t>
                      </a:r>
                    </a:p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+mn-lt"/>
                        </a:rPr>
                        <a:t>Visual Studio Tooling</a:t>
                      </a:r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</a:rPr>
                        <a:t>Azure Compute (Virtual Machines,</a:t>
                      </a:r>
                      <a:r>
                        <a:rPr lang="en-US" sz="1800" b="0" baseline="0" dirty="0" smtClean="0">
                          <a:latin typeface="+mn-lt"/>
                        </a:rPr>
                        <a:t> </a:t>
                      </a:r>
                      <a:r>
                        <a:rPr lang="en-US" sz="1800" b="0" dirty="0" err="1" smtClean="0">
                          <a:latin typeface="+mn-lt"/>
                        </a:rPr>
                        <a:t>WebSites</a:t>
                      </a:r>
                      <a:r>
                        <a:rPr lang="en-US" sz="1800" b="0" dirty="0" smtClean="0">
                          <a:latin typeface="+mn-lt"/>
                        </a:rPr>
                        <a:t>)</a:t>
                      </a:r>
                    </a:p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</a:rPr>
                        <a:t>Distributed Session State,</a:t>
                      </a:r>
                      <a:r>
                        <a:rPr lang="en-US" sz="1800" b="0" baseline="0" dirty="0" smtClean="0">
                          <a:latin typeface="+mn-lt"/>
                        </a:rPr>
                        <a:t> Output Cache</a:t>
                      </a:r>
                      <a:r>
                        <a:rPr lang="en-US" sz="1800" b="0" dirty="0" smtClean="0">
                          <a:latin typeface="+mn-lt"/>
                        </a:rPr>
                        <a:t>  </a:t>
                      </a:r>
                    </a:p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baseline="0" dirty="0" smtClean="0">
                        <a:latin typeface="+mn-lt"/>
                      </a:endParaRPr>
                    </a:p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baseline="0" dirty="0" smtClean="0">
                          <a:latin typeface="+mn-lt"/>
                        </a:rPr>
                        <a:t>Rich Azure Tooling Integration</a:t>
                      </a:r>
                      <a:endParaRPr lang="en-US" sz="1800" b="0" dirty="0" smtClean="0">
                        <a:latin typeface="+mn-lt"/>
                      </a:endParaRPr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</a:tr>
              <a:tr h="563861">
                <a:tc>
                  <a:txBody>
                    <a:bodyPr/>
                    <a:lstStyle/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Identity</a:t>
                      </a:r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Directory</a:t>
                      </a:r>
                      <a:endParaRPr lang="en-US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</a:rPr>
                        <a:t>Azure Active Directory</a:t>
                      </a:r>
                      <a:endParaRPr lang="en-US" b="0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Web API</a:t>
                      </a:r>
                      <a:endParaRPr lang="en-US" sz="1800" b="1" i="1" u="none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</a:t>
                      </a:r>
                      <a:r>
                        <a:rPr lang="en-US" baseline="0" dirty="0" smtClean="0"/>
                        <a:t> API</a:t>
                      </a:r>
                      <a:endParaRPr lang="en-US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API Management, Mobile, Notification Service</a:t>
                      </a:r>
                      <a:endParaRPr lang="en-US" b="0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</a:tr>
              <a:tr h="563880">
                <a:tc>
                  <a:txBody>
                    <a:bodyPr/>
                    <a:lstStyle/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Jobs</a:t>
                      </a:r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Console,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Service </a:t>
                      </a:r>
                      <a:endParaRPr lang="en-US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Web Jobs</a:t>
                      </a:r>
                      <a:endParaRPr lang="en-US" b="0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Real Time</a:t>
                      </a:r>
                      <a:endParaRPr lang="en-US" b="0" dirty="0">
                        <a:latin typeface="+mn-lt"/>
                      </a:endParaRPr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SignalR</a:t>
                      </a:r>
                      <a:endParaRPr lang="en-US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Azure Service Bus or </a:t>
                      </a:r>
                      <a:r>
                        <a:rPr lang="en-US" b="0" dirty="0" smtClean="0"/>
                        <a:t>Redis Cache Backplane</a:t>
                      </a:r>
                      <a:r>
                        <a:rPr lang="en-US" b="0" baseline="0" dirty="0" smtClean="0"/>
                        <a:t> </a:t>
                      </a:r>
                      <a:endParaRPr lang="en-US" b="0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Cache</a:t>
                      </a:r>
                      <a:endParaRPr lang="en-US" b="0" dirty="0">
                        <a:latin typeface="+mn-lt"/>
                      </a:endParaRPr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AppFabric</a:t>
                      </a:r>
                      <a:r>
                        <a:rPr lang="en-US" dirty="0" smtClean="0"/>
                        <a:t> Cache</a:t>
                      </a:r>
                      <a:endParaRPr lang="en-US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Azure Redis Cache </a:t>
                      </a:r>
                      <a:r>
                        <a:rPr lang="en-US" dirty="0" smtClean="0"/>
                        <a:t>or Azure Managed Cache</a:t>
                      </a:r>
                      <a:endParaRPr lang="en-US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latin typeface="+mn-lt"/>
                        </a:rPr>
                        <a:t>Traffic Manager</a:t>
                      </a:r>
                      <a:endParaRPr lang="en-US" b="0" dirty="0">
                        <a:latin typeface="+mn-lt"/>
                      </a:endParaRPr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</a:t>
                      </a:r>
                      <a:endParaRPr lang="en-US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Azure Traffic Manager</a:t>
                      </a:r>
                      <a:endParaRPr lang="en-US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53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  <a:br>
              <a:rPr lang="en-US" dirty="0" smtClean="0"/>
            </a:br>
            <a:r>
              <a:rPr lang="en-US" dirty="0" smtClean="0"/>
              <a:t>Azure Active Directory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36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Azure Active Directory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Azure Active Directory</a:t>
            </a:r>
          </a:p>
          <a:p>
            <a:r>
              <a:rPr lang="en-US" dirty="0" smtClean="0"/>
              <a:t>For small organizations you can store your entire directory in AAD</a:t>
            </a:r>
          </a:p>
          <a:p>
            <a:r>
              <a:rPr lang="en-US" dirty="0" smtClean="0"/>
              <a:t>For enterprise organizations you can sync your on-</a:t>
            </a:r>
            <a:r>
              <a:rPr lang="en-US" dirty="0" err="1" smtClean="0"/>
              <a:t>prem</a:t>
            </a:r>
            <a:r>
              <a:rPr lang="en-US" dirty="0" smtClean="0"/>
              <a:t> AD to AAD</a:t>
            </a:r>
          </a:p>
          <a:p>
            <a:r>
              <a:rPr lang="en-US" dirty="0" smtClean="0"/>
              <a:t>Free for up to 500,000 users</a:t>
            </a:r>
          </a:p>
          <a:p>
            <a:endParaRPr lang="en-US" dirty="0"/>
          </a:p>
          <a:p>
            <a:r>
              <a:rPr lang="en-US" dirty="0" smtClean="0"/>
              <a:t>Process for manual setup described </a:t>
            </a:r>
            <a:r>
              <a:rPr lang="en-US" dirty="0"/>
              <a:t>at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msdn.microsoft.com/library/azure/dn151790.aspx</a:t>
            </a:r>
            <a:endParaRPr lang="en-US" dirty="0" smtClean="0"/>
          </a:p>
          <a:p>
            <a:r>
              <a:rPr lang="en-US" dirty="0" smtClean="0"/>
              <a:t>In Visual Studio we have added tooling around this to make it really 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2491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TC103457515[[fn=View]]</Template>
  <TotalTime>310</TotalTime>
  <Words>288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Century Schoolbook</vt:lpstr>
      <vt:lpstr>Segoe UI</vt:lpstr>
      <vt:lpstr>Source Sans Pro</vt:lpstr>
      <vt:lpstr>Source Sans Pro Black</vt:lpstr>
      <vt:lpstr>Source Sans Pro Semibold</vt:lpstr>
      <vt:lpstr>Wingdings 2</vt:lpstr>
      <vt:lpstr>View</vt:lpstr>
      <vt:lpstr>What's new for ASP.NET developers using Windows Azure</vt:lpstr>
      <vt:lpstr>Agenda</vt:lpstr>
      <vt:lpstr>Why Azure?</vt:lpstr>
      <vt:lpstr>http://aka.ms/azuremsdn </vt:lpstr>
      <vt:lpstr>Overview of Azure</vt:lpstr>
      <vt:lpstr>PowerPoint Presentation</vt:lpstr>
      <vt:lpstr>Familiar technology, enhanced in Azure</vt:lpstr>
      <vt:lpstr>Demo: Azure Active Directory</vt:lpstr>
      <vt:lpstr>Azure Active Directory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What's new for ASP.NET developers using Windows Azure</dc:title>
  <dc:creator>Sayed Hashimi</dc:creator>
  <cp:lastModifiedBy>Sayed Hashimi</cp:lastModifiedBy>
  <cp:revision>18</cp:revision>
  <dcterms:created xsi:type="dcterms:W3CDTF">2014-08-08T16:00:22Z</dcterms:created>
  <dcterms:modified xsi:type="dcterms:W3CDTF">2014-08-09T01:48:28Z</dcterms:modified>
</cp:coreProperties>
</file>