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9"/>
    <p:restoredTop sz="95964"/>
  </p:normalViewPr>
  <p:slideViewPr>
    <p:cSldViewPr snapToGrid="0" snapToObjects="1">
      <p:cViewPr varScale="1">
        <p:scale>
          <a:sx n="130" d="100"/>
          <a:sy n="130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7B8E-C5FA-5A44-AE9F-BAF5B8DD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A31F-FAFD-B14F-A168-99E6B943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D5AB-4166-B64F-8D3D-AF39A0FA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8B01-9967-D344-9E36-93169D17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2D66-48C8-3149-B678-A5EF0AD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14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37C0-29B5-4D42-900C-5CB1BF5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30660-1163-9949-AB0B-1F19F5CBA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6DDB-651E-2A43-84CB-1246B829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1D47-D34F-A949-AB27-D4BEF8E0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710D-E508-E74D-BBE2-C9D94B0D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62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F2489-3643-5247-A714-E06892F5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B2DD-1E4F-1344-A754-ADFD7B73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A2D2-092A-5647-B15A-ABE21B19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69F9-89AC-1245-A1C4-78FF70B2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36DF-5830-AF4D-9368-7096F4B9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C885-5858-2B41-8C47-35B7C9DB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E2C-E5A9-8048-9500-830A43DA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050B-A8BD-354D-9F2C-009A3278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EEDE-7183-FF4A-B188-8C9B95E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64EF-C57B-174C-87BB-7A65D37B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18F-F5CE-5847-86E9-64142636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4EB7-1292-7B40-80C2-B29127A7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55E3-B55D-0844-8537-F10D0A18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E5BC-3735-AC42-96CB-811B17D5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2B41-8217-5F4C-8C0E-869515B7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29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3622-9C55-5E4B-8F11-EBE5D0C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577D-AEFB-B244-BA58-0F187102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633FB-5DF4-7344-B16A-0D1FFC9F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0693-F3E7-1B48-BF2E-BD4873EA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48A0-AC9E-6747-A42F-E3590A59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DD1E-2610-AB46-9299-129D4DB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607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7C30-86AC-7C46-85E4-FF7848B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AF59-399E-F149-BDC1-AA6F26A6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297E-1927-EB4C-87FD-209828E2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A7DA1-17E9-E24C-B47C-42644F9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42C7-01B6-5142-BD2D-9C92CB36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7D85D-EAF9-F54E-B2B7-FDA12E00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19B10-F1EA-4C43-BED1-9C9ADEA1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94827-8181-3848-AD0F-8C58F11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055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882E-CE7E-5449-9D65-4AE9FA77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8749E-4CAD-5248-B6E7-E7CF7F4E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B803-3612-0044-9659-9CC5B3FD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21A5-2F7B-5B41-B1CB-9024EB2A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423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8E171-B4C4-D44D-992E-63226C15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72A49-647C-6749-A384-19E4195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1683-2942-004A-844F-F1991489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27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1815-E572-2A40-BF33-FF59180A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2D1C-C9E0-634E-978E-46E92B8E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13B0-0185-974C-8CDA-89FE8FCB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30EA-2CE7-904D-BBEA-202F87B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7237-5960-1B48-861C-9370CDE6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4962B-9D4A-C541-B883-E087A2EC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3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C1E-4CD4-7B4B-BA91-D03AA2B9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C843F-E129-F042-B48A-9E670EC0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A131-DDD8-4240-AE3C-6AEB6EDD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CBD6-969F-7345-B395-DF5FB893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FC33-E9FA-044A-AF77-31B1CBD1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032D6-A271-7C4A-A5D5-3DE6F87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18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A2946-A50C-7045-AC62-B95FBE68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A26C-8182-924D-BA87-74373359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040A-019B-4849-907D-5323B0EA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00E9-6753-994B-89BE-1CC5F098EE36}" type="datetimeFigureOut">
              <a:rPr lang="en-CN" smtClean="0"/>
              <a:t>2022/10/25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124A-6F9B-634B-862D-6E6FD7D0E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B29B-19B7-AD47-B3E3-4B25C3A1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FE9A-B981-1541-A8BF-45B32109FBB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71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C3FC-4E6D-4744-9E1B-42482D305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N" dirty="0"/>
              <a:t>5305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19855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33F7-5C8A-6D4A-9896-49F2E27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7" y="18256"/>
            <a:ext cx="10515600" cy="1318932"/>
          </a:xfrm>
        </p:spPr>
        <p:txBody>
          <a:bodyPr/>
          <a:lstStyle/>
          <a:p>
            <a:pPr algn="ctr"/>
            <a:r>
              <a:rPr lang="en-C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3C7E-DCF5-8046-8AF6-0E10A336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5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CN" dirty="0"/>
              <a:t>Given the application requirement: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CN" dirty="0"/>
              <a:t>1. See the </a:t>
            </a:r>
            <a:r>
              <a:rPr lang="en-CN" i="1" dirty="0"/>
              <a:t>OnlineStore</a:t>
            </a:r>
            <a:r>
              <a:rPr lang="en-CN" dirty="0"/>
              <a:t> Conceptual Model described in SQL (file ‘</a:t>
            </a:r>
            <a:r>
              <a:rPr lang="en-US" dirty="0" err="1"/>
              <a:t>onlinestore-schema.sql</a:t>
            </a:r>
            <a:r>
              <a:rPr lang="en-CN" dirty="0"/>
              <a:t>’).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CN" dirty="0"/>
              <a:t>2. See the Query and Update patterns (file ‘</a:t>
            </a:r>
            <a:r>
              <a:rPr lang="en-US" dirty="0" err="1"/>
              <a:t>onlinestore-queries.info</a:t>
            </a:r>
            <a:r>
              <a:rPr lang="en-US" dirty="0"/>
              <a:t>’</a:t>
            </a:r>
            <a:r>
              <a:rPr lang="en-CN" dirty="0"/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CN" dirty="0"/>
              <a:t>3. A sample </a:t>
            </a:r>
            <a:r>
              <a:rPr lang="en-CN" i="1" dirty="0"/>
              <a:t>OnlineStore</a:t>
            </a:r>
            <a:r>
              <a:rPr lang="en-CN" dirty="0"/>
              <a:t> dataset represented in SQL tables (‘</a:t>
            </a:r>
            <a:r>
              <a:rPr lang="en-US" dirty="0" err="1"/>
              <a:t>onlinestore_dataset_dump.sql</a:t>
            </a:r>
            <a:r>
              <a:rPr lang="en-US" dirty="0"/>
              <a:t>’</a:t>
            </a:r>
            <a:r>
              <a:rPr lang="en-CN" dirty="0"/>
              <a:t>) according to the definition in file ‘</a:t>
            </a:r>
            <a:r>
              <a:rPr lang="en-US" dirty="0" err="1"/>
              <a:t>onlinestore-schema.sql</a:t>
            </a:r>
            <a:r>
              <a:rPr lang="en-CN" dirty="0"/>
              <a:t>’. Load ‘</a:t>
            </a:r>
            <a:r>
              <a:rPr lang="en-US" dirty="0" err="1"/>
              <a:t>onlinestore_dataset_dump.sql</a:t>
            </a:r>
            <a:r>
              <a:rPr lang="en-CN" dirty="0"/>
              <a:t>’ to MySQL. </a:t>
            </a:r>
          </a:p>
          <a:p>
            <a:pPr>
              <a:buFont typeface="Wingdings" pitchFamily="2" charset="2"/>
              <a:buChar char="§"/>
            </a:pPr>
            <a:r>
              <a:rPr lang="en-CN" dirty="0"/>
              <a:t>Use MongoDB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T1. D</a:t>
            </a:r>
            <a:r>
              <a:rPr lang="en-CN" dirty="0"/>
              <a:t>esign the corresponding Document model for data R1 and queries/updates R2 above.</a:t>
            </a:r>
          </a:p>
          <a:p>
            <a:pPr lvl="1">
              <a:buFont typeface="Wingdings" pitchFamily="2" charset="2"/>
              <a:buChar char="§"/>
            </a:pPr>
            <a:r>
              <a:rPr lang="en-CN" dirty="0"/>
              <a:t>T2. Transform the sample dataset R3 to the corresponding NoSQL schemas in T1, and load the transformed data to MongoDB. </a:t>
            </a:r>
          </a:p>
          <a:p>
            <a:pPr lvl="1">
              <a:buFont typeface="Wingdings" pitchFamily="2" charset="2"/>
              <a:buChar char="§"/>
            </a:pPr>
            <a:r>
              <a:rPr lang="en-CN" dirty="0"/>
              <a:t>T3. Implement the queries and updates through the Java driver of Mongo DB. User can choose a query/update and enter parameter values, and results are returned. </a:t>
            </a:r>
          </a:p>
        </p:txBody>
      </p:sp>
    </p:spTree>
    <p:extLst>
      <p:ext uri="{BB962C8B-B14F-4D97-AF65-F5344CB8AC3E}">
        <p14:creationId xmlns:p14="http://schemas.microsoft.com/office/powerpoint/2010/main" val="160292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249F-0A89-5745-86F7-C6E615F5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03" y="0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OnlineStore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688EE0-DEDB-0642-8D28-CB9379A429E3}"/>
              </a:ext>
            </a:extLst>
          </p:cNvPr>
          <p:cNvSpPr/>
          <p:nvPr/>
        </p:nvSpPr>
        <p:spPr>
          <a:xfrm>
            <a:off x="2323609" y="1008589"/>
            <a:ext cx="876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Corresponding SQL design is given in ‘</a:t>
            </a:r>
            <a:r>
              <a:rPr lang="en-US" sz="2400" dirty="0" err="1"/>
              <a:t>onlinestore-schema.sql</a:t>
            </a:r>
            <a:r>
              <a:rPr lang="en-US" sz="2400" dirty="0"/>
              <a:t>’.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E755D33-DB48-65DB-E75E-7013CFA8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4" y="1828800"/>
            <a:ext cx="98174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E011-DABD-1C44-81AE-D48898F4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59" y="18255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OnlineStore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 Update Cases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79FF-1C34-C843-BB37-E9690114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5"/>
            <a:ext cx="10515600" cy="4351338"/>
          </a:xfrm>
        </p:spPr>
        <p:txBody>
          <a:bodyPr/>
          <a:lstStyle/>
          <a:p>
            <a:r>
              <a:rPr lang="en-CN" dirty="0"/>
              <a:t>Query is represented in a SQL-like pattern. Those queries are not executable but describes how data are accessed.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Update pattern describes the tasks of one update.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993EF-12D1-C744-8828-1F525B1F1767}"/>
              </a:ext>
            </a:extLst>
          </p:cNvPr>
          <p:cNvSpPr/>
          <p:nvPr/>
        </p:nvSpPr>
        <p:spPr>
          <a:xfrm>
            <a:off x="510907" y="1883241"/>
            <a:ext cx="10791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--Q1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Order.id</a:t>
            </a:r>
            <a:r>
              <a:rPr lang="en-US" sz="2000" dirty="0"/>
              <a:t>, </a:t>
            </a:r>
            <a:r>
              <a:rPr lang="en-US" sz="2000" dirty="0" err="1"/>
              <a:t>Order.saleDate</a:t>
            </a:r>
            <a:r>
              <a:rPr lang="en-US" sz="2000" dirty="0"/>
              <a:t>, </a:t>
            </a:r>
            <a:r>
              <a:rPr lang="en-US" sz="2000" dirty="0" err="1"/>
              <a:t>Order.totalPrice</a:t>
            </a:r>
            <a:r>
              <a:rPr lang="en-US" sz="2000" dirty="0"/>
              <a:t>, </a:t>
            </a:r>
            <a:r>
              <a:rPr lang="en-US" sz="2000" dirty="0" err="1"/>
              <a:t>Customer.id</a:t>
            </a:r>
            <a:r>
              <a:rPr lang="en-US" sz="2000" dirty="0"/>
              <a:t>, </a:t>
            </a:r>
            <a:r>
              <a:rPr lang="en-US" sz="2000" dirty="0" err="1"/>
              <a:t>Customer.name</a:t>
            </a:r>
            <a:r>
              <a:rPr lang="en-US" sz="2000" dirty="0"/>
              <a:t>, </a:t>
            </a:r>
            <a:r>
              <a:rPr lang="en-US" sz="2000" dirty="0" err="1"/>
              <a:t>Customer.contacts</a:t>
            </a:r>
            <a:r>
              <a:rPr lang="en-US" sz="2000" dirty="0"/>
              <a:t>,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Item.id</a:t>
            </a:r>
            <a:r>
              <a:rPr lang="en-US" sz="2000" dirty="0"/>
              <a:t>, </a:t>
            </a:r>
            <a:r>
              <a:rPr lang="en-US" sz="2000" dirty="0" err="1"/>
              <a:t>Item.quantity</a:t>
            </a:r>
            <a:r>
              <a:rPr lang="en-US" sz="2000" dirty="0"/>
              <a:t>, </a:t>
            </a:r>
            <a:r>
              <a:rPr lang="en-US" sz="2000" dirty="0" err="1"/>
              <a:t>Product.id</a:t>
            </a:r>
            <a:r>
              <a:rPr lang="en-US" sz="2000" dirty="0"/>
              <a:t>, </a:t>
            </a:r>
            <a:r>
              <a:rPr lang="en-US" sz="2000" dirty="0" err="1"/>
              <a:t>Product.price</a:t>
            </a:r>
            <a:r>
              <a:rPr lang="en-US" sz="2000" dirty="0"/>
              <a:t>, </a:t>
            </a:r>
            <a:r>
              <a:rPr lang="en-US" sz="2000" dirty="0" err="1"/>
              <a:t>Product.description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Order.consists_of.Item.references.Product,Order.requests.Customer </a:t>
            </a:r>
            <a:r>
              <a:rPr lang="en-CN" sz="2000" dirty="0">
                <a:solidFill>
                  <a:srgbClr val="FF0000"/>
                </a:solidFill>
              </a:rPr>
              <a:t>(class_name.relationship_name. class_name, …)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Order.id</a:t>
            </a:r>
            <a:r>
              <a:rPr lang="en-US" sz="2000" dirty="0"/>
              <a:t> = ?; </a:t>
            </a:r>
            <a:endParaRPr lang="en-C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7C9EF-F376-0B4D-99F2-644FF253CB6F}"/>
              </a:ext>
            </a:extLst>
          </p:cNvPr>
          <p:cNvSpPr/>
          <p:nvPr/>
        </p:nvSpPr>
        <p:spPr>
          <a:xfrm>
            <a:off x="1059159" y="4440291"/>
            <a:ext cx="8200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place an order: insert an order and its relationships with customer and products (creating items).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44595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12E7-9DE8-7550-2FBB-2DD1C6C5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09" y="21032"/>
            <a:ext cx="10515600" cy="1325563"/>
          </a:xfrm>
        </p:spPr>
        <p:txBody>
          <a:bodyPr/>
          <a:lstStyle/>
          <a:p>
            <a:r>
              <a:rPr lang="en-CN" dirty="0"/>
              <a:t>An </a:t>
            </a:r>
            <a:r>
              <a:rPr lang="en-CN" i="1" dirty="0"/>
              <a:t>Example</a:t>
            </a:r>
            <a:r>
              <a:rPr lang="en-CN" dirty="0"/>
              <a:t> Document Model for OnlineStore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52B496-357D-69FF-8493-E7CBB643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228842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BF2F3C-BB51-A192-2098-8DA32C4B35CC}"/>
              </a:ext>
            </a:extLst>
          </p:cNvPr>
          <p:cNvSpPr/>
          <p:nvPr/>
        </p:nvSpPr>
        <p:spPr>
          <a:xfrm>
            <a:off x="6235809" y="2703444"/>
            <a:ext cx="2600077" cy="3260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01B6B-0677-7071-8D97-CFDE45E372C3}"/>
              </a:ext>
            </a:extLst>
          </p:cNvPr>
          <p:cNvSpPr/>
          <p:nvPr/>
        </p:nvSpPr>
        <p:spPr>
          <a:xfrm>
            <a:off x="6499528" y="4373217"/>
            <a:ext cx="2137575" cy="8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162D-7373-80A4-A4B3-FAD8DB70F33B}"/>
              </a:ext>
            </a:extLst>
          </p:cNvPr>
          <p:cNvSpPr/>
          <p:nvPr/>
        </p:nvSpPr>
        <p:spPr>
          <a:xfrm>
            <a:off x="6499528" y="3625796"/>
            <a:ext cx="2137575" cy="6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0AD61-5BE0-5A9F-2DFA-5300EB80C434}"/>
              </a:ext>
            </a:extLst>
          </p:cNvPr>
          <p:cNvSpPr/>
          <p:nvPr/>
        </p:nvSpPr>
        <p:spPr>
          <a:xfrm>
            <a:off x="6499527" y="5263761"/>
            <a:ext cx="2137575" cy="6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27881-C272-0DD3-A28E-6B7CE46EAEE5}"/>
              </a:ext>
            </a:extLst>
          </p:cNvPr>
          <p:cNvSpPr txBox="1"/>
          <p:nvPr/>
        </p:nvSpPr>
        <p:spPr>
          <a:xfrm>
            <a:off x="874954" y="1963972"/>
            <a:ext cx="5438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Data can be embedded in one document as shown in </a:t>
            </a:r>
            <a:r>
              <a:rPr lang="en-CN" sz="2400" i="1" dirty="0"/>
              <a:t>Collection:Customer</a:t>
            </a:r>
            <a:r>
              <a:rPr lang="en-CN" sz="2400" dirty="0"/>
              <a:t>.</a:t>
            </a:r>
          </a:p>
          <a:p>
            <a:r>
              <a:rPr lang="en-CN" sz="2400" dirty="0"/>
              <a:t>Joins can be avoided to improve the query performance.</a:t>
            </a:r>
          </a:p>
          <a:p>
            <a:endParaRPr lang="en-CN" sz="2400" dirty="0"/>
          </a:p>
          <a:p>
            <a:r>
              <a:rPr lang="en-CN" sz="2400" b="1" dirty="0"/>
              <a:t>Design your document models for the aformentioned data and queries.</a:t>
            </a:r>
          </a:p>
        </p:txBody>
      </p:sp>
    </p:spTree>
    <p:extLst>
      <p:ext uri="{BB962C8B-B14F-4D97-AF65-F5344CB8AC3E}">
        <p14:creationId xmlns:p14="http://schemas.microsoft.com/office/powerpoint/2010/main" val="472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936-26FD-6E4C-8961-19B37CA8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B6BC-579E-DD43-94DF-77009DE0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7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N" dirty="0"/>
              <a:t>MongoDB database system version recommended: 5.0.5.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-database-tools (version 100.5.2) for ‘</a:t>
            </a:r>
            <a:r>
              <a:rPr lang="en-US" dirty="0" err="1"/>
              <a:t>mongoimport</a:t>
            </a:r>
            <a:r>
              <a:rPr lang="en-US" dirty="0"/>
              <a:t>’ tool to load sample dataset.</a:t>
            </a:r>
            <a:endParaRPr lang="en-CN" dirty="0"/>
          </a:p>
          <a:p>
            <a:pPr>
              <a:buFont typeface="Wingdings" pitchFamily="2" charset="2"/>
              <a:buChar char="§"/>
            </a:pPr>
            <a:r>
              <a:rPr lang="en-CN" dirty="0"/>
              <a:t>MongoDB java driver version recommended:</a:t>
            </a:r>
          </a:p>
          <a:p>
            <a:pPr>
              <a:buFont typeface="Wingdings" pitchFamily="2" charset="2"/>
              <a:buChar char="§"/>
            </a:pPr>
            <a:endParaRPr lang="en-CN" dirty="0"/>
          </a:p>
          <a:p>
            <a:pPr>
              <a:buFont typeface="Wingdings" pitchFamily="2" charset="2"/>
              <a:buChar char="§"/>
            </a:pPr>
            <a:endParaRPr lang="en-CN" dirty="0"/>
          </a:p>
          <a:p>
            <a:pPr>
              <a:buFont typeface="Wingdings" pitchFamily="2" charset="2"/>
              <a:buChar char="§"/>
            </a:pPr>
            <a:endParaRPr lang="en-CN" dirty="0"/>
          </a:p>
          <a:p>
            <a:pPr>
              <a:buFont typeface="Wingdings" pitchFamily="2" charset="2"/>
              <a:buChar char="§"/>
            </a:pPr>
            <a:endParaRPr lang="en-CN" dirty="0"/>
          </a:p>
          <a:p>
            <a:pPr>
              <a:buFont typeface="Wingdings" pitchFamily="2" charset="2"/>
              <a:buChar char="§"/>
            </a:pPr>
            <a:r>
              <a:rPr lang="en-CN" dirty="0"/>
              <a:t>Please install the database system, use it and learn the model features. </a:t>
            </a:r>
            <a:r>
              <a:rPr lang="en-US" dirty="0">
                <a:hlinkClick r:id="rId2"/>
              </a:rPr>
              <a:t>https://www.mongodb.com/</a:t>
            </a: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0BD95-7A59-3041-93DD-F8C4B47C2612}"/>
              </a:ext>
            </a:extLst>
          </p:cNvPr>
          <p:cNvSpPr/>
          <p:nvPr/>
        </p:nvSpPr>
        <p:spPr>
          <a:xfrm>
            <a:off x="1255300" y="29169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E8BF6A"/>
                </a:solidFill>
                <a:effectLst/>
              </a:rPr>
              <a:t>&lt;dependency&gt;</a:t>
            </a:r>
            <a:br>
              <a:rPr lang="en-US" sz="2400" dirty="0">
                <a:solidFill>
                  <a:srgbClr val="E8BF6A"/>
                </a:solidFill>
                <a:effectLst/>
              </a:rPr>
            </a:br>
            <a:r>
              <a:rPr lang="en-US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en-US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en-US" sz="2400" dirty="0">
                <a:solidFill>
                  <a:srgbClr val="E8BF6A"/>
                </a:solidFill>
                <a:effectLst/>
              </a:rPr>
              <a:t>&gt;</a:t>
            </a:r>
            <a:r>
              <a:rPr lang="en-US" sz="2400" dirty="0" err="1"/>
              <a:t>org.mongodb</a:t>
            </a:r>
            <a:r>
              <a:rPr lang="en-US" sz="2400" dirty="0">
                <a:solidFill>
                  <a:srgbClr val="E8BF6A"/>
                </a:solidFill>
                <a:effectLst/>
              </a:rPr>
              <a:t>&lt;/</a:t>
            </a:r>
            <a:r>
              <a:rPr lang="en-US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en-US" sz="2400" dirty="0">
                <a:solidFill>
                  <a:srgbClr val="E8BF6A"/>
                </a:solidFill>
                <a:effectLst/>
              </a:rPr>
              <a:t>&gt;</a:t>
            </a:r>
            <a:br>
              <a:rPr lang="en-US" sz="2400" dirty="0">
                <a:solidFill>
                  <a:srgbClr val="E8BF6A"/>
                </a:solidFill>
                <a:effectLst/>
              </a:rPr>
            </a:br>
            <a:r>
              <a:rPr lang="en-US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en-US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en-US" sz="2400" dirty="0">
                <a:solidFill>
                  <a:srgbClr val="E8BF6A"/>
                </a:solidFill>
                <a:effectLst/>
              </a:rPr>
              <a:t>&gt;</a:t>
            </a:r>
            <a:r>
              <a:rPr lang="en-US" sz="2400" dirty="0"/>
              <a:t>mongo-java-driver</a:t>
            </a:r>
            <a:r>
              <a:rPr lang="en-US" sz="2400" dirty="0">
                <a:solidFill>
                  <a:srgbClr val="E8BF6A"/>
                </a:solidFill>
                <a:effectLst/>
              </a:rPr>
              <a:t>&lt;/</a:t>
            </a:r>
            <a:r>
              <a:rPr lang="en-US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en-US" sz="2400" dirty="0">
                <a:solidFill>
                  <a:srgbClr val="E8BF6A"/>
                </a:solidFill>
                <a:effectLst/>
              </a:rPr>
              <a:t>&gt;</a:t>
            </a:r>
            <a:br>
              <a:rPr lang="en-US" sz="2400" dirty="0">
                <a:solidFill>
                  <a:srgbClr val="E8BF6A"/>
                </a:solidFill>
                <a:effectLst/>
              </a:rPr>
            </a:br>
            <a:r>
              <a:rPr lang="en-US" sz="2400" dirty="0">
                <a:solidFill>
                  <a:srgbClr val="E8BF6A"/>
                </a:solidFill>
                <a:effectLst/>
              </a:rPr>
              <a:t>    &lt;version&gt;</a:t>
            </a:r>
            <a:r>
              <a:rPr lang="en-US" sz="2400" dirty="0">
                <a:effectLst/>
              </a:rPr>
              <a:t>3.11.0</a:t>
            </a:r>
            <a:r>
              <a:rPr lang="en-US" sz="2400" dirty="0">
                <a:solidFill>
                  <a:srgbClr val="E8BF6A"/>
                </a:solidFill>
                <a:effectLst/>
              </a:rPr>
              <a:t>&lt;/version&gt;</a:t>
            </a:r>
            <a:br>
              <a:rPr lang="en-US" sz="2400" dirty="0">
                <a:solidFill>
                  <a:srgbClr val="E8BF6A"/>
                </a:solidFill>
                <a:effectLst/>
              </a:rPr>
            </a:br>
            <a:r>
              <a:rPr lang="en-US" sz="2400" dirty="0">
                <a:solidFill>
                  <a:srgbClr val="E8BF6A"/>
                </a:solidFill>
                <a:effectLst/>
              </a:rPr>
              <a:t>&lt;/dependency&gt;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3086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198-DC26-654E-81B2-FE3B3092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8" y="5378"/>
            <a:ext cx="10515600" cy="948352"/>
          </a:xfrm>
        </p:spPr>
        <p:txBody>
          <a:bodyPr/>
          <a:lstStyle/>
          <a:p>
            <a:pPr algn="ctr"/>
            <a:r>
              <a:rPr lang="en-CN" dirty="0"/>
              <a:t>Requirements and 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DEC9-65BC-C94F-9457-CD6A34EB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525730"/>
          </a:xfrm>
        </p:spPr>
        <p:txBody>
          <a:bodyPr>
            <a:normAutofit fontScale="55000" lnSpcReduction="20000"/>
          </a:bodyPr>
          <a:lstStyle/>
          <a:p>
            <a:r>
              <a:rPr lang="en-CN" sz="4400" dirty="0"/>
              <a:t>Files you need to complete: 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sz="4400" dirty="0"/>
              <a:t>Basic requirement: y</a:t>
            </a:r>
            <a:r>
              <a:rPr lang="en-US" sz="4400" dirty="0"/>
              <a:t>o</a:t>
            </a:r>
            <a:r>
              <a:rPr lang="en-CN" sz="4400" dirty="0"/>
              <a:t>ur submitted project must be executable (80 points), otherwise 0 point. </a:t>
            </a:r>
          </a:p>
          <a:p>
            <a:pPr lvl="1"/>
            <a:r>
              <a:rPr lang="en-CN" sz="3600" dirty="0"/>
              <a:t>’load_data.sh’ works properly and data can be sucessfully loaded to MongoDB (30 points).</a:t>
            </a:r>
          </a:p>
          <a:p>
            <a:pPr lvl="1"/>
            <a:r>
              <a:rPr lang="en-CN" sz="3600" dirty="0"/>
              <a:t>All 10 queries and updates can return the </a:t>
            </a:r>
            <a:r>
              <a:rPr lang="en-CN" sz="3600" dirty="0">
                <a:solidFill>
                  <a:srgbClr val="FF0000"/>
                </a:solidFill>
              </a:rPr>
              <a:t>correct</a:t>
            </a:r>
            <a:r>
              <a:rPr lang="en-CN" sz="3600" dirty="0"/>
              <a:t> results with the given parameter values (5 points each query/update).</a:t>
            </a:r>
          </a:p>
          <a:p>
            <a:r>
              <a:rPr lang="en-CN" sz="4400" dirty="0"/>
              <a:t>For all 10 queries and updates, the </a:t>
            </a:r>
            <a:r>
              <a:rPr lang="en-CN" sz="4400" dirty="0">
                <a:solidFill>
                  <a:srgbClr val="FF0000"/>
                </a:solidFill>
              </a:rPr>
              <a:t>efficiency</a:t>
            </a:r>
            <a:r>
              <a:rPr lang="en-CN" sz="4400" dirty="0"/>
              <a:t> is satisfactory. (20 points)</a:t>
            </a:r>
          </a:p>
          <a:p>
            <a:pPr lvl="1"/>
            <a:r>
              <a:rPr lang="en-CN" sz="3600" dirty="0"/>
              <a:t>Ultilize the features of MongoDB, and design the model </a:t>
            </a:r>
            <a:r>
              <a:rPr lang="en-CN" sz="3600" dirty="0">
                <a:solidFill>
                  <a:schemeClr val="accent5">
                    <a:lumMod val="50000"/>
                  </a:schemeClr>
                </a:solidFill>
              </a:rPr>
              <a:t>based on the query and update patterns</a:t>
            </a:r>
            <a:r>
              <a:rPr lang="en-CN" sz="3600" dirty="0"/>
              <a:t>. </a:t>
            </a:r>
            <a:endParaRPr lang="en-CN" sz="3600" dirty="0">
              <a:solidFill>
                <a:srgbClr val="FF0000"/>
              </a:solidFill>
            </a:endParaRPr>
          </a:p>
          <a:p>
            <a:pPr lvl="1"/>
            <a:r>
              <a:rPr lang="en-CN" sz="3600" dirty="0">
                <a:solidFill>
                  <a:srgbClr val="FF0000"/>
                </a:solidFill>
              </a:rPr>
              <a:t>Query/update efficiency </a:t>
            </a:r>
            <a:r>
              <a:rPr lang="en-CN" sz="3600" dirty="0"/>
              <a:t>and the overall </a:t>
            </a:r>
            <a:r>
              <a:rPr lang="en-CN" sz="3600" dirty="0">
                <a:solidFill>
                  <a:srgbClr val="FF0000"/>
                </a:solidFill>
              </a:rPr>
              <a:t>performance</a:t>
            </a:r>
            <a:r>
              <a:rPr lang="en-CN" sz="3600" dirty="0"/>
              <a:t> are the measurements of your project. </a:t>
            </a:r>
          </a:p>
          <a:p>
            <a:pPr marL="457200" lvl="1" indent="0">
              <a:buNone/>
            </a:pPr>
            <a:r>
              <a:rPr lang="en-CN" sz="3600" dirty="0"/>
              <a:t>   (A fancy GUI or other extra functionalities will not get anyextra points.)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CE08-804A-D348-502E-284A9347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13" y="1501675"/>
            <a:ext cx="3128332" cy="22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587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5305 Project Description</vt:lpstr>
      <vt:lpstr>Project Description</vt:lpstr>
      <vt:lpstr>OnlineStore- Conceptual Model</vt:lpstr>
      <vt:lpstr>OnlineStore – Query and Update Cases</vt:lpstr>
      <vt:lpstr>An Example Document Model for OnlineStore</vt:lpstr>
      <vt:lpstr>MongoDB</vt:lpstr>
      <vt:lpstr>Requirements and Marking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Chen</dc:creator>
  <cp:lastModifiedBy>MENGCHI LIU</cp:lastModifiedBy>
  <cp:revision>17</cp:revision>
  <dcterms:created xsi:type="dcterms:W3CDTF">2022-03-08T15:36:30Z</dcterms:created>
  <dcterms:modified xsi:type="dcterms:W3CDTF">2022-10-26T04:31:38Z</dcterms:modified>
</cp:coreProperties>
</file>