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4" r:id="rId3"/>
  </p:sldMasterIdLst>
  <p:handoutMasterIdLst>
    <p:handoutMasterId r:id="rId18"/>
  </p:handoutMasterIdLst>
  <p:sldIdLst>
    <p:sldId id="256" r:id="rId4"/>
    <p:sldId id="262" r:id="rId5"/>
    <p:sldId id="271" r:id="rId6"/>
    <p:sldId id="275" r:id="rId7"/>
    <p:sldId id="297" r:id="rId8"/>
    <p:sldId id="304" r:id="rId9"/>
    <p:sldId id="305" r:id="rId10"/>
    <p:sldId id="269" r:id="rId11"/>
    <p:sldId id="272" r:id="rId12"/>
    <p:sldId id="306" r:id="rId13"/>
    <p:sldId id="268" r:id="rId14"/>
    <p:sldId id="285" r:id="rId15"/>
    <p:sldId id="28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58"/>
      </p:cViewPr>
      <p:guideLst>
        <p:guide orient="horz" pos="23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1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/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/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/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/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480565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cs typeface="Arial" panose="020B0604020202020204" pitchFamily="34" charset="0"/>
              </a:rPr>
              <a:t>8 to 3 Binary</a:t>
            </a:r>
          </a:p>
          <a:p>
            <a:pPr algn="ctr"/>
            <a:r>
              <a:rPr lang="en-US" altLang="ko-KR" sz="5400" dirty="0" smtClean="0">
                <a:cs typeface="Arial" panose="020B0604020202020204" pitchFamily="34" charset="0"/>
              </a:rPr>
              <a:t>Encoder</a:t>
            </a:r>
            <a:endParaRPr lang="en-US" altLang="ko-KR" sz="5400" dirty="0"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31534"/>
            <a:ext cx="1219185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anose="020B0604020202020204" pitchFamily="34" charset="0"/>
              </a:rPr>
              <a:t>Presented By-</a:t>
            </a:r>
          </a:p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Sayedul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-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1702079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Jakaria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Khan Sakib-1702092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4 input OR gate layout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318341"/>
            <a:ext cx="11109257" cy="51949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90246" y="1705708"/>
            <a:ext cx="2479431" cy="1239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55476" y="1705708"/>
            <a:ext cx="2479431" cy="1239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6069" y="1608993"/>
            <a:ext cx="2479431" cy="1239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90246" y="4141177"/>
            <a:ext cx="1371600" cy="940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28900" y="4141176"/>
            <a:ext cx="1371600" cy="940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5731" y="3740210"/>
            <a:ext cx="1371600" cy="940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3755"/>
            <a:ext cx="6505046" cy="661236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8:3 Encoder Layout </a:t>
            </a:r>
            <a:r>
              <a:rPr lang="en-US" sz="2800" b="1" u="sng" dirty="0" smtClean="0">
                <a:solidFill>
                  <a:schemeClr val="accent4"/>
                </a:solidFill>
              </a:rPr>
              <a:t>Design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31194" y="96788"/>
            <a:ext cx="5982534" cy="21622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576" y="1072435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A2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Y4+Y5+Y6+Y7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19248" y="2365131"/>
            <a:ext cx="6184441" cy="22156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00550" y="4686848"/>
            <a:ext cx="6229350" cy="20392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26576" y="2958271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A1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Y2+Y3+Y6+Y7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6576" y="5244818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A0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Y1+Y3+Y5+Y7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DRC Check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sp>
        <p:nvSpPr>
          <p:cNvPr id="17" name="Rectangle 36"/>
          <p:cNvSpPr/>
          <p:nvPr/>
        </p:nvSpPr>
        <p:spPr>
          <a:xfrm>
            <a:off x="5624234" y="553441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>
            <a:off x="8883205" y="556315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3299" y="668215"/>
            <a:ext cx="6242539" cy="609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1248" y="749808"/>
            <a:ext cx="10651031" cy="366701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LVS </a:t>
            </a:r>
            <a:r>
              <a:rPr lang="en-US" sz="2800" b="1" u="sng" dirty="0" smtClean="0">
                <a:solidFill>
                  <a:schemeClr val="accent4"/>
                </a:solidFill>
              </a:rPr>
              <a:t>Check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160" y="1197865"/>
            <a:ext cx="8631936" cy="544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5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ko-KR" altLang="en-US" sz="5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/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4170"/>
            <a:ext cx="6191673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Outlines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66562" y="1710827"/>
            <a:ext cx="5483384" cy="830997"/>
            <a:chOff x="5776287" y="1615577"/>
            <a:chExt cx="5483384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7067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66562" y="2423932"/>
            <a:ext cx="5483384" cy="830997"/>
            <a:chOff x="5776287" y="1615577"/>
            <a:chExt cx="5483384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6751979" y="1666120"/>
              <a:ext cx="4507692" cy="6451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Schematic Diagram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6562" y="3145927"/>
            <a:ext cx="5483384" cy="830997"/>
            <a:chOff x="5776287" y="1615577"/>
            <a:chExt cx="5483384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6751979" y="1666120"/>
              <a:ext cx="4507692" cy="6451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6562" y="3876812"/>
            <a:ext cx="5483384" cy="830997"/>
            <a:chOff x="5776287" y="1615577"/>
            <a:chExt cx="5483384" cy="830997"/>
          </a:xfrm>
        </p:grpSpPr>
        <p:sp>
          <p:nvSpPr>
            <p:cNvPr id="24" name="TextBox 23"/>
            <p:cNvSpPr txBox="1"/>
            <p:nvPr/>
          </p:nvSpPr>
          <p:spPr>
            <a:xfrm>
              <a:off x="6751979" y="1666120"/>
              <a:ext cx="4507692" cy="6451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Layout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/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5767" y="4590552"/>
            <a:ext cx="5483384" cy="829945"/>
            <a:chOff x="5776287" y="1615577"/>
            <a:chExt cx="5483384" cy="829945"/>
          </a:xfrm>
        </p:grpSpPr>
        <p:sp>
          <p:nvSpPr>
            <p:cNvPr id="29" name="TextBox 23"/>
            <p:cNvSpPr txBox="1"/>
            <p:nvPr/>
          </p:nvSpPr>
          <p:spPr>
            <a:xfrm>
              <a:off x="6751979" y="1666120"/>
              <a:ext cx="4507692" cy="64516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5776287" y="1615577"/>
              <a:ext cx="958096" cy="82994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2"/>
          <p:cNvSpPr txBox="1"/>
          <p:nvPr/>
        </p:nvSpPr>
        <p:spPr>
          <a:xfrm>
            <a:off x="0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Introduction</a:t>
            </a:r>
          </a:p>
        </p:txBody>
      </p:sp>
      <p:sp>
        <p:nvSpPr>
          <p:cNvPr id="40" name="Text Placeholder 20"/>
          <p:cNvSpPr txBox="1"/>
          <p:nvPr/>
        </p:nvSpPr>
        <p:spPr>
          <a:xfrm>
            <a:off x="1352550" y="1562100"/>
            <a:ext cx="9641205" cy="34477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cs typeface="Arial" panose="020B0604020202020204" pitchFamily="34" charset="0"/>
              </a:rPr>
              <a:t>Our objective is to-</a:t>
            </a:r>
          </a:p>
          <a:p>
            <a:pPr marL="0" indent="0" algn="ctr">
              <a:buNone/>
            </a:pPr>
            <a:endParaRPr lang="en-US" altLang="ko-KR" sz="2400" b="1" dirty="0">
              <a:cs typeface="Arial" panose="020B0604020202020204" pitchFamily="34" charset="0"/>
            </a:endParaRPr>
          </a:p>
          <a:p>
            <a:pPr algn="l"/>
            <a:r>
              <a:rPr lang="en-US" altLang="ko-KR" sz="2800" dirty="0">
                <a:cs typeface="Arial" panose="020B0604020202020204" pitchFamily="34" charset="0"/>
              </a:rPr>
              <a:t>Gate level Schematic design </a:t>
            </a:r>
            <a:r>
              <a:rPr lang="en-US" altLang="ko-KR" sz="2800" dirty="0" smtClean="0">
                <a:cs typeface="Arial" panose="020B0604020202020204" pitchFamily="34" charset="0"/>
              </a:rPr>
              <a:t>of 8 to 3 binary </a:t>
            </a:r>
            <a:r>
              <a:rPr lang="en-US" altLang="ko-KR" sz="2800" dirty="0" smtClean="0">
                <a:cs typeface="Arial" panose="020B0604020202020204" pitchFamily="34" charset="0"/>
              </a:rPr>
              <a:t>encoder</a:t>
            </a:r>
          </a:p>
          <a:p>
            <a:r>
              <a:rPr lang="en-US" altLang="ko-KR" sz="2800" dirty="0">
                <a:cs typeface="Arial" panose="020B0604020202020204" pitchFamily="34" charset="0"/>
              </a:rPr>
              <a:t>Schematics design of 8 to 3 binary </a:t>
            </a:r>
            <a:r>
              <a:rPr lang="en-US" altLang="ko-KR" sz="2800" dirty="0" smtClean="0">
                <a:cs typeface="Arial" panose="020B0604020202020204" pitchFamily="34" charset="0"/>
              </a:rPr>
              <a:t>encoder</a:t>
            </a:r>
            <a:endParaRPr lang="en-US" altLang="ko-KR" sz="2800" dirty="0" smtClean="0">
              <a:cs typeface="Arial" panose="020B0604020202020204" pitchFamily="34" charset="0"/>
            </a:endParaRPr>
          </a:p>
          <a:p>
            <a:pPr algn="l"/>
            <a:r>
              <a:rPr lang="en-US" altLang="ko-KR" sz="2800" dirty="0" smtClean="0">
                <a:cs typeface="Arial" panose="020B0604020202020204" pitchFamily="34" charset="0"/>
              </a:rPr>
              <a:t>Symbol creation of 8 to 3 binary </a:t>
            </a:r>
            <a:r>
              <a:rPr lang="en-US" altLang="ko-KR" sz="2800" dirty="0" smtClean="0">
                <a:cs typeface="Arial" panose="020B0604020202020204" pitchFamily="34" charset="0"/>
              </a:rPr>
              <a:t>encoder</a:t>
            </a:r>
            <a:endParaRPr lang="en-US" altLang="ko-KR" sz="2800" dirty="0" smtClean="0">
              <a:cs typeface="Arial" panose="020B0604020202020204" pitchFamily="34" charset="0"/>
            </a:endParaRPr>
          </a:p>
          <a:p>
            <a:pPr algn="l"/>
            <a:r>
              <a:rPr lang="en-US" altLang="ko-KR" sz="2800" dirty="0" smtClean="0">
                <a:cs typeface="Arial" panose="020B0604020202020204" pitchFamily="34" charset="0"/>
              </a:rPr>
              <a:t>Layout </a:t>
            </a:r>
            <a:r>
              <a:rPr lang="en-US" altLang="ko-KR" sz="2800" dirty="0">
                <a:cs typeface="Arial" panose="020B0604020202020204" pitchFamily="34" charset="0"/>
              </a:rPr>
              <a:t>design of </a:t>
            </a:r>
            <a:r>
              <a:rPr lang="en-US" altLang="ko-KR" sz="2800" dirty="0" smtClean="0">
                <a:cs typeface="Arial" panose="020B0604020202020204" pitchFamily="34" charset="0"/>
              </a:rPr>
              <a:t>it</a:t>
            </a:r>
          </a:p>
          <a:p>
            <a:pPr algn="l"/>
            <a:r>
              <a:rPr lang="en-US" altLang="ko-KR" sz="2800" dirty="0" smtClean="0">
                <a:cs typeface="Arial" panose="020B0604020202020204" pitchFamily="34" charset="0"/>
              </a:rPr>
              <a:t>Clearing all DRC errors</a:t>
            </a:r>
          </a:p>
          <a:p>
            <a:pPr algn="l"/>
            <a:r>
              <a:rPr lang="en-US" altLang="ko-KR" sz="2800" dirty="0" smtClean="0">
                <a:cs typeface="Arial" panose="020B0604020202020204" pitchFamily="34" charset="0"/>
              </a:rPr>
              <a:t>LVS check</a:t>
            </a:r>
            <a:endParaRPr lang="en-US" altLang="ko-KR" sz="2800" dirty="0"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87500" lnSpcReduction="10000"/>
          </a:bodyPr>
          <a:lstStyle/>
          <a:p>
            <a:r>
              <a:rPr lang="en-US" dirty="0" smtClean="0"/>
              <a:t>8 to 3 Binary Encoder</a:t>
            </a:r>
            <a:endParaRPr lang="en-US" dirty="0"/>
          </a:p>
        </p:txBody>
      </p:sp>
      <p:sp>
        <p:nvSpPr>
          <p:cNvPr id="3" name="Text Placeholder 20"/>
          <p:cNvSpPr txBox="1"/>
          <p:nvPr/>
        </p:nvSpPr>
        <p:spPr>
          <a:xfrm>
            <a:off x="1150326" y="1562100"/>
            <a:ext cx="9641205" cy="4619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8 to 3 line Encoder is also known as Octal to Binary Encoder. In 8 to 3 line encoder, there is a </a:t>
            </a:r>
            <a:r>
              <a:rPr lang="en-US" sz="2400" dirty="0" smtClean="0"/>
              <a:t>total of </a:t>
            </a:r>
            <a:r>
              <a:rPr lang="en-US" sz="2400" dirty="0"/>
              <a:t>eight inputs, i.e., Y</a:t>
            </a:r>
            <a:r>
              <a:rPr lang="en-US" sz="2400" baseline="-25000" dirty="0"/>
              <a:t>0</a:t>
            </a:r>
            <a:r>
              <a:rPr lang="en-US" sz="2400" dirty="0"/>
              <a:t>, 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Y</a:t>
            </a:r>
            <a:r>
              <a:rPr lang="en-US" sz="2400" baseline="-25000" dirty="0"/>
              <a:t>3</a:t>
            </a:r>
            <a:r>
              <a:rPr lang="en-US" sz="2400" dirty="0"/>
              <a:t>, Y</a:t>
            </a:r>
            <a:r>
              <a:rPr lang="en-US" sz="2400" baseline="-25000" dirty="0"/>
              <a:t>4</a:t>
            </a:r>
            <a:r>
              <a:rPr lang="en-US" sz="2400" dirty="0"/>
              <a:t>, Y</a:t>
            </a:r>
            <a:r>
              <a:rPr lang="en-US" sz="2400" baseline="-25000" dirty="0"/>
              <a:t>5</a:t>
            </a:r>
            <a:r>
              <a:rPr lang="en-US" sz="2400" dirty="0"/>
              <a:t>, Y</a:t>
            </a:r>
            <a:r>
              <a:rPr lang="en-US" sz="2400" baseline="-25000" dirty="0"/>
              <a:t>6</a:t>
            </a:r>
            <a:r>
              <a:rPr lang="en-US" sz="2400" dirty="0"/>
              <a:t>, and Y</a:t>
            </a:r>
            <a:r>
              <a:rPr lang="en-US" sz="2400" baseline="-25000" dirty="0"/>
              <a:t>7</a:t>
            </a:r>
            <a:r>
              <a:rPr lang="en-US" sz="2400" dirty="0"/>
              <a:t> and three outputs are A</a:t>
            </a:r>
            <a:r>
              <a:rPr lang="en-US" sz="2400" baseline="-25000" dirty="0"/>
              <a:t>0</a:t>
            </a:r>
            <a:r>
              <a:rPr lang="en-US" sz="2400" dirty="0"/>
              <a:t>, A1, and A</a:t>
            </a:r>
            <a:r>
              <a:rPr lang="en-US" sz="2400" baseline="-25000" dirty="0"/>
              <a:t>2</a:t>
            </a:r>
            <a:r>
              <a:rPr lang="en-US" sz="2400" dirty="0"/>
              <a:t>. In 8-input lines, one input-line is set to true at a time to get the respective binary code in the output side. </a:t>
            </a:r>
            <a:endParaRPr lang="en-US" sz="2400" dirty="0" smtClean="0"/>
          </a:p>
          <a:p>
            <a:pPr marL="0" indent="0">
              <a:buNone/>
            </a:pPr>
            <a:endParaRPr lang="en-US" altLang="ko-KR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8214" y="3960586"/>
            <a:ext cx="282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Fig.1.Simplest diagram of D flip-flop</a:t>
            </a:r>
            <a:endParaRPr lang="en-US" sz="12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52" r="-302" b="6057"/>
          <a:stretch/>
        </p:blipFill>
        <p:spPr bwMode="auto">
          <a:xfrm>
            <a:off x="3711304" y="3411416"/>
            <a:ext cx="5195304" cy="2567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alf Frame 7"/>
          <p:cNvSpPr/>
          <p:nvPr/>
        </p:nvSpPr>
        <p:spPr>
          <a:xfrm rot="10800000">
            <a:off x="11313063" y="3867181"/>
            <a:ext cx="636337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2146" y="2099242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anose="020B0604020202020204" pitchFamily="34" charset="0"/>
              </a:rPr>
              <a:t>Power PowerPoint Presentation </a:t>
            </a:r>
            <a:endParaRPr lang="ko-KR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직사각형 1"/>
          <p:cNvSpPr/>
          <p:nvPr/>
        </p:nvSpPr>
        <p:spPr>
          <a:xfrm>
            <a:off x="4336428" y="2490215"/>
            <a:ext cx="30611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pPr algn="r"/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8572" y="513269"/>
            <a:ext cx="266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Truth Table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96209"/>
              </p:ext>
            </p:extLst>
          </p:nvPr>
        </p:nvGraphicFramePr>
        <p:xfrm>
          <a:off x="2137508" y="1123135"/>
          <a:ext cx="8127999" cy="3698240"/>
        </p:xfrm>
        <a:graphic>
          <a:graphicData uri="http://schemas.openxmlformats.org/drawingml/2006/table">
            <a:tbl>
              <a:tblPr firstRow="1" bandRow="1"/>
              <a:tblGrid>
                <a:gridCol w="738909">
                  <a:extLst>
                    <a:ext uri="{9D8B030D-6E8A-4147-A177-3AD203B41FA5}">
                      <a16:colId xmlns:a16="http://schemas.microsoft.com/office/drawing/2014/main" val="33552853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4755915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7363407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6267957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707280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7213228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60467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6812378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278043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098799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520070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01166"/>
                  </a:ext>
                </a:extLst>
              </a:tr>
              <a:tr h="3543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2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1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4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729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7508" y="4988126"/>
            <a:ext cx="8246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A2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Y4+Y5+Y6+Y7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A1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Y2+Y3+Y6+Y7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A0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Y1+Y3+Y5+Y7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48" t="1990" r="194" b="1563"/>
          <a:stretch/>
        </p:blipFill>
        <p:spPr>
          <a:xfrm>
            <a:off x="4132384" y="121963"/>
            <a:ext cx="7666892" cy="6356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00032"/>
            <a:ext cx="428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4 Input OR Gate</a:t>
            </a:r>
            <a:endParaRPr lang="en-US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5" y="3023322"/>
            <a:ext cx="3849615" cy="2939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93321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A2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Y4+Y5+Y6+Y7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947722"/>
            <a:ext cx="5214204" cy="5715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0753" y="1713148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A2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Y4+Y5+Y6+Y7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0753" y="3344052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A1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Y2+Y3+Y6+Y7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1092" y="5436621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A0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Y1+Y3+Y5+Y7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5E7F-325A-E5A7-4C95-51DD20DF9785}"/>
              </a:ext>
            </a:extLst>
          </p:cNvPr>
          <p:cNvSpPr txBox="1"/>
          <p:nvPr/>
        </p:nvSpPr>
        <p:spPr>
          <a:xfrm>
            <a:off x="806209" y="296993"/>
            <a:ext cx="752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>8 to 3 </a:t>
            </a:r>
            <a:r>
              <a:rPr lang="en-US" sz="2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en-US" sz="2800" b="1" dirty="0" smtClean="0">
                <a:latin typeface="Times New Roman" panose="02020603050405020304" pitchFamily="18" charset="0"/>
              </a:rPr>
              <a:t> Implementation Using </a:t>
            </a:r>
            <a:r>
              <a:rPr lang="en-US" sz="2800" b="1" dirty="0" smtClean="0">
                <a:solidFill>
                  <a:schemeClr val="accent4"/>
                </a:solidFill>
                <a:latin typeface="Times New Roman" panose="02020603050405020304" pitchFamily="18" charset="0"/>
              </a:rPr>
              <a:t>OR</a:t>
            </a:r>
            <a:r>
              <a:rPr lang="en-US" sz="2800" b="1" dirty="0" smtClean="0">
                <a:latin typeface="Times New Roman" panose="02020603050405020304" pitchFamily="18" charset="0"/>
              </a:rPr>
              <a:t> Gate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87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25" y="727059"/>
            <a:ext cx="6044873" cy="604487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Schematic Design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6654" y="2237798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87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94" y="178988"/>
            <a:ext cx="3485051" cy="6300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4" y="1198004"/>
            <a:ext cx="11537232" cy="47455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chemeClr val="accent4"/>
                </a:solidFill>
              </a:rPr>
              <a:t>Output</a:t>
            </a:r>
            <a:endParaRPr lang="en-US" sz="2800" b="1" u="sng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7211" y="3549842"/>
            <a:ext cx="1256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anose="020B0604020202020204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Parallelogram 30"/>
          <p:cNvSpPr/>
          <p:nvPr/>
        </p:nvSpPr>
        <p:spPr>
          <a:xfrm flipH="1">
            <a:off x="7234679" y="504025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/>
          <p:cNvSpPr/>
          <p:nvPr/>
        </p:nvSpPr>
        <p:spPr>
          <a:xfrm>
            <a:off x="7199364" y="2486048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/>
          <p:cNvSpPr/>
          <p:nvPr/>
        </p:nvSpPr>
        <p:spPr>
          <a:xfrm>
            <a:off x="7669987" y="3720984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85711" y="2047412"/>
            <a:ext cx="3252020" cy="923330"/>
            <a:chOff x="2551706" y="4283314"/>
            <a:chExt cx="2076660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485711" y="3465949"/>
            <a:ext cx="3252020" cy="923330"/>
            <a:chOff x="2551706" y="4283314"/>
            <a:chExt cx="2076660" cy="923330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85711" y="4890657"/>
            <a:ext cx="3252020" cy="923330"/>
            <a:chOff x="2551706" y="4283314"/>
            <a:chExt cx="2076660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2551706" y="4560313"/>
              <a:ext cx="2076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6" name="Text Placeholder 20"/>
          <p:cNvSpPr txBox="1"/>
          <p:nvPr/>
        </p:nvSpPr>
        <p:spPr>
          <a:xfrm>
            <a:off x="1352550" y="1562100"/>
            <a:ext cx="9641205" cy="4619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cs typeface="Arial" panose="020B0604020202020204" pitchFamily="34" charset="0"/>
              </a:rPr>
              <a:t> </a:t>
            </a: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70192" y="4364886"/>
            <a:ext cx="3029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A2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rgbClr val="FF0000"/>
                </a:solidFill>
              </a:rPr>
              <a:t>Y4+Y5+Y6+Y7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265" y="2047412"/>
            <a:ext cx="51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1727" y="3460965"/>
            <a:ext cx="51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</a:t>
            </a:r>
            <a:r>
              <a:rPr lang="en-US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23265" y="2554133"/>
            <a:ext cx="51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</a:t>
            </a:r>
            <a:r>
              <a:rPr lang="en-US" sz="2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3265" y="2970742"/>
            <a:ext cx="518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7511" y="1198004"/>
            <a:ext cx="660350" cy="451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425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JAKARIA SAKIB</cp:lastModifiedBy>
  <cp:revision>149</cp:revision>
  <dcterms:created xsi:type="dcterms:W3CDTF">2018-04-24T17:14:00Z</dcterms:created>
  <dcterms:modified xsi:type="dcterms:W3CDTF">2023-02-07T08:51:09Z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CD22106EEE5B4556A71164FBC877CB2A</vt:lpwstr>
  </property>
  <property fmtid="{D5CDD505-2E9C-101B-9397-08002B2CF9AE}" pid="3" name="KSOProductBuildVer">
    <vt:lpwstr>1033-11.2.0.11440</vt:lpwstr>
  </property>
</Properties>
</file>