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66" r:id="rId2"/>
    <p:sldId id="257" r:id="rId3"/>
    <p:sldId id="286" r:id="rId4"/>
    <p:sldId id="268" r:id="rId5"/>
    <p:sldId id="284" r:id="rId6"/>
    <p:sldId id="285" r:id="rId7"/>
    <p:sldId id="259" r:id="rId8"/>
    <p:sldId id="260" r:id="rId9"/>
    <p:sldId id="288" r:id="rId10"/>
    <p:sldId id="289" r:id="rId11"/>
    <p:sldId id="290" r:id="rId12"/>
    <p:sldId id="291" r:id="rId13"/>
    <p:sldId id="294" r:id="rId14"/>
    <p:sldId id="270" r:id="rId15"/>
    <p:sldId id="261" r:id="rId16"/>
    <p:sldId id="273" r:id="rId17"/>
    <p:sldId id="272" r:id="rId18"/>
    <p:sldId id="278" r:id="rId19"/>
    <p:sldId id="279" r:id="rId20"/>
    <p:sldId id="280" r:id="rId21"/>
    <p:sldId id="281" r:id="rId22"/>
    <p:sldId id="275" r:id="rId23"/>
    <p:sldId id="274" r:id="rId24"/>
    <p:sldId id="276" r:id="rId25"/>
    <p:sldId id="277" r:id="rId26"/>
    <p:sldId id="282" r:id="rId27"/>
    <p:sldId id="283" r:id="rId28"/>
    <p:sldId id="292" r:id="rId29"/>
    <p:sldId id="264" r:id="rId30"/>
    <p:sldId id="287" r:id="rId31"/>
    <p:sldId id="293" r:id="rId32"/>
    <p:sldId id="262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B175-96F4-4A6B-8BF0-15FB26E0628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23ED-5A4F-4641-BDAB-0DDB267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3ED-5A4F-4641-BDAB-0DDB26733E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5DF7-1EEA-42D6-8503-8698B37CD077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38-4283-4BAA-883F-D6E201F6FFCF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04AE-8E93-4916-99AF-A2AB3E14D7CE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58D4-F477-41E7-AB83-B17A6B8E00FE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EFD-67F9-42EC-8911-8BB7A07B3FED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253-ED23-45BD-92FF-DC24A845A5C9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62D9-6127-4D24-A65B-08012F54F3A2}" type="datetime4">
              <a:rPr lang="en-US" smtClean="0"/>
              <a:t>June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F835-68F1-4A19-B405-940171BA3FC9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20D6-FAA0-4667-9C36-C0FD1912D8B5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31B9-4C44-4AA1-9E6B-8691C9FC613E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D228-2CDC-4F88-B812-8AF8AC670DB3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F7DD-1D9C-4527-BC83-EC0A484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CMOS Power Amplifiers for Enhanced Gain and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Using 90nm CMOS Technology.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072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Presented by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587434" y="2448740"/>
            <a:ext cx="1566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Md. </a:t>
            </a:r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Sayedul</a:t>
            </a:r>
            <a:endParaRPr lang="en-US" sz="20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1702079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0" y="5791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Electrical and Electronic Engineering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Chittagong University of Engineering and Technology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5261" y="2448740"/>
            <a:ext cx="2263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Jakaria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Khan </a:t>
            </a:r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Skib</a:t>
            </a:r>
            <a:endParaRPr lang="en-US" sz="20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1702092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360622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Supervised by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190383" y="4167733"/>
            <a:ext cx="24753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Jitu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Prakash </a:t>
            </a:r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Dhar</a:t>
            </a:r>
            <a:endParaRPr lang="en-US" sz="2000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Assistant Professor,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Dept. of EEE, CUET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3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163" y="152400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 (continued..)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02837"/>
            <a:ext cx="4769878" cy="4769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1333"/>
            <a:ext cx="4018009" cy="4332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3127" y="5841110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5745" y="5841110"/>
            <a:ext cx="46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Fig.5. Operating point analysis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163" y="152400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 (continued..)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90600"/>
            <a:ext cx="4738260" cy="4738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1333"/>
            <a:ext cx="4018009" cy="4332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3127" y="5841110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Fig.6.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5745" y="5841110"/>
            <a:ext cx="46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Fig.7. Operating point analysis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1163" y="152400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 (continued..)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28" y="1219200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1949646"/>
                <a:ext cx="2286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56.76 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108.8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S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646"/>
                <a:ext cx="2286000" cy="3693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18009" y="5659466"/>
            <a:ext cx="46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Fig.8. Operating point analysis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28600"/>
            <a:ext cx="3279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itchFamily="18" charset="0"/>
              </a:rPr>
              <a:t>Single Stage PA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731"/>
            <a:ext cx="4131205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52800"/>
            <a:ext cx="496321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2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3279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itchFamily="18" charset="0"/>
              </a:rPr>
              <a:t>Single Stage PA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731"/>
            <a:ext cx="4131205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98731"/>
            <a:ext cx="5410200" cy="541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87018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 stage power amplifier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8588" y="5970712"/>
                <a:ext cx="4165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Fig.12.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single stage power amplifier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88" y="5970712"/>
                <a:ext cx="4165412" cy="369332"/>
              </a:xfrm>
              <a:prstGeom prst="rect">
                <a:avLst/>
              </a:prstGeom>
              <a:blipFill>
                <a:blip r:embed="rId4"/>
                <a:stretch>
                  <a:fillRect l="-13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656E-3F63-4901-AB06-61D77EE25911}" type="datetime4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1, 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EEE, CUET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9364" y="3388042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 gain=</a:t>
            </a:r>
            <a:r>
              <a:rPr lang="en-US" sz="1400" b="1" dirty="0" smtClean="0">
                <a:solidFill>
                  <a:srgbClr val="C00000"/>
                </a:solidFill>
              </a:rPr>
              <a:t>3.78dB</a:t>
            </a:r>
            <a:r>
              <a:rPr lang="en-US" sz="1400" dirty="0" smtClean="0"/>
              <a:t> @ 18GHz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39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3279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itchFamily="18" charset="0"/>
              </a:rPr>
              <a:t>Single Stage PA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731"/>
            <a:ext cx="4131205" cy="464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05" y="784739"/>
            <a:ext cx="5276166" cy="5276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78588" y="5970712"/>
                <a:ext cx="4165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Fig.10.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single stage power amplifier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88" y="5970712"/>
                <a:ext cx="4165412" cy="369332"/>
              </a:xfrm>
              <a:prstGeom prst="rect">
                <a:avLst/>
              </a:prstGeom>
              <a:blipFill>
                <a:blip r:embed="rId4"/>
                <a:stretch>
                  <a:fillRect l="-13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57200" y="5987018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 stage power amplifier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BCE-61BC-4329-A463-119448DA4E24}" type="datetime4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1, 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EEE, CUET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291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447800"/>
            <a:ext cx="4572000" cy="4282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447800"/>
            <a:ext cx="4775200" cy="477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060905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Fig.15. Two stage power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78588" y="5970712"/>
                <a:ext cx="4013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Fig.16.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two stage power amplifier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88" y="5970712"/>
                <a:ext cx="4013012" cy="369332"/>
              </a:xfrm>
              <a:prstGeom prst="rect">
                <a:avLst/>
              </a:prstGeom>
              <a:blipFill>
                <a:blip r:embed="rId4"/>
                <a:stretch>
                  <a:fillRect l="-13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E0D7-1870-4010-9090-6E88B3283829}" type="datetime4">
              <a:rPr lang="en-US" smtClean="0"/>
              <a:t>June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6670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 gain=</a:t>
            </a:r>
            <a:r>
              <a:rPr lang="en-US" sz="1400" b="1" dirty="0" smtClean="0">
                <a:solidFill>
                  <a:srgbClr val="C00000"/>
                </a:solidFill>
              </a:rPr>
              <a:t>24dB</a:t>
            </a:r>
            <a:r>
              <a:rPr lang="en-US" sz="1400" dirty="0" smtClean="0"/>
              <a:t> @ 15GHz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25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291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447800"/>
            <a:ext cx="4572000" cy="4282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447800"/>
            <a:ext cx="4775200" cy="477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8588" y="5970712"/>
                <a:ext cx="4013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Fig.14.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two stage power amplifier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88" y="5970712"/>
                <a:ext cx="4013012" cy="369332"/>
              </a:xfrm>
              <a:prstGeom prst="rect">
                <a:avLst/>
              </a:prstGeom>
              <a:blipFill>
                <a:blip r:embed="rId4"/>
                <a:stretch>
                  <a:fillRect l="-13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6060905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Fig.13. Two stage power amplifier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0D7E-83C7-45DB-B13A-50D757765280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5365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Matching Network Design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8001000" cy="4444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511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Fig.17. Input and inter-stage matching network design using ADS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BADD-EE2C-495F-8024-F77C1099AD96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5365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Matching Network Design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6019800" cy="2545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36376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Fig.18. Input matching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67200"/>
            <a:ext cx="6819900" cy="155806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9A3-1BA3-445C-981C-AC8BA450AACB}" type="datetime4">
              <a:rPr lang="en-US" smtClean="0"/>
              <a:t>June 1,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Presentation Outline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76399" y="1752601"/>
            <a:ext cx="71628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Matching Network(MN)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Comparison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Department of EEE, CUET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15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5365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Matching Network Design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42" y="1115747"/>
            <a:ext cx="6607085" cy="2119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34247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Fig.19. Inter-stage matching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0"/>
            <a:ext cx="7554958" cy="119887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E4E-B10F-48B9-900D-255CA3F15E45}" type="datetime4">
              <a:rPr lang="en-US" smtClean="0"/>
              <a:t>June 1,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9291" y="190500"/>
            <a:ext cx="4758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890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4572000"/>
            <a:ext cx="1752600" cy="1295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0464" y="3124200"/>
            <a:ext cx="3020472" cy="13215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555" y="3920751"/>
            <a:ext cx="172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matching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7480" y="2377123"/>
            <a:ext cx="198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Inter-stage matching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9291" y="5710019"/>
            <a:ext cx="58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Fig.20. Two stage power amplifier with input and inter-stage matching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4758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85795"/>
            <a:ext cx="5994407" cy="4495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5511800"/>
                <a:ext cx="632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Fig.22.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dirty="0" smtClean="0"/>
                  <a:t> two stage power amplifier with input and inter-stage matching network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11800"/>
                <a:ext cx="6324600" cy="646331"/>
              </a:xfrm>
              <a:prstGeom prst="rect">
                <a:avLst/>
              </a:prstGeom>
              <a:blipFill>
                <a:blip r:embed="rId4"/>
                <a:stretch>
                  <a:fillRect l="-771" t="-4717" r="-12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91875" y="3733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Avg</a:t>
            </a:r>
            <a:r>
              <a:rPr lang="en-US" sz="1400" dirty="0" smtClean="0"/>
              <a:t> gain=</a:t>
            </a:r>
            <a:r>
              <a:rPr lang="en-US" sz="1400" b="1" dirty="0" smtClean="0">
                <a:solidFill>
                  <a:srgbClr val="C00000"/>
                </a:solidFill>
              </a:rPr>
              <a:t>21.78dB</a:t>
            </a:r>
            <a:r>
              <a:rPr lang="en-US" sz="1400" dirty="0" smtClean="0"/>
              <a:t> @ 25-35GHz</a:t>
            </a:r>
          </a:p>
          <a:p>
            <a:r>
              <a:rPr lang="en-US" sz="1400" dirty="0" smtClean="0"/>
              <a:t>Max gain=</a:t>
            </a:r>
            <a:r>
              <a:rPr lang="en-US" sz="1400" b="1" dirty="0" smtClean="0">
                <a:solidFill>
                  <a:srgbClr val="C00000"/>
                </a:solidFill>
              </a:rPr>
              <a:t>27.55dB</a:t>
            </a:r>
            <a:r>
              <a:rPr lang="en-US" sz="1400" dirty="0" smtClean="0"/>
              <a:t> @ 26.41GHz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D478-0BCF-46FA-9B22-7167C359E037}" type="datetime4">
              <a:rPr lang="en-US" smtClean="0"/>
              <a:t>June 1,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291" y="190500"/>
            <a:ext cx="4758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6831"/>
            <a:ext cx="6199425" cy="4649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0200" y="5511800"/>
                <a:ext cx="632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Fig.21.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dirty="0" smtClean="0"/>
                  <a:t> two stage power amplifier with input and inter-stage matching network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11800"/>
                <a:ext cx="6324600" cy="646331"/>
              </a:xfrm>
              <a:prstGeom prst="rect">
                <a:avLst/>
              </a:prstGeom>
              <a:blipFill>
                <a:blip r:embed="rId3"/>
                <a:stretch>
                  <a:fillRect l="-675" t="-4717" r="-12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8874-269F-4EAA-9BD6-D023CD8294EE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4758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57250"/>
            <a:ext cx="6096007" cy="4572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5511800"/>
                <a:ext cx="632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Fig.23.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dirty="0" smtClean="0"/>
                  <a:t> two stage power amplifier with input and inter-stage matching network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11800"/>
                <a:ext cx="6324600" cy="646331"/>
              </a:xfrm>
              <a:prstGeom prst="rect">
                <a:avLst/>
              </a:prstGeom>
              <a:blipFill>
                <a:blip r:embed="rId3"/>
                <a:stretch>
                  <a:fillRect l="-675" t="-4717" r="-12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C7D-1E5A-4C18-AA4A-BBA6E59E92B2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4758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6172207" cy="462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62552" y="5486400"/>
                <a:ext cx="632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Fig.24.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dirty="0" smtClean="0"/>
                  <a:t> two stage power amplifier with input and inter-stage matching network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2" y="5486400"/>
                <a:ext cx="6324600" cy="646331"/>
              </a:xfrm>
              <a:prstGeom prst="rect">
                <a:avLst/>
              </a:prstGeom>
              <a:blipFill>
                <a:blip r:embed="rId3"/>
                <a:stretch>
                  <a:fillRect l="-771" t="-4717" r="-12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AD53-C833-45EF-9914-8CCF4B89DF8A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28600"/>
            <a:ext cx="4758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Two Stage PA with MN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0"/>
            <a:ext cx="6019807" cy="45148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2552" y="5486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Fig.25. P1db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curve of a two-stage power amplifier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input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inter-stage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network.</a:t>
            </a:r>
          </a:p>
        </p:txBody>
      </p:sp>
    </p:spTree>
    <p:extLst>
      <p:ext uri="{BB962C8B-B14F-4D97-AF65-F5344CB8AC3E}">
        <p14:creationId xmlns:p14="http://schemas.microsoft.com/office/powerpoint/2010/main" val="29050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28600"/>
            <a:ext cx="748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Performance Comparison Table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608179"/>
                  </p:ext>
                </p:extLst>
              </p:nvPr>
            </p:nvGraphicFramePr>
            <p:xfrm>
              <a:off x="1219199" y="1186533"/>
              <a:ext cx="7419109" cy="514210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19201">
                      <a:extLst>
                        <a:ext uri="{9D8B030D-6E8A-4147-A177-3AD203B41FA5}">
                          <a16:colId xmlns:a16="http://schemas.microsoft.com/office/drawing/2014/main" val="34194032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56879307"/>
                        </a:ext>
                      </a:extLst>
                    </a:gridCol>
                    <a:gridCol w="669934">
                      <a:extLst>
                        <a:ext uri="{9D8B030D-6E8A-4147-A177-3AD203B41FA5}">
                          <a16:colId xmlns:a16="http://schemas.microsoft.com/office/drawing/2014/main" val="846299706"/>
                        </a:ext>
                      </a:extLst>
                    </a:gridCol>
                    <a:gridCol w="934512">
                      <a:extLst>
                        <a:ext uri="{9D8B030D-6E8A-4147-A177-3AD203B41FA5}">
                          <a16:colId xmlns:a16="http://schemas.microsoft.com/office/drawing/2014/main" val="1674435913"/>
                        </a:ext>
                      </a:extLst>
                    </a:gridCol>
                    <a:gridCol w="934512">
                      <a:extLst>
                        <a:ext uri="{9D8B030D-6E8A-4147-A177-3AD203B41FA5}">
                          <a16:colId xmlns:a16="http://schemas.microsoft.com/office/drawing/2014/main" val="4183608867"/>
                        </a:ext>
                      </a:extLst>
                    </a:gridCol>
                    <a:gridCol w="934512">
                      <a:extLst>
                        <a:ext uri="{9D8B030D-6E8A-4147-A177-3AD203B41FA5}">
                          <a16:colId xmlns:a16="http://schemas.microsoft.com/office/drawing/2014/main" val="3372884340"/>
                        </a:ext>
                      </a:extLst>
                    </a:gridCol>
                    <a:gridCol w="1812038">
                      <a:extLst>
                        <a:ext uri="{9D8B030D-6E8A-4147-A177-3AD203B41FA5}">
                          <a16:colId xmlns:a16="http://schemas.microsoft.com/office/drawing/2014/main" val="1834415029"/>
                        </a:ext>
                      </a:extLst>
                    </a:gridCol>
                  </a:tblGrid>
                  <a:tr h="661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/>
                            <a:t>Ref.</a:t>
                          </a:r>
                          <a:endParaRPr lang="en-US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CMOS Tech.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Gain</a:t>
                          </a:r>
                          <a:r>
                            <a:rPr lang="en-US" b="1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b="1" baseline="0" dirty="0" smtClean="0"/>
                            <a:t>(dB)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Freq.</a:t>
                          </a:r>
                        </a:p>
                        <a:p>
                          <a:pPr algn="ctr"/>
                          <a:r>
                            <a:rPr lang="en-US" b="1" dirty="0" smtClean="0"/>
                            <a:t>(GHz)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𝐝𝐁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 smtClean="0"/>
                        </a:p>
                        <a:p>
                          <a:pPr algn="ctr"/>
                          <a:r>
                            <a:rPr lang="en-US" b="1" dirty="0" smtClean="0"/>
                            <a:t>(</a:t>
                          </a:r>
                          <a:r>
                            <a:rPr lang="en-US" b="1" dirty="0" err="1" smtClean="0"/>
                            <a:t>dBm</a:t>
                          </a:r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𝐬𝐚𝐭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pPr algn="ctr"/>
                          <a:r>
                            <a:rPr lang="en-US" b="1" dirty="0" smtClean="0"/>
                            <a:t>(</a:t>
                          </a:r>
                          <a:r>
                            <a:rPr lang="en-US" b="1" dirty="0" err="1" smtClean="0"/>
                            <a:t>dBm</a:t>
                          </a:r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FBW</a:t>
                          </a:r>
                        </a:p>
                        <a:p>
                          <a:pPr algn="ctr"/>
                          <a:r>
                            <a:rPr lang="en-US" b="1" dirty="0" smtClean="0"/>
                            <a:t>(GHz)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746383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Proposed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Work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90nm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25.0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27.12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15.86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18.76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(20.1%)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(25.66-31.1)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346157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(44.44%)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(14-22)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471442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[12]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(18.2%)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(20-24)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646957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[13]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(58.8%)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(18-33)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872970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[14]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65nm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(33.8%)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(13.5-119)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4645027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[15]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(13.2%)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(27.4-32.2)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622796"/>
                      </a:ext>
                    </a:extLst>
                  </a:tr>
                  <a:tr h="383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[16]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(31.7%)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(21.8-30)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796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608179"/>
                  </p:ext>
                </p:extLst>
              </p:nvPr>
            </p:nvGraphicFramePr>
            <p:xfrm>
              <a:off x="1219199" y="1186533"/>
              <a:ext cx="7419109" cy="514210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19201">
                      <a:extLst>
                        <a:ext uri="{9D8B030D-6E8A-4147-A177-3AD203B41FA5}">
                          <a16:colId xmlns:a16="http://schemas.microsoft.com/office/drawing/2014/main" val="34194032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56879307"/>
                        </a:ext>
                      </a:extLst>
                    </a:gridCol>
                    <a:gridCol w="669934">
                      <a:extLst>
                        <a:ext uri="{9D8B030D-6E8A-4147-A177-3AD203B41FA5}">
                          <a16:colId xmlns:a16="http://schemas.microsoft.com/office/drawing/2014/main" val="846299706"/>
                        </a:ext>
                      </a:extLst>
                    </a:gridCol>
                    <a:gridCol w="934512">
                      <a:extLst>
                        <a:ext uri="{9D8B030D-6E8A-4147-A177-3AD203B41FA5}">
                          <a16:colId xmlns:a16="http://schemas.microsoft.com/office/drawing/2014/main" val="1674435913"/>
                        </a:ext>
                      </a:extLst>
                    </a:gridCol>
                    <a:gridCol w="934512">
                      <a:extLst>
                        <a:ext uri="{9D8B030D-6E8A-4147-A177-3AD203B41FA5}">
                          <a16:colId xmlns:a16="http://schemas.microsoft.com/office/drawing/2014/main" val="4183608867"/>
                        </a:ext>
                      </a:extLst>
                    </a:gridCol>
                    <a:gridCol w="934512">
                      <a:extLst>
                        <a:ext uri="{9D8B030D-6E8A-4147-A177-3AD203B41FA5}">
                          <a16:colId xmlns:a16="http://schemas.microsoft.com/office/drawing/2014/main" val="3372884340"/>
                        </a:ext>
                      </a:extLst>
                    </a:gridCol>
                    <a:gridCol w="1812038">
                      <a:extLst>
                        <a:ext uri="{9D8B030D-6E8A-4147-A177-3AD203B41FA5}">
                          <a16:colId xmlns:a16="http://schemas.microsoft.com/office/drawing/2014/main" val="1834415029"/>
                        </a:ext>
                      </a:extLst>
                    </a:gridCol>
                  </a:tblGrid>
                  <a:tr h="661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/>
                            <a:t>Ref.</a:t>
                          </a:r>
                          <a:endParaRPr lang="en-US" b="1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CMOS Tech.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Gain</a:t>
                          </a:r>
                          <a:r>
                            <a:rPr lang="en-US" b="1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b="1" baseline="0" dirty="0" smtClean="0"/>
                            <a:t>(dB)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Freq.</a:t>
                          </a:r>
                        </a:p>
                        <a:p>
                          <a:pPr algn="ctr"/>
                          <a:r>
                            <a:rPr lang="en-US" b="1" dirty="0" smtClean="0"/>
                            <a:t>(GHz)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351" t="-4587" r="-294156" b="-6889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614" t="-4587" r="-196078" b="-6889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FBW</a:t>
                          </a:r>
                        </a:p>
                        <a:p>
                          <a:pPr algn="ctr"/>
                          <a:r>
                            <a:rPr lang="en-US" b="1" dirty="0" smtClean="0"/>
                            <a:t>(GHz)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7463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Proposed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Work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90nm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25.0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27.12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15.86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18.76</a:t>
                          </a:r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(20.1%)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(25.66-31.1)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34615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(44.44%)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(14-22)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471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[12]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(18.2%)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(20-24)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64695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[13]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(58.8%)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(18-33)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8729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[14]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65nm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(33.8%)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(13.5-119)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4645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[15]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(13.2%)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(27.4-32.2)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6227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none" strike="noStrike" kern="1200" baseline="0" dirty="0" smtClean="0"/>
                            <a:t>[16]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28nm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(31.7%)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(21.8-30)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7962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17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617" y="304800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conclusion, the study looked into CMOS power amplifier design and optimization for </a:t>
            </a:r>
            <a:r>
              <a:rPr lang="en-US" dirty="0" smtClean="0"/>
              <a:t>improved gain </a:t>
            </a:r>
            <a:r>
              <a:rPr lang="en-US" dirty="0"/>
              <a:t>and bandwidth in the 25GHz to 35GHz frequency range.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Due </a:t>
            </a:r>
            <a:r>
              <a:rPr lang="en-US" dirty="0"/>
              <a:t>to parasitic </a:t>
            </a:r>
            <a:r>
              <a:rPr lang="en-US" dirty="0" smtClean="0"/>
              <a:t>capacitances, </a:t>
            </a:r>
            <a:r>
              <a:rPr lang="en-US" dirty="0"/>
              <a:t>the first single-stage power </a:t>
            </a:r>
            <a:r>
              <a:rPr lang="en-US" dirty="0" smtClean="0"/>
              <a:t>amplifier design </a:t>
            </a:r>
            <a:r>
              <a:rPr lang="en-US" dirty="0"/>
              <a:t>had trouble matching input impedances and had lower gain. However, the </a:t>
            </a:r>
            <a:r>
              <a:rPr lang="en-US" dirty="0" smtClean="0"/>
              <a:t>cascaded power </a:t>
            </a:r>
            <a:r>
              <a:rPr lang="en-US" dirty="0"/>
              <a:t>amplifier showed increased gain performance at a lower frequency by adding a </a:t>
            </a:r>
            <a:r>
              <a:rPr lang="en-US" dirty="0" smtClean="0"/>
              <a:t>second stage </a:t>
            </a:r>
            <a:r>
              <a:rPr lang="en-US" dirty="0"/>
              <a:t>and using a staggered tuning strategy.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order to achieve better impedance </a:t>
            </a:r>
            <a:r>
              <a:rPr lang="en-US" dirty="0" smtClean="0"/>
              <a:t>matching, the </a:t>
            </a:r>
            <a:r>
              <a:rPr lang="en-US" dirty="0"/>
              <a:t>design also included matching networks, which led to increased gain and decreased </a:t>
            </a:r>
            <a:r>
              <a:rPr lang="en-US" dirty="0" smtClean="0"/>
              <a:t>return loss</a:t>
            </a:r>
            <a:r>
              <a:rPr lang="en-US" dirty="0"/>
              <a:t>. Gain, bandwidth, and matching performance of the power amplifier were </a:t>
            </a:r>
            <a:r>
              <a:rPr lang="en-US" dirty="0" smtClean="0"/>
              <a:t>successfully increased </a:t>
            </a:r>
            <a:r>
              <a:rPr lang="en-US" dirty="0"/>
              <a:t>by </a:t>
            </a:r>
            <a:r>
              <a:rPr lang="en-US" dirty="0" smtClean="0"/>
              <a:t>the optimization </a:t>
            </a:r>
            <a:r>
              <a:rPr lang="en-US" dirty="0"/>
              <a:t>efforts.</a:t>
            </a:r>
          </a:p>
        </p:txBody>
      </p:sp>
    </p:spTree>
    <p:extLst>
      <p:ext uri="{BB962C8B-B14F-4D97-AF65-F5344CB8AC3E}">
        <p14:creationId xmlns:p14="http://schemas.microsoft.com/office/powerpoint/2010/main" val="28911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617" y="304800"/>
            <a:ext cx="2330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52C-FC87-4CFC-ADB0-93AC6C553235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086875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S. N. Ali, P. Agarwal, S. Gopal, S. </a:t>
            </a:r>
            <a:r>
              <a:rPr lang="en-US" dirty="0" err="1"/>
              <a:t>Mirabbasi</a:t>
            </a:r>
            <a:r>
              <a:rPr lang="en-US" dirty="0"/>
              <a:t>, and D. </a:t>
            </a:r>
            <a:r>
              <a:rPr lang="en-US" dirty="0" err="1"/>
              <a:t>Heo</a:t>
            </a:r>
            <a:r>
              <a:rPr lang="en-US" dirty="0"/>
              <a:t>, “A 25–35 </a:t>
            </a:r>
            <a:r>
              <a:rPr lang="en-US" dirty="0" err="1"/>
              <a:t>ghz</a:t>
            </a:r>
            <a:r>
              <a:rPr lang="en-US" dirty="0"/>
              <a:t> </a:t>
            </a:r>
            <a:r>
              <a:rPr lang="en-US" dirty="0" smtClean="0"/>
              <a:t>neutralized </a:t>
            </a:r>
            <a:r>
              <a:rPr lang="en-GB" dirty="0" smtClean="0"/>
              <a:t>continuous </a:t>
            </a:r>
            <a:r>
              <a:rPr lang="en-GB" dirty="0"/>
              <a:t>class-f </a:t>
            </a:r>
            <a:r>
              <a:rPr lang="en-GB" dirty="0" err="1"/>
              <a:t>cmos</a:t>
            </a:r>
            <a:r>
              <a:rPr lang="en-GB" dirty="0"/>
              <a:t> power amplifier for 5g mobile communications achieving </a:t>
            </a:r>
            <a:r>
              <a:rPr lang="en-GB" dirty="0" smtClean="0"/>
              <a:t>26% modulation </a:t>
            </a:r>
            <a:r>
              <a:rPr lang="en-GB" dirty="0" err="1"/>
              <a:t>pae</a:t>
            </a:r>
            <a:r>
              <a:rPr lang="en-GB" dirty="0"/>
              <a:t> at 1.5 </a:t>
            </a:r>
            <a:r>
              <a:rPr lang="en-GB" dirty="0" err="1"/>
              <a:t>gb</a:t>
            </a:r>
            <a:r>
              <a:rPr lang="en-GB" dirty="0"/>
              <a:t>/s and 46.4% peak </a:t>
            </a:r>
            <a:r>
              <a:rPr lang="en-GB" dirty="0" err="1"/>
              <a:t>pae</a:t>
            </a:r>
            <a:r>
              <a:rPr lang="en-GB" dirty="0"/>
              <a:t>,” </a:t>
            </a:r>
            <a:r>
              <a:rPr lang="en-GB" i="1" dirty="0"/>
              <a:t>IEEE Transactions on Circuits </a:t>
            </a:r>
            <a:r>
              <a:rPr lang="en-GB" i="1" dirty="0" smtClean="0"/>
              <a:t>and </a:t>
            </a:r>
            <a:r>
              <a:rPr lang="en-US" i="1" dirty="0" smtClean="0"/>
              <a:t>Systems </a:t>
            </a:r>
            <a:r>
              <a:rPr lang="en-US" i="1" dirty="0"/>
              <a:t>I: Regular Papers</a:t>
            </a:r>
            <a:r>
              <a:rPr lang="en-US" dirty="0"/>
              <a:t>, vol. 66, no. 2, pp. 834–847, 2019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/>
              <a:t>2] M. </a:t>
            </a:r>
            <a:r>
              <a:rPr lang="en-US" dirty="0" err="1"/>
              <a:t>Bhuiyan</a:t>
            </a:r>
            <a:r>
              <a:rPr lang="en-US" dirty="0"/>
              <a:t>, Y. </a:t>
            </a:r>
            <a:r>
              <a:rPr lang="en-US" dirty="0" err="1"/>
              <a:t>Zijie</a:t>
            </a:r>
            <a:r>
              <a:rPr lang="en-US" dirty="0"/>
              <a:t>, J. Yu, M. B. I. </a:t>
            </a:r>
            <a:r>
              <a:rPr lang="en-US" dirty="0" err="1"/>
              <a:t>Reaz</a:t>
            </a:r>
            <a:r>
              <a:rPr lang="en-US" dirty="0"/>
              <a:t>, N. Kamal, and T.-G. Chang, “Active inductor based fully integrated </a:t>
            </a:r>
            <a:r>
              <a:rPr lang="en-US" dirty="0" err="1"/>
              <a:t>cmos</a:t>
            </a:r>
            <a:r>
              <a:rPr lang="en-US" dirty="0"/>
              <a:t> transmit/ receive switch for 2.4 </a:t>
            </a:r>
            <a:r>
              <a:rPr lang="en-US" dirty="0" err="1"/>
              <a:t>ghz</a:t>
            </a:r>
            <a:r>
              <a:rPr lang="en-US" dirty="0"/>
              <a:t> </a:t>
            </a:r>
            <a:r>
              <a:rPr lang="en-US" dirty="0" err="1"/>
              <a:t>rf</a:t>
            </a:r>
            <a:r>
              <a:rPr lang="en-US" dirty="0"/>
              <a:t> transceiver,” Anais da Academia </a:t>
            </a:r>
            <a:r>
              <a:rPr lang="en-US" dirty="0" err="1"/>
              <a:t>Brasileira</a:t>
            </a:r>
            <a:r>
              <a:rPr lang="en-US" dirty="0"/>
              <a:t> de </a:t>
            </a:r>
            <a:r>
              <a:rPr lang="en-US" dirty="0" err="1"/>
              <a:t>Ciências</a:t>
            </a:r>
            <a:r>
              <a:rPr lang="en-US" dirty="0"/>
              <a:t>, vol. 88, 05 2016</a:t>
            </a:r>
            <a:r>
              <a:rPr lang="en-US" dirty="0" smtClean="0"/>
              <a:t>.</a:t>
            </a:r>
          </a:p>
          <a:p>
            <a:r>
              <a:rPr lang="en-US" dirty="0"/>
              <a:t>[3] Q. </a:t>
            </a:r>
            <a:r>
              <a:rPr lang="en-US" dirty="0" err="1"/>
              <a:t>Cai</a:t>
            </a:r>
            <a:r>
              <a:rPr lang="en-US" dirty="0"/>
              <a:t>, W. </a:t>
            </a:r>
            <a:r>
              <a:rPr lang="en-US" dirty="0" err="1"/>
              <a:t>Che</a:t>
            </a:r>
            <a:r>
              <a:rPr lang="en-US" dirty="0"/>
              <a:t>, G. Shen, and Q. </a:t>
            </a:r>
            <a:r>
              <a:rPr lang="en-US" dirty="0" err="1"/>
              <a:t>Xue</a:t>
            </a:r>
            <a:r>
              <a:rPr lang="en-US" dirty="0"/>
              <a:t>, “Wideband high-efficiency power amplifier using d/</a:t>
            </a:r>
            <a:r>
              <a:rPr lang="en-US" dirty="0" err="1"/>
              <a:t>crlh</a:t>
            </a:r>
            <a:r>
              <a:rPr lang="en-US" dirty="0"/>
              <a:t> </a:t>
            </a:r>
            <a:r>
              <a:rPr lang="en-US" dirty="0" err="1"/>
              <a:t>bandpass</a:t>
            </a:r>
            <a:r>
              <a:rPr lang="en-US" dirty="0"/>
              <a:t> filtering matching topology,” IEEE Transactions on Microwave Theory and Techniques, vol. 67, no. 6, pp. 2393–2405, 2019.</a:t>
            </a:r>
            <a:endParaRPr lang="en-US" dirty="0" smtClean="0"/>
          </a:p>
          <a:p>
            <a:r>
              <a:rPr lang="en-US" dirty="0"/>
              <a:t>[4] C. </a:t>
            </a:r>
            <a:r>
              <a:rPr lang="en-US" dirty="0" err="1"/>
              <a:t>Ramella</a:t>
            </a:r>
            <a:r>
              <a:rPr lang="en-US" dirty="0"/>
              <a:t>, A. </a:t>
            </a:r>
            <a:r>
              <a:rPr lang="en-US" dirty="0" err="1"/>
              <a:t>Piacibello</a:t>
            </a:r>
            <a:r>
              <a:rPr lang="en-US" dirty="0"/>
              <a:t>, R. </a:t>
            </a:r>
            <a:r>
              <a:rPr lang="en-US" dirty="0" err="1"/>
              <a:t>Quaglia</a:t>
            </a:r>
            <a:r>
              <a:rPr lang="en-US" dirty="0"/>
              <a:t>, V. </a:t>
            </a:r>
            <a:r>
              <a:rPr lang="en-US" dirty="0" err="1"/>
              <a:t>Camarchia</a:t>
            </a:r>
            <a:r>
              <a:rPr lang="en-US" dirty="0"/>
              <a:t>, and M. </a:t>
            </a:r>
            <a:r>
              <a:rPr lang="en-US" dirty="0" err="1"/>
              <a:t>Pirola</a:t>
            </a:r>
            <a:r>
              <a:rPr lang="en-US" dirty="0"/>
              <a:t>, “High efficiency power amplifiers for modern mobile communications: The load-modulation approach,” Electronics, vol. 6, p. 96, 11 </a:t>
            </a:r>
            <a:r>
              <a:rPr lang="en-US" dirty="0" smtClean="0"/>
              <a:t>2017.</a:t>
            </a:r>
          </a:p>
          <a:p>
            <a:r>
              <a:rPr lang="en-US" dirty="0"/>
              <a:t>[5] C.-C. Lin, C.-H. Yu, H.-C. </a:t>
            </a:r>
            <a:r>
              <a:rPr lang="en-US" dirty="0" err="1"/>
              <a:t>Kuo</a:t>
            </a:r>
            <a:r>
              <a:rPr lang="en-US" dirty="0"/>
              <a:t>, and H.-R. Chuang, “Design of 60-ghz 90-nm </a:t>
            </a:r>
            <a:r>
              <a:rPr lang="en-US" dirty="0" err="1"/>
              <a:t>cmos</a:t>
            </a:r>
            <a:r>
              <a:rPr lang="en-US" dirty="0"/>
              <a:t> balanced power amplifier with miniaturized quadrature hybrids,” in 2014 IEEE </a:t>
            </a:r>
            <a:r>
              <a:rPr lang="en-US" dirty="0" err="1"/>
              <a:t>Topical</a:t>
            </a:r>
            <a:r>
              <a:rPr lang="en-US" dirty="0"/>
              <a:t> Conference on Power Amplifiers for Wireless and Radio Applications (PAWR), pp. 52–54, 2014. </a:t>
            </a:r>
            <a:endParaRPr lang="en-US" dirty="0" smtClean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7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EEE, CUET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28600" y="1575375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The increasing demand for faster data transfer rates and dependable connectivity in </a:t>
            </a:r>
            <a:r>
              <a:rPr lang="en-GB" dirty="0" smtClean="0"/>
              <a:t>numerous applications</a:t>
            </a:r>
            <a:r>
              <a:rPr lang="en-GB" dirty="0"/>
              <a:t>, including 5G networks, satellite communications, and radar systems, has </a:t>
            </a:r>
            <a:r>
              <a:rPr lang="en-GB" dirty="0" smtClean="0"/>
              <a:t>been driving </a:t>
            </a:r>
            <a:r>
              <a:rPr lang="en-GB" dirty="0"/>
              <a:t>the demand for high-performance wireless communication systems. Power </a:t>
            </a:r>
            <a:r>
              <a:rPr lang="en-GB" dirty="0" smtClean="0"/>
              <a:t>amplifiers are </a:t>
            </a:r>
            <a:r>
              <a:rPr lang="en-GB" dirty="0"/>
              <a:t>essential in these systems for supplying enough power and amplification to </a:t>
            </a:r>
            <a:r>
              <a:rPr lang="en-GB" dirty="0" smtClean="0"/>
              <a:t>permit </a:t>
            </a:r>
            <a:r>
              <a:rPr lang="en-US" dirty="0" smtClean="0"/>
              <a:t>effective </a:t>
            </a:r>
            <a:r>
              <a:rPr lang="en-US" dirty="0"/>
              <a:t>signal transmission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smtClean="0"/>
              <a:t>A </a:t>
            </a:r>
            <a:r>
              <a:rPr lang="en-GB" dirty="0"/>
              <a:t>number of enormous </a:t>
            </a:r>
            <a:r>
              <a:rPr lang="en-GB" dirty="0" smtClean="0"/>
              <a:t>improvements in </a:t>
            </a:r>
            <a:r>
              <a:rPr lang="en-GB" dirty="0"/>
              <a:t>semiconductor technology have been made as a result of the expansion of the </a:t>
            </a:r>
            <a:r>
              <a:rPr lang="en-GB" dirty="0" smtClean="0"/>
              <a:t>wireless communication </a:t>
            </a:r>
            <a:r>
              <a:rPr lang="en-GB" dirty="0"/>
              <a:t>sector. The most notable development among them is in CMOS </a:t>
            </a:r>
            <a:r>
              <a:rPr lang="en-GB" dirty="0" smtClean="0"/>
              <a:t>technology. Transistors </a:t>
            </a:r>
            <a:r>
              <a:rPr lang="en-GB" dirty="0"/>
              <a:t>have the surprising advanced property of increasing speed while using less </a:t>
            </a:r>
            <a:r>
              <a:rPr lang="en-GB" dirty="0" smtClean="0"/>
              <a:t>power </a:t>
            </a:r>
            <a:r>
              <a:rPr lang="en-GB" dirty="0"/>
              <a:t>in digital circuits and costing less as their size is lowered</a:t>
            </a:r>
            <a:r>
              <a:rPr lang="en-GB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development of CMOS technology has greater advantages than gallium arsenide (GaAs)and gallium nitride(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technologies in the use of wireless communication[1].Also, CMOS technology minimizes fabrication costs and circuit power dissipation [2].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 Y. Chang, Y. Wang, and H. Wang, “A k-band high-op1db common-drain power amplifier with neutralization technique in 90-nm </a:t>
            </a:r>
            <a:r>
              <a:rPr lang="en-US" dirty="0" err="1"/>
              <a:t>cmos</a:t>
            </a:r>
            <a:r>
              <a:rPr lang="en-US" dirty="0"/>
              <a:t> technology,” IEEE Microwave and Wireless Components Letters, vol. 29, no. 12, pp. 795–797, 2019</a:t>
            </a:r>
            <a:r>
              <a:rPr lang="en-US" dirty="0" smtClean="0"/>
              <a:t>.</a:t>
            </a:r>
          </a:p>
          <a:p>
            <a:r>
              <a:rPr lang="en-US" dirty="0" smtClean="0"/>
              <a:t>[7]</a:t>
            </a:r>
            <a:r>
              <a:rPr lang="en-GB" dirty="0"/>
              <a:t> R.-M. </a:t>
            </a:r>
            <a:r>
              <a:rPr lang="en-GB" dirty="0" err="1"/>
              <a:t>Weng</a:t>
            </a:r>
            <a:r>
              <a:rPr lang="en-GB" dirty="0"/>
              <a:t>, C.-Y. Liu, and P.-C. Lin, “A low-power full-band low-noise amplifier for ultra-wideband receivers,” IEEE Transactions on Microwave Theory and Techniques, vol. 58, no. 8, pp. 2077–2083, 2010. </a:t>
            </a:r>
            <a:endParaRPr lang="en-US" dirty="0" smtClean="0"/>
          </a:p>
          <a:p>
            <a:r>
              <a:rPr lang="en-US" dirty="0" smtClean="0"/>
              <a:t>[8] </a:t>
            </a:r>
            <a:r>
              <a:rPr lang="en-US" dirty="0"/>
              <a:t>R. </a:t>
            </a:r>
            <a:r>
              <a:rPr lang="en-US" dirty="0" err="1"/>
              <a:t>Sapawi</a:t>
            </a:r>
            <a:r>
              <a:rPr lang="en-US" dirty="0"/>
              <a:t>, R. </a:t>
            </a:r>
            <a:r>
              <a:rPr lang="en-US" dirty="0" err="1"/>
              <a:t>Pokharel</a:t>
            </a:r>
            <a:r>
              <a:rPr lang="en-US" dirty="0"/>
              <a:t>, M. D.A.A, H. </a:t>
            </a:r>
            <a:r>
              <a:rPr lang="en-US" dirty="0" err="1"/>
              <a:t>Kanaya</a:t>
            </a:r>
            <a:r>
              <a:rPr lang="en-US" dirty="0"/>
              <a:t>, and K. Yoshida, “A 0.9–3.5 </a:t>
            </a:r>
            <a:r>
              <a:rPr lang="en-US" dirty="0" err="1"/>
              <a:t>ghz</a:t>
            </a:r>
            <a:r>
              <a:rPr lang="en-US" dirty="0"/>
              <a:t> high linearity, good efficiency </a:t>
            </a:r>
            <a:r>
              <a:rPr lang="en-US" dirty="0" err="1"/>
              <a:t>cmos</a:t>
            </a:r>
            <a:r>
              <a:rPr lang="en-US" dirty="0"/>
              <a:t> broadband power amplifier using stagger tuning </a:t>
            </a:r>
            <a:r>
              <a:rPr lang="en-US" dirty="0" smtClean="0"/>
              <a:t>technique</a:t>
            </a:r>
            <a:r>
              <a:rPr lang="en-US" dirty="0"/>
              <a:t>,” Microwave and Optical Technology Letters, vol. 54, 12 2012</a:t>
            </a:r>
            <a:r>
              <a:rPr lang="en-US" dirty="0" smtClean="0"/>
              <a:t>.</a:t>
            </a:r>
          </a:p>
          <a:p>
            <a:r>
              <a:rPr lang="en-US" dirty="0"/>
              <a:t>[9] J. Shim, T. Yang, and J. </a:t>
            </a:r>
            <a:r>
              <a:rPr lang="en-US" dirty="0" err="1"/>
              <a:t>Jeong</a:t>
            </a:r>
            <a:r>
              <a:rPr lang="en-US" dirty="0"/>
              <a:t>, “Design of low power </a:t>
            </a:r>
            <a:r>
              <a:rPr lang="en-US" dirty="0" err="1"/>
              <a:t>cmos</a:t>
            </a:r>
            <a:r>
              <a:rPr lang="en-US" dirty="0"/>
              <a:t> ultra wide band low noise amplifier using noise canceling technique,” Microelectronics Journal, vol. 44, pp. 821–826, 09 2013</a:t>
            </a:r>
            <a:r>
              <a:rPr lang="en-US" dirty="0" smtClean="0"/>
              <a:t>.</a:t>
            </a:r>
          </a:p>
          <a:p>
            <a:r>
              <a:rPr lang="en-US" dirty="0"/>
              <a:t>[10] M. H. </a:t>
            </a:r>
            <a:r>
              <a:rPr lang="en-US" dirty="0" err="1"/>
              <a:t>Taghavi</a:t>
            </a:r>
            <a:r>
              <a:rPr lang="en-US" dirty="0"/>
              <a:t>, P. Ahmadi, L. </a:t>
            </a:r>
            <a:r>
              <a:rPr lang="en-US" dirty="0" err="1"/>
              <a:t>Belostotski</a:t>
            </a:r>
            <a:r>
              <a:rPr lang="en-US" dirty="0"/>
              <a:t>, and J. W. Haslett, “A stagger-tuned </a:t>
            </a:r>
            <a:r>
              <a:rPr lang="en-US" dirty="0" err="1"/>
              <a:t>transimpedance</a:t>
            </a:r>
            <a:r>
              <a:rPr lang="en-US" dirty="0"/>
              <a:t> amplifier,” IEEE Transactions on Very Large Scale Integration (VLSI) </a:t>
            </a:r>
            <a:r>
              <a:rPr lang="en-US" dirty="0" err="1"/>
              <a:t>Systems</a:t>
            </a:r>
            <a:r>
              <a:rPr lang="en-US" dirty="0"/>
              <a:t>, vol. 24, no. 4, pp. 1460–1469, 2016. </a:t>
            </a:r>
            <a:endParaRPr lang="en-US" dirty="0" smtClean="0"/>
          </a:p>
          <a:p>
            <a:r>
              <a:rPr lang="en-US" dirty="0" smtClean="0"/>
              <a:t>[11] O</a:t>
            </a:r>
            <a:r>
              <a:rPr lang="en-US" dirty="0"/>
              <a:t>. Z. </a:t>
            </a:r>
            <a:r>
              <a:rPr lang="en-US" dirty="0" err="1"/>
              <a:t>Alngar</a:t>
            </a:r>
            <a:r>
              <a:rPr lang="en-US" dirty="0"/>
              <a:t>, A. </a:t>
            </a:r>
            <a:r>
              <a:rPr lang="en-US" dirty="0" err="1"/>
              <a:t>Barakat</a:t>
            </a:r>
            <a:r>
              <a:rPr lang="en-US" dirty="0"/>
              <a:t>, and R. K. </a:t>
            </a:r>
            <a:r>
              <a:rPr lang="en-US" dirty="0" err="1"/>
              <a:t>Pokharel</a:t>
            </a:r>
            <a:r>
              <a:rPr lang="en-US" dirty="0"/>
              <a:t>, “High </a:t>
            </a:r>
            <a:r>
              <a:rPr lang="en-US" dirty="0" err="1"/>
              <a:t>pae</a:t>
            </a:r>
            <a:r>
              <a:rPr lang="en-US" dirty="0"/>
              <a:t> </a:t>
            </a:r>
            <a:r>
              <a:rPr lang="en-US" dirty="0" err="1"/>
              <a:t>cmos</a:t>
            </a:r>
            <a:r>
              <a:rPr lang="en-US" dirty="0"/>
              <a:t> power amplifier with</a:t>
            </a:r>
          </a:p>
          <a:p>
            <a:r>
              <a:rPr lang="en-US" dirty="0"/>
              <a:t>44.4% </a:t>
            </a:r>
            <a:r>
              <a:rPr lang="en-US" dirty="0" err="1"/>
              <a:t>fbw</a:t>
            </a:r>
            <a:r>
              <a:rPr lang="en-US" dirty="0"/>
              <a:t> using superimposed dual-band configuration and </a:t>
            </a:r>
            <a:r>
              <a:rPr lang="en-US" dirty="0" err="1"/>
              <a:t>dgs</a:t>
            </a:r>
            <a:r>
              <a:rPr lang="en-US" dirty="0"/>
              <a:t> inductors,” </a:t>
            </a:r>
            <a:r>
              <a:rPr lang="en-US" i="1" dirty="0"/>
              <a:t>IEEE Microwave</a:t>
            </a:r>
          </a:p>
          <a:p>
            <a:r>
              <a:rPr lang="en-US" i="1" dirty="0"/>
              <a:t>and Wireless Components Letters</a:t>
            </a:r>
            <a:r>
              <a:rPr lang="en-US" dirty="0"/>
              <a:t>, vol. 32, no. 12, pp. 1423–1426, 2022.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1178" y="200550"/>
            <a:ext cx="4934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 (continued..)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2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1178" y="200550"/>
            <a:ext cx="4934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 (continued..)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19099" y="1318676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[12] </a:t>
            </a:r>
            <a:r>
              <a:rPr lang="en-US" dirty="0"/>
              <a:t>Y.-N. Jen, J.-H. Tsai, C.-T. Peng, and T.-W. Huang, “A 20 to 24 ghz+16.8 </a:t>
            </a:r>
            <a:r>
              <a:rPr lang="en-US" dirty="0" err="1"/>
              <a:t>dbm</a:t>
            </a:r>
            <a:r>
              <a:rPr lang="en-US" dirty="0"/>
              <a:t> fully </a:t>
            </a:r>
            <a:r>
              <a:rPr lang="en-US" dirty="0" smtClean="0"/>
              <a:t>integrated power </a:t>
            </a:r>
            <a:r>
              <a:rPr lang="en-US" dirty="0"/>
              <a:t>amplifier using 0.18 mm </a:t>
            </a:r>
            <a:r>
              <a:rPr lang="en-US" dirty="0" err="1"/>
              <a:t>cmos</a:t>
            </a:r>
            <a:r>
              <a:rPr lang="en-US" dirty="0"/>
              <a:t> process,” </a:t>
            </a:r>
            <a:r>
              <a:rPr lang="en-US" i="1" dirty="0"/>
              <a:t>IEEE Microwave and Wireless</a:t>
            </a:r>
          </a:p>
          <a:p>
            <a:r>
              <a:rPr lang="en-US" i="1" dirty="0"/>
              <a:t>Components Letters</a:t>
            </a:r>
            <a:r>
              <a:rPr lang="en-US" dirty="0"/>
              <a:t>, vol. 19, no. 1, pp. 42–44, 2009.</a:t>
            </a:r>
          </a:p>
          <a:p>
            <a:r>
              <a:rPr lang="en-US" dirty="0" smtClean="0"/>
              <a:t>[13] </a:t>
            </a:r>
            <a:r>
              <a:rPr lang="en-US" dirty="0"/>
              <a:t>C.-W. </a:t>
            </a:r>
            <a:r>
              <a:rPr lang="en-US" dirty="0" err="1"/>
              <a:t>Kuo</a:t>
            </a:r>
            <a:r>
              <a:rPr lang="en-US" dirty="0"/>
              <a:t>, H.-K. </a:t>
            </a:r>
            <a:r>
              <a:rPr lang="en-US" dirty="0" err="1"/>
              <a:t>Chiou</a:t>
            </a:r>
            <a:r>
              <a:rPr lang="en-US" dirty="0"/>
              <a:t>, and H.-Y. Chung, “An 18 to 33 </a:t>
            </a:r>
            <a:r>
              <a:rPr lang="en-US" dirty="0" err="1"/>
              <a:t>ghz</a:t>
            </a:r>
            <a:r>
              <a:rPr lang="en-US" dirty="0"/>
              <a:t> fully-integrated </a:t>
            </a:r>
            <a:r>
              <a:rPr lang="en-US" dirty="0" err="1" smtClean="0"/>
              <a:t>darlington</a:t>
            </a:r>
            <a:r>
              <a:rPr lang="en-US" dirty="0"/>
              <a:t> </a:t>
            </a:r>
            <a:r>
              <a:rPr lang="en-US" dirty="0" smtClean="0"/>
              <a:t>power </a:t>
            </a:r>
            <a:r>
              <a:rPr lang="en-US" dirty="0"/>
              <a:t>amplifier with </a:t>
            </a:r>
            <a:r>
              <a:rPr lang="en-US" dirty="0" err="1"/>
              <a:t>guanella</a:t>
            </a:r>
            <a:r>
              <a:rPr lang="en-US" dirty="0"/>
              <a:t>-type transmission-line transformers in 0.18um</a:t>
            </a:r>
          </a:p>
          <a:p>
            <a:r>
              <a:rPr lang="en-US" dirty="0" err="1"/>
              <a:t>cmos</a:t>
            </a:r>
            <a:r>
              <a:rPr lang="en-US" dirty="0"/>
              <a:t> technology,” </a:t>
            </a:r>
            <a:r>
              <a:rPr lang="en-US" i="1" dirty="0"/>
              <a:t>IEEE Microwave and Wireless Components Letters</a:t>
            </a:r>
            <a:r>
              <a:rPr lang="en-US" dirty="0"/>
              <a:t>, vol. 23, no. 12,</a:t>
            </a:r>
          </a:p>
          <a:p>
            <a:r>
              <a:rPr lang="en-US" dirty="0"/>
              <a:t>pp. 668–670, 2013.</a:t>
            </a:r>
          </a:p>
          <a:p>
            <a:r>
              <a:rPr lang="en-US" dirty="0" smtClean="0"/>
              <a:t>[14] </a:t>
            </a:r>
            <a:r>
              <a:rPr lang="en-US" dirty="0"/>
              <a:t>B. Chen, L. Lou, K. Tang, Y. Wang, J. Gao, and Y. Zheng, “A 13.5–19 </a:t>
            </a:r>
            <a:r>
              <a:rPr lang="en-US" dirty="0" err="1"/>
              <a:t>ghz</a:t>
            </a:r>
            <a:r>
              <a:rPr lang="en-US" dirty="0"/>
              <a:t> 20.6-db</a:t>
            </a:r>
          </a:p>
          <a:p>
            <a:r>
              <a:rPr lang="en-US" dirty="0"/>
              <a:t>gain </a:t>
            </a:r>
            <a:r>
              <a:rPr lang="en-US" dirty="0" err="1"/>
              <a:t>cmos</a:t>
            </a:r>
            <a:r>
              <a:rPr lang="en-US" dirty="0"/>
              <a:t> power amplifier for </a:t>
            </a:r>
            <a:r>
              <a:rPr lang="en-US" dirty="0" err="1"/>
              <a:t>fmcw</a:t>
            </a:r>
            <a:r>
              <a:rPr lang="en-US" dirty="0"/>
              <a:t> radar application,” </a:t>
            </a:r>
            <a:r>
              <a:rPr lang="en-US" i="1" dirty="0"/>
              <a:t>IEEE Microwave and Wireless</a:t>
            </a:r>
          </a:p>
          <a:p>
            <a:r>
              <a:rPr lang="en-US" i="1" dirty="0"/>
              <a:t>Components Letters</a:t>
            </a:r>
            <a:r>
              <a:rPr lang="en-US" dirty="0"/>
              <a:t>, vol. 27, no. 4, pp. 377–379, 2017.</a:t>
            </a:r>
          </a:p>
          <a:p>
            <a:r>
              <a:rPr lang="en-US" dirty="0" smtClean="0"/>
              <a:t>[15] </a:t>
            </a:r>
            <a:r>
              <a:rPr lang="en-US" dirty="0"/>
              <a:t>S. </a:t>
            </a:r>
            <a:r>
              <a:rPr lang="en-US" dirty="0" err="1"/>
              <a:t>Shakib</a:t>
            </a:r>
            <a:r>
              <a:rPr lang="en-US" dirty="0"/>
              <a:t>, H.-C. Park, J. </a:t>
            </a:r>
            <a:r>
              <a:rPr lang="en-US" dirty="0" err="1"/>
              <a:t>Dunworth</a:t>
            </a:r>
            <a:r>
              <a:rPr lang="en-US" dirty="0"/>
              <a:t>, V. </a:t>
            </a:r>
            <a:r>
              <a:rPr lang="en-US" dirty="0" err="1"/>
              <a:t>Aparin</a:t>
            </a:r>
            <a:r>
              <a:rPr lang="en-US" dirty="0"/>
              <a:t>, and K. </a:t>
            </a:r>
            <a:r>
              <a:rPr lang="en-US" dirty="0" err="1"/>
              <a:t>Entesari</a:t>
            </a:r>
            <a:r>
              <a:rPr lang="en-US" dirty="0"/>
              <a:t>, “A highly efficient </a:t>
            </a:r>
            <a:r>
              <a:rPr lang="en-US" dirty="0" smtClean="0"/>
              <a:t>and linear </a:t>
            </a:r>
            <a:r>
              <a:rPr lang="en-US" dirty="0"/>
              <a:t>power amplifier for 28-ghz 5g phased array radios in 28-nm </a:t>
            </a:r>
            <a:r>
              <a:rPr lang="en-US" dirty="0" err="1"/>
              <a:t>cmos</a:t>
            </a:r>
            <a:r>
              <a:rPr lang="en-US" dirty="0"/>
              <a:t>,” </a:t>
            </a:r>
            <a:r>
              <a:rPr lang="en-US" i="1" dirty="0"/>
              <a:t>IEEE </a:t>
            </a:r>
            <a:r>
              <a:rPr lang="en-US" i="1" dirty="0" smtClean="0"/>
              <a:t>Journal of </a:t>
            </a:r>
            <a:r>
              <a:rPr lang="en-US" i="1" dirty="0"/>
              <a:t>Solid-State Circuits</a:t>
            </a:r>
            <a:r>
              <a:rPr lang="en-US" dirty="0"/>
              <a:t>, vol. 51, no. 12, pp. 3020–3036, 2016.</a:t>
            </a:r>
          </a:p>
          <a:p>
            <a:r>
              <a:rPr lang="en-US" dirty="0" smtClean="0"/>
              <a:t>[16] </a:t>
            </a:r>
            <a:r>
              <a:rPr lang="en-US" dirty="0"/>
              <a:t>J. Lee and S. Hong, “A 24–30 </a:t>
            </a:r>
            <a:r>
              <a:rPr lang="en-US" dirty="0" err="1"/>
              <a:t>ghz</a:t>
            </a:r>
            <a:r>
              <a:rPr lang="en-US" dirty="0"/>
              <a:t> 31.7% fractional bandwidth power amplifier with </a:t>
            </a:r>
            <a:r>
              <a:rPr lang="en-US" dirty="0" smtClean="0"/>
              <a:t>an adaptive </a:t>
            </a:r>
            <a:r>
              <a:rPr lang="en-US" dirty="0"/>
              <a:t>capacitance linearizer,” </a:t>
            </a:r>
            <a:r>
              <a:rPr lang="en-US" i="1" dirty="0"/>
              <a:t>IEEE Transactions on Circuits and Systems II: </a:t>
            </a:r>
            <a:r>
              <a:rPr lang="en-US" i="1" dirty="0" smtClean="0"/>
              <a:t>Express </a:t>
            </a:r>
            <a:r>
              <a:rPr lang="nl-NL" i="1" dirty="0" smtClean="0"/>
              <a:t>Briefs</a:t>
            </a:r>
            <a:r>
              <a:rPr lang="nl-NL" dirty="0"/>
              <a:t>, vol. 68, no. 4, pp. 1163–1167,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609600" y="2590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6600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EA17-8ED4-459C-B891-5E10BB7C94F3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609600" y="2209800"/>
            <a:ext cx="8229600" cy="220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latin typeface="Times New Roman" pitchFamily="18" charset="0"/>
                <a:cs typeface="Times New Roman" pitchFamily="18" charset="0"/>
              </a:rPr>
              <a:t>Questions</a:t>
            </a:r>
            <a:br>
              <a:rPr lang="en-US" sz="66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latin typeface="Times New Roman" pitchFamily="18" charset="0"/>
                <a:cs typeface="Times New Roman" pitchFamily="18" charset="0"/>
              </a:rPr>
              <a:t>&amp; Answer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76C6-18D3-4E42-BA2B-9426D9BD1E7F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9" y="1417527"/>
            <a:ext cx="6426582" cy="2154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3886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Fig.1: </a:t>
            </a:r>
            <a:r>
              <a:rPr lang="en-GB" dirty="0"/>
              <a:t>Block diagram of complementary metal–oxide semiconductor (CMOS) power </a:t>
            </a:r>
            <a:r>
              <a:rPr lang="en-GB" dirty="0" smtClean="0"/>
              <a:t>amplifier. </a:t>
            </a:r>
            <a:r>
              <a:rPr lang="en-US" dirty="0" smtClean="0"/>
              <a:t>©</a:t>
            </a:r>
            <a:r>
              <a:rPr lang="en-GB" dirty="0" smtClean="0"/>
              <a:t> “Design </a:t>
            </a:r>
            <a:r>
              <a:rPr lang="en-GB" dirty="0"/>
              <a:t>of high efficiency two stage power amplifier in 0.13µm </a:t>
            </a:r>
            <a:r>
              <a:rPr lang="en-GB" dirty="0" err="1"/>
              <a:t>rf</a:t>
            </a:r>
            <a:r>
              <a:rPr lang="en-GB" dirty="0"/>
              <a:t> </a:t>
            </a:r>
            <a:r>
              <a:rPr lang="en-GB" dirty="0" err="1"/>
              <a:t>cmos</a:t>
            </a:r>
            <a:r>
              <a:rPr lang="en-GB" dirty="0"/>
              <a:t> technology for 2.4ghz </a:t>
            </a:r>
            <a:r>
              <a:rPr lang="en-GB" dirty="0" err="1"/>
              <a:t>wlan</a:t>
            </a:r>
            <a:r>
              <a:rPr lang="en-GB" dirty="0"/>
              <a:t> application,” International Journal of VLSI Design &amp; Communication Systems, vol. 4, pp. 31–40, 08 2013.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Background (continued..)</a:t>
            </a:r>
            <a:endParaRPr lang="en-US" sz="3600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Department of EEE, CUET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5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7924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One approach </a:t>
            </a:r>
            <a:r>
              <a:rPr lang="en-GB" dirty="0" smtClean="0"/>
              <a:t>in </a:t>
            </a:r>
            <a:r>
              <a:rPr lang="en-GB" dirty="0"/>
              <a:t>achieving high efficiency in a wide band power amplifier is to use a two stage amplifier design. In this design, the first stage amplifies the input signal and the second stage provides additional gain and </a:t>
            </a:r>
            <a:r>
              <a:rPr lang="en-GB" dirty="0" smtClean="0"/>
              <a:t>power[3].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Another approach to achieving high efficiency in a power amplifier is to use a </a:t>
            </a:r>
            <a:r>
              <a:rPr lang="en-GB" dirty="0" err="1"/>
              <a:t>superimposed</a:t>
            </a:r>
            <a:r>
              <a:rPr lang="en-GB" dirty="0"/>
              <a:t> dual-band </a:t>
            </a:r>
            <a:r>
              <a:rPr lang="en-GB" dirty="0" smtClean="0"/>
              <a:t>configuration[4].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use of 90nm CMOS technology in the design of power amplifiers allows for high level of miniaturization making it suitable for small device.</a:t>
            </a:r>
            <a:r>
              <a:rPr lang="en-GB" dirty="0"/>
              <a:t> The use of this technology also enables </a:t>
            </a:r>
            <a:r>
              <a:rPr lang="en-GB" dirty="0" smtClean="0"/>
              <a:t>high </a:t>
            </a:r>
            <a:r>
              <a:rPr lang="en-GB" dirty="0"/>
              <a:t>performance </a:t>
            </a:r>
            <a:r>
              <a:rPr lang="en-GB" dirty="0" smtClean="0"/>
              <a:t>of </a:t>
            </a:r>
            <a:r>
              <a:rPr lang="en-GB" dirty="0"/>
              <a:t>power efficiency and </a:t>
            </a:r>
            <a:r>
              <a:rPr lang="en-GB" dirty="0" smtClean="0"/>
              <a:t>linearity[5].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Background (continued..)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71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699" y="1600200"/>
            <a:ext cx="7848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paper titled “A k-band high-op1db common-drain power amplifier with neutralization technique in 90-nm </a:t>
            </a:r>
            <a:r>
              <a:rPr lang="en-GB" dirty="0" err="1"/>
              <a:t>cmos</a:t>
            </a:r>
            <a:r>
              <a:rPr lang="en-GB" dirty="0"/>
              <a:t> technology</a:t>
            </a:r>
            <a:r>
              <a:rPr lang="en-GB" dirty="0" smtClean="0"/>
              <a:t>” (</a:t>
            </a:r>
            <a:r>
              <a:rPr lang="en-GB" dirty="0" err="1" smtClean="0"/>
              <a:t>Y.Chang</a:t>
            </a:r>
            <a:r>
              <a:rPr lang="en-GB" dirty="0" smtClean="0"/>
              <a:t> et al. 2019) [6] </a:t>
            </a:r>
            <a:r>
              <a:rPr lang="en-GB" dirty="0"/>
              <a:t>faces problem of constructing wideband power amplifiers (PAs) with high power added efficiency (PAE</a:t>
            </a:r>
            <a:r>
              <a:rPr lang="en-GB" dirty="0" smtClean="0"/>
              <a:t>).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next </a:t>
            </a:r>
            <a:r>
              <a:rPr lang="en-US" dirty="0" smtClean="0"/>
              <a:t>paper [7] has solved the problem of wideband PA and </a:t>
            </a:r>
            <a:r>
              <a:rPr lang="en-US" dirty="0"/>
              <a:t>has worked on low-power, full-band, low-noise amplifier for ultra-wideband </a:t>
            </a:r>
            <a:r>
              <a:rPr lang="en-US" dirty="0" smtClean="0"/>
              <a:t>receivers.</a:t>
            </a:r>
            <a:endParaRPr lang="en-US" b="1" dirty="0"/>
          </a:p>
          <a:p>
            <a:r>
              <a:rPr lang="en-US" dirty="0"/>
              <a:t> </a:t>
            </a: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 popular and efficient method for achieving wideband features is the use of </a:t>
            </a:r>
            <a:r>
              <a:rPr lang="en-US" dirty="0" smtClean="0"/>
              <a:t>staggered tuning technique.</a:t>
            </a:r>
            <a:r>
              <a:rPr lang="en-GB" dirty="0" smtClean="0"/>
              <a:t> </a:t>
            </a:r>
            <a:r>
              <a:rPr lang="en-GB" dirty="0"/>
              <a:t>This method includes designing the driver and main stages at two different </a:t>
            </a:r>
            <a:r>
              <a:rPr lang="en-GB" dirty="0" err="1"/>
              <a:t>center</a:t>
            </a:r>
            <a:r>
              <a:rPr lang="en-GB" dirty="0"/>
              <a:t> </a:t>
            </a:r>
            <a:r>
              <a:rPr lang="en-GB" dirty="0" smtClean="0"/>
              <a:t>frequencies[8].</a:t>
            </a:r>
            <a:endParaRPr lang="en-US" b="1" dirty="0"/>
          </a:p>
          <a:p>
            <a:r>
              <a:rPr lang="en-GB" b="1" dirty="0"/>
              <a:t> 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Furthur</a:t>
            </a:r>
            <a:r>
              <a:rPr lang="en-US" dirty="0" smtClean="0"/>
              <a:t> </a:t>
            </a:r>
            <a:r>
              <a:rPr lang="en-US" dirty="0"/>
              <a:t>improvement has been done by lowering insertion loss, minimizing size of PA, developing high frequency </a:t>
            </a:r>
            <a:r>
              <a:rPr lang="en-US" dirty="0" smtClean="0"/>
              <a:t>PA, </a:t>
            </a:r>
            <a:r>
              <a:rPr lang="en-US" dirty="0"/>
              <a:t>increasing power added efficiency (</a:t>
            </a:r>
            <a:r>
              <a:rPr lang="en-US" dirty="0" smtClean="0"/>
              <a:t>PAE) and high power gain [9] [10].</a:t>
            </a:r>
            <a:endParaRPr lang="en-US" b="1" dirty="0"/>
          </a:p>
          <a:p>
            <a:r>
              <a:rPr lang="en-US" dirty="0"/>
              <a:t> 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42920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447800"/>
            <a:ext cx="83058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main objectives of the </a:t>
            </a:r>
            <a:r>
              <a:rPr lang="en-US" dirty="0" smtClean="0"/>
              <a:t>work </a:t>
            </a:r>
            <a:r>
              <a:rPr lang="en-US" dirty="0"/>
              <a:t>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increase gain of power amplifier using two stage CMOS power amplifier.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maintain wideband performance of the amplifier.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design input and </a:t>
            </a:r>
            <a:r>
              <a:rPr lang="en-US" dirty="0" smtClean="0"/>
              <a:t>inter-stage matching </a:t>
            </a:r>
            <a:r>
              <a:rPr lang="en-US" dirty="0"/>
              <a:t>network for impedance matching.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286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19E6-8B49-4EB1-B320-0FFB3200C50C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184942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831273"/>
            <a:ext cx="4800600" cy="5593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D8-A157-41D0-91B5-0E2CF3A54305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311-2CD1-452F-B00F-069170764CC6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EEE, CUET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F7DD-1D9C-4527-BC83-EC0A4840BE0C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163" y="152400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 (continued..)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95400"/>
            <a:ext cx="4067743" cy="3429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0361" y="5189006"/>
            <a:ext cx="394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Fig.2. Illustration of broadband frequency response.</a:t>
            </a:r>
            <a:r>
              <a:rPr lang="en-US" dirty="0"/>
              <a:t> </a:t>
            </a:r>
            <a:r>
              <a:rPr lang="en-US" dirty="0" smtClean="0"/>
              <a:t>©</a:t>
            </a:r>
            <a:r>
              <a:rPr lang="en-US" dirty="0"/>
              <a:t> </a:t>
            </a:r>
            <a:r>
              <a:rPr lang="en-US" dirty="0" err="1"/>
              <a:t>Rohana</a:t>
            </a:r>
            <a:r>
              <a:rPr lang="en-US" dirty="0"/>
              <a:t> </a:t>
            </a:r>
            <a:r>
              <a:rPr lang="en-US" dirty="0" err="1"/>
              <a:t>Sapawi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1333"/>
            <a:ext cx="4018009" cy="4332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3127" y="5841110"/>
            <a:ext cx="4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3300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2138" y="1838697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2156</Words>
  <Application>Microsoft Office PowerPoint</Application>
  <PresentationFormat>On-screen Show (4:3)</PresentationFormat>
  <Paragraphs>320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80</cp:revision>
  <dcterms:created xsi:type="dcterms:W3CDTF">2021-06-06T13:46:46Z</dcterms:created>
  <dcterms:modified xsi:type="dcterms:W3CDTF">2023-06-01T15:00:19Z</dcterms:modified>
</cp:coreProperties>
</file>