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1" r:id="rId4"/>
    <p:sldId id="262" r:id="rId5"/>
    <p:sldId id="263" r:id="rId6"/>
    <p:sldId id="260" r:id="rId7"/>
    <p:sldId id="259" r:id="rId8"/>
    <p:sldId id="258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4" r:id="rId17"/>
    <p:sldId id="277" r:id="rId18"/>
    <p:sldId id="276" r:id="rId19"/>
    <p:sldId id="278" r:id="rId20"/>
    <p:sldId id="282" r:id="rId21"/>
    <p:sldId id="279" r:id="rId22"/>
    <p:sldId id="283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96" r:id="rId38"/>
    <p:sldId id="297" r:id="rId39"/>
    <p:sldId id="298" r:id="rId40"/>
    <p:sldId id="301" r:id="rId41"/>
    <p:sldId id="303" r:id="rId42"/>
    <p:sldId id="304" r:id="rId43"/>
    <p:sldId id="307" r:id="rId44"/>
    <p:sldId id="305" r:id="rId45"/>
    <p:sldId id="306" r:id="rId46"/>
    <p:sldId id="308" r:id="rId47"/>
    <p:sldId id="299" r:id="rId48"/>
    <p:sldId id="271" r:id="rId49"/>
    <p:sldId id="27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2FC5-CB9B-4D8B-BB60-EE4EAE03F29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96DE-1F1B-413E-AECA-D87B7E6F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F96DE-1F1B-413E-AECA-D87B7E6FA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2266-2E5A-4D15-BAA5-394483AC0B96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04D-2C79-41D7-9F79-9EB9D61F65B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15DF-3247-416A-9A14-8B02180F404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FC7F-02B1-46BD-AF79-E7BE1F08E5E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5C5A-CD72-4854-80F4-7E98ED30714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81C-AE47-45C1-880D-928F7017B30B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DE5-49F4-45E0-B49F-CE2DDDDD797F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B7E2-8C3D-4EA2-98B0-ED62726DB230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EA9F-A60D-42F1-9612-394CAB607083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72C-6562-4CB7-ACC3-068EFB66429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21B9-27F9-434D-B6BC-A8E99A52D94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922B-C71C-4CB4-819A-3F53FB7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7857" y="870857"/>
            <a:ext cx="10515600" cy="44413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DYNAMIC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Bitmask </a:t>
            </a:r>
            <a:r>
              <a:rPr lang="en-US" smtClean="0">
                <a:solidFill>
                  <a:srgbClr val="7030A0"/>
                </a:solidFill>
              </a:rPr>
              <a:t>and Travelling </a:t>
            </a:r>
            <a:r>
              <a:rPr lang="en-US" dirty="0" smtClean="0">
                <a:solidFill>
                  <a:srgbClr val="7030A0"/>
                </a:solidFill>
              </a:rPr>
              <a:t>Salesman 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D71B-D568-4DB8-B448-67B7B7D6801A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Pseudo Code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629" y="1262742"/>
            <a:ext cx="8374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dp</a:t>
            </a:r>
            <a:r>
              <a:rPr lang="en-US" dirty="0" smtClean="0">
                <a:solidFill>
                  <a:srgbClr val="00B0F0"/>
                </a:solidFill>
              </a:rPr>
              <a:t> (int i, int mask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i </a:t>
            </a:r>
            <a:r>
              <a:rPr lang="en-US" dirty="0" smtClean="0">
                <a:sym typeface="Wingdings" panose="05000000000000000000" pitchFamily="2" charset="2"/>
              </a:rPr>
              <a:t> 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0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dirty="0" smtClean="0">
                <a:sym typeface="Wingdings" panose="05000000000000000000" pitchFamily="2" charset="2"/>
              </a:rPr>
              <a:t> mem(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, mask) != -1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mem(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, mask)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for</a:t>
            </a:r>
            <a:r>
              <a:rPr lang="en-US" dirty="0" smtClean="0">
                <a:sym typeface="Wingdings" panose="05000000000000000000" pitchFamily="2" charset="2"/>
              </a:rPr>
              <a:t> j  0 to n-1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dirty="0" smtClean="0">
                <a:sym typeface="Wingdings" panose="05000000000000000000" pitchFamily="2" charset="2"/>
              </a:rPr>
              <a:t> j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bit is off</a:t>
            </a:r>
          </a:p>
          <a:p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ans = min (ans, cost(i, j) + </a:t>
            </a:r>
            <a:r>
              <a:rPr lang="en-US" dirty="0" err="1" smtClean="0">
                <a:sym typeface="Wingdings" panose="05000000000000000000" pitchFamily="2" charset="2"/>
              </a:rPr>
              <a:t>dp</a:t>
            </a:r>
            <a:r>
              <a:rPr lang="en-US" dirty="0" smtClean="0">
                <a:sym typeface="Wingdings" panose="05000000000000000000" pitchFamily="2" charset="2"/>
              </a:rPr>
              <a:t> (i + 1, make j</a:t>
            </a:r>
            <a:r>
              <a:rPr lang="en-US" baseline="30000" dirty="0" smtClean="0">
                <a:sym typeface="Wingdings" panose="05000000000000000000" pitchFamily="2" charset="2"/>
              </a:rPr>
              <a:t>th </a:t>
            </a:r>
            <a:r>
              <a:rPr lang="en-US" dirty="0" smtClean="0">
                <a:sym typeface="Wingdings" panose="05000000000000000000" pitchFamily="2" charset="2"/>
              </a:rPr>
              <a:t> bit on)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mem(</a:t>
            </a:r>
            <a:r>
              <a:rPr lang="en-US" dirty="0" err="1" smtClean="0">
                <a:sym typeface="Wingdings" panose="05000000000000000000" pitchFamily="2" charset="2"/>
              </a:rPr>
              <a:t>i,mask</a:t>
            </a:r>
            <a:r>
              <a:rPr lang="en-US" dirty="0" smtClean="0">
                <a:sym typeface="Wingdings" panose="05000000000000000000" pitchFamily="2" charset="2"/>
              </a:rPr>
              <a:t>) = ans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mem(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 err="1" smtClean="0">
                <a:sym typeface="Wingdings" panose="05000000000000000000" pitchFamily="2" charset="2"/>
              </a:rPr>
              <a:t>,mask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Time Complexity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86" y="2148115"/>
            <a:ext cx="11165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Consider the number of jobs to be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n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. So, there are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n * (2</a:t>
            </a:r>
            <a:r>
              <a:rPr lang="en-US" b="1" i="0" baseline="30000" dirty="0" smtClean="0">
                <a:solidFill>
                  <a:srgbClr val="00B0F0"/>
                </a:solidFill>
                <a:effectLst/>
                <a:latin typeface="urw-din"/>
              </a:rPr>
              <a:t>n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)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 states and </a:t>
            </a:r>
            <a:r>
              <a:rPr lang="en-US" b="0" i="0" smtClean="0">
                <a:solidFill>
                  <a:srgbClr val="273239"/>
                </a:solidFill>
                <a:effectLst/>
                <a:latin typeface="urw-din"/>
              </a:rPr>
              <a:t>at every 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state, we are </a:t>
            </a:r>
            <a:r>
              <a:rPr lang="en-US" b="0" i="0" smtClean="0">
                <a:solidFill>
                  <a:srgbClr val="273239"/>
                </a:solidFill>
                <a:effectLst/>
                <a:latin typeface="urw-din"/>
              </a:rPr>
              <a:t>looping over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urw-din"/>
              </a:rPr>
              <a:t>n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 jobs to </a:t>
            </a:r>
            <a:r>
              <a:rPr lang="en-US" b="0" i="0" smtClean="0">
                <a:solidFill>
                  <a:srgbClr val="273239"/>
                </a:solidFill>
                <a:effectLst/>
                <a:latin typeface="urw-din"/>
              </a:rPr>
              <a:t>transit over 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to next state and because of memorization we are doing this looping transition only once for each state. Therefore, our Time Complexity is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O(n</a:t>
            </a:r>
            <a:r>
              <a:rPr lang="en-US" b="1" i="0" baseline="30000" dirty="0" smtClean="0">
                <a:solidFill>
                  <a:srgbClr val="00B0F0"/>
                </a:solidFill>
                <a:effectLst/>
                <a:latin typeface="urw-din"/>
              </a:rPr>
              <a:t>2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 * 2</a:t>
            </a:r>
            <a:r>
              <a:rPr lang="en-US" b="1" i="0" baseline="30000" dirty="0" smtClean="0">
                <a:solidFill>
                  <a:srgbClr val="00B0F0"/>
                </a:solidFill>
                <a:effectLst/>
                <a:latin typeface="urw-din"/>
              </a:rPr>
              <a:t>n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urw-din"/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TSP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1589760"/>
            <a:ext cx="115243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smtClean="0">
                <a:solidFill>
                  <a:srgbClr val="000000"/>
                </a:solidFill>
                <a:effectLst/>
              </a:rPr>
              <a:t>A traveler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needs </a:t>
            </a:r>
            <a:r>
              <a:rPr lang="en-US" sz="2000" b="0" i="0" smtClean="0">
                <a:solidFill>
                  <a:srgbClr val="000000"/>
                </a:solidFill>
                <a:effectLst/>
              </a:rPr>
              <a:t>to visit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all the cities from a list, where distances between all the cities are known and each city should </a:t>
            </a:r>
            <a:r>
              <a:rPr lang="en-US" sz="2000" b="0" i="0" smtClean="0">
                <a:solidFill>
                  <a:srgbClr val="000000"/>
                </a:solidFill>
                <a:effectLst/>
              </a:rPr>
              <a:t>be visited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just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once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 What is the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shortest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possible route that </a:t>
            </a:r>
            <a:r>
              <a:rPr lang="en-US" sz="2000" b="0" i="0" smtClean="0">
                <a:solidFill>
                  <a:srgbClr val="000000"/>
                </a:solidFill>
                <a:effectLst/>
              </a:rPr>
              <a:t>he visits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each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city exactly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once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and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returns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to the </a:t>
            </a:r>
            <a:r>
              <a:rPr lang="en-US" sz="2000" b="0" i="0" dirty="0" smtClean="0">
                <a:solidFill>
                  <a:srgbClr val="00B0F0"/>
                </a:solidFill>
                <a:effectLst/>
              </a:rPr>
              <a:t>origin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city?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0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TSP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8306" y="1192244"/>
            <a:ext cx="1000580" cy="9161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8113" y="1181199"/>
            <a:ext cx="1077755" cy="9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418113" y="3280212"/>
            <a:ext cx="1018212" cy="977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6910" y="3336552"/>
            <a:ext cx="1000580" cy="8999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Arrow Connector 18"/>
          <p:cNvCxnSpPr>
            <a:stCxn id="9" idx="2"/>
            <a:endCxn id="10" idx="6"/>
          </p:cNvCxnSpPr>
          <p:nvPr/>
        </p:nvCxnSpPr>
        <p:spPr>
          <a:xfrm flipH="1">
            <a:off x="1597490" y="3768775"/>
            <a:ext cx="1820623" cy="1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</p:cNvCxnSpPr>
          <p:nvPr/>
        </p:nvCxnSpPr>
        <p:spPr>
          <a:xfrm>
            <a:off x="1288596" y="2108413"/>
            <a:ext cx="31965" cy="131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2820" y="9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714" y="2067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22591" y="2564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762" y="2614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17527" y="1648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00812" y="2994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90266" y="2782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42820" y="3444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0" name="Straight Arrow Connector 59"/>
          <p:cNvCxnSpPr>
            <a:stCxn id="7" idx="7"/>
            <a:endCxn id="8" idx="1"/>
          </p:cNvCxnSpPr>
          <p:nvPr/>
        </p:nvCxnSpPr>
        <p:spPr>
          <a:xfrm flipV="1">
            <a:off x="1642354" y="1315988"/>
            <a:ext cx="1933593" cy="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747880" y="1632738"/>
            <a:ext cx="1629226" cy="3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4"/>
          </p:cNvCxnSpPr>
          <p:nvPr/>
        </p:nvCxnSpPr>
        <p:spPr>
          <a:xfrm>
            <a:off x="3956991" y="2101594"/>
            <a:ext cx="81609" cy="117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767297" y="2067498"/>
            <a:ext cx="71294" cy="121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5"/>
            <a:endCxn id="9" idx="1"/>
          </p:cNvCxnSpPr>
          <p:nvPr/>
        </p:nvCxnSpPr>
        <p:spPr>
          <a:xfrm>
            <a:off x="1642354" y="1974243"/>
            <a:ext cx="1924873" cy="14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494329" y="2067498"/>
            <a:ext cx="1982008" cy="14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17209" y="2017471"/>
            <a:ext cx="0" cy="130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0729" y="2450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0" idx="7"/>
            <a:endCxn id="8" idx="3"/>
          </p:cNvCxnSpPr>
          <p:nvPr/>
        </p:nvCxnSpPr>
        <p:spPr>
          <a:xfrm flipV="1">
            <a:off x="1450958" y="1966805"/>
            <a:ext cx="2124989" cy="15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19515" y="2088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0" idx="5"/>
            <a:endCxn id="9" idx="3"/>
          </p:cNvCxnSpPr>
          <p:nvPr/>
        </p:nvCxnSpPr>
        <p:spPr>
          <a:xfrm>
            <a:off x="1450958" y="4104666"/>
            <a:ext cx="2116269" cy="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58489" y="4121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66418" y="2660051"/>
            <a:ext cx="237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Node: 1</a:t>
            </a:r>
          </a:p>
          <a:p>
            <a:r>
              <a:rPr lang="en-US" dirty="0" smtClean="0"/>
              <a:t>Initial Bitmask: 0001</a:t>
            </a:r>
          </a:p>
          <a:p>
            <a:endParaRPr lang="en-US" dirty="0"/>
          </a:p>
          <a:p>
            <a:r>
              <a:rPr lang="en-US" dirty="0" smtClean="0"/>
              <a:t>End of TSP  when</a:t>
            </a:r>
          </a:p>
          <a:p>
            <a:r>
              <a:rPr lang="en-US" dirty="0" smtClean="0"/>
              <a:t>Bitmask: 1111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5834743" y="1181199"/>
            <a:ext cx="0" cy="4610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Steps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2457" y="1465943"/>
            <a:ext cx="1069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Finding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inherit"/>
              </a:rPr>
              <a:t>Adjacent matrix 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of the graph, which will act as an input.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3C484E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performing the shortest path algorithm with the help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inherit"/>
              </a:rPr>
              <a:t>of bit masking and dynamic programming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, by coding out a function.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3C484E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Understanding the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inherit"/>
              </a:rPr>
              <a:t>bitwise operators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828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TSP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8306" y="1192244"/>
            <a:ext cx="1000580" cy="9161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8113" y="1181199"/>
            <a:ext cx="1077755" cy="9203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418113" y="3280212"/>
            <a:ext cx="1018212" cy="977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6910" y="3336552"/>
            <a:ext cx="1000580" cy="8999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Arrow Connector 18"/>
          <p:cNvCxnSpPr>
            <a:stCxn id="9" idx="2"/>
            <a:endCxn id="10" idx="6"/>
          </p:cNvCxnSpPr>
          <p:nvPr/>
        </p:nvCxnSpPr>
        <p:spPr>
          <a:xfrm flipH="1">
            <a:off x="1597490" y="3768775"/>
            <a:ext cx="1820623" cy="1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</p:cNvCxnSpPr>
          <p:nvPr/>
        </p:nvCxnSpPr>
        <p:spPr>
          <a:xfrm>
            <a:off x="1288596" y="2108413"/>
            <a:ext cx="31965" cy="131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2820" y="9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714" y="2067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22591" y="2564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0762" y="2614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17527" y="1648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700812" y="2994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90266" y="2782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42820" y="3444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0" name="Straight Arrow Connector 59"/>
          <p:cNvCxnSpPr>
            <a:stCxn id="7" idx="7"/>
            <a:endCxn id="8" idx="1"/>
          </p:cNvCxnSpPr>
          <p:nvPr/>
        </p:nvCxnSpPr>
        <p:spPr>
          <a:xfrm flipV="1">
            <a:off x="1642354" y="1315988"/>
            <a:ext cx="1933593" cy="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747880" y="1632738"/>
            <a:ext cx="1629226" cy="3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4"/>
          </p:cNvCxnSpPr>
          <p:nvPr/>
        </p:nvCxnSpPr>
        <p:spPr>
          <a:xfrm>
            <a:off x="3956991" y="2101594"/>
            <a:ext cx="81609" cy="117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767297" y="2067498"/>
            <a:ext cx="71294" cy="121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5"/>
            <a:endCxn id="9" idx="1"/>
          </p:cNvCxnSpPr>
          <p:nvPr/>
        </p:nvCxnSpPr>
        <p:spPr>
          <a:xfrm>
            <a:off x="1642354" y="1974243"/>
            <a:ext cx="1924873" cy="14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494329" y="2067498"/>
            <a:ext cx="1982008" cy="147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17209" y="2017471"/>
            <a:ext cx="0" cy="130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0729" y="2450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0" idx="7"/>
            <a:endCxn id="8" idx="3"/>
          </p:cNvCxnSpPr>
          <p:nvPr/>
        </p:nvCxnSpPr>
        <p:spPr>
          <a:xfrm flipV="1">
            <a:off x="1450958" y="1966805"/>
            <a:ext cx="2124989" cy="150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19515" y="2088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0" idx="5"/>
            <a:endCxn id="9" idx="3"/>
          </p:cNvCxnSpPr>
          <p:nvPr/>
        </p:nvCxnSpPr>
        <p:spPr>
          <a:xfrm>
            <a:off x="1450958" y="4104666"/>
            <a:ext cx="2116269" cy="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58489" y="4121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850743" y="1192245"/>
            <a:ext cx="237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Node: 1</a:t>
            </a:r>
          </a:p>
          <a:p>
            <a:r>
              <a:rPr lang="en-US" dirty="0" smtClean="0"/>
              <a:t>Initial Bitmask: 0001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5834743" y="1181199"/>
            <a:ext cx="0" cy="4610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31469"/>
              </p:ext>
            </p:extLst>
          </p:nvPr>
        </p:nvGraphicFramePr>
        <p:xfrm>
          <a:off x="6092372" y="2769890"/>
          <a:ext cx="503645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291"/>
                <a:gridCol w="1007291"/>
                <a:gridCol w="1007291"/>
                <a:gridCol w="1007291"/>
                <a:gridCol w="1007291"/>
              </a:tblGrid>
              <a:tr h="365304">
                <a:tc>
                  <a:txBody>
                    <a:bodyPr/>
                    <a:lstStyle/>
                    <a:p>
                      <a:r>
                        <a:rPr lang="en-US" dirty="0" smtClean="0"/>
                        <a:t>Dist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36530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530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30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530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5943" y="302622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61640" y="2152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8925" y="2137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503229" y="386080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859155" y="50649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221685" y="50649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4"/>
            <a:endCxn id="29" idx="0"/>
          </p:cNvCxnSpPr>
          <p:nvPr/>
        </p:nvCxnSpPr>
        <p:spPr>
          <a:xfrm flipH="1">
            <a:off x="9098641" y="4339772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30" idx="0"/>
          </p:cNvCxnSpPr>
          <p:nvPr/>
        </p:nvCxnSpPr>
        <p:spPr>
          <a:xfrm>
            <a:off x="9742715" y="433977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87892" y="450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221685" y="4517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5"/>
          </p:cNvCxnSpPr>
          <p:nvPr/>
        </p:nvCxnSpPr>
        <p:spPr>
          <a:xfrm>
            <a:off x="8929299" y="513511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7"/>
            <a:endCxn id="29" idx="3"/>
          </p:cNvCxnSpPr>
          <p:nvPr/>
        </p:nvCxnSpPr>
        <p:spPr>
          <a:xfrm flipH="1">
            <a:off x="8929299" y="513511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432143" y="13933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78806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5059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4"/>
            <a:endCxn id="29" idx="0"/>
          </p:cNvCxnSpPr>
          <p:nvPr/>
        </p:nvCxnSpPr>
        <p:spPr>
          <a:xfrm flipH="1">
            <a:off x="10027555" y="1872341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30" idx="0"/>
          </p:cNvCxnSpPr>
          <p:nvPr/>
        </p:nvCxnSpPr>
        <p:spPr>
          <a:xfrm>
            <a:off x="10671629" y="1872341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16806" y="203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50599" y="205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5"/>
          </p:cNvCxnSpPr>
          <p:nvPr/>
        </p:nvCxnSpPr>
        <p:spPr>
          <a:xfrm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7"/>
            <a:endCxn id="29" idx="3"/>
          </p:cNvCxnSpPr>
          <p:nvPr/>
        </p:nvCxnSpPr>
        <p:spPr>
          <a:xfrm flipH="1"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B83A-1558-41F3-8578-8BFA65F60283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609600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Bitmask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0056" y="1590148"/>
            <a:ext cx="106752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A</a:t>
            </a:r>
            <a:r>
              <a:rPr lang="en-US" b="0" i="0" dirty="0" smtClean="0">
                <a:solidFill>
                  <a:srgbClr val="202124"/>
                </a:solidFill>
                <a:effectLst/>
              </a:rPr>
              <a:t> mask or bitmask is </a:t>
            </a:r>
            <a:r>
              <a:rPr lang="en-US" b="1" i="0" dirty="0" smtClean="0">
                <a:solidFill>
                  <a:srgbClr val="00B0F0"/>
                </a:solidFill>
                <a:effectLst/>
              </a:rPr>
              <a:t>data that is used for bitwise operations</a:t>
            </a:r>
            <a:r>
              <a:rPr lang="en-US" b="0" i="0" dirty="0" smtClean="0">
                <a:solidFill>
                  <a:srgbClr val="202124"/>
                </a:solidFill>
                <a:effectLst/>
              </a:rPr>
              <a:t>, particularly in a bit field. Using a mask, multiple bits in a byte, nibble, word etc. can be set either on, off </a:t>
            </a:r>
            <a:r>
              <a:rPr lang="en-US" b="0" i="0" smtClean="0">
                <a:solidFill>
                  <a:srgbClr val="202124"/>
                </a:solidFill>
                <a:effectLst/>
              </a:rPr>
              <a:t>or inverted </a:t>
            </a:r>
            <a:r>
              <a:rPr lang="en-US" b="0" i="0" dirty="0" smtClean="0">
                <a:solidFill>
                  <a:srgbClr val="202124"/>
                </a:solidFill>
                <a:effectLst/>
              </a:rPr>
              <a:t>from on to off (</a:t>
            </a:r>
            <a:r>
              <a:rPr lang="en-US" b="0" i="0" smtClean="0">
                <a:solidFill>
                  <a:srgbClr val="202124"/>
                </a:solidFill>
                <a:effectLst/>
              </a:rPr>
              <a:t>or vice versa</a:t>
            </a:r>
            <a:r>
              <a:rPr lang="en-US" b="0" i="0" dirty="0" smtClean="0">
                <a:solidFill>
                  <a:srgbClr val="202124"/>
                </a:solidFill>
                <a:effectLst/>
              </a:rPr>
              <a:t>) in a single bitwise operation.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dirty="0"/>
              <a:t>Mask in Bitmask means hiding something. Bitmask is nothing but a binary number that represents something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example,</a:t>
            </a:r>
          </a:p>
          <a:p>
            <a:r>
              <a:rPr lang="en-US" dirty="0"/>
              <a:t>Consider the set </a:t>
            </a:r>
            <a:r>
              <a:rPr lang="en-US" b="1" dirty="0">
                <a:solidFill>
                  <a:srgbClr val="00B0F0"/>
                </a:solidFill>
              </a:rPr>
              <a:t>A={1,2,3,4,5}. 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We </a:t>
            </a:r>
            <a:r>
              <a:rPr lang="en-US" dirty="0"/>
              <a:t>can represent any subset of A using a bitmask of length 5, with an assumption that if </a:t>
            </a:r>
            <a:r>
              <a:rPr lang="en-US" dirty="0" err="1" smtClean="0"/>
              <a:t>ith</a:t>
            </a:r>
            <a:r>
              <a:rPr lang="en-US" dirty="0" smtClean="0"/>
              <a:t> (</a:t>
            </a:r>
            <a:r>
              <a:rPr lang="en-US" dirty="0"/>
              <a:t>0≤i≤4) bit is set then it means </a:t>
            </a:r>
            <a:r>
              <a:rPr lang="en-US" dirty="0" err="1"/>
              <a:t>ith</a:t>
            </a:r>
            <a:r>
              <a:rPr lang="en-US" dirty="0"/>
              <a:t> element is present in subset. So the bitmask 01010 represents the subset {2,4</a:t>
            </a:r>
            <a:r>
              <a:rPr lang="en-US" dirty="0" smtClean="0"/>
              <a:t>}.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432143" y="13933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78806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5059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4"/>
            <a:endCxn id="29" idx="0"/>
          </p:cNvCxnSpPr>
          <p:nvPr/>
        </p:nvCxnSpPr>
        <p:spPr>
          <a:xfrm flipH="1">
            <a:off x="10027555" y="1872341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30" idx="0"/>
          </p:cNvCxnSpPr>
          <p:nvPr/>
        </p:nvCxnSpPr>
        <p:spPr>
          <a:xfrm>
            <a:off x="10671629" y="1872341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16806" y="203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50599" y="205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5"/>
          </p:cNvCxnSpPr>
          <p:nvPr/>
        </p:nvCxnSpPr>
        <p:spPr>
          <a:xfrm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7"/>
            <a:endCxn id="29" idx="3"/>
          </p:cNvCxnSpPr>
          <p:nvPr/>
        </p:nvCxnSpPr>
        <p:spPr>
          <a:xfrm flipH="1"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4100284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35841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 flipH="1">
            <a:off x="8597899" y="4579256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4"/>
            <a:endCxn id="42" idx="0"/>
          </p:cNvCxnSpPr>
          <p:nvPr/>
        </p:nvCxnSpPr>
        <p:spPr>
          <a:xfrm>
            <a:off x="9241973" y="4579256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7150" y="474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20943" y="4757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>
            <a:stCxn id="41" idx="1"/>
            <a:endCxn id="41" idx="5"/>
          </p:cNvCxnSpPr>
          <p:nvPr/>
        </p:nvCxnSpPr>
        <p:spPr>
          <a:xfrm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7"/>
            <a:endCxn id="41" idx="3"/>
          </p:cNvCxnSpPr>
          <p:nvPr/>
        </p:nvCxnSpPr>
        <p:spPr>
          <a:xfrm flipH="1"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039677" y="535142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0" idx="4"/>
            <a:endCxn id="49" idx="0"/>
          </p:cNvCxnSpPr>
          <p:nvPr/>
        </p:nvCxnSpPr>
        <p:spPr>
          <a:xfrm>
            <a:off x="9241973" y="4579256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47524" y="4935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Connector 53"/>
          <p:cNvCxnSpPr>
            <a:stCxn id="49" idx="1"/>
            <a:endCxn id="49" idx="5"/>
          </p:cNvCxnSpPr>
          <p:nvPr/>
        </p:nvCxnSpPr>
        <p:spPr>
          <a:xfrm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4100284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35841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 flipH="1">
            <a:off x="8597899" y="4579256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4"/>
            <a:endCxn id="42" idx="0"/>
          </p:cNvCxnSpPr>
          <p:nvPr/>
        </p:nvCxnSpPr>
        <p:spPr>
          <a:xfrm>
            <a:off x="9241973" y="4579256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7150" y="474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20943" y="4757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>
            <a:stCxn id="41" idx="1"/>
            <a:endCxn id="41" idx="5"/>
          </p:cNvCxnSpPr>
          <p:nvPr/>
        </p:nvCxnSpPr>
        <p:spPr>
          <a:xfrm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7"/>
            <a:endCxn id="41" idx="3"/>
          </p:cNvCxnSpPr>
          <p:nvPr/>
        </p:nvCxnSpPr>
        <p:spPr>
          <a:xfrm flipH="1"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039677" y="535142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0" idx="4"/>
            <a:endCxn id="49" idx="0"/>
          </p:cNvCxnSpPr>
          <p:nvPr/>
        </p:nvCxnSpPr>
        <p:spPr>
          <a:xfrm>
            <a:off x="9241973" y="4579256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47524" y="4935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Connector 53"/>
          <p:cNvCxnSpPr>
            <a:stCxn id="49" idx="1"/>
            <a:endCxn id="49" idx="5"/>
          </p:cNvCxnSpPr>
          <p:nvPr/>
        </p:nvCxnSpPr>
        <p:spPr>
          <a:xfrm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2"/>
          </p:cNvCxnSpPr>
          <p:nvPr/>
        </p:nvCxnSpPr>
        <p:spPr>
          <a:xfrm flipH="1" flipV="1">
            <a:off x="1538514" y="5994400"/>
            <a:ext cx="2285288" cy="4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9812" y="5643907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88463" y="598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19947" y="554757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1</a:t>
            </a:r>
            <a:r>
              <a:rPr lang="en-US" dirty="0" smtClean="0"/>
              <a:t>111)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432143" y="13933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78806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5059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4"/>
            <a:endCxn id="29" idx="0"/>
          </p:cNvCxnSpPr>
          <p:nvPr/>
        </p:nvCxnSpPr>
        <p:spPr>
          <a:xfrm flipH="1">
            <a:off x="10027555" y="1872341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30" idx="0"/>
          </p:cNvCxnSpPr>
          <p:nvPr/>
        </p:nvCxnSpPr>
        <p:spPr>
          <a:xfrm>
            <a:off x="10671629" y="1872341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16806" y="203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50599" y="205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5"/>
          </p:cNvCxnSpPr>
          <p:nvPr/>
        </p:nvCxnSpPr>
        <p:spPr>
          <a:xfrm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7"/>
            <a:endCxn id="29" idx="3"/>
          </p:cNvCxnSpPr>
          <p:nvPr/>
        </p:nvCxnSpPr>
        <p:spPr>
          <a:xfrm flipH="1"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4100284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35841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 flipH="1">
            <a:off x="8597899" y="4579256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4"/>
            <a:endCxn id="42" idx="0"/>
          </p:cNvCxnSpPr>
          <p:nvPr/>
        </p:nvCxnSpPr>
        <p:spPr>
          <a:xfrm>
            <a:off x="9241973" y="4579256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7150" y="474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20943" y="4757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>
            <a:stCxn id="41" idx="1"/>
            <a:endCxn id="41" idx="5"/>
          </p:cNvCxnSpPr>
          <p:nvPr/>
        </p:nvCxnSpPr>
        <p:spPr>
          <a:xfrm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7"/>
            <a:endCxn id="41" idx="3"/>
          </p:cNvCxnSpPr>
          <p:nvPr/>
        </p:nvCxnSpPr>
        <p:spPr>
          <a:xfrm flipH="1"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039677" y="535142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0" idx="4"/>
            <a:endCxn id="49" idx="0"/>
          </p:cNvCxnSpPr>
          <p:nvPr/>
        </p:nvCxnSpPr>
        <p:spPr>
          <a:xfrm>
            <a:off x="9241973" y="4579256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47524" y="4935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Connector 53"/>
          <p:cNvCxnSpPr>
            <a:stCxn id="49" idx="1"/>
            <a:endCxn id="49" idx="5"/>
          </p:cNvCxnSpPr>
          <p:nvPr/>
        </p:nvCxnSpPr>
        <p:spPr>
          <a:xfrm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2"/>
          </p:cNvCxnSpPr>
          <p:nvPr/>
        </p:nvCxnSpPr>
        <p:spPr>
          <a:xfrm flipH="1" flipV="1">
            <a:off x="1538514" y="5994400"/>
            <a:ext cx="2285288" cy="4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9812" y="5643907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88463" y="598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19947" y="554757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1</a:t>
            </a:r>
            <a:r>
              <a:rPr lang="en-US" dirty="0" smtClean="0"/>
              <a:t>111)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0483854" y="26735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10686150" y="19013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491701" y="2257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247156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03426" y="264668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524957" y="2741576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32383" y="273406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432143" y="139336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78806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50599" y="2597538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8" idx="4"/>
            <a:endCxn id="29" idx="0"/>
          </p:cNvCxnSpPr>
          <p:nvPr/>
        </p:nvCxnSpPr>
        <p:spPr>
          <a:xfrm flipH="1">
            <a:off x="10027555" y="1872341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30" idx="0"/>
          </p:cNvCxnSpPr>
          <p:nvPr/>
        </p:nvCxnSpPr>
        <p:spPr>
          <a:xfrm>
            <a:off x="10671629" y="1872341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16806" y="2039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50599" y="205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5" name="Straight Connector 34"/>
          <p:cNvCxnSpPr>
            <a:stCxn id="29" idx="1"/>
            <a:endCxn id="29" idx="5"/>
          </p:cNvCxnSpPr>
          <p:nvPr/>
        </p:nvCxnSpPr>
        <p:spPr>
          <a:xfrm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7"/>
            <a:endCxn id="29" idx="3"/>
          </p:cNvCxnSpPr>
          <p:nvPr/>
        </p:nvCxnSpPr>
        <p:spPr>
          <a:xfrm flipH="1">
            <a:off x="9858213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4100284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35841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530445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4"/>
            <a:endCxn id="41" idx="0"/>
          </p:cNvCxnSpPr>
          <p:nvPr/>
        </p:nvCxnSpPr>
        <p:spPr>
          <a:xfrm flipH="1">
            <a:off x="8597899" y="4579256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4"/>
            <a:endCxn id="42" idx="0"/>
          </p:cNvCxnSpPr>
          <p:nvPr/>
        </p:nvCxnSpPr>
        <p:spPr>
          <a:xfrm>
            <a:off x="9241973" y="4579256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7150" y="474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20943" y="4757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>
            <a:stCxn id="41" idx="1"/>
            <a:endCxn id="41" idx="5"/>
          </p:cNvCxnSpPr>
          <p:nvPr/>
        </p:nvCxnSpPr>
        <p:spPr>
          <a:xfrm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7"/>
            <a:endCxn id="41" idx="3"/>
          </p:cNvCxnSpPr>
          <p:nvPr/>
        </p:nvCxnSpPr>
        <p:spPr>
          <a:xfrm flipH="1">
            <a:off x="8428557" y="537459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039677" y="535142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0" idx="4"/>
            <a:endCxn id="49" idx="0"/>
          </p:cNvCxnSpPr>
          <p:nvPr/>
        </p:nvCxnSpPr>
        <p:spPr>
          <a:xfrm>
            <a:off x="9241973" y="4579256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47524" y="4935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Connector 53"/>
          <p:cNvCxnSpPr>
            <a:stCxn id="49" idx="1"/>
            <a:endCxn id="49" idx="5"/>
          </p:cNvCxnSpPr>
          <p:nvPr/>
        </p:nvCxnSpPr>
        <p:spPr>
          <a:xfrm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9109821" y="542157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6" idx="2"/>
          </p:cNvCxnSpPr>
          <p:nvPr/>
        </p:nvCxnSpPr>
        <p:spPr>
          <a:xfrm flipH="1" flipV="1">
            <a:off x="1538514" y="5994400"/>
            <a:ext cx="2285288" cy="4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9812" y="5643907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88463" y="598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19947" y="554757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1</a:t>
            </a:r>
            <a:r>
              <a:rPr lang="en-US" dirty="0" smtClean="0"/>
              <a:t>111)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0483854" y="26735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10686150" y="19013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491701" y="2257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1247156" y="2667682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03426" y="264668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524957" y="2741576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32383" y="273406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8" idx="1"/>
            <a:endCxn id="28" idx="5"/>
          </p:cNvCxnSpPr>
          <p:nvPr/>
        </p:nvCxnSpPr>
        <p:spPr>
          <a:xfrm>
            <a:off x="10502287" y="146351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8" idx="7"/>
            <a:endCxn id="28" idx="3"/>
          </p:cNvCxnSpPr>
          <p:nvPr/>
        </p:nvCxnSpPr>
        <p:spPr>
          <a:xfrm flipH="1">
            <a:off x="10502287" y="146351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0" idx="0"/>
          </p:cNvCxnSpPr>
          <p:nvPr/>
        </p:nvCxnSpPr>
        <p:spPr>
          <a:xfrm flipV="1">
            <a:off x="1208155" y="4172857"/>
            <a:ext cx="40074" cy="147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6506" y="471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(4,1)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(2, 0011)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8" name="Straight Arrow Connector 7"/>
          <p:cNvCxnSpPr>
            <a:stCxn id="36" idx="2"/>
          </p:cNvCxnSpPr>
          <p:nvPr/>
        </p:nvCxnSpPr>
        <p:spPr>
          <a:xfrm flipH="1" flipV="1">
            <a:off x="1538514" y="5994400"/>
            <a:ext cx="2285288" cy="4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9812" y="5643907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88463" y="598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19947" y="554757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1</a:t>
            </a:r>
            <a:r>
              <a:rPr lang="en-US" dirty="0" smtClean="0"/>
              <a:t>111)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0" idx="0"/>
          </p:cNvCxnSpPr>
          <p:nvPr/>
        </p:nvCxnSpPr>
        <p:spPr>
          <a:xfrm flipV="1">
            <a:off x="1208155" y="4172857"/>
            <a:ext cx="40074" cy="147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6506" y="471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(4,1)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0948" y="2965094"/>
            <a:ext cx="2219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1</a:t>
            </a:r>
            <a:r>
              <a:rPr lang="en-US" dirty="0" smtClean="0"/>
              <a:t>111)   distance(6)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05129" y="1985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6" idx="2"/>
            <a:endCxn id="65" idx="0"/>
          </p:cNvCxnSpPr>
          <p:nvPr/>
        </p:nvCxnSpPr>
        <p:spPr>
          <a:xfrm>
            <a:off x="6955972" y="2354997"/>
            <a:ext cx="724928" cy="61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38889" y="4014080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(3, 0111) distance(10)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916482" y="5067976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(2, 0011) distance(19)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661812" y="5904433"/>
            <a:ext cx="1961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(1, 0001) distance 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5" idx="2"/>
            <a:endCxn id="67" idx="0"/>
          </p:cNvCxnSpPr>
          <p:nvPr/>
        </p:nvCxnSpPr>
        <p:spPr>
          <a:xfrm>
            <a:off x="7680900" y="3334426"/>
            <a:ext cx="1073551" cy="67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48038" y="3521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67" idx="2"/>
            <a:endCxn id="68" idx="0"/>
          </p:cNvCxnSpPr>
          <p:nvPr/>
        </p:nvCxnSpPr>
        <p:spPr>
          <a:xfrm>
            <a:off x="8754451" y="4383412"/>
            <a:ext cx="1277593" cy="6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  <a:endCxn id="69" idx="0"/>
          </p:cNvCxnSpPr>
          <p:nvPr/>
        </p:nvCxnSpPr>
        <p:spPr>
          <a:xfrm>
            <a:off x="10032044" y="5437308"/>
            <a:ext cx="610678" cy="4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661812" y="451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51791" y="5459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1460741" y="5828573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7" grpId="0" animBg="1"/>
      <p:bldP spid="68" grpId="0" animBg="1"/>
      <p:bldP spid="69" grpId="0" animBg="1"/>
      <p:bldP spid="70" grpId="0"/>
      <p:bldP spid="82" grpId="0"/>
      <p:bldP spid="83" grpId="0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8925" y="2137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4" idx="4"/>
            <a:endCxn id="41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>
            <a:stCxn id="34" idx="3"/>
            <a:endCxn id="36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4" idx="5"/>
            <a:endCxn id="38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6" idx="1"/>
            <a:endCxn id="36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6" idx="7"/>
            <a:endCxn id="36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0</a:t>
            </a:r>
            <a:r>
              <a:rPr lang="en-US" dirty="0" smtClean="0"/>
              <a:t>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4" idx="3"/>
            <a:endCxn id="40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5"/>
            <a:endCxn id="41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4"/>
            <a:endCxn id="44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1"/>
            <a:endCxn id="40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7"/>
            <a:endCxn id="40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0</a:t>
            </a:r>
            <a:r>
              <a:rPr lang="en-US" dirty="0" smtClean="0"/>
              <a:t>111)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4" idx="3"/>
            <a:endCxn id="40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5"/>
            <a:endCxn id="41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4"/>
            <a:endCxn id="44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1"/>
            <a:endCxn id="40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7"/>
            <a:endCxn id="40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156371" y="380274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512297" y="500691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0874827" y="500691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4"/>
            <a:endCxn id="31" idx="0"/>
          </p:cNvCxnSpPr>
          <p:nvPr/>
        </p:nvCxnSpPr>
        <p:spPr>
          <a:xfrm flipH="1">
            <a:off x="9751783" y="4281713"/>
            <a:ext cx="644074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>
            <a:off x="10395857" y="4281713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741034" y="4448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74827" y="4459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48" name="Straight Connector 47"/>
          <p:cNvCxnSpPr>
            <a:stCxn id="31" idx="1"/>
            <a:endCxn id="31" idx="5"/>
          </p:cNvCxnSpPr>
          <p:nvPr/>
        </p:nvCxnSpPr>
        <p:spPr>
          <a:xfrm>
            <a:off x="9582441" y="507705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7"/>
            <a:endCxn id="31" idx="3"/>
          </p:cNvCxnSpPr>
          <p:nvPr/>
        </p:nvCxnSpPr>
        <p:spPr>
          <a:xfrm flipH="1">
            <a:off x="9582441" y="507705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2" idx="1"/>
            <a:endCxn id="32" idx="5"/>
          </p:cNvCxnSpPr>
          <p:nvPr/>
        </p:nvCxnSpPr>
        <p:spPr>
          <a:xfrm>
            <a:off x="10944971" y="5077054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2" idx="7"/>
            <a:endCxn id="32" idx="3"/>
          </p:cNvCxnSpPr>
          <p:nvPr/>
        </p:nvCxnSpPr>
        <p:spPr>
          <a:xfrm flipH="1">
            <a:off x="10944971" y="5077054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(4, 1101)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4" idx="3"/>
            <a:endCxn id="40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5"/>
            <a:endCxn id="41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4"/>
            <a:endCxn id="44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1"/>
            <a:endCxn id="40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7"/>
            <a:endCxn id="40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B83A-1558-41F3-8578-8BFA65F60283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Why Bitmask?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543" y="936617"/>
            <a:ext cx="106752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the benefit of using bitmask. We can set the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</a:rPr>
              <a:t>th</a:t>
            </a:r>
            <a:r>
              <a:rPr lang="en-US" baseline="30000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 bit</a:t>
            </a:r>
            <a:r>
              <a:rPr lang="en-US" dirty="0"/>
              <a:t>, unset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</a:rPr>
              <a:t>th</a:t>
            </a:r>
            <a:r>
              <a:rPr lang="en-US" baseline="30000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 bit</a:t>
            </a:r>
            <a:r>
              <a:rPr lang="en-US" dirty="0"/>
              <a:t>, check if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</a:rPr>
              <a:t>th</a:t>
            </a:r>
            <a:r>
              <a:rPr lang="en-US" baseline="30000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 bit </a:t>
            </a:r>
            <a:r>
              <a:rPr lang="en-US" dirty="0"/>
              <a:t>is set in just one step each.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say the bitmask, </a:t>
            </a:r>
            <a:r>
              <a:rPr lang="en-US" dirty="0">
                <a:solidFill>
                  <a:srgbClr val="00B0F0"/>
                </a:solidFill>
              </a:rPr>
              <a:t>b=01010.</a:t>
            </a:r>
          </a:p>
          <a:p>
            <a:r>
              <a:rPr lang="en-US" b="1" dirty="0"/>
              <a:t>Set the </a:t>
            </a:r>
            <a:r>
              <a:rPr lang="en-US" dirty="0" err="1"/>
              <a:t>ith</a:t>
            </a:r>
            <a:r>
              <a:rPr lang="en-US" b="1" dirty="0"/>
              <a:t> bit</a:t>
            </a:r>
            <a:r>
              <a:rPr lang="en-US" dirty="0"/>
              <a:t>: </a:t>
            </a:r>
            <a:r>
              <a:rPr lang="en-US" dirty="0" smtClean="0"/>
              <a:t> b</a:t>
            </a:r>
            <a:r>
              <a:rPr lang="en-US" dirty="0"/>
              <a:t>|(1&lt;&lt;i). </a:t>
            </a:r>
            <a:endParaRPr lang="en-US" dirty="0" smtClean="0"/>
          </a:p>
          <a:p>
            <a:r>
              <a:rPr lang="en-US" dirty="0" smtClean="0"/>
              <a:t>Let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=0, so</a:t>
            </a:r>
            <a:r>
              <a:rPr lang="en-US" dirty="0" smtClean="0"/>
              <a:t>, (simple OR (|) operation)</a:t>
            </a:r>
            <a:endParaRPr lang="en-US" dirty="0"/>
          </a:p>
          <a:p>
            <a:r>
              <a:rPr lang="en-US" b="0" i="0" dirty="0" smtClean="0">
                <a:effectLst/>
              </a:rPr>
              <a:t>(1&lt;&lt;i)=00001</a:t>
            </a:r>
            <a:endParaRPr lang="en-US" dirty="0" smtClean="0">
              <a:effectLst/>
            </a:endParaRPr>
          </a:p>
          <a:p>
            <a:r>
              <a:rPr lang="en-US" b="0" i="0" dirty="0" smtClean="0">
                <a:effectLst/>
              </a:rPr>
              <a:t>01010|00001=</a:t>
            </a:r>
            <a:r>
              <a:rPr lang="en-US" b="0" i="0" dirty="0" smtClean="0">
                <a:solidFill>
                  <a:srgbClr val="00B0F0"/>
                </a:solidFill>
                <a:effectLst/>
              </a:rPr>
              <a:t>01011</a:t>
            </a:r>
            <a:endParaRPr lang="en-US" dirty="0" smtClean="0">
              <a:solidFill>
                <a:srgbClr val="00B0F0"/>
              </a:solidFill>
              <a:effectLst/>
            </a:endParaRPr>
          </a:p>
          <a:p>
            <a:r>
              <a:rPr lang="en-US" dirty="0" smtClean="0"/>
              <a:t>So now the subset includes the </a:t>
            </a:r>
            <a:r>
              <a:rPr lang="en-US" b="0" i="0" dirty="0" smtClean="0">
                <a:effectLst/>
              </a:rPr>
              <a:t>0</a:t>
            </a:r>
            <a:r>
              <a:rPr lang="en-US" b="0" i="0" baseline="-25000" dirty="0" smtClean="0">
                <a:effectLst/>
              </a:rPr>
              <a:t>th</a:t>
            </a:r>
            <a:r>
              <a:rPr lang="en-US" dirty="0" smtClean="0"/>
              <a:t> element also, so the subset is </a:t>
            </a:r>
            <a:r>
              <a:rPr lang="en-US" b="0" i="0" dirty="0" smtClean="0">
                <a:effectLst/>
              </a:rPr>
              <a:t>{1,2,4}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Unset </a:t>
            </a:r>
            <a:r>
              <a:rPr lang="en-US" b="1" dirty="0"/>
              <a:t>the </a:t>
            </a:r>
            <a:r>
              <a:rPr lang="en-US" dirty="0" err="1"/>
              <a:t>ith</a:t>
            </a:r>
            <a:r>
              <a:rPr lang="en-US" b="1" dirty="0"/>
              <a:t> bit</a:t>
            </a:r>
            <a:r>
              <a:rPr lang="en-US" dirty="0"/>
              <a:t>: </a:t>
            </a:r>
            <a:r>
              <a:rPr lang="en-US" dirty="0" smtClean="0"/>
              <a:t>b &amp; !(</a:t>
            </a:r>
            <a:r>
              <a:rPr lang="en-US" dirty="0"/>
              <a:t>1&lt;&lt;i). </a:t>
            </a:r>
            <a:endParaRPr lang="en-US" dirty="0" smtClean="0"/>
          </a:p>
          <a:p>
            <a:r>
              <a:rPr lang="en-US" dirty="0" smtClean="0"/>
              <a:t>Let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=1, so</a:t>
            </a:r>
            <a:r>
              <a:rPr lang="en-US" dirty="0" smtClean="0"/>
              <a:t>, (simple AND (&amp;) operation)</a:t>
            </a:r>
            <a:endParaRPr lang="en-US" dirty="0"/>
          </a:p>
          <a:p>
            <a:r>
              <a:rPr lang="en-US" b="0" i="0" dirty="0" smtClean="0">
                <a:effectLst/>
              </a:rPr>
              <a:t>(1&lt;&lt;i) = 00010</a:t>
            </a:r>
            <a:endParaRPr lang="en-US" dirty="0" smtClean="0">
              <a:effectLst/>
            </a:endParaRPr>
          </a:p>
          <a:p>
            <a:r>
              <a:rPr lang="en-US" b="0" i="0" dirty="0" smtClean="0">
                <a:effectLst/>
              </a:rPr>
              <a:t>!(1&lt;&lt;i) = 11101</a:t>
            </a:r>
            <a:endParaRPr lang="en-US" dirty="0" smtClean="0">
              <a:effectLst/>
            </a:endParaRPr>
          </a:p>
          <a:p>
            <a:r>
              <a:rPr lang="en-US" b="0" i="0" dirty="0" smtClean="0">
                <a:effectLst/>
              </a:rPr>
              <a:t>01010 &amp; 11101 = </a:t>
            </a:r>
            <a:r>
              <a:rPr lang="en-US" b="0" i="0" dirty="0" smtClean="0">
                <a:solidFill>
                  <a:srgbClr val="00B0F0"/>
                </a:solidFill>
                <a:effectLst/>
              </a:rPr>
              <a:t>01000</a:t>
            </a:r>
            <a:endParaRPr lang="en-US" dirty="0" smtClean="0">
              <a:solidFill>
                <a:srgbClr val="00B0F0"/>
              </a:solidFill>
              <a:effectLst/>
            </a:endParaRPr>
          </a:p>
          <a:p>
            <a:r>
              <a:rPr lang="en-US" dirty="0" smtClean="0"/>
              <a:t>Now the subset does not include the </a:t>
            </a:r>
            <a:r>
              <a:rPr lang="en-US" b="0" i="0" dirty="0" smtClean="0">
                <a:effectLst/>
              </a:rPr>
              <a:t>1st</a:t>
            </a:r>
            <a:r>
              <a:rPr lang="en-US" dirty="0" smtClean="0"/>
              <a:t> element, so the subset is </a:t>
            </a:r>
            <a:r>
              <a:rPr lang="en-US" b="0" i="0" dirty="0" smtClean="0">
                <a:effectLst/>
              </a:rPr>
              <a:t>{4}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(4, 1101)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4" idx="3"/>
            <a:endCxn id="40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5"/>
            <a:endCxn id="41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4"/>
            <a:endCxn id="44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1"/>
            <a:endCxn id="40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7"/>
            <a:endCxn id="40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01485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36" idx="2"/>
            <a:endCxn id="30" idx="6"/>
          </p:cNvCxnSpPr>
          <p:nvPr/>
        </p:nvCxnSpPr>
        <p:spPr>
          <a:xfrm flipH="1">
            <a:off x="1698170" y="6044293"/>
            <a:ext cx="21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274" y="577565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(4, 1111)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8" idx="4"/>
            <a:endCxn id="5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4"/>
            <a:endCxn id="5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07450" y="6044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Connector 34"/>
          <p:cNvCxnSpPr>
            <a:stCxn id="49" idx="1"/>
            <a:endCxn id="4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1"/>
            <a:endCxn id="50" idx="5"/>
          </p:cNvCxnSpPr>
          <p:nvPr/>
        </p:nvCxnSpPr>
        <p:spPr>
          <a:xfrm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7"/>
            <a:endCxn id="50" idx="3"/>
          </p:cNvCxnSpPr>
          <p:nvPr/>
        </p:nvCxnSpPr>
        <p:spPr>
          <a:xfrm flipH="1"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(4, 1101)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66042" y="1630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570790" y="1415411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5"/>
            <a:endCxn id="41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1"/>
            <a:endCxn id="40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7"/>
            <a:endCxn id="40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01485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36" idx="2"/>
            <a:endCxn id="30" idx="6"/>
          </p:cNvCxnSpPr>
          <p:nvPr/>
        </p:nvCxnSpPr>
        <p:spPr>
          <a:xfrm flipH="1">
            <a:off x="1698170" y="6044293"/>
            <a:ext cx="21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274" y="577565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(4, 1111)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8" idx="4"/>
            <a:endCxn id="5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4"/>
            <a:endCxn id="5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07450" y="6044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Connector 34"/>
          <p:cNvCxnSpPr>
            <a:stCxn id="49" idx="1"/>
            <a:endCxn id="4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4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1"/>
            <a:endCxn id="50" idx="5"/>
          </p:cNvCxnSpPr>
          <p:nvPr/>
        </p:nvCxnSpPr>
        <p:spPr>
          <a:xfrm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7"/>
            <a:endCxn id="50" idx="3"/>
          </p:cNvCxnSpPr>
          <p:nvPr/>
        </p:nvCxnSpPr>
        <p:spPr>
          <a:xfrm flipH="1"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3" idx="1"/>
            <a:endCxn id="53" idx="5"/>
          </p:cNvCxnSpPr>
          <p:nvPr/>
        </p:nvCxnSpPr>
        <p:spPr>
          <a:xfrm>
            <a:off x="9320284" y="5051457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3" idx="7"/>
            <a:endCxn id="53" idx="3"/>
          </p:cNvCxnSpPr>
          <p:nvPr/>
        </p:nvCxnSpPr>
        <p:spPr>
          <a:xfrm flipH="1">
            <a:off x="9320284" y="505145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(2,1)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30" idx="0"/>
            <a:endCxn id="17" idx="4"/>
          </p:cNvCxnSpPr>
          <p:nvPr/>
        </p:nvCxnSpPr>
        <p:spPr>
          <a:xfrm flipV="1">
            <a:off x="1349828" y="4165600"/>
            <a:ext cx="1" cy="15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1" idx="1"/>
            <a:endCxn id="41" idx="5"/>
          </p:cNvCxnSpPr>
          <p:nvPr/>
        </p:nvCxnSpPr>
        <p:spPr>
          <a:xfrm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1" idx="7"/>
            <a:endCxn id="41" idx="3"/>
          </p:cNvCxnSpPr>
          <p:nvPr/>
        </p:nvCxnSpPr>
        <p:spPr>
          <a:xfrm flipH="1"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370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(3, 0101)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4"/>
          </p:cNvCxnSpPr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(4, 1101)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9906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01485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36" idx="2"/>
            <a:endCxn id="30" idx="6"/>
          </p:cNvCxnSpPr>
          <p:nvPr/>
        </p:nvCxnSpPr>
        <p:spPr>
          <a:xfrm flipH="1">
            <a:off x="1698170" y="6044293"/>
            <a:ext cx="21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274" y="577565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(4, 1111)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07450" y="6044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(2,1)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30" idx="0"/>
            <a:endCxn id="17" idx="4"/>
          </p:cNvCxnSpPr>
          <p:nvPr/>
        </p:nvCxnSpPr>
        <p:spPr>
          <a:xfrm flipV="1">
            <a:off x="1349828" y="4165600"/>
            <a:ext cx="1" cy="15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3707" y="471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70948" y="2965094"/>
            <a:ext cx="2219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1</a:t>
            </a:r>
            <a:r>
              <a:rPr lang="en-US" dirty="0" smtClean="0"/>
              <a:t>111)   distance(2)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05129" y="1985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61" idx="0"/>
          </p:cNvCxnSpPr>
          <p:nvPr/>
        </p:nvCxnSpPr>
        <p:spPr>
          <a:xfrm>
            <a:off x="6955972" y="2354997"/>
            <a:ext cx="724928" cy="61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38889" y="4014080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(4, 1101) distance(10)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6482" y="5067976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(3, 0101) distance(14)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661812" y="5904433"/>
            <a:ext cx="1961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(1, 0001) distance 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2"/>
            <a:endCxn id="64" idx="0"/>
          </p:cNvCxnSpPr>
          <p:nvPr/>
        </p:nvCxnSpPr>
        <p:spPr>
          <a:xfrm>
            <a:off x="7680900" y="3334426"/>
            <a:ext cx="1073551" cy="67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8038" y="3521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4" idx="2"/>
            <a:endCxn id="65" idx="0"/>
          </p:cNvCxnSpPr>
          <p:nvPr/>
        </p:nvCxnSpPr>
        <p:spPr>
          <a:xfrm>
            <a:off x="8754451" y="4383412"/>
            <a:ext cx="1277593" cy="6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66" idx="0"/>
          </p:cNvCxnSpPr>
          <p:nvPr/>
        </p:nvCxnSpPr>
        <p:spPr>
          <a:xfrm>
            <a:off x="10032044" y="5437308"/>
            <a:ext cx="610678" cy="4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61812" y="451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51791" y="5459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1460741" y="5828573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4" grpId="0" animBg="1"/>
      <p:bldP spid="65" grpId="0" animBg="1"/>
      <p:bldP spid="66" grpId="0" animBg="1"/>
      <p:bldP spid="68" grpId="0"/>
      <p:bldP spid="71" grpId="0"/>
      <p:bldP spid="72" grpId="0"/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8925" y="2137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56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8925" y="2137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  <a:endCxn id="3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1"/>
            <a:endCxn id="2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7"/>
            <a:endCxn id="2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</a:t>
            </a:r>
            <a:r>
              <a:rPr lang="en-US" dirty="0"/>
              <a:t>0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4"/>
            <a:endCxn id="36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4"/>
            <a:endCxn id="33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2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7"/>
            <a:endCxn id="32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2102" y="4654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</a:t>
            </a:r>
            <a:r>
              <a:rPr lang="en-US" dirty="0"/>
              <a:t>0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42102" y="4654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766042" y="1630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70790" y="1415411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4" idx="4"/>
            <a:endCxn id="46" idx="0"/>
          </p:cNvCxnSpPr>
          <p:nvPr/>
        </p:nvCxnSpPr>
        <p:spPr>
          <a:xfrm>
            <a:off x="9241973" y="1444169"/>
            <a:ext cx="718456" cy="7251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5" idx="1"/>
            <a:endCxn id="45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5" idx="7"/>
            <a:endCxn id="45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38200" y="573223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9" idx="2"/>
            <a:endCxn id="51" idx="6"/>
          </p:cNvCxnSpPr>
          <p:nvPr/>
        </p:nvCxnSpPr>
        <p:spPr>
          <a:xfrm flipH="1">
            <a:off x="1534885" y="6044293"/>
            <a:ext cx="228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22" y="56218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(3, 1111)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6363" y="604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</a:t>
            </a:r>
            <a:r>
              <a:rPr lang="en-US" dirty="0"/>
              <a:t>0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42102" y="4654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766042" y="1630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70790" y="1415411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4" idx="4"/>
            <a:endCxn id="46" idx="0"/>
          </p:cNvCxnSpPr>
          <p:nvPr/>
        </p:nvCxnSpPr>
        <p:spPr>
          <a:xfrm>
            <a:off x="9241973" y="1444169"/>
            <a:ext cx="718456" cy="7251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5" idx="1"/>
            <a:endCxn id="45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5" idx="7"/>
            <a:endCxn id="45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82654" y="574357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9" idx="2"/>
            <a:endCxn id="51" idx="6"/>
          </p:cNvCxnSpPr>
          <p:nvPr/>
        </p:nvCxnSpPr>
        <p:spPr>
          <a:xfrm flipH="1">
            <a:off x="1579339" y="6044293"/>
            <a:ext cx="2244463" cy="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22" y="56218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(3, 1111)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6363" y="604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" name="Straight Connector 8"/>
          <p:cNvCxnSpPr>
            <a:stCxn id="46" idx="1"/>
            <a:endCxn id="46" idx="5"/>
          </p:cNvCxnSpPr>
          <p:nvPr/>
        </p:nvCxnSpPr>
        <p:spPr>
          <a:xfrm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6" idx="7"/>
            <a:endCxn id="46" idx="3"/>
          </p:cNvCxnSpPr>
          <p:nvPr/>
        </p:nvCxnSpPr>
        <p:spPr>
          <a:xfrm flipH="1"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</a:t>
            </a:r>
            <a:r>
              <a:rPr lang="en-US" dirty="0"/>
              <a:t>0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42102" y="4654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82654" y="574357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9" idx="2"/>
            <a:endCxn id="51" idx="6"/>
          </p:cNvCxnSpPr>
          <p:nvPr/>
        </p:nvCxnSpPr>
        <p:spPr>
          <a:xfrm flipH="1">
            <a:off x="1579339" y="6044293"/>
            <a:ext cx="2244463" cy="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22" y="56218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(3, 1111)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6363" y="604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(3,1)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51" idx="0"/>
          </p:cNvCxnSpPr>
          <p:nvPr/>
        </p:nvCxnSpPr>
        <p:spPr>
          <a:xfrm flipV="1">
            <a:off x="1230997" y="4165600"/>
            <a:ext cx="2717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7" idx="3"/>
            <a:endCxn id="38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4"/>
            <a:endCxn id="42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1"/>
            <a:endCxn id="38" idx="5"/>
          </p:cNvCxnSpPr>
          <p:nvPr/>
        </p:nvCxnSpPr>
        <p:spPr>
          <a:xfrm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8" idx="3"/>
          </p:cNvCxnSpPr>
          <p:nvPr/>
        </p:nvCxnSpPr>
        <p:spPr>
          <a:xfrm flipH="1">
            <a:off x="8271622" y="22787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5"/>
            <a:endCxn id="39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2" idx="1"/>
            <a:endCxn id="42" idx="5"/>
          </p:cNvCxnSpPr>
          <p:nvPr/>
        </p:nvCxnSpPr>
        <p:spPr>
          <a:xfrm>
            <a:off x="9109821" y="2286486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2" idx="7"/>
            <a:endCxn id="42" idx="3"/>
          </p:cNvCxnSpPr>
          <p:nvPr/>
        </p:nvCxnSpPr>
        <p:spPr>
          <a:xfrm flipH="1">
            <a:off x="9109821" y="2286486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9" idx="1"/>
            <a:endCxn id="39" idx="5"/>
          </p:cNvCxnSpPr>
          <p:nvPr/>
        </p:nvCxnSpPr>
        <p:spPr>
          <a:xfrm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9" idx="7"/>
            <a:endCxn id="39" idx="3"/>
          </p:cNvCxnSpPr>
          <p:nvPr/>
        </p:nvCxnSpPr>
        <p:spPr>
          <a:xfrm flipH="1">
            <a:off x="9791087" y="2239510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9516" y="477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76130" y="4172857"/>
            <a:ext cx="0" cy="156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23802" y="573223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28459" y="57322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</a:t>
            </a:r>
            <a:r>
              <a:rPr lang="en-US" dirty="0"/>
              <a:t>0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42102" y="4654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82654" y="574357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9" idx="2"/>
            <a:endCxn id="51" idx="6"/>
          </p:cNvCxnSpPr>
          <p:nvPr/>
        </p:nvCxnSpPr>
        <p:spPr>
          <a:xfrm flipH="1">
            <a:off x="1579339" y="6044293"/>
            <a:ext cx="2244463" cy="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22" y="56218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(3, 1111)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6363" y="604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(3,1)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51" idx="0"/>
          </p:cNvCxnSpPr>
          <p:nvPr/>
        </p:nvCxnSpPr>
        <p:spPr>
          <a:xfrm flipV="1">
            <a:off x="1230997" y="4165600"/>
            <a:ext cx="2717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9516" y="477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70948" y="2965094"/>
            <a:ext cx="2219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(3, </a:t>
            </a:r>
            <a:r>
              <a:rPr lang="en-US" dirty="0"/>
              <a:t>1</a:t>
            </a:r>
            <a:r>
              <a:rPr lang="en-US" dirty="0" smtClean="0"/>
              <a:t>111)   distance(4)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05129" y="1985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2"/>
            <a:endCxn id="44" idx="0"/>
          </p:cNvCxnSpPr>
          <p:nvPr/>
        </p:nvCxnSpPr>
        <p:spPr>
          <a:xfrm>
            <a:off x="6955972" y="2354997"/>
            <a:ext cx="724928" cy="61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38889" y="4014080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(2, 1011) distance(13)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16482" y="5067976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 distance(21)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61812" y="5904433"/>
            <a:ext cx="1961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(1, 0001) distance 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4" idx="2"/>
            <a:endCxn id="47" idx="0"/>
          </p:cNvCxnSpPr>
          <p:nvPr/>
        </p:nvCxnSpPr>
        <p:spPr>
          <a:xfrm>
            <a:off x="7680900" y="3334426"/>
            <a:ext cx="1073551" cy="67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48038" y="3521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47" idx="2"/>
            <a:endCxn id="48" idx="0"/>
          </p:cNvCxnSpPr>
          <p:nvPr/>
        </p:nvCxnSpPr>
        <p:spPr>
          <a:xfrm>
            <a:off x="8754451" y="4383412"/>
            <a:ext cx="1277593" cy="6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9" idx="0"/>
          </p:cNvCxnSpPr>
          <p:nvPr/>
        </p:nvCxnSpPr>
        <p:spPr>
          <a:xfrm>
            <a:off x="10032044" y="5437308"/>
            <a:ext cx="610678" cy="4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61812" y="451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51791" y="5459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5" name="Oval 64"/>
          <p:cNvSpPr/>
          <p:nvPr/>
        </p:nvSpPr>
        <p:spPr>
          <a:xfrm>
            <a:off x="11460741" y="5828573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 animBg="1"/>
      <p:bldP spid="48" grpId="0" animBg="1"/>
      <p:bldP spid="49" grpId="0" animBg="1"/>
      <p:bldP spid="60" grpId="0"/>
      <p:bldP spid="63" grpId="0"/>
      <p:bldP spid="64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B83A-1558-41F3-8578-8BFA65F60283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Why Bitmask?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543" y="936617"/>
            <a:ext cx="10675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Check if </a:t>
            </a:r>
            <a:r>
              <a:rPr lang="en-US" dirty="0" err="1" smtClean="0"/>
              <a:t>ith</a:t>
            </a:r>
            <a:r>
              <a:rPr lang="en-US" b="1" dirty="0" smtClean="0"/>
              <a:t> bit is set</a:t>
            </a:r>
            <a:r>
              <a:rPr lang="en-US" dirty="0" smtClean="0"/>
              <a:t>: b &amp; (1&lt;&lt;i), doing this operation, if 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 bit is set, we get a </a:t>
            </a:r>
            <a:r>
              <a:rPr lang="en-US" dirty="0" smtClean="0">
                <a:solidFill>
                  <a:srgbClr val="00B0F0"/>
                </a:solidFill>
              </a:rPr>
              <a:t>non zero integer</a:t>
            </a:r>
            <a:r>
              <a:rPr lang="en-US" dirty="0" smtClean="0"/>
              <a:t> otherwise, we get </a:t>
            </a:r>
            <a:r>
              <a:rPr lang="en-US" dirty="0" smtClean="0">
                <a:solidFill>
                  <a:srgbClr val="00B0F0"/>
                </a:solidFill>
              </a:rPr>
              <a:t>zero.</a:t>
            </a:r>
          </a:p>
          <a:p>
            <a:endParaRPr lang="en-US" dirty="0"/>
          </a:p>
          <a:p>
            <a:r>
              <a:rPr lang="en-US" dirty="0" smtClean="0"/>
              <a:t> Let I = 3</a:t>
            </a:r>
          </a:p>
          <a:p>
            <a:r>
              <a:rPr lang="en-US" b="0" i="0" dirty="0" smtClean="0">
                <a:effectLst/>
              </a:rPr>
              <a:t>(1&lt;&lt;i) = 01000</a:t>
            </a:r>
            <a:endParaRPr lang="en-US" dirty="0" smtClean="0">
              <a:effectLst/>
            </a:endParaRPr>
          </a:p>
          <a:p>
            <a:r>
              <a:rPr lang="en-US" b="0" i="0" dirty="0" smtClean="0">
                <a:effectLst/>
              </a:rPr>
              <a:t>01010 &amp; 01000 = </a:t>
            </a:r>
            <a:r>
              <a:rPr lang="en-US" b="0" i="0" dirty="0" smtClean="0">
                <a:solidFill>
                  <a:srgbClr val="00B0F0"/>
                </a:solidFill>
                <a:effectLst/>
              </a:rPr>
              <a:t>01000</a:t>
            </a:r>
            <a:endParaRPr lang="en-US" dirty="0" smtClean="0">
              <a:solidFill>
                <a:srgbClr val="00B0F0"/>
              </a:solidFill>
              <a:effectLst/>
            </a:endParaRPr>
          </a:p>
          <a:p>
            <a:r>
              <a:rPr lang="en-US" dirty="0" smtClean="0"/>
              <a:t>Clearly the result is </a:t>
            </a:r>
            <a:r>
              <a:rPr lang="en-US" dirty="0" smtClean="0">
                <a:solidFill>
                  <a:srgbClr val="00B0F0"/>
                </a:solidFill>
              </a:rPr>
              <a:t>non-zero</a:t>
            </a:r>
            <a:r>
              <a:rPr lang="en-US" dirty="0" smtClean="0"/>
              <a:t>, so that means </a:t>
            </a:r>
            <a:r>
              <a:rPr lang="en-US" b="0" i="0" dirty="0" smtClean="0">
                <a:effectLst/>
              </a:rPr>
              <a:t>3</a:t>
            </a:r>
            <a:r>
              <a:rPr lang="en-US" b="0" i="0" baseline="30000" dirty="0" smtClean="0">
                <a:effectLst/>
              </a:rPr>
              <a:t>rd</a:t>
            </a:r>
            <a:r>
              <a:rPr lang="en-US" dirty="0" smtClean="0"/>
              <a:t> element is present in the subset.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18400" y="13788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7500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528" y="2764081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71114" y="254725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 flipH="1">
            <a:off x="6894286" y="1857829"/>
            <a:ext cx="863600" cy="6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7757885" y="1842869"/>
            <a:ext cx="852715" cy="7043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>
            <a:off x="7757886" y="1857829"/>
            <a:ext cx="67128" cy="9062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6211" y="1938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58925" y="2137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08913" y="2010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  <a:endCxn id="3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1"/>
            <a:endCxn id="2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7"/>
            <a:endCxn id="2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  <a:endCxn id="3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1"/>
            <a:endCxn id="2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7"/>
            <a:endCxn id="2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91688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16885" y="4358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50140" y="4981313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257987" y="4565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  <a:endCxn id="33" idx="0"/>
          </p:cNvCxnSpPr>
          <p:nvPr/>
        </p:nvCxnSpPr>
        <p:spPr>
          <a:xfrm>
            <a:off x="9437915" y="4180112"/>
            <a:ext cx="51711" cy="8012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9437915" y="4180112"/>
            <a:ext cx="718456" cy="725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1"/>
            <a:endCxn id="29" idx="5"/>
          </p:cNvCxnSpPr>
          <p:nvPr/>
        </p:nvCxnSpPr>
        <p:spPr>
          <a:xfrm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7"/>
            <a:endCxn id="29" idx="3"/>
          </p:cNvCxnSpPr>
          <p:nvPr/>
        </p:nvCxnSpPr>
        <p:spPr>
          <a:xfrm flipH="1">
            <a:off x="862449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9" name="Straight Connector 8"/>
          <p:cNvCxnSpPr>
            <a:stCxn id="30" idx="1"/>
            <a:endCxn id="30" idx="5"/>
          </p:cNvCxnSpPr>
          <p:nvPr/>
        </p:nvCxnSpPr>
        <p:spPr>
          <a:xfrm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0" idx="7"/>
            <a:endCxn id="30" idx="3"/>
          </p:cNvCxnSpPr>
          <p:nvPr/>
        </p:nvCxnSpPr>
        <p:spPr>
          <a:xfrm flipH="1">
            <a:off x="9987029" y="497545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8" idx="1"/>
            <a:endCxn id="28" idx="5"/>
          </p:cNvCxnSpPr>
          <p:nvPr/>
        </p:nvCxnSpPr>
        <p:spPr>
          <a:xfrm>
            <a:off x="9268573" y="377128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7"/>
            <a:endCxn id="28" idx="3"/>
          </p:cNvCxnSpPr>
          <p:nvPr/>
        </p:nvCxnSpPr>
        <p:spPr>
          <a:xfrm flipH="1">
            <a:off x="9268573" y="377128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  <a:endCxn id="41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5"/>
            <a:endCxn id="42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45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  <a:endCxn id="41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5"/>
            <a:endCxn id="42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45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98171" y="5738228"/>
            <a:ext cx="2162629" cy="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231" y="5536755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40" idx="1"/>
            <a:endCxn id="40" idx="5"/>
          </p:cNvCxnSpPr>
          <p:nvPr/>
        </p:nvCxnSpPr>
        <p:spPr>
          <a:xfrm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7"/>
            <a:endCxn id="40" idx="3"/>
          </p:cNvCxnSpPr>
          <p:nvPr/>
        </p:nvCxnSpPr>
        <p:spPr>
          <a:xfrm flipH="1"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19947" y="55804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(2, 1111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58866" y="575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  <a:endCxn id="41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5"/>
            <a:endCxn id="42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45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98171" y="5738228"/>
            <a:ext cx="2162629" cy="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231" y="553675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40" idx="1"/>
            <a:endCxn id="40" idx="5"/>
          </p:cNvCxnSpPr>
          <p:nvPr/>
        </p:nvCxnSpPr>
        <p:spPr>
          <a:xfrm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7"/>
            <a:endCxn id="40" idx="3"/>
          </p:cNvCxnSpPr>
          <p:nvPr/>
        </p:nvCxnSpPr>
        <p:spPr>
          <a:xfrm flipH="1"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19947" y="55804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(2, 1111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58866" y="575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916884" y="4926365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880768" y="4289752"/>
            <a:ext cx="30168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9437915" y="4180112"/>
            <a:ext cx="718455" cy="7462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628129" y="4954259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628129" y="4954259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030572" y="4992855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0030572" y="4992855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9198429" y="3701140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554355" y="4905309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83092" y="4346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916884" y="4926365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909493" y="4199982"/>
            <a:ext cx="474732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002487" y="965197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8201478" y="22085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720943" y="2169366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87150" y="1611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20943" y="1622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039677" y="2216342"/>
            <a:ext cx="478971" cy="47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047524" y="180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0" idx="3"/>
            <a:endCxn id="41" idx="0"/>
          </p:cNvCxnSpPr>
          <p:nvPr/>
        </p:nvCxnSpPr>
        <p:spPr>
          <a:xfrm flipH="1">
            <a:off x="8440964" y="1374025"/>
            <a:ext cx="631667" cy="834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5"/>
            <a:endCxn id="42" idx="0"/>
          </p:cNvCxnSpPr>
          <p:nvPr/>
        </p:nvCxnSpPr>
        <p:spPr>
          <a:xfrm>
            <a:off x="9411314" y="1374025"/>
            <a:ext cx="549115" cy="795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45" idx="0"/>
          </p:cNvCxnSpPr>
          <p:nvPr/>
        </p:nvCxnSpPr>
        <p:spPr>
          <a:xfrm>
            <a:off x="9241973" y="1444169"/>
            <a:ext cx="37190" cy="7721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289446" y="2267437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817687" y="225381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98171" y="5738228"/>
            <a:ext cx="2162629" cy="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231" y="553675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40" idx="1"/>
            <a:endCxn id="40" idx="5"/>
          </p:cNvCxnSpPr>
          <p:nvPr/>
        </p:nvCxnSpPr>
        <p:spPr>
          <a:xfrm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7"/>
            <a:endCxn id="40" idx="3"/>
          </p:cNvCxnSpPr>
          <p:nvPr/>
        </p:nvCxnSpPr>
        <p:spPr>
          <a:xfrm flipH="1">
            <a:off x="9072631" y="1035341"/>
            <a:ext cx="338683" cy="33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19947" y="55804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(2, 1111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58866" y="575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(2,1)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57" idx="0"/>
            <a:endCxn id="17" idx="4"/>
          </p:cNvCxnSpPr>
          <p:nvPr/>
        </p:nvCxnSpPr>
        <p:spPr>
          <a:xfrm flipH="1" flipV="1">
            <a:off x="1349829" y="4165600"/>
            <a:ext cx="20745" cy="13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28129" y="4954259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628129" y="4954259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022629" y="499532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0022629" y="4995323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8" idx="4"/>
            <a:endCxn id="33" idx="0"/>
          </p:cNvCxnSpPr>
          <p:nvPr/>
        </p:nvCxnSpPr>
        <p:spPr>
          <a:xfrm>
            <a:off x="9437915" y="4180112"/>
            <a:ext cx="718455" cy="7462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67769" y="4572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880768" y="4289752"/>
            <a:ext cx="30168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9279163" y="377128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79163" y="3771284"/>
            <a:ext cx="338683" cy="338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Simulation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1524000"/>
            <a:ext cx="305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Node 1</a:t>
            </a:r>
          </a:p>
          <a:p>
            <a:r>
              <a:rPr lang="en-US" dirty="0" smtClean="0"/>
              <a:t>Adjacent Nodes are: 2, 3 and 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148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654" y="31055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6"/>
          </p:cNvCxnSpPr>
          <p:nvPr/>
        </p:nvCxnSpPr>
        <p:spPr>
          <a:xfrm>
            <a:off x="169817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2778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2447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1213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" name="Straight Arrow Connector 7"/>
          <p:cNvCxnSpPr>
            <a:stCxn id="25" idx="4"/>
          </p:cNvCxnSpPr>
          <p:nvPr/>
        </p:nvCxnSpPr>
        <p:spPr>
          <a:xfrm>
            <a:off x="417613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4230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1594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463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98171" y="5738228"/>
            <a:ext cx="2162629" cy="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231" y="553675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-19947" y="55804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(2, 1111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58866" y="575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7648" y="4643281"/>
            <a:ext cx="1262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 (2,1)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57" idx="0"/>
            <a:endCxn id="17" idx="4"/>
          </p:cNvCxnSpPr>
          <p:nvPr/>
        </p:nvCxnSpPr>
        <p:spPr>
          <a:xfrm flipH="1" flipV="1">
            <a:off x="1349829" y="4165600"/>
            <a:ext cx="20745" cy="13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67769" y="4572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70948" y="2965094"/>
            <a:ext cx="2219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1</a:t>
            </a:r>
            <a:r>
              <a:rPr lang="en-US" dirty="0" smtClean="0"/>
              <a:t>111)   distance(2)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05129" y="1985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7" idx="2"/>
            <a:endCxn id="59" idx="0"/>
          </p:cNvCxnSpPr>
          <p:nvPr/>
        </p:nvCxnSpPr>
        <p:spPr>
          <a:xfrm>
            <a:off x="6955972" y="2354997"/>
            <a:ext cx="724928" cy="61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38889" y="4014080"/>
            <a:ext cx="2114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(3, 1101) distance(5)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916482" y="5067976"/>
            <a:ext cx="2231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(4, 1</a:t>
            </a:r>
            <a:r>
              <a:rPr lang="en-US" dirty="0"/>
              <a:t>0</a:t>
            </a:r>
            <a:r>
              <a:rPr lang="en-US" dirty="0" smtClean="0"/>
              <a:t>01) distance(12)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661812" y="5904433"/>
            <a:ext cx="1961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(1, 0001) distance 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9" idx="2"/>
            <a:endCxn id="72" idx="0"/>
          </p:cNvCxnSpPr>
          <p:nvPr/>
        </p:nvCxnSpPr>
        <p:spPr>
          <a:xfrm>
            <a:off x="7680900" y="3334426"/>
            <a:ext cx="1015042" cy="67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48038" y="3521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2" idx="2"/>
            <a:endCxn id="73" idx="0"/>
          </p:cNvCxnSpPr>
          <p:nvPr/>
        </p:nvCxnSpPr>
        <p:spPr>
          <a:xfrm>
            <a:off x="8695942" y="4383412"/>
            <a:ext cx="1336102" cy="6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2"/>
            <a:endCxn id="74" idx="0"/>
          </p:cNvCxnSpPr>
          <p:nvPr/>
        </p:nvCxnSpPr>
        <p:spPr>
          <a:xfrm>
            <a:off x="10032044" y="5437308"/>
            <a:ext cx="610678" cy="46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661812" y="4513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751791" y="5459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11460741" y="5828573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7" grpId="0"/>
      <p:bldP spid="72" grpId="0" animBg="1"/>
      <p:bldP spid="73" grpId="0" animBg="1"/>
      <p:bldP spid="74" grpId="0" animBg="1"/>
      <p:bldP spid="76" grpId="0"/>
      <p:bldP spid="79" grpId="0"/>
      <p:bldP spid="80" grpId="0"/>
      <p:bldP spid="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Final Output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82226" y="1642288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59196" y="1642288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39998" y="1642288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16427" y="1642288"/>
            <a:ext cx="595086" cy="6241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8213" y="1769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5142" y="1699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2889" y="1699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029671" y="2220590"/>
            <a:ext cx="1056814" cy="1221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6485" y="3599543"/>
            <a:ext cx="3959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Distance</a:t>
            </a:r>
          </a:p>
          <a:p>
            <a:r>
              <a:rPr lang="en-US" dirty="0" smtClean="0"/>
              <a:t>All city visited and back to the origin city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Path: </a:t>
            </a:r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432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29716" y="3541486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8026401" y="3853543"/>
            <a:ext cx="2162629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156017" y="3548743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52702" y="34914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(4, 1001)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4"/>
          </p:cNvCxnSpPr>
          <p:nvPr/>
        </p:nvCxnSpPr>
        <p:spPr>
          <a:xfrm>
            <a:off x="10504360" y="4172857"/>
            <a:ext cx="0" cy="128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70531" y="546028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44176" y="5460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(3, 1101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62867" y="461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026401" y="5738228"/>
            <a:ext cx="2162629" cy="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50461" y="5536755"/>
            <a:ext cx="696685" cy="6241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8283" y="55804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(2, 1111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H="1" flipV="1">
            <a:off x="7678059" y="4165600"/>
            <a:ext cx="20745" cy="13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5999" y="4572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66196" y="3364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31967" y="312213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(1, 0001)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07715" y="5791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Pseudo Code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99" y="1140268"/>
            <a:ext cx="8755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TSP (int i, int mask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mask </a:t>
            </a:r>
            <a:r>
              <a:rPr lang="en-US" dirty="0" smtClean="0">
                <a:sym typeface="Wingdings" panose="05000000000000000000" pitchFamily="2" charset="2"/>
              </a:rPr>
              <a:t> 2</a:t>
            </a:r>
            <a:r>
              <a:rPr lang="en-US" baseline="30000" dirty="0" smtClean="0">
                <a:sym typeface="Wingdings" panose="05000000000000000000" pitchFamily="2" charset="2"/>
              </a:rPr>
              <a:t>^</a:t>
            </a:r>
            <a:r>
              <a:rPr lang="en-US" dirty="0" smtClean="0">
                <a:sym typeface="Wingdings" panose="05000000000000000000" pitchFamily="2" charset="2"/>
              </a:rPr>
              <a:t>n -1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Dist [i][0]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dirty="0" smtClean="0">
                <a:sym typeface="Wingdings" panose="05000000000000000000" pitchFamily="2" charset="2"/>
              </a:rPr>
              <a:t> mem( i, mask) != -1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mem ( i, mask)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for</a:t>
            </a:r>
            <a:r>
              <a:rPr lang="en-US" dirty="0" smtClean="0">
                <a:sym typeface="Wingdings" panose="05000000000000000000" pitchFamily="2" charset="2"/>
              </a:rPr>
              <a:t> j  0 to n-1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dirty="0" smtClean="0">
                <a:sym typeface="Wingdings" panose="05000000000000000000" pitchFamily="2" charset="2"/>
              </a:rPr>
              <a:t> ( i, j) are adjacent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  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if</a:t>
            </a:r>
            <a:r>
              <a:rPr lang="en-US" dirty="0" smtClean="0">
                <a:sym typeface="Wingdings" panose="05000000000000000000" pitchFamily="2" charset="2"/>
              </a:rPr>
              <a:t> j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bit is off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              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then</a:t>
            </a:r>
            <a:r>
              <a:rPr lang="en-US" dirty="0" smtClean="0">
                <a:sym typeface="Wingdings" panose="05000000000000000000" pitchFamily="2" charset="2"/>
              </a:rPr>
              <a:t> ans = min (ans, dist( i, j) + TSP (</a:t>
            </a:r>
            <a:r>
              <a:rPr lang="en-US" dirty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, make j</a:t>
            </a:r>
            <a:r>
              <a:rPr lang="en-US" baseline="30000" dirty="0" smtClean="0">
                <a:sym typeface="Wingdings" panose="05000000000000000000" pitchFamily="2" charset="2"/>
              </a:rPr>
              <a:t>th </a:t>
            </a:r>
            <a:r>
              <a:rPr lang="en-US" dirty="0" smtClean="0">
                <a:sym typeface="Wingdings" panose="05000000000000000000" pitchFamily="2" charset="2"/>
              </a:rPr>
              <a:t> bit on)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mem(i, mask) = ans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dirty="0" smtClean="0">
                <a:sym typeface="Wingdings" panose="05000000000000000000" pitchFamily="2" charset="2"/>
              </a:rPr>
              <a:t> mem(i, mask)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Time &amp; Space Complexity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113" y="1132114"/>
            <a:ext cx="109873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We have recursive calls here as well as loops. In fact we have recursive call inside loops.</a:t>
            </a:r>
          </a:p>
          <a:p>
            <a:pPr fontAlgn="base"/>
            <a:endParaRPr lang="en-US" b="0" i="0" dirty="0" smtClean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It can be derived that the space complexity will be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O(n^2)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where n is the number of nodes/cities here.</a:t>
            </a:r>
          </a:p>
          <a:p>
            <a:pPr fontAlgn="base"/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For the time complexity we need to look into a little bit deeper.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As we can see we have a recurrance relation here in terms of recursion, which is a subproblem and each subproblem takes linear time to get the output,i.e.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inherit"/>
              </a:rPr>
              <a:t>O(n * 2^n)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This recursive call happens inside a loop having runtime of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inherit"/>
              </a:rPr>
              <a:t>O(n)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Hence we have a total runtime of </a:t>
            </a:r>
            <a:r>
              <a:rPr lang="en-US" b="1" i="0" dirty="0" smtClean="0">
                <a:solidFill>
                  <a:srgbClr val="00B0F0"/>
                </a:solidFill>
                <a:effectLst/>
                <a:latin typeface="inherit"/>
              </a:rPr>
              <a:t>O(n^2 * 2^n)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which is exponential.</a:t>
            </a:r>
            <a:endParaRPr lang="en-US" b="0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B83A-1558-41F3-8578-8BFA65F60283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Practice Problem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543" y="936617"/>
            <a:ext cx="106752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Let's take a problem</a:t>
            </a:r>
            <a:r>
              <a:rPr lang="en-US" sz="2400" smtClean="0"/>
              <a:t>, given </a:t>
            </a:r>
            <a:r>
              <a:rPr lang="en-US" sz="2400" dirty="0" smtClean="0"/>
              <a:t>a set, count how many </a:t>
            </a:r>
            <a:r>
              <a:rPr lang="en-US" sz="2400" smtClean="0"/>
              <a:t>subsets have </a:t>
            </a:r>
            <a:r>
              <a:rPr lang="en-US" sz="2400" dirty="0" smtClean="0"/>
              <a:t>sum of elements greater than or equal to </a:t>
            </a:r>
            <a:r>
              <a:rPr lang="en-US" sz="2400" smtClean="0"/>
              <a:t>a given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DP with Bitmask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1204686"/>
            <a:ext cx="114953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There are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N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workers and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N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jobs, each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job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is to be allotted to a single worker. We are 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also given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a matrix cost of size N×N, where cost[ i ][ j ] denotes, how much worker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i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is going to charge for job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j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. Now we need to assign each job to a worker in such a way that the total cost is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minimum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. Note that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each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job is to be allotted to a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single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worker, and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each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worker will be allotted only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one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job.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Sample Input:</a:t>
            </a:r>
            <a:endParaRPr lang="en-US" dirty="0" smtClean="0"/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N: 4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[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9 2 7 8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6 4 3 7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5 8 1 8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7 6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9 4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]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Output: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093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Brute Force Approach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91770"/>
            <a:ext cx="1026522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 possibilities to assign Job N                                              Now </a:t>
            </a:r>
          </a:p>
          <a:p>
            <a:r>
              <a:rPr lang="en-US" dirty="0" smtClean="0"/>
              <a:t>					           Time Complexity,</a:t>
            </a:r>
            <a:endParaRPr lang="en-US" dirty="0"/>
          </a:p>
          <a:p>
            <a:r>
              <a:rPr lang="en-US" dirty="0" smtClean="0"/>
              <a:t>At first, if Job 1 is assigned to worker 1                               for trying out each </a:t>
            </a:r>
            <a:r>
              <a:rPr lang="en-US" smtClean="0"/>
              <a:t>and every </a:t>
            </a:r>
            <a:r>
              <a:rPr lang="en-US" dirty="0" smtClean="0"/>
              <a:t>combinations time</a:t>
            </a:r>
          </a:p>
          <a:p>
            <a:r>
              <a:rPr lang="en-US" dirty="0" smtClean="0"/>
              <a:t>Then					            complexity will be </a:t>
            </a:r>
            <a:r>
              <a:rPr lang="en-US" dirty="0" smtClean="0">
                <a:solidFill>
                  <a:srgbClr val="00B0F0"/>
                </a:solidFill>
              </a:rPr>
              <a:t>O (N!)</a:t>
            </a:r>
          </a:p>
          <a:p>
            <a:r>
              <a:rPr lang="en-US" dirty="0"/>
              <a:t> </a:t>
            </a:r>
            <a:r>
              <a:rPr lang="en-US" dirty="0" smtClean="0"/>
              <a:t>					           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N-1</a:t>
            </a:r>
            <a:r>
              <a:rPr lang="en-US" dirty="0" smtClean="0"/>
              <a:t> option for worker 2, 3 and 4                                          Which can be computed for </a:t>
            </a:r>
            <a:r>
              <a:rPr lang="en-US" smtClean="0"/>
              <a:t>small value </a:t>
            </a:r>
            <a:r>
              <a:rPr lang="en-US" dirty="0" smtClean="0"/>
              <a:t>like 10.</a:t>
            </a:r>
          </a:p>
          <a:p>
            <a:r>
              <a:rPr lang="en-US" dirty="0" smtClean="0"/>
              <a:t>If                                                                                                 But for </a:t>
            </a:r>
            <a:r>
              <a:rPr lang="en-US" dirty="0" smtClean="0">
                <a:solidFill>
                  <a:srgbClr val="00B0F0"/>
                </a:solidFill>
              </a:rPr>
              <a:t>20 or 21,</a:t>
            </a:r>
          </a:p>
          <a:p>
            <a:r>
              <a:rPr lang="en-US" dirty="0" smtClean="0"/>
              <a:t>Job 2 is assigned to worker 2			             It will be </a:t>
            </a:r>
            <a:r>
              <a:rPr lang="en-US" dirty="0" smtClean="0">
                <a:solidFill>
                  <a:srgbClr val="00B0F0"/>
                </a:solidFill>
              </a:rPr>
              <a:t>hard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N-2</a:t>
            </a:r>
            <a:r>
              <a:rPr lang="en-US" dirty="0" smtClean="0"/>
              <a:t> option for worker 3 and 4</a:t>
            </a:r>
          </a:p>
          <a:p>
            <a:endParaRPr lang="en-US" dirty="0"/>
          </a:p>
          <a:p>
            <a:r>
              <a:rPr lang="en-US" dirty="0" smtClean="0"/>
              <a:t>Going on.</a:t>
            </a:r>
          </a:p>
          <a:p>
            <a:endParaRPr lang="en-US" dirty="0"/>
          </a:p>
          <a:p>
            <a:r>
              <a:rPr lang="en-US" dirty="0" smtClean="0"/>
              <a:t>Minimum cost is found out as a result.</a:t>
            </a:r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5970815" y="1291770"/>
            <a:ext cx="0" cy="397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DP Approach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743" y="1045028"/>
            <a:ext cx="115388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Let's try 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to improve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it using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dynamic programming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. 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Suppose the state of </a:t>
            </a:r>
            <a:r>
              <a:rPr lang="en-US" b="0" i="0" dirty="0" err="1" smtClean="0">
                <a:solidFill>
                  <a:srgbClr val="252C33"/>
                </a:solidFill>
                <a:effectLst/>
                <a:latin typeface="Open Sans"/>
              </a:rPr>
              <a:t>dp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is (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i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, mask), where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 i 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represents that worker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0 to i−1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 have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been assigned a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job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, and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mask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is a binary number, whose 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Open Sans"/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  <a:latin typeface="Open Sans"/>
              </a:rPr>
              <a:t>th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bit represents if the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00B0F0"/>
                </a:solidFill>
                <a:effectLst/>
                <a:latin typeface="Open Sans"/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  <a:latin typeface="Open Sans"/>
              </a:rPr>
              <a:t>th</a:t>
            </a:r>
            <a:r>
              <a:rPr lang="en-US" baseline="30000" dirty="0" smtClean="0">
                <a:solidFill>
                  <a:srgbClr val="00B0F0"/>
                </a:solidFill>
                <a:latin typeface="Open Sans"/>
              </a:rPr>
              <a:t>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job has been assigned or not.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/>
            </a:r>
            <a:b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</a:b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Now, suppose, 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we have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answer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 (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i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, mask), we can assign a job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 j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to worker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i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, </a:t>
            </a:r>
            <a:r>
              <a:rPr lang="en-US" b="0" i="0" dirty="0" err="1" smtClean="0">
                <a:solidFill>
                  <a:srgbClr val="252C33"/>
                </a:solidFill>
                <a:effectLst/>
                <a:latin typeface="Open Sans"/>
              </a:rPr>
              <a:t>iff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 </a:t>
            </a:r>
            <a:r>
              <a:rPr lang="en-US" dirty="0">
                <a:solidFill>
                  <a:srgbClr val="00B0F0"/>
                </a:solidFill>
                <a:latin typeface="Open Sans"/>
              </a:rPr>
              <a:t>j</a:t>
            </a:r>
            <a:r>
              <a:rPr lang="en-US" baseline="30000" dirty="0" smtClean="0">
                <a:solidFill>
                  <a:srgbClr val="00B0F0"/>
                </a:solidFill>
                <a:latin typeface="Open Sans"/>
              </a:rPr>
              <a:t>th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job is not yet assigned to any worker i.e.</a:t>
            </a:r>
          </a:p>
          <a:p>
            <a:r>
              <a:rPr lang="en-US" dirty="0" smtClean="0">
                <a:solidFill>
                  <a:srgbClr val="00B0F0"/>
                </a:solidFill>
                <a:latin typeface="Open Sans"/>
              </a:rPr>
              <a:t>if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</a:t>
            </a:r>
          </a:p>
          <a:p>
            <a:r>
              <a:rPr lang="en-US" dirty="0">
                <a:solidFill>
                  <a:srgbClr val="252C33"/>
                </a:solidFill>
                <a:latin typeface="Open Sans"/>
              </a:rPr>
              <a:t>	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mask &amp; (1&lt;&lt;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j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)=0 </a:t>
            </a:r>
          </a:p>
          <a:p>
            <a:endParaRPr lang="en-US" dirty="0">
              <a:solidFill>
                <a:srgbClr val="252C33"/>
              </a:solidFill>
              <a:latin typeface="Open Sans"/>
            </a:endParaRPr>
          </a:p>
          <a:p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then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,</a:t>
            </a:r>
          </a:p>
          <a:p>
            <a:r>
              <a:rPr lang="en-US" dirty="0">
                <a:solidFill>
                  <a:srgbClr val="252C33"/>
                </a:solidFill>
                <a:latin typeface="Open Sans"/>
              </a:rPr>
              <a:t>	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answer(i+1,mask | (1&lt;&lt;</a:t>
            </a:r>
            <a:r>
              <a:rPr lang="en-US" dirty="0">
                <a:solidFill>
                  <a:srgbClr val="252C33"/>
                </a:solidFill>
                <a:latin typeface="Open Sans"/>
              </a:rPr>
              <a:t>j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)</a:t>
            </a:r>
          </a:p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 will 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be given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as:</a:t>
            </a:r>
          </a:p>
          <a:p>
            <a:r>
              <a:rPr lang="en-US" dirty="0">
                <a:solidFill>
                  <a:srgbClr val="252C33"/>
                </a:solidFill>
                <a:latin typeface="Open Sans"/>
              </a:rPr>
              <a:t>	</a:t>
            </a:r>
            <a:r>
              <a:rPr lang="en-US" sz="1600" dirty="0" smtClean="0">
                <a:solidFill>
                  <a:srgbClr val="252C33"/>
                </a:solidFill>
                <a:latin typeface="Open Sans"/>
              </a:rPr>
              <a:t>a</a:t>
            </a:r>
            <a:r>
              <a:rPr lang="en-US" sz="1600" b="0" i="0" dirty="0" smtClean="0">
                <a:effectLst/>
              </a:rPr>
              <a:t>nswer</a:t>
            </a:r>
            <a:r>
              <a:rPr lang="en-US" b="0" i="0" dirty="0" smtClean="0">
                <a:effectLst/>
              </a:rPr>
              <a:t>= min(answer,  </a:t>
            </a:r>
            <a:r>
              <a:rPr lang="en-US" b="0" i="0" dirty="0" err="1" smtClean="0">
                <a:effectLst/>
              </a:rPr>
              <a:t>dp</a:t>
            </a:r>
            <a:r>
              <a:rPr lang="en-US" b="0" i="0" dirty="0" smtClean="0">
                <a:effectLst/>
              </a:rPr>
              <a:t>(i+1, mask|(1&lt;&lt;</a:t>
            </a:r>
            <a:r>
              <a:rPr lang="en-US" dirty="0"/>
              <a:t>j</a:t>
            </a:r>
            <a:r>
              <a:rPr lang="en-US" b="0" i="0" dirty="0" smtClean="0">
                <a:effectLst/>
              </a:rPr>
              <a:t>)) + cost[</a:t>
            </a:r>
            <a:r>
              <a:rPr lang="en-US" b="0" i="0" dirty="0" err="1" smtClean="0">
                <a:effectLst/>
              </a:rPr>
              <a:t>i</a:t>
            </a:r>
            <a:r>
              <a:rPr lang="en-US" b="0" i="0" dirty="0" smtClean="0">
                <a:effectLst/>
              </a:rPr>
              <a:t>][</a:t>
            </a:r>
            <a:r>
              <a:rPr lang="en-US" dirty="0" smtClean="0"/>
              <a:t>j</a:t>
            </a:r>
            <a:r>
              <a:rPr lang="en-US" b="0" i="0" dirty="0" smtClean="0">
                <a:effectLst/>
              </a:rPr>
              <a:t>]);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73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304-38ED-46ED-A0AA-B83115842A81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Rubyeat Islam, Lecturer, Dept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922B-C71C-4CB4-819A-3F53FB7830D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290286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DP Approach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743" y="1045028"/>
            <a:ext cx="11538857" cy="5283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Let's try </a:t>
            </a:r>
            <a:r>
              <a:rPr lang="en-US" b="0" i="0" smtClean="0">
                <a:solidFill>
                  <a:srgbClr val="252C33"/>
                </a:solidFill>
                <a:effectLst/>
                <a:latin typeface="Open Sans"/>
              </a:rPr>
              <a:t>to improve 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it using </a:t>
            </a:r>
            <a:r>
              <a:rPr lang="en-US" b="0" i="0" dirty="0" smtClean="0">
                <a:solidFill>
                  <a:srgbClr val="00B0F0"/>
                </a:solidFill>
                <a:effectLst/>
                <a:latin typeface="Open Sans"/>
              </a:rPr>
              <a:t>dynamic programming</a:t>
            </a:r>
            <a:r>
              <a:rPr lang="en-US" b="0" i="0" dirty="0" smtClean="0">
                <a:solidFill>
                  <a:srgbClr val="252C33"/>
                </a:solidFill>
                <a:effectLst/>
                <a:latin typeface="Open Sans"/>
              </a:rPr>
              <a:t>. </a:t>
            </a:r>
          </a:p>
          <a:p>
            <a:endParaRPr lang="en-US" dirty="0" smtClean="0">
              <a:solidFill>
                <a:srgbClr val="252C33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Job 1 {P</a:t>
            </a:r>
            <a:r>
              <a:rPr lang="en-US" baseline="-25000" dirty="0" smtClean="0">
                <a:solidFill>
                  <a:srgbClr val="252C33"/>
                </a:solidFill>
                <a:latin typeface="Open Sans"/>
              </a:rPr>
              <a:t>1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 , P</a:t>
            </a:r>
            <a:r>
              <a:rPr lang="en-US" baseline="-25000" dirty="0" smtClean="0">
                <a:solidFill>
                  <a:srgbClr val="252C33"/>
                </a:solidFill>
                <a:latin typeface="Open Sans"/>
              </a:rPr>
              <a:t>2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 , …….</a:t>
            </a:r>
            <a:r>
              <a:rPr lang="en-US" dirty="0" err="1" smtClean="0">
                <a:solidFill>
                  <a:srgbClr val="252C33"/>
                </a:solidFill>
                <a:latin typeface="Open Sans"/>
              </a:rPr>
              <a:t>P</a:t>
            </a:r>
            <a:r>
              <a:rPr lang="en-US" baseline="-25000" dirty="0" err="1" smtClean="0">
                <a:solidFill>
                  <a:srgbClr val="252C33"/>
                </a:solidFill>
                <a:latin typeface="Open Sans"/>
              </a:rPr>
              <a:t>n</a:t>
            </a:r>
            <a:r>
              <a:rPr lang="en-US" baseline="-25000" dirty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sz="2000" dirty="0" smtClean="0">
                <a:solidFill>
                  <a:srgbClr val="252C33"/>
                </a:solidFill>
                <a:latin typeface="Open Sans"/>
              </a:rPr>
              <a:t>}</a:t>
            </a:r>
          </a:p>
          <a:p>
            <a:r>
              <a:rPr lang="en-US" sz="2000" dirty="0" smtClean="0">
                <a:solidFill>
                  <a:srgbClr val="252C33"/>
                </a:solidFill>
                <a:latin typeface="Open Sans"/>
              </a:rPr>
              <a:t>Cost </a:t>
            </a:r>
            <a:r>
              <a:rPr lang="en-US" sz="2000" dirty="0" smtClean="0">
                <a:solidFill>
                  <a:srgbClr val="00B0F0"/>
                </a:solidFill>
                <a:latin typeface="Open Sans"/>
              </a:rPr>
              <a:t>C</a:t>
            </a:r>
            <a:r>
              <a:rPr lang="en-US" sz="2000" baseline="-25000" dirty="0" smtClean="0">
                <a:solidFill>
                  <a:srgbClr val="00B0F0"/>
                </a:solidFill>
                <a:latin typeface="Open Sans"/>
              </a:rPr>
              <a:t>11  </a:t>
            </a:r>
          </a:p>
          <a:p>
            <a:endParaRPr lang="en-US" sz="2000" baseline="-25000" dirty="0">
              <a:solidFill>
                <a:srgbClr val="00B0F0"/>
              </a:solidFill>
              <a:latin typeface="Open Sans"/>
            </a:endParaRPr>
          </a:p>
          <a:p>
            <a:r>
              <a:rPr lang="en-US" sz="2000" dirty="0" smtClean="0">
                <a:latin typeface="Open Sans"/>
              </a:rPr>
              <a:t>Job 2 remaining  for set of people 2 {P</a:t>
            </a:r>
            <a:r>
              <a:rPr lang="en-US" sz="2000" baseline="-25000" dirty="0" smtClean="0">
                <a:latin typeface="Open Sans"/>
              </a:rPr>
              <a:t>2</a:t>
            </a:r>
            <a:r>
              <a:rPr lang="en-US" sz="2000" dirty="0" smtClean="0">
                <a:latin typeface="Open Sans"/>
              </a:rPr>
              <a:t> , P</a:t>
            </a:r>
            <a:r>
              <a:rPr lang="en-US" sz="2000" baseline="-25000" dirty="0" smtClean="0">
                <a:latin typeface="Open Sans"/>
              </a:rPr>
              <a:t>3,</a:t>
            </a:r>
            <a:r>
              <a:rPr lang="en-US" sz="2000" dirty="0" smtClean="0">
                <a:latin typeface="Open Sans"/>
              </a:rPr>
              <a:t> ….. </a:t>
            </a:r>
            <a:r>
              <a:rPr lang="en-US" sz="2000" dirty="0" err="1" smtClean="0">
                <a:latin typeface="Open Sans"/>
              </a:rPr>
              <a:t>P</a:t>
            </a:r>
            <a:r>
              <a:rPr lang="en-US" sz="2000" baseline="-25000" dirty="0" err="1" smtClean="0">
                <a:latin typeface="Open Sans"/>
              </a:rPr>
              <a:t>n</a:t>
            </a:r>
            <a:r>
              <a:rPr lang="en-US" sz="2000" baseline="-25000" dirty="0">
                <a:latin typeface="Open Sans"/>
              </a:rPr>
              <a:t> </a:t>
            </a:r>
            <a:r>
              <a:rPr lang="en-US" sz="2000" dirty="0" smtClean="0">
                <a:latin typeface="Open Sans"/>
              </a:rPr>
              <a:t> </a:t>
            </a:r>
            <a:r>
              <a:rPr lang="en-US" sz="2800" dirty="0" smtClean="0">
                <a:latin typeface="Open Sans"/>
              </a:rPr>
              <a:t>}</a:t>
            </a:r>
          </a:p>
          <a:p>
            <a:r>
              <a:rPr lang="en-US" sz="1600" dirty="0" smtClean="0">
                <a:latin typeface="Open Sans"/>
              </a:rPr>
              <a:t>Cost C</a:t>
            </a:r>
            <a:r>
              <a:rPr lang="en-US" sz="1600" baseline="-25000" dirty="0" smtClean="0">
                <a:latin typeface="Open Sans"/>
              </a:rPr>
              <a:t>22</a:t>
            </a:r>
          </a:p>
          <a:p>
            <a:endParaRPr lang="en-US" sz="1600" baseline="-25000" dirty="0">
              <a:latin typeface="Open Sans"/>
            </a:endParaRPr>
          </a:p>
          <a:p>
            <a:r>
              <a:rPr lang="en-US" sz="1600" baseline="-25000" dirty="0" smtClean="0">
                <a:latin typeface="Open Sans"/>
              </a:rPr>
              <a:t>So</a:t>
            </a:r>
          </a:p>
          <a:p>
            <a:endParaRPr lang="en-US" sz="1600" baseline="-25000" dirty="0">
              <a:latin typeface="Open Sans"/>
            </a:endParaRPr>
          </a:p>
          <a:p>
            <a:r>
              <a:rPr lang="en-US" sz="1600" baseline="-25000" dirty="0" smtClean="0">
                <a:latin typeface="Open Sans"/>
              </a:rPr>
              <a:t>			1</a:t>
            </a:r>
            <a:r>
              <a:rPr lang="en-US" sz="1600" dirty="0" smtClean="0">
                <a:latin typeface="Open Sans"/>
              </a:rPr>
              <a:t> {P</a:t>
            </a:r>
            <a:r>
              <a:rPr lang="en-US" sz="1600" baseline="-25000" dirty="0" smtClean="0">
                <a:latin typeface="Open Sans"/>
              </a:rPr>
              <a:t>1,</a:t>
            </a:r>
            <a:r>
              <a:rPr lang="en-US" sz="1600" dirty="0" smtClean="0">
                <a:latin typeface="Open Sans"/>
              </a:rPr>
              <a:t> P</a:t>
            </a:r>
            <a:r>
              <a:rPr lang="en-US" sz="1600" baseline="-25000" dirty="0" smtClean="0">
                <a:latin typeface="Open Sans"/>
              </a:rPr>
              <a:t>2,</a:t>
            </a:r>
            <a:r>
              <a:rPr lang="en-US" sz="1600" dirty="0" smtClean="0">
                <a:latin typeface="Open Sans"/>
              </a:rPr>
              <a:t> …… </a:t>
            </a:r>
            <a:r>
              <a:rPr lang="en-US" sz="1600" dirty="0" err="1" smtClean="0">
                <a:latin typeface="Open Sans"/>
              </a:rPr>
              <a:t>P</a:t>
            </a:r>
            <a:r>
              <a:rPr lang="en-US" sz="1600" baseline="-25000" dirty="0" err="1" smtClean="0">
                <a:latin typeface="Open Sans"/>
              </a:rPr>
              <a:t>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smtClean="0">
                <a:latin typeface="Open Sans"/>
              </a:rPr>
              <a:t>}</a:t>
            </a:r>
          </a:p>
          <a:p>
            <a:r>
              <a:rPr lang="en-US" sz="1600" dirty="0" smtClean="0">
                <a:latin typeface="Open Sans"/>
              </a:rPr>
              <a:t>C</a:t>
            </a:r>
            <a:r>
              <a:rPr lang="en-US" sz="1600" baseline="-25000" dirty="0" smtClean="0">
                <a:latin typeface="Open Sans"/>
              </a:rPr>
              <a:t>11 </a:t>
            </a:r>
            <a:r>
              <a:rPr lang="en-US" sz="1600" dirty="0" smtClean="0">
                <a:latin typeface="Open Sans"/>
              </a:rPr>
              <a:t>                                                      C</a:t>
            </a:r>
            <a:r>
              <a:rPr lang="en-US" sz="1600" baseline="-25000" dirty="0" smtClean="0">
                <a:latin typeface="Open Sans"/>
              </a:rPr>
              <a:t>21</a:t>
            </a:r>
          </a:p>
          <a:p>
            <a:r>
              <a:rPr lang="en-US" sz="1600" baseline="-25000" dirty="0" smtClean="0">
                <a:latin typeface="Open Sans"/>
              </a:rPr>
              <a:t>                         2</a:t>
            </a:r>
            <a:r>
              <a:rPr lang="en-US" sz="1600" dirty="0" smtClean="0">
                <a:latin typeface="Open Sans"/>
              </a:rPr>
              <a:t> { P</a:t>
            </a:r>
            <a:r>
              <a:rPr lang="en-US" sz="1600" baseline="-25000" dirty="0" smtClean="0">
                <a:latin typeface="Open Sans"/>
              </a:rPr>
              <a:t>2,</a:t>
            </a:r>
            <a:r>
              <a:rPr lang="en-US" sz="1600" dirty="0" smtClean="0">
                <a:latin typeface="Open Sans"/>
              </a:rPr>
              <a:t> P</a:t>
            </a:r>
            <a:r>
              <a:rPr lang="en-US" sz="1600" baseline="-25000" dirty="0" smtClean="0">
                <a:latin typeface="Open Sans"/>
              </a:rPr>
              <a:t>3,</a:t>
            </a:r>
            <a:r>
              <a:rPr lang="en-US" sz="1600" dirty="0" smtClean="0">
                <a:latin typeface="Open Sans"/>
              </a:rPr>
              <a:t> ….. </a:t>
            </a:r>
            <a:r>
              <a:rPr lang="en-US" sz="1600" dirty="0" err="1" smtClean="0">
                <a:latin typeface="Open Sans"/>
              </a:rPr>
              <a:t>P</a:t>
            </a:r>
            <a:r>
              <a:rPr lang="en-US" sz="1600" baseline="-25000" dirty="0" err="1" smtClean="0">
                <a:latin typeface="Open Sans"/>
              </a:rPr>
              <a:t>n</a:t>
            </a:r>
            <a:r>
              <a:rPr lang="en-US" sz="1600" dirty="0" smtClean="0">
                <a:latin typeface="Open Sans"/>
              </a:rPr>
              <a:t>  }                                     2 {P</a:t>
            </a:r>
            <a:r>
              <a:rPr lang="en-US" sz="1600" baseline="-25000" dirty="0" smtClean="0">
                <a:latin typeface="Open Sans"/>
              </a:rPr>
              <a:t>1,</a:t>
            </a:r>
            <a:r>
              <a:rPr lang="en-US" sz="1600" dirty="0" smtClean="0">
                <a:latin typeface="Open Sans"/>
              </a:rPr>
              <a:t> P</a:t>
            </a:r>
            <a:r>
              <a:rPr lang="en-US" sz="1600" baseline="-25000" dirty="0" smtClean="0">
                <a:latin typeface="Open Sans"/>
              </a:rPr>
              <a:t>3,</a:t>
            </a:r>
            <a:r>
              <a:rPr lang="en-US" sz="1600" dirty="0" smtClean="0">
                <a:latin typeface="Open Sans"/>
              </a:rPr>
              <a:t> …… </a:t>
            </a:r>
            <a:r>
              <a:rPr lang="en-US" sz="1600" dirty="0" err="1" smtClean="0">
                <a:latin typeface="Open Sans"/>
              </a:rPr>
              <a:t>P</a:t>
            </a:r>
            <a:r>
              <a:rPr lang="en-US" sz="1600" baseline="-25000" dirty="0" err="1" smtClean="0">
                <a:latin typeface="Open Sans"/>
              </a:rPr>
              <a:t>n</a:t>
            </a:r>
            <a:r>
              <a:rPr lang="en-US" sz="1600" dirty="0" smtClean="0">
                <a:latin typeface="Open Sans"/>
              </a:rPr>
              <a:t>  }</a:t>
            </a:r>
            <a:endParaRPr lang="en-US" sz="1600" baseline="-25000" dirty="0" smtClean="0">
              <a:latin typeface="Open Sans"/>
            </a:endParaRPr>
          </a:p>
          <a:p>
            <a:endParaRPr lang="en-US" sz="1600" dirty="0">
              <a:latin typeface="Open Sans"/>
            </a:endParaRPr>
          </a:p>
          <a:p>
            <a:r>
              <a:rPr lang="en-US" sz="1600" dirty="0" smtClean="0">
                <a:latin typeface="Open Sans"/>
              </a:rPr>
              <a:t>C</a:t>
            </a:r>
            <a:r>
              <a:rPr lang="en-US" sz="1600" baseline="-25000" dirty="0" smtClean="0">
                <a:latin typeface="Open Sans"/>
              </a:rPr>
              <a:t>22</a:t>
            </a:r>
            <a:r>
              <a:rPr lang="en-US" sz="1600" dirty="0" smtClean="0">
                <a:latin typeface="Open Sans"/>
              </a:rPr>
              <a:t>                                                       C</a:t>
            </a:r>
            <a:r>
              <a:rPr lang="en-US" sz="1600" baseline="-25000" dirty="0" smtClean="0">
                <a:latin typeface="Open Sans"/>
              </a:rPr>
              <a:t>12</a:t>
            </a:r>
          </a:p>
          <a:p>
            <a:endParaRPr lang="en-US" sz="2800" dirty="0" smtClean="0">
              <a:latin typeface="Open Sans"/>
            </a:endParaRPr>
          </a:p>
          <a:p>
            <a:r>
              <a:rPr lang="en-US" sz="2800" dirty="0" smtClean="0">
                <a:latin typeface="Open Sans"/>
              </a:rPr>
              <a:t>		</a:t>
            </a:r>
            <a:r>
              <a:rPr lang="en-US" sz="2400" dirty="0" smtClean="0">
                <a:latin typeface="Open Sans"/>
              </a:rPr>
              <a:t>3 {P</a:t>
            </a:r>
            <a:r>
              <a:rPr lang="en-US" sz="2400" baseline="-25000" dirty="0" smtClean="0">
                <a:latin typeface="Open Sans"/>
              </a:rPr>
              <a:t>3, </a:t>
            </a:r>
            <a:r>
              <a:rPr lang="en-US" sz="2400" dirty="0" smtClean="0">
                <a:latin typeface="Open Sans"/>
              </a:rPr>
              <a:t> P</a:t>
            </a:r>
            <a:r>
              <a:rPr lang="en-US" sz="2400" baseline="-25000" dirty="0" smtClean="0">
                <a:latin typeface="Open Sans"/>
              </a:rPr>
              <a:t>4,</a:t>
            </a:r>
            <a:r>
              <a:rPr lang="en-US" sz="2400" dirty="0" smtClean="0">
                <a:latin typeface="Open Sans"/>
              </a:rPr>
              <a:t> ……….</a:t>
            </a:r>
            <a:r>
              <a:rPr lang="en-US" sz="2400" dirty="0" err="1" smtClean="0">
                <a:latin typeface="Open Sans"/>
              </a:rPr>
              <a:t>P</a:t>
            </a:r>
            <a:r>
              <a:rPr lang="en-US" sz="2400" baseline="-25000" dirty="0" err="1" smtClean="0">
                <a:latin typeface="Open Sans"/>
              </a:rPr>
              <a:t>n</a:t>
            </a:r>
            <a:r>
              <a:rPr lang="en-US" sz="2400" dirty="0">
                <a:latin typeface="Open Sans"/>
              </a:rPr>
              <a:t>}</a:t>
            </a:r>
          </a:p>
          <a:p>
            <a:r>
              <a:rPr lang="en-US" dirty="0" smtClean="0">
                <a:solidFill>
                  <a:srgbClr val="252C33"/>
                </a:solidFill>
                <a:latin typeface="Open Sans"/>
              </a:rPr>
              <a:t>                                                                            </a:t>
            </a:r>
            <a:r>
              <a:rPr lang="en-US" dirty="0" err="1" smtClean="0">
                <a:solidFill>
                  <a:srgbClr val="252C33"/>
                </a:solidFill>
                <a:latin typeface="Open Sans"/>
              </a:rPr>
              <a:t>Repitation</a:t>
            </a:r>
            <a:endParaRPr lang="en-US" dirty="0" smtClean="0">
              <a:solidFill>
                <a:srgbClr val="252C33"/>
              </a:solidFill>
              <a:latin typeface="Open Sans"/>
            </a:endParaRPr>
          </a:p>
          <a:p>
            <a:r>
              <a:rPr lang="en-US" dirty="0">
                <a:solidFill>
                  <a:srgbClr val="252C33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rgbClr val="252C33"/>
                </a:solidFill>
                <a:latin typeface="Open Sans"/>
              </a:rPr>
              <a:t>                         </a:t>
            </a:r>
            <a:r>
              <a:rPr lang="en-US" dirty="0" smtClean="0">
                <a:solidFill>
                  <a:srgbClr val="00B0F0"/>
                </a:solidFill>
                <a:latin typeface="Open Sans"/>
              </a:rPr>
              <a:t>so reuse it not recalculating 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2171" y="3947886"/>
            <a:ext cx="1175658" cy="17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4034972"/>
            <a:ext cx="936172" cy="174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45742" y="5464630"/>
            <a:ext cx="1070429" cy="312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2514</Words>
  <Application>Microsoft Office PowerPoint</Application>
  <PresentationFormat>Widescreen</PresentationFormat>
  <Paragraphs>1070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inherit</vt:lpstr>
      <vt:lpstr>Open Sans</vt:lpstr>
      <vt:lpstr>urw-din</vt:lpstr>
      <vt:lpstr>Wingdings</vt:lpstr>
      <vt:lpstr>Office Theme</vt:lpstr>
      <vt:lpstr>DYNAMIC PROGRAMMING Bitmask and Travelling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AI&amp;SE LAB</dc:creator>
  <cp:lastModifiedBy>AI&amp;SE LAB</cp:lastModifiedBy>
  <cp:revision>192</cp:revision>
  <dcterms:created xsi:type="dcterms:W3CDTF">2021-11-28T06:46:42Z</dcterms:created>
  <dcterms:modified xsi:type="dcterms:W3CDTF">2021-11-30T09:54:45Z</dcterms:modified>
</cp:coreProperties>
</file>