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3" r:id="rId7"/>
    <p:sldId id="274" r:id="rId8"/>
    <p:sldId id="265" r:id="rId9"/>
    <p:sldId id="275" r:id="rId10"/>
    <p:sldId id="273" r:id="rId11"/>
    <p:sldId id="276" r:id="rId12"/>
    <p:sldId id="277" r:id="rId13"/>
    <p:sldId id="279" r:id="rId14"/>
    <p:sldId id="284" r:id="rId15"/>
    <p:sldId id="286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692DD-F94A-4F3B-8B3A-9C98FB5EDD8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86B3-71E0-43CD-B31B-C58646581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86B3-71E0-43CD-B31B-C58646581C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A8FDA3C-E952-47CD-A85C-0752DFDE56CA}" type="datetime4">
              <a:rPr lang="en-US" smtClean="0"/>
              <a:t>April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 smtClean="0">
                <a:latin typeface="Georgia" panose="02040502050405020303" pitchFamily="18" charset="0"/>
              </a:rPr>
              <a:t>SWAPNIL  BISWAS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D61A-5F03-4650-8832-C95CF430AD30}" type="datetime4">
              <a:rPr lang="en-US" smtClean="0"/>
              <a:t>April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3EED-27FC-4594-834C-0137555A2954}" type="datetime4">
              <a:rPr lang="en-US" smtClean="0"/>
              <a:t>April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8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EC3C-A4E2-449D-858F-3C9569B3AE2C}" type="datetime4">
              <a:rPr lang="en-US" smtClean="0"/>
              <a:t>April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6959-84AB-4A3B-BC4E-A49D75991CDB}" type="datetime4">
              <a:rPr lang="en-US" smtClean="0"/>
              <a:t>April 15,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46133" y="6503847"/>
            <a:ext cx="2904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SWAPNIL BISWAS, DEPT OF CSE, MIST</a:t>
            </a: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38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BD8D-88BD-439D-9D6B-2DE6F925F731}" type="datetime4">
              <a:rPr lang="en-US" smtClean="0"/>
              <a:t>April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6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737-CB90-44CB-B98B-98940CA3CBCF}" type="datetime4">
              <a:rPr lang="en-US" smtClean="0"/>
              <a:t>April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7F39-51EF-43BA-96D1-5FA0DE6807FD}" type="datetime4">
              <a:rPr lang="en-US" smtClean="0"/>
              <a:t>April 15,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007-1E11-4CD3-A3C8-F52E4A2ADA60}" type="datetime4">
              <a:rPr lang="en-US" smtClean="0"/>
              <a:t>April 15,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4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FCD2-0399-4F7F-A46D-AFCA48A1266C}" type="datetime4">
              <a:rPr lang="en-US" smtClean="0"/>
              <a:t>April 15,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952954-3DD7-4401-8C04-4C18EB25EFDB}" type="datetime4">
              <a:rPr lang="en-US" smtClean="0"/>
              <a:t>April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7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F810-A37B-4E48-BCCF-0B275D99973B}" type="datetime4">
              <a:rPr lang="en-US" smtClean="0"/>
              <a:t>April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16218F-7B3C-4707-9AF6-D328B5603A70}" type="datetime4">
              <a:rPr lang="en-US" smtClean="0"/>
              <a:t>April 15,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B50B40B-4036-4F81-8802-F73264B719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46133" y="6503847"/>
            <a:ext cx="2904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SWAPNIL BISWAS, DEPT OF CSE, MIST</a:t>
            </a: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8596" cy="1325563"/>
          </a:xfrm>
        </p:spPr>
        <p:txBody>
          <a:bodyPr/>
          <a:lstStyle/>
          <a:p>
            <a:r>
              <a:rPr lang="en-US" dirty="0" smtClean="0"/>
              <a:t>Pointer  Equality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4796" y="1892505"/>
            <a:ext cx="575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Do the following tasks and answer the question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4796" y="2432516"/>
            <a:ext cx="36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 *a = 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4796" y="5007833"/>
            <a:ext cx="389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What’s the value of *a, *b, *c now?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34" name="Rectangle 33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52356" y="2948549"/>
            <a:ext cx="36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 *b = 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67022" y="2436995"/>
            <a:ext cx="12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*a = 10;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67427" y="2951602"/>
            <a:ext cx="12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*b = 20;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4796" y="3449988"/>
            <a:ext cx="36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 *c = 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79509" y="3449988"/>
            <a:ext cx="12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*c = 30;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6995" y="4026057"/>
            <a:ext cx="125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*a = *c;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13414" y="4023408"/>
            <a:ext cx="16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*c = *c + 5;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60779" y="4021137"/>
            <a:ext cx="107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b = a;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78225" y="4021137"/>
            <a:ext cx="107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a</a:t>
            </a:r>
            <a:r>
              <a:rPr lang="en-US" dirty="0" smtClean="0">
                <a:latin typeface="Calisto MT" panose="02040603050505030304" pitchFamily="18" charset="0"/>
              </a:rPr>
              <a:t> = c;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4796" y="4482055"/>
            <a:ext cx="18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*b = *a + *c;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93926" y="4482055"/>
            <a:ext cx="103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c</a:t>
            </a:r>
            <a:r>
              <a:rPr lang="en-US" dirty="0" smtClean="0">
                <a:latin typeface="Calisto MT" panose="02040603050505030304" pitchFamily="18" charset="0"/>
              </a:rPr>
              <a:t> = b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796" y="2442876"/>
            <a:ext cx="364774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643054" y="2442875"/>
            <a:ext cx="1441551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534818" y="1919082"/>
            <a:ext cx="298480" cy="1120710"/>
            <a:chOff x="8534818" y="1919082"/>
            <a:chExt cx="298480" cy="112071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8534818" y="191908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</a:t>
              </a:r>
            </a:p>
          </p:txBody>
        </p:sp>
      </p:grpSp>
      <p:sp>
        <p:nvSpPr>
          <p:cNvPr id="87" name="Rectangle 86"/>
          <p:cNvSpPr/>
          <p:nvPr/>
        </p:nvSpPr>
        <p:spPr>
          <a:xfrm>
            <a:off x="8411215" y="3061613"/>
            <a:ext cx="548893" cy="548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477720" y="3151393"/>
            <a:ext cx="4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          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4796" y="2955109"/>
            <a:ext cx="364774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9634207" y="1929438"/>
            <a:ext cx="301686" cy="1120710"/>
            <a:chOff x="8534818" y="1919082"/>
            <a:chExt cx="301686" cy="1120710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8534818" y="19190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</a:t>
              </a:r>
            </a:p>
          </p:txBody>
        </p:sp>
      </p:grpSp>
      <p:sp>
        <p:nvSpPr>
          <p:cNvPr id="95" name="Rectangle 94"/>
          <p:cNvSpPr/>
          <p:nvPr/>
        </p:nvSpPr>
        <p:spPr>
          <a:xfrm>
            <a:off x="9509001" y="3061609"/>
            <a:ext cx="548893" cy="548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9575507" y="3133215"/>
            <a:ext cx="4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          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643053" y="2962040"/>
            <a:ext cx="1441551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44796" y="3448853"/>
            <a:ext cx="364774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0749645" y="1929438"/>
            <a:ext cx="288862" cy="1120710"/>
            <a:chOff x="8534818" y="1919082"/>
            <a:chExt cx="288862" cy="112071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8534818" y="191908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</a:t>
              </a: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10606786" y="3059988"/>
            <a:ext cx="548893" cy="5488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687036" y="3133215"/>
            <a:ext cx="4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30          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43053" y="3448456"/>
            <a:ext cx="1441551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44796" y="4031437"/>
            <a:ext cx="1287119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411214" y="3059988"/>
            <a:ext cx="548893" cy="548893"/>
            <a:chOff x="11643107" y="2158069"/>
            <a:chExt cx="548893" cy="548893"/>
          </a:xfrm>
        </p:grpSpPr>
        <p:sp>
          <p:nvSpPr>
            <p:cNvPr id="72" name="Rectangle 7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30           </a:t>
              </a:r>
            </a:p>
          </p:txBody>
        </p:sp>
      </p:grpSp>
      <p:sp>
        <p:nvSpPr>
          <p:cNvPr id="91" name="Rectangle 90"/>
          <p:cNvSpPr/>
          <p:nvPr/>
        </p:nvSpPr>
        <p:spPr>
          <a:xfrm>
            <a:off x="2198087" y="4031436"/>
            <a:ext cx="165623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0606786" y="3058362"/>
            <a:ext cx="548893" cy="548893"/>
            <a:chOff x="11643107" y="2158069"/>
            <a:chExt cx="548893" cy="548893"/>
          </a:xfrm>
          <a:solidFill>
            <a:schemeClr val="bg2">
              <a:lumMod val="75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35           </a:t>
              </a: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4170177" y="4029258"/>
            <a:ext cx="1124388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833298" y="2248917"/>
            <a:ext cx="1102595" cy="799422"/>
            <a:chOff x="8833298" y="2248917"/>
            <a:chExt cx="1102595" cy="799422"/>
          </a:xfrm>
        </p:grpSpPr>
        <p:sp>
          <p:nvSpPr>
            <p:cNvPr id="6" name="Rectangle 5"/>
            <p:cNvSpPr/>
            <p:nvPr/>
          </p:nvSpPr>
          <p:spPr>
            <a:xfrm>
              <a:off x="9634207" y="2248917"/>
              <a:ext cx="301686" cy="79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8833298" y="2248917"/>
              <a:ext cx="933377" cy="7908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/>
          <p:cNvSpPr/>
          <p:nvPr/>
        </p:nvSpPr>
        <p:spPr>
          <a:xfrm>
            <a:off x="5508951" y="4029248"/>
            <a:ext cx="1124388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477719" y="2248917"/>
            <a:ext cx="2259083" cy="790875"/>
            <a:chOff x="8477719" y="2248917"/>
            <a:chExt cx="2259083" cy="790875"/>
          </a:xfrm>
        </p:grpSpPr>
        <p:sp>
          <p:nvSpPr>
            <p:cNvPr id="11" name="Rectangle 10"/>
            <p:cNvSpPr/>
            <p:nvPr/>
          </p:nvSpPr>
          <p:spPr>
            <a:xfrm>
              <a:off x="8477719" y="2248917"/>
              <a:ext cx="290266" cy="790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8662050" y="2255464"/>
              <a:ext cx="2074752" cy="7843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>
            <a:off x="744168" y="4473612"/>
            <a:ext cx="1742657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8405235" y="3061747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3" name="Rectangle 11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  <a:r>
                <a:rPr lang="en-US" dirty="0" smtClean="0">
                  <a:latin typeface="Calisto MT" panose="02040603050505030304" pitchFamily="18" charset="0"/>
                </a:rPr>
                <a:t>0           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688105" y="4480523"/>
            <a:ext cx="1124388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622852" y="2248917"/>
            <a:ext cx="2474142" cy="799422"/>
            <a:chOff x="8622852" y="2248917"/>
            <a:chExt cx="2474142" cy="799422"/>
          </a:xfrm>
        </p:grpSpPr>
        <p:sp>
          <p:nvSpPr>
            <p:cNvPr id="13" name="Rectangle 12"/>
            <p:cNvSpPr/>
            <p:nvPr/>
          </p:nvSpPr>
          <p:spPr>
            <a:xfrm>
              <a:off x="10757467" y="2248917"/>
              <a:ext cx="339527" cy="79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>
              <a:endCxn id="11" idx="2"/>
            </p:cNvCxnSpPr>
            <p:nvPr/>
          </p:nvCxnSpPr>
          <p:spPr>
            <a:xfrm flipH="1">
              <a:off x="8622852" y="2261837"/>
              <a:ext cx="2267592" cy="7779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/>
          <p:cNvSpPr/>
          <p:nvPr/>
        </p:nvSpPr>
        <p:spPr>
          <a:xfrm>
            <a:off x="748605" y="5010205"/>
            <a:ext cx="3930903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44168" y="5436733"/>
            <a:ext cx="389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*a = 35,  *b = 70,  *c = 70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D2D2-6EB0-47FC-BB88-7A8795339468}" type="datetime4">
              <a:rPr lang="en-US" smtClean="0"/>
              <a:t>April 15,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35" grpId="0"/>
      <p:bldP spid="67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7" grpId="0" animBg="1"/>
      <p:bldP spid="84" grpId="0" animBg="1"/>
      <p:bldP spid="87" grpId="0" animBg="1"/>
      <p:bldP spid="88" grpId="0"/>
      <p:bldP spid="89" grpId="0" animBg="1"/>
      <p:bldP spid="95" grpId="0" animBg="1"/>
      <p:bldP spid="96" grpId="0"/>
      <p:bldP spid="97" grpId="0" animBg="1"/>
      <p:bldP spid="98" grpId="0" animBg="1"/>
      <p:bldP spid="102" grpId="0" animBg="1"/>
      <p:bldP spid="103" grpId="0"/>
      <p:bldP spid="104" grpId="0" animBg="1"/>
      <p:bldP spid="71" grpId="0" animBg="1"/>
      <p:bldP spid="91" grpId="0" animBg="1"/>
      <p:bldP spid="107" grpId="0" animBg="1"/>
      <p:bldP spid="109" grpId="0" animBg="1"/>
      <p:bldP spid="111" grpId="0" animBg="1"/>
      <p:bldP spid="115" grpId="0" animBg="1"/>
      <p:bldP spid="117" grpId="0" animBg="1"/>
      <p:bldP spid="1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905757" cy="214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alisto MT" panose="02040603050505030304" pitchFamily="18" charset="0"/>
              </a:rPr>
              <a:t>struct</a:t>
            </a:r>
            <a:r>
              <a:rPr lang="en-US" sz="1800" dirty="0" smtClean="0">
                <a:latin typeface="Calisto MT" panose="02040603050505030304" pitchFamily="18" charset="0"/>
              </a:rPr>
              <a:t> node{</a:t>
            </a:r>
          </a:p>
          <a:p>
            <a:pPr marL="0" indent="0">
              <a:buNone/>
            </a:pPr>
            <a:r>
              <a:rPr lang="en-US" sz="1800" dirty="0" smtClean="0">
                <a:latin typeface="Calisto MT" panose="0204060305050503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800" dirty="0" smtClean="0">
                <a:latin typeface="Calisto MT" panose="0204060305050503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800" dirty="0" smtClean="0">
                <a:latin typeface="Calisto MT" panose="0204060305050503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800" dirty="0" smtClean="0">
                <a:latin typeface="Calisto MT" panose="02040603050505030304" pitchFamily="18" charset="0"/>
              </a:rPr>
              <a:t>};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5835" y="21845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latin typeface="Calisto MT" panose="02040603050505030304" pitchFamily="18" charset="0"/>
              </a:rPr>
              <a:t>i</a:t>
            </a:r>
            <a:r>
              <a:rPr lang="en-US" dirty="0" smtClean="0">
                <a:latin typeface="Calisto MT" panose="02040603050505030304" pitchFamily="18" charset="0"/>
              </a:rPr>
              <a:t>;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2953" y="261901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d</a:t>
            </a:r>
            <a:r>
              <a:rPr lang="en-US" dirty="0" smtClean="0">
                <a:latin typeface="Calisto MT" panose="02040603050505030304" pitchFamily="18" charset="0"/>
              </a:rPr>
              <a:t>ouble d;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82953" y="304759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</a:t>
            </a:r>
            <a:r>
              <a:rPr lang="en-US" dirty="0" smtClean="0">
                <a:latin typeface="Calisto MT" panose="02040603050505030304" pitchFamily="18" charset="0"/>
              </a:rPr>
              <a:t>har c;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6472" y="3930634"/>
            <a:ext cx="749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W</a:t>
            </a:r>
            <a:r>
              <a:rPr lang="en-US" dirty="0" smtClean="0">
                <a:latin typeface="Calisto MT" panose="02040603050505030304" pitchFamily="18" charset="0"/>
              </a:rPr>
              <a:t>hen we define a structure it does not take any space in the memory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6472" y="4299966"/>
            <a:ext cx="749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W</a:t>
            </a:r>
            <a:r>
              <a:rPr lang="en-US" dirty="0" smtClean="0">
                <a:latin typeface="Calisto MT" panose="02040603050505030304" pitchFamily="18" charset="0"/>
              </a:rPr>
              <a:t>hen we declare a variable of node type, then it takes space in memory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472" y="4661086"/>
            <a:ext cx="560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So, now we will take a variable of node                       </a:t>
            </a:r>
            <a:r>
              <a:rPr lang="en-US" dirty="0" err="1" smtClean="0">
                <a:latin typeface="Calisto MT" panose="02040603050505030304" pitchFamily="18" charset="0"/>
              </a:rPr>
              <a:t>node</a:t>
            </a:r>
            <a:r>
              <a:rPr lang="en-US" dirty="0" smtClean="0">
                <a:latin typeface="Calisto MT" panose="02040603050505030304" pitchFamily="18" charset="0"/>
              </a:rPr>
              <a:t>  x;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50" name="Rectangle 49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i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4" name="Rectangle 8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7" name="Rectangle 8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411211" y="2643061"/>
            <a:ext cx="1649827" cy="381386"/>
            <a:chOff x="6717765" y="1444239"/>
            <a:chExt cx="2750762" cy="381386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6717765" y="1616100"/>
              <a:ext cx="0" cy="1990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717765" y="1616100"/>
              <a:ext cx="27507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9468527" y="1616100"/>
              <a:ext cx="0" cy="20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8093146" y="1444239"/>
              <a:ext cx="0" cy="1718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9082106" y="23124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x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26472" y="5268947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Now it will take space in memory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1088-DFBF-41ED-8F14-7AD78E3BD516}" type="datetime4">
              <a:rPr lang="en-US" smtClean="0"/>
              <a:t>April 15,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94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Different Parts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40731" y="1834827"/>
            <a:ext cx="3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</a:rPr>
              <a:t>x</a:t>
            </a:r>
            <a:r>
              <a:rPr lang="en-US" dirty="0" err="1" smtClean="0">
                <a:latin typeface="Calisto MT" panose="02040603050505030304" pitchFamily="18" charset="0"/>
              </a:rPr>
              <a:t>.i</a:t>
            </a:r>
            <a:r>
              <a:rPr lang="en-US" dirty="0" smtClean="0">
                <a:latin typeface="Calisto MT" panose="02040603050505030304" pitchFamily="18" charset="0"/>
              </a:rPr>
              <a:t> = 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731" y="2298956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sto MT" panose="02040603050505030304" pitchFamily="18" charset="0"/>
              </a:rPr>
              <a:t>x.d</a:t>
            </a:r>
            <a:r>
              <a:rPr lang="en-US" dirty="0" smtClean="0">
                <a:latin typeface="Calisto MT" panose="02040603050505030304" pitchFamily="18" charset="0"/>
              </a:rPr>
              <a:t> = 10.0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0731" y="2833260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sto MT" panose="02040603050505030304" pitchFamily="18" charset="0"/>
              </a:rPr>
              <a:t>x.c</a:t>
            </a:r>
            <a:r>
              <a:rPr lang="en-US" dirty="0" smtClean="0">
                <a:latin typeface="Calisto MT" panose="02040603050505030304" pitchFamily="18" charset="0"/>
              </a:rPr>
              <a:t> = ‘s’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31" name="Rectangle 30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i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411211" y="2643061"/>
            <a:ext cx="1649827" cy="381386"/>
            <a:chOff x="6717765" y="1444239"/>
            <a:chExt cx="2750762" cy="381386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6717765" y="1616100"/>
              <a:ext cx="0" cy="1990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717765" y="1616100"/>
              <a:ext cx="27507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9468527" y="1616100"/>
              <a:ext cx="0" cy="20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8093146" y="1444239"/>
              <a:ext cx="0" cy="1718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9082106" y="23124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411211" y="305780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5           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908842" y="3057808"/>
            <a:ext cx="639133" cy="548893"/>
            <a:chOff x="11597986" y="2158069"/>
            <a:chExt cx="63913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10.0           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15142" y="306253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709612" y="224784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‘s’           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ED50-1E27-4C2B-99B5-D91EE178385A}" type="datetime4">
              <a:rPr lang="en-US" smtClean="0"/>
              <a:t>April 15,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of Structure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40731" y="1834827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n</a:t>
            </a:r>
            <a:r>
              <a:rPr lang="en-US" dirty="0" smtClean="0">
                <a:latin typeface="Calisto MT" panose="02040603050505030304" pitchFamily="18" charset="0"/>
              </a:rPr>
              <a:t>ode  *p;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063100" y="1876651"/>
            <a:ext cx="306494" cy="902819"/>
            <a:chOff x="9033482" y="1876651"/>
            <a:chExt cx="306494" cy="902819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9186729" y="2245984"/>
              <a:ext cx="5097" cy="5334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33482" y="18766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p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40731" y="2234028"/>
            <a:ext cx="37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p = (node*)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(node));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i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38200" y="2665153"/>
            <a:ext cx="13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p</a:t>
            </a:r>
            <a:r>
              <a:rPr lang="en-US" dirty="0" smtClean="0">
                <a:latin typeface="Calisto MT" panose="02040603050505030304" pitchFamily="18" charset="0"/>
              </a:rPr>
              <a:t>-&gt;</a:t>
            </a:r>
            <a:r>
              <a:rPr lang="en-US" dirty="0" err="1" smtClean="0">
                <a:latin typeface="Calisto MT" panose="02040603050505030304" pitchFamily="18" charset="0"/>
              </a:rPr>
              <a:t>i</a:t>
            </a:r>
            <a:r>
              <a:rPr lang="en-US" dirty="0" smtClean="0">
                <a:latin typeface="Calisto MT" panose="02040603050505030304" pitchFamily="18" charset="0"/>
              </a:rPr>
              <a:t> = 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15333" y="2665153"/>
            <a:ext cx="170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p</a:t>
            </a:r>
            <a:r>
              <a:rPr lang="en-US" dirty="0" smtClean="0">
                <a:latin typeface="Calisto MT" panose="02040603050505030304" pitchFamily="18" charset="0"/>
              </a:rPr>
              <a:t>-&gt;d = 10.0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77028" y="2665153"/>
            <a:ext cx="14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p</a:t>
            </a:r>
            <a:r>
              <a:rPr lang="en-US" dirty="0" smtClean="0">
                <a:latin typeface="Calisto MT" panose="02040603050505030304" pitchFamily="18" charset="0"/>
              </a:rPr>
              <a:t>-&gt;c = ‘s’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0732" y="3115456"/>
            <a:ext cx="147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n</a:t>
            </a:r>
            <a:r>
              <a:rPr lang="en-US" dirty="0" smtClean="0">
                <a:latin typeface="Calisto MT" panose="02040603050505030304" pitchFamily="18" charset="0"/>
              </a:rPr>
              <a:t>ode  *q;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0731" y="3514657"/>
            <a:ext cx="37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q</a:t>
            </a:r>
            <a:r>
              <a:rPr lang="en-US" dirty="0" smtClean="0">
                <a:latin typeface="Calisto MT" panose="02040603050505030304" pitchFamily="18" charset="0"/>
              </a:rPr>
              <a:t> = (node*)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(node));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508999" y="4155590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i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057893" y="4155590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606787" y="4155590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154695" y="1876651"/>
            <a:ext cx="304892" cy="902819"/>
            <a:chOff x="9033482" y="1876651"/>
            <a:chExt cx="304892" cy="902819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9186729" y="2245984"/>
              <a:ext cx="5097" cy="5334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9033482" y="187665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q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38200" y="3918645"/>
            <a:ext cx="13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q</a:t>
            </a:r>
            <a:r>
              <a:rPr lang="en-US" dirty="0" smtClean="0">
                <a:latin typeface="Calisto MT" panose="02040603050505030304" pitchFamily="18" charset="0"/>
              </a:rPr>
              <a:t>-&gt;</a:t>
            </a:r>
            <a:r>
              <a:rPr lang="en-US" dirty="0" err="1" smtClean="0">
                <a:latin typeface="Calisto MT" panose="02040603050505030304" pitchFamily="18" charset="0"/>
              </a:rPr>
              <a:t>i</a:t>
            </a:r>
            <a:r>
              <a:rPr lang="en-US" dirty="0" smtClean="0">
                <a:latin typeface="Calisto MT" panose="02040603050505030304" pitchFamily="18" charset="0"/>
              </a:rPr>
              <a:t> = 8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15333" y="3918645"/>
            <a:ext cx="170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q</a:t>
            </a:r>
            <a:r>
              <a:rPr lang="en-US" dirty="0" smtClean="0">
                <a:latin typeface="Calisto MT" panose="02040603050505030304" pitchFamily="18" charset="0"/>
              </a:rPr>
              <a:t>-&gt;d = 15.0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77028" y="3918645"/>
            <a:ext cx="14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q</a:t>
            </a:r>
            <a:r>
              <a:rPr lang="en-US" dirty="0" smtClean="0">
                <a:latin typeface="Calisto MT" panose="02040603050505030304" pitchFamily="18" charset="0"/>
              </a:rPr>
              <a:t>-&gt;c = ‘q’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0731" y="4317846"/>
            <a:ext cx="108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q</a:t>
            </a:r>
            <a:r>
              <a:rPr lang="en-US" dirty="0" smtClean="0">
                <a:latin typeface="Calisto MT" panose="02040603050505030304" pitchFamily="18" charset="0"/>
              </a:rPr>
              <a:t> = p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8200" y="4704483"/>
            <a:ext cx="478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What’s the value of q-&gt;</a:t>
            </a:r>
            <a:r>
              <a:rPr lang="en-US" dirty="0" err="1" smtClean="0">
                <a:latin typeface="Calisto MT" panose="02040603050505030304" pitchFamily="18" charset="0"/>
              </a:rPr>
              <a:t>i</a:t>
            </a:r>
            <a:r>
              <a:rPr lang="en-US" dirty="0" smtClean="0">
                <a:latin typeface="Calisto MT" panose="02040603050505030304" pitchFamily="18" charset="0"/>
              </a:rPr>
              <a:t>,  q-&gt;d,  q-&gt;c?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5105406"/>
            <a:ext cx="478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Answer: 5, 10.0, ‘s’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9081645" y="2211300"/>
            <a:ext cx="464874" cy="846514"/>
            <a:chOff x="9081645" y="2211300"/>
            <a:chExt cx="464874" cy="846514"/>
          </a:xfrm>
        </p:grpSpPr>
        <p:sp>
          <p:nvSpPr>
            <p:cNvPr id="5" name="Rectangle 4"/>
            <p:cNvSpPr/>
            <p:nvPr/>
          </p:nvSpPr>
          <p:spPr>
            <a:xfrm>
              <a:off x="9081645" y="2211300"/>
              <a:ext cx="464874" cy="686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44" idx="0"/>
            </p:cNvCxnSpPr>
            <p:nvPr/>
          </p:nvCxnSpPr>
          <p:spPr>
            <a:xfrm>
              <a:off x="9216538" y="2257581"/>
              <a:ext cx="18015" cy="8002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141325" y="2240987"/>
            <a:ext cx="853241" cy="1905718"/>
            <a:chOff x="10141325" y="2240987"/>
            <a:chExt cx="853241" cy="1905718"/>
          </a:xfrm>
        </p:grpSpPr>
        <p:sp>
          <p:nvSpPr>
            <p:cNvPr id="98" name="Rectangle 97"/>
            <p:cNvSpPr/>
            <p:nvPr/>
          </p:nvSpPr>
          <p:spPr>
            <a:xfrm>
              <a:off x="10141325" y="2256445"/>
              <a:ext cx="853241" cy="749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10313520" y="2240987"/>
              <a:ext cx="24961" cy="19057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411211" y="305780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2" name="Rectangle 10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5           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908842" y="3057808"/>
            <a:ext cx="639133" cy="548893"/>
            <a:chOff x="11597986" y="2158069"/>
            <a:chExt cx="63913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10.0           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515142" y="306253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8" name="Rectangle 10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709612" y="224784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‘s’           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512071" y="4155589"/>
            <a:ext cx="548893" cy="548893"/>
            <a:chOff x="11643107" y="2158069"/>
            <a:chExt cx="548893" cy="5488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2" name="Rectangle 11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012772" y="4157142"/>
            <a:ext cx="639133" cy="548893"/>
            <a:chOff x="11597986" y="2158069"/>
            <a:chExt cx="63913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5" name="Rectangle 11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15.0           </a:t>
              </a:r>
              <a:endParaRPr lang="en-US" dirty="0" smtClean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600645" y="4153335"/>
            <a:ext cx="548893" cy="548893"/>
            <a:chOff x="11643107" y="2158069"/>
            <a:chExt cx="548893" cy="5488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692520" y="2247849"/>
              <a:ext cx="48238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‘q’           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367141" y="2212515"/>
            <a:ext cx="2185341" cy="1935405"/>
            <a:chOff x="9367141" y="2212515"/>
            <a:chExt cx="2185341" cy="1935405"/>
          </a:xfrm>
        </p:grpSpPr>
        <p:sp>
          <p:nvSpPr>
            <p:cNvPr id="120" name="Rectangle 119"/>
            <p:cNvSpPr/>
            <p:nvPr/>
          </p:nvSpPr>
          <p:spPr>
            <a:xfrm>
              <a:off x="10089271" y="2212515"/>
              <a:ext cx="1463211" cy="19354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9367141" y="2245983"/>
              <a:ext cx="949851" cy="8133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9" name="Rectangle 8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118-FAE1-4A45-9A8C-3549043AD0F9}" type="datetime4">
              <a:rPr lang="en-US" smtClean="0"/>
              <a:t>April 15,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9" grpId="0"/>
      <p:bldP spid="59" grpId="0"/>
      <p:bldP spid="60" grpId="0"/>
      <p:bldP spid="61" grpId="0"/>
      <p:bldP spid="62" grpId="0"/>
      <p:bldP spid="63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Inside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2143912" cy="1212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alisto MT" panose="02040603050505030304" pitchFamily="18" charset="0"/>
              </a:rPr>
              <a:t>struct</a:t>
            </a:r>
            <a:r>
              <a:rPr lang="en-US" sz="1800" dirty="0" smtClean="0">
                <a:latin typeface="Calisto MT" panose="02040603050505030304" pitchFamily="18" charset="0"/>
              </a:rPr>
              <a:t>  Node{</a:t>
            </a:r>
          </a:p>
          <a:p>
            <a:pPr marL="0" indent="0">
              <a:buNone/>
            </a:pPr>
            <a:r>
              <a:rPr lang="en-US" sz="1800" dirty="0" smtClean="0">
                <a:latin typeface="Calisto MT" panose="0204060305050503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800" dirty="0" smtClean="0">
                <a:latin typeface="Calisto MT" panose="02040603050505030304" pitchFamily="18" charset="0"/>
              </a:rPr>
              <a:t>};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3458" y="209869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v;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3458" y="240256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N</a:t>
            </a:r>
            <a:r>
              <a:rPr lang="en-US" dirty="0" smtClean="0">
                <a:latin typeface="Calisto MT" panose="02040603050505030304" pitchFamily="18" charset="0"/>
              </a:rPr>
              <a:t>ode *n;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5792" y="2978727"/>
            <a:ext cx="461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Node   *p  = </a:t>
            </a:r>
            <a:r>
              <a:rPr lang="en-US" dirty="0" smtClean="0">
                <a:latin typeface="Calisto MT" panose="02040603050505030304" pitchFamily="18" charset="0"/>
              </a:rPr>
              <a:t>(Node</a:t>
            </a:r>
            <a:r>
              <a:rPr lang="en-US" dirty="0" smtClean="0">
                <a:latin typeface="Calisto MT" panose="02040603050505030304" pitchFamily="18" charset="0"/>
              </a:rPr>
              <a:t>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(node));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1896" y="3657825"/>
            <a:ext cx="479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Now list down all the pointers of Node type</a:t>
            </a:r>
            <a:r>
              <a:rPr lang="en-US" dirty="0">
                <a:latin typeface="Calisto MT" panose="02040603050505030304" pitchFamily="18" charset="0"/>
              </a:rPr>
              <a:t>: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5792" y="3293598"/>
            <a:ext cx="46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Node   *q  = </a:t>
            </a:r>
            <a:r>
              <a:rPr lang="en-US" dirty="0" smtClean="0">
                <a:latin typeface="Calisto MT" panose="02040603050505030304" pitchFamily="18" charset="0"/>
              </a:rPr>
              <a:t>(Node</a:t>
            </a:r>
            <a:r>
              <a:rPr lang="en-US" dirty="0" smtClean="0">
                <a:latin typeface="Calisto MT" panose="02040603050505030304" pitchFamily="18" charset="0"/>
              </a:rPr>
              <a:t>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(node));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17780" y="3657825"/>
            <a:ext cx="7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91896" y="3996097"/>
            <a:ext cx="759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So, now we can create variables of nodes by all these 4 pointers. Lets do it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96891" y="16847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p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8950138" y="2142930"/>
            <a:ext cx="9970" cy="915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8411211" y="305780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1" name="Rectangle 10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057894" y="415938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602895" y="415938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10" name="Rectangle 10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n           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0440475" y="169654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q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991098" y="3659352"/>
            <a:ext cx="7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q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35782" y="3657825"/>
            <a:ext cx="10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p</a:t>
            </a:r>
            <a:r>
              <a:rPr lang="en-US" dirty="0" smtClean="0">
                <a:latin typeface="Calisto MT" panose="02040603050505030304" pitchFamily="18" charset="0"/>
              </a:rPr>
              <a:t>-&gt;n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458257" y="3668152"/>
            <a:ext cx="10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q-&gt;n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627710" y="2970548"/>
            <a:ext cx="128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p</a:t>
            </a:r>
            <a:r>
              <a:rPr lang="en-US" dirty="0" smtClean="0">
                <a:latin typeface="Calisto MT" panose="02040603050505030304" pitchFamily="18" charset="0"/>
              </a:rPr>
              <a:t>-&gt;v=3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27710" y="3329548"/>
            <a:ext cx="128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q-&gt;v=7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8409263" y="3061612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0" name="Rectangle 11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           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0052997" y="4165854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3" name="Rectangle 12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698785" y="4363246"/>
            <a:ext cx="415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p-&gt;n = (Node*)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(Node));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30430" y="4369282"/>
            <a:ext cx="172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p-&gt;n-&gt;v = 8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9498863" y="524422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28" name="Rectangle 1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n           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955039" y="5250701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4" name="Rectangle 13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10762782" y="4339394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8808572" y="1777342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457876" y="1794434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9239043" y="3503683"/>
            <a:ext cx="191899" cy="1740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35" idx="2"/>
          </p:cNvCxnSpPr>
          <p:nvPr/>
        </p:nvCxnSpPr>
        <p:spPr>
          <a:xfrm flipH="1" flipV="1">
            <a:off x="9205089" y="5709813"/>
            <a:ext cx="366202" cy="3706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582685" y="5895162"/>
            <a:ext cx="113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Set 8 here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955038" y="5250697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1" name="Rectangle 1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205087" y="5812538"/>
            <a:ext cx="1508505" cy="45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91896" y="4758912"/>
            <a:ext cx="50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What will happen if you now do:  q-&gt;n = p-&gt;n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43" name="Straight Arrow Connector 142"/>
          <p:cNvCxnSpPr>
            <a:stCxn id="5" idx="4"/>
          </p:cNvCxnSpPr>
          <p:nvPr/>
        </p:nvCxnSpPr>
        <p:spPr>
          <a:xfrm flipH="1">
            <a:off x="9507824" y="4600029"/>
            <a:ext cx="1385276" cy="631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98662" y="5123139"/>
            <a:ext cx="50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What will happen if you now do:  p-&gt;n = q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9851" y="5451294"/>
            <a:ext cx="299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Now list down the values: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612331" y="5451294"/>
            <a:ext cx="9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p</a:t>
            </a:r>
            <a:r>
              <a:rPr lang="en-US" dirty="0" smtClean="0">
                <a:latin typeface="Calisto MT" panose="02040603050505030304" pitchFamily="18" charset="0"/>
              </a:rPr>
              <a:t>-&gt;v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59343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613596" y="5451294"/>
            <a:ext cx="137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p</a:t>
            </a:r>
            <a:r>
              <a:rPr lang="en-US" dirty="0" smtClean="0">
                <a:latin typeface="Calisto MT" panose="02040603050505030304" pitchFamily="18" charset="0"/>
              </a:rPr>
              <a:t>-&gt;n-&gt;v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707735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987496" y="5457438"/>
            <a:ext cx="9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q-&gt;v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543244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7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986878" y="5451294"/>
            <a:ext cx="137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q</a:t>
            </a:r>
            <a:r>
              <a:rPr lang="en-US" dirty="0" smtClean="0">
                <a:latin typeface="Calisto MT" panose="02040603050505030304" pitchFamily="18" charset="0"/>
              </a:rPr>
              <a:t>-&gt;n-&gt;v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279460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18051" y="3478264"/>
            <a:ext cx="380812" cy="1753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47" name="Rectangle 46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8956212" y="305780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04" name="Rectangle 10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n           </a:t>
              </a:r>
            </a:p>
          </p:txBody>
        </p:sp>
      </p:grpSp>
      <p:sp>
        <p:nvSpPr>
          <p:cNvPr id="137" name="Oval 136"/>
          <p:cNvSpPr/>
          <p:nvPr/>
        </p:nvSpPr>
        <p:spPr>
          <a:xfrm>
            <a:off x="9122529" y="3236570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9248368" y="3505466"/>
            <a:ext cx="1284982" cy="643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0592921" y="2141847"/>
            <a:ext cx="9970" cy="2017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AF4-105C-42D1-9E99-BA10A0A07FFA}" type="datetime4">
              <a:rPr lang="en-US" smtClean="0"/>
              <a:t>April 15,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/>
      <p:bldP spid="46" grpId="0"/>
      <p:bldP spid="48" grpId="0"/>
      <p:bldP spid="72" grpId="0"/>
      <p:bldP spid="83" grpId="0"/>
      <p:bldP spid="98" grpId="0"/>
      <p:bldP spid="112" grpId="0"/>
      <p:bldP spid="114" grpId="0"/>
      <p:bldP spid="115" grpId="0"/>
      <p:bldP spid="116" grpId="0"/>
      <p:bldP spid="117" grpId="0"/>
      <p:bldP spid="118" grpId="0"/>
      <p:bldP spid="125" grpId="0"/>
      <p:bldP spid="126" grpId="0"/>
      <p:bldP spid="5" grpId="0" animBg="1"/>
      <p:bldP spid="136" grpId="0" animBg="1"/>
      <p:bldP spid="138" grpId="0" animBg="1"/>
      <p:bldP spid="141" grpId="0"/>
      <p:bldP spid="12" grpId="0" animBg="1"/>
      <p:bldP spid="142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40" grpId="0"/>
      <p:bldP spid="11" grpId="0" animBg="1"/>
      <p:bldP spid="1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Doubly Linked List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606669" y="3065099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3618" y="306129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53893" y="306129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2236" y="3061294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9185" y="305749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49460" y="305748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991778" y="3057489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538727" y="305368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439002" y="305368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187345" y="3053684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9734294" y="304988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6" name="Rectangle 1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634569" y="304987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9" name="Rectangle 1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2491874" y="1750121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1003736" y="3775535"/>
            <a:ext cx="32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Consists of a series of nodes          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9315288" y="1750121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 flipV="1">
            <a:off x="10204473" y="3324325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0478572" y="3117355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001893" y="3147269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811708" y="3324325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001893" y="4139516"/>
            <a:ext cx="42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First node is pointed by a head pointer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5688625" y="4151774"/>
            <a:ext cx="42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Last node is pointed by a tail pointer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591216" y="2332908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976325" y="2325298"/>
            <a:ext cx="1400614" cy="1220856"/>
            <a:chOff x="7976325" y="2325298"/>
            <a:chExt cx="1400614" cy="1220856"/>
          </a:xfrm>
        </p:grpSpPr>
        <p:grpSp>
          <p:nvGrpSpPr>
            <p:cNvPr id="191" name="Group 190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998497" y="4506894"/>
            <a:ext cx="56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Links between the nodes are maintained as following:</a:t>
            </a:r>
          </a:p>
        </p:txBody>
      </p:sp>
      <p:grpSp>
        <p:nvGrpSpPr>
          <p:cNvPr id="254" name="Group 253"/>
          <p:cNvGrpSpPr/>
          <p:nvPr/>
        </p:nvGrpSpPr>
        <p:grpSpPr>
          <a:xfrm>
            <a:off x="2913781" y="2677739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777829" y="2332303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7298890" y="2670129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00" name="Group 19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Rectangle 20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368625" y="5170064"/>
            <a:ext cx="71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sto MT" panose="02040603050505030304" pitchFamily="18" charset="0"/>
              </a:rPr>
              <a:t>L</a:t>
            </a:r>
            <a:r>
              <a:rPr lang="en-US" dirty="0" smtClean="0">
                <a:latin typeface="Calisto MT" panose="02040603050505030304" pitchFamily="18" charset="0"/>
              </a:rPr>
              <a:t> pointer of a node points it’s previous node (Left node) in the series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368625" y="4834832"/>
            <a:ext cx="687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sto MT" panose="02040603050505030304" pitchFamily="18" charset="0"/>
              </a:rPr>
              <a:t>R</a:t>
            </a:r>
            <a:r>
              <a:rPr lang="en-US" dirty="0" smtClean="0">
                <a:latin typeface="Calisto MT" panose="02040603050505030304" pitchFamily="18" charset="0"/>
              </a:rPr>
              <a:t> pointer of a node points it’s next node (Right node) in the series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5168646" y="2670129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998496" y="5539396"/>
            <a:ext cx="58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L </a:t>
            </a:r>
            <a:r>
              <a:rPr lang="en-US" dirty="0" smtClean="0">
                <a:latin typeface="Calisto MT" panose="02040603050505030304" pitchFamily="18" charset="0"/>
              </a:rPr>
              <a:t>pointer of head and </a:t>
            </a:r>
            <a:r>
              <a:rPr lang="en-US" b="1" dirty="0" smtClean="0">
                <a:latin typeface="Calisto MT" panose="02040603050505030304" pitchFamily="18" charset="0"/>
              </a:rPr>
              <a:t>R </a:t>
            </a:r>
            <a:r>
              <a:rPr lang="en-US" dirty="0" smtClean="0">
                <a:latin typeface="Calisto MT" panose="02040603050505030304" pitchFamily="18" charset="0"/>
              </a:rPr>
              <a:t>pointer of tail point at NULL</a:t>
            </a:r>
            <a:endParaRPr lang="en-US" b="1" dirty="0" smtClean="0">
              <a:latin typeface="Calisto MT" panose="0204060305050503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91A4-B40E-4264-BFFF-1CDDE1A3A9D0}" type="datetime4">
              <a:rPr lang="en-US" smtClean="0"/>
              <a:t>April 15,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6" grpId="0"/>
      <p:bldP spid="237" grpId="0"/>
      <p:bldP spid="243" grpId="0"/>
      <p:bldP spid="244" grpId="0"/>
      <p:bldP spid="252" grpId="0"/>
      <p:bldP spid="260" grpId="0"/>
      <p:bldP spid="261" grpId="0"/>
      <p:bldP spid="2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Doubly Linked List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606669" y="3065099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3618" y="306129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53893" y="306129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2236" y="3061294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9185" y="305749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49460" y="305748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991778" y="3057489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538727" y="305368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439002" y="305368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187345" y="3053684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9734294" y="304988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6" name="Rectangle 1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634569" y="304987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9" name="Rectangle 1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2491874" y="1750121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1003736" y="3775535"/>
            <a:ext cx="32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Required data structures: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9315288" y="1750121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 flipV="1">
            <a:off x="10204473" y="3324325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0478572" y="3117355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001893" y="3147269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811708" y="3324325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285142" y="4139515"/>
            <a:ext cx="251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A structure of Node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3591216" y="2332908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976325" y="2325298"/>
            <a:ext cx="1400614" cy="1220856"/>
            <a:chOff x="7976325" y="2325298"/>
            <a:chExt cx="1400614" cy="1220856"/>
          </a:xfrm>
        </p:grpSpPr>
        <p:grpSp>
          <p:nvGrpSpPr>
            <p:cNvPr id="191" name="Group 190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913781" y="2677739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777829" y="2332303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7298890" y="2670129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00" name="Group 19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Rectangle 20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5168646" y="2670129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2809" y="4478906"/>
            <a:ext cx="1474132" cy="1135038"/>
            <a:chOff x="1552809" y="4478906"/>
            <a:chExt cx="1474132" cy="1135038"/>
          </a:xfrm>
        </p:grpSpPr>
        <p:sp>
          <p:nvSpPr>
            <p:cNvPr id="123" name="TextBox 122"/>
            <p:cNvSpPr txBox="1"/>
            <p:nvPr/>
          </p:nvSpPr>
          <p:spPr>
            <a:xfrm>
              <a:off x="1552810" y="4478906"/>
              <a:ext cx="1474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alisto MT" panose="02040603050505030304" pitchFamily="18" charset="0"/>
                </a:rPr>
                <a:t>struct</a:t>
              </a:r>
              <a:r>
                <a:rPr lang="en-US" dirty="0" smtClean="0">
                  <a:latin typeface="Calisto MT" panose="02040603050505030304" pitchFamily="18" charset="0"/>
                </a:rPr>
                <a:t> Node{ 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52809" y="5244612"/>
              <a:ext cx="3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}; 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924478" y="4730995"/>
            <a:ext cx="6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 v;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24477" y="5010344"/>
            <a:ext cx="15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Node *L, *R;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052285" y="4139515"/>
            <a:ext cx="350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A pointer of Node named </a:t>
            </a:r>
            <a:r>
              <a:rPr lang="en-US" b="1" i="1" dirty="0" smtClean="0">
                <a:latin typeface="Calisto MT" panose="02040603050505030304" pitchFamily="18" charset="0"/>
              </a:rPr>
              <a:t>head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052285" y="4536267"/>
            <a:ext cx="350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A pointer of Node named </a:t>
            </a:r>
            <a:r>
              <a:rPr lang="en-US" b="1" i="1" dirty="0" smtClean="0">
                <a:latin typeface="Calisto MT" panose="02040603050505030304" pitchFamily="18" charset="0"/>
              </a:rPr>
              <a:t>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74A8-4F79-453B-94AE-73D6005E9F2B}" type="datetime4">
              <a:rPr lang="en-US" smtClean="0"/>
              <a:t>April 15,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43" grpId="0"/>
      <p:bldP spid="125" grpId="0"/>
      <p:bldP spid="126" grpId="0"/>
      <p:bldP spid="127" grpId="0"/>
      <p:bldP spid="1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6243557" cy="1450757"/>
          </a:xfrm>
        </p:spPr>
        <p:txBody>
          <a:bodyPr/>
          <a:lstStyle/>
          <a:p>
            <a:r>
              <a:rPr lang="en-US" dirty="0" smtClean="0"/>
              <a:t>Create First Element</a:t>
            </a:r>
            <a:endParaRPr lang="en-US" dirty="0"/>
          </a:p>
        </p:txBody>
      </p:sp>
      <p:grpSp>
        <p:nvGrpSpPr>
          <p:cNvPr id="242" name="Group 241"/>
          <p:cNvGrpSpPr/>
          <p:nvPr/>
        </p:nvGrpSpPr>
        <p:grpSpPr>
          <a:xfrm>
            <a:off x="2463667" y="1753923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468668" y="2029575"/>
            <a:ext cx="617280" cy="1031719"/>
            <a:chOff x="9315288" y="1891501"/>
            <a:chExt cx="617280" cy="1158378"/>
          </a:xfrm>
        </p:grpSpPr>
        <p:cxnSp>
          <p:nvCxnSpPr>
            <p:cNvPr id="232" name="Straight Arrow Connector 231"/>
            <p:cNvCxnSpPr/>
            <p:nvPr/>
          </p:nvCxnSpPr>
          <p:spPr>
            <a:xfrm>
              <a:off x="9548985" y="2266088"/>
              <a:ext cx="6127" cy="783791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891501"/>
              <a:ext cx="61728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1001893" y="3147269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79924" y="3775535"/>
            <a:ext cx="3269536" cy="2380699"/>
            <a:chOff x="979924" y="3775535"/>
            <a:chExt cx="3269536" cy="2380699"/>
          </a:xfrm>
        </p:grpSpPr>
        <p:sp>
          <p:nvSpPr>
            <p:cNvPr id="230" name="TextBox 229"/>
            <p:cNvSpPr txBox="1"/>
            <p:nvPr/>
          </p:nvSpPr>
          <p:spPr>
            <a:xfrm>
              <a:off x="1003736" y="3775535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void </a:t>
              </a:r>
              <a:r>
                <a:rPr lang="en-US" dirty="0" err="1" smtClean="0">
                  <a:latin typeface="Calisto MT" panose="02040603050505030304" pitchFamily="18" charset="0"/>
                </a:rPr>
                <a:t>createFirstElement</a:t>
              </a:r>
              <a:r>
                <a:rPr lang="en-US" dirty="0" smtClean="0">
                  <a:latin typeface="Calisto MT" panose="02040603050505030304" pitchFamily="18" charset="0"/>
                </a:rPr>
                <a:t>(</a:t>
              </a:r>
              <a:r>
                <a:rPr lang="en-US" dirty="0" err="1" smtClean="0">
                  <a:latin typeface="Calisto MT" panose="02040603050505030304" pitchFamily="18" charset="0"/>
                </a:rPr>
                <a:t>int</a:t>
              </a:r>
              <a:r>
                <a:rPr lang="en-US" dirty="0" smtClean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79924" y="5786902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1415179" y="4142764"/>
            <a:ext cx="392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head = (Node*)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(Node));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2604725" y="3057488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2" name="Rectangle 13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153618" y="306129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5" name="Rectangle 13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053893" y="306129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8" name="Rectangle 13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415179" y="4528908"/>
            <a:ext cx="16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head -&gt; v = x;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2588873" y="3057487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2" name="Rectangle 1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431151" y="4898240"/>
            <a:ext cx="217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head -&gt; L = NULL;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811708" y="3324325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415179" y="5226337"/>
            <a:ext cx="217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head -&gt; R = NULL;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3606324" y="335248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880423" y="314551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415178" y="5554434"/>
            <a:ext cx="217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tail = head;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A93-8D24-4D00-98AE-93902BD18D23}" type="datetime4">
              <a:rPr lang="en-US" smtClean="0"/>
              <a:t>April 15,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13438 0.000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130" grpId="0"/>
      <p:bldP spid="140" grpId="0"/>
      <p:bldP spid="144" grpId="0"/>
      <p:bldP spid="145" grpId="0"/>
      <p:bldP spid="147" grpId="0"/>
      <p:bldP spid="1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First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328557" y="3042290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75506" y="303848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24124" y="3038485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1073" y="303468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971348" y="303468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9713666" y="3034680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0260615" y="303087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9160890" y="303087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9852294" y="1727312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10989370" y="3128265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723781" y="3124460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4533596" y="3301516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6313104" y="2310099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8499717" y="2309494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7890534" y="2647320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 flipV="1">
            <a:off x="10730436" y="3303116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087897" y="3635823"/>
            <a:ext cx="3245724" cy="2684587"/>
            <a:chOff x="1003736" y="3775535"/>
            <a:chExt cx="3245724" cy="2684587"/>
          </a:xfrm>
        </p:grpSpPr>
        <p:sp>
          <p:nvSpPr>
            <p:cNvPr id="131" name="TextBox 130"/>
            <p:cNvSpPr txBox="1"/>
            <p:nvPr/>
          </p:nvSpPr>
          <p:spPr>
            <a:xfrm>
              <a:off x="1003736" y="3775535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void </a:t>
              </a:r>
              <a:r>
                <a:rPr lang="en-US" dirty="0" err="1" smtClean="0">
                  <a:latin typeface="Calisto MT" panose="02040603050505030304" pitchFamily="18" charset="0"/>
                </a:rPr>
                <a:t>insertFirst</a:t>
              </a:r>
              <a:r>
                <a:rPr lang="en-US" dirty="0" smtClean="0">
                  <a:latin typeface="Calisto MT" panose="02040603050505030304" pitchFamily="18" charset="0"/>
                </a:rPr>
                <a:t>(</a:t>
              </a:r>
              <a:r>
                <a:rPr lang="en-US" dirty="0" err="1" smtClean="0">
                  <a:latin typeface="Calisto MT" panose="02040603050505030304" pitchFamily="18" charset="0"/>
                </a:rPr>
                <a:t>int</a:t>
              </a:r>
              <a:r>
                <a:rPr lang="en-US" dirty="0" smtClean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03736" y="6090790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500581" y="3989818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if(head==NULL)   { </a:t>
            </a:r>
            <a:r>
              <a:rPr lang="en-US" dirty="0" err="1" smtClean="0">
                <a:latin typeface="Calisto MT" panose="02040603050505030304" pitchFamily="18" charset="0"/>
              </a:rPr>
              <a:t>createFirstElement</a:t>
            </a:r>
            <a:r>
              <a:rPr lang="en-US" dirty="0" smtClean="0">
                <a:latin typeface="Calisto MT" panose="02040603050505030304" pitchFamily="18" charset="0"/>
              </a:rPr>
              <a:t>(x);  return; }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500580" y="4347617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Node *temp = (Node*) 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 (Node));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618500" y="3011451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6" name="Rectangle 13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165449" y="300764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9" name="Rectangle 13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065724" y="300764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42" name="Rectangle 1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503705" y="1699826"/>
            <a:ext cx="729688" cy="1299758"/>
            <a:chOff x="2491874" y="1750121"/>
            <a:chExt cx="729688" cy="1299758"/>
          </a:xfrm>
        </p:grpSpPr>
        <p:cxnSp>
          <p:nvCxnSpPr>
            <p:cNvPr id="145" name="Straight Arrow Connector 144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512700" y="4714573"/>
            <a:ext cx="158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temp -&gt; v = x;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2614516" y="3015255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9" name="Rectangle 1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3794332" y="3157284"/>
            <a:ext cx="1114461" cy="25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775781" y="303848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1521061" y="5060683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head -&gt; L = temp;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529422" y="5420290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temp -&gt; R = head;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80910" y="1727312"/>
            <a:ext cx="762540" cy="1299758"/>
            <a:chOff x="5180910" y="1727312"/>
            <a:chExt cx="762540" cy="1299758"/>
          </a:xfrm>
        </p:grpSpPr>
        <p:sp>
          <p:nvSpPr>
            <p:cNvPr id="5" name="Rectangle 4"/>
            <p:cNvSpPr/>
            <p:nvPr/>
          </p:nvSpPr>
          <p:spPr>
            <a:xfrm>
              <a:off x="5180910" y="1779434"/>
              <a:ext cx="755856" cy="1247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213762" y="1727312"/>
              <a:ext cx="729688" cy="1299758"/>
              <a:chOff x="2491874" y="1750121"/>
              <a:chExt cx="729688" cy="1299758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H="1">
                <a:off x="2796960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extBox 227"/>
              <p:cNvSpPr txBox="1"/>
              <p:nvPr/>
            </p:nvSpPr>
            <p:spPr>
              <a:xfrm>
                <a:off x="2491874" y="1750121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head           </a:t>
                </a:r>
              </a:p>
            </p:txBody>
          </p:sp>
        </p:grpSp>
      </p:grpSp>
      <p:grpSp>
        <p:nvGrpSpPr>
          <p:cNvPr id="254" name="Group 253"/>
          <p:cNvGrpSpPr/>
          <p:nvPr/>
        </p:nvGrpSpPr>
        <p:grpSpPr>
          <a:xfrm>
            <a:off x="5635669" y="2654930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635205" y="2307983"/>
            <a:ext cx="1797330" cy="1209475"/>
            <a:chOff x="3591216" y="2332908"/>
            <a:chExt cx="1400614" cy="1209475"/>
          </a:xfrm>
        </p:grpSpPr>
        <p:grpSp>
          <p:nvGrpSpPr>
            <p:cNvPr id="165" name="Group 164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8" name="Rectangle 237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Rectangle 230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030494" y="2654130"/>
            <a:ext cx="1812224" cy="528191"/>
            <a:chOff x="2913781" y="2677739"/>
            <a:chExt cx="1395501" cy="528191"/>
          </a:xfrm>
        </p:grpSpPr>
        <p:grpSp>
          <p:nvGrpSpPr>
            <p:cNvPr id="152" name="Group 15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Rectangle 15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Rectangle 154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537783" y="5761059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</a:t>
            </a:r>
            <a:r>
              <a:rPr lang="en-US" dirty="0" smtClean="0">
                <a:latin typeface="Calisto MT" panose="02040603050505030304" pitchFamily="18" charset="0"/>
              </a:rPr>
              <a:t>ead  = temp;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5DE6-61C5-46C2-A117-2555AADD614C}" type="datetime4">
              <a:rPr lang="en-US" smtClean="0"/>
              <a:t>April 15, 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18</a:t>
            </a:fld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047703" y="3099160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1857518" y="3276216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371010" y="5776131"/>
            <a:ext cx="20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h</a:t>
            </a:r>
            <a:r>
              <a:rPr lang="en-US" dirty="0" smtClean="0">
                <a:latin typeface="Calisto MT" panose="02040603050505030304" pitchFamily="18" charset="0"/>
              </a:rPr>
              <a:t>ead-&gt;  </a:t>
            </a:r>
            <a:r>
              <a:rPr lang="en-US" dirty="0" smtClean="0">
                <a:latin typeface="Calisto MT" panose="02040603050505030304" pitchFamily="18" charset="0"/>
              </a:rPr>
              <a:t>= </a:t>
            </a:r>
            <a:r>
              <a:rPr lang="en-US" dirty="0" smtClean="0">
                <a:latin typeface="Calisto MT" panose="02040603050505030304" pitchFamily="18" charset="0"/>
              </a:rPr>
              <a:t>NULL</a:t>
            </a:r>
            <a:r>
              <a:rPr lang="en-US" dirty="0" smtClean="0">
                <a:latin typeface="Calisto MT" panose="02040603050505030304" pitchFamily="18" charset="0"/>
              </a:rPr>
              <a:t>;</a:t>
            </a:r>
            <a:endParaRPr lang="en-US" dirty="0" smtClean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22096 -0.0034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47" grpId="0"/>
      <p:bldP spid="4" grpId="0" animBg="1"/>
      <p:bldP spid="255" grpId="0"/>
      <p:bldP spid="259" grpId="0"/>
      <p:bldP spid="260" grpId="0"/>
      <p:bldP spid="182" grpId="0"/>
      <p:bldP spid="1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Last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327360" y="304777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74309" y="304397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74584" y="304396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22927" y="3043969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69876" y="304016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970151" y="304016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712469" y="304016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259418" y="303636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159693" y="303635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2212565" y="1732796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78227" y="3115633"/>
            <a:ext cx="1132618" cy="369332"/>
            <a:chOff x="10472947" y="5089921"/>
            <a:chExt cx="1132618" cy="369332"/>
          </a:xfrm>
        </p:grpSpPr>
        <p:cxnSp>
          <p:nvCxnSpPr>
            <p:cNvPr id="235" name="Straight Arrow Connector 234"/>
            <p:cNvCxnSpPr/>
            <p:nvPr/>
          </p:nvCxnSpPr>
          <p:spPr>
            <a:xfrm flipV="1">
              <a:off x="10472947" y="5296891"/>
              <a:ext cx="339235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10747046" y="5089921"/>
              <a:ext cx="85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NULL           </a:t>
              </a:r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722584" y="3129944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532399" y="3307000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3311907" y="2315583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634472" y="2660414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889337" y="2652804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87101" y="3877470"/>
            <a:ext cx="3245724" cy="2442940"/>
            <a:chOff x="1002940" y="4017182"/>
            <a:chExt cx="3245724" cy="2442940"/>
          </a:xfrm>
        </p:grpSpPr>
        <p:sp>
          <p:nvSpPr>
            <p:cNvPr id="130" name="TextBox 129"/>
            <p:cNvSpPr txBox="1"/>
            <p:nvPr/>
          </p:nvSpPr>
          <p:spPr>
            <a:xfrm>
              <a:off x="1002940" y="4017182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void </a:t>
              </a:r>
              <a:r>
                <a:rPr lang="en-US" dirty="0" err="1" smtClean="0">
                  <a:latin typeface="Calisto MT" panose="02040603050505030304" pitchFamily="18" charset="0"/>
                </a:rPr>
                <a:t>insertLast</a:t>
              </a:r>
              <a:r>
                <a:rPr lang="en-US" dirty="0" smtClean="0">
                  <a:latin typeface="Calisto MT" panose="02040603050505030304" pitchFamily="18" charset="0"/>
                </a:rPr>
                <a:t>(</a:t>
              </a:r>
              <a:r>
                <a:rPr lang="en-US" dirty="0" err="1" smtClean="0">
                  <a:latin typeface="Calisto MT" panose="02040603050505030304" pitchFamily="18" charset="0"/>
                </a:rPr>
                <a:t>int</a:t>
              </a:r>
              <a:r>
                <a:rPr lang="en-US" dirty="0" smtClean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03736" y="6090790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908928" y="30287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3" name="Rectangle 13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809203" y="302875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6" name="Rectangle 13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247184" y="1720930"/>
            <a:ext cx="729688" cy="1299758"/>
            <a:chOff x="2491874" y="1750121"/>
            <a:chExt cx="729688" cy="1299758"/>
          </a:xfrm>
        </p:grpSpPr>
        <p:cxnSp>
          <p:nvCxnSpPr>
            <p:cNvPr id="139" name="Straight Arrow Connector 138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357995" y="3036359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2" name="Rectangle 1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434785" y="4161566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if(head==NULL)   { </a:t>
            </a:r>
            <a:r>
              <a:rPr lang="en-US" dirty="0" err="1" smtClean="0">
                <a:latin typeface="Calisto MT" panose="02040603050505030304" pitchFamily="18" charset="0"/>
              </a:rPr>
              <a:t>createFirstElement</a:t>
            </a:r>
            <a:r>
              <a:rPr lang="en-US" dirty="0" smtClean="0">
                <a:latin typeface="Calisto MT" panose="02040603050505030304" pitchFamily="18" charset="0"/>
              </a:rPr>
              <a:t>(x);  return; }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434785" y="4413998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Node *temp = (Node*) 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434784" y="4734521"/>
            <a:ext cx="35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//What if we do tail = temp now?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9718" y="1732796"/>
            <a:ext cx="897116" cy="1299758"/>
            <a:chOff x="6719718" y="1732796"/>
            <a:chExt cx="897116" cy="1299758"/>
          </a:xfrm>
        </p:grpSpPr>
        <p:sp>
          <p:nvSpPr>
            <p:cNvPr id="5" name="Rectangle 4"/>
            <p:cNvSpPr/>
            <p:nvPr/>
          </p:nvSpPr>
          <p:spPr>
            <a:xfrm>
              <a:off x="6719718" y="1793791"/>
              <a:ext cx="897116" cy="12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6816811" y="1732796"/>
              <a:ext cx="617280" cy="1299758"/>
              <a:chOff x="9315288" y="1750121"/>
              <a:chExt cx="617280" cy="1299758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>
                <a:off x="9555112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9315288" y="1750121"/>
                <a:ext cx="61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tail           </a:t>
                </a: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5498520" y="2314978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172642" y="3638463"/>
            <a:ext cx="428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The link will be disconnected at this point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59108" y="3105325"/>
            <a:ext cx="1401301" cy="619319"/>
            <a:chOff x="7359108" y="3105325"/>
            <a:chExt cx="1401301" cy="619319"/>
          </a:xfrm>
        </p:grpSpPr>
        <p:sp>
          <p:nvSpPr>
            <p:cNvPr id="7" name="Oval 6"/>
            <p:cNvSpPr/>
            <p:nvPr/>
          </p:nvSpPr>
          <p:spPr>
            <a:xfrm>
              <a:off x="7359108" y="3105325"/>
              <a:ext cx="1401301" cy="3789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077922" y="3491463"/>
              <a:ext cx="1" cy="2331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1434784" y="5082407"/>
            <a:ext cx="22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//So, we can’t do it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434783" y="5424376"/>
            <a:ext cx="345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//So, let’s do from the beginning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0C3E-F3D6-4E2D-8554-3DAF6BDB4AD7}" type="datetime4">
              <a:rPr lang="en-US" smtClean="0"/>
              <a:t>April 15, 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0.20143 -0.001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47" grpId="0"/>
      <p:bldP spid="151" grpId="0"/>
      <p:bldP spid="1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1492" y="195945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The picture is the basic scenario of a memory (RAM)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1492" y="2510536"/>
            <a:ext cx="665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When we declare a variable, it occupies a block in the memory.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492" y="306161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For example: Let we declared a variable of int.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1492" y="3658666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a = 5; 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1492" y="4214478"/>
            <a:ext cx="720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Summary is: When we declare a variable, it locks a random location in the memory.     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1492" y="5047289"/>
            <a:ext cx="720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It means, variable is a way by which we can communicate with the memory.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4" name="Rectangle 3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960107" y="3610503"/>
            <a:ext cx="548893" cy="548893"/>
            <a:chOff x="7037811" y="4753432"/>
            <a:chExt cx="548893" cy="548893"/>
          </a:xfrm>
        </p:grpSpPr>
        <p:sp>
          <p:nvSpPr>
            <p:cNvPr id="32" name="Rectangle 31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70824" y="4843204"/>
              <a:ext cx="282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3F9-FEFC-435E-A7F5-3912DA5E4FDB}" type="datetime4">
              <a:rPr lang="en-US" smtClean="0"/>
              <a:t>April 15,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Last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327360" y="304777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74309" y="304397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74584" y="304396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22927" y="3043969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69876" y="3040165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970151" y="3040164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712469" y="304016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159693" y="3036359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2212565" y="1732796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78227" y="3115633"/>
            <a:ext cx="1132618" cy="369332"/>
            <a:chOff x="10472947" y="5089921"/>
            <a:chExt cx="1132618" cy="369332"/>
          </a:xfrm>
        </p:grpSpPr>
        <p:cxnSp>
          <p:nvCxnSpPr>
            <p:cNvPr id="235" name="Straight Arrow Connector 234"/>
            <p:cNvCxnSpPr/>
            <p:nvPr/>
          </p:nvCxnSpPr>
          <p:spPr>
            <a:xfrm flipV="1">
              <a:off x="10472947" y="5296891"/>
              <a:ext cx="339235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10747046" y="5089921"/>
              <a:ext cx="85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NULL           </a:t>
              </a:r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722584" y="3129944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532399" y="3307000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3311907" y="2315583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634472" y="2660414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889337" y="2652804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87101" y="3877470"/>
            <a:ext cx="3245724" cy="2442940"/>
            <a:chOff x="1002940" y="4017182"/>
            <a:chExt cx="3245724" cy="2442940"/>
          </a:xfrm>
        </p:grpSpPr>
        <p:sp>
          <p:nvSpPr>
            <p:cNvPr id="130" name="TextBox 129"/>
            <p:cNvSpPr txBox="1"/>
            <p:nvPr/>
          </p:nvSpPr>
          <p:spPr>
            <a:xfrm>
              <a:off x="1002940" y="4017182"/>
              <a:ext cx="324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void </a:t>
              </a:r>
              <a:r>
                <a:rPr lang="en-US" dirty="0" err="1" smtClean="0">
                  <a:latin typeface="Calisto MT" panose="02040603050505030304" pitchFamily="18" charset="0"/>
                </a:rPr>
                <a:t>insertLast</a:t>
              </a:r>
              <a:r>
                <a:rPr lang="en-US" dirty="0" smtClean="0">
                  <a:latin typeface="Calisto MT" panose="02040603050505030304" pitchFamily="18" charset="0"/>
                </a:rPr>
                <a:t>(</a:t>
              </a:r>
              <a:r>
                <a:rPr lang="en-US" dirty="0" err="1" smtClean="0">
                  <a:latin typeface="Calisto MT" panose="02040603050505030304" pitchFamily="18" charset="0"/>
                </a:rPr>
                <a:t>int</a:t>
              </a:r>
              <a:r>
                <a:rPr lang="en-US" dirty="0" smtClean="0">
                  <a:latin typeface="Calisto MT" panose="02040603050505030304" pitchFamily="18" charset="0"/>
                </a:rPr>
                <a:t> x){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03736" y="6090790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908928" y="30287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3" name="Rectangle 13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809203" y="302875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36" name="Rectangle 13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247184" y="1720930"/>
            <a:ext cx="729688" cy="1299758"/>
            <a:chOff x="2491874" y="1750121"/>
            <a:chExt cx="729688" cy="1299758"/>
          </a:xfrm>
        </p:grpSpPr>
        <p:cxnSp>
          <p:nvCxnSpPr>
            <p:cNvPr id="139" name="Straight Arrow Connector 138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temp           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357995" y="3036359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2" name="Rectangle 1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434785" y="4161566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if(head==NULL)   { </a:t>
            </a:r>
            <a:r>
              <a:rPr lang="en-US" dirty="0" err="1" smtClean="0">
                <a:latin typeface="Calisto MT" panose="02040603050505030304" pitchFamily="18" charset="0"/>
              </a:rPr>
              <a:t>createFirstElement</a:t>
            </a:r>
            <a:r>
              <a:rPr lang="en-US" dirty="0" smtClean="0">
                <a:latin typeface="Calisto MT" panose="02040603050505030304" pitchFamily="18" charset="0"/>
              </a:rPr>
              <a:t>(x);  return; }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434785" y="4413998"/>
            <a:ext cx="54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Node *temp = (Node*) 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434116" y="4699269"/>
            <a:ext cx="170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tail-&gt;R = temp;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6505" y="3182719"/>
            <a:ext cx="1115843" cy="28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7259418" y="303636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434784" y="4960385"/>
            <a:ext cx="180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temp-&gt;</a:t>
            </a:r>
            <a:r>
              <a:rPr lang="en-US" dirty="0">
                <a:latin typeface="Calisto MT" panose="02040603050505030304" pitchFamily="18" charset="0"/>
              </a:rPr>
              <a:t>L</a:t>
            </a:r>
            <a:r>
              <a:rPr lang="en-US" dirty="0" smtClean="0">
                <a:latin typeface="Calisto MT" panose="02040603050505030304" pitchFamily="18" charset="0"/>
              </a:rPr>
              <a:t> = tail;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99350" y="1732796"/>
            <a:ext cx="804055" cy="1299758"/>
            <a:chOff x="6699350" y="1732796"/>
            <a:chExt cx="804055" cy="1299758"/>
          </a:xfrm>
        </p:grpSpPr>
        <p:sp>
          <p:nvSpPr>
            <p:cNvPr id="5" name="Rectangle 4"/>
            <p:cNvSpPr/>
            <p:nvPr/>
          </p:nvSpPr>
          <p:spPr>
            <a:xfrm>
              <a:off x="6699350" y="1802854"/>
              <a:ext cx="804055" cy="12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6816811" y="1732796"/>
              <a:ext cx="617280" cy="1299758"/>
              <a:chOff x="9315288" y="1750121"/>
              <a:chExt cx="617280" cy="1299758"/>
            </a:xfrm>
          </p:grpSpPr>
          <p:cxnSp>
            <p:nvCxnSpPr>
              <p:cNvPr id="232" name="Straight Arrow Connector 231"/>
              <p:cNvCxnSpPr/>
              <p:nvPr/>
            </p:nvCxnSpPr>
            <p:spPr>
              <a:xfrm flipH="1">
                <a:off x="9555112" y="2076625"/>
                <a:ext cx="3928" cy="973254"/>
              </a:xfrm>
              <a:prstGeom prst="straightConnector1">
                <a:avLst/>
              </a:prstGeom>
              <a:ln w="571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9315288" y="1750121"/>
                <a:ext cx="61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tail           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7210926" y="2680795"/>
            <a:ext cx="1697355" cy="529915"/>
            <a:chOff x="5168646" y="2670129"/>
            <a:chExt cx="1395501" cy="529915"/>
          </a:xfrm>
        </p:grpSpPr>
        <p:grpSp>
          <p:nvGrpSpPr>
            <p:cNvPr id="124" name="Group 123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126" name="Group 125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148" name="Straight Connector 147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498520" y="2314978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724571" y="2284336"/>
            <a:ext cx="1680105" cy="1226567"/>
            <a:chOff x="5777829" y="2332303"/>
            <a:chExt cx="1400614" cy="1226567"/>
          </a:xfrm>
        </p:grpSpPr>
        <p:grpSp>
          <p:nvGrpSpPr>
            <p:cNvPr id="104" name="Group 103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 110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Rectangle 10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ectangle 104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1434784" y="5551550"/>
            <a:ext cx="19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tail-&gt;R = NULL;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617922" y="313065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 flipV="1">
            <a:off x="10358988" y="3305508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434784" y="5792225"/>
            <a:ext cx="13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tail-&gt;v = x;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372192" y="3036454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8" name="Rectangle 15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1434116" y="5239077"/>
            <a:ext cx="180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tail = temp;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BB6C-A1C7-4AF9-B27B-5503C282DA17}" type="datetime4">
              <a:rPr lang="en-US" smtClean="0"/>
              <a:t>April 15, 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6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20365 -0.0013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3" grpId="0" animBg="1"/>
      <p:bldP spid="152" grpId="0"/>
      <p:bldP spid="153" grpId="0"/>
      <p:bldP spid="154" grpId="0"/>
      <p:bldP spid="156" grpId="0"/>
      <p:bldP spid="1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 Element (First Occurrence)</a:t>
            </a:r>
            <a:endParaRPr 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10478572" y="329681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001893" y="3326731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811708" y="3503787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971160" y="4127205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Is temp-&gt;v = x?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150138" y="4132159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No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25854" y="4027555"/>
            <a:ext cx="3604969" cy="2220749"/>
            <a:chOff x="1000860" y="4017182"/>
            <a:chExt cx="3463381" cy="2220749"/>
          </a:xfrm>
        </p:grpSpPr>
        <p:sp>
          <p:nvSpPr>
            <p:cNvPr id="120" name="TextBox 119"/>
            <p:cNvSpPr txBox="1"/>
            <p:nvPr/>
          </p:nvSpPr>
          <p:spPr>
            <a:xfrm>
              <a:off x="1002939" y="4017182"/>
              <a:ext cx="3461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Node* </a:t>
              </a:r>
              <a:r>
                <a:rPr lang="en-US" dirty="0" smtClean="0">
                  <a:latin typeface="Calisto MT" panose="02040603050505030304" pitchFamily="18" charset="0"/>
                </a:rPr>
                <a:t> </a:t>
              </a:r>
              <a:r>
                <a:rPr lang="en-US" dirty="0" err="1" smtClean="0">
                  <a:latin typeface="Calisto MT" panose="02040603050505030304" pitchFamily="18" charset="0"/>
                </a:rPr>
                <a:t>findFirstOccurrence</a:t>
              </a:r>
              <a:r>
                <a:rPr lang="en-US" dirty="0" smtClean="0">
                  <a:latin typeface="Calisto MT" panose="02040603050505030304" pitchFamily="18" charset="0"/>
                </a:rPr>
                <a:t>(</a:t>
              </a:r>
              <a:r>
                <a:rPr lang="en-US" dirty="0" err="1" smtClean="0">
                  <a:latin typeface="Calisto MT" panose="02040603050505030304" pitchFamily="18" charset="0"/>
                </a:rPr>
                <a:t>int</a:t>
              </a:r>
              <a:r>
                <a:rPr lang="en-US" dirty="0" smtClean="0">
                  <a:latin typeface="Calisto MT" panose="02040603050505030304" pitchFamily="18" charset="0"/>
                </a:rPr>
                <a:t> </a:t>
              </a:r>
              <a:r>
                <a:rPr lang="en-US" dirty="0" smtClean="0">
                  <a:latin typeface="Calisto MT" panose="02040603050505030304" pitchFamily="18" charset="0"/>
                </a:rPr>
                <a:t>x){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00860" y="5868599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777237" y="1795126"/>
            <a:ext cx="475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i="1" u="sng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Case 1: x is not present in the list</a:t>
            </a:r>
            <a:endParaRPr lang="en-US" sz="2000" b="1" i="1" u="sng" dirty="0" smtClean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27000" y="2386519"/>
            <a:ext cx="1209647" cy="992987"/>
            <a:chOff x="10227000" y="2386519"/>
            <a:chExt cx="1209647" cy="992987"/>
          </a:xfrm>
        </p:grpSpPr>
        <p:sp>
          <p:nvSpPr>
            <p:cNvPr id="6" name="Rectangle 5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26" name="Straight Arrow Connector 125"/>
              <p:cNvCxnSpPr>
                <a:stCxn id="127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temp</a:t>
                </a:r>
                <a:r>
                  <a:rPr lang="en-US" dirty="0" smtClean="0">
                    <a:latin typeface="Calisto MT" panose="02040603050505030304" pitchFamily="18" charset="0"/>
                  </a:rPr>
                  <a:t>           </a:t>
                </a:r>
                <a:endParaRPr lang="en-US" dirty="0" smtClean="0"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9311163" y="2230972"/>
            <a:ext cx="1209647" cy="992987"/>
            <a:chOff x="10227000" y="2386519"/>
            <a:chExt cx="1209647" cy="992987"/>
          </a:xfrm>
        </p:grpSpPr>
        <p:sp>
          <p:nvSpPr>
            <p:cNvPr id="133" name="Rectangle 132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35" name="Straight Arrow Connector 134"/>
              <p:cNvCxnSpPr>
                <a:stCxn id="136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temp</a:t>
                </a:r>
                <a:r>
                  <a:rPr lang="en-US" dirty="0" smtClean="0">
                    <a:latin typeface="Calisto MT" panose="02040603050505030304" pitchFamily="18" charset="0"/>
                  </a:rPr>
                  <a:t>           </a:t>
                </a:r>
                <a:endParaRPr lang="en-US" dirty="0" smtClean="0"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6934918" y="2256087"/>
            <a:ext cx="1209647" cy="992987"/>
            <a:chOff x="10227000" y="2386519"/>
            <a:chExt cx="1209647" cy="992987"/>
          </a:xfrm>
        </p:grpSpPr>
        <p:sp>
          <p:nvSpPr>
            <p:cNvPr id="138" name="Rectangle 137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40" name="Straight Arrow Connector 139"/>
              <p:cNvCxnSpPr>
                <a:stCxn id="141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temp</a:t>
                </a:r>
                <a:r>
                  <a:rPr lang="en-US" dirty="0" smtClean="0">
                    <a:latin typeface="Calisto MT" panose="02040603050505030304" pitchFamily="18" charset="0"/>
                  </a:rPr>
                  <a:t>           </a:t>
                </a:r>
                <a:endParaRPr lang="en-US" dirty="0" smtClean="0"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4762556" y="2269462"/>
            <a:ext cx="1209647" cy="992987"/>
            <a:chOff x="10227000" y="2386519"/>
            <a:chExt cx="1209647" cy="992987"/>
          </a:xfrm>
        </p:grpSpPr>
        <p:sp>
          <p:nvSpPr>
            <p:cNvPr id="143" name="Rectangle 142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45" name="Straight Arrow Connector 144"/>
              <p:cNvCxnSpPr>
                <a:stCxn id="146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temp</a:t>
                </a:r>
                <a:r>
                  <a:rPr lang="en-US" dirty="0" smtClean="0">
                    <a:latin typeface="Calisto MT" panose="02040603050505030304" pitchFamily="18" charset="0"/>
                  </a:rPr>
                  <a:t>           </a:t>
                </a:r>
                <a:endParaRPr lang="en-US" dirty="0" smtClean="0"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2589715" y="2267635"/>
            <a:ext cx="1209647" cy="992987"/>
            <a:chOff x="10227000" y="2386519"/>
            <a:chExt cx="1209647" cy="992987"/>
          </a:xfrm>
        </p:grpSpPr>
        <p:sp>
          <p:nvSpPr>
            <p:cNvPr id="148" name="Rectangle 147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50" name="Straight Arrow Connector 149"/>
              <p:cNvCxnSpPr>
                <a:stCxn id="151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temp</a:t>
                </a:r>
                <a:r>
                  <a:rPr lang="en-US" dirty="0" smtClean="0">
                    <a:latin typeface="Calisto MT" panose="02040603050505030304" pitchFamily="18" charset="0"/>
                  </a:rPr>
                  <a:t>           </a:t>
                </a:r>
                <a:endParaRPr lang="en-US" dirty="0" smtClean="0"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606669" y="324456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3618" y="32407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53893" y="324075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2236" y="324075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9185" y="323695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49460" y="32369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991778" y="3236951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  <a:endParaRPr lang="en-US" dirty="0" smtClean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538727" y="323314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439002" y="323314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187345" y="323314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  <a:endParaRPr lang="en-US" dirty="0" smtClean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9734294" y="322934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6" name="Rectangle 1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634569" y="322934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9" name="Rectangle 1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9315288" y="1929583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3591216" y="2512370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976325" y="2504760"/>
            <a:ext cx="1400614" cy="1220856"/>
            <a:chOff x="7976325" y="2325298"/>
            <a:chExt cx="1400614" cy="1220856"/>
          </a:xfrm>
        </p:grpSpPr>
        <p:grpSp>
          <p:nvGrpSpPr>
            <p:cNvPr id="191" name="Group 190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777829" y="2511765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7104105" y="4130295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Shift temp to right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3585" y="2386519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/>
          <p:cNvGrpSpPr/>
          <p:nvPr/>
        </p:nvGrpSpPr>
        <p:grpSpPr>
          <a:xfrm>
            <a:off x="2491874" y="1929583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913781" y="2857201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3971160" y="4536544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Is temp-&gt;v = x?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150138" y="4541498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No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104105" y="4539634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Shift temp to right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9110" y="2365079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3971160" y="4927904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Is temp-&gt;v = x?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150138" y="4932858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No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104105" y="4930994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Shift temp to right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5168646" y="2849591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7237292" y="2364112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7298890" y="2849591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00" name="Group 19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Rectangle 20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3966119" y="5322354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Is temp-&gt;v = x?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145097" y="5327308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No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099064" y="5325444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Shift temp to right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626420" y="2353531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3974239" y="5721758"/>
            <a:ext cx="57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temp has reached to NULL, means element not found 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9692915" y="5721758"/>
            <a:ext cx="260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Return temp (NULL)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cxnSp>
        <p:nvCxnSpPr>
          <p:cNvPr id="235" name="Straight Arrow Connector 234"/>
          <p:cNvCxnSpPr/>
          <p:nvPr/>
        </p:nvCxnSpPr>
        <p:spPr>
          <a:xfrm flipV="1">
            <a:off x="10204473" y="350378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420B-7FD9-47C8-BF34-850735ED5BE4}" type="datetime4">
              <a:rPr lang="en-US" smtClean="0"/>
              <a:t>April 15, 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16" grpId="0"/>
      <p:bldP spid="153" grpId="0"/>
      <p:bldP spid="9" grpId="0" animBg="1"/>
      <p:bldP spid="155" grpId="0"/>
      <p:bldP spid="156" grpId="0"/>
      <p:bldP spid="157" grpId="0"/>
      <p:bldP spid="10" grpId="0" animBg="1"/>
      <p:bldP spid="159" grpId="0"/>
      <p:bldP spid="160" grpId="0"/>
      <p:bldP spid="162" grpId="0"/>
      <p:bldP spid="163" grpId="0" animBg="1"/>
      <p:bldP spid="165" grpId="0"/>
      <p:bldP spid="227" grpId="0"/>
      <p:bldP spid="229" grpId="0"/>
      <p:bldP spid="230" grpId="0" animBg="1"/>
      <p:bldP spid="231" grpId="0"/>
      <p:bldP spid="2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 Element (First Occurrence)</a:t>
            </a:r>
            <a:endParaRPr 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10478572" y="3296817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001893" y="3326731"/>
            <a:ext cx="8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NULL           </a:t>
            </a: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1811708" y="3503787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34069" y="4136830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Is temp-&gt;v = x?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13047" y="4141784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No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813207" y="4084868"/>
            <a:ext cx="3553015" cy="2220749"/>
            <a:chOff x="1000860" y="4017182"/>
            <a:chExt cx="3553015" cy="2220749"/>
          </a:xfrm>
        </p:grpSpPr>
        <p:sp>
          <p:nvSpPr>
            <p:cNvPr id="120" name="TextBox 119"/>
            <p:cNvSpPr txBox="1"/>
            <p:nvPr/>
          </p:nvSpPr>
          <p:spPr>
            <a:xfrm>
              <a:off x="1002939" y="4017182"/>
              <a:ext cx="35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Node*</a:t>
              </a:r>
              <a:r>
                <a:rPr lang="en-US" dirty="0" smtClean="0">
                  <a:latin typeface="Calisto MT" panose="02040603050505030304" pitchFamily="18" charset="0"/>
                </a:rPr>
                <a:t> </a:t>
              </a:r>
              <a:r>
                <a:rPr lang="en-US" dirty="0" err="1" smtClean="0">
                  <a:latin typeface="Calisto MT" panose="02040603050505030304" pitchFamily="18" charset="0"/>
                </a:rPr>
                <a:t>findFirstOccurrence</a:t>
              </a:r>
              <a:r>
                <a:rPr lang="en-US" dirty="0" smtClean="0">
                  <a:latin typeface="Calisto MT" panose="02040603050505030304" pitchFamily="18" charset="0"/>
                </a:rPr>
                <a:t>(</a:t>
              </a:r>
              <a:r>
                <a:rPr lang="en-US" dirty="0" err="1" smtClean="0">
                  <a:latin typeface="Calisto MT" panose="02040603050505030304" pitchFamily="18" charset="0"/>
                </a:rPr>
                <a:t>int</a:t>
              </a:r>
              <a:r>
                <a:rPr lang="en-US" dirty="0" smtClean="0">
                  <a:latin typeface="Calisto MT" panose="02040603050505030304" pitchFamily="18" charset="0"/>
                </a:rPr>
                <a:t> </a:t>
              </a:r>
              <a:r>
                <a:rPr lang="en-US" dirty="0" smtClean="0">
                  <a:latin typeface="Calisto MT" panose="02040603050505030304" pitchFamily="18" charset="0"/>
                </a:rPr>
                <a:t>x){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00860" y="5868599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}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4128460" y="1796240"/>
            <a:ext cx="34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i="1" u="sng" dirty="0" smtClean="0">
                <a:solidFill>
                  <a:schemeClr val="accent3"/>
                </a:solidFill>
                <a:latin typeface="Calisto MT" panose="02040603050505030304" pitchFamily="18" charset="0"/>
              </a:rPr>
              <a:t>Case 2: x is present in the list</a:t>
            </a:r>
            <a:endParaRPr lang="en-US" sz="2000" b="1" i="1" u="sng" dirty="0" smtClean="0">
              <a:solidFill>
                <a:schemeClr val="accent3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6934918" y="2256087"/>
            <a:ext cx="1209647" cy="992987"/>
            <a:chOff x="10227000" y="2386519"/>
            <a:chExt cx="1209647" cy="992987"/>
          </a:xfrm>
        </p:grpSpPr>
        <p:sp>
          <p:nvSpPr>
            <p:cNvPr id="138" name="Rectangle 137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40" name="Straight Arrow Connector 139"/>
              <p:cNvCxnSpPr>
                <a:stCxn id="141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temp</a:t>
                </a:r>
                <a:r>
                  <a:rPr lang="en-US" dirty="0" smtClean="0">
                    <a:latin typeface="Calisto MT" panose="02040603050505030304" pitchFamily="18" charset="0"/>
                  </a:rPr>
                  <a:t>           </a:t>
                </a:r>
                <a:endParaRPr lang="en-US" dirty="0" smtClean="0"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4762556" y="2269462"/>
            <a:ext cx="1209647" cy="992987"/>
            <a:chOff x="10227000" y="2386519"/>
            <a:chExt cx="1209647" cy="992987"/>
          </a:xfrm>
        </p:grpSpPr>
        <p:sp>
          <p:nvSpPr>
            <p:cNvPr id="143" name="Rectangle 142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45" name="Straight Arrow Connector 144"/>
              <p:cNvCxnSpPr>
                <a:stCxn id="146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temp</a:t>
                </a:r>
                <a:r>
                  <a:rPr lang="en-US" dirty="0" smtClean="0">
                    <a:latin typeface="Calisto MT" panose="02040603050505030304" pitchFamily="18" charset="0"/>
                  </a:rPr>
                  <a:t>           </a:t>
                </a:r>
                <a:endParaRPr lang="en-US" dirty="0" smtClean="0"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2589715" y="2267635"/>
            <a:ext cx="1209647" cy="992987"/>
            <a:chOff x="10227000" y="2386519"/>
            <a:chExt cx="1209647" cy="992987"/>
          </a:xfrm>
        </p:grpSpPr>
        <p:sp>
          <p:nvSpPr>
            <p:cNvPr id="148" name="Rectangle 147"/>
            <p:cNvSpPr/>
            <p:nvPr/>
          </p:nvSpPr>
          <p:spPr>
            <a:xfrm>
              <a:off x="10227000" y="2483963"/>
              <a:ext cx="1209647" cy="8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0463698" y="2386519"/>
              <a:ext cx="729688" cy="954908"/>
              <a:chOff x="5754153" y="4810967"/>
              <a:chExt cx="729688" cy="954908"/>
            </a:xfrm>
          </p:grpSpPr>
          <p:cxnSp>
            <p:nvCxnSpPr>
              <p:cNvPr id="150" name="Straight Arrow Connector 149"/>
              <p:cNvCxnSpPr>
                <a:stCxn id="151" idx="2"/>
              </p:cNvCxnSpPr>
              <p:nvPr/>
            </p:nvCxnSpPr>
            <p:spPr>
              <a:xfrm>
                <a:off x="6118997" y="5180299"/>
                <a:ext cx="0" cy="58557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5754153" y="4810967"/>
                <a:ext cx="729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sto MT" panose="02040603050505030304" pitchFamily="18" charset="0"/>
                  </a:rPr>
                  <a:t>temp</a:t>
                </a:r>
                <a:r>
                  <a:rPr lang="en-US" dirty="0" smtClean="0">
                    <a:latin typeface="Calisto MT" panose="02040603050505030304" pitchFamily="18" charset="0"/>
                  </a:rPr>
                  <a:t>           </a:t>
                </a:r>
                <a:endParaRPr lang="en-US" dirty="0" smtClean="0"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606669" y="3244561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3618" y="324075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53893" y="324075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2236" y="324075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9185" y="323695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49460" y="323695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991778" y="3236951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  <a:endParaRPr lang="en-US" dirty="0" smtClean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538727" y="323314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439002" y="3233146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187345" y="323314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  <a:endParaRPr lang="en-US" dirty="0" smtClean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9734294" y="322934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6" name="Rectangle 1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634569" y="322934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9" name="Rectangle 1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9315288" y="1929583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3591216" y="2512370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976325" y="2504760"/>
            <a:ext cx="1400614" cy="1220856"/>
            <a:chOff x="7976325" y="2325298"/>
            <a:chExt cx="1400614" cy="1220856"/>
          </a:xfrm>
        </p:grpSpPr>
        <p:grpSp>
          <p:nvGrpSpPr>
            <p:cNvPr id="191" name="Group 190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5777829" y="2511765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7367014" y="4139920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Shift temp to right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3585" y="2386519"/>
            <a:ext cx="667120" cy="84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/>
          <p:cNvGrpSpPr/>
          <p:nvPr/>
        </p:nvGrpSpPr>
        <p:grpSpPr>
          <a:xfrm>
            <a:off x="2491874" y="1929583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913781" y="2857201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4234069" y="4546169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Is temp-&gt;v = x?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413047" y="4551123"/>
            <a:ext cx="7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No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367014" y="4549259"/>
            <a:ext cx="22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Shift temp to right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9110" y="2365079"/>
            <a:ext cx="572569" cy="85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4234069" y="4937529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Is temp-&gt;v = x?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413047" y="4942483"/>
            <a:ext cx="9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Yes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367013" y="4940619"/>
            <a:ext cx="479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Return temp (Reference of the desired node)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5168646" y="2849591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7298890" y="2849591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00" name="Group 19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Rectangle 20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1380202" y="4377587"/>
            <a:ext cx="2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Node *temp = head;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366569" y="4693154"/>
            <a:ext cx="252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w</a:t>
            </a:r>
            <a:r>
              <a:rPr lang="en-US" dirty="0" smtClean="0">
                <a:latin typeface="Calisto MT" panose="02040603050505030304" pitchFamily="18" charset="0"/>
              </a:rPr>
              <a:t>hile(temp!=NULL){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380202" y="5476148"/>
            <a:ext cx="30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}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686873" y="5016042"/>
            <a:ext cx="247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i</a:t>
            </a:r>
            <a:r>
              <a:rPr lang="en-US" dirty="0" smtClean="0">
                <a:latin typeface="Calisto MT" panose="02040603050505030304" pitchFamily="18" charset="0"/>
              </a:rPr>
              <a:t>f (temp-&gt;v==x) break;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675896" y="5306861"/>
            <a:ext cx="247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</a:t>
            </a:r>
            <a:r>
              <a:rPr lang="en-US" dirty="0" smtClean="0">
                <a:latin typeface="Calisto MT" panose="02040603050505030304" pitchFamily="18" charset="0"/>
              </a:rPr>
              <a:t>emp = temp -&gt; R;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376704" y="5777401"/>
            <a:ext cx="14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</a:t>
            </a:r>
            <a:r>
              <a:rPr lang="en-US" dirty="0" smtClean="0">
                <a:latin typeface="Calisto MT" panose="02040603050505030304" pitchFamily="18" charset="0"/>
              </a:rPr>
              <a:t>eturn temp;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cxnSp>
        <p:nvCxnSpPr>
          <p:cNvPr id="235" name="Straight Arrow Connector 234"/>
          <p:cNvCxnSpPr/>
          <p:nvPr/>
        </p:nvCxnSpPr>
        <p:spPr>
          <a:xfrm flipV="1">
            <a:off x="10204473" y="350378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36A0-55D9-4AA6-97D0-4F9C71C3796B}" type="datetime4">
              <a:rPr lang="en-US" smtClean="0"/>
              <a:t>April 15,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6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16" grpId="0"/>
      <p:bldP spid="153" grpId="0"/>
      <p:bldP spid="9" grpId="0" animBg="1"/>
      <p:bldP spid="155" grpId="0"/>
      <p:bldP spid="156" grpId="0"/>
      <p:bldP spid="157" grpId="0"/>
      <p:bldP spid="10" grpId="0" animBg="1"/>
      <p:bldP spid="159" grpId="0"/>
      <p:bldP spid="160" grpId="0"/>
      <p:bldP spid="162" grpId="0"/>
      <p:bldP spid="238" grpId="0"/>
      <p:bldP spid="239" grpId="0"/>
      <p:bldP spid="240" grpId="0"/>
      <p:bldP spid="243" grpId="0"/>
      <p:bldP spid="244" grpId="0"/>
      <p:bldP spid="2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266" y="53378"/>
            <a:ext cx="10058400" cy="1450757"/>
          </a:xfrm>
        </p:spPr>
        <p:txBody>
          <a:bodyPr/>
          <a:lstStyle/>
          <a:p>
            <a:r>
              <a:rPr lang="en-US" dirty="0" smtClean="0"/>
              <a:t>Delete an Element(First </a:t>
            </a:r>
            <a:r>
              <a:rPr lang="en-US" dirty="0" smtClean="0"/>
              <a:t>Occurrence)</a:t>
            </a:r>
            <a:endParaRPr 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11647087" y="3112051"/>
            <a:ext cx="3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           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26811" y="3137057"/>
            <a:ext cx="3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           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784177" y="3314113"/>
            <a:ext cx="375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76569" y="3957293"/>
            <a:ext cx="3549018" cy="2220749"/>
            <a:chOff x="1000860" y="4017182"/>
            <a:chExt cx="3549018" cy="2220749"/>
          </a:xfrm>
        </p:grpSpPr>
        <p:sp>
          <p:nvSpPr>
            <p:cNvPr id="120" name="TextBox 119"/>
            <p:cNvSpPr txBox="1"/>
            <p:nvPr/>
          </p:nvSpPr>
          <p:spPr>
            <a:xfrm>
              <a:off x="1002940" y="4017182"/>
              <a:ext cx="354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void </a:t>
              </a:r>
              <a:r>
                <a:rPr lang="en-US" dirty="0" err="1" smtClean="0">
                  <a:latin typeface="Calisto MT" panose="02040603050505030304" pitchFamily="18" charset="0"/>
                </a:rPr>
                <a:t>deleteFirstOccurrence</a:t>
              </a:r>
              <a:r>
                <a:rPr lang="en-US" dirty="0" smtClean="0">
                  <a:latin typeface="Calisto MT" panose="02040603050505030304" pitchFamily="18" charset="0"/>
                </a:rPr>
                <a:t>(</a:t>
              </a:r>
              <a:r>
                <a:rPr lang="en-US" dirty="0" err="1" smtClean="0">
                  <a:latin typeface="Calisto MT" panose="02040603050505030304" pitchFamily="18" charset="0"/>
                </a:rPr>
                <a:t>int</a:t>
              </a:r>
              <a:r>
                <a:rPr lang="en-US" dirty="0" smtClean="0">
                  <a:latin typeface="Calisto MT" panose="02040603050505030304" pitchFamily="18" charset="0"/>
                </a:rPr>
                <a:t> </a:t>
              </a:r>
              <a:r>
                <a:rPr lang="en-US" dirty="0" smtClean="0">
                  <a:latin typeface="Calisto MT" panose="02040603050505030304" pitchFamily="18" charset="0"/>
                </a:rPr>
                <a:t>x){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00860" y="5868599"/>
              <a:ext cx="41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79138" y="3054887"/>
            <a:ext cx="548893" cy="548893"/>
            <a:chOff x="11643107" y="2158069"/>
            <a:chExt cx="548893" cy="54889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26087" y="305108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31" name="Rectangle 3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26362" y="305108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21929" y="304727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52" name="Rectangle 5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706763" y="303966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6" name="Rectangle 185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0496991" y="1715963"/>
            <a:ext cx="617280" cy="1299758"/>
            <a:chOff x="9315288" y="1750121"/>
            <a:chExt cx="617280" cy="1299758"/>
          </a:xfrm>
        </p:grpSpPr>
        <p:cxnSp>
          <p:nvCxnSpPr>
            <p:cNvPr id="232" name="Straight Arrow Connector 231"/>
            <p:cNvCxnSpPr/>
            <p:nvPr/>
          </p:nvCxnSpPr>
          <p:spPr>
            <a:xfrm flipH="1">
              <a:off x="9555112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9315288" y="1750121"/>
              <a:ext cx="61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tail           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563685" y="2322696"/>
            <a:ext cx="1400614" cy="1209475"/>
            <a:chOff x="3591216" y="2332908"/>
            <a:chExt cx="1400614" cy="120947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591216" y="2332908"/>
              <a:ext cx="1400614" cy="1183693"/>
              <a:chOff x="3599762" y="2132867"/>
              <a:chExt cx="1400614" cy="118369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Rectangle 1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Rectangle 245"/>
            <p:cNvSpPr/>
            <p:nvPr/>
          </p:nvSpPr>
          <p:spPr>
            <a:xfrm>
              <a:off x="3803954" y="3429223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750298" y="2322091"/>
            <a:ext cx="1400614" cy="1226567"/>
            <a:chOff x="5777829" y="2332303"/>
            <a:chExt cx="1400614" cy="1226567"/>
          </a:xfrm>
        </p:grpSpPr>
        <p:grpSp>
          <p:nvGrpSpPr>
            <p:cNvPr id="218" name="Group 217"/>
            <p:cNvGrpSpPr/>
            <p:nvPr/>
          </p:nvGrpSpPr>
          <p:grpSpPr>
            <a:xfrm>
              <a:off x="5777829" y="2332303"/>
              <a:ext cx="1400614" cy="1183693"/>
              <a:chOff x="3599762" y="2132867"/>
              <a:chExt cx="1400614" cy="1183693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Rectangle 221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5990886" y="3445710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464343" y="1739909"/>
            <a:ext cx="729688" cy="1299758"/>
            <a:chOff x="2491874" y="1750121"/>
            <a:chExt cx="729688" cy="1299758"/>
          </a:xfrm>
        </p:grpSpPr>
        <p:cxnSp>
          <p:nvCxnSpPr>
            <p:cNvPr id="161" name="Straight Arrow Connector 160"/>
            <p:cNvCxnSpPr/>
            <p:nvPr/>
          </p:nvCxnSpPr>
          <p:spPr>
            <a:xfrm flipH="1">
              <a:off x="2796960" y="2076625"/>
              <a:ext cx="3928" cy="973254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491874" y="1750121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head           </a:t>
              </a: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886250" y="2667527"/>
            <a:ext cx="1395501" cy="528191"/>
            <a:chOff x="2913781" y="2677739"/>
            <a:chExt cx="1395501" cy="52819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13781" y="2677739"/>
              <a:ext cx="1395501" cy="477140"/>
              <a:chOff x="2922327" y="2477698"/>
              <a:chExt cx="1395501" cy="47714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4049483" y="3092770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271359" y="2659917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00" name="Group 19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01" name="Group 200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Rectangle 203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0371383" y="3026076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4" name="Rectangle 15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d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  <a:endParaRPr lang="en-US" dirty="0" smtClean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0918332" y="30222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65" name="Rectangle 16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9818607" y="3022271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30" name="Rectangle 22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 flipV="1">
            <a:off x="11388511" y="3296717"/>
            <a:ext cx="33923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9144414" y="2315086"/>
            <a:ext cx="1400614" cy="1220856"/>
            <a:chOff x="7976325" y="2325298"/>
            <a:chExt cx="1400614" cy="1220856"/>
          </a:xfrm>
        </p:grpSpPr>
        <p:grpSp>
          <p:nvGrpSpPr>
            <p:cNvPr id="255" name="Group 254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259" name="Group 258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4" name="Rectangle 263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489612" y="2658114"/>
            <a:ext cx="1395501" cy="533259"/>
            <a:chOff x="7298890" y="2670129"/>
            <a:chExt cx="1395501" cy="533259"/>
          </a:xfrm>
          <a:solidFill>
            <a:srgbClr val="7030A0"/>
          </a:solidFill>
        </p:grpSpPr>
        <p:grpSp>
          <p:nvGrpSpPr>
            <p:cNvPr id="270" name="Group 269"/>
            <p:cNvGrpSpPr/>
            <p:nvPr/>
          </p:nvGrpSpPr>
          <p:grpSpPr>
            <a:xfrm>
              <a:off x="7298890" y="2670129"/>
              <a:ext cx="1395501" cy="477140"/>
              <a:chOff x="2922327" y="2477698"/>
              <a:chExt cx="1395501" cy="477140"/>
            </a:xfrm>
            <a:grpFill/>
          </p:grpSpPr>
          <p:grpSp>
            <p:nvGrpSpPr>
              <p:cNvPr id="272" name="Group 271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74" name="Group 273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76" name="Straight Connector 275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Arrow Connector 278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5" name="Rectangle 274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73" name="Rectangle 272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8423999" y="3090228"/>
              <a:ext cx="113160" cy="11316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</a:endParaRPr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1378714" y="4265939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Node *temp = </a:t>
            </a:r>
            <a:r>
              <a:rPr lang="en-US" dirty="0" err="1" smtClean="0">
                <a:latin typeface="Calisto MT" panose="02040603050505030304" pitchFamily="18" charset="0"/>
              </a:rPr>
              <a:t>findFirstOccurrence</a:t>
            </a:r>
            <a:r>
              <a:rPr lang="en-US" dirty="0" smtClean="0">
                <a:latin typeface="Calisto MT" panose="02040603050505030304" pitchFamily="18" charset="0"/>
              </a:rPr>
              <a:t>(x);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62437" y="2308098"/>
            <a:ext cx="1618196" cy="147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4141115" y="2659917"/>
            <a:ext cx="1395501" cy="529915"/>
            <a:chOff x="5168646" y="2670129"/>
            <a:chExt cx="1395501" cy="529915"/>
          </a:xfrm>
        </p:grpSpPr>
        <p:grpSp>
          <p:nvGrpSpPr>
            <p:cNvPr id="209" name="Group 208"/>
            <p:cNvGrpSpPr/>
            <p:nvPr/>
          </p:nvGrpSpPr>
          <p:grpSpPr>
            <a:xfrm>
              <a:off x="5168646" y="2670129"/>
              <a:ext cx="1395501" cy="477140"/>
              <a:chOff x="2922327" y="2477698"/>
              <a:chExt cx="1395501" cy="477140"/>
            </a:xfrm>
            <a:solidFill>
              <a:srgbClr val="7030A0"/>
            </a:solidFill>
          </p:grpSpPr>
          <p:grpSp>
            <p:nvGrpSpPr>
              <p:cNvPr id="210" name="Group 209"/>
              <p:cNvGrpSpPr/>
              <p:nvPr/>
            </p:nvGrpSpPr>
            <p:grpSpPr>
              <a:xfrm>
                <a:off x="2982302" y="2477698"/>
                <a:ext cx="1335526" cy="477140"/>
                <a:chOff x="2982302" y="2477698"/>
                <a:chExt cx="1335526" cy="477140"/>
              </a:xfrm>
              <a:grpFill/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2982302" y="2525350"/>
                  <a:ext cx="1335526" cy="429488"/>
                  <a:chOff x="3264313" y="2499713"/>
                  <a:chExt cx="1335526" cy="429488"/>
                </a:xfrm>
                <a:grpFill/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4375448" y="2929201"/>
                    <a:ext cx="224391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/>
                  <p:nvPr/>
                </p:nvCxnSpPr>
                <p:spPr>
                  <a:xfrm>
                    <a:off x="3264313" y="2499713"/>
                    <a:ext cx="0" cy="33209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4043914" y="2477698"/>
                  <a:ext cx="113160" cy="113160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211" name="Rectangle 210"/>
              <p:cNvSpPr/>
              <p:nvPr/>
            </p:nvSpPr>
            <p:spPr>
              <a:xfrm>
                <a:off x="2922327" y="2477698"/>
                <a:ext cx="113160" cy="11316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6296808" y="3086884"/>
              <a:ext cx="113160" cy="11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411471" y="3043472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0" name="Rectangle 179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L           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1393449" y="4635271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</a:t>
            </a:r>
            <a:r>
              <a:rPr lang="en-US" dirty="0" smtClean="0">
                <a:latin typeface="Calisto MT" panose="02040603050505030304" pitchFamily="18" charset="0"/>
              </a:rPr>
              <a:t>emp -&gt; L -&gt; R = temp -&gt; R;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8443" y="2633788"/>
            <a:ext cx="1572530" cy="58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6128912" y="2084760"/>
            <a:ext cx="729688" cy="954908"/>
            <a:chOff x="5754153" y="4810967"/>
            <a:chExt cx="729688" cy="954908"/>
          </a:xfrm>
        </p:grpSpPr>
        <p:cxnSp>
          <p:nvCxnSpPr>
            <p:cNvPr id="140" name="Straight Arrow Connector 139"/>
            <p:cNvCxnSpPr>
              <a:stCxn id="141" idx="2"/>
            </p:cNvCxnSpPr>
            <p:nvPr/>
          </p:nvCxnSpPr>
          <p:spPr>
            <a:xfrm>
              <a:off x="6118997" y="5180299"/>
              <a:ext cx="0" cy="58557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5754153" y="4810967"/>
              <a:ext cx="72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temp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  <a:endParaRPr lang="en-US" dirty="0" smtClean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511196" y="3043473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77" name="Rectangle 176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948794" y="2315086"/>
            <a:ext cx="1400614" cy="1220856"/>
            <a:chOff x="7976325" y="2325298"/>
            <a:chExt cx="1400614" cy="1220856"/>
          </a:xfrm>
        </p:grpSpPr>
        <p:grpSp>
          <p:nvGrpSpPr>
            <p:cNvPr id="191" name="Group 190"/>
            <p:cNvGrpSpPr/>
            <p:nvPr/>
          </p:nvGrpSpPr>
          <p:grpSpPr>
            <a:xfrm>
              <a:off x="7976325" y="2325298"/>
              <a:ext cx="1400614" cy="1183693"/>
              <a:chOff x="3599762" y="2132867"/>
              <a:chExt cx="1400614" cy="118369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599762" y="2132867"/>
                <a:ext cx="1400614" cy="1183693"/>
                <a:chOff x="3599762" y="2132867"/>
                <a:chExt cx="1400614" cy="1183693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599762" y="2193252"/>
                  <a:ext cx="1344032" cy="1123308"/>
                  <a:chOff x="3881773" y="2167615"/>
                  <a:chExt cx="1344032" cy="1123308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3881773" y="3290318"/>
                    <a:ext cx="271283" cy="60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153056" y="2167615"/>
                    <a:ext cx="0" cy="11227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4153056" y="2167615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225805" y="2167615"/>
                    <a:ext cx="0" cy="664196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4887216" y="2132867"/>
                  <a:ext cx="113160" cy="113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3814464" y="2136067"/>
                <a:ext cx="113160" cy="113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Rectangle 249"/>
            <p:cNvSpPr/>
            <p:nvPr/>
          </p:nvSpPr>
          <p:spPr>
            <a:xfrm>
              <a:off x="8194911" y="3432994"/>
              <a:ext cx="113160" cy="11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964247" y="304727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4" name="Rectangle 17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x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  <a:endParaRPr lang="en-US" dirty="0" smtClean="0">
                <a:latin typeface="Calisto MT" panose="02040603050505030304" pitchFamily="18" charset="0"/>
              </a:endParaRPr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1393449" y="5020959"/>
            <a:ext cx="394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t</a:t>
            </a:r>
            <a:r>
              <a:rPr lang="en-US" dirty="0" smtClean="0">
                <a:latin typeface="Calisto MT" panose="02040603050505030304" pitchFamily="18" charset="0"/>
              </a:rPr>
              <a:t>emp -&gt; R -&gt; L = temp -&gt; L;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0985" y="1809730"/>
            <a:ext cx="4394936" cy="18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774705" y="3051082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21654" y="304727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9" name="Rectangle 4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R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159814" y="3043472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</a:t>
              </a:r>
              <a:r>
                <a:rPr lang="en-US" dirty="0" smtClean="0">
                  <a:latin typeface="Calisto MT" panose="02040603050505030304" pitchFamily="18" charset="0"/>
                </a:rPr>
                <a:t>           </a:t>
              </a:r>
              <a:endParaRPr lang="en-US" dirty="0" smtClean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7607038" y="3039667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189" name="Rectangle 188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4797598" y="1846814"/>
            <a:ext cx="3020589" cy="1731159"/>
            <a:chOff x="5892410" y="2343663"/>
            <a:chExt cx="1251368" cy="896225"/>
          </a:xfrm>
        </p:grpSpPr>
        <p:grpSp>
          <p:nvGrpSpPr>
            <p:cNvPr id="293" name="Group 292"/>
            <p:cNvGrpSpPr/>
            <p:nvPr/>
          </p:nvGrpSpPr>
          <p:grpSpPr>
            <a:xfrm>
              <a:off x="5892410" y="2343663"/>
              <a:ext cx="1251368" cy="869066"/>
              <a:chOff x="3714343" y="2144227"/>
              <a:chExt cx="1251368" cy="869066"/>
            </a:xfrm>
          </p:grpSpPr>
          <p:grpSp>
            <p:nvGrpSpPr>
              <p:cNvPr id="295" name="Group 294"/>
              <p:cNvGrpSpPr/>
              <p:nvPr/>
            </p:nvGrpSpPr>
            <p:grpSpPr>
              <a:xfrm>
                <a:off x="3714343" y="2144227"/>
                <a:ext cx="1251368" cy="869066"/>
                <a:chOff x="3714343" y="2144227"/>
                <a:chExt cx="1251368" cy="869066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3714343" y="2144228"/>
                  <a:ext cx="1229451" cy="869065"/>
                  <a:chOff x="3996354" y="2118591"/>
                  <a:chExt cx="1229451" cy="869065"/>
                </a:xfrm>
              </p:grpSpPr>
              <p:cxnSp>
                <p:nvCxnSpPr>
                  <p:cNvPr id="299" name="Straight Connector 298"/>
                  <p:cNvCxnSpPr/>
                  <p:nvPr/>
                </p:nvCxnSpPr>
                <p:spPr>
                  <a:xfrm>
                    <a:off x="3996354" y="2987575"/>
                    <a:ext cx="157585" cy="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 flipV="1">
                    <a:off x="4153055" y="2118591"/>
                    <a:ext cx="1060" cy="84719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>
                    <a:off x="4153056" y="2167616"/>
                    <a:ext cx="107274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Arrow Connector 301"/>
                  <p:cNvCxnSpPr/>
                  <p:nvPr/>
                </p:nvCxnSpPr>
                <p:spPr>
                  <a:xfrm>
                    <a:off x="5225805" y="2167615"/>
                    <a:ext cx="0" cy="57387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8" name="Rectangle 297"/>
                <p:cNvSpPr/>
                <p:nvPr/>
              </p:nvSpPr>
              <p:spPr>
                <a:xfrm>
                  <a:off x="4910608" y="2144227"/>
                  <a:ext cx="55103" cy="10840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Rectangle 295"/>
              <p:cNvSpPr/>
              <p:nvPr/>
            </p:nvSpPr>
            <p:spPr>
              <a:xfrm>
                <a:off x="3849129" y="2144227"/>
                <a:ext cx="48997" cy="1084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4" name="Rectangle 293"/>
            <p:cNvSpPr/>
            <p:nvPr/>
          </p:nvSpPr>
          <p:spPr>
            <a:xfrm>
              <a:off x="6017181" y="3135854"/>
              <a:ext cx="59012" cy="104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527854" y="2347393"/>
            <a:ext cx="3315819" cy="867734"/>
            <a:chOff x="5208467" y="2677649"/>
            <a:chExt cx="1303277" cy="527808"/>
          </a:xfrm>
        </p:grpSpPr>
        <p:grpSp>
          <p:nvGrpSpPr>
            <p:cNvPr id="304" name="Group 303"/>
            <p:cNvGrpSpPr/>
            <p:nvPr/>
          </p:nvGrpSpPr>
          <p:grpSpPr>
            <a:xfrm>
              <a:off x="5208467" y="2677649"/>
              <a:ext cx="1303277" cy="469620"/>
              <a:chOff x="2962148" y="2485218"/>
              <a:chExt cx="1303277" cy="469620"/>
            </a:xfrm>
            <a:solidFill>
              <a:srgbClr val="7030A0"/>
            </a:solidFill>
          </p:grpSpPr>
          <p:grpSp>
            <p:nvGrpSpPr>
              <p:cNvPr id="306" name="Group 305"/>
              <p:cNvGrpSpPr/>
              <p:nvPr/>
            </p:nvGrpSpPr>
            <p:grpSpPr>
              <a:xfrm>
                <a:off x="2982302" y="2485218"/>
                <a:ext cx="1283123" cy="469620"/>
                <a:chOff x="2982302" y="2485218"/>
                <a:chExt cx="1283123" cy="469620"/>
              </a:xfrm>
              <a:grpFill/>
            </p:grpSpPr>
            <p:grpSp>
              <p:nvGrpSpPr>
                <p:cNvPr id="308" name="Group 307"/>
                <p:cNvGrpSpPr/>
                <p:nvPr/>
              </p:nvGrpSpPr>
              <p:grpSpPr>
                <a:xfrm>
                  <a:off x="2982302" y="2525350"/>
                  <a:ext cx="1283123" cy="429488"/>
                  <a:chOff x="3264313" y="2499713"/>
                  <a:chExt cx="1283123" cy="429488"/>
                </a:xfrm>
                <a:grpFill/>
              </p:grpSpPr>
              <p:cxnSp>
                <p:nvCxnSpPr>
                  <p:cNvPr id="310" name="Straight Connector 309"/>
                  <p:cNvCxnSpPr/>
                  <p:nvPr/>
                </p:nvCxnSpPr>
                <p:spPr>
                  <a:xfrm flipH="1">
                    <a:off x="4375449" y="2921591"/>
                    <a:ext cx="171987" cy="761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 flipV="1">
                    <a:off x="4383993" y="2499713"/>
                    <a:ext cx="0" cy="421878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/>
                  <p:cNvCxnSpPr/>
                  <p:nvPr/>
                </p:nvCxnSpPr>
                <p:spPr>
                  <a:xfrm flipH="1">
                    <a:off x="3264313" y="2499713"/>
                    <a:ext cx="1111135" cy="0"/>
                  </a:xfrm>
                  <a:prstGeom prst="line">
                    <a:avLst/>
                  </a:prstGeom>
                  <a:grpFill/>
                  <a:ln w="381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Arrow Connector 312"/>
                  <p:cNvCxnSpPr/>
                  <p:nvPr/>
                </p:nvCxnSpPr>
                <p:spPr>
                  <a:xfrm>
                    <a:off x="3264313" y="2499713"/>
                    <a:ext cx="0" cy="421878"/>
                  </a:xfrm>
                  <a:prstGeom prst="straightConnector1">
                    <a:avLst/>
                  </a:prstGeom>
                  <a:grpFill/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9" name="Rectangle 308"/>
                <p:cNvSpPr/>
                <p:nvPr/>
              </p:nvSpPr>
              <p:spPr>
                <a:xfrm>
                  <a:off x="4069924" y="2485218"/>
                  <a:ext cx="55571" cy="94648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p:grpSp>
          <p:sp>
            <p:nvSpPr>
              <p:cNvPr id="307" name="Rectangle 306"/>
              <p:cNvSpPr/>
              <p:nvPr/>
            </p:nvSpPr>
            <p:spPr>
              <a:xfrm>
                <a:off x="2962148" y="2495474"/>
                <a:ext cx="53186" cy="9044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324258" y="3079393"/>
              <a:ext cx="51025" cy="12606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6" name="TextBox 315"/>
          <p:cNvSpPr txBox="1"/>
          <p:nvPr/>
        </p:nvSpPr>
        <p:spPr>
          <a:xfrm>
            <a:off x="1393449" y="5428316"/>
            <a:ext cx="138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f</a:t>
            </a:r>
            <a:r>
              <a:rPr lang="en-US" dirty="0" smtClean="0">
                <a:latin typeface="Calisto MT" panose="02040603050505030304" pitchFamily="18" charset="0"/>
              </a:rPr>
              <a:t>ree(temp);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6208443" y="3983780"/>
            <a:ext cx="19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Corner cases: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6525289" y="4353112"/>
            <a:ext cx="30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If the head is to be deleted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6525288" y="4732903"/>
            <a:ext cx="30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If the tail is to be deleted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531936" y="5105926"/>
            <a:ext cx="526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If the number of elements in the list is less than 3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C5D-56AF-468F-9301-88586394A899}" type="datetime4">
              <a:rPr lang="en-US" smtClean="0"/>
              <a:t>April 15, 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/>
      <p:bldP spid="8" grpId="0" animBg="1"/>
      <p:bldP spid="314" grpId="0"/>
      <p:bldP spid="12" grpId="0" animBg="1"/>
      <p:bldP spid="315" grpId="0"/>
      <p:bldP spid="14" grpId="0" animBg="1"/>
      <p:bldP spid="316" grpId="0"/>
      <p:bldP spid="317" grpId="0"/>
      <p:bldP spid="318" grpId="0"/>
      <p:bldP spid="319" grpId="0"/>
      <p:bldP spid="3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CCC7-E697-4F97-AA2C-4941AA788381}" type="datetime4">
              <a:rPr lang="en-US" smtClean="0"/>
              <a:t>April 15, 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8596" cy="1325563"/>
          </a:xfrm>
        </p:spPr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1492" y="1889692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Pointer is Big Brother of Variable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492" y="2389869"/>
            <a:ext cx="711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Because, we can do all the tasks of a variable through a pointer, and also we can do some other tasks also that can’t be done by a variable.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1492" y="3167045"/>
            <a:ext cx="711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So, now you can imagine a pointer like this when you declare a pointer in your program:                                            </a:t>
            </a:r>
          </a:p>
          <a:p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  </a:t>
            </a:r>
            <a:r>
              <a:rPr lang="en-US" b="1" dirty="0" err="1" smtClean="0">
                <a:latin typeface="Calisto MT" panose="02040603050505030304" pitchFamily="18" charset="0"/>
              </a:rPr>
              <a:t>int</a:t>
            </a:r>
            <a:r>
              <a:rPr lang="en-US" b="1" dirty="0" smtClean="0">
                <a:latin typeface="Calisto MT" panose="02040603050505030304" pitchFamily="18" charset="0"/>
              </a:rPr>
              <a:t> *p</a:t>
            </a:r>
            <a:r>
              <a:rPr lang="en-US" dirty="0" smtClean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1491" y="4221220"/>
            <a:ext cx="72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We can consider that initially it has no relationship with the memory!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p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492" y="4765876"/>
            <a:ext cx="724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But when the pointer is in a relationship with the memory, then it works like a variable and also more than a variable.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42" name="Rectangle 41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4307-88BA-4BD4-BBF5-63D3687D7F3E}" type="datetime4">
              <a:rPr lang="en-US" smtClean="0"/>
              <a:t>April 15,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8596" cy="1325563"/>
          </a:xfrm>
        </p:spPr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3389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So, how can </a:t>
            </a:r>
            <a:r>
              <a:rPr lang="en-US" dirty="0" smtClean="0">
                <a:latin typeface="Calisto MT" panose="02040603050505030304" pitchFamily="18" charset="0"/>
              </a:rPr>
              <a:t>you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build a relationship </a:t>
            </a:r>
            <a:r>
              <a:rPr lang="en-US" dirty="0" smtClean="0">
                <a:latin typeface="Calisto MT" panose="02040603050505030304" pitchFamily="18" charset="0"/>
              </a:rPr>
              <a:t>between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pointer and memory?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561776"/>
            <a:ext cx="65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Y</a:t>
            </a:r>
            <a:r>
              <a:rPr lang="en-US" dirty="0" smtClean="0">
                <a:latin typeface="Calisto MT" panose="02040603050505030304" pitchFamily="18" charset="0"/>
              </a:rPr>
              <a:t>ou are searching for : </a:t>
            </a:r>
            <a:r>
              <a:rPr lang="en-US" b="1" dirty="0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 (Memory Allocation)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3061613"/>
            <a:ext cx="715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When a pointer is </a:t>
            </a:r>
            <a:r>
              <a:rPr lang="en-US" dirty="0" err="1" smtClean="0">
                <a:latin typeface="Calisto MT" panose="02040603050505030304" pitchFamily="18" charset="0"/>
              </a:rPr>
              <a:t>malloced</a:t>
            </a:r>
            <a:r>
              <a:rPr lang="en-US" dirty="0" smtClean="0">
                <a:latin typeface="Calisto MT" panose="02040603050505030304" pitchFamily="18" charset="0"/>
              </a:rPr>
              <a:t> then it posts a  relationship status with the memory </a:t>
            </a:r>
            <a:r>
              <a:rPr lang="en-US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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379006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Lets 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 our pointer  </a:t>
            </a:r>
            <a:r>
              <a:rPr lang="en-US" b="1" dirty="0" smtClean="0">
                <a:latin typeface="Calisto MT" panose="02040603050505030304" pitchFamily="18" charset="0"/>
              </a:rPr>
              <a:t>p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p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43" name="Rectangle 42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540A-26B3-4005-9B1C-CFDAAE49FF63}" type="datetime4">
              <a:rPr lang="en-US" smtClean="0"/>
              <a:t>April 15,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8596" cy="1325563"/>
          </a:xfrm>
        </p:spPr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1492" y="203389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p = 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*) 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1492" y="2534580"/>
            <a:ext cx="625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Syntax:  </a:t>
            </a:r>
            <a:r>
              <a:rPr lang="en-US" sz="1600" b="1" dirty="0" err="1" smtClean="0">
                <a:latin typeface="Calisto MT" panose="02040603050505030304" pitchFamily="18" charset="0"/>
              </a:rPr>
              <a:t>pointerName</a:t>
            </a:r>
            <a:r>
              <a:rPr lang="en-US" sz="1600" b="1" dirty="0" smtClean="0">
                <a:latin typeface="Calisto MT" panose="02040603050505030304" pitchFamily="18" charset="0"/>
              </a:rPr>
              <a:t> = (</a:t>
            </a:r>
            <a:r>
              <a:rPr lang="en-US" sz="1600" b="1" dirty="0" err="1" smtClean="0">
                <a:latin typeface="Calisto MT" panose="02040603050505030304" pitchFamily="18" charset="0"/>
              </a:rPr>
              <a:t>DataType</a:t>
            </a:r>
            <a:r>
              <a:rPr lang="en-US" sz="1600" b="1" dirty="0" smtClean="0">
                <a:latin typeface="Calisto MT" panose="02040603050505030304" pitchFamily="18" charset="0"/>
              </a:rPr>
              <a:t>*) </a:t>
            </a:r>
            <a:r>
              <a:rPr lang="en-US" sz="1600" b="1" dirty="0" err="1" smtClean="0">
                <a:latin typeface="Calisto MT" panose="02040603050505030304" pitchFamily="18" charset="0"/>
              </a:rPr>
              <a:t>malloc</a:t>
            </a:r>
            <a:r>
              <a:rPr lang="en-US" sz="1600" b="1" dirty="0" smtClean="0">
                <a:latin typeface="Calisto MT" panose="02040603050505030304" pitchFamily="18" charset="0"/>
              </a:rPr>
              <a:t>(</a:t>
            </a:r>
            <a:r>
              <a:rPr lang="en-US" sz="1600" b="1" dirty="0" err="1" smtClean="0">
                <a:latin typeface="Calisto MT" panose="02040603050505030304" pitchFamily="18" charset="0"/>
              </a:rPr>
              <a:t>sizeof</a:t>
            </a:r>
            <a:r>
              <a:rPr lang="en-US" sz="1600" b="1" dirty="0" smtClean="0">
                <a:latin typeface="Calisto MT" panose="02040603050505030304" pitchFamily="18" charset="0"/>
              </a:rPr>
              <a:t>(</a:t>
            </a:r>
            <a:r>
              <a:rPr lang="en-US" sz="1600" b="1" dirty="0" err="1" smtClean="0">
                <a:latin typeface="Calisto MT" panose="02040603050505030304" pitchFamily="18" charset="0"/>
              </a:rPr>
              <a:t>DataType</a:t>
            </a:r>
            <a:r>
              <a:rPr lang="en-US" sz="1600" b="1" dirty="0" smtClean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1492" y="3035261"/>
            <a:ext cx="65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Now our </a:t>
            </a:r>
            <a:r>
              <a:rPr lang="en-US" b="1" dirty="0" smtClean="0">
                <a:latin typeface="Calisto MT" panose="02040603050505030304" pitchFamily="18" charset="0"/>
              </a:rPr>
              <a:t>p </a:t>
            </a:r>
            <a:r>
              <a:rPr lang="en-US" dirty="0" smtClean="0">
                <a:latin typeface="Calisto MT" panose="02040603050505030304" pitchFamily="18" charset="0"/>
              </a:rPr>
              <a:t>has posted relationship status.</a:t>
            </a:r>
            <a:r>
              <a:rPr lang="en-US" b="1" dirty="0" smtClean="0">
                <a:latin typeface="Calisto MT" panose="02040603050505030304" pitchFamily="18" charset="0"/>
              </a:rPr>
              <a:t> Congratulations!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492" y="3563237"/>
            <a:ext cx="62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Now, </a:t>
            </a:r>
            <a:r>
              <a:rPr lang="en-US" b="1" dirty="0" smtClean="0">
                <a:latin typeface="Calisto MT" panose="02040603050505030304" pitchFamily="18" charset="0"/>
              </a:rPr>
              <a:t>p</a:t>
            </a:r>
            <a:r>
              <a:rPr lang="en-US" dirty="0" smtClean="0">
                <a:latin typeface="Calisto MT" panose="02040603050505030304" pitchFamily="18" charset="0"/>
              </a:rPr>
              <a:t> will act as a variable and also more than a variable.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1492" y="4091114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So, lets try to assign a value by our pointer </a:t>
            </a:r>
            <a:r>
              <a:rPr lang="en-US" b="1" dirty="0" smtClean="0">
                <a:latin typeface="Calisto MT" panose="02040603050505030304" pitchFamily="18" charset="0"/>
              </a:rPr>
              <a:t>p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1492" y="4666378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As our pointer is of primitive data type, so: *p = </a:t>
            </a:r>
            <a:r>
              <a:rPr lang="en-US" dirty="0" smtClean="0">
                <a:latin typeface="Calisto MT" panose="02040603050505030304" pitchFamily="18" charset="0"/>
              </a:rPr>
              <a:t>10;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1492" y="5227282"/>
            <a:ext cx="693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For complex data type:  </a:t>
            </a:r>
            <a:r>
              <a:rPr lang="en-US" b="1" dirty="0" err="1" smtClean="0">
                <a:latin typeface="Calisto MT" panose="02040603050505030304" pitchFamily="18" charset="0"/>
              </a:rPr>
              <a:t>pointerName</a:t>
            </a:r>
            <a:r>
              <a:rPr lang="en-US" b="1" dirty="0" smtClean="0">
                <a:latin typeface="Calisto MT" panose="02040603050505030304" pitchFamily="18" charset="0"/>
              </a:rPr>
              <a:t> -&gt; </a:t>
            </a:r>
            <a:r>
              <a:rPr lang="en-US" b="1" dirty="0" err="1" smtClean="0">
                <a:latin typeface="Calisto MT" panose="02040603050505030304" pitchFamily="18" charset="0"/>
              </a:rPr>
              <a:t>attributeName</a:t>
            </a:r>
            <a:r>
              <a:rPr lang="en-US" b="1" dirty="0" smtClean="0">
                <a:latin typeface="Calisto MT" panose="02040603050505030304" pitchFamily="18" charset="0"/>
              </a:rPr>
              <a:t> = value;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p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25" name="Rectangle 24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9033482" y="2245983"/>
            <a:ext cx="306494" cy="53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1D9-2E9D-4491-98EA-121649198467}" type="datetime4">
              <a:rPr lang="en-US" smtClean="0"/>
              <a:t>April 15,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52" name="Rectangle 51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           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9186729" y="2249170"/>
            <a:ext cx="9970" cy="915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6" grpId="0"/>
      <p:bldP spid="19" grpId="0"/>
      <p:bldP spid="20" grpId="0"/>
      <p:bldP spid="21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8596" cy="1325563"/>
          </a:xfrm>
        </p:spPr>
        <p:txBody>
          <a:bodyPr/>
          <a:lstStyle/>
          <a:p>
            <a:r>
              <a:rPr lang="en-US" dirty="0" smtClean="0"/>
              <a:t>Variable  Equality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1491" y="2033899"/>
            <a:ext cx="68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Let, we have two simple integer variables </a:t>
            </a:r>
            <a:r>
              <a:rPr lang="en-US" b="1" dirty="0" smtClean="0">
                <a:latin typeface="Calisto MT" panose="02040603050505030304" pitchFamily="18" charset="0"/>
              </a:rPr>
              <a:t>a</a:t>
            </a:r>
            <a:r>
              <a:rPr lang="en-US" dirty="0" smtClean="0">
                <a:latin typeface="Calisto MT" panose="02040603050505030304" pitchFamily="18" charset="0"/>
              </a:rPr>
              <a:t> and </a:t>
            </a:r>
            <a:r>
              <a:rPr lang="en-US" b="1" dirty="0" smtClean="0">
                <a:latin typeface="Calisto MT" panose="02040603050505030304" pitchFamily="18" charset="0"/>
              </a:rPr>
              <a:t>b</a:t>
            </a:r>
            <a:r>
              <a:rPr lang="en-US" dirty="0" smtClean="0">
                <a:latin typeface="Calisto MT" panose="02040603050505030304" pitchFamily="18" charset="0"/>
              </a:rPr>
              <a:t> in our program.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1492" y="247071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a = 10;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1490" y="2931354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b = 25;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5" name="Rectangle 14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51" name="Rectangle 50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           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06787" y="3061612"/>
            <a:ext cx="548893" cy="548893"/>
            <a:chOff x="7037811" y="4753432"/>
            <a:chExt cx="548893" cy="548893"/>
          </a:xfrm>
          <a:solidFill>
            <a:srgbClr val="92D050"/>
          </a:solidFill>
        </p:grpSpPr>
        <p:sp>
          <p:nvSpPr>
            <p:cNvPr id="54" name="Rectangle 53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25           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082787" y="2692283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a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729464" y="2668160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D520-622D-4023-8951-D9A9E90EB6E7}" type="datetime4">
              <a:rPr lang="en-US" smtClean="0"/>
              <a:t>April 15,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8596" cy="1325563"/>
          </a:xfrm>
        </p:spPr>
        <p:txBody>
          <a:bodyPr/>
          <a:lstStyle/>
          <a:p>
            <a:r>
              <a:rPr lang="en-US" dirty="0" smtClean="0"/>
              <a:t>Variable  Equality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1491" y="2033899"/>
            <a:ext cx="68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Let, we have two simple integer variables </a:t>
            </a:r>
            <a:r>
              <a:rPr lang="en-US" b="1" dirty="0" smtClean="0">
                <a:latin typeface="Calisto MT" panose="02040603050505030304" pitchFamily="18" charset="0"/>
              </a:rPr>
              <a:t>a</a:t>
            </a:r>
            <a:r>
              <a:rPr lang="en-US" dirty="0" smtClean="0">
                <a:latin typeface="Calisto MT" panose="02040603050505030304" pitchFamily="18" charset="0"/>
              </a:rPr>
              <a:t> and </a:t>
            </a:r>
            <a:r>
              <a:rPr lang="en-US" b="1" dirty="0" smtClean="0">
                <a:latin typeface="Calisto MT" panose="02040603050505030304" pitchFamily="18" charset="0"/>
              </a:rPr>
              <a:t>b</a:t>
            </a:r>
            <a:r>
              <a:rPr lang="en-US" dirty="0" smtClean="0">
                <a:latin typeface="Calisto MT" panose="02040603050505030304" pitchFamily="18" charset="0"/>
              </a:rPr>
              <a:t> in our program.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1492" y="247071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a = 10;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1490" y="2931354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b = 25;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1492" y="3438939"/>
            <a:ext cx="573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What happens when we equal these two variable?        </a:t>
            </a:r>
            <a:r>
              <a:rPr lang="en-US" dirty="0">
                <a:latin typeface="Calisto MT" panose="02040603050505030304" pitchFamily="18" charset="0"/>
              </a:rPr>
              <a:t>a</a:t>
            </a:r>
            <a:r>
              <a:rPr lang="en-US" dirty="0" smtClean="0">
                <a:latin typeface="Calisto MT" panose="02040603050505030304" pitchFamily="18" charset="0"/>
              </a:rPr>
              <a:t> = b;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5" name="Rectangle 14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51" name="Rectangle 50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           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06787" y="3061612"/>
            <a:ext cx="548893" cy="548893"/>
            <a:chOff x="7037811" y="4753432"/>
            <a:chExt cx="548893" cy="548893"/>
          </a:xfrm>
          <a:solidFill>
            <a:srgbClr val="92D050"/>
          </a:solidFill>
        </p:grpSpPr>
        <p:sp>
          <p:nvSpPr>
            <p:cNvPr id="54" name="Rectangle 53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25           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082787" y="2692283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a</a:t>
            </a:r>
            <a:endParaRPr lang="en-US" dirty="0" smtClean="0">
              <a:latin typeface="Calisto MT" panose="0204060305050503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729464" y="2668160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1492" y="4085270"/>
            <a:ext cx="422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Simply, the value of </a:t>
            </a:r>
            <a:r>
              <a:rPr lang="en-US" b="1" dirty="0" smtClean="0">
                <a:latin typeface="Calisto MT" panose="02040603050505030304" pitchFamily="18" charset="0"/>
              </a:rPr>
              <a:t>b</a:t>
            </a:r>
            <a:r>
              <a:rPr lang="en-US" dirty="0" smtClean="0">
                <a:latin typeface="Calisto MT" panose="02040603050505030304" pitchFamily="18" charset="0"/>
              </a:rPr>
              <a:t> is copied to </a:t>
            </a:r>
            <a:r>
              <a:rPr lang="en-US" b="1" dirty="0" smtClean="0">
                <a:latin typeface="Calisto MT" panose="02040603050505030304" pitchFamily="18" charset="0"/>
              </a:rPr>
              <a:t>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0606784" y="3061607"/>
            <a:ext cx="548893" cy="548893"/>
            <a:chOff x="7037811" y="4753432"/>
            <a:chExt cx="548893" cy="548893"/>
          </a:xfrm>
          <a:solidFill>
            <a:srgbClr val="92D050"/>
          </a:solidFill>
        </p:grpSpPr>
        <p:sp>
          <p:nvSpPr>
            <p:cNvPr id="60" name="Rectangle 59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25           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31492" y="4454602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So, after this operation, value of </a:t>
            </a:r>
            <a:r>
              <a:rPr lang="en-US" b="1" dirty="0" smtClean="0">
                <a:latin typeface="Calisto MT" panose="02040603050505030304" pitchFamily="18" charset="0"/>
              </a:rPr>
              <a:t>a</a:t>
            </a:r>
            <a:r>
              <a:rPr lang="en-US" dirty="0" smtClean="0">
                <a:latin typeface="Calisto MT" panose="02040603050505030304" pitchFamily="18" charset="0"/>
              </a:rPr>
              <a:t> will be 25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1492" y="4823934"/>
            <a:ext cx="722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Now, after this equality operation, if I bring any change into </a:t>
            </a:r>
            <a:r>
              <a:rPr lang="en-US" b="1" dirty="0" smtClean="0">
                <a:latin typeface="Calisto MT" panose="02040603050505030304" pitchFamily="18" charset="0"/>
              </a:rPr>
              <a:t>b</a:t>
            </a:r>
            <a:r>
              <a:rPr lang="en-US" dirty="0" smtClean="0">
                <a:latin typeface="Calisto MT" panose="02040603050505030304" pitchFamily="18" charset="0"/>
              </a:rPr>
              <a:t>, Let we made b = 40. Will it bring any change in </a:t>
            </a:r>
            <a:r>
              <a:rPr lang="en-US" b="1" dirty="0" smtClean="0">
                <a:latin typeface="Calisto MT" panose="02040603050505030304" pitchFamily="18" charset="0"/>
              </a:rPr>
              <a:t>a</a:t>
            </a:r>
            <a:r>
              <a:rPr lang="en-US" dirty="0" smtClean="0">
                <a:latin typeface="Calisto MT" panose="02040603050505030304" pitchFamily="18" charset="0"/>
              </a:rPr>
              <a:t>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31490" y="548293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sto MT" panose="02040603050505030304" pitchFamily="18" charset="0"/>
              </a:rPr>
              <a:t>Ans</a:t>
            </a:r>
            <a:r>
              <a:rPr lang="en-US" dirty="0" smtClean="0">
                <a:latin typeface="Calisto MT" panose="02040603050505030304" pitchFamily="18" charset="0"/>
              </a:rPr>
              <a:t> is NO. Because </a:t>
            </a:r>
            <a:r>
              <a:rPr lang="en-US" b="1" dirty="0" smtClean="0">
                <a:latin typeface="Calisto MT" panose="02040603050505030304" pitchFamily="18" charset="0"/>
              </a:rPr>
              <a:t>a</a:t>
            </a:r>
            <a:r>
              <a:rPr lang="en-US" dirty="0" smtClean="0">
                <a:latin typeface="Calisto MT" panose="02040603050505030304" pitchFamily="18" charset="0"/>
              </a:rPr>
              <a:t> is totally a separate unit from </a:t>
            </a:r>
            <a:r>
              <a:rPr lang="en-US" b="1" dirty="0" smtClean="0">
                <a:latin typeface="Calisto MT" panose="02040603050505030304" pitchFamily="18" charset="0"/>
              </a:rPr>
              <a:t>b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0606781" y="3061600"/>
            <a:ext cx="548893" cy="548893"/>
            <a:chOff x="7037811" y="4753432"/>
            <a:chExt cx="548893" cy="548893"/>
          </a:xfrm>
          <a:solidFill>
            <a:srgbClr val="FFFF00"/>
          </a:solidFill>
        </p:grpSpPr>
        <p:sp>
          <p:nvSpPr>
            <p:cNvPr id="49" name="Rectangle 48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  <a:r>
                <a:rPr lang="en-US" dirty="0" smtClean="0">
                  <a:latin typeface="Calisto MT" panose="02040603050505030304" pitchFamily="18" charset="0"/>
                </a:rPr>
                <a:t>0           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5722-5259-4326-A320-79A1C6465A4D}" type="datetime4">
              <a:rPr lang="en-US" smtClean="0"/>
              <a:t>April 15,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463 L -0.13542 -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8596" cy="1325563"/>
          </a:xfrm>
        </p:spPr>
        <p:txBody>
          <a:bodyPr/>
          <a:lstStyle/>
          <a:p>
            <a:r>
              <a:rPr lang="en-US" dirty="0" smtClean="0"/>
              <a:t>Pointer  Equality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1491" y="1819926"/>
            <a:ext cx="681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Let, we have two simple integer pointers </a:t>
            </a:r>
            <a:r>
              <a:rPr lang="en-US" b="1" dirty="0" smtClean="0">
                <a:latin typeface="Calisto MT" panose="02040603050505030304" pitchFamily="18" charset="0"/>
              </a:rPr>
              <a:t>a</a:t>
            </a:r>
            <a:r>
              <a:rPr lang="en-US" dirty="0" smtClean="0">
                <a:latin typeface="Calisto MT" panose="02040603050505030304" pitchFamily="18" charset="0"/>
              </a:rPr>
              <a:t> and </a:t>
            </a:r>
            <a:r>
              <a:rPr lang="en-US" b="1" dirty="0" smtClean="0">
                <a:latin typeface="Calisto MT" panose="02040603050505030304" pitchFamily="18" charset="0"/>
              </a:rPr>
              <a:t>b</a:t>
            </a:r>
            <a:r>
              <a:rPr lang="en-US" dirty="0" smtClean="0">
                <a:latin typeface="Calisto MT" panose="02040603050505030304" pitchFamily="18" charset="0"/>
              </a:rPr>
              <a:t> in our program.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1492" y="2154231"/>
            <a:ext cx="111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*a;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28849" y="2146277"/>
            <a:ext cx="112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*b;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1492" y="251560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First build their relationship with the memory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536421" y="1942238"/>
            <a:ext cx="298480" cy="863677"/>
            <a:chOff x="8311096" y="570965"/>
            <a:chExt cx="298480" cy="1291329"/>
          </a:xfrm>
        </p:grpSpPr>
        <p:sp>
          <p:nvSpPr>
            <p:cNvPr id="21" name="TextBox 20"/>
            <p:cNvSpPr txBox="1"/>
            <p:nvPr/>
          </p:nvSpPr>
          <p:spPr>
            <a:xfrm>
              <a:off x="8311096" y="570965"/>
              <a:ext cx="298480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460336" y="1067535"/>
              <a:ext cx="0" cy="7947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5" name="Rectangle 14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31491" y="2858165"/>
            <a:ext cx="32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a</a:t>
            </a:r>
            <a:r>
              <a:rPr lang="en-US" dirty="0" smtClean="0">
                <a:latin typeface="Calisto MT" panose="02040603050505030304" pitchFamily="18" charset="0"/>
              </a:rPr>
              <a:t> = 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90484" y="2884287"/>
            <a:ext cx="323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b</a:t>
            </a:r>
            <a:r>
              <a:rPr lang="en-US" dirty="0" smtClean="0">
                <a:latin typeface="Calisto MT" panose="02040603050505030304" pitchFamily="18" charset="0"/>
              </a:rPr>
              <a:t> = 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31491" y="3245678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*a = 10;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00672" y="3247541"/>
            <a:ext cx="133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*b = 25;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1491" y="3641691"/>
            <a:ext cx="592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What happens when we equal these two pointer:  a = 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31491" y="4011023"/>
            <a:ext cx="7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T</a:t>
            </a:r>
            <a:r>
              <a:rPr lang="en-US" dirty="0" smtClean="0">
                <a:latin typeface="Calisto MT" panose="02040603050505030304" pitchFamily="18" charset="0"/>
              </a:rPr>
              <a:t>he memory location of pointer </a:t>
            </a:r>
            <a:r>
              <a:rPr lang="en-US" b="1" dirty="0" smtClean="0">
                <a:latin typeface="Calisto MT" panose="02040603050505030304" pitchFamily="18" charset="0"/>
              </a:rPr>
              <a:t>b</a:t>
            </a:r>
            <a:r>
              <a:rPr lang="en-US" dirty="0" smtClean="0">
                <a:latin typeface="Calisto MT" panose="02040603050505030304" pitchFamily="18" charset="0"/>
              </a:rPr>
              <a:t> will assigned to pointer </a:t>
            </a:r>
            <a:r>
              <a:rPr lang="en-US" b="1" dirty="0" smtClean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31491" y="441710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More specifically pointer </a:t>
            </a:r>
            <a:r>
              <a:rPr lang="en-US" b="1" dirty="0" smtClean="0">
                <a:latin typeface="Calisto MT" panose="02040603050505030304" pitchFamily="18" charset="0"/>
              </a:rPr>
              <a:t>a </a:t>
            </a:r>
            <a:r>
              <a:rPr lang="en-US" dirty="0" smtClean="0">
                <a:latin typeface="Calisto MT" panose="02040603050505030304" pitchFamily="18" charset="0"/>
              </a:rPr>
              <a:t>will point on the pointer </a:t>
            </a:r>
            <a:r>
              <a:rPr lang="en-US" b="1" dirty="0" smtClean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1491" y="4777431"/>
            <a:ext cx="350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Now do the task: *b = *b + 30;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1490" y="5137759"/>
            <a:ext cx="350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What if you print *a,*b now?</a:t>
            </a:r>
            <a:endParaRPr lang="en-US" b="1" dirty="0" smtClean="0">
              <a:latin typeface="Calisto MT" panose="020406030505050303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0181497" y="1942238"/>
            <a:ext cx="301686" cy="863677"/>
            <a:chOff x="8311096" y="570965"/>
            <a:chExt cx="301686" cy="1291329"/>
          </a:xfrm>
        </p:grpSpPr>
        <p:sp>
          <p:nvSpPr>
            <p:cNvPr id="61" name="TextBox 60"/>
            <p:cNvSpPr txBox="1"/>
            <p:nvPr/>
          </p:nvSpPr>
          <p:spPr>
            <a:xfrm>
              <a:off x="8311096" y="570965"/>
              <a:ext cx="301686" cy="552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8460336" y="1067535"/>
              <a:ext cx="0" cy="7947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315562" y="2240177"/>
            <a:ext cx="811046" cy="821440"/>
            <a:chOff x="8315562" y="2240177"/>
            <a:chExt cx="811046" cy="821440"/>
          </a:xfrm>
        </p:grpSpPr>
        <p:sp>
          <p:nvSpPr>
            <p:cNvPr id="5" name="Rectangle 4"/>
            <p:cNvSpPr/>
            <p:nvPr/>
          </p:nvSpPr>
          <p:spPr>
            <a:xfrm>
              <a:off x="8315562" y="2240177"/>
              <a:ext cx="811046" cy="531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8687538" y="2274358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9964082" y="2240177"/>
            <a:ext cx="811046" cy="821440"/>
            <a:chOff x="8315562" y="2240177"/>
            <a:chExt cx="811046" cy="821440"/>
          </a:xfrm>
        </p:grpSpPr>
        <p:sp>
          <p:nvSpPr>
            <p:cNvPr id="67" name="Rectangle 66"/>
            <p:cNvSpPr/>
            <p:nvPr/>
          </p:nvSpPr>
          <p:spPr>
            <a:xfrm>
              <a:off x="8315562" y="2240177"/>
              <a:ext cx="811046" cy="531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8687538" y="2274358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411215" y="3061607"/>
            <a:ext cx="548893" cy="5488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056290" y="3061606"/>
            <a:ext cx="548893" cy="548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470394" y="3151386"/>
            <a:ext cx="4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18970" y="3151386"/>
            <a:ext cx="4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36421" y="2240177"/>
            <a:ext cx="298480" cy="8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endCxn id="19" idx="0"/>
          </p:cNvCxnSpPr>
          <p:nvPr/>
        </p:nvCxnSpPr>
        <p:spPr>
          <a:xfrm>
            <a:off x="8669810" y="2276034"/>
            <a:ext cx="1662531" cy="785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054412" y="3061597"/>
            <a:ext cx="548893" cy="548893"/>
            <a:chOff x="11404490" y="2257022"/>
            <a:chExt cx="548893" cy="548893"/>
          </a:xfrm>
          <a:solidFill>
            <a:schemeClr val="bg1">
              <a:lumMod val="85000"/>
            </a:schemeClr>
          </a:solidFill>
        </p:grpSpPr>
        <p:sp>
          <p:nvSpPr>
            <p:cNvPr id="77" name="Rectangle 76"/>
            <p:cNvSpPr/>
            <p:nvPr/>
          </p:nvSpPr>
          <p:spPr>
            <a:xfrm>
              <a:off x="11404490" y="225702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467170" y="2346802"/>
              <a:ext cx="4251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  <a:r>
                <a:rPr lang="en-US" dirty="0" smtClean="0">
                  <a:latin typeface="Calisto MT" panose="02040603050505030304" pitchFamily="18" charset="0"/>
                </a:rPr>
                <a:t>5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642151" y="5137759"/>
            <a:ext cx="32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Answer: 55 for both *a, and *b</a:t>
            </a:r>
            <a:endParaRPr lang="en-US" b="1" dirty="0" smtClean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1491" y="5507091"/>
            <a:ext cx="681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Means a and b are working on same memory location now</a:t>
            </a:r>
            <a:endParaRPr lang="en-US" b="1" dirty="0" smtClean="0">
              <a:latin typeface="Calisto MT" panose="0204060305050503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31491" y="5858415"/>
            <a:ext cx="388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Why pointer equality is dangerous?</a:t>
            </a:r>
            <a:endParaRPr lang="en-US" b="1" dirty="0" smtClean="0">
              <a:latin typeface="Calisto MT" panose="0204060305050503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46564" y="5876423"/>
            <a:ext cx="517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sto MT" panose="02040603050505030304" pitchFamily="18" charset="0"/>
              </a:rPr>
              <a:t>Because it claims share on other’s life partner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1568-358D-42FF-ADA0-86214DCD059C}" type="datetime4">
              <a:rPr lang="en-US" smtClean="0"/>
              <a:t>April 15,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4" grpId="0"/>
      <p:bldP spid="50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9" grpId="0" animBg="1"/>
      <p:bldP spid="70" grpId="0" animBg="1"/>
      <p:bldP spid="71" grpId="0"/>
      <p:bldP spid="72" grpId="0"/>
      <p:bldP spid="10" grpId="0" animBg="1"/>
      <p:bldP spid="79" grpId="0"/>
      <p:bldP spid="80" grpId="0"/>
      <p:bldP spid="82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8596" cy="1325563"/>
          </a:xfrm>
        </p:spPr>
        <p:txBody>
          <a:bodyPr/>
          <a:lstStyle/>
          <a:p>
            <a:r>
              <a:rPr lang="en-US" dirty="0" smtClean="0"/>
              <a:t>Pointer  Equality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1491" y="1819926"/>
            <a:ext cx="461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Let’s do a task: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1493" y="2154231"/>
            <a:ext cx="373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*a =  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));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5" name="Rectangle 14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26660" y="1942238"/>
            <a:ext cx="811046" cy="1112237"/>
            <a:chOff x="8326660" y="1942238"/>
            <a:chExt cx="811046" cy="1112237"/>
          </a:xfrm>
        </p:grpSpPr>
        <p:sp>
          <p:nvSpPr>
            <p:cNvPr id="21" name="TextBox 20"/>
            <p:cNvSpPr txBox="1"/>
            <p:nvPr/>
          </p:nvSpPr>
          <p:spPr>
            <a:xfrm>
              <a:off x="8536421" y="1942238"/>
              <a:ext cx="298480" cy="24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326660" y="2233035"/>
              <a:ext cx="811046" cy="821440"/>
              <a:chOff x="8315562" y="2240177"/>
              <a:chExt cx="811046" cy="8214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315562" y="2240177"/>
                <a:ext cx="811046" cy="531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8687538" y="2274358"/>
                <a:ext cx="1" cy="7872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Rectangle 68"/>
          <p:cNvSpPr/>
          <p:nvPr/>
        </p:nvSpPr>
        <p:spPr>
          <a:xfrm>
            <a:off x="8411215" y="3061607"/>
            <a:ext cx="548893" cy="5488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9630870" y="1923019"/>
            <a:ext cx="301686" cy="1133604"/>
            <a:chOff x="6278362" y="3023886"/>
            <a:chExt cx="301686" cy="1133604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6429205" y="3370231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278362" y="30238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b</a:t>
              </a:r>
            </a:p>
          </p:txBody>
        </p:sp>
      </p:grpSp>
      <p:sp>
        <p:nvSpPr>
          <p:cNvPr id="98" name="Rectangle 97"/>
          <p:cNvSpPr/>
          <p:nvPr/>
        </p:nvSpPr>
        <p:spPr>
          <a:xfrm>
            <a:off x="9505283" y="3056613"/>
            <a:ext cx="548893" cy="548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31493" y="2488536"/>
            <a:ext cx="373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*b =  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*)</a:t>
            </a:r>
            <a:r>
              <a:rPr lang="en-US" dirty="0" err="1" smtClean="0">
                <a:latin typeface="Calisto MT" panose="02040603050505030304" pitchFamily="18" charset="0"/>
              </a:rPr>
              <a:t>malloc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sizeof</a:t>
            </a:r>
            <a:r>
              <a:rPr lang="en-US" dirty="0" smtClean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latin typeface="Calisto MT" panose="02040603050505030304" pitchFamily="18" charset="0"/>
              </a:rPr>
              <a:t>int</a:t>
            </a:r>
            <a:r>
              <a:rPr lang="en-US" dirty="0" smtClean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31491" y="2871947"/>
            <a:ext cx="720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Now point </a:t>
            </a:r>
            <a:r>
              <a:rPr lang="en-US" b="1" i="1" dirty="0" smtClean="0">
                <a:latin typeface="Calisto MT" panose="02040603050505030304" pitchFamily="18" charset="0"/>
              </a:rPr>
              <a:t>b</a:t>
            </a:r>
            <a:r>
              <a:rPr lang="en-US" dirty="0" smtClean="0">
                <a:latin typeface="Calisto MT" panose="02040603050505030304" pitchFamily="18" charset="0"/>
              </a:rPr>
              <a:t> on where </a:t>
            </a:r>
            <a:r>
              <a:rPr lang="en-US" b="1" i="1" dirty="0" smtClean="0">
                <a:latin typeface="Calisto MT" panose="02040603050505030304" pitchFamily="18" charset="0"/>
              </a:rPr>
              <a:t>Pointer-a</a:t>
            </a:r>
            <a:r>
              <a:rPr lang="en-US" dirty="0" smtClean="0">
                <a:latin typeface="Calisto MT" panose="02040603050505030304" pitchFamily="18" charset="0"/>
              </a:rPr>
              <a:t> is pointing and also point </a:t>
            </a:r>
            <a:r>
              <a:rPr lang="en-US" b="1" i="1" dirty="0" smtClean="0">
                <a:latin typeface="Calisto MT" panose="02040603050505030304" pitchFamily="18" charset="0"/>
              </a:rPr>
              <a:t>a</a:t>
            </a:r>
            <a:r>
              <a:rPr lang="en-US" dirty="0" smtClean="0">
                <a:latin typeface="Calisto MT" panose="02040603050505030304" pitchFamily="18" charset="0"/>
              </a:rPr>
              <a:t> on where </a:t>
            </a:r>
            <a:r>
              <a:rPr lang="en-US" b="1" i="1" dirty="0" smtClean="0">
                <a:latin typeface="Calisto MT" panose="02040603050505030304" pitchFamily="18" charset="0"/>
              </a:rPr>
              <a:t>Pointer-b</a:t>
            </a:r>
            <a:r>
              <a:rPr lang="en-US" dirty="0" smtClean="0">
                <a:latin typeface="Calisto MT" panose="02040603050505030304" pitchFamily="18" charset="0"/>
              </a:rPr>
              <a:t> is pointing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31491" y="3532357"/>
            <a:ext cx="484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If we do: b = a and then a = b, will it be ok?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31491" y="3901689"/>
            <a:ext cx="161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Let’s check: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38329" y="3901689"/>
            <a:ext cx="153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First do b = 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35434" y="3901689"/>
            <a:ext cx="16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Then do a = b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31491" y="4308101"/>
            <a:ext cx="33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Did it fulfil the requirement?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76889" y="4308101"/>
            <a:ext cx="51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5290" y="4677433"/>
            <a:ext cx="444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Lets try another way from the beginning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5290" y="5046765"/>
            <a:ext cx="607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Take a temporary pointer c and point it on where b points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45289" y="5416097"/>
            <a:ext cx="607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</a:rPr>
              <a:t>i</a:t>
            </a:r>
            <a:r>
              <a:rPr lang="en-US" dirty="0" err="1" smtClean="0">
                <a:latin typeface="Calisto MT" panose="02040603050505030304" pitchFamily="18" charset="0"/>
              </a:rPr>
              <a:t>nt</a:t>
            </a:r>
            <a:r>
              <a:rPr lang="en-US" dirty="0" smtClean="0">
                <a:latin typeface="Calisto MT" panose="02040603050505030304" pitchFamily="18" charset="0"/>
              </a:rPr>
              <a:t> *c = b;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5288" y="5785429"/>
            <a:ext cx="13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sto MT" panose="02040603050505030304" pitchFamily="18" charset="0"/>
              </a:rPr>
              <a:t>Now do: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624414" y="5785429"/>
            <a:ext cx="75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b = 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98926" y="5785429"/>
            <a:ext cx="16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Then do a = 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20242" y="2267216"/>
            <a:ext cx="439069" cy="78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97" idx="2"/>
          </p:cNvCxnSpPr>
          <p:nvPr/>
        </p:nvCxnSpPr>
        <p:spPr>
          <a:xfrm flipH="1">
            <a:off x="8830714" y="2292351"/>
            <a:ext cx="950999" cy="755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09264" y="2264372"/>
            <a:ext cx="1017970" cy="78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9777995" y="2266853"/>
            <a:ext cx="1" cy="7872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907389" y="1923019"/>
            <a:ext cx="1177438" cy="1138588"/>
            <a:chOff x="5416500" y="3023886"/>
            <a:chExt cx="1218033" cy="1124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5416500" y="3370231"/>
              <a:ext cx="1012705" cy="7779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345671" y="302388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c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9494606" y="2264372"/>
            <a:ext cx="412783" cy="78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8828855" y="2257611"/>
            <a:ext cx="954042" cy="789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8414933" y="2257611"/>
            <a:ext cx="1286065" cy="796501"/>
            <a:chOff x="8414933" y="2257611"/>
            <a:chExt cx="1286065" cy="796501"/>
          </a:xfrm>
        </p:grpSpPr>
        <p:sp>
          <p:nvSpPr>
            <p:cNvPr id="64" name="Rectangle 63"/>
            <p:cNvSpPr/>
            <p:nvPr/>
          </p:nvSpPr>
          <p:spPr>
            <a:xfrm>
              <a:off x="8414933" y="2257611"/>
              <a:ext cx="394331" cy="796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>
              <a:endCxn id="28" idx="2"/>
            </p:cNvCxnSpPr>
            <p:nvPr/>
          </p:nvCxnSpPr>
          <p:spPr>
            <a:xfrm>
              <a:off x="8687159" y="2266852"/>
              <a:ext cx="1013839" cy="7804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056261" y="5785429"/>
            <a:ext cx="16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alisto MT" panose="02040603050505030304" pitchFamily="18" charset="0"/>
              </a:rPr>
              <a:t>Now it’s done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E2A-0F7A-43B2-9B2C-F4E0142C34F0}" type="datetime4">
              <a:rPr lang="en-US" smtClean="0"/>
              <a:t>April 15,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B40B-4036-4F81-8802-F73264B71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69" grpId="0" animBg="1"/>
      <p:bldP spid="98" grpId="0" animBg="1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3" grpId="0" animBg="1"/>
      <p:bldP spid="26" grpId="0" animBg="1"/>
      <p:bldP spid="28" grpId="0" animBg="1"/>
      <p:bldP spid="118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3969</TotalTime>
  <Words>1990</Words>
  <Application>Microsoft Office PowerPoint</Application>
  <PresentationFormat>Widescreen</PresentationFormat>
  <Paragraphs>528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Calisto MT</vt:lpstr>
      <vt:lpstr>Georgia</vt:lpstr>
      <vt:lpstr>Times New Roman</vt:lpstr>
      <vt:lpstr>Wingdings</vt:lpstr>
      <vt:lpstr>Swapnil</vt:lpstr>
      <vt:lpstr>Doubly Linked List</vt:lpstr>
      <vt:lpstr>Variables</vt:lpstr>
      <vt:lpstr>Pointer</vt:lpstr>
      <vt:lpstr>Pointer</vt:lpstr>
      <vt:lpstr>Pointer</vt:lpstr>
      <vt:lpstr>Variable  Equality</vt:lpstr>
      <vt:lpstr>Variable  Equality</vt:lpstr>
      <vt:lpstr>Pointer  Equality</vt:lpstr>
      <vt:lpstr>Pointer  Equality</vt:lpstr>
      <vt:lpstr>Pointer  Equality</vt:lpstr>
      <vt:lpstr>Structure Definition </vt:lpstr>
      <vt:lpstr>Accessing Different Parts</vt:lpstr>
      <vt:lpstr>Pointer of Structure</vt:lpstr>
      <vt:lpstr>Pointer Inside Structure </vt:lpstr>
      <vt:lpstr>Linear Doubly Linked List</vt:lpstr>
      <vt:lpstr>Linear Doubly Linked List</vt:lpstr>
      <vt:lpstr>Create First Element</vt:lpstr>
      <vt:lpstr>Insert at First</vt:lpstr>
      <vt:lpstr>Insert at Last</vt:lpstr>
      <vt:lpstr>Insert at Last</vt:lpstr>
      <vt:lpstr>Find an Element (First Occurrence)</vt:lpstr>
      <vt:lpstr>Find an Element (First Occurrence)</vt:lpstr>
      <vt:lpstr>Delete an Element(First Occurrence)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ACER</dc:creator>
  <cp:lastModifiedBy>ACER</cp:lastModifiedBy>
  <cp:revision>281</cp:revision>
  <dcterms:created xsi:type="dcterms:W3CDTF">2020-04-01T09:54:48Z</dcterms:created>
  <dcterms:modified xsi:type="dcterms:W3CDTF">2021-04-15T09:48:14Z</dcterms:modified>
</cp:coreProperties>
</file>