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6"/>
  </p:notesMasterIdLst>
  <p:sldIdLst>
    <p:sldId id="256" r:id="rId2"/>
    <p:sldId id="257" r:id="rId3"/>
    <p:sldId id="303" r:id="rId4"/>
    <p:sldId id="258" r:id="rId5"/>
    <p:sldId id="293" r:id="rId6"/>
    <p:sldId id="294" r:id="rId7"/>
    <p:sldId id="306" r:id="rId8"/>
    <p:sldId id="295" r:id="rId9"/>
    <p:sldId id="301" r:id="rId10"/>
    <p:sldId id="296" r:id="rId11"/>
    <p:sldId id="297" r:id="rId12"/>
    <p:sldId id="298" r:id="rId13"/>
    <p:sldId id="299" r:id="rId14"/>
    <p:sldId id="300" r:id="rId15"/>
    <p:sldId id="302" r:id="rId16"/>
    <p:sldId id="304" r:id="rId17"/>
    <p:sldId id="307" r:id="rId18"/>
    <p:sldId id="318" r:id="rId19"/>
    <p:sldId id="319" r:id="rId20"/>
    <p:sldId id="322" r:id="rId21"/>
    <p:sldId id="323" r:id="rId22"/>
    <p:sldId id="321" r:id="rId23"/>
    <p:sldId id="329" r:id="rId24"/>
    <p:sldId id="331" r:id="rId25"/>
    <p:sldId id="332" r:id="rId26"/>
    <p:sldId id="333" r:id="rId27"/>
    <p:sldId id="334" r:id="rId28"/>
    <p:sldId id="335" r:id="rId29"/>
    <p:sldId id="336" r:id="rId30"/>
    <p:sldId id="337" r:id="rId31"/>
    <p:sldId id="338" r:id="rId32"/>
    <p:sldId id="339" r:id="rId33"/>
    <p:sldId id="340" r:id="rId34"/>
    <p:sldId id="341" r:id="rId35"/>
    <p:sldId id="342" r:id="rId36"/>
    <p:sldId id="343" r:id="rId37"/>
    <p:sldId id="345" r:id="rId38"/>
    <p:sldId id="344" r:id="rId39"/>
    <p:sldId id="346" r:id="rId40"/>
    <p:sldId id="347" r:id="rId41"/>
    <p:sldId id="348" r:id="rId42"/>
    <p:sldId id="349" r:id="rId43"/>
    <p:sldId id="350" r:id="rId44"/>
    <p:sldId id="292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0" autoAdjust="0"/>
    <p:restoredTop sz="94660"/>
  </p:normalViewPr>
  <p:slideViewPr>
    <p:cSldViewPr snapToGrid="0">
      <p:cViewPr varScale="1">
        <p:scale>
          <a:sx n="89" d="100"/>
          <a:sy n="89" d="100"/>
        </p:scale>
        <p:origin x="34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1B1723-6DA9-4EFA-8335-07AF00B8CDD0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38B005-1B38-409A-B96F-F06244A93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887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38B005-1B38-409A-B96F-F06244A9359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0848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38B005-1B38-409A-B96F-F06244A9359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3300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38B005-1B38-409A-B96F-F06244A9359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93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754183"/>
            <a:ext cx="10058400" cy="1056979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48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Georgia" panose="02040502050405020303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3E6DF79B-A28E-41A0-B422-F0EE43E36BD3}" type="datetime2">
              <a:rPr lang="en-US" smtClean="0"/>
              <a:t>Thursday, October 14,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Swapnil Biswas, Lecturer, Dept of CSE, MIST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188720" y="4199467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9581" y="1385005"/>
            <a:ext cx="1408810" cy="131019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405467" y="4673600"/>
            <a:ext cx="22573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Georgia" panose="02040502050405020303" pitchFamily="18" charset="0"/>
              </a:rPr>
              <a:t>PREPARED  BY</a:t>
            </a:r>
          </a:p>
          <a:p>
            <a:r>
              <a:rPr lang="en-US" sz="1600" b="1" dirty="0" smtClean="0">
                <a:latin typeface="Georgia" panose="02040502050405020303" pitchFamily="18" charset="0"/>
              </a:rPr>
              <a:t>SWAPNIL  BISWAS</a:t>
            </a:r>
            <a:endParaRPr lang="en-US" sz="1600" b="1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2639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C9C0D-5E8B-491E-8C8E-B856D760A4A6}" type="datetime2">
              <a:rPr lang="en-US" smtClean="0"/>
              <a:t>Thursday, October 14,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Swapnil Biswas, Lecturer, Dept of CSE, MIST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7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39432-DC5D-4123-B09C-819813B4CA32}" type="datetime2">
              <a:rPr lang="en-US" smtClean="0"/>
              <a:t>Thursday, October 14,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Swapnil Biswas, Lecturer, Dept of CSE, MIST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5406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48152-3D2A-41EE-A821-02306BB36D2A}" type="datetime2">
              <a:rPr lang="en-US" smtClean="0"/>
              <a:t>Thursday, October 14,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Swapnil Biswas, Lecturer, Dept of CSE, MIST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942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CBDC8-79B2-4F55-8064-0270B22AB72D}" type="datetime2">
              <a:rPr lang="en-US" smtClean="0"/>
              <a:t>Thursday, October 14,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Swapnil Biswas, Lecturer, Dept of CSE, MIST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108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hankyo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3060852"/>
            <a:ext cx="10058400" cy="891726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48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1215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200" baseline="0">
                <a:solidFill>
                  <a:schemeClr val="tx2"/>
                </a:solidFill>
                <a:latin typeface="Georgia" panose="02040502050405020303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694C2-D4BC-4B45-909E-7873DAB9CF18}" type="datetime2">
              <a:rPr lang="en-US" smtClean="0"/>
              <a:t>Thursday, October 14,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Swapnil Biswas, Lecturer, Dept of CSE, MIST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188720" y="4182533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9581" y="1385005"/>
            <a:ext cx="1408810" cy="1310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099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7401B-FD8A-46EC-A44C-55CB6D076910}" type="datetime2">
              <a:rPr lang="en-US" smtClean="0"/>
              <a:t>Thursday, October 14,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Swapnil Biswas, Lecturer, Dept of CSE, MIST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177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40630-86F2-4BA0-B245-C60D534993F0}" type="datetime2">
              <a:rPr lang="en-US" smtClean="0"/>
              <a:t>Thursday, October 14, 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Swapnil Biswas, Lecturer, Dept of CSE, MIST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111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436A-E352-4D10-942B-E5E5371CFAD2}" type="datetime2">
              <a:rPr lang="en-US" smtClean="0"/>
              <a:t>Thursday, October 14, 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Swapnil Biswas, Lecturer, Dept of CSE, MIST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64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F0AB0-3A72-4860-A305-9433B7E12C9E}" type="datetime2">
              <a:rPr lang="en-US" smtClean="0"/>
              <a:t>Thursday, October 14, 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Swapnil Biswas, Lecturer, Dept of CSE, MIST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239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8DC58E8-F53E-411C-8C7F-27754F30BBF5}" type="datetime2">
              <a:rPr lang="en-US" smtClean="0"/>
              <a:t>Thursday, October 14,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Swapnil Biswas, Lecturer, Dept of CSE, MIST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729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E8D88-7770-4A75-A366-F721CD4001EB}" type="datetime2">
              <a:rPr lang="en-US" smtClean="0"/>
              <a:t>Thursday, October 14,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Swapnil Biswas, Lecturer, Dept of CSE, MIST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4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54477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4E9FBE2D-B80F-4511-A369-95A27C534BBE}" type="datetime2">
              <a:rPr lang="en-US" smtClean="0"/>
              <a:t>Thursday, October 14,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Swapnil Biswas, Lecturer, Dept of CSE, MIST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Content Placeholder 3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4392" y="407469"/>
            <a:ext cx="1117546" cy="1039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465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Georgia" panose="02040502050405020303" pitchFamily="18" charset="0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SINGLE  SOURCE  SHORTEST  PATH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871C-C826-401F-B21C-5E6EE84A0AA2}" type="datetime2">
              <a:rPr lang="en-US" smtClean="0"/>
              <a:t>Thursday, October 14, 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Swapnil Biswas, Lecturer, Dept of CSE, MIST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262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Arrow Connector 42"/>
          <p:cNvCxnSpPr>
            <a:stCxn id="7" idx="4"/>
            <a:endCxn id="9" idx="2"/>
          </p:cNvCxnSpPr>
          <p:nvPr/>
        </p:nvCxnSpPr>
        <p:spPr>
          <a:xfrm>
            <a:off x="2964514" y="4356892"/>
            <a:ext cx="1161256" cy="9167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68" idx="4"/>
            <a:endCxn id="9" idx="2"/>
          </p:cNvCxnSpPr>
          <p:nvPr/>
        </p:nvCxnSpPr>
        <p:spPr>
          <a:xfrm>
            <a:off x="2964514" y="4356892"/>
            <a:ext cx="1161256" cy="91678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7" idx="0"/>
            <a:endCxn id="11" idx="2"/>
          </p:cNvCxnSpPr>
          <p:nvPr/>
        </p:nvCxnSpPr>
        <p:spPr>
          <a:xfrm flipV="1">
            <a:off x="2964514" y="2581274"/>
            <a:ext cx="1180306" cy="11549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68" idx="0"/>
            <a:endCxn id="11" idx="2"/>
          </p:cNvCxnSpPr>
          <p:nvPr/>
        </p:nvCxnSpPr>
        <p:spPr>
          <a:xfrm flipV="1">
            <a:off x="2964514" y="2581274"/>
            <a:ext cx="1180306" cy="115490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DIJSKTRA’s SIMULATION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05D25-5735-4639-9D1C-F17FD5315877}" type="datetime2">
              <a:rPr lang="en-US" smtClean="0"/>
              <a:t>Thursday, October 14,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Swapnil Biswas, Lecturer, Dept of CSE, MIST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10</a:t>
            </a:fld>
            <a:endParaRPr lang="en-US"/>
          </a:p>
        </p:txBody>
      </p:sp>
      <p:sp>
        <p:nvSpPr>
          <p:cNvPr id="7" name="Oval 3"/>
          <p:cNvSpPr>
            <a:spLocks noChangeArrowheads="1"/>
          </p:cNvSpPr>
          <p:nvPr/>
        </p:nvSpPr>
        <p:spPr bwMode="auto">
          <a:xfrm>
            <a:off x="2639870" y="3736180"/>
            <a:ext cx="649288" cy="6207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b="1">
              <a:latin typeface="Times New Roman" panose="02020603050405020304" pitchFamily="18" charset="0"/>
            </a:endParaRPr>
          </a:p>
        </p:txBody>
      </p:sp>
      <p:sp>
        <p:nvSpPr>
          <p:cNvPr id="8" name="Oval 4"/>
          <p:cNvSpPr>
            <a:spLocks noChangeArrowheads="1"/>
          </p:cNvSpPr>
          <p:nvPr/>
        </p:nvSpPr>
        <p:spPr bwMode="auto">
          <a:xfrm>
            <a:off x="6507020" y="4955380"/>
            <a:ext cx="649288" cy="6207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b="1">
              <a:latin typeface="Times New Roman" panose="02020603050405020304" pitchFamily="18" charset="0"/>
            </a:endParaRPr>
          </a:p>
        </p:txBody>
      </p:sp>
      <p:sp>
        <p:nvSpPr>
          <p:cNvPr id="9" name="Oval 5"/>
          <p:cNvSpPr>
            <a:spLocks noChangeArrowheads="1"/>
          </p:cNvSpPr>
          <p:nvPr/>
        </p:nvSpPr>
        <p:spPr bwMode="auto">
          <a:xfrm>
            <a:off x="4125770" y="4963317"/>
            <a:ext cx="649288" cy="62071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b="1" dirty="0">
              <a:latin typeface="Times New Roman" panose="02020603050405020304" pitchFamily="18" charset="0"/>
            </a:endParaRPr>
          </a:p>
        </p:txBody>
      </p:sp>
      <p:sp>
        <p:nvSpPr>
          <p:cNvPr id="10" name="Oval 6"/>
          <p:cNvSpPr>
            <a:spLocks noChangeArrowheads="1"/>
          </p:cNvSpPr>
          <p:nvPr/>
        </p:nvSpPr>
        <p:spPr bwMode="auto">
          <a:xfrm>
            <a:off x="6502258" y="2270917"/>
            <a:ext cx="649287" cy="62071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b="1">
              <a:latin typeface="Times New Roman" panose="02020603050405020304" pitchFamily="18" charset="0"/>
            </a:endParaRPr>
          </a:p>
        </p:txBody>
      </p:sp>
      <p:sp>
        <p:nvSpPr>
          <p:cNvPr id="11" name="Oval 7"/>
          <p:cNvSpPr>
            <a:spLocks noChangeArrowheads="1"/>
          </p:cNvSpPr>
          <p:nvPr/>
        </p:nvSpPr>
        <p:spPr bwMode="auto">
          <a:xfrm>
            <a:off x="4144820" y="2270917"/>
            <a:ext cx="649288" cy="62071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b="1">
              <a:latin typeface="Times New Roman" panose="02020603050405020304" pitchFamily="18" charset="0"/>
            </a:endParaRPr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3071670" y="282495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26" name="Text Box 24"/>
          <p:cNvSpPr txBox="1">
            <a:spLocks noChangeArrowheads="1"/>
          </p:cNvSpPr>
          <p:nvPr/>
        </p:nvSpPr>
        <p:spPr bwMode="auto">
          <a:xfrm>
            <a:off x="5421170" y="215820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5522770" y="331073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28" name="Text Box 26"/>
          <p:cNvSpPr txBox="1">
            <a:spLocks noChangeArrowheads="1"/>
          </p:cNvSpPr>
          <p:nvPr/>
        </p:nvSpPr>
        <p:spPr bwMode="auto">
          <a:xfrm>
            <a:off x="5405295" y="520303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29" name="Text Box 27"/>
          <p:cNvSpPr txBox="1">
            <a:spLocks noChangeArrowheads="1"/>
          </p:cNvSpPr>
          <p:nvPr/>
        </p:nvSpPr>
        <p:spPr bwMode="auto">
          <a:xfrm>
            <a:off x="6218807" y="380936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30" name="Text Box 28"/>
          <p:cNvSpPr txBox="1">
            <a:spLocks noChangeArrowheads="1"/>
          </p:cNvSpPr>
          <p:nvPr/>
        </p:nvSpPr>
        <p:spPr bwMode="auto">
          <a:xfrm>
            <a:off x="7142833" y="3817936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dirty="0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31" name="Text Box 29"/>
          <p:cNvSpPr txBox="1">
            <a:spLocks noChangeArrowheads="1"/>
          </p:cNvSpPr>
          <p:nvPr/>
        </p:nvSpPr>
        <p:spPr bwMode="auto">
          <a:xfrm>
            <a:off x="3202639" y="4726762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32" name="Text Box 30"/>
          <p:cNvSpPr txBox="1">
            <a:spLocks noChangeArrowheads="1"/>
          </p:cNvSpPr>
          <p:nvPr/>
        </p:nvSpPr>
        <p:spPr bwMode="auto">
          <a:xfrm>
            <a:off x="3905848" y="351393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33" name="Text Box 31"/>
          <p:cNvSpPr txBox="1">
            <a:spLocks noChangeArrowheads="1"/>
          </p:cNvSpPr>
          <p:nvPr/>
        </p:nvSpPr>
        <p:spPr bwMode="auto">
          <a:xfrm>
            <a:off x="4663562" y="3563349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34" name="Text Box 32"/>
          <p:cNvSpPr txBox="1">
            <a:spLocks noChangeArrowheads="1"/>
          </p:cNvSpPr>
          <p:nvPr/>
        </p:nvSpPr>
        <p:spPr bwMode="auto">
          <a:xfrm>
            <a:off x="5710095" y="4423567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>
                <a:latin typeface="Times New Roman" panose="02020603050405020304" pitchFamily="18" charset="0"/>
              </a:rPr>
              <a:t>7</a:t>
            </a:r>
          </a:p>
        </p:txBody>
      </p:sp>
      <p:cxnSp>
        <p:nvCxnSpPr>
          <p:cNvPr id="45" name="Straight Arrow Connector 44"/>
          <p:cNvCxnSpPr>
            <a:stCxn id="11" idx="3"/>
            <a:endCxn id="9" idx="1"/>
          </p:cNvCxnSpPr>
          <p:nvPr/>
        </p:nvCxnSpPr>
        <p:spPr>
          <a:xfrm flipH="1">
            <a:off x="4220856" y="2800729"/>
            <a:ext cx="19050" cy="22534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9" idx="7"/>
            <a:endCxn id="11" idx="5"/>
          </p:cNvCxnSpPr>
          <p:nvPr/>
        </p:nvCxnSpPr>
        <p:spPr>
          <a:xfrm flipV="1">
            <a:off x="4679972" y="2800729"/>
            <a:ext cx="19050" cy="22534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1" idx="6"/>
            <a:endCxn id="10" idx="2"/>
          </p:cNvCxnSpPr>
          <p:nvPr/>
        </p:nvCxnSpPr>
        <p:spPr>
          <a:xfrm>
            <a:off x="4794108" y="2581274"/>
            <a:ext cx="170815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9" idx="7"/>
            <a:endCxn id="10" idx="3"/>
          </p:cNvCxnSpPr>
          <p:nvPr/>
        </p:nvCxnSpPr>
        <p:spPr>
          <a:xfrm flipV="1">
            <a:off x="4679972" y="2800729"/>
            <a:ext cx="1917372" cy="22534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0" idx="3"/>
            <a:endCxn id="8" idx="1"/>
          </p:cNvCxnSpPr>
          <p:nvPr/>
        </p:nvCxnSpPr>
        <p:spPr>
          <a:xfrm>
            <a:off x="6597344" y="2800729"/>
            <a:ext cx="4762" cy="22455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8" idx="7"/>
            <a:endCxn id="10" idx="5"/>
          </p:cNvCxnSpPr>
          <p:nvPr/>
        </p:nvCxnSpPr>
        <p:spPr>
          <a:xfrm flipH="1" flipV="1">
            <a:off x="7056459" y="2800729"/>
            <a:ext cx="4763" cy="22455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8" idx="1"/>
            <a:endCxn id="7" idx="6"/>
          </p:cNvCxnSpPr>
          <p:nvPr/>
        </p:nvCxnSpPr>
        <p:spPr>
          <a:xfrm flipH="1" flipV="1">
            <a:off x="3289158" y="4046536"/>
            <a:ext cx="3312948" cy="99974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9" idx="6"/>
            <a:endCxn id="8" idx="2"/>
          </p:cNvCxnSpPr>
          <p:nvPr/>
        </p:nvCxnSpPr>
        <p:spPr>
          <a:xfrm flipV="1">
            <a:off x="4775058" y="5265736"/>
            <a:ext cx="1731962" cy="79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 Box 29"/>
          <p:cNvSpPr txBox="1">
            <a:spLocks noChangeArrowheads="1"/>
          </p:cNvSpPr>
          <p:nvPr/>
        </p:nvSpPr>
        <p:spPr bwMode="auto">
          <a:xfrm rot="5400000">
            <a:off x="2289693" y="3831093"/>
            <a:ext cx="32573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8</a:t>
            </a:r>
            <a:endParaRPr lang="en-US" sz="22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" name="Text Box 29"/>
          <p:cNvSpPr txBox="1">
            <a:spLocks noChangeArrowheads="1"/>
          </p:cNvSpPr>
          <p:nvPr/>
        </p:nvSpPr>
        <p:spPr bwMode="auto">
          <a:xfrm rot="5400000">
            <a:off x="4292484" y="1831783"/>
            <a:ext cx="32573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8</a:t>
            </a:r>
            <a:endParaRPr lang="en-US" sz="22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2" name="Text Box 29"/>
          <p:cNvSpPr txBox="1">
            <a:spLocks noChangeArrowheads="1"/>
          </p:cNvSpPr>
          <p:nvPr/>
        </p:nvSpPr>
        <p:spPr bwMode="auto">
          <a:xfrm rot="5400000">
            <a:off x="6687675" y="1831782"/>
            <a:ext cx="32573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8</a:t>
            </a:r>
            <a:endParaRPr lang="en-US" sz="22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3" name="Text Box 29"/>
          <p:cNvSpPr txBox="1">
            <a:spLocks noChangeArrowheads="1"/>
          </p:cNvSpPr>
          <p:nvPr/>
        </p:nvSpPr>
        <p:spPr bwMode="auto">
          <a:xfrm rot="5400000">
            <a:off x="4301663" y="5601395"/>
            <a:ext cx="32573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8</a:t>
            </a:r>
            <a:endParaRPr lang="en-US" sz="22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4" name="Text Box 29"/>
          <p:cNvSpPr txBox="1">
            <a:spLocks noChangeArrowheads="1"/>
          </p:cNvSpPr>
          <p:nvPr/>
        </p:nvSpPr>
        <p:spPr bwMode="auto">
          <a:xfrm rot="5400000">
            <a:off x="6696854" y="5601394"/>
            <a:ext cx="32573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8</a:t>
            </a:r>
            <a:endParaRPr lang="en-US" sz="22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65" name="Group 64"/>
          <p:cNvGrpSpPr/>
          <p:nvPr/>
        </p:nvGrpSpPr>
        <p:grpSpPr>
          <a:xfrm>
            <a:off x="2053371" y="3853297"/>
            <a:ext cx="421216" cy="369332"/>
            <a:chOff x="1021000" y="3355368"/>
            <a:chExt cx="421216" cy="369332"/>
          </a:xfrm>
        </p:grpSpPr>
        <p:cxnSp>
          <p:nvCxnSpPr>
            <p:cNvPr id="66" name="Straight Connector 65"/>
            <p:cNvCxnSpPr/>
            <p:nvPr/>
          </p:nvCxnSpPr>
          <p:spPr>
            <a:xfrm flipH="1">
              <a:off x="1322033" y="3404232"/>
              <a:ext cx="120183" cy="3097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1021000" y="3355368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0</a:t>
              </a:r>
            </a:p>
          </p:txBody>
        </p:sp>
      </p:grpSp>
      <p:sp>
        <p:nvSpPr>
          <p:cNvPr id="68" name="Oval 3"/>
          <p:cNvSpPr>
            <a:spLocks noChangeArrowheads="1"/>
          </p:cNvSpPr>
          <p:nvPr/>
        </p:nvSpPr>
        <p:spPr bwMode="auto">
          <a:xfrm>
            <a:off x="2639870" y="3736180"/>
            <a:ext cx="649288" cy="62071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b="1">
              <a:latin typeface="Times New Roman" panose="02020603050405020304" pitchFamily="18" charset="0"/>
            </a:endParaRPr>
          </a:p>
        </p:txBody>
      </p:sp>
      <p:sp>
        <p:nvSpPr>
          <p:cNvPr id="69" name="Oval 3"/>
          <p:cNvSpPr>
            <a:spLocks noChangeArrowheads="1"/>
          </p:cNvSpPr>
          <p:nvPr/>
        </p:nvSpPr>
        <p:spPr bwMode="auto">
          <a:xfrm>
            <a:off x="4144820" y="2268443"/>
            <a:ext cx="649288" cy="620712"/>
          </a:xfrm>
          <a:prstGeom prst="ellipse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b="1">
              <a:latin typeface="Times New Roman" panose="02020603050405020304" pitchFamily="18" charset="0"/>
            </a:endParaRPr>
          </a:p>
        </p:txBody>
      </p:sp>
      <p:sp>
        <p:nvSpPr>
          <p:cNvPr id="70" name="Oval 3"/>
          <p:cNvSpPr>
            <a:spLocks noChangeArrowheads="1"/>
          </p:cNvSpPr>
          <p:nvPr/>
        </p:nvSpPr>
        <p:spPr bwMode="auto">
          <a:xfrm>
            <a:off x="4125770" y="4963318"/>
            <a:ext cx="649288" cy="620712"/>
          </a:xfrm>
          <a:prstGeom prst="ellipse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b="1">
              <a:latin typeface="Times New Roman" panose="02020603050405020304" pitchFamily="18" charset="0"/>
            </a:endParaRPr>
          </a:p>
        </p:txBody>
      </p:sp>
      <p:sp>
        <p:nvSpPr>
          <p:cNvPr id="71" name="Oval 3"/>
          <p:cNvSpPr>
            <a:spLocks noChangeArrowheads="1"/>
          </p:cNvSpPr>
          <p:nvPr/>
        </p:nvSpPr>
        <p:spPr bwMode="auto">
          <a:xfrm>
            <a:off x="4147201" y="2267854"/>
            <a:ext cx="649288" cy="620712"/>
          </a:xfrm>
          <a:prstGeom prst="ellipse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b="1">
              <a:latin typeface="Times New Roman" panose="02020603050405020304" pitchFamily="18" charset="0"/>
            </a:endParaRPr>
          </a:p>
        </p:txBody>
      </p:sp>
      <p:grpSp>
        <p:nvGrpSpPr>
          <p:cNvPr id="74" name="Group 73"/>
          <p:cNvGrpSpPr/>
          <p:nvPr/>
        </p:nvGrpSpPr>
        <p:grpSpPr>
          <a:xfrm>
            <a:off x="3951405" y="1848238"/>
            <a:ext cx="532314" cy="369332"/>
            <a:chOff x="909902" y="3355368"/>
            <a:chExt cx="532314" cy="369332"/>
          </a:xfrm>
        </p:grpSpPr>
        <p:cxnSp>
          <p:nvCxnSpPr>
            <p:cNvPr id="75" name="Straight Connector 74"/>
            <p:cNvCxnSpPr/>
            <p:nvPr/>
          </p:nvCxnSpPr>
          <p:spPr>
            <a:xfrm flipH="1">
              <a:off x="1322033" y="3404232"/>
              <a:ext cx="120183" cy="3097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909902" y="3355368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10</a:t>
              </a:r>
              <a:endPara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</p:grpSp>
      <p:sp>
        <p:nvSpPr>
          <p:cNvPr id="79" name="Oval 3"/>
          <p:cNvSpPr>
            <a:spLocks noChangeArrowheads="1"/>
          </p:cNvSpPr>
          <p:nvPr/>
        </p:nvSpPr>
        <p:spPr bwMode="auto">
          <a:xfrm>
            <a:off x="4127473" y="4957323"/>
            <a:ext cx="649288" cy="620712"/>
          </a:xfrm>
          <a:prstGeom prst="ellipse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b="1">
              <a:latin typeface="Times New Roman" panose="02020603050405020304" pitchFamily="18" charset="0"/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4081649" y="5632171"/>
            <a:ext cx="421216" cy="369332"/>
            <a:chOff x="1021000" y="3355368"/>
            <a:chExt cx="421216" cy="369332"/>
          </a:xfrm>
        </p:grpSpPr>
        <p:cxnSp>
          <p:nvCxnSpPr>
            <p:cNvPr id="81" name="Straight Connector 80"/>
            <p:cNvCxnSpPr/>
            <p:nvPr/>
          </p:nvCxnSpPr>
          <p:spPr>
            <a:xfrm flipH="1">
              <a:off x="1322033" y="3404232"/>
              <a:ext cx="120183" cy="3097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1021000" y="3355368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5</a:t>
              </a:r>
              <a:endPara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</p:grpSp>
      <p:sp>
        <p:nvSpPr>
          <p:cNvPr id="83" name="Oval 3"/>
          <p:cNvSpPr>
            <a:spLocks noChangeArrowheads="1"/>
          </p:cNvSpPr>
          <p:nvPr/>
        </p:nvSpPr>
        <p:spPr bwMode="auto">
          <a:xfrm>
            <a:off x="4125770" y="4961918"/>
            <a:ext cx="649288" cy="62071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b="1">
              <a:latin typeface="Times New Roman" panose="02020603050405020304" pitchFamily="18" charset="0"/>
            </a:endParaRPr>
          </a:p>
        </p:txBody>
      </p:sp>
      <p:sp>
        <p:nvSpPr>
          <p:cNvPr id="84" name="Oval 3"/>
          <p:cNvSpPr>
            <a:spLocks noChangeArrowheads="1"/>
          </p:cNvSpPr>
          <p:nvPr/>
        </p:nvSpPr>
        <p:spPr bwMode="auto">
          <a:xfrm>
            <a:off x="4142439" y="2267265"/>
            <a:ext cx="649288" cy="6207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b="1">
              <a:latin typeface="Times New Roman" panose="02020603050405020304" pitchFamily="18" charset="0"/>
            </a:endParaRPr>
          </a:p>
        </p:txBody>
      </p:sp>
      <p:sp>
        <p:nvSpPr>
          <p:cNvPr id="85" name="Text Box 30"/>
          <p:cNvSpPr txBox="1">
            <a:spLocks noChangeArrowheads="1"/>
          </p:cNvSpPr>
          <p:nvPr/>
        </p:nvSpPr>
        <p:spPr bwMode="auto">
          <a:xfrm>
            <a:off x="2758326" y="3809363"/>
            <a:ext cx="4074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b="1" dirty="0" smtClean="0">
                <a:latin typeface="Times New Roman" panose="02020603050405020304" pitchFamily="18" charset="0"/>
              </a:rPr>
              <a:t>A</a:t>
            </a:r>
            <a:endParaRPr lang="en-US" b="1" dirty="0">
              <a:latin typeface="Times New Roman" panose="02020603050405020304" pitchFamily="18" charset="0"/>
            </a:endParaRPr>
          </a:p>
        </p:txBody>
      </p:sp>
      <p:sp>
        <p:nvSpPr>
          <p:cNvPr id="86" name="Text Box 30"/>
          <p:cNvSpPr txBox="1">
            <a:spLocks noChangeArrowheads="1"/>
          </p:cNvSpPr>
          <p:nvPr/>
        </p:nvSpPr>
        <p:spPr bwMode="auto">
          <a:xfrm>
            <a:off x="4259681" y="2348102"/>
            <a:ext cx="3898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b="1" dirty="0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87" name="Text Box 30"/>
          <p:cNvSpPr txBox="1">
            <a:spLocks noChangeArrowheads="1"/>
          </p:cNvSpPr>
          <p:nvPr/>
        </p:nvSpPr>
        <p:spPr bwMode="auto">
          <a:xfrm>
            <a:off x="4238887" y="5052621"/>
            <a:ext cx="4074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b="1" dirty="0" smtClean="0">
                <a:latin typeface="Times New Roman" panose="02020603050405020304" pitchFamily="18" charset="0"/>
              </a:rPr>
              <a:t>C</a:t>
            </a:r>
            <a:endParaRPr lang="en-US" b="1" dirty="0">
              <a:latin typeface="Times New Roman" panose="02020603050405020304" pitchFamily="18" charset="0"/>
            </a:endParaRPr>
          </a:p>
        </p:txBody>
      </p:sp>
      <p:sp>
        <p:nvSpPr>
          <p:cNvPr id="88" name="Text Box 30"/>
          <p:cNvSpPr txBox="1">
            <a:spLocks noChangeArrowheads="1"/>
          </p:cNvSpPr>
          <p:nvPr/>
        </p:nvSpPr>
        <p:spPr bwMode="auto">
          <a:xfrm>
            <a:off x="6636499" y="2346788"/>
            <a:ext cx="4074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b="1" dirty="0">
                <a:latin typeface="Times New Roman" panose="02020603050405020304" pitchFamily="18" charset="0"/>
              </a:rPr>
              <a:t>D</a:t>
            </a:r>
          </a:p>
        </p:txBody>
      </p:sp>
      <p:sp>
        <p:nvSpPr>
          <p:cNvPr id="89" name="Text Box 30"/>
          <p:cNvSpPr txBox="1">
            <a:spLocks noChangeArrowheads="1"/>
          </p:cNvSpPr>
          <p:nvPr/>
        </p:nvSpPr>
        <p:spPr bwMode="auto">
          <a:xfrm>
            <a:off x="6624130" y="5023362"/>
            <a:ext cx="3898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b="1" dirty="0" smtClean="0">
                <a:latin typeface="Times New Roman" panose="02020603050405020304" pitchFamily="18" charset="0"/>
              </a:rPr>
              <a:t>E</a:t>
            </a:r>
            <a:endParaRPr lang="en-US" b="1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2191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61" grpId="0"/>
      <p:bldP spid="62" grpId="0"/>
      <p:bldP spid="63" grpId="0"/>
      <p:bldP spid="64" grpId="0"/>
      <p:bldP spid="68" grpId="0" animBg="1"/>
      <p:bldP spid="69" grpId="0" animBg="1"/>
      <p:bldP spid="70" grpId="0" animBg="1"/>
      <p:bldP spid="71" grpId="0" animBg="1"/>
      <p:bldP spid="79" grpId="0" animBg="1"/>
      <p:bldP spid="83" grpId="0" animBg="1"/>
      <p:bldP spid="8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Straight Arrow Connector 58"/>
          <p:cNvCxnSpPr>
            <a:stCxn id="9" idx="6"/>
            <a:endCxn id="8" idx="2"/>
          </p:cNvCxnSpPr>
          <p:nvPr/>
        </p:nvCxnSpPr>
        <p:spPr>
          <a:xfrm flipV="1">
            <a:off x="4775058" y="5265736"/>
            <a:ext cx="1731962" cy="79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3" idx="6"/>
            <a:endCxn id="8" idx="2"/>
          </p:cNvCxnSpPr>
          <p:nvPr/>
        </p:nvCxnSpPr>
        <p:spPr>
          <a:xfrm flipV="1">
            <a:off x="4775058" y="5265736"/>
            <a:ext cx="1731962" cy="653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9" idx="7"/>
            <a:endCxn id="10" idx="3"/>
          </p:cNvCxnSpPr>
          <p:nvPr/>
        </p:nvCxnSpPr>
        <p:spPr>
          <a:xfrm flipV="1">
            <a:off x="4679972" y="2800729"/>
            <a:ext cx="1917372" cy="22534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3" idx="7"/>
            <a:endCxn id="10" idx="3"/>
          </p:cNvCxnSpPr>
          <p:nvPr/>
        </p:nvCxnSpPr>
        <p:spPr>
          <a:xfrm flipV="1">
            <a:off x="4679972" y="2800729"/>
            <a:ext cx="1917372" cy="225209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9" idx="7"/>
            <a:endCxn id="11" idx="5"/>
          </p:cNvCxnSpPr>
          <p:nvPr/>
        </p:nvCxnSpPr>
        <p:spPr>
          <a:xfrm flipV="1">
            <a:off x="4679972" y="2800729"/>
            <a:ext cx="19050" cy="22534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3" idx="7"/>
            <a:endCxn id="54" idx="5"/>
          </p:cNvCxnSpPr>
          <p:nvPr/>
        </p:nvCxnSpPr>
        <p:spPr>
          <a:xfrm flipV="1">
            <a:off x="4679972" y="2794734"/>
            <a:ext cx="21431" cy="225808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7" idx="4"/>
            <a:endCxn id="9" idx="2"/>
          </p:cNvCxnSpPr>
          <p:nvPr/>
        </p:nvCxnSpPr>
        <p:spPr>
          <a:xfrm>
            <a:off x="2964514" y="4356892"/>
            <a:ext cx="1161256" cy="9167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68" idx="4"/>
            <a:endCxn id="9" idx="2"/>
          </p:cNvCxnSpPr>
          <p:nvPr/>
        </p:nvCxnSpPr>
        <p:spPr>
          <a:xfrm>
            <a:off x="2964514" y="4356892"/>
            <a:ext cx="1161256" cy="91678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7" idx="0"/>
            <a:endCxn id="11" idx="2"/>
          </p:cNvCxnSpPr>
          <p:nvPr/>
        </p:nvCxnSpPr>
        <p:spPr>
          <a:xfrm flipV="1">
            <a:off x="2964514" y="2581274"/>
            <a:ext cx="1180306" cy="11549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68" idx="0"/>
            <a:endCxn id="11" idx="2"/>
          </p:cNvCxnSpPr>
          <p:nvPr/>
        </p:nvCxnSpPr>
        <p:spPr>
          <a:xfrm flipV="1">
            <a:off x="2964514" y="2581274"/>
            <a:ext cx="1180306" cy="115490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DIJSKTRA’s SIMULATION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40E79-88CE-4E15-9B0D-E2DBF67A7AFB}" type="datetime2">
              <a:rPr lang="en-US" smtClean="0"/>
              <a:t>Thursday, October 14,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Swapnil Biswas, Lecturer, Dept of CSE, MIST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11</a:t>
            </a:fld>
            <a:endParaRPr lang="en-US"/>
          </a:p>
        </p:txBody>
      </p:sp>
      <p:sp>
        <p:nvSpPr>
          <p:cNvPr id="7" name="Oval 3"/>
          <p:cNvSpPr>
            <a:spLocks noChangeArrowheads="1"/>
          </p:cNvSpPr>
          <p:nvPr/>
        </p:nvSpPr>
        <p:spPr bwMode="auto">
          <a:xfrm>
            <a:off x="2639870" y="3736180"/>
            <a:ext cx="649288" cy="6207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b="1">
              <a:latin typeface="Times New Roman" panose="02020603050405020304" pitchFamily="18" charset="0"/>
            </a:endParaRPr>
          </a:p>
        </p:txBody>
      </p:sp>
      <p:sp>
        <p:nvSpPr>
          <p:cNvPr id="8" name="Oval 4"/>
          <p:cNvSpPr>
            <a:spLocks noChangeArrowheads="1"/>
          </p:cNvSpPr>
          <p:nvPr/>
        </p:nvSpPr>
        <p:spPr bwMode="auto">
          <a:xfrm>
            <a:off x="6507020" y="4955380"/>
            <a:ext cx="649288" cy="6207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b="1">
              <a:latin typeface="Times New Roman" panose="02020603050405020304" pitchFamily="18" charset="0"/>
            </a:endParaRPr>
          </a:p>
        </p:txBody>
      </p:sp>
      <p:sp>
        <p:nvSpPr>
          <p:cNvPr id="9" name="Oval 5"/>
          <p:cNvSpPr>
            <a:spLocks noChangeArrowheads="1"/>
          </p:cNvSpPr>
          <p:nvPr/>
        </p:nvSpPr>
        <p:spPr bwMode="auto">
          <a:xfrm>
            <a:off x="4125770" y="4963317"/>
            <a:ext cx="649288" cy="62071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b="1" dirty="0">
              <a:latin typeface="Times New Roman" panose="02020603050405020304" pitchFamily="18" charset="0"/>
            </a:endParaRPr>
          </a:p>
        </p:txBody>
      </p:sp>
      <p:sp>
        <p:nvSpPr>
          <p:cNvPr id="10" name="Oval 6"/>
          <p:cNvSpPr>
            <a:spLocks noChangeArrowheads="1"/>
          </p:cNvSpPr>
          <p:nvPr/>
        </p:nvSpPr>
        <p:spPr bwMode="auto">
          <a:xfrm>
            <a:off x="6502258" y="2270917"/>
            <a:ext cx="649287" cy="62071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b="1">
              <a:latin typeface="Times New Roman" panose="02020603050405020304" pitchFamily="18" charset="0"/>
            </a:endParaRPr>
          </a:p>
        </p:txBody>
      </p:sp>
      <p:sp>
        <p:nvSpPr>
          <p:cNvPr id="11" name="Oval 7"/>
          <p:cNvSpPr>
            <a:spLocks noChangeArrowheads="1"/>
          </p:cNvSpPr>
          <p:nvPr/>
        </p:nvSpPr>
        <p:spPr bwMode="auto">
          <a:xfrm>
            <a:off x="4144820" y="2270917"/>
            <a:ext cx="649288" cy="62071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b="1">
              <a:latin typeface="Times New Roman" panose="02020603050405020304" pitchFamily="18" charset="0"/>
            </a:endParaRPr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3071670" y="282495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26" name="Text Box 24"/>
          <p:cNvSpPr txBox="1">
            <a:spLocks noChangeArrowheads="1"/>
          </p:cNvSpPr>
          <p:nvPr/>
        </p:nvSpPr>
        <p:spPr bwMode="auto">
          <a:xfrm>
            <a:off x="5421170" y="215820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5522770" y="331073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28" name="Text Box 26"/>
          <p:cNvSpPr txBox="1">
            <a:spLocks noChangeArrowheads="1"/>
          </p:cNvSpPr>
          <p:nvPr/>
        </p:nvSpPr>
        <p:spPr bwMode="auto">
          <a:xfrm>
            <a:off x="5405295" y="520303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29" name="Text Box 27"/>
          <p:cNvSpPr txBox="1">
            <a:spLocks noChangeArrowheads="1"/>
          </p:cNvSpPr>
          <p:nvPr/>
        </p:nvSpPr>
        <p:spPr bwMode="auto">
          <a:xfrm>
            <a:off x="6218807" y="380936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30" name="Text Box 28"/>
          <p:cNvSpPr txBox="1">
            <a:spLocks noChangeArrowheads="1"/>
          </p:cNvSpPr>
          <p:nvPr/>
        </p:nvSpPr>
        <p:spPr bwMode="auto">
          <a:xfrm>
            <a:off x="7142833" y="3817936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dirty="0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31" name="Text Box 29"/>
          <p:cNvSpPr txBox="1">
            <a:spLocks noChangeArrowheads="1"/>
          </p:cNvSpPr>
          <p:nvPr/>
        </p:nvSpPr>
        <p:spPr bwMode="auto">
          <a:xfrm>
            <a:off x="3202639" y="4726762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32" name="Text Box 30"/>
          <p:cNvSpPr txBox="1">
            <a:spLocks noChangeArrowheads="1"/>
          </p:cNvSpPr>
          <p:nvPr/>
        </p:nvSpPr>
        <p:spPr bwMode="auto">
          <a:xfrm>
            <a:off x="3905848" y="351393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33" name="Text Box 31"/>
          <p:cNvSpPr txBox="1">
            <a:spLocks noChangeArrowheads="1"/>
          </p:cNvSpPr>
          <p:nvPr/>
        </p:nvSpPr>
        <p:spPr bwMode="auto">
          <a:xfrm>
            <a:off x="4663562" y="3563349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34" name="Text Box 32"/>
          <p:cNvSpPr txBox="1">
            <a:spLocks noChangeArrowheads="1"/>
          </p:cNvSpPr>
          <p:nvPr/>
        </p:nvSpPr>
        <p:spPr bwMode="auto">
          <a:xfrm>
            <a:off x="5710095" y="4423567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>
                <a:latin typeface="Times New Roman" panose="02020603050405020304" pitchFamily="18" charset="0"/>
              </a:rPr>
              <a:t>7</a:t>
            </a:r>
          </a:p>
        </p:txBody>
      </p:sp>
      <p:cxnSp>
        <p:nvCxnSpPr>
          <p:cNvPr id="45" name="Straight Arrow Connector 44"/>
          <p:cNvCxnSpPr>
            <a:stCxn id="11" idx="3"/>
            <a:endCxn id="9" idx="1"/>
          </p:cNvCxnSpPr>
          <p:nvPr/>
        </p:nvCxnSpPr>
        <p:spPr>
          <a:xfrm flipH="1">
            <a:off x="4220856" y="2800729"/>
            <a:ext cx="19050" cy="22534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1" idx="6"/>
            <a:endCxn id="10" idx="2"/>
          </p:cNvCxnSpPr>
          <p:nvPr/>
        </p:nvCxnSpPr>
        <p:spPr>
          <a:xfrm>
            <a:off x="4794108" y="2581274"/>
            <a:ext cx="170815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0" idx="3"/>
            <a:endCxn id="8" idx="1"/>
          </p:cNvCxnSpPr>
          <p:nvPr/>
        </p:nvCxnSpPr>
        <p:spPr>
          <a:xfrm>
            <a:off x="6597344" y="2800729"/>
            <a:ext cx="4762" cy="22455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8" idx="7"/>
            <a:endCxn id="10" idx="5"/>
          </p:cNvCxnSpPr>
          <p:nvPr/>
        </p:nvCxnSpPr>
        <p:spPr>
          <a:xfrm flipH="1" flipV="1">
            <a:off x="7056459" y="2800729"/>
            <a:ext cx="4763" cy="22455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8" idx="1"/>
            <a:endCxn id="7" idx="6"/>
          </p:cNvCxnSpPr>
          <p:nvPr/>
        </p:nvCxnSpPr>
        <p:spPr>
          <a:xfrm flipH="1" flipV="1">
            <a:off x="3289158" y="4046536"/>
            <a:ext cx="3312948" cy="99974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 Box 29"/>
          <p:cNvSpPr txBox="1">
            <a:spLocks noChangeArrowheads="1"/>
          </p:cNvSpPr>
          <p:nvPr/>
        </p:nvSpPr>
        <p:spPr bwMode="auto">
          <a:xfrm rot="5400000">
            <a:off x="2289693" y="3831093"/>
            <a:ext cx="32573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8</a:t>
            </a:r>
            <a:endParaRPr lang="en-US" sz="22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" name="Text Box 29"/>
          <p:cNvSpPr txBox="1">
            <a:spLocks noChangeArrowheads="1"/>
          </p:cNvSpPr>
          <p:nvPr/>
        </p:nvSpPr>
        <p:spPr bwMode="auto">
          <a:xfrm rot="5400000">
            <a:off x="4292484" y="1831783"/>
            <a:ext cx="32573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8</a:t>
            </a:r>
            <a:endParaRPr lang="en-US" sz="22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2" name="Text Box 29"/>
          <p:cNvSpPr txBox="1">
            <a:spLocks noChangeArrowheads="1"/>
          </p:cNvSpPr>
          <p:nvPr/>
        </p:nvSpPr>
        <p:spPr bwMode="auto">
          <a:xfrm rot="5400000">
            <a:off x="6687675" y="1831782"/>
            <a:ext cx="32573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8</a:t>
            </a:r>
            <a:endParaRPr lang="en-US" sz="22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3" name="Text Box 29"/>
          <p:cNvSpPr txBox="1">
            <a:spLocks noChangeArrowheads="1"/>
          </p:cNvSpPr>
          <p:nvPr/>
        </p:nvSpPr>
        <p:spPr bwMode="auto">
          <a:xfrm rot="5400000">
            <a:off x="4301663" y="5601395"/>
            <a:ext cx="32573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8</a:t>
            </a:r>
            <a:endParaRPr lang="en-US" sz="22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4" name="Text Box 29"/>
          <p:cNvSpPr txBox="1">
            <a:spLocks noChangeArrowheads="1"/>
          </p:cNvSpPr>
          <p:nvPr/>
        </p:nvSpPr>
        <p:spPr bwMode="auto">
          <a:xfrm rot="5400000">
            <a:off x="6696854" y="5601394"/>
            <a:ext cx="32573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8</a:t>
            </a:r>
            <a:endParaRPr lang="en-US" sz="22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65" name="Group 64"/>
          <p:cNvGrpSpPr/>
          <p:nvPr/>
        </p:nvGrpSpPr>
        <p:grpSpPr>
          <a:xfrm>
            <a:off x="2053371" y="3853297"/>
            <a:ext cx="421216" cy="369332"/>
            <a:chOff x="1021000" y="3355368"/>
            <a:chExt cx="421216" cy="369332"/>
          </a:xfrm>
        </p:grpSpPr>
        <p:cxnSp>
          <p:nvCxnSpPr>
            <p:cNvPr id="66" name="Straight Connector 65"/>
            <p:cNvCxnSpPr/>
            <p:nvPr/>
          </p:nvCxnSpPr>
          <p:spPr>
            <a:xfrm flipH="1">
              <a:off x="1322033" y="3404232"/>
              <a:ext cx="120183" cy="3097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1021000" y="3355368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0</a:t>
              </a:r>
            </a:p>
          </p:txBody>
        </p:sp>
      </p:grpSp>
      <p:sp>
        <p:nvSpPr>
          <p:cNvPr id="68" name="Oval 3"/>
          <p:cNvSpPr>
            <a:spLocks noChangeArrowheads="1"/>
          </p:cNvSpPr>
          <p:nvPr/>
        </p:nvSpPr>
        <p:spPr bwMode="auto">
          <a:xfrm>
            <a:off x="2639870" y="3736180"/>
            <a:ext cx="649288" cy="62071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b="1">
              <a:latin typeface="Times New Roman" panose="02020603050405020304" pitchFamily="18" charset="0"/>
            </a:endParaRPr>
          </a:p>
        </p:txBody>
      </p:sp>
      <p:sp>
        <p:nvSpPr>
          <p:cNvPr id="69" name="Oval 3"/>
          <p:cNvSpPr>
            <a:spLocks noChangeArrowheads="1"/>
          </p:cNvSpPr>
          <p:nvPr/>
        </p:nvSpPr>
        <p:spPr bwMode="auto">
          <a:xfrm>
            <a:off x="4144820" y="2268443"/>
            <a:ext cx="649288" cy="620712"/>
          </a:xfrm>
          <a:prstGeom prst="ellipse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b="1">
              <a:latin typeface="Times New Roman" panose="02020603050405020304" pitchFamily="18" charset="0"/>
            </a:endParaRPr>
          </a:p>
        </p:txBody>
      </p:sp>
      <p:sp>
        <p:nvSpPr>
          <p:cNvPr id="70" name="Oval 3"/>
          <p:cNvSpPr>
            <a:spLocks noChangeArrowheads="1"/>
          </p:cNvSpPr>
          <p:nvPr/>
        </p:nvSpPr>
        <p:spPr bwMode="auto">
          <a:xfrm>
            <a:off x="4125770" y="4963318"/>
            <a:ext cx="649288" cy="620712"/>
          </a:xfrm>
          <a:prstGeom prst="ellipse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b="1">
              <a:latin typeface="Times New Roman" panose="02020603050405020304" pitchFamily="18" charset="0"/>
            </a:endParaRPr>
          </a:p>
        </p:txBody>
      </p:sp>
      <p:sp>
        <p:nvSpPr>
          <p:cNvPr id="71" name="Oval 3"/>
          <p:cNvSpPr>
            <a:spLocks noChangeArrowheads="1"/>
          </p:cNvSpPr>
          <p:nvPr/>
        </p:nvSpPr>
        <p:spPr bwMode="auto">
          <a:xfrm>
            <a:off x="4147201" y="2267854"/>
            <a:ext cx="649288" cy="620712"/>
          </a:xfrm>
          <a:prstGeom prst="ellipse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b="1">
              <a:latin typeface="Times New Roman" panose="02020603050405020304" pitchFamily="18" charset="0"/>
            </a:endParaRPr>
          </a:p>
        </p:txBody>
      </p:sp>
      <p:grpSp>
        <p:nvGrpSpPr>
          <p:cNvPr id="74" name="Group 73"/>
          <p:cNvGrpSpPr/>
          <p:nvPr/>
        </p:nvGrpSpPr>
        <p:grpSpPr>
          <a:xfrm>
            <a:off x="3951405" y="1848238"/>
            <a:ext cx="532314" cy="369332"/>
            <a:chOff x="909902" y="3355368"/>
            <a:chExt cx="532314" cy="369332"/>
          </a:xfrm>
        </p:grpSpPr>
        <p:cxnSp>
          <p:nvCxnSpPr>
            <p:cNvPr id="75" name="Straight Connector 74"/>
            <p:cNvCxnSpPr/>
            <p:nvPr/>
          </p:nvCxnSpPr>
          <p:spPr>
            <a:xfrm flipH="1">
              <a:off x="1322033" y="3404232"/>
              <a:ext cx="120183" cy="3097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909902" y="3355368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10</a:t>
              </a:r>
              <a:endPara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</p:grpSp>
      <p:sp>
        <p:nvSpPr>
          <p:cNvPr id="79" name="Oval 3"/>
          <p:cNvSpPr>
            <a:spLocks noChangeArrowheads="1"/>
          </p:cNvSpPr>
          <p:nvPr/>
        </p:nvSpPr>
        <p:spPr bwMode="auto">
          <a:xfrm>
            <a:off x="4127473" y="4957323"/>
            <a:ext cx="649288" cy="620712"/>
          </a:xfrm>
          <a:prstGeom prst="ellipse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b="1">
              <a:latin typeface="Times New Roman" panose="02020603050405020304" pitchFamily="18" charset="0"/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4081649" y="5632171"/>
            <a:ext cx="421216" cy="369332"/>
            <a:chOff x="1021000" y="3355368"/>
            <a:chExt cx="421216" cy="369332"/>
          </a:xfrm>
        </p:grpSpPr>
        <p:cxnSp>
          <p:nvCxnSpPr>
            <p:cNvPr id="81" name="Straight Connector 80"/>
            <p:cNvCxnSpPr/>
            <p:nvPr/>
          </p:nvCxnSpPr>
          <p:spPr>
            <a:xfrm flipH="1">
              <a:off x="1322033" y="3404232"/>
              <a:ext cx="120183" cy="3097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1021000" y="3355368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5</a:t>
              </a:r>
              <a:endPara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</p:grpSp>
      <p:sp>
        <p:nvSpPr>
          <p:cNvPr id="83" name="Oval 3"/>
          <p:cNvSpPr>
            <a:spLocks noChangeArrowheads="1"/>
          </p:cNvSpPr>
          <p:nvPr/>
        </p:nvSpPr>
        <p:spPr bwMode="auto">
          <a:xfrm>
            <a:off x="4125770" y="4961918"/>
            <a:ext cx="649288" cy="62071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b="1">
              <a:latin typeface="Times New Roman" panose="02020603050405020304" pitchFamily="18" charset="0"/>
            </a:endParaRPr>
          </a:p>
        </p:txBody>
      </p:sp>
      <p:sp>
        <p:nvSpPr>
          <p:cNvPr id="84" name="Oval 3"/>
          <p:cNvSpPr>
            <a:spLocks noChangeArrowheads="1"/>
          </p:cNvSpPr>
          <p:nvPr/>
        </p:nvSpPr>
        <p:spPr bwMode="auto">
          <a:xfrm>
            <a:off x="4142439" y="2267265"/>
            <a:ext cx="649288" cy="6207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b="1">
              <a:latin typeface="Times New Roman" panose="02020603050405020304" pitchFamily="18" charset="0"/>
            </a:endParaRPr>
          </a:p>
        </p:txBody>
      </p:sp>
      <p:sp>
        <p:nvSpPr>
          <p:cNvPr id="54" name="Oval 3"/>
          <p:cNvSpPr>
            <a:spLocks noChangeArrowheads="1"/>
          </p:cNvSpPr>
          <p:nvPr/>
        </p:nvSpPr>
        <p:spPr bwMode="auto">
          <a:xfrm>
            <a:off x="4147201" y="2264923"/>
            <a:ext cx="649288" cy="620712"/>
          </a:xfrm>
          <a:prstGeom prst="ellipse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b="1">
              <a:latin typeface="Times New Roman" panose="02020603050405020304" pitchFamily="18" charset="0"/>
            </a:endParaRPr>
          </a:p>
        </p:txBody>
      </p:sp>
      <p:sp>
        <p:nvSpPr>
          <p:cNvPr id="56" name="Oval 3"/>
          <p:cNvSpPr>
            <a:spLocks noChangeArrowheads="1"/>
          </p:cNvSpPr>
          <p:nvPr/>
        </p:nvSpPr>
        <p:spPr bwMode="auto">
          <a:xfrm>
            <a:off x="6506510" y="2270917"/>
            <a:ext cx="649288" cy="620712"/>
          </a:xfrm>
          <a:prstGeom prst="ellipse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b="1">
              <a:latin typeface="Times New Roman" panose="02020603050405020304" pitchFamily="18" charset="0"/>
            </a:endParaRPr>
          </a:p>
        </p:txBody>
      </p:sp>
      <p:sp>
        <p:nvSpPr>
          <p:cNvPr id="58" name="Oval 3"/>
          <p:cNvSpPr>
            <a:spLocks noChangeArrowheads="1"/>
          </p:cNvSpPr>
          <p:nvPr/>
        </p:nvSpPr>
        <p:spPr bwMode="auto">
          <a:xfrm>
            <a:off x="6504639" y="4955214"/>
            <a:ext cx="649288" cy="620712"/>
          </a:xfrm>
          <a:prstGeom prst="ellipse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b="1">
              <a:latin typeface="Times New Roman" panose="02020603050405020304" pitchFamily="18" charset="0"/>
            </a:endParaRPr>
          </a:p>
        </p:txBody>
      </p:sp>
      <p:sp>
        <p:nvSpPr>
          <p:cNvPr id="72" name="Oval 3"/>
          <p:cNvSpPr>
            <a:spLocks noChangeArrowheads="1"/>
          </p:cNvSpPr>
          <p:nvPr/>
        </p:nvSpPr>
        <p:spPr bwMode="auto">
          <a:xfrm>
            <a:off x="4146946" y="2260804"/>
            <a:ext cx="649288" cy="620712"/>
          </a:xfrm>
          <a:prstGeom prst="ellipse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b="1">
              <a:latin typeface="Times New Roman" panose="02020603050405020304" pitchFamily="18" charset="0"/>
            </a:endParaRPr>
          </a:p>
        </p:txBody>
      </p:sp>
      <p:grpSp>
        <p:nvGrpSpPr>
          <p:cNvPr id="77" name="Group 76"/>
          <p:cNvGrpSpPr/>
          <p:nvPr/>
        </p:nvGrpSpPr>
        <p:grpSpPr>
          <a:xfrm>
            <a:off x="3799640" y="1845424"/>
            <a:ext cx="421216" cy="369332"/>
            <a:chOff x="1021000" y="3355368"/>
            <a:chExt cx="421216" cy="369332"/>
          </a:xfrm>
        </p:grpSpPr>
        <p:cxnSp>
          <p:nvCxnSpPr>
            <p:cNvPr id="85" name="Straight Connector 84"/>
            <p:cNvCxnSpPr/>
            <p:nvPr/>
          </p:nvCxnSpPr>
          <p:spPr>
            <a:xfrm flipH="1">
              <a:off x="1322033" y="3404232"/>
              <a:ext cx="120183" cy="3097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/>
            <p:cNvSpPr txBox="1"/>
            <p:nvPr/>
          </p:nvSpPr>
          <p:spPr>
            <a:xfrm>
              <a:off x="1021000" y="3355368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8</a:t>
              </a:r>
            </a:p>
          </p:txBody>
        </p:sp>
      </p:grpSp>
      <p:sp>
        <p:nvSpPr>
          <p:cNvPr id="87" name="Oval 3"/>
          <p:cNvSpPr>
            <a:spLocks noChangeArrowheads="1"/>
          </p:cNvSpPr>
          <p:nvPr/>
        </p:nvSpPr>
        <p:spPr bwMode="auto">
          <a:xfrm>
            <a:off x="6504384" y="2276760"/>
            <a:ext cx="649288" cy="620712"/>
          </a:xfrm>
          <a:prstGeom prst="ellipse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b="1">
              <a:latin typeface="Times New Roman" panose="02020603050405020304" pitchFamily="18" charset="0"/>
            </a:endParaRPr>
          </a:p>
        </p:txBody>
      </p:sp>
      <p:grpSp>
        <p:nvGrpSpPr>
          <p:cNvPr id="89" name="Group 88"/>
          <p:cNvGrpSpPr/>
          <p:nvPr/>
        </p:nvGrpSpPr>
        <p:grpSpPr>
          <a:xfrm>
            <a:off x="6342574" y="1838009"/>
            <a:ext cx="532314" cy="369332"/>
            <a:chOff x="909902" y="3355368"/>
            <a:chExt cx="532314" cy="369332"/>
          </a:xfrm>
        </p:grpSpPr>
        <p:cxnSp>
          <p:nvCxnSpPr>
            <p:cNvPr id="90" name="Straight Connector 89"/>
            <p:cNvCxnSpPr/>
            <p:nvPr/>
          </p:nvCxnSpPr>
          <p:spPr>
            <a:xfrm flipH="1">
              <a:off x="1322033" y="3404232"/>
              <a:ext cx="120183" cy="3097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/>
            <p:cNvSpPr txBox="1"/>
            <p:nvPr/>
          </p:nvSpPr>
          <p:spPr>
            <a:xfrm>
              <a:off x="909902" y="3355368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14</a:t>
              </a:r>
              <a:endPara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</p:grpSp>
      <p:sp>
        <p:nvSpPr>
          <p:cNvPr id="92" name="Oval 3"/>
          <p:cNvSpPr>
            <a:spLocks noChangeArrowheads="1"/>
          </p:cNvSpPr>
          <p:nvPr/>
        </p:nvSpPr>
        <p:spPr bwMode="auto">
          <a:xfrm>
            <a:off x="6502257" y="4956076"/>
            <a:ext cx="649288" cy="620712"/>
          </a:xfrm>
          <a:prstGeom prst="ellipse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b="1">
              <a:latin typeface="Times New Roman" panose="02020603050405020304" pitchFamily="18" charset="0"/>
            </a:endParaRPr>
          </a:p>
        </p:txBody>
      </p:sp>
      <p:grpSp>
        <p:nvGrpSpPr>
          <p:cNvPr id="93" name="Group 92"/>
          <p:cNvGrpSpPr/>
          <p:nvPr/>
        </p:nvGrpSpPr>
        <p:grpSpPr>
          <a:xfrm>
            <a:off x="6502257" y="5610371"/>
            <a:ext cx="421216" cy="369332"/>
            <a:chOff x="1021000" y="3355368"/>
            <a:chExt cx="421216" cy="369332"/>
          </a:xfrm>
        </p:grpSpPr>
        <p:cxnSp>
          <p:nvCxnSpPr>
            <p:cNvPr id="94" name="Straight Connector 93"/>
            <p:cNvCxnSpPr/>
            <p:nvPr/>
          </p:nvCxnSpPr>
          <p:spPr>
            <a:xfrm flipH="1">
              <a:off x="1322033" y="3404232"/>
              <a:ext cx="120183" cy="3097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/>
            <p:cNvSpPr txBox="1"/>
            <p:nvPr/>
          </p:nvSpPr>
          <p:spPr>
            <a:xfrm>
              <a:off x="1021000" y="3355368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7</a:t>
              </a:r>
            </a:p>
          </p:txBody>
        </p:sp>
      </p:grpSp>
      <p:sp>
        <p:nvSpPr>
          <p:cNvPr id="96" name="Oval 3"/>
          <p:cNvSpPr>
            <a:spLocks noChangeArrowheads="1"/>
          </p:cNvSpPr>
          <p:nvPr/>
        </p:nvSpPr>
        <p:spPr bwMode="auto">
          <a:xfrm>
            <a:off x="6502257" y="4959691"/>
            <a:ext cx="649288" cy="62071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b="1">
              <a:latin typeface="Times New Roman" panose="02020603050405020304" pitchFamily="18" charset="0"/>
            </a:endParaRPr>
          </a:p>
        </p:txBody>
      </p:sp>
      <p:sp>
        <p:nvSpPr>
          <p:cNvPr id="97" name="Oval 3"/>
          <p:cNvSpPr>
            <a:spLocks noChangeArrowheads="1"/>
          </p:cNvSpPr>
          <p:nvPr/>
        </p:nvSpPr>
        <p:spPr bwMode="auto">
          <a:xfrm>
            <a:off x="4142439" y="2267854"/>
            <a:ext cx="649288" cy="6207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b="1">
              <a:latin typeface="Times New Roman" panose="02020603050405020304" pitchFamily="18" charset="0"/>
            </a:endParaRPr>
          </a:p>
        </p:txBody>
      </p:sp>
      <p:sp>
        <p:nvSpPr>
          <p:cNvPr id="98" name="Oval 3"/>
          <p:cNvSpPr>
            <a:spLocks noChangeArrowheads="1"/>
          </p:cNvSpPr>
          <p:nvPr/>
        </p:nvSpPr>
        <p:spPr bwMode="auto">
          <a:xfrm>
            <a:off x="6500543" y="2267265"/>
            <a:ext cx="649288" cy="6207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b="1">
              <a:latin typeface="Times New Roman" panose="02020603050405020304" pitchFamily="18" charset="0"/>
            </a:endParaRPr>
          </a:p>
        </p:txBody>
      </p:sp>
      <p:sp>
        <p:nvSpPr>
          <p:cNvPr id="99" name="Text Box 30"/>
          <p:cNvSpPr txBox="1">
            <a:spLocks noChangeArrowheads="1"/>
          </p:cNvSpPr>
          <p:nvPr/>
        </p:nvSpPr>
        <p:spPr bwMode="auto">
          <a:xfrm>
            <a:off x="2758326" y="3809363"/>
            <a:ext cx="4074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b="1" dirty="0" smtClean="0">
                <a:latin typeface="Times New Roman" panose="02020603050405020304" pitchFamily="18" charset="0"/>
              </a:rPr>
              <a:t>A</a:t>
            </a:r>
            <a:endParaRPr lang="en-US" b="1" dirty="0">
              <a:latin typeface="Times New Roman" panose="02020603050405020304" pitchFamily="18" charset="0"/>
            </a:endParaRPr>
          </a:p>
        </p:txBody>
      </p:sp>
      <p:sp>
        <p:nvSpPr>
          <p:cNvPr id="100" name="Text Box 30"/>
          <p:cNvSpPr txBox="1">
            <a:spLocks noChangeArrowheads="1"/>
          </p:cNvSpPr>
          <p:nvPr/>
        </p:nvSpPr>
        <p:spPr bwMode="auto">
          <a:xfrm>
            <a:off x="4259681" y="2348102"/>
            <a:ext cx="3898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b="1" dirty="0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101" name="Text Box 30"/>
          <p:cNvSpPr txBox="1">
            <a:spLocks noChangeArrowheads="1"/>
          </p:cNvSpPr>
          <p:nvPr/>
        </p:nvSpPr>
        <p:spPr bwMode="auto">
          <a:xfrm>
            <a:off x="4238887" y="5052621"/>
            <a:ext cx="4074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b="1" dirty="0" smtClean="0">
                <a:latin typeface="Times New Roman" panose="02020603050405020304" pitchFamily="18" charset="0"/>
              </a:rPr>
              <a:t>C</a:t>
            </a:r>
            <a:endParaRPr lang="en-US" b="1" dirty="0">
              <a:latin typeface="Times New Roman" panose="02020603050405020304" pitchFamily="18" charset="0"/>
            </a:endParaRPr>
          </a:p>
        </p:txBody>
      </p:sp>
      <p:sp>
        <p:nvSpPr>
          <p:cNvPr id="102" name="Text Box 30"/>
          <p:cNvSpPr txBox="1">
            <a:spLocks noChangeArrowheads="1"/>
          </p:cNvSpPr>
          <p:nvPr/>
        </p:nvSpPr>
        <p:spPr bwMode="auto">
          <a:xfrm>
            <a:off x="6636499" y="2346788"/>
            <a:ext cx="4074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b="1" dirty="0">
                <a:latin typeface="Times New Roman" panose="02020603050405020304" pitchFamily="18" charset="0"/>
              </a:rPr>
              <a:t>D</a:t>
            </a:r>
          </a:p>
        </p:txBody>
      </p:sp>
      <p:sp>
        <p:nvSpPr>
          <p:cNvPr id="103" name="Text Box 30"/>
          <p:cNvSpPr txBox="1">
            <a:spLocks noChangeArrowheads="1"/>
          </p:cNvSpPr>
          <p:nvPr/>
        </p:nvSpPr>
        <p:spPr bwMode="auto">
          <a:xfrm>
            <a:off x="6624130" y="5023362"/>
            <a:ext cx="3898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b="1" dirty="0" smtClean="0">
                <a:latin typeface="Times New Roman" panose="02020603050405020304" pitchFamily="18" charset="0"/>
              </a:rPr>
              <a:t>E</a:t>
            </a:r>
            <a:endParaRPr lang="en-US" b="1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3934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3.33333E-6 L 0.00117 0.6287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31435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87" grpId="0" animBg="1"/>
      <p:bldP spid="92" grpId="0" animBg="1"/>
      <p:bldP spid="96" grpId="0" animBg="1"/>
      <p:bldP spid="97" grpId="0" animBg="1"/>
      <p:bldP spid="9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Straight Arrow Connector 54"/>
          <p:cNvCxnSpPr>
            <a:stCxn id="8" idx="7"/>
            <a:endCxn id="10" idx="5"/>
          </p:cNvCxnSpPr>
          <p:nvPr/>
        </p:nvCxnSpPr>
        <p:spPr>
          <a:xfrm flipH="1" flipV="1">
            <a:off x="7056459" y="2800729"/>
            <a:ext cx="4763" cy="22455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6" idx="7"/>
            <a:endCxn id="88" idx="5"/>
          </p:cNvCxnSpPr>
          <p:nvPr/>
        </p:nvCxnSpPr>
        <p:spPr>
          <a:xfrm flipH="1" flipV="1">
            <a:off x="7054745" y="2794190"/>
            <a:ext cx="1714" cy="225640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9" idx="6"/>
            <a:endCxn id="8" idx="2"/>
          </p:cNvCxnSpPr>
          <p:nvPr/>
        </p:nvCxnSpPr>
        <p:spPr>
          <a:xfrm flipV="1">
            <a:off x="4775058" y="5265736"/>
            <a:ext cx="1731962" cy="79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3" idx="6"/>
            <a:endCxn id="8" idx="2"/>
          </p:cNvCxnSpPr>
          <p:nvPr/>
        </p:nvCxnSpPr>
        <p:spPr>
          <a:xfrm flipV="1">
            <a:off x="4775058" y="5265736"/>
            <a:ext cx="1731962" cy="653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9" idx="7"/>
            <a:endCxn id="10" idx="3"/>
          </p:cNvCxnSpPr>
          <p:nvPr/>
        </p:nvCxnSpPr>
        <p:spPr>
          <a:xfrm flipV="1">
            <a:off x="4679972" y="2800729"/>
            <a:ext cx="1917372" cy="22534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3" idx="7"/>
            <a:endCxn id="10" idx="3"/>
          </p:cNvCxnSpPr>
          <p:nvPr/>
        </p:nvCxnSpPr>
        <p:spPr>
          <a:xfrm flipV="1">
            <a:off x="4679972" y="2800729"/>
            <a:ext cx="1917372" cy="225209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9" idx="7"/>
            <a:endCxn id="11" idx="5"/>
          </p:cNvCxnSpPr>
          <p:nvPr/>
        </p:nvCxnSpPr>
        <p:spPr>
          <a:xfrm flipV="1">
            <a:off x="4679972" y="2800729"/>
            <a:ext cx="19050" cy="22534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3" idx="7"/>
            <a:endCxn id="54" idx="5"/>
          </p:cNvCxnSpPr>
          <p:nvPr/>
        </p:nvCxnSpPr>
        <p:spPr>
          <a:xfrm flipV="1">
            <a:off x="4679972" y="2794734"/>
            <a:ext cx="21431" cy="225808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7" idx="4"/>
            <a:endCxn id="9" idx="2"/>
          </p:cNvCxnSpPr>
          <p:nvPr/>
        </p:nvCxnSpPr>
        <p:spPr>
          <a:xfrm>
            <a:off x="2964514" y="4356892"/>
            <a:ext cx="1161256" cy="9167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68" idx="4"/>
            <a:endCxn id="9" idx="2"/>
          </p:cNvCxnSpPr>
          <p:nvPr/>
        </p:nvCxnSpPr>
        <p:spPr>
          <a:xfrm>
            <a:off x="2964514" y="4356892"/>
            <a:ext cx="1161256" cy="91678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7" idx="0"/>
            <a:endCxn id="11" idx="2"/>
          </p:cNvCxnSpPr>
          <p:nvPr/>
        </p:nvCxnSpPr>
        <p:spPr>
          <a:xfrm flipV="1">
            <a:off x="2964514" y="2581274"/>
            <a:ext cx="1180306" cy="11549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DIJSKTRA’s SIMULATION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E6015-D3F9-4ED9-8FE0-F12734723AA0}" type="datetime2">
              <a:rPr lang="en-US" smtClean="0"/>
              <a:t>Thursday, October 14,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Swapnil Biswas, Lecturer, Dept of CSE, MIST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12</a:t>
            </a:fld>
            <a:endParaRPr lang="en-US"/>
          </a:p>
        </p:txBody>
      </p:sp>
      <p:sp>
        <p:nvSpPr>
          <p:cNvPr id="7" name="Oval 3"/>
          <p:cNvSpPr>
            <a:spLocks noChangeArrowheads="1"/>
          </p:cNvSpPr>
          <p:nvPr/>
        </p:nvSpPr>
        <p:spPr bwMode="auto">
          <a:xfrm>
            <a:off x="2639870" y="3736180"/>
            <a:ext cx="649288" cy="6207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b="1">
              <a:latin typeface="Times New Roman" panose="02020603050405020304" pitchFamily="18" charset="0"/>
            </a:endParaRPr>
          </a:p>
        </p:txBody>
      </p:sp>
      <p:sp>
        <p:nvSpPr>
          <p:cNvPr id="8" name="Oval 4"/>
          <p:cNvSpPr>
            <a:spLocks noChangeArrowheads="1"/>
          </p:cNvSpPr>
          <p:nvPr/>
        </p:nvSpPr>
        <p:spPr bwMode="auto">
          <a:xfrm>
            <a:off x="6507020" y="4955380"/>
            <a:ext cx="649288" cy="6207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b="1">
              <a:latin typeface="Times New Roman" panose="02020603050405020304" pitchFamily="18" charset="0"/>
            </a:endParaRPr>
          </a:p>
        </p:txBody>
      </p:sp>
      <p:sp>
        <p:nvSpPr>
          <p:cNvPr id="9" name="Oval 5"/>
          <p:cNvSpPr>
            <a:spLocks noChangeArrowheads="1"/>
          </p:cNvSpPr>
          <p:nvPr/>
        </p:nvSpPr>
        <p:spPr bwMode="auto">
          <a:xfrm>
            <a:off x="4125770" y="4963317"/>
            <a:ext cx="649288" cy="62071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b="1" dirty="0">
              <a:latin typeface="Times New Roman" panose="02020603050405020304" pitchFamily="18" charset="0"/>
            </a:endParaRPr>
          </a:p>
        </p:txBody>
      </p:sp>
      <p:sp>
        <p:nvSpPr>
          <p:cNvPr id="10" name="Oval 6"/>
          <p:cNvSpPr>
            <a:spLocks noChangeArrowheads="1"/>
          </p:cNvSpPr>
          <p:nvPr/>
        </p:nvSpPr>
        <p:spPr bwMode="auto">
          <a:xfrm>
            <a:off x="6502258" y="2270917"/>
            <a:ext cx="649287" cy="62071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b="1">
              <a:latin typeface="Times New Roman" panose="02020603050405020304" pitchFamily="18" charset="0"/>
            </a:endParaRPr>
          </a:p>
        </p:txBody>
      </p:sp>
      <p:sp>
        <p:nvSpPr>
          <p:cNvPr id="11" name="Oval 7"/>
          <p:cNvSpPr>
            <a:spLocks noChangeArrowheads="1"/>
          </p:cNvSpPr>
          <p:nvPr/>
        </p:nvSpPr>
        <p:spPr bwMode="auto">
          <a:xfrm>
            <a:off x="4144820" y="2270917"/>
            <a:ext cx="649288" cy="62071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b="1">
              <a:latin typeface="Times New Roman" panose="02020603050405020304" pitchFamily="18" charset="0"/>
            </a:endParaRPr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3071670" y="282495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26" name="Text Box 24"/>
          <p:cNvSpPr txBox="1">
            <a:spLocks noChangeArrowheads="1"/>
          </p:cNvSpPr>
          <p:nvPr/>
        </p:nvSpPr>
        <p:spPr bwMode="auto">
          <a:xfrm>
            <a:off x="5421170" y="215820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5522770" y="331073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28" name="Text Box 26"/>
          <p:cNvSpPr txBox="1">
            <a:spLocks noChangeArrowheads="1"/>
          </p:cNvSpPr>
          <p:nvPr/>
        </p:nvSpPr>
        <p:spPr bwMode="auto">
          <a:xfrm>
            <a:off x="5405295" y="520303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29" name="Text Box 27"/>
          <p:cNvSpPr txBox="1">
            <a:spLocks noChangeArrowheads="1"/>
          </p:cNvSpPr>
          <p:nvPr/>
        </p:nvSpPr>
        <p:spPr bwMode="auto">
          <a:xfrm>
            <a:off x="6218807" y="380936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30" name="Text Box 28"/>
          <p:cNvSpPr txBox="1">
            <a:spLocks noChangeArrowheads="1"/>
          </p:cNvSpPr>
          <p:nvPr/>
        </p:nvSpPr>
        <p:spPr bwMode="auto">
          <a:xfrm>
            <a:off x="7142833" y="3817936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dirty="0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31" name="Text Box 29"/>
          <p:cNvSpPr txBox="1">
            <a:spLocks noChangeArrowheads="1"/>
          </p:cNvSpPr>
          <p:nvPr/>
        </p:nvSpPr>
        <p:spPr bwMode="auto">
          <a:xfrm>
            <a:off x="3202639" y="4726762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32" name="Text Box 30"/>
          <p:cNvSpPr txBox="1">
            <a:spLocks noChangeArrowheads="1"/>
          </p:cNvSpPr>
          <p:nvPr/>
        </p:nvSpPr>
        <p:spPr bwMode="auto">
          <a:xfrm>
            <a:off x="3905848" y="351393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33" name="Text Box 31"/>
          <p:cNvSpPr txBox="1">
            <a:spLocks noChangeArrowheads="1"/>
          </p:cNvSpPr>
          <p:nvPr/>
        </p:nvSpPr>
        <p:spPr bwMode="auto">
          <a:xfrm>
            <a:off x="4663562" y="3563349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34" name="Text Box 32"/>
          <p:cNvSpPr txBox="1">
            <a:spLocks noChangeArrowheads="1"/>
          </p:cNvSpPr>
          <p:nvPr/>
        </p:nvSpPr>
        <p:spPr bwMode="auto">
          <a:xfrm>
            <a:off x="5710095" y="4423567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>
                <a:latin typeface="Times New Roman" panose="02020603050405020304" pitchFamily="18" charset="0"/>
              </a:rPr>
              <a:t>7</a:t>
            </a:r>
          </a:p>
        </p:txBody>
      </p:sp>
      <p:cxnSp>
        <p:nvCxnSpPr>
          <p:cNvPr id="45" name="Straight Arrow Connector 44"/>
          <p:cNvCxnSpPr>
            <a:stCxn id="11" idx="3"/>
            <a:endCxn id="9" idx="1"/>
          </p:cNvCxnSpPr>
          <p:nvPr/>
        </p:nvCxnSpPr>
        <p:spPr>
          <a:xfrm flipH="1">
            <a:off x="4220856" y="2800729"/>
            <a:ext cx="19050" cy="22534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1" idx="6"/>
            <a:endCxn id="10" idx="2"/>
          </p:cNvCxnSpPr>
          <p:nvPr/>
        </p:nvCxnSpPr>
        <p:spPr>
          <a:xfrm>
            <a:off x="4794108" y="2581274"/>
            <a:ext cx="170815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0" idx="3"/>
            <a:endCxn id="8" idx="1"/>
          </p:cNvCxnSpPr>
          <p:nvPr/>
        </p:nvCxnSpPr>
        <p:spPr>
          <a:xfrm>
            <a:off x="6597344" y="2800729"/>
            <a:ext cx="4762" cy="22455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8" idx="1"/>
            <a:endCxn id="7" idx="6"/>
          </p:cNvCxnSpPr>
          <p:nvPr/>
        </p:nvCxnSpPr>
        <p:spPr>
          <a:xfrm flipH="1" flipV="1">
            <a:off x="3289158" y="4046536"/>
            <a:ext cx="3312948" cy="99974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 Box 29"/>
          <p:cNvSpPr txBox="1">
            <a:spLocks noChangeArrowheads="1"/>
          </p:cNvSpPr>
          <p:nvPr/>
        </p:nvSpPr>
        <p:spPr bwMode="auto">
          <a:xfrm rot="5400000">
            <a:off x="2289693" y="3831093"/>
            <a:ext cx="32573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8</a:t>
            </a:r>
            <a:endParaRPr lang="en-US" sz="22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" name="Text Box 29"/>
          <p:cNvSpPr txBox="1">
            <a:spLocks noChangeArrowheads="1"/>
          </p:cNvSpPr>
          <p:nvPr/>
        </p:nvSpPr>
        <p:spPr bwMode="auto">
          <a:xfrm rot="5400000">
            <a:off x="4292484" y="1831783"/>
            <a:ext cx="32573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8</a:t>
            </a:r>
            <a:endParaRPr lang="en-US" sz="22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2" name="Text Box 29"/>
          <p:cNvSpPr txBox="1">
            <a:spLocks noChangeArrowheads="1"/>
          </p:cNvSpPr>
          <p:nvPr/>
        </p:nvSpPr>
        <p:spPr bwMode="auto">
          <a:xfrm rot="5400000">
            <a:off x="6687675" y="1831782"/>
            <a:ext cx="32573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8</a:t>
            </a:r>
            <a:endParaRPr lang="en-US" sz="22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3" name="Text Box 29"/>
          <p:cNvSpPr txBox="1">
            <a:spLocks noChangeArrowheads="1"/>
          </p:cNvSpPr>
          <p:nvPr/>
        </p:nvSpPr>
        <p:spPr bwMode="auto">
          <a:xfrm rot="5400000">
            <a:off x="4301663" y="5601395"/>
            <a:ext cx="32573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8</a:t>
            </a:r>
            <a:endParaRPr lang="en-US" sz="22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4" name="Text Box 29"/>
          <p:cNvSpPr txBox="1">
            <a:spLocks noChangeArrowheads="1"/>
          </p:cNvSpPr>
          <p:nvPr/>
        </p:nvSpPr>
        <p:spPr bwMode="auto">
          <a:xfrm rot="5400000">
            <a:off x="6696854" y="5601394"/>
            <a:ext cx="32573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8</a:t>
            </a:r>
            <a:endParaRPr lang="en-US" sz="22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65" name="Group 64"/>
          <p:cNvGrpSpPr/>
          <p:nvPr/>
        </p:nvGrpSpPr>
        <p:grpSpPr>
          <a:xfrm>
            <a:off x="2053371" y="3853297"/>
            <a:ext cx="421216" cy="369332"/>
            <a:chOff x="1021000" y="3355368"/>
            <a:chExt cx="421216" cy="369332"/>
          </a:xfrm>
        </p:grpSpPr>
        <p:cxnSp>
          <p:nvCxnSpPr>
            <p:cNvPr id="66" name="Straight Connector 65"/>
            <p:cNvCxnSpPr/>
            <p:nvPr/>
          </p:nvCxnSpPr>
          <p:spPr>
            <a:xfrm flipH="1">
              <a:off x="1322033" y="3404232"/>
              <a:ext cx="120183" cy="3097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1021000" y="3355368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0</a:t>
              </a:r>
            </a:p>
          </p:txBody>
        </p:sp>
      </p:grpSp>
      <p:sp>
        <p:nvSpPr>
          <p:cNvPr id="68" name="Oval 3"/>
          <p:cNvSpPr>
            <a:spLocks noChangeArrowheads="1"/>
          </p:cNvSpPr>
          <p:nvPr/>
        </p:nvSpPr>
        <p:spPr bwMode="auto">
          <a:xfrm>
            <a:off x="2639870" y="3736180"/>
            <a:ext cx="649288" cy="62071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b="1">
              <a:latin typeface="Times New Roman" panose="02020603050405020304" pitchFamily="18" charset="0"/>
            </a:endParaRPr>
          </a:p>
        </p:txBody>
      </p:sp>
      <p:sp>
        <p:nvSpPr>
          <p:cNvPr id="69" name="Oval 3"/>
          <p:cNvSpPr>
            <a:spLocks noChangeArrowheads="1"/>
          </p:cNvSpPr>
          <p:nvPr/>
        </p:nvSpPr>
        <p:spPr bwMode="auto">
          <a:xfrm>
            <a:off x="4144820" y="2268443"/>
            <a:ext cx="649288" cy="620712"/>
          </a:xfrm>
          <a:prstGeom prst="ellipse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b="1">
              <a:latin typeface="Times New Roman" panose="02020603050405020304" pitchFamily="18" charset="0"/>
            </a:endParaRPr>
          </a:p>
        </p:txBody>
      </p:sp>
      <p:sp>
        <p:nvSpPr>
          <p:cNvPr id="70" name="Oval 3"/>
          <p:cNvSpPr>
            <a:spLocks noChangeArrowheads="1"/>
          </p:cNvSpPr>
          <p:nvPr/>
        </p:nvSpPr>
        <p:spPr bwMode="auto">
          <a:xfrm>
            <a:off x="4125770" y="4963318"/>
            <a:ext cx="649288" cy="620712"/>
          </a:xfrm>
          <a:prstGeom prst="ellipse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b="1">
              <a:latin typeface="Times New Roman" panose="02020603050405020304" pitchFamily="18" charset="0"/>
            </a:endParaRPr>
          </a:p>
        </p:txBody>
      </p:sp>
      <p:sp>
        <p:nvSpPr>
          <p:cNvPr id="71" name="Oval 3"/>
          <p:cNvSpPr>
            <a:spLocks noChangeArrowheads="1"/>
          </p:cNvSpPr>
          <p:nvPr/>
        </p:nvSpPr>
        <p:spPr bwMode="auto">
          <a:xfrm>
            <a:off x="4147201" y="2267854"/>
            <a:ext cx="649288" cy="620712"/>
          </a:xfrm>
          <a:prstGeom prst="ellipse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b="1">
              <a:latin typeface="Times New Roman" panose="02020603050405020304" pitchFamily="18" charset="0"/>
            </a:endParaRPr>
          </a:p>
        </p:txBody>
      </p:sp>
      <p:grpSp>
        <p:nvGrpSpPr>
          <p:cNvPr id="74" name="Group 73"/>
          <p:cNvGrpSpPr/>
          <p:nvPr/>
        </p:nvGrpSpPr>
        <p:grpSpPr>
          <a:xfrm>
            <a:off x="3951405" y="1848238"/>
            <a:ext cx="532314" cy="369332"/>
            <a:chOff x="909902" y="3355368"/>
            <a:chExt cx="532314" cy="369332"/>
          </a:xfrm>
        </p:grpSpPr>
        <p:cxnSp>
          <p:nvCxnSpPr>
            <p:cNvPr id="75" name="Straight Connector 74"/>
            <p:cNvCxnSpPr/>
            <p:nvPr/>
          </p:nvCxnSpPr>
          <p:spPr>
            <a:xfrm flipH="1">
              <a:off x="1322033" y="3404232"/>
              <a:ext cx="120183" cy="3097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909902" y="3355368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10</a:t>
              </a:r>
              <a:endPara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</p:grpSp>
      <p:sp>
        <p:nvSpPr>
          <p:cNvPr id="79" name="Oval 3"/>
          <p:cNvSpPr>
            <a:spLocks noChangeArrowheads="1"/>
          </p:cNvSpPr>
          <p:nvPr/>
        </p:nvSpPr>
        <p:spPr bwMode="auto">
          <a:xfrm>
            <a:off x="4127473" y="4957323"/>
            <a:ext cx="649288" cy="620712"/>
          </a:xfrm>
          <a:prstGeom prst="ellipse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b="1">
              <a:latin typeface="Times New Roman" panose="02020603050405020304" pitchFamily="18" charset="0"/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4081649" y="5632171"/>
            <a:ext cx="421216" cy="369332"/>
            <a:chOff x="1021000" y="3355368"/>
            <a:chExt cx="421216" cy="369332"/>
          </a:xfrm>
        </p:grpSpPr>
        <p:cxnSp>
          <p:nvCxnSpPr>
            <p:cNvPr id="81" name="Straight Connector 80"/>
            <p:cNvCxnSpPr/>
            <p:nvPr/>
          </p:nvCxnSpPr>
          <p:spPr>
            <a:xfrm flipH="1">
              <a:off x="1322033" y="3404232"/>
              <a:ext cx="120183" cy="3097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1021000" y="3355368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5</a:t>
              </a:r>
              <a:endPara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</p:grpSp>
      <p:sp>
        <p:nvSpPr>
          <p:cNvPr id="83" name="Oval 3"/>
          <p:cNvSpPr>
            <a:spLocks noChangeArrowheads="1"/>
          </p:cNvSpPr>
          <p:nvPr/>
        </p:nvSpPr>
        <p:spPr bwMode="auto">
          <a:xfrm>
            <a:off x="4125770" y="4961918"/>
            <a:ext cx="649288" cy="62071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b="1">
              <a:latin typeface="Times New Roman" panose="02020603050405020304" pitchFamily="18" charset="0"/>
            </a:endParaRPr>
          </a:p>
        </p:txBody>
      </p:sp>
      <p:sp>
        <p:nvSpPr>
          <p:cNvPr id="84" name="Oval 3"/>
          <p:cNvSpPr>
            <a:spLocks noChangeArrowheads="1"/>
          </p:cNvSpPr>
          <p:nvPr/>
        </p:nvSpPr>
        <p:spPr bwMode="auto">
          <a:xfrm>
            <a:off x="4142439" y="2267265"/>
            <a:ext cx="649288" cy="6207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b="1">
              <a:latin typeface="Times New Roman" panose="02020603050405020304" pitchFamily="18" charset="0"/>
            </a:endParaRPr>
          </a:p>
        </p:txBody>
      </p:sp>
      <p:sp>
        <p:nvSpPr>
          <p:cNvPr id="54" name="Oval 3"/>
          <p:cNvSpPr>
            <a:spLocks noChangeArrowheads="1"/>
          </p:cNvSpPr>
          <p:nvPr/>
        </p:nvSpPr>
        <p:spPr bwMode="auto">
          <a:xfrm>
            <a:off x="4147201" y="2264923"/>
            <a:ext cx="649288" cy="620712"/>
          </a:xfrm>
          <a:prstGeom prst="ellipse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b="1">
              <a:latin typeface="Times New Roman" panose="02020603050405020304" pitchFamily="18" charset="0"/>
            </a:endParaRPr>
          </a:p>
        </p:txBody>
      </p:sp>
      <p:sp>
        <p:nvSpPr>
          <p:cNvPr id="56" name="Oval 3"/>
          <p:cNvSpPr>
            <a:spLocks noChangeArrowheads="1"/>
          </p:cNvSpPr>
          <p:nvPr/>
        </p:nvSpPr>
        <p:spPr bwMode="auto">
          <a:xfrm>
            <a:off x="6506510" y="2270917"/>
            <a:ext cx="649288" cy="620712"/>
          </a:xfrm>
          <a:prstGeom prst="ellipse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b="1">
              <a:latin typeface="Times New Roman" panose="02020603050405020304" pitchFamily="18" charset="0"/>
            </a:endParaRPr>
          </a:p>
        </p:txBody>
      </p:sp>
      <p:sp>
        <p:nvSpPr>
          <p:cNvPr id="58" name="Oval 3"/>
          <p:cNvSpPr>
            <a:spLocks noChangeArrowheads="1"/>
          </p:cNvSpPr>
          <p:nvPr/>
        </p:nvSpPr>
        <p:spPr bwMode="auto">
          <a:xfrm>
            <a:off x="6504639" y="4955214"/>
            <a:ext cx="649288" cy="620712"/>
          </a:xfrm>
          <a:prstGeom prst="ellipse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b="1">
              <a:latin typeface="Times New Roman" panose="02020603050405020304" pitchFamily="18" charset="0"/>
            </a:endParaRPr>
          </a:p>
        </p:txBody>
      </p:sp>
      <p:sp>
        <p:nvSpPr>
          <p:cNvPr id="72" name="Oval 3"/>
          <p:cNvSpPr>
            <a:spLocks noChangeArrowheads="1"/>
          </p:cNvSpPr>
          <p:nvPr/>
        </p:nvSpPr>
        <p:spPr bwMode="auto">
          <a:xfrm>
            <a:off x="4146946" y="2260804"/>
            <a:ext cx="649288" cy="620712"/>
          </a:xfrm>
          <a:prstGeom prst="ellipse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b="1">
              <a:latin typeface="Times New Roman" panose="02020603050405020304" pitchFamily="18" charset="0"/>
            </a:endParaRPr>
          </a:p>
        </p:txBody>
      </p:sp>
      <p:grpSp>
        <p:nvGrpSpPr>
          <p:cNvPr id="77" name="Group 76"/>
          <p:cNvGrpSpPr/>
          <p:nvPr/>
        </p:nvGrpSpPr>
        <p:grpSpPr>
          <a:xfrm>
            <a:off x="3799640" y="1845424"/>
            <a:ext cx="421216" cy="369332"/>
            <a:chOff x="1021000" y="3355368"/>
            <a:chExt cx="421216" cy="369332"/>
          </a:xfrm>
        </p:grpSpPr>
        <p:cxnSp>
          <p:nvCxnSpPr>
            <p:cNvPr id="85" name="Straight Connector 84"/>
            <p:cNvCxnSpPr/>
            <p:nvPr/>
          </p:nvCxnSpPr>
          <p:spPr>
            <a:xfrm flipH="1">
              <a:off x="1322033" y="3404232"/>
              <a:ext cx="120183" cy="3097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/>
            <p:cNvSpPr txBox="1"/>
            <p:nvPr/>
          </p:nvSpPr>
          <p:spPr>
            <a:xfrm>
              <a:off x="1021000" y="3355368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8</a:t>
              </a:r>
            </a:p>
          </p:txBody>
        </p:sp>
      </p:grpSp>
      <p:sp>
        <p:nvSpPr>
          <p:cNvPr id="87" name="Oval 3"/>
          <p:cNvSpPr>
            <a:spLocks noChangeArrowheads="1"/>
          </p:cNvSpPr>
          <p:nvPr/>
        </p:nvSpPr>
        <p:spPr bwMode="auto">
          <a:xfrm>
            <a:off x="6504384" y="2276760"/>
            <a:ext cx="649288" cy="620712"/>
          </a:xfrm>
          <a:prstGeom prst="ellipse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b="1">
              <a:latin typeface="Times New Roman" panose="02020603050405020304" pitchFamily="18" charset="0"/>
            </a:endParaRPr>
          </a:p>
        </p:txBody>
      </p:sp>
      <p:grpSp>
        <p:nvGrpSpPr>
          <p:cNvPr id="89" name="Group 88"/>
          <p:cNvGrpSpPr/>
          <p:nvPr/>
        </p:nvGrpSpPr>
        <p:grpSpPr>
          <a:xfrm>
            <a:off x="6342574" y="1838009"/>
            <a:ext cx="532314" cy="369332"/>
            <a:chOff x="909902" y="3355368"/>
            <a:chExt cx="532314" cy="369332"/>
          </a:xfrm>
        </p:grpSpPr>
        <p:cxnSp>
          <p:nvCxnSpPr>
            <p:cNvPr id="90" name="Straight Connector 89"/>
            <p:cNvCxnSpPr/>
            <p:nvPr/>
          </p:nvCxnSpPr>
          <p:spPr>
            <a:xfrm flipH="1">
              <a:off x="1322033" y="3404232"/>
              <a:ext cx="120183" cy="3097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/>
            <p:cNvSpPr txBox="1"/>
            <p:nvPr/>
          </p:nvSpPr>
          <p:spPr>
            <a:xfrm>
              <a:off x="909902" y="3355368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14</a:t>
              </a:r>
              <a:endPara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</p:grpSp>
      <p:sp>
        <p:nvSpPr>
          <p:cNvPr id="92" name="Oval 3"/>
          <p:cNvSpPr>
            <a:spLocks noChangeArrowheads="1"/>
          </p:cNvSpPr>
          <p:nvPr/>
        </p:nvSpPr>
        <p:spPr bwMode="auto">
          <a:xfrm>
            <a:off x="6502257" y="4956076"/>
            <a:ext cx="649288" cy="620712"/>
          </a:xfrm>
          <a:prstGeom prst="ellipse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b="1">
              <a:latin typeface="Times New Roman" panose="02020603050405020304" pitchFamily="18" charset="0"/>
            </a:endParaRPr>
          </a:p>
        </p:txBody>
      </p:sp>
      <p:grpSp>
        <p:nvGrpSpPr>
          <p:cNvPr id="93" name="Group 92"/>
          <p:cNvGrpSpPr/>
          <p:nvPr/>
        </p:nvGrpSpPr>
        <p:grpSpPr>
          <a:xfrm>
            <a:off x="6502257" y="5610371"/>
            <a:ext cx="421216" cy="369332"/>
            <a:chOff x="1021000" y="3355368"/>
            <a:chExt cx="421216" cy="369332"/>
          </a:xfrm>
        </p:grpSpPr>
        <p:cxnSp>
          <p:nvCxnSpPr>
            <p:cNvPr id="94" name="Straight Connector 93"/>
            <p:cNvCxnSpPr/>
            <p:nvPr/>
          </p:nvCxnSpPr>
          <p:spPr>
            <a:xfrm flipH="1">
              <a:off x="1322033" y="3404232"/>
              <a:ext cx="120183" cy="3097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/>
            <p:cNvSpPr txBox="1"/>
            <p:nvPr/>
          </p:nvSpPr>
          <p:spPr>
            <a:xfrm>
              <a:off x="1021000" y="3355368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7</a:t>
              </a:r>
            </a:p>
          </p:txBody>
        </p:sp>
      </p:grpSp>
      <p:sp>
        <p:nvSpPr>
          <p:cNvPr id="96" name="Oval 3"/>
          <p:cNvSpPr>
            <a:spLocks noChangeArrowheads="1"/>
          </p:cNvSpPr>
          <p:nvPr/>
        </p:nvSpPr>
        <p:spPr bwMode="auto">
          <a:xfrm>
            <a:off x="6502257" y="4959691"/>
            <a:ext cx="649288" cy="62071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b="1">
              <a:latin typeface="Times New Roman" panose="02020603050405020304" pitchFamily="18" charset="0"/>
            </a:endParaRPr>
          </a:p>
        </p:txBody>
      </p:sp>
      <p:sp>
        <p:nvSpPr>
          <p:cNvPr id="97" name="Oval 3"/>
          <p:cNvSpPr>
            <a:spLocks noChangeArrowheads="1"/>
          </p:cNvSpPr>
          <p:nvPr/>
        </p:nvSpPr>
        <p:spPr bwMode="auto">
          <a:xfrm>
            <a:off x="4142439" y="2267854"/>
            <a:ext cx="649288" cy="6207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b="1">
              <a:latin typeface="Times New Roman" panose="02020603050405020304" pitchFamily="18" charset="0"/>
            </a:endParaRPr>
          </a:p>
        </p:txBody>
      </p:sp>
      <p:sp>
        <p:nvSpPr>
          <p:cNvPr id="98" name="Oval 3"/>
          <p:cNvSpPr>
            <a:spLocks noChangeArrowheads="1"/>
          </p:cNvSpPr>
          <p:nvPr/>
        </p:nvSpPr>
        <p:spPr bwMode="auto">
          <a:xfrm>
            <a:off x="6500543" y="2267265"/>
            <a:ext cx="649288" cy="6207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b="1">
              <a:latin typeface="Times New Roman" panose="02020603050405020304" pitchFamily="18" charset="0"/>
            </a:endParaRPr>
          </a:p>
        </p:txBody>
      </p:sp>
      <p:sp>
        <p:nvSpPr>
          <p:cNvPr id="88" name="Oval 3"/>
          <p:cNvSpPr>
            <a:spLocks noChangeArrowheads="1"/>
          </p:cNvSpPr>
          <p:nvPr/>
        </p:nvSpPr>
        <p:spPr bwMode="auto">
          <a:xfrm>
            <a:off x="6500543" y="2264379"/>
            <a:ext cx="649288" cy="620712"/>
          </a:xfrm>
          <a:prstGeom prst="ellipse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b="1">
              <a:latin typeface="Times New Roman" panose="02020603050405020304" pitchFamily="18" charset="0"/>
            </a:endParaRPr>
          </a:p>
        </p:txBody>
      </p:sp>
      <p:sp>
        <p:nvSpPr>
          <p:cNvPr id="99" name="Oval 3"/>
          <p:cNvSpPr>
            <a:spLocks noChangeArrowheads="1"/>
          </p:cNvSpPr>
          <p:nvPr/>
        </p:nvSpPr>
        <p:spPr bwMode="auto">
          <a:xfrm>
            <a:off x="6501401" y="2270751"/>
            <a:ext cx="649288" cy="620712"/>
          </a:xfrm>
          <a:prstGeom prst="ellipse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b="1">
              <a:latin typeface="Times New Roman" panose="02020603050405020304" pitchFamily="18" charset="0"/>
            </a:endParaRPr>
          </a:p>
        </p:txBody>
      </p:sp>
      <p:grpSp>
        <p:nvGrpSpPr>
          <p:cNvPr id="100" name="Group 99"/>
          <p:cNvGrpSpPr/>
          <p:nvPr/>
        </p:nvGrpSpPr>
        <p:grpSpPr>
          <a:xfrm>
            <a:off x="6049300" y="1826629"/>
            <a:ext cx="576194" cy="369332"/>
            <a:chOff x="866022" y="3352382"/>
            <a:chExt cx="576194" cy="369332"/>
          </a:xfrm>
        </p:grpSpPr>
        <p:cxnSp>
          <p:nvCxnSpPr>
            <p:cNvPr id="101" name="Straight Connector 100"/>
            <p:cNvCxnSpPr/>
            <p:nvPr/>
          </p:nvCxnSpPr>
          <p:spPr>
            <a:xfrm flipH="1">
              <a:off x="1322033" y="3404232"/>
              <a:ext cx="120183" cy="3097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/>
            <p:cNvSpPr txBox="1"/>
            <p:nvPr/>
          </p:nvSpPr>
          <p:spPr>
            <a:xfrm>
              <a:off x="866022" y="3352382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13</a:t>
              </a:r>
              <a:endPara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</p:grpSp>
      <p:sp>
        <p:nvSpPr>
          <p:cNvPr id="103" name="Oval 3"/>
          <p:cNvSpPr>
            <a:spLocks noChangeArrowheads="1"/>
          </p:cNvSpPr>
          <p:nvPr/>
        </p:nvSpPr>
        <p:spPr bwMode="auto">
          <a:xfrm>
            <a:off x="4141837" y="2266254"/>
            <a:ext cx="649288" cy="62071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b="1">
              <a:latin typeface="Times New Roman" panose="02020603050405020304" pitchFamily="18" charset="0"/>
            </a:endParaRPr>
          </a:p>
        </p:txBody>
      </p:sp>
      <p:sp>
        <p:nvSpPr>
          <p:cNvPr id="104" name="Oval 3"/>
          <p:cNvSpPr>
            <a:spLocks noChangeArrowheads="1"/>
          </p:cNvSpPr>
          <p:nvPr/>
        </p:nvSpPr>
        <p:spPr bwMode="auto">
          <a:xfrm>
            <a:off x="6507020" y="2270751"/>
            <a:ext cx="649288" cy="6207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b="1">
              <a:latin typeface="Times New Roman" panose="02020603050405020304" pitchFamily="18" charset="0"/>
            </a:endParaRPr>
          </a:p>
        </p:txBody>
      </p:sp>
      <p:sp>
        <p:nvSpPr>
          <p:cNvPr id="105" name="Text Box 30"/>
          <p:cNvSpPr txBox="1">
            <a:spLocks noChangeArrowheads="1"/>
          </p:cNvSpPr>
          <p:nvPr/>
        </p:nvSpPr>
        <p:spPr bwMode="auto">
          <a:xfrm>
            <a:off x="2758326" y="3809363"/>
            <a:ext cx="4074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b="1" dirty="0" smtClean="0">
                <a:latin typeface="Times New Roman" panose="02020603050405020304" pitchFamily="18" charset="0"/>
              </a:rPr>
              <a:t>A</a:t>
            </a:r>
            <a:endParaRPr lang="en-US" b="1" dirty="0">
              <a:latin typeface="Times New Roman" panose="02020603050405020304" pitchFamily="18" charset="0"/>
            </a:endParaRPr>
          </a:p>
        </p:txBody>
      </p:sp>
      <p:sp>
        <p:nvSpPr>
          <p:cNvPr id="106" name="Text Box 30"/>
          <p:cNvSpPr txBox="1">
            <a:spLocks noChangeArrowheads="1"/>
          </p:cNvSpPr>
          <p:nvPr/>
        </p:nvSpPr>
        <p:spPr bwMode="auto">
          <a:xfrm>
            <a:off x="4259681" y="2348102"/>
            <a:ext cx="3898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b="1" dirty="0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107" name="Text Box 30"/>
          <p:cNvSpPr txBox="1">
            <a:spLocks noChangeArrowheads="1"/>
          </p:cNvSpPr>
          <p:nvPr/>
        </p:nvSpPr>
        <p:spPr bwMode="auto">
          <a:xfrm>
            <a:off x="4238887" y="5052621"/>
            <a:ext cx="4074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b="1" dirty="0" smtClean="0">
                <a:latin typeface="Times New Roman" panose="02020603050405020304" pitchFamily="18" charset="0"/>
              </a:rPr>
              <a:t>C</a:t>
            </a:r>
            <a:endParaRPr lang="en-US" b="1" dirty="0">
              <a:latin typeface="Times New Roman" panose="02020603050405020304" pitchFamily="18" charset="0"/>
            </a:endParaRPr>
          </a:p>
        </p:txBody>
      </p:sp>
      <p:sp>
        <p:nvSpPr>
          <p:cNvPr id="108" name="Text Box 30"/>
          <p:cNvSpPr txBox="1">
            <a:spLocks noChangeArrowheads="1"/>
          </p:cNvSpPr>
          <p:nvPr/>
        </p:nvSpPr>
        <p:spPr bwMode="auto">
          <a:xfrm>
            <a:off x="6636499" y="2346788"/>
            <a:ext cx="4074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b="1" dirty="0">
                <a:latin typeface="Times New Roman" panose="02020603050405020304" pitchFamily="18" charset="0"/>
              </a:rPr>
              <a:t>D</a:t>
            </a:r>
          </a:p>
        </p:txBody>
      </p:sp>
      <p:sp>
        <p:nvSpPr>
          <p:cNvPr id="109" name="Text Box 30"/>
          <p:cNvSpPr txBox="1">
            <a:spLocks noChangeArrowheads="1"/>
          </p:cNvSpPr>
          <p:nvPr/>
        </p:nvSpPr>
        <p:spPr bwMode="auto">
          <a:xfrm>
            <a:off x="6624130" y="5023362"/>
            <a:ext cx="3898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b="1" dirty="0" smtClean="0">
                <a:latin typeface="Times New Roman" panose="02020603050405020304" pitchFamily="18" charset="0"/>
              </a:rPr>
              <a:t>E</a:t>
            </a:r>
            <a:endParaRPr lang="en-US" b="1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879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3.7037E-6 L 0.00039 0.60625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30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  <p:bldP spid="103" grpId="0" animBg="1"/>
      <p:bldP spid="10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Straight Arrow Connector 48"/>
          <p:cNvCxnSpPr>
            <a:stCxn id="11" idx="6"/>
            <a:endCxn id="10" idx="2"/>
          </p:cNvCxnSpPr>
          <p:nvPr/>
        </p:nvCxnSpPr>
        <p:spPr>
          <a:xfrm>
            <a:off x="4794108" y="2581274"/>
            <a:ext cx="170815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1" idx="6"/>
            <a:endCxn id="10" idx="2"/>
          </p:cNvCxnSpPr>
          <p:nvPr/>
        </p:nvCxnSpPr>
        <p:spPr>
          <a:xfrm>
            <a:off x="4794108" y="2581274"/>
            <a:ext cx="170815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8" idx="7"/>
            <a:endCxn id="10" idx="5"/>
          </p:cNvCxnSpPr>
          <p:nvPr/>
        </p:nvCxnSpPr>
        <p:spPr>
          <a:xfrm flipH="1" flipV="1">
            <a:off x="7056459" y="2800729"/>
            <a:ext cx="4763" cy="22455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6" idx="7"/>
            <a:endCxn id="88" idx="5"/>
          </p:cNvCxnSpPr>
          <p:nvPr/>
        </p:nvCxnSpPr>
        <p:spPr>
          <a:xfrm flipH="1" flipV="1">
            <a:off x="7054745" y="2794190"/>
            <a:ext cx="1714" cy="225640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9" idx="6"/>
            <a:endCxn id="8" idx="2"/>
          </p:cNvCxnSpPr>
          <p:nvPr/>
        </p:nvCxnSpPr>
        <p:spPr>
          <a:xfrm flipV="1">
            <a:off x="4775058" y="5265736"/>
            <a:ext cx="1731962" cy="79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3" idx="6"/>
            <a:endCxn id="8" idx="2"/>
          </p:cNvCxnSpPr>
          <p:nvPr/>
        </p:nvCxnSpPr>
        <p:spPr>
          <a:xfrm flipV="1">
            <a:off x="4775058" y="5265736"/>
            <a:ext cx="1731962" cy="653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9" idx="7"/>
            <a:endCxn id="10" idx="3"/>
          </p:cNvCxnSpPr>
          <p:nvPr/>
        </p:nvCxnSpPr>
        <p:spPr>
          <a:xfrm flipV="1">
            <a:off x="4679972" y="2800729"/>
            <a:ext cx="1917372" cy="22534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9" idx="7"/>
            <a:endCxn id="11" idx="5"/>
          </p:cNvCxnSpPr>
          <p:nvPr/>
        </p:nvCxnSpPr>
        <p:spPr>
          <a:xfrm flipV="1">
            <a:off x="4679972" y="2800729"/>
            <a:ext cx="19050" cy="22534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3" idx="7"/>
            <a:endCxn id="54" idx="5"/>
          </p:cNvCxnSpPr>
          <p:nvPr/>
        </p:nvCxnSpPr>
        <p:spPr>
          <a:xfrm flipV="1">
            <a:off x="4679972" y="2794734"/>
            <a:ext cx="21431" cy="225808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7" idx="4"/>
            <a:endCxn id="9" idx="2"/>
          </p:cNvCxnSpPr>
          <p:nvPr/>
        </p:nvCxnSpPr>
        <p:spPr>
          <a:xfrm>
            <a:off x="2964514" y="4356892"/>
            <a:ext cx="1161256" cy="9167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68" idx="4"/>
            <a:endCxn id="9" idx="2"/>
          </p:cNvCxnSpPr>
          <p:nvPr/>
        </p:nvCxnSpPr>
        <p:spPr>
          <a:xfrm>
            <a:off x="2964514" y="4356892"/>
            <a:ext cx="1161256" cy="91678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7" idx="0"/>
            <a:endCxn id="11" idx="2"/>
          </p:cNvCxnSpPr>
          <p:nvPr/>
        </p:nvCxnSpPr>
        <p:spPr>
          <a:xfrm flipV="1">
            <a:off x="2964514" y="2581274"/>
            <a:ext cx="1180306" cy="11549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DIJSKTRA’s SIMULATION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E9779-52B9-4EFB-8FE9-7C88E2193080}" type="datetime2">
              <a:rPr lang="en-US" smtClean="0"/>
              <a:t>Thursday, October 14,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Swapnil Biswas, Lecturer, Dept of CSE, MIST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13</a:t>
            </a:fld>
            <a:endParaRPr lang="en-US"/>
          </a:p>
        </p:txBody>
      </p:sp>
      <p:sp>
        <p:nvSpPr>
          <p:cNvPr id="7" name="Oval 3"/>
          <p:cNvSpPr>
            <a:spLocks noChangeArrowheads="1"/>
          </p:cNvSpPr>
          <p:nvPr/>
        </p:nvSpPr>
        <p:spPr bwMode="auto">
          <a:xfrm>
            <a:off x="2639870" y="3736180"/>
            <a:ext cx="649288" cy="6207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b="1">
              <a:latin typeface="Times New Roman" panose="02020603050405020304" pitchFamily="18" charset="0"/>
            </a:endParaRPr>
          </a:p>
        </p:txBody>
      </p:sp>
      <p:sp>
        <p:nvSpPr>
          <p:cNvPr id="8" name="Oval 4"/>
          <p:cNvSpPr>
            <a:spLocks noChangeArrowheads="1"/>
          </p:cNvSpPr>
          <p:nvPr/>
        </p:nvSpPr>
        <p:spPr bwMode="auto">
          <a:xfrm>
            <a:off x="6507020" y="4955380"/>
            <a:ext cx="649288" cy="6207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b="1">
              <a:latin typeface="Times New Roman" panose="02020603050405020304" pitchFamily="18" charset="0"/>
            </a:endParaRPr>
          </a:p>
        </p:txBody>
      </p:sp>
      <p:sp>
        <p:nvSpPr>
          <p:cNvPr id="9" name="Oval 5"/>
          <p:cNvSpPr>
            <a:spLocks noChangeArrowheads="1"/>
          </p:cNvSpPr>
          <p:nvPr/>
        </p:nvSpPr>
        <p:spPr bwMode="auto">
          <a:xfrm>
            <a:off x="4125770" y="4963317"/>
            <a:ext cx="649288" cy="62071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b="1" dirty="0">
              <a:latin typeface="Times New Roman" panose="02020603050405020304" pitchFamily="18" charset="0"/>
            </a:endParaRPr>
          </a:p>
        </p:txBody>
      </p:sp>
      <p:sp>
        <p:nvSpPr>
          <p:cNvPr id="10" name="Oval 6"/>
          <p:cNvSpPr>
            <a:spLocks noChangeArrowheads="1"/>
          </p:cNvSpPr>
          <p:nvPr/>
        </p:nvSpPr>
        <p:spPr bwMode="auto">
          <a:xfrm>
            <a:off x="6502258" y="2270917"/>
            <a:ext cx="649287" cy="62071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b="1">
              <a:latin typeface="Times New Roman" panose="02020603050405020304" pitchFamily="18" charset="0"/>
            </a:endParaRPr>
          </a:p>
        </p:txBody>
      </p:sp>
      <p:sp>
        <p:nvSpPr>
          <p:cNvPr id="11" name="Oval 7"/>
          <p:cNvSpPr>
            <a:spLocks noChangeArrowheads="1"/>
          </p:cNvSpPr>
          <p:nvPr/>
        </p:nvSpPr>
        <p:spPr bwMode="auto">
          <a:xfrm>
            <a:off x="4144820" y="2270917"/>
            <a:ext cx="649288" cy="62071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b="1">
              <a:latin typeface="Times New Roman" panose="02020603050405020304" pitchFamily="18" charset="0"/>
            </a:endParaRPr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3071670" y="282495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26" name="Text Box 24"/>
          <p:cNvSpPr txBox="1">
            <a:spLocks noChangeArrowheads="1"/>
          </p:cNvSpPr>
          <p:nvPr/>
        </p:nvSpPr>
        <p:spPr bwMode="auto">
          <a:xfrm>
            <a:off x="5421170" y="215820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5522770" y="331073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28" name="Text Box 26"/>
          <p:cNvSpPr txBox="1">
            <a:spLocks noChangeArrowheads="1"/>
          </p:cNvSpPr>
          <p:nvPr/>
        </p:nvSpPr>
        <p:spPr bwMode="auto">
          <a:xfrm>
            <a:off x="5405295" y="520303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29" name="Text Box 27"/>
          <p:cNvSpPr txBox="1">
            <a:spLocks noChangeArrowheads="1"/>
          </p:cNvSpPr>
          <p:nvPr/>
        </p:nvSpPr>
        <p:spPr bwMode="auto">
          <a:xfrm>
            <a:off x="6218807" y="380936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30" name="Text Box 28"/>
          <p:cNvSpPr txBox="1">
            <a:spLocks noChangeArrowheads="1"/>
          </p:cNvSpPr>
          <p:nvPr/>
        </p:nvSpPr>
        <p:spPr bwMode="auto">
          <a:xfrm>
            <a:off x="7142833" y="3817936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dirty="0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31" name="Text Box 29"/>
          <p:cNvSpPr txBox="1">
            <a:spLocks noChangeArrowheads="1"/>
          </p:cNvSpPr>
          <p:nvPr/>
        </p:nvSpPr>
        <p:spPr bwMode="auto">
          <a:xfrm>
            <a:off x="3202639" y="4726762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32" name="Text Box 30"/>
          <p:cNvSpPr txBox="1">
            <a:spLocks noChangeArrowheads="1"/>
          </p:cNvSpPr>
          <p:nvPr/>
        </p:nvSpPr>
        <p:spPr bwMode="auto">
          <a:xfrm>
            <a:off x="3905848" y="351393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33" name="Text Box 31"/>
          <p:cNvSpPr txBox="1">
            <a:spLocks noChangeArrowheads="1"/>
          </p:cNvSpPr>
          <p:nvPr/>
        </p:nvSpPr>
        <p:spPr bwMode="auto">
          <a:xfrm>
            <a:off x="4663562" y="3563349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34" name="Text Box 32"/>
          <p:cNvSpPr txBox="1">
            <a:spLocks noChangeArrowheads="1"/>
          </p:cNvSpPr>
          <p:nvPr/>
        </p:nvSpPr>
        <p:spPr bwMode="auto">
          <a:xfrm>
            <a:off x="5710095" y="4423567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>
                <a:latin typeface="Times New Roman" panose="02020603050405020304" pitchFamily="18" charset="0"/>
              </a:rPr>
              <a:t>7</a:t>
            </a:r>
          </a:p>
        </p:txBody>
      </p:sp>
      <p:cxnSp>
        <p:nvCxnSpPr>
          <p:cNvPr id="45" name="Straight Arrow Connector 44"/>
          <p:cNvCxnSpPr>
            <a:stCxn id="11" idx="3"/>
            <a:endCxn id="9" idx="1"/>
          </p:cNvCxnSpPr>
          <p:nvPr/>
        </p:nvCxnSpPr>
        <p:spPr>
          <a:xfrm flipH="1">
            <a:off x="4220856" y="2800729"/>
            <a:ext cx="19050" cy="22534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0" idx="3"/>
            <a:endCxn id="8" idx="1"/>
          </p:cNvCxnSpPr>
          <p:nvPr/>
        </p:nvCxnSpPr>
        <p:spPr>
          <a:xfrm>
            <a:off x="6597344" y="2800729"/>
            <a:ext cx="4762" cy="22455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8" idx="1"/>
            <a:endCxn id="7" idx="6"/>
          </p:cNvCxnSpPr>
          <p:nvPr/>
        </p:nvCxnSpPr>
        <p:spPr>
          <a:xfrm flipH="1" flipV="1">
            <a:off x="3289158" y="4046536"/>
            <a:ext cx="3312948" cy="99974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 Box 29"/>
          <p:cNvSpPr txBox="1">
            <a:spLocks noChangeArrowheads="1"/>
          </p:cNvSpPr>
          <p:nvPr/>
        </p:nvSpPr>
        <p:spPr bwMode="auto">
          <a:xfrm rot="5400000">
            <a:off x="2289693" y="3831093"/>
            <a:ext cx="32573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8</a:t>
            </a:r>
            <a:endParaRPr lang="en-US" sz="22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" name="Text Box 29"/>
          <p:cNvSpPr txBox="1">
            <a:spLocks noChangeArrowheads="1"/>
          </p:cNvSpPr>
          <p:nvPr/>
        </p:nvSpPr>
        <p:spPr bwMode="auto">
          <a:xfrm rot="5400000">
            <a:off x="4292484" y="1831783"/>
            <a:ext cx="32573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8</a:t>
            </a:r>
            <a:endParaRPr lang="en-US" sz="22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2" name="Text Box 29"/>
          <p:cNvSpPr txBox="1">
            <a:spLocks noChangeArrowheads="1"/>
          </p:cNvSpPr>
          <p:nvPr/>
        </p:nvSpPr>
        <p:spPr bwMode="auto">
          <a:xfrm rot="5400000">
            <a:off x="6687675" y="1831782"/>
            <a:ext cx="32573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8</a:t>
            </a:r>
            <a:endParaRPr lang="en-US" sz="22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3" name="Text Box 29"/>
          <p:cNvSpPr txBox="1">
            <a:spLocks noChangeArrowheads="1"/>
          </p:cNvSpPr>
          <p:nvPr/>
        </p:nvSpPr>
        <p:spPr bwMode="auto">
          <a:xfrm rot="5400000">
            <a:off x="4301663" y="5601395"/>
            <a:ext cx="32573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8</a:t>
            </a:r>
            <a:endParaRPr lang="en-US" sz="22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4" name="Text Box 29"/>
          <p:cNvSpPr txBox="1">
            <a:spLocks noChangeArrowheads="1"/>
          </p:cNvSpPr>
          <p:nvPr/>
        </p:nvSpPr>
        <p:spPr bwMode="auto">
          <a:xfrm rot="5400000">
            <a:off x="6696854" y="5601394"/>
            <a:ext cx="32573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8</a:t>
            </a:r>
            <a:endParaRPr lang="en-US" sz="22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65" name="Group 64"/>
          <p:cNvGrpSpPr/>
          <p:nvPr/>
        </p:nvGrpSpPr>
        <p:grpSpPr>
          <a:xfrm>
            <a:off x="2053371" y="3853297"/>
            <a:ext cx="421216" cy="369332"/>
            <a:chOff x="1021000" y="3355368"/>
            <a:chExt cx="421216" cy="369332"/>
          </a:xfrm>
        </p:grpSpPr>
        <p:cxnSp>
          <p:nvCxnSpPr>
            <p:cNvPr id="66" name="Straight Connector 65"/>
            <p:cNvCxnSpPr/>
            <p:nvPr/>
          </p:nvCxnSpPr>
          <p:spPr>
            <a:xfrm flipH="1">
              <a:off x="1322033" y="3404232"/>
              <a:ext cx="120183" cy="3097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1021000" y="3355368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0</a:t>
              </a:r>
            </a:p>
          </p:txBody>
        </p:sp>
      </p:grpSp>
      <p:sp>
        <p:nvSpPr>
          <p:cNvPr id="68" name="Oval 3"/>
          <p:cNvSpPr>
            <a:spLocks noChangeArrowheads="1"/>
          </p:cNvSpPr>
          <p:nvPr/>
        </p:nvSpPr>
        <p:spPr bwMode="auto">
          <a:xfrm>
            <a:off x="2639870" y="3736180"/>
            <a:ext cx="649288" cy="62071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b="1">
              <a:latin typeface="Times New Roman" panose="02020603050405020304" pitchFamily="18" charset="0"/>
            </a:endParaRPr>
          </a:p>
        </p:txBody>
      </p:sp>
      <p:sp>
        <p:nvSpPr>
          <p:cNvPr id="69" name="Oval 3"/>
          <p:cNvSpPr>
            <a:spLocks noChangeArrowheads="1"/>
          </p:cNvSpPr>
          <p:nvPr/>
        </p:nvSpPr>
        <p:spPr bwMode="auto">
          <a:xfrm>
            <a:off x="4144820" y="2268443"/>
            <a:ext cx="649288" cy="620712"/>
          </a:xfrm>
          <a:prstGeom prst="ellipse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b="1">
              <a:latin typeface="Times New Roman" panose="02020603050405020304" pitchFamily="18" charset="0"/>
            </a:endParaRPr>
          </a:p>
        </p:txBody>
      </p:sp>
      <p:sp>
        <p:nvSpPr>
          <p:cNvPr id="70" name="Oval 3"/>
          <p:cNvSpPr>
            <a:spLocks noChangeArrowheads="1"/>
          </p:cNvSpPr>
          <p:nvPr/>
        </p:nvSpPr>
        <p:spPr bwMode="auto">
          <a:xfrm>
            <a:off x="4125770" y="4963318"/>
            <a:ext cx="649288" cy="620712"/>
          </a:xfrm>
          <a:prstGeom prst="ellipse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b="1">
              <a:latin typeface="Times New Roman" panose="02020603050405020304" pitchFamily="18" charset="0"/>
            </a:endParaRPr>
          </a:p>
        </p:txBody>
      </p:sp>
      <p:sp>
        <p:nvSpPr>
          <p:cNvPr id="71" name="Oval 3"/>
          <p:cNvSpPr>
            <a:spLocks noChangeArrowheads="1"/>
          </p:cNvSpPr>
          <p:nvPr/>
        </p:nvSpPr>
        <p:spPr bwMode="auto">
          <a:xfrm>
            <a:off x="4147201" y="2267854"/>
            <a:ext cx="649288" cy="620712"/>
          </a:xfrm>
          <a:prstGeom prst="ellipse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b="1">
              <a:latin typeface="Times New Roman" panose="02020603050405020304" pitchFamily="18" charset="0"/>
            </a:endParaRPr>
          </a:p>
        </p:txBody>
      </p:sp>
      <p:grpSp>
        <p:nvGrpSpPr>
          <p:cNvPr id="74" name="Group 73"/>
          <p:cNvGrpSpPr/>
          <p:nvPr/>
        </p:nvGrpSpPr>
        <p:grpSpPr>
          <a:xfrm>
            <a:off x="3951405" y="1848238"/>
            <a:ext cx="532314" cy="369332"/>
            <a:chOff x="909902" y="3355368"/>
            <a:chExt cx="532314" cy="369332"/>
          </a:xfrm>
        </p:grpSpPr>
        <p:cxnSp>
          <p:nvCxnSpPr>
            <p:cNvPr id="75" name="Straight Connector 74"/>
            <p:cNvCxnSpPr/>
            <p:nvPr/>
          </p:nvCxnSpPr>
          <p:spPr>
            <a:xfrm flipH="1">
              <a:off x="1322033" y="3404232"/>
              <a:ext cx="120183" cy="3097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909902" y="3355368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10</a:t>
              </a:r>
              <a:endPara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</p:grpSp>
      <p:sp>
        <p:nvSpPr>
          <p:cNvPr id="79" name="Oval 3"/>
          <p:cNvSpPr>
            <a:spLocks noChangeArrowheads="1"/>
          </p:cNvSpPr>
          <p:nvPr/>
        </p:nvSpPr>
        <p:spPr bwMode="auto">
          <a:xfrm>
            <a:off x="4127473" y="4957323"/>
            <a:ext cx="649288" cy="620712"/>
          </a:xfrm>
          <a:prstGeom prst="ellipse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b="1">
              <a:latin typeface="Times New Roman" panose="02020603050405020304" pitchFamily="18" charset="0"/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4081649" y="5632171"/>
            <a:ext cx="421216" cy="369332"/>
            <a:chOff x="1021000" y="3355368"/>
            <a:chExt cx="421216" cy="369332"/>
          </a:xfrm>
        </p:grpSpPr>
        <p:cxnSp>
          <p:nvCxnSpPr>
            <p:cNvPr id="81" name="Straight Connector 80"/>
            <p:cNvCxnSpPr/>
            <p:nvPr/>
          </p:nvCxnSpPr>
          <p:spPr>
            <a:xfrm flipH="1">
              <a:off x="1322033" y="3404232"/>
              <a:ext cx="120183" cy="3097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1021000" y="3355368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5</a:t>
              </a:r>
              <a:endPara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</p:grpSp>
      <p:sp>
        <p:nvSpPr>
          <p:cNvPr id="83" name="Oval 3"/>
          <p:cNvSpPr>
            <a:spLocks noChangeArrowheads="1"/>
          </p:cNvSpPr>
          <p:nvPr/>
        </p:nvSpPr>
        <p:spPr bwMode="auto">
          <a:xfrm>
            <a:off x="4125770" y="4961918"/>
            <a:ext cx="649288" cy="62071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b="1">
              <a:latin typeface="Times New Roman" panose="02020603050405020304" pitchFamily="18" charset="0"/>
            </a:endParaRPr>
          </a:p>
        </p:txBody>
      </p:sp>
      <p:sp>
        <p:nvSpPr>
          <p:cNvPr id="84" name="Oval 3"/>
          <p:cNvSpPr>
            <a:spLocks noChangeArrowheads="1"/>
          </p:cNvSpPr>
          <p:nvPr/>
        </p:nvSpPr>
        <p:spPr bwMode="auto">
          <a:xfrm>
            <a:off x="4142439" y="2267265"/>
            <a:ext cx="649288" cy="6207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b="1">
              <a:latin typeface="Times New Roman" panose="02020603050405020304" pitchFamily="18" charset="0"/>
            </a:endParaRPr>
          </a:p>
        </p:txBody>
      </p:sp>
      <p:sp>
        <p:nvSpPr>
          <p:cNvPr id="54" name="Oval 3"/>
          <p:cNvSpPr>
            <a:spLocks noChangeArrowheads="1"/>
          </p:cNvSpPr>
          <p:nvPr/>
        </p:nvSpPr>
        <p:spPr bwMode="auto">
          <a:xfrm>
            <a:off x="4147201" y="2264923"/>
            <a:ext cx="649288" cy="620712"/>
          </a:xfrm>
          <a:prstGeom prst="ellipse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b="1">
              <a:latin typeface="Times New Roman" panose="02020603050405020304" pitchFamily="18" charset="0"/>
            </a:endParaRPr>
          </a:p>
        </p:txBody>
      </p:sp>
      <p:sp>
        <p:nvSpPr>
          <p:cNvPr id="56" name="Oval 3"/>
          <p:cNvSpPr>
            <a:spLocks noChangeArrowheads="1"/>
          </p:cNvSpPr>
          <p:nvPr/>
        </p:nvSpPr>
        <p:spPr bwMode="auto">
          <a:xfrm>
            <a:off x="6506510" y="2270917"/>
            <a:ext cx="649288" cy="620712"/>
          </a:xfrm>
          <a:prstGeom prst="ellipse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b="1">
              <a:latin typeface="Times New Roman" panose="02020603050405020304" pitchFamily="18" charset="0"/>
            </a:endParaRPr>
          </a:p>
        </p:txBody>
      </p:sp>
      <p:sp>
        <p:nvSpPr>
          <p:cNvPr id="58" name="Oval 3"/>
          <p:cNvSpPr>
            <a:spLocks noChangeArrowheads="1"/>
          </p:cNvSpPr>
          <p:nvPr/>
        </p:nvSpPr>
        <p:spPr bwMode="auto">
          <a:xfrm>
            <a:off x="6504639" y="4955214"/>
            <a:ext cx="649288" cy="620712"/>
          </a:xfrm>
          <a:prstGeom prst="ellipse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b="1">
              <a:latin typeface="Times New Roman" panose="02020603050405020304" pitchFamily="18" charset="0"/>
            </a:endParaRPr>
          </a:p>
        </p:txBody>
      </p:sp>
      <p:sp>
        <p:nvSpPr>
          <p:cNvPr id="72" name="Oval 3"/>
          <p:cNvSpPr>
            <a:spLocks noChangeArrowheads="1"/>
          </p:cNvSpPr>
          <p:nvPr/>
        </p:nvSpPr>
        <p:spPr bwMode="auto">
          <a:xfrm>
            <a:off x="4146946" y="2260804"/>
            <a:ext cx="649288" cy="620712"/>
          </a:xfrm>
          <a:prstGeom prst="ellipse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b="1">
              <a:latin typeface="Times New Roman" panose="02020603050405020304" pitchFamily="18" charset="0"/>
            </a:endParaRPr>
          </a:p>
        </p:txBody>
      </p:sp>
      <p:grpSp>
        <p:nvGrpSpPr>
          <p:cNvPr id="77" name="Group 76"/>
          <p:cNvGrpSpPr/>
          <p:nvPr/>
        </p:nvGrpSpPr>
        <p:grpSpPr>
          <a:xfrm>
            <a:off x="3799640" y="1845424"/>
            <a:ext cx="421216" cy="369332"/>
            <a:chOff x="1021000" y="3355368"/>
            <a:chExt cx="421216" cy="369332"/>
          </a:xfrm>
        </p:grpSpPr>
        <p:cxnSp>
          <p:nvCxnSpPr>
            <p:cNvPr id="85" name="Straight Connector 84"/>
            <p:cNvCxnSpPr/>
            <p:nvPr/>
          </p:nvCxnSpPr>
          <p:spPr>
            <a:xfrm flipH="1">
              <a:off x="1322033" y="3404232"/>
              <a:ext cx="120183" cy="3097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/>
            <p:cNvSpPr txBox="1"/>
            <p:nvPr/>
          </p:nvSpPr>
          <p:spPr>
            <a:xfrm>
              <a:off x="1021000" y="3355368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8</a:t>
              </a:r>
            </a:p>
          </p:txBody>
        </p:sp>
      </p:grpSp>
      <p:sp>
        <p:nvSpPr>
          <p:cNvPr id="87" name="Oval 3"/>
          <p:cNvSpPr>
            <a:spLocks noChangeArrowheads="1"/>
          </p:cNvSpPr>
          <p:nvPr/>
        </p:nvSpPr>
        <p:spPr bwMode="auto">
          <a:xfrm>
            <a:off x="6504384" y="2276760"/>
            <a:ext cx="649288" cy="620712"/>
          </a:xfrm>
          <a:prstGeom prst="ellipse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b="1">
              <a:latin typeface="Times New Roman" panose="02020603050405020304" pitchFamily="18" charset="0"/>
            </a:endParaRPr>
          </a:p>
        </p:txBody>
      </p:sp>
      <p:grpSp>
        <p:nvGrpSpPr>
          <p:cNvPr id="89" name="Group 88"/>
          <p:cNvGrpSpPr/>
          <p:nvPr/>
        </p:nvGrpSpPr>
        <p:grpSpPr>
          <a:xfrm>
            <a:off x="6342574" y="1838009"/>
            <a:ext cx="532314" cy="369332"/>
            <a:chOff x="909902" y="3355368"/>
            <a:chExt cx="532314" cy="369332"/>
          </a:xfrm>
        </p:grpSpPr>
        <p:cxnSp>
          <p:nvCxnSpPr>
            <p:cNvPr id="90" name="Straight Connector 89"/>
            <p:cNvCxnSpPr/>
            <p:nvPr/>
          </p:nvCxnSpPr>
          <p:spPr>
            <a:xfrm flipH="1">
              <a:off x="1322033" y="3404232"/>
              <a:ext cx="120183" cy="3097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/>
            <p:cNvSpPr txBox="1"/>
            <p:nvPr/>
          </p:nvSpPr>
          <p:spPr>
            <a:xfrm>
              <a:off x="909902" y="3355368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14</a:t>
              </a:r>
              <a:endPara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</p:grpSp>
      <p:sp>
        <p:nvSpPr>
          <p:cNvPr id="92" name="Oval 3"/>
          <p:cNvSpPr>
            <a:spLocks noChangeArrowheads="1"/>
          </p:cNvSpPr>
          <p:nvPr/>
        </p:nvSpPr>
        <p:spPr bwMode="auto">
          <a:xfrm>
            <a:off x="6502257" y="4956076"/>
            <a:ext cx="649288" cy="620712"/>
          </a:xfrm>
          <a:prstGeom prst="ellipse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b="1">
              <a:latin typeface="Times New Roman" panose="02020603050405020304" pitchFamily="18" charset="0"/>
            </a:endParaRPr>
          </a:p>
        </p:txBody>
      </p:sp>
      <p:grpSp>
        <p:nvGrpSpPr>
          <p:cNvPr id="93" name="Group 92"/>
          <p:cNvGrpSpPr/>
          <p:nvPr/>
        </p:nvGrpSpPr>
        <p:grpSpPr>
          <a:xfrm>
            <a:off x="6502257" y="5610371"/>
            <a:ext cx="421216" cy="369332"/>
            <a:chOff x="1021000" y="3355368"/>
            <a:chExt cx="421216" cy="369332"/>
          </a:xfrm>
        </p:grpSpPr>
        <p:cxnSp>
          <p:nvCxnSpPr>
            <p:cNvPr id="94" name="Straight Connector 93"/>
            <p:cNvCxnSpPr/>
            <p:nvPr/>
          </p:nvCxnSpPr>
          <p:spPr>
            <a:xfrm flipH="1">
              <a:off x="1322033" y="3404232"/>
              <a:ext cx="120183" cy="3097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/>
            <p:cNvSpPr txBox="1"/>
            <p:nvPr/>
          </p:nvSpPr>
          <p:spPr>
            <a:xfrm>
              <a:off x="1021000" y="3355368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7</a:t>
              </a:r>
            </a:p>
          </p:txBody>
        </p:sp>
      </p:grpSp>
      <p:sp>
        <p:nvSpPr>
          <p:cNvPr id="96" name="Oval 3"/>
          <p:cNvSpPr>
            <a:spLocks noChangeArrowheads="1"/>
          </p:cNvSpPr>
          <p:nvPr/>
        </p:nvSpPr>
        <p:spPr bwMode="auto">
          <a:xfrm>
            <a:off x="6502257" y="4959691"/>
            <a:ext cx="649288" cy="62071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b="1">
              <a:latin typeface="Times New Roman" panose="02020603050405020304" pitchFamily="18" charset="0"/>
            </a:endParaRPr>
          </a:p>
        </p:txBody>
      </p:sp>
      <p:sp>
        <p:nvSpPr>
          <p:cNvPr id="97" name="Oval 3"/>
          <p:cNvSpPr>
            <a:spLocks noChangeArrowheads="1"/>
          </p:cNvSpPr>
          <p:nvPr/>
        </p:nvSpPr>
        <p:spPr bwMode="auto">
          <a:xfrm>
            <a:off x="4142439" y="2267854"/>
            <a:ext cx="649288" cy="6207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b="1">
              <a:latin typeface="Times New Roman" panose="02020603050405020304" pitchFamily="18" charset="0"/>
            </a:endParaRPr>
          </a:p>
        </p:txBody>
      </p:sp>
      <p:sp>
        <p:nvSpPr>
          <p:cNvPr id="98" name="Oval 3"/>
          <p:cNvSpPr>
            <a:spLocks noChangeArrowheads="1"/>
          </p:cNvSpPr>
          <p:nvPr/>
        </p:nvSpPr>
        <p:spPr bwMode="auto">
          <a:xfrm>
            <a:off x="6500543" y="2267265"/>
            <a:ext cx="649288" cy="6207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b="1">
              <a:latin typeface="Times New Roman" panose="02020603050405020304" pitchFamily="18" charset="0"/>
            </a:endParaRPr>
          </a:p>
        </p:txBody>
      </p:sp>
      <p:sp>
        <p:nvSpPr>
          <p:cNvPr id="88" name="Oval 3"/>
          <p:cNvSpPr>
            <a:spLocks noChangeArrowheads="1"/>
          </p:cNvSpPr>
          <p:nvPr/>
        </p:nvSpPr>
        <p:spPr bwMode="auto">
          <a:xfrm>
            <a:off x="6500543" y="2264379"/>
            <a:ext cx="649288" cy="620712"/>
          </a:xfrm>
          <a:prstGeom prst="ellipse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b="1">
              <a:latin typeface="Times New Roman" panose="02020603050405020304" pitchFamily="18" charset="0"/>
            </a:endParaRPr>
          </a:p>
        </p:txBody>
      </p:sp>
      <p:sp>
        <p:nvSpPr>
          <p:cNvPr id="99" name="Oval 3"/>
          <p:cNvSpPr>
            <a:spLocks noChangeArrowheads="1"/>
          </p:cNvSpPr>
          <p:nvPr/>
        </p:nvSpPr>
        <p:spPr bwMode="auto">
          <a:xfrm>
            <a:off x="6501401" y="2270751"/>
            <a:ext cx="649288" cy="620712"/>
          </a:xfrm>
          <a:prstGeom prst="ellipse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b="1">
              <a:latin typeface="Times New Roman" panose="02020603050405020304" pitchFamily="18" charset="0"/>
            </a:endParaRPr>
          </a:p>
        </p:txBody>
      </p:sp>
      <p:grpSp>
        <p:nvGrpSpPr>
          <p:cNvPr id="100" name="Group 99"/>
          <p:cNvGrpSpPr/>
          <p:nvPr/>
        </p:nvGrpSpPr>
        <p:grpSpPr>
          <a:xfrm>
            <a:off x="6049300" y="1826629"/>
            <a:ext cx="576194" cy="369332"/>
            <a:chOff x="866022" y="3352382"/>
            <a:chExt cx="576194" cy="369332"/>
          </a:xfrm>
        </p:grpSpPr>
        <p:cxnSp>
          <p:nvCxnSpPr>
            <p:cNvPr id="101" name="Straight Connector 100"/>
            <p:cNvCxnSpPr/>
            <p:nvPr/>
          </p:nvCxnSpPr>
          <p:spPr>
            <a:xfrm flipH="1">
              <a:off x="1322033" y="3404232"/>
              <a:ext cx="120183" cy="3097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/>
            <p:cNvSpPr txBox="1"/>
            <p:nvPr/>
          </p:nvSpPr>
          <p:spPr>
            <a:xfrm>
              <a:off x="866022" y="3352382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13</a:t>
              </a:r>
              <a:endPara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</p:grpSp>
      <p:sp>
        <p:nvSpPr>
          <p:cNvPr id="103" name="Oval 3"/>
          <p:cNvSpPr>
            <a:spLocks noChangeArrowheads="1"/>
          </p:cNvSpPr>
          <p:nvPr/>
        </p:nvSpPr>
        <p:spPr bwMode="auto">
          <a:xfrm>
            <a:off x="4141837" y="2266254"/>
            <a:ext cx="649288" cy="62071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b="1">
              <a:latin typeface="Times New Roman" panose="02020603050405020304" pitchFamily="18" charset="0"/>
            </a:endParaRPr>
          </a:p>
        </p:txBody>
      </p:sp>
      <p:sp>
        <p:nvSpPr>
          <p:cNvPr id="104" name="Oval 3"/>
          <p:cNvSpPr>
            <a:spLocks noChangeArrowheads="1"/>
          </p:cNvSpPr>
          <p:nvPr/>
        </p:nvSpPr>
        <p:spPr bwMode="auto">
          <a:xfrm>
            <a:off x="6507020" y="2270751"/>
            <a:ext cx="649288" cy="6207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b="1">
              <a:latin typeface="Times New Roman" panose="02020603050405020304" pitchFamily="18" charset="0"/>
            </a:endParaRPr>
          </a:p>
        </p:txBody>
      </p:sp>
      <p:sp>
        <p:nvSpPr>
          <p:cNvPr id="105" name="Oval 3"/>
          <p:cNvSpPr>
            <a:spLocks noChangeArrowheads="1"/>
          </p:cNvSpPr>
          <p:nvPr/>
        </p:nvSpPr>
        <p:spPr bwMode="auto">
          <a:xfrm>
            <a:off x="6502257" y="2270751"/>
            <a:ext cx="649288" cy="620712"/>
          </a:xfrm>
          <a:prstGeom prst="ellipse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b="1">
              <a:latin typeface="Times New Roman" panose="02020603050405020304" pitchFamily="18" charset="0"/>
            </a:endParaRPr>
          </a:p>
        </p:txBody>
      </p:sp>
      <p:sp>
        <p:nvSpPr>
          <p:cNvPr id="106" name="Oval 3"/>
          <p:cNvSpPr>
            <a:spLocks noChangeArrowheads="1"/>
          </p:cNvSpPr>
          <p:nvPr/>
        </p:nvSpPr>
        <p:spPr bwMode="auto">
          <a:xfrm>
            <a:off x="6500542" y="2264379"/>
            <a:ext cx="649288" cy="620712"/>
          </a:xfrm>
          <a:prstGeom prst="ellipse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b="1">
              <a:latin typeface="Times New Roman" panose="02020603050405020304" pitchFamily="18" charset="0"/>
            </a:endParaRPr>
          </a:p>
        </p:txBody>
      </p:sp>
      <p:grpSp>
        <p:nvGrpSpPr>
          <p:cNvPr id="107" name="Group 106"/>
          <p:cNvGrpSpPr/>
          <p:nvPr/>
        </p:nvGrpSpPr>
        <p:grpSpPr>
          <a:xfrm>
            <a:off x="5886979" y="1809748"/>
            <a:ext cx="421216" cy="369332"/>
            <a:chOff x="1021000" y="3355368"/>
            <a:chExt cx="421216" cy="369332"/>
          </a:xfrm>
        </p:grpSpPr>
        <p:cxnSp>
          <p:nvCxnSpPr>
            <p:cNvPr id="108" name="Straight Connector 107"/>
            <p:cNvCxnSpPr/>
            <p:nvPr/>
          </p:nvCxnSpPr>
          <p:spPr>
            <a:xfrm flipH="1">
              <a:off x="1322033" y="3404232"/>
              <a:ext cx="120183" cy="3097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/>
            <p:cNvSpPr txBox="1"/>
            <p:nvPr/>
          </p:nvSpPr>
          <p:spPr>
            <a:xfrm>
              <a:off x="1021000" y="3355368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9</a:t>
              </a:r>
              <a:endPara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</p:grpSp>
      <p:sp>
        <p:nvSpPr>
          <p:cNvPr id="110" name="Oval 3"/>
          <p:cNvSpPr>
            <a:spLocks noChangeArrowheads="1"/>
          </p:cNvSpPr>
          <p:nvPr/>
        </p:nvSpPr>
        <p:spPr bwMode="auto">
          <a:xfrm>
            <a:off x="6500542" y="2266403"/>
            <a:ext cx="649288" cy="62071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b="1">
              <a:latin typeface="Times New Roman" panose="02020603050405020304" pitchFamily="18" charset="0"/>
            </a:endParaRPr>
          </a:p>
        </p:txBody>
      </p:sp>
      <p:sp>
        <p:nvSpPr>
          <p:cNvPr id="111" name="Text Box 30"/>
          <p:cNvSpPr txBox="1">
            <a:spLocks noChangeArrowheads="1"/>
          </p:cNvSpPr>
          <p:nvPr/>
        </p:nvSpPr>
        <p:spPr bwMode="auto">
          <a:xfrm>
            <a:off x="2758326" y="3809363"/>
            <a:ext cx="4074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b="1" dirty="0" smtClean="0">
                <a:latin typeface="Times New Roman" panose="02020603050405020304" pitchFamily="18" charset="0"/>
              </a:rPr>
              <a:t>A</a:t>
            </a:r>
            <a:endParaRPr lang="en-US" b="1" dirty="0">
              <a:latin typeface="Times New Roman" panose="02020603050405020304" pitchFamily="18" charset="0"/>
            </a:endParaRPr>
          </a:p>
        </p:txBody>
      </p:sp>
      <p:sp>
        <p:nvSpPr>
          <p:cNvPr id="112" name="Text Box 30"/>
          <p:cNvSpPr txBox="1">
            <a:spLocks noChangeArrowheads="1"/>
          </p:cNvSpPr>
          <p:nvPr/>
        </p:nvSpPr>
        <p:spPr bwMode="auto">
          <a:xfrm>
            <a:off x="4259681" y="2348102"/>
            <a:ext cx="3898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b="1" dirty="0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113" name="Text Box 30"/>
          <p:cNvSpPr txBox="1">
            <a:spLocks noChangeArrowheads="1"/>
          </p:cNvSpPr>
          <p:nvPr/>
        </p:nvSpPr>
        <p:spPr bwMode="auto">
          <a:xfrm>
            <a:off x="4238887" y="5052621"/>
            <a:ext cx="4074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b="1" dirty="0" smtClean="0">
                <a:latin typeface="Times New Roman" panose="02020603050405020304" pitchFamily="18" charset="0"/>
              </a:rPr>
              <a:t>C</a:t>
            </a:r>
            <a:endParaRPr lang="en-US" b="1" dirty="0">
              <a:latin typeface="Times New Roman" panose="02020603050405020304" pitchFamily="18" charset="0"/>
            </a:endParaRPr>
          </a:p>
        </p:txBody>
      </p:sp>
      <p:sp>
        <p:nvSpPr>
          <p:cNvPr id="114" name="Text Box 30"/>
          <p:cNvSpPr txBox="1">
            <a:spLocks noChangeArrowheads="1"/>
          </p:cNvSpPr>
          <p:nvPr/>
        </p:nvSpPr>
        <p:spPr bwMode="auto">
          <a:xfrm>
            <a:off x="6636499" y="2346788"/>
            <a:ext cx="4074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b="1" dirty="0">
                <a:latin typeface="Times New Roman" panose="02020603050405020304" pitchFamily="18" charset="0"/>
              </a:rPr>
              <a:t>D</a:t>
            </a:r>
          </a:p>
        </p:txBody>
      </p:sp>
      <p:sp>
        <p:nvSpPr>
          <p:cNvPr id="115" name="Text Box 30"/>
          <p:cNvSpPr txBox="1">
            <a:spLocks noChangeArrowheads="1"/>
          </p:cNvSpPr>
          <p:nvPr/>
        </p:nvSpPr>
        <p:spPr bwMode="auto">
          <a:xfrm>
            <a:off x="6624130" y="5023362"/>
            <a:ext cx="3898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b="1" dirty="0" smtClean="0">
                <a:latin typeface="Times New Roman" panose="02020603050405020304" pitchFamily="18" charset="0"/>
              </a:rPr>
              <a:t>E</a:t>
            </a:r>
            <a:endParaRPr lang="en-US" b="1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2887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7.40741E-7 L 0.00221 0.59838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299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 animBg="1"/>
      <p:bldP spid="1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Straight Arrow Connector 48"/>
          <p:cNvCxnSpPr>
            <a:stCxn id="11" idx="6"/>
            <a:endCxn id="10" idx="2"/>
          </p:cNvCxnSpPr>
          <p:nvPr/>
        </p:nvCxnSpPr>
        <p:spPr>
          <a:xfrm>
            <a:off x="4794108" y="2581274"/>
            <a:ext cx="170815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1" idx="6"/>
            <a:endCxn id="10" idx="2"/>
          </p:cNvCxnSpPr>
          <p:nvPr/>
        </p:nvCxnSpPr>
        <p:spPr>
          <a:xfrm>
            <a:off x="4794108" y="2581274"/>
            <a:ext cx="170815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8" idx="7"/>
            <a:endCxn id="10" idx="5"/>
          </p:cNvCxnSpPr>
          <p:nvPr/>
        </p:nvCxnSpPr>
        <p:spPr>
          <a:xfrm flipH="1" flipV="1">
            <a:off x="7056459" y="2800729"/>
            <a:ext cx="4763" cy="22455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9" idx="6"/>
            <a:endCxn id="8" idx="2"/>
          </p:cNvCxnSpPr>
          <p:nvPr/>
        </p:nvCxnSpPr>
        <p:spPr>
          <a:xfrm flipV="1">
            <a:off x="4775058" y="5265736"/>
            <a:ext cx="1731962" cy="79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3" idx="6"/>
            <a:endCxn id="8" idx="2"/>
          </p:cNvCxnSpPr>
          <p:nvPr/>
        </p:nvCxnSpPr>
        <p:spPr>
          <a:xfrm flipV="1">
            <a:off x="4775058" y="5265736"/>
            <a:ext cx="1731962" cy="653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9" idx="7"/>
            <a:endCxn id="10" idx="3"/>
          </p:cNvCxnSpPr>
          <p:nvPr/>
        </p:nvCxnSpPr>
        <p:spPr>
          <a:xfrm flipV="1">
            <a:off x="4679972" y="2800729"/>
            <a:ext cx="1917372" cy="22534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9" idx="7"/>
            <a:endCxn id="11" idx="5"/>
          </p:cNvCxnSpPr>
          <p:nvPr/>
        </p:nvCxnSpPr>
        <p:spPr>
          <a:xfrm flipV="1">
            <a:off x="4679972" y="2800729"/>
            <a:ext cx="19050" cy="22534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3" idx="7"/>
            <a:endCxn id="54" idx="5"/>
          </p:cNvCxnSpPr>
          <p:nvPr/>
        </p:nvCxnSpPr>
        <p:spPr>
          <a:xfrm flipV="1">
            <a:off x="4679972" y="2794734"/>
            <a:ext cx="21431" cy="225808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7" idx="4"/>
            <a:endCxn id="9" idx="2"/>
          </p:cNvCxnSpPr>
          <p:nvPr/>
        </p:nvCxnSpPr>
        <p:spPr>
          <a:xfrm>
            <a:off x="2964514" y="4356892"/>
            <a:ext cx="1161256" cy="9167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68" idx="4"/>
            <a:endCxn id="9" idx="2"/>
          </p:cNvCxnSpPr>
          <p:nvPr/>
        </p:nvCxnSpPr>
        <p:spPr>
          <a:xfrm>
            <a:off x="2964514" y="4356892"/>
            <a:ext cx="1161256" cy="91678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7" idx="0"/>
            <a:endCxn id="11" idx="2"/>
          </p:cNvCxnSpPr>
          <p:nvPr/>
        </p:nvCxnSpPr>
        <p:spPr>
          <a:xfrm flipV="1">
            <a:off x="2964514" y="2581274"/>
            <a:ext cx="1180306" cy="11549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DIJSKTRA’s SIMULATION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2249D-0E15-4DB8-9C9E-A445D2519DD0}" type="datetime2">
              <a:rPr lang="en-US" smtClean="0"/>
              <a:t>Thursday, October 14,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Swapnil Biswas, Lecturer, Dept of CSE, MIST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14</a:t>
            </a:fld>
            <a:endParaRPr lang="en-US"/>
          </a:p>
        </p:txBody>
      </p:sp>
      <p:sp>
        <p:nvSpPr>
          <p:cNvPr id="7" name="Oval 3"/>
          <p:cNvSpPr>
            <a:spLocks noChangeArrowheads="1"/>
          </p:cNvSpPr>
          <p:nvPr/>
        </p:nvSpPr>
        <p:spPr bwMode="auto">
          <a:xfrm>
            <a:off x="2639870" y="3736180"/>
            <a:ext cx="649288" cy="6207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b="1">
              <a:latin typeface="Times New Roman" panose="02020603050405020304" pitchFamily="18" charset="0"/>
            </a:endParaRPr>
          </a:p>
        </p:txBody>
      </p:sp>
      <p:sp>
        <p:nvSpPr>
          <p:cNvPr id="8" name="Oval 4"/>
          <p:cNvSpPr>
            <a:spLocks noChangeArrowheads="1"/>
          </p:cNvSpPr>
          <p:nvPr/>
        </p:nvSpPr>
        <p:spPr bwMode="auto">
          <a:xfrm>
            <a:off x="6507020" y="4955380"/>
            <a:ext cx="649288" cy="6207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b="1">
              <a:latin typeface="Times New Roman" panose="02020603050405020304" pitchFamily="18" charset="0"/>
            </a:endParaRPr>
          </a:p>
        </p:txBody>
      </p:sp>
      <p:sp>
        <p:nvSpPr>
          <p:cNvPr id="9" name="Oval 5"/>
          <p:cNvSpPr>
            <a:spLocks noChangeArrowheads="1"/>
          </p:cNvSpPr>
          <p:nvPr/>
        </p:nvSpPr>
        <p:spPr bwMode="auto">
          <a:xfrm>
            <a:off x="4125770" y="4963317"/>
            <a:ext cx="649288" cy="62071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b="1" dirty="0">
              <a:latin typeface="Times New Roman" panose="02020603050405020304" pitchFamily="18" charset="0"/>
            </a:endParaRPr>
          </a:p>
        </p:txBody>
      </p:sp>
      <p:sp>
        <p:nvSpPr>
          <p:cNvPr id="10" name="Oval 6"/>
          <p:cNvSpPr>
            <a:spLocks noChangeArrowheads="1"/>
          </p:cNvSpPr>
          <p:nvPr/>
        </p:nvSpPr>
        <p:spPr bwMode="auto">
          <a:xfrm>
            <a:off x="6502258" y="2270917"/>
            <a:ext cx="649287" cy="62071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b="1">
              <a:latin typeface="Times New Roman" panose="02020603050405020304" pitchFamily="18" charset="0"/>
            </a:endParaRPr>
          </a:p>
        </p:txBody>
      </p:sp>
      <p:sp>
        <p:nvSpPr>
          <p:cNvPr id="11" name="Oval 7"/>
          <p:cNvSpPr>
            <a:spLocks noChangeArrowheads="1"/>
          </p:cNvSpPr>
          <p:nvPr/>
        </p:nvSpPr>
        <p:spPr bwMode="auto">
          <a:xfrm>
            <a:off x="4144820" y="2270917"/>
            <a:ext cx="649288" cy="62071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b="1">
              <a:latin typeface="Times New Roman" panose="02020603050405020304" pitchFamily="18" charset="0"/>
            </a:endParaRPr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3071670" y="282495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dirty="0"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26" name="Text Box 24"/>
          <p:cNvSpPr txBox="1">
            <a:spLocks noChangeArrowheads="1"/>
          </p:cNvSpPr>
          <p:nvPr/>
        </p:nvSpPr>
        <p:spPr bwMode="auto">
          <a:xfrm>
            <a:off x="5421170" y="215820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5522770" y="331073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28" name="Text Box 26"/>
          <p:cNvSpPr txBox="1">
            <a:spLocks noChangeArrowheads="1"/>
          </p:cNvSpPr>
          <p:nvPr/>
        </p:nvSpPr>
        <p:spPr bwMode="auto">
          <a:xfrm>
            <a:off x="5405295" y="520303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29" name="Text Box 27"/>
          <p:cNvSpPr txBox="1">
            <a:spLocks noChangeArrowheads="1"/>
          </p:cNvSpPr>
          <p:nvPr/>
        </p:nvSpPr>
        <p:spPr bwMode="auto">
          <a:xfrm>
            <a:off x="6218807" y="380936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30" name="Text Box 28"/>
          <p:cNvSpPr txBox="1">
            <a:spLocks noChangeArrowheads="1"/>
          </p:cNvSpPr>
          <p:nvPr/>
        </p:nvSpPr>
        <p:spPr bwMode="auto">
          <a:xfrm>
            <a:off x="7142833" y="3817936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dirty="0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31" name="Text Box 29"/>
          <p:cNvSpPr txBox="1">
            <a:spLocks noChangeArrowheads="1"/>
          </p:cNvSpPr>
          <p:nvPr/>
        </p:nvSpPr>
        <p:spPr bwMode="auto">
          <a:xfrm>
            <a:off x="3202639" y="4726762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32" name="Text Box 30"/>
          <p:cNvSpPr txBox="1">
            <a:spLocks noChangeArrowheads="1"/>
          </p:cNvSpPr>
          <p:nvPr/>
        </p:nvSpPr>
        <p:spPr bwMode="auto">
          <a:xfrm>
            <a:off x="3905848" y="351393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33" name="Text Box 31"/>
          <p:cNvSpPr txBox="1">
            <a:spLocks noChangeArrowheads="1"/>
          </p:cNvSpPr>
          <p:nvPr/>
        </p:nvSpPr>
        <p:spPr bwMode="auto">
          <a:xfrm>
            <a:off x="4663562" y="3563349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34" name="Text Box 32"/>
          <p:cNvSpPr txBox="1">
            <a:spLocks noChangeArrowheads="1"/>
          </p:cNvSpPr>
          <p:nvPr/>
        </p:nvSpPr>
        <p:spPr bwMode="auto">
          <a:xfrm>
            <a:off x="5710095" y="4423567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>
                <a:latin typeface="Times New Roman" panose="02020603050405020304" pitchFamily="18" charset="0"/>
              </a:rPr>
              <a:t>7</a:t>
            </a:r>
          </a:p>
        </p:txBody>
      </p:sp>
      <p:cxnSp>
        <p:nvCxnSpPr>
          <p:cNvPr id="45" name="Straight Arrow Connector 44"/>
          <p:cNvCxnSpPr>
            <a:stCxn id="11" idx="3"/>
            <a:endCxn id="9" idx="1"/>
          </p:cNvCxnSpPr>
          <p:nvPr/>
        </p:nvCxnSpPr>
        <p:spPr>
          <a:xfrm flipH="1">
            <a:off x="4220856" y="2800729"/>
            <a:ext cx="19050" cy="22534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0" idx="3"/>
            <a:endCxn id="8" idx="1"/>
          </p:cNvCxnSpPr>
          <p:nvPr/>
        </p:nvCxnSpPr>
        <p:spPr>
          <a:xfrm>
            <a:off x="6597344" y="2800729"/>
            <a:ext cx="4762" cy="22455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8" idx="1"/>
            <a:endCxn id="7" idx="6"/>
          </p:cNvCxnSpPr>
          <p:nvPr/>
        </p:nvCxnSpPr>
        <p:spPr>
          <a:xfrm flipH="1" flipV="1">
            <a:off x="3289158" y="4046536"/>
            <a:ext cx="3312948" cy="99974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2273192" y="386187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0</a:t>
            </a:r>
          </a:p>
        </p:txBody>
      </p:sp>
      <p:sp>
        <p:nvSpPr>
          <p:cNvPr id="68" name="Oval 3"/>
          <p:cNvSpPr>
            <a:spLocks noChangeArrowheads="1"/>
          </p:cNvSpPr>
          <p:nvPr/>
        </p:nvSpPr>
        <p:spPr bwMode="auto">
          <a:xfrm>
            <a:off x="2639870" y="3736180"/>
            <a:ext cx="649288" cy="62071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b="1">
              <a:latin typeface="Times New Roman" panose="02020603050405020304" pitchFamily="18" charset="0"/>
            </a:endParaRPr>
          </a:p>
        </p:txBody>
      </p:sp>
      <p:sp>
        <p:nvSpPr>
          <p:cNvPr id="69" name="Oval 3"/>
          <p:cNvSpPr>
            <a:spLocks noChangeArrowheads="1"/>
          </p:cNvSpPr>
          <p:nvPr/>
        </p:nvSpPr>
        <p:spPr bwMode="auto">
          <a:xfrm>
            <a:off x="4144820" y="2268443"/>
            <a:ext cx="649288" cy="620712"/>
          </a:xfrm>
          <a:prstGeom prst="ellipse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b="1">
              <a:latin typeface="Times New Roman" panose="02020603050405020304" pitchFamily="18" charset="0"/>
            </a:endParaRPr>
          </a:p>
        </p:txBody>
      </p:sp>
      <p:sp>
        <p:nvSpPr>
          <p:cNvPr id="70" name="Oval 3"/>
          <p:cNvSpPr>
            <a:spLocks noChangeArrowheads="1"/>
          </p:cNvSpPr>
          <p:nvPr/>
        </p:nvSpPr>
        <p:spPr bwMode="auto">
          <a:xfrm>
            <a:off x="4125770" y="4963318"/>
            <a:ext cx="649288" cy="620712"/>
          </a:xfrm>
          <a:prstGeom prst="ellipse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b="1">
              <a:latin typeface="Times New Roman" panose="02020603050405020304" pitchFamily="18" charset="0"/>
            </a:endParaRPr>
          </a:p>
        </p:txBody>
      </p:sp>
      <p:sp>
        <p:nvSpPr>
          <p:cNvPr id="71" name="Oval 3"/>
          <p:cNvSpPr>
            <a:spLocks noChangeArrowheads="1"/>
          </p:cNvSpPr>
          <p:nvPr/>
        </p:nvSpPr>
        <p:spPr bwMode="auto">
          <a:xfrm>
            <a:off x="4147201" y="2267854"/>
            <a:ext cx="649288" cy="620712"/>
          </a:xfrm>
          <a:prstGeom prst="ellipse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b="1">
              <a:latin typeface="Times New Roman" panose="02020603050405020304" pitchFamily="18" charset="0"/>
            </a:endParaRPr>
          </a:p>
        </p:txBody>
      </p:sp>
      <p:sp>
        <p:nvSpPr>
          <p:cNvPr id="79" name="Oval 3"/>
          <p:cNvSpPr>
            <a:spLocks noChangeArrowheads="1"/>
          </p:cNvSpPr>
          <p:nvPr/>
        </p:nvSpPr>
        <p:spPr bwMode="auto">
          <a:xfrm>
            <a:off x="4127473" y="4957323"/>
            <a:ext cx="649288" cy="620712"/>
          </a:xfrm>
          <a:prstGeom prst="ellipse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b="1">
              <a:latin typeface="Times New Roman" panose="02020603050405020304" pitchFamily="18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4316026" y="561037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5</a:t>
            </a:r>
            <a:endParaRPr lang="en-US" b="1" dirty="0">
              <a:solidFill>
                <a:srgbClr val="FF000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83" name="Oval 3"/>
          <p:cNvSpPr>
            <a:spLocks noChangeArrowheads="1"/>
          </p:cNvSpPr>
          <p:nvPr/>
        </p:nvSpPr>
        <p:spPr bwMode="auto">
          <a:xfrm>
            <a:off x="4125770" y="4961918"/>
            <a:ext cx="649288" cy="62071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b="1">
              <a:latin typeface="Times New Roman" panose="02020603050405020304" pitchFamily="18" charset="0"/>
            </a:endParaRPr>
          </a:p>
        </p:txBody>
      </p:sp>
      <p:sp>
        <p:nvSpPr>
          <p:cNvPr id="84" name="Oval 3"/>
          <p:cNvSpPr>
            <a:spLocks noChangeArrowheads="1"/>
          </p:cNvSpPr>
          <p:nvPr/>
        </p:nvSpPr>
        <p:spPr bwMode="auto">
          <a:xfrm>
            <a:off x="4142439" y="2267265"/>
            <a:ext cx="649288" cy="6207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b="1">
              <a:latin typeface="Times New Roman" panose="02020603050405020304" pitchFamily="18" charset="0"/>
            </a:endParaRPr>
          </a:p>
        </p:txBody>
      </p:sp>
      <p:sp>
        <p:nvSpPr>
          <p:cNvPr id="54" name="Oval 3"/>
          <p:cNvSpPr>
            <a:spLocks noChangeArrowheads="1"/>
          </p:cNvSpPr>
          <p:nvPr/>
        </p:nvSpPr>
        <p:spPr bwMode="auto">
          <a:xfrm>
            <a:off x="4147201" y="2264923"/>
            <a:ext cx="649288" cy="620712"/>
          </a:xfrm>
          <a:prstGeom prst="ellipse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b="1">
              <a:latin typeface="Times New Roman" panose="02020603050405020304" pitchFamily="18" charset="0"/>
            </a:endParaRPr>
          </a:p>
        </p:txBody>
      </p:sp>
      <p:sp>
        <p:nvSpPr>
          <p:cNvPr id="56" name="Oval 3"/>
          <p:cNvSpPr>
            <a:spLocks noChangeArrowheads="1"/>
          </p:cNvSpPr>
          <p:nvPr/>
        </p:nvSpPr>
        <p:spPr bwMode="auto">
          <a:xfrm>
            <a:off x="6506510" y="2270917"/>
            <a:ext cx="649288" cy="620712"/>
          </a:xfrm>
          <a:prstGeom prst="ellipse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b="1">
              <a:latin typeface="Times New Roman" panose="02020603050405020304" pitchFamily="18" charset="0"/>
            </a:endParaRPr>
          </a:p>
        </p:txBody>
      </p:sp>
      <p:sp>
        <p:nvSpPr>
          <p:cNvPr id="58" name="Oval 3"/>
          <p:cNvSpPr>
            <a:spLocks noChangeArrowheads="1"/>
          </p:cNvSpPr>
          <p:nvPr/>
        </p:nvSpPr>
        <p:spPr bwMode="auto">
          <a:xfrm>
            <a:off x="6504639" y="4955214"/>
            <a:ext cx="649288" cy="620712"/>
          </a:xfrm>
          <a:prstGeom prst="ellipse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b="1">
              <a:latin typeface="Times New Roman" panose="02020603050405020304" pitchFamily="18" charset="0"/>
            </a:endParaRPr>
          </a:p>
        </p:txBody>
      </p:sp>
      <p:sp>
        <p:nvSpPr>
          <p:cNvPr id="72" name="Oval 3"/>
          <p:cNvSpPr>
            <a:spLocks noChangeArrowheads="1"/>
          </p:cNvSpPr>
          <p:nvPr/>
        </p:nvSpPr>
        <p:spPr bwMode="auto">
          <a:xfrm>
            <a:off x="4146946" y="2260804"/>
            <a:ext cx="649288" cy="620712"/>
          </a:xfrm>
          <a:prstGeom prst="ellipse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b="1">
              <a:latin typeface="Times New Roman" panose="02020603050405020304" pitchFamily="18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4257395" y="188859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87" name="Oval 3"/>
          <p:cNvSpPr>
            <a:spLocks noChangeArrowheads="1"/>
          </p:cNvSpPr>
          <p:nvPr/>
        </p:nvSpPr>
        <p:spPr bwMode="auto">
          <a:xfrm>
            <a:off x="6504384" y="2276760"/>
            <a:ext cx="649288" cy="620712"/>
          </a:xfrm>
          <a:prstGeom prst="ellipse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b="1">
              <a:latin typeface="Times New Roman" panose="02020603050405020304" pitchFamily="18" charset="0"/>
            </a:endParaRPr>
          </a:p>
        </p:txBody>
      </p:sp>
      <p:sp>
        <p:nvSpPr>
          <p:cNvPr id="92" name="Oval 3"/>
          <p:cNvSpPr>
            <a:spLocks noChangeArrowheads="1"/>
          </p:cNvSpPr>
          <p:nvPr/>
        </p:nvSpPr>
        <p:spPr bwMode="auto">
          <a:xfrm>
            <a:off x="6502257" y="4956076"/>
            <a:ext cx="649288" cy="620712"/>
          </a:xfrm>
          <a:prstGeom prst="ellipse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b="1">
              <a:latin typeface="Times New Roman" panose="02020603050405020304" pitchFamily="18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6670336" y="561037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sp>
        <p:nvSpPr>
          <p:cNvPr id="96" name="Oval 3"/>
          <p:cNvSpPr>
            <a:spLocks noChangeArrowheads="1"/>
          </p:cNvSpPr>
          <p:nvPr/>
        </p:nvSpPr>
        <p:spPr bwMode="auto">
          <a:xfrm>
            <a:off x="6502257" y="4959691"/>
            <a:ext cx="649288" cy="62071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b="1">
              <a:latin typeface="Times New Roman" panose="02020603050405020304" pitchFamily="18" charset="0"/>
            </a:endParaRPr>
          </a:p>
        </p:txBody>
      </p:sp>
      <p:sp>
        <p:nvSpPr>
          <p:cNvPr id="97" name="Oval 3"/>
          <p:cNvSpPr>
            <a:spLocks noChangeArrowheads="1"/>
          </p:cNvSpPr>
          <p:nvPr/>
        </p:nvSpPr>
        <p:spPr bwMode="auto">
          <a:xfrm>
            <a:off x="4142439" y="2267854"/>
            <a:ext cx="649288" cy="6207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b="1">
              <a:latin typeface="Times New Roman" panose="02020603050405020304" pitchFamily="18" charset="0"/>
            </a:endParaRPr>
          </a:p>
        </p:txBody>
      </p:sp>
      <p:sp>
        <p:nvSpPr>
          <p:cNvPr id="98" name="Oval 3"/>
          <p:cNvSpPr>
            <a:spLocks noChangeArrowheads="1"/>
          </p:cNvSpPr>
          <p:nvPr/>
        </p:nvSpPr>
        <p:spPr bwMode="auto">
          <a:xfrm>
            <a:off x="6500543" y="2267265"/>
            <a:ext cx="649288" cy="6207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b="1">
              <a:latin typeface="Times New Roman" panose="02020603050405020304" pitchFamily="18" charset="0"/>
            </a:endParaRPr>
          </a:p>
        </p:txBody>
      </p:sp>
      <p:sp>
        <p:nvSpPr>
          <p:cNvPr id="88" name="Oval 3"/>
          <p:cNvSpPr>
            <a:spLocks noChangeArrowheads="1"/>
          </p:cNvSpPr>
          <p:nvPr/>
        </p:nvSpPr>
        <p:spPr bwMode="auto">
          <a:xfrm>
            <a:off x="6500543" y="2264379"/>
            <a:ext cx="649288" cy="620712"/>
          </a:xfrm>
          <a:prstGeom prst="ellipse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b="1">
              <a:latin typeface="Times New Roman" panose="02020603050405020304" pitchFamily="18" charset="0"/>
            </a:endParaRPr>
          </a:p>
        </p:txBody>
      </p:sp>
      <p:sp>
        <p:nvSpPr>
          <p:cNvPr id="99" name="Oval 3"/>
          <p:cNvSpPr>
            <a:spLocks noChangeArrowheads="1"/>
          </p:cNvSpPr>
          <p:nvPr/>
        </p:nvSpPr>
        <p:spPr bwMode="auto">
          <a:xfrm>
            <a:off x="6501401" y="2270751"/>
            <a:ext cx="649288" cy="620712"/>
          </a:xfrm>
          <a:prstGeom prst="ellipse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b="1">
              <a:latin typeface="Times New Roman" panose="02020603050405020304" pitchFamily="18" charset="0"/>
            </a:endParaRPr>
          </a:p>
        </p:txBody>
      </p:sp>
      <p:sp>
        <p:nvSpPr>
          <p:cNvPr id="103" name="Oval 3"/>
          <p:cNvSpPr>
            <a:spLocks noChangeArrowheads="1"/>
          </p:cNvSpPr>
          <p:nvPr/>
        </p:nvSpPr>
        <p:spPr bwMode="auto">
          <a:xfrm>
            <a:off x="4141837" y="2266254"/>
            <a:ext cx="649288" cy="62071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b="1">
              <a:latin typeface="Times New Roman" panose="02020603050405020304" pitchFamily="18" charset="0"/>
            </a:endParaRPr>
          </a:p>
        </p:txBody>
      </p:sp>
      <p:sp>
        <p:nvSpPr>
          <p:cNvPr id="104" name="Oval 3"/>
          <p:cNvSpPr>
            <a:spLocks noChangeArrowheads="1"/>
          </p:cNvSpPr>
          <p:nvPr/>
        </p:nvSpPr>
        <p:spPr bwMode="auto">
          <a:xfrm>
            <a:off x="6507020" y="2270751"/>
            <a:ext cx="649288" cy="6207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b="1">
              <a:latin typeface="Times New Roman" panose="02020603050405020304" pitchFamily="18" charset="0"/>
            </a:endParaRPr>
          </a:p>
        </p:txBody>
      </p:sp>
      <p:sp>
        <p:nvSpPr>
          <p:cNvPr id="105" name="Oval 3"/>
          <p:cNvSpPr>
            <a:spLocks noChangeArrowheads="1"/>
          </p:cNvSpPr>
          <p:nvPr/>
        </p:nvSpPr>
        <p:spPr bwMode="auto">
          <a:xfrm>
            <a:off x="6502257" y="2270751"/>
            <a:ext cx="649288" cy="620712"/>
          </a:xfrm>
          <a:prstGeom prst="ellipse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b="1">
              <a:latin typeface="Times New Roman" panose="02020603050405020304" pitchFamily="18" charset="0"/>
            </a:endParaRPr>
          </a:p>
        </p:txBody>
      </p:sp>
      <p:sp>
        <p:nvSpPr>
          <p:cNvPr id="106" name="Oval 3"/>
          <p:cNvSpPr>
            <a:spLocks noChangeArrowheads="1"/>
          </p:cNvSpPr>
          <p:nvPr/>
        </p:nvSpPr>
        <p:spPr bwMode="auto">
          <a:xfrm>
            <a:off x="6500542" y="2264379"/>
            <a:ext cx="649288" cy="62071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b="1">
              <a:latin typeface="Times New Roman" panose="02020603050405020304" pitchFamily="18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6661543" y="188643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9</a:t>
            </a:r>
            <a:endParaRPr lang="en-US" b="1" dirty="0">
              <a:solidFill>
                <a:srgbClr val="FF000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10" name="Text Box 30"/>
          <p:cNvSpPr txBox="1">
            <a:spLocks noChangeArrowheads="1"/>
          </p:cNvSpPr>
          <p:nvPr/>
        </p:nvSpPr>
        <p:spPr bwMode="auto">
          <a:xfrm>
            <a:off x="2758326" y="3809363"/>
            <a:ext cx="4074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b="1" dirty="0" smtClean="0">
                <a:latin typeface="Times New Roman" panose="02020603050405020304" pitchFamily="18" charset="0"/>
              </a:rPr>
              <a:t>A</a:t>
            </a:r>
            <a:endParaRPr lang="en-US" b="1" dirty="0">
              <a:latin typeface="Times New Roman" panose="02020603050405020304" pitchFamily="18" charset="0"/>
            </a:endParaRPr>
          </a:p>
        </p:txBody>
      </p:sp>
      <p:sp>
        <p:nvSpPr>
          <p:cNvPr id="111" name="Text Box 30"/>
          <p:cNvSpPr txBox="1">
            <a:spLocks noChangeArrowheads="1"/>
          </p:cNvSpPr>
          <p:nvPr/>
        </p:nvSpPr>
        <p:spPr bwMode="auto">
          <a:xfrm>
            <a:off x="4259681" y="2348102"/>
            <a:ext cx="3898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b="1" dirty="0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112" name="Text Box 30"/>
          <p:cNvSpPr txBox="1">
            <a:spLocks noChangeArrowheads="1"/>
          </p:cNvSpPr>
          <p:nvPr/>
        </p:nvSpPr>
        <p:spPr bwMode="auto">
          <a:xfrm>
            <a:off x="4238887" y="5052621"/>
            <a:ext cx="4074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b="1" dirty="0" smtClean="0">
                <a:latin typeface="Times New Roman" panose="02020603050405020304" pitchFamily="18" charset="0"/>
              </a:rPr>
              <a:t>C</a:t>
            </a:r>
            <a:endParaRPr lang="en-US" b="1" dirty="0">
              <a:latin typeface="Times New Roman" panose="02020603050405020304" pitchFamily="18" charset="0"/>
            </a:endParaRPr>
          </a:p>
        </p:txBody>
      </p:sp>
      <p:sp>
        <p:nvSpPr>
          <p:cNvPr id="113" name="Text Box 30"/>
          <p:cNvSpPr txBox="1">
            <a:spLocks noChangeArrowheads="1"/>
          </p:cNvSpPr>
          <p:nvPr/>
        </p:nvSpPr>
        <p:spPr bwMode="auto">
          <a:xfrm>
            <a:off x="6636499" y="2346788"/>
            <a:ext cx="4074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b="1" dirty="0">
                <a:latin typeface="Times New Roman" panose="02020603050405020304" pitchFamily="18" charset="0"/>
              </a:rPr>
              <a:t>D</a:t>
            </a:r>
          </a:p>
        </p:txBody>
      </p:sp>
      <p:sp>
        <p:nvSpPr>
          <p:cNvPr id="114" name="Text Box 30"/>
          <p:cNvSpPr txBox="1">
            <a:spLocks noChangeArrowheads="1"/>
          </p:cNvSpPr>
          <p:nvPr/>
        </p:nvSpPr>
        <p:spPr bwMode="auto">
          <a:xfrm>
            <a:off x="6624130" y="5023362"/>
            <a:ext cx="3898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b="1" dirty="0" smtClean="0">
                <a:latin typeface="Times New Roman" panose="02020603050405020304" pitchFamily="18" charset="0"/>
              </a:rPr>
              <a:t>E</a:t>
            </a:r>
            <a:endParaRPr lang="en-US" b="1" dirty="0">
              <a:latin typeface="Times New Roman" panose="02020603050405020304" pitchFamily="18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7816240" y="2587116"/>
            <a:ext cx="33394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Shortest Path Tree</a:t>
            </a:r>
            <a:endParaRPr lang="en-US" sz="2800" b="1" dirty="0">
              <a:solidFill>
                <a:srgbClr val="FF000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7820955" y="3084860"/>
            <a:ext cx="40897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Value/ distance of each vertex denotes its shortest distance from the source (Here A)</a:t>
            </a:r>
            <a:endParaRPr lang="en-US" sz="2000" b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199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7" grpId="0"/>
      <p:bldP spid="29" grpId="0"/>
      <p:bldP spid="30" grpId="0"/>
      <p:bldP spid="32" grpId="0"/>
      <p:bldP spid="34" grpId="0"/>
      <p:bldP spid="115" grpId="0"/>
      <p:bldP spid="1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2" name="Straight Arrow Connector 121"/>
          <p:cNvCxnSpPr>
            <a:endCxn id="131" idx="2"/>
          </p:cNvCxnSpPr>
          <p:nvPr/>
        </p:nvCxnSpPr>
        <p:spPr>
          <a:xfrm flipV="1">
            <a:off x="7534525" y="4819286"/>
            <a:ext cx="729242" cy="46569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131" idx="6"/>
            <a:endCxn id="134" idx="2"/>
          </p:cNvCxnSpPr>
          <p:nvPr/>
        </p:nvCxnSpPr>
        <p:spPr>
          <a:xfrm flipV="1">
            <a:off x="8648328" y="4811671"/>
            <a:ext cx="588235" cy="761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134" idx="6"/>
            <a:endCxn id="137" idx="1"/>
          </p:cNvCxnSpPr>
          <p:nvPr/>
        </p:nvCxnSpPr>
        <p:spPr>
          <a:xfrm>
            <a:off x="9621124" y="4811671"/>
            <a:ext cx="542004" cy="34495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28" idx="7"/>
            <a:endCxn id="131" idx="2"/>
          </p:cNvCxnSpPr>
          <p:nvPr/>
        </p:nvCxnSpPr>
        <p:spPr>
          <a:xfrm flipV="1">
            <a:off x="7670488" y="4819286"/>
            <a:ext cx="593279" cy="35257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31" idx="6"/>
            <a:endCxn id="134" idx="2"/>
          </p:cNvCxnSpPr>
          <p:nvPr/>
        </p:nvCxnSpPr>
        <p:spPr>
          <a:xfrm flipV="1">
            <a:off x="8648328" y="4811671"/>
            <a:ext cx="588235" cy="761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34" idx="6"/>
          </p:cNvCxnSpPr>
          <p:nvPr/>
        </p:nvCxnSpPr>
        <p:spPr>
          <a:xfrm>
            <a:off x="9621124" y="4811671"/>
            <a:ext cx="542004" cy="33279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115" idx="6"/>
            <a:endCxn id="102" idx="3"/>
          </p:cNvCxnSpPr>
          <p:nvPr/>
        </p:nvCxnSpPr>
        <p:spPr>
          <a:xfrm flipV="1">
            <a:off x="3636881" y="5427787"/>
            <a:ext cx="974327" cy="48645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15" idx="6"/>
          </p:cNvCxnSpPr>
          <p:nvPr/>
        </p:nvCxnSpPr>
        <p:spPr>
          <a:xfrm flipV="1">
            <a:off x="3636881" y="5423227"/>
            <a:ext cx="974327" cy="49101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endCxn id="115" idx="2"/>
          </p:cNvCxnSpPr>
          <p:nvPr/>
        </p:nvCxnSpPr>
        <p:spPr>
          <a:xfrm>
            <a:off x="2055244" y="5388239"/>
            <a:ext cx="1197076" cy="5260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1" idx="5"/>
            <a:endCxn id="115" idx="2"/>
          </p:cNvCxnSpPr>
          <p:nvPr/>
        </p:nvCxnSpPr>
        <p:spPr>
          <a:xfrm>
            <a:off x="2118568" y="5443016"/>
            <a:ext cx="1133752" cy="47122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WEIGHT REDUCTION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F524D-978A-4A81-82D7-2EE0FD3A6123}" type="datetime2">
              <a:rPr lang="en-US" smtClean="0"/>
              <a:t>Thursday, October 14,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Swapnil Biswas, Lecturer, Dept of CSE, MIST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15</a:t>
            </a:fld>
            <a:endParaRPr lang="en-US"/>
          </a:p>
        </p:txBody>
      </p:sp>
      <p:cxnSp>
        <p:nvCxnSpPr>
          <p:cNvPr id="73" name="Straight Arrow Connector 72"/>
          <p:cNvCxnSpPr>
            <a:endCxn id="90" idx="2"/>
          </p:cNvCxnSpPr>
          <p:nvPr/>
        </p:nvCxnSpPr>
        <p:spPr>
          <a:xfrm flipV="1">
            <a:off x="1982605" y="4818519"/>
            <a:ext cx="729242" cy="46569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90" idx="6"/>
            <a:endCxn id="94" idx="2"/>
          </p:cNvCxnSpPr>
          <p:nvPr/>
        </p:nvCxnSpPr>
        <p:spPr>
          <a:xfrm flipV="1">
            <a:off x="3096408" y="4810904"/>
            <a:ext cx="588235" cy="761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94" idx="6"/>
            <a:endCxn id="102" idx="1"/>
          </p:cNvCxnSpPr>
          <p:nvPr/>
        </p:nvCxnSpPr>
        <p:spPr>
          <a:xfrm>
            <a:off x="4069204" y="4810904"/>
            <a:ext cx="542004" cy="34495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/>
          <p:cNvGrpSpPr/>
          <p:nvPr/>
        </p:nvGrpSpPr>
        <p:grpSpPr>
          <a:xfrm>
            <a:off x="1790325" y="5114773"/>
            <a:ext cx="384561" cy="384561"/>
            <a:chOff x="1170775" y="3802878"/>
            <a:chExt cx="384561" cy="384561"/>
          </a:xfrm>
        </p:grpSpPr>
        <p:sp>
          <p:nvSpPr>
            <p:cNvPr id="81" name="Oval 80"/>
            <p:cNvSpPr/>
            <p:nvPr/>
          </p:nvSpPr>
          <p:spPr>
            <a:xfrm>
              <a:off x="1170775" y="3802878"/>
              <a:ext cx="384561" cy="384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1204197" y="3802878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A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2711847" y="4626238"/>
            <a:ext cx="384561" cy="384561"/>
            <a:chOff x="1170775" y="3802878"/>
            <a:chExt cx="384561" cy="384561"/>
          </a:xfrm>
        </p:grpSpPr>
        <p:sp>
          <p:nvSpPr>
            <p:cNvPr id="90" name="Oval 89"/>
            <p:cNvSpPr/>
            <p:nvPr/>
          </p:nvSpPr>
          <p:spPr>
            <a:xfrm>
              <a:off x="1170775" y="3802878"/>
              <a:ext cx="384561" cy="384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1204197" y="3802878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B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3684643" y="4618623"/>
            <a:ext cx="384561" cy="384561"/>
            <a:chOff x="1170775" y="3802878"/>
            <a:chExt cx="384561" cy="384561"/>
          </a:xfrm>
        </p:grpSpPr>
        <p:sp>
          <p:nvSpPr>
            <p:cNvPr id="94" name="Oval 93"/>
            <p:cNvSpPr/>
            <p:nvPr/>
          </p:nvSpPr>
          <p:spPr>
            <a:xfrm>
              <a:off x="1170775" y="3802878"/>
              <a:ext cx="384561" cy="384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1204197" y="3802878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C</a:t>
              </a:r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4554890" y="5099544"/>
            <a:ext cx="384561" cy="384561"/>
            <a:chOff x="1170775" y="3802878"/>
            <a:chExt cx="384561" cy="384561"/>
          </a:xfrm>
        </p:grpSpPr>
        <p:sp>
          <p:nvSpPr>
            <p:cNvPr id="102" name="Oval 101"/>
            <p:cNvSpPr/>
            <p:nvPr/>
          </p:nvSpPr>
          <p:spPr>
            <a:xfrm>
              <a:off x="1170775" y="3802878"/>
              <a:ext cx="384561" cy="384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1204197" y="3802878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E</a:t>
              </a:r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3252320" y="5721962"/>
            <a:ext cx="384561" cy="384561"/>
            <a:chOff x="1170775" y="3802878"/>
            <a:chExt cx="384561" cy="384561"/>
          </a:xfrm>
        </p:grpSpPr>
        <p:sp>
          <p:nvSpPr>
            <p:cNvPr id="115" name="Oval 114"/>
            <p:cNvSpPr/>
            <p:nvPr/>
          </p:nvSpPr>
          <p:spPr>
            <a:xfrm>
              <a:off x="1170775" y="3802878"/>
              <a:ext cx="384561" cy="384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1204197" y="3802878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D</a:t>
              </a:r>
            </a:p>
          </p:txBody>
        </p:sp>
      </p:grpSp>
      <p:sp>
        <p:nvSpPr>
          <p:cNvPr id="117" name="TextBox 116"/>
          <p:cNvSpPr txBox="1"/>
          <p:nvPr/>
        </p:nvSpPr>
        <p:spPr>
          <a:xfrm>
            <a:off x="2062271" y="466891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118" name="TextBox 117"/>
          <p:cNvSpPr txBox="1"/>
          <p:nvPr/>
        </p:nvSpPr>
        <p:spPr>
          <a:xfrm>
            <a:off x="3184268" y="442941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19" name="TextBox 118"/>
          <p:cNvSpPr txBox="1"/>
          <p:nvPr/>
        </p:nvSpPr>
        <p:spPr>
          <a:xfrm>
            <a:off x="4272878" y="46828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20" name="TextBox 119"/>
          <p:cNvSpPr txBox="1"/>
          <p:nvPr/>
        </p:nvSpPr>
        <p:spPr>
          <a:xfrm>
            <a:off x="2309806" y="563514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121" name="TextBox 120"/>
          <p:cNvSpPr txBox="1"/>
          <p:nvPr/>
        </p:nvSpPr>
        <p:spPr>
          <a:xfrm>
            <a:off x="3986686" y="566124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</a:t>
            </a:r>
            <a:endParaRPr lang="en-US" dirty="0"/>
          </a:p>
        </p:txBody>
      </p:sp>
      <p:cxnSp>
        <p:nvCxnSpPr>
          <p:cNvPr id="125" name="Straight Arrow Connector 124"/>
          <p:cNvCxnSpPr>
            <a:endCxn id="140" idx="2"/>
          </p:cNvCxnSpPr>
          <p:nvPr/>
        </p:nvCxnSpPr>
        <p:spPr>
          <a:xfrm>
            <a:off x="7607164" y="5389006"/>
            <a:ext cx="1197076" cy="5260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stCxn id="140" idx="6"/>
            <a:endCxn id="137" idx="3"/>
          </p:cNvCxnSpPr>
          <p:nvPr/>
        </p:nvCxnSpPr>
        <p:spPr>
          <a:xfrm flipV="1">
            <a:off x="9188801" y="5428554"/>
            <a:ext cx="974327" cy="48645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7" name="Group 126"/>
          <p:cNvGrpSpPr/>
          <p:nvPr/>
        </p:nvGrpSpPr>
        <p:grpSpPr>
          <a:xfrm>
            <a:off x="7342245" y="5115540"/>
            <a:ext cx="384561" cy="384561"/>
            <a:chOff x="1170775" y="3802878"/>
            <a:chExt cx="384561" cy="384561"/>
          </a:xfrm>
        </p:grpSpPr>
        <p:sp>
          <p:nvSpPr>
            <p:cNvPr id="128" name="Oval 127"/>
            <p:cNvSpPr/>
            <p:nvPr/>
          </p:nvSpPr>
          <p:spPr>
            <a:xfrm>
              <a:off x="1170775" y="3802878"/>
              <a:ext cx="384561" cy="384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1204197" y="3802878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A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8263767" y="4627005"/>
            <a:ext cx="384561" cy="384561"/>
            <a:chOff x="1170775" y="3802878"/>
            <a:chExt cx="384561" cy="384561"/>
          </a:xfrm>
        </p:grpSpPr>
        <p:sp>
          <p:nvSpPr>
            <p:cNvPr id="131" name="Oval 130"/>
            <p:cNvSpPr/>
            <p:nvPr/>
          </p:nvSpPr>
          <p:spPr>
            <a:xfrm>
              <a:off x="1170775" y="3802878"/>
              <a:ext cx="384561" cy="384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1204197" y="3802878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B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9236563" y="4619390"/>
            <a:ext cx="384561" cy="384561"/>
            <a:chOff x="1170775" y="3802878"/>
            <a:chExt cx="384561" cy="384561"/>
          </a:xfrm>
        </p:grpSpPr>
        <p:sp>
          <p:nvSpPr>
            <p:cNvPr id="134" name="Oval 133"/>
            <p:cNvSpPr/>
            <p:nvPr/>
          </p:nvSpPr>
          <p:spPr>
            <a:xfrm>
              <a:off x="1170775" y="3802878"/>
              <a:ext cx="384561" cy="384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1204197" y="3802878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C</a:t>
              </a:r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10106810" y="5100311"/>
            <a:ext cx="384561" cy="384561"/>
            <a:chOff x="1170775" y="3802878"/>
            <a:chExt cx="384561" cy="384561"/>
          </a:xfrm>
        </p:grpSpPr>
        <p:sp>
          <p:nvSpPr>
            <p:cNvPr id="137" name="Oval 136"/>
            <p:cNvSpPr/>
            <p:nvPr/>
          </p:nvSpPr>
          <p:spPr>
            <a:xfrm>
              <a:off x="1170775" y="3802878"/>
              <a:ext cx="384561" cy="384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1204197" y="3802878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E</a:t>
              </a:r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8804240" y="5722729"/>
            <a:ext cx="384561" cy="384561"/>
            <a:chOff x="1170775" y="3802878"/>
            <a:chExt cx="384561" cy="384561"/>
          </a:xfrm>
        </p:grpSpPr>
        <p:sp>
          <p:nvSpPr>
            <p:cNvPr id="140" name="Oval 139"/>
            <p:cNvSpPr/>
            <p:nvPr/>
          </p:nvSpPr>
          <p:spPr>
            <a:xfrm>
              <a:off x="1170775" y="3802878"/>
              <a:ext cx="384561" cy="384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1204197" y="3802878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D</a:t>
              </a:r>
            </a:p>
          </p:txBody>
        </p:sp>
      </p:grpSp>
      <p:sp>
        <p:nvSpPr>
          <p:cNvPr id="142" name="TextBox 141"/>
          <p:cNvSpPr txBox="1"/>
          <p:nvPr/>
        </p:nvSpPr>
        <p:spPr>
          <a:xfrm>
            <a:off x="7614191" y="466967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143" name="TextBox 142"/>
          <p:cNvSpPr txBox="1"/>
          <p:nvPr/>
        </p:nvSpPr>
        <p:spPr>
          <a:xfrm>
            <a:off x="8796010" y="44472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9824798" y="46835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45" name="TextBox 144"/>
          <p:cNvSpPr txBox="1"/>
          <p:nvPr/>
        </p:nvSpPr>
        <p:spPr>
          <a:xfrm>
            <a:off x="7861726" y="56359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9538606" y="566201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147" name="TextBox 146"/>
          <p:cNvSpPr txBox="1"/>
          <p:nvPr/>
        </p:nvSpPr>
        <p:spPr>
          <a:xfrm>
            <a:off x="1102919" y="1929352"/>
            <a:ext cx="10036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Does the shortest path remain 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the same 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after reducing same amount of weight from all edges?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1492954" y="2395674"/>
            <a:ext cx="4383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What is the shortest path from A -&gt; E?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13" name="Straight Arrow Connector 12"/>
          <p:cNvCxnSpPr>
            <a:stCxn id="81" idx="7"/>
            <a:endCxn id="90" idx="2"/>
          </p:cNvCxnSpPr>
          <p:nvPr/>
        </p:nvCxnSpPr>
        <p:spPr>
          <a:xfrm flipV="1">
            <a:off x="2118568" y="4818519"/>
            <a:ext cx="593279" cy="352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/>
        </p:nvSpPr>
        <p:spPr>
          <a:xfrm>
            <a:off x="1492954" y="2784783"/>
            <a:ext cx="3063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Reduce 8 from each edge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1492954" y="3181648"/>
            <a:ext cx="4870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Now what is the shortest path from A -&gt; E?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1492954" y="3599450"/>
            <a:ext cx="9885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Shortest path may not remain same after reducing the same amount of weight from all edges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8777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" grpId="0"/>
      <p:bldP spid="118" grpId="0"/>
      <p:bldP spid="119" grpId="0"/>
      <p:bldP spid="120" grpId="0"/>
      <p:bldP spid="121" grpId="0"/>
      <p:bldP spid="142" grpId="0"/>
      <p:bldP spid="143" grpId="0"/>
      <p:bldP spid="144" grpId="0"/>
      <p:bldP spid="145" grpId="0"/>
      <p:bldP spid="146" grpId="0"/>
      <p:bldP spid="148" grpId="0"/>
      <p:bldP spid="149" grpId="0"/>
      <p:bldP spid="150" grpId="0"/>
      <p:bldP spid="15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OPTIMAL SUBSTRUCTURE PROPERTY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14D14-7D6F-457F-9C85-DD65DBB4BA81}" type="datetime2">
              <a:rPr lang="en-US" smtClean="0"/>
              <a:t>Thursday, October 14,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Swapnil Biswas, Lecturer, Dept of CSE, MIST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16</a:t>
            </a:fld>
            <a:endParaRPr lang="en-US"/>
          </a:p>
        </p:txBody>
      </p:sp>
      <p:sp>
        <p:nvSpPr>
          <p:cNvPr id="158" name="TextBox 157"/>
          <p:cNvSpPr txBox="1"/>
          <p:nvPr/>
        </p:nvSpPr>
        <p:spPr>
          <a:xfrm>
            <a:off x="838200" y="1743605"/>
            <a:ext cx="4653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 smtClean="0">
                <a:latin typeface="Segoe UI Symbol4"/>
              </a:rPr>
              <a:t>Sub path of shortest path are shortest</a:t>
            </a:r>
            <a:endParaRPr lang="en-US" b="1" dirty="0">
              <a:latin typeface="Segoe UI Symbol4"/>
            </a:endParaRPr>
          </a:p>
        </p:txBody>
      </p:sp>
      <p:grpSp>
        <p:nvGrpSpPr>
          <p:cNvPr id="159" name="Group 158"/>
          <p:cNvGrpSpPr/>
          <p:nvPr/>
        </p:nvGrpSpPr>
        <p:grpSpPr>
          <a:xfrm>
            <a:off x="1444239" y="2324457"/>
            <a:ext cx="393107" cy="393107"/>
            <a:chOff x="1982624" y="2580830"/>
            <a:chExt cx="393107" cy="393107"/>
          </a:xfrm>
        </p:grpSpPr>
        <p:sp>
          <p:nvSpPr>
            <p:cNvPr id="160" name="Oval 159"/>
            <p:cNvSpPr/>
            <p:nvPr/>
          </p:nvSpPr>
          <p:spPr>
            <a:xfrm>
              <a:off x="1982624" y="2580830"/>
              <a:ext cx="393107" cy="39310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2020319" y="2597922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A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2" name="Group 161"/>
          <p:cNvGrpSpPr/>
          <p:nvPr/>
        </p:nvGrpSpPr>
        <p:grpSpPr>
          <a:xfrm>
            <a:off x="2346241" y="2324458"/>
            <a:ext cx="393107" cy="393107"/>
            <a:chOff x="1982624" y="2580830"/>
            <a:chExt cx="393107" cy="393107"/>
          </a:xfrm>
        </p:grpSpPr>
        <p:sp>
          <p:nvSpPr>
            <p:cNvPr id="163" name="Oval 162"/>
            <p:cNvSpPr/>
            <p:nvPr/>
          </p:nvSpPr>
          <p:spPr>
            <a:xfrm>
              <a:off x="1982624" y="2580830"/>
              <a:ext cx="393107" cy="39310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2020319" y="2597922"/>
              <a:ext cx="3321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U</a:t>
              </a:r>
            </a:p>
          </p:txBody>
        </p:sp>
      </p:grpSp>
      <p:grpSp>
        <p:nvGrpSpPr>
          <p:cNvPr id="165" name="Group 164"/>
          <p:cNvGrpSpPr/>
          <p:nvPr/>
        </p:nvGrpSpPr>
        <p:grpSpPr>
          <a:xfrm>
            <a:off x="3248243" y="2317774"/>
            <a:ext cx="393107" cy="393107"/>
            <a:chOff x="1982624" y="2580830"/>
            <a:chExt cx="393107" cy="393107"/>
          </a:xfrm>
        </p:grpSpPr>
        <p:sp>
          <p:nvSpPr>
            <p:cNvPr id="166" name="Oval 165"/>
            <p:cNvSpPr/>
            <p:nvPr/>
          </p:nvSpPr>
          <p:spPr>
            <a:xfrm>
              <a:off x="1982624" y="2580830"/>
              <a:ext cx="393107" cy="39310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2020319" y="2597922"/>
              <a:ext cx="3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V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8" name="Group 167"/>
          <p:cNvGrpSpPr/>
          <p:nvPr/>
        </p:nvGrpSpPr>
        <p:grpSpPr>
          <a:xfrm>
            <a:off x="4150245" y="2317773"/>
            <a:ext cx="393107" cy="393107"/>
            <a:chOff x="1982624" y="2580830"/>
            <a:chExt cx="393107" cy="393107"/>
          </a:xfrm>
        </p:grpSpPr>
        <p:sp>
          <p:nvSpPr>
            <p:cNvPr id="169" name="Oval 168"/>
            <p:cNvSpPr/>
            <p:nvPr/>
          </p:nvSpPr>
          <p:spPr>
            <a:xfrm>
              <a:off x="1982624" y="2580830"/>
              <a:ext cx="393107" cy="39310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2020319" y="2597922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B</a:t>
              </a:r>
            </a:p>
          </p:txBody>
        </p:sp>
      </p:grpSp>
      <p:cxnSp>
        <p:nvCxnSpPr>
          <p:cNvPr id="171" name="Straight Arrow Connector 170"/>
          <p:cNvCxnSpPr>
            <a:stCxn id="160" idx="6"/>
            <a:endCxn id="163" idx="2"/>
          </p:cNvCxnSpPr>
          <p:nvPr/>
        </p:nvCxnSpPr>
        <p:spPr>
          <a:xfrm>
            <a:off x="1837346" y="2521011"/>
            <a:ext cx="508895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>
            <a:stCxn id="163" idx="6"/>
            <a:endCxn id="166" idx="2"/>
          </p:cNvCxnSpPr>
          <p:nvPr/>
        </p:nvCxnSpPr>
        <p:spPr>
          <a:xfrm flipV="1">
            <a:off x="2739348" y="2514328"/>
            <a:ext cx="508895" cy="66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>
            <a:stCxn id="166" idx="6"/>
            <a:endCxn id="169" idx="2"/>
          </p:cNvCxnSpPr>
          <p:nvPr/>
        </p:nvCxnSpPr>
        <p:spPr>
          <a:xfrm flipV="1">
            <a:off x="3641350" y="2514327"/>
            <a:ext cx="508895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Curved Connector 173"/>
          <p:cNvCxnSpPr>
            <a:stCxn id="163" idx="4"/>
            <a:endCxn id="166" idx="4"/>
          </p:cNvCxnSpPr>
          <p:nvPr/>
        </p:nvCxnSpPr>
        <p:spPr>
          <a:xfrm rot="5400000" flipH="1" flipV="1">
            <a:off x="2990454" y="2263222"/>
            <a:ext cx="6684" cy="902002"/>
          </a:xfrm>
          <a:prstGeom prst="curvedConnector3">
            <a:avLst>
              <a:gd name="adj1" fmla="val -3420108"/>
            </a:avLst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/>
          <p:cNvSpPr txBox="1"/>
          <p:nvPr/>
        </p:nvSpPr>
        <p:spPr>
          <a:xfrm>
            <a:off x="2773783" y="2152609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P1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2783641" y="2935868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5871090" y="2274786"/>
            <a:ext cx="4307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Segoe UI Symbol4"/>
              </a:rPr>
              <a:t>Assume there are 2 paths from A to B</a:t>
            </a:r>
            <a:endParaRPr lang="en-US" dirty="0">
              <a:latin typeface="Segoe UI Symbol4"/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5871090" y="2712385"/>
            <a:ext cx="1883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Segoe UI Symbol4"/>
              </a:rPr>
              <a:t>P:   A-&gt;P1-&gt;B</a:t>
            </a:r>
            <a:endParaRPr lang="en-US" dirty="0">
              <a:latin typeface="Segoe UI Symbol4"/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8433404" y="2712385"/>
            <a:ext cx="1935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Segoe UI Symbol4"/>
              </a:rPr>
              <a:t>P’:   A-&gt;P2-&gt;B</a:t>
            </a:r>
            <a:endParaRPr lang="en-US" dirty="0">
              <a:latin typeface="Segoe UI Symbol4"/>
            </a:endParaRPr>
          </a:p>
        </p:txBody>
      </p:sp>
      <p:sp>
        <p:nvSpPr>
          <p:cNvPr id="180" name="TextBox 179"/>
          <p:cNvSpPr txBox="1"/>
          <p:nvPr/>
        </p:nvSpPr>
        <p:spPr>
          <a:xfrm>
            <a:off x="838200" y="3305200"/>
            <a:ext cx="3529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Segoe UI Symbol4"/>
              </a:rPr>
              <a:t>Among P and P’, P is shortest</a:t>
            </a:r>
            <a:endParaRPr lang="en-US" dirty="0">
              <a:latin typeface="Segoe UI Symbol4"/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5871090" y="3249513"/>
            <a:ext cx="3326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Segoe UI Symbol4"/>
              </a:rPr>
              <a:t>So, w(p) &lt; w(p’) … … … (1)</a:t>
            </a:r>
            <a:endParaRPr lang="en-US" dirty="0">
              <a:latin typeface="Segoe UI Symbol4"/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838200" y="3684758"/>
            <a:ext cx="8039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Segoe UI Symbol4"/>
              </a:rPr>
              <a:t>We need to prove that: as P is shortest, so every sub path on P is shortest</a:t>
            </a:r>
            <a:endParaRPr lang="en-US" dirty="0">
              <a:latin typeface="Segoe UI Symbol4"/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855777" y="4093762"/>
            <a:ext cx="10253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Segoe UI Symbol4"/>
              </a:rPr>
              <a:t>If we can prove that, P1 is shortest, then we will be able to claim that every path on P is shortest</a:t>
            </a:r>
            <a:endParaRPr lang="en-US" dirty="0">
              <a:latin typeface="Segoe UI Symbol4"/>
            </a:endParaRPr>
          </a:p>
        </p:txBody>
      </p:sp>
      <p:sp>
        <p:nvSpPr>
          <p:cNvPr id="184" name="TextBox 183"/>
          <p:cNvSpPr txBox="1"/>
          <p:nvPr/>
        </p:nvSpPr>
        <p:spPr>
          <a:xfrm>
            <a:off x="855777" y="4491921"/>
            <a:ext cx="8026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Segoe UI Symbol4"/>
              </a:rPr>
              <a:t>For a contradiction we assume that, P1 is not the shortest path from u to v</a:t>
            </a:r>
            <a:endParaRPr lang="en-US" dirty="0">
              <a:latin typeface="Segoe UI Symbol4"/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855777" y="4861253"/>
            <a:ext cx="4333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Segoe UI Symbol4"/>
              </a:rPr>
              <a:t>So, P2 is the shortest path from u to v</a:t>
            </a:r>
            <a:endParaRPr lang="en-US" dirty="0">
              <a:latin typeface="Segoe UI Symbol4"/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855777" y="5258261"/>
            <a:ext cx="271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Segoe UI Symbol4"/>
              </a:rPr>
              <a:t>Means, w(p2) &lt; w(p1)</a:t>
            </a:r>
            <a:endParaRPr lang="en-US" dirty="0">
              <a:latin typeface="Segoe UI Symbol4"/>
            </a:endParaRPr>
          </a:p>
        </p:txBody>
      </p:sp>
      <p:sp>
        <p:nvSpPr>
          <p:cNvPr id="187" name="TextBox 186"/>
          <p:cNvSpPr txBox="1"/>
          <p:nvPr/>
        </p:nvSpPr>
        <p:spPr>
          <a:xfrm>
            <a:off x="855777" y="5626834"/>
            <a:ext cx="5032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4"/>
              </a:rPr>
              <a:t>w</a:t>
            </a:r>
            <a:r>
              <a:rPr lang="en-US" dirty="0" smtClean="0">
                <a:latin typeface="Segoe UI Symbol4"/>
              </a:rPr>
              <a:t>(AU) +w(p2)+w(VB) &lt; w(AU)+w(p1)+w(VB)</a:t>
            </a:r>
            <a:endParaRPr lang="en-US" dirty="0">
              <a:latin typeface="Segoe UI Symbol4"/>
            </a:endParaRPr>
          </a:p>
        </p:txBody>
      </p:sp>
      <p:sp>
        <p:nvSpPr>
          <p:cNvPr id="188" name="TextBox 187"/>
          <p:cNvSpPr txBox="1"/>
          <p:nvPr/>
        </p:nvSpPr>
        <p:spPr>
          <a:xfrm>
            <a:off x="855777" y="5995407"/>
            <a:ext cx="1736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4"/>
              </a:rPr>
              <a:t>w</a:t>
            </a:r>
            <a:r>
              <a:rPr lang="en-US" dirty="0" smtClean="0">
                <a:latin typeface="Segoe UI Symbol4"/>
              </a:rPr>
              <a:t>(P’) &lt; w(P)</a:t>
            </a:r>
            <a:endParaRPr lang="en-US" dirty="0">
              <a:latin typeface="Segoe UI Symbol4"/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6308873" y="5062233"/>
            <a:ext cx="4341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Segoe UI Symbol4"/>
              </a:rPr>
              <a:t>In that case, P is not the shortest path</a:t>
            </a:r>
            <a:endParaRPr lang="en-US" dirty="0">
              <a:latin typeface="Segoe UI Symbol4"/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6308873" y="5351655"/>
            <a:ext cx="5271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4"/>
              </a:rPr>
              <a:t>So, if P1 is no shortest, then P is also not shortest</a:t>
            </a:r>
            <a:endParaRPr lang="en-US" dirty="0">
              <a:latin typeface="Segoe UI Symbol4"/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6308873" y="5699094"/>
            <a:ext cx="4989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Segoe UI Symbol4"/>
              </a:rPr>
              <a:t>So, P is shortest if and only if P1 is shortest</a:t>
            </a:r>
            <a:endParaRPr lang="en-US" b="1" dirty="0">
              <a:solidFill>
                <a:srgbClr val="FF0000"/>
              </a:solidFill>
              <a:latin typeface="Segoe UI Symbol4"/>
            </a:endParaRPr>
          </a:p>
        </p:txBody>
      </p:sp>
      <p:cxnSp>
        <p:nvCxnSpPr>
          <p:cNvPr id="192" name="Straight Connector 191"/>
          <p:cNvCxnSpPr/>
          <p:nvPr/>
        </p:nvCxnSpPr>
        <p:spPr>
          <a:xfrm>
            <a:off x="6164998" y="4991038"/>
            <a:ext cx="8546" cy="12968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8132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" grpId="0"/>
      <p:bldP spid="175" grpId="0"/>
      <p:bldP spid="176" grpId="0"/>
      <p:bldP spid="177" grpId="0"/>
      <p:bldP spid="178" grpId="0"/>
      <p:bldP spid="179" grpId="0"/>
      <p:bldP spid="180" grpId="0"/>
      <p:bldP spid="181" grpId="0"/>
      <p:bldP spid="182" grpId="0"/>
      <p:bldP spid="183" grpId="0"/>
      <p:bldP spid="184" grpId="0"/>
      <p:bldP spid="185" grpId="0"/>
      <p:bldP spid="186" grpId="0"/>
      <p:bldP spid="187" grpId="0"/>
      <p:bldP spid="188" grpId="0"/>
      <p:bldP spid="189" grpId="0"/>
      <p:bldP spid="190" grpId="0"/>
      <p:bldP spid="19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NEGATIVE WEIGHT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6849A-ADFA-429C-8805-F02579F66D75}" type="datetime2">
              <a:rPr lang="en-US" smtClean="0"/>
              <a:t>Thursday, October 14,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Swapnil Biswas, Lecturer, Dept of CSE, MIST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17</a:t>
            </a:fld>
            <a:endParaRPr lang="en-US"/>
          </a:p>
        </p:txBody>
      </p:sp>
      <p:sp>
        <p:nvSpPr>
          <p:cNvPr id="188" name="TextBox 187"/>
          <p:cNvSpPr txBox="1"/>
          <p:nvPr/>
        </p:nvSpPr>
        <p:spPr>
          <a:xfrm>
            <a:off x="1041666" y="4116068"/>
            <a:ext cx="4756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Segoe UI Symbol4"/>
              </a:rPr>
              <a:t>What is the shortest distance from A to E?</a:t>
            </a:r>
            <a:endParaRPr lang="en-US" dirty="0">
              <a:latin typeface="Segoe UI Symbol4"/>
            </a:endParaRPr>
          </a:p>
        </p:txBody>
      </p:sp>
      <p:grpSp>
        <p:nvGrpSpPr>
          <p:cNvPr id="117" name="Group 116"/>
          <p:cNvGrpSpPr/>
          <p:nvPr/>
        </p:nvGrpSpPr>
        <p:grpSpPr>
          <a:xfrm>
            <a:off x="1428555" y="2764650"/>
            <a:ext cx="384561" cy="384561"/>
            <a:chOff x="1170775" y="3802878"/>
            <a:chExt cx="384561" cy="384561"/>
          </a:xfrm>
        </p:grpSpPr>
        <p:sp>
          <p:nvSpPr>
            <p:cNvPr id="118" name="Oval 117"/>
            <p:cNvSpPr/>
            <p:nvPr/>
          </p:nvSpPr>
          <p:spPr>
            <a:xfrm>
              <a:off x="1170775" y="3802878"/>
              <a:ext cx="384561" cy="384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1204197" y="3802878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A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2350077" y="2276115"/>
            <a:ext cx="384561" cy="384561"/>
            <a:chOff x="1170775" y="3802878"/>
            <a:chExt cx="384561" cy="384561"/>
          </a:xfrm>
        </p:grpSpPr>
        <p:sp>
          <p:nvSpPr>
            <p:cNvPr id="121" name="Oval 120"/>
            <p:cNvSpPr/>
            <p:nvPr/>
          </p:nvSpPr>
          <p:spPr>
            <a:xfrm>
              <a:off x="1170775" y="3802878"/>
              <a:ext cx="384561" cy="384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1204197" y="3802878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B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3322873" y="2268500"/>
            <a:ext cx="384561" cy="384561"/>
            <a:chOff x="1170775" y="3802878"/>
            <a:chExt cx="384561" cy="384561"/>
          </a:xfrm>
        </p:grpSpPr>
        <p:sp>
          <p:nvSpPr>
            <p:cNvPr id="124" name="Oval 123"/>
            <p:cNvSpPr/>
            <p:nvPr/>
          </p:nvSpPr>
          <p:spPr>
            <a:xfrm>
              <a:off x="1170775" y="3802878"/>
              <a:ext cx="384561" cy="384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1204197" y="3802878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C</a:t>
              </a:r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4193120" y="2749421"/>
            <a:ext cx="384561" cy="384561"/>
            <a:chOff x="1170775" y="3802878"/>
            <a:chExt cx="384561" cy="384561"/>
          </a:xfrm>
        </p:grpSpPr>
        <p:sp>
          <p:nvSpPr>
            <p:cNvPr id="127" name="Oval 126"/>
            <p:cNvSpPr/>
            <p:nvPr/>
          </p:nvSpPr>
          <p:spPr>
            <a:xfrm>
              <a:off x="1170775" y="3802878"/>
              <a:ext cx="384561" cy="384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1204197" y="3802878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E</a:t>
              </a:r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2890550" y="3371839"/>
            <a:ext cx="384561" cy="384561"/>
            <a:chOff x="1170775" y="3802878"/>
            <a:chExt cx="384561" cy="384561"/>
          </a:xfrm>
        </p:grpSpPr>
        <p:sp>
          <p:nvSpPr>
            <p:cNvPr id="130" name="Oval 129"/>
            <p:cNvSpPr/>
            <p:nvPr/>
          </p:nvSpPr>
          <p:spPr>
            <a:xfrm>
              <a:off x="1170775" y="3802878"/>
              <a:ext cx="384561" cy="384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1204197" y="3802878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D</a:t>
              </a:r>
            </a:p>
          </p:txBody>
        </p:sp>
      </p:grpSp>
      <p:sp>
        <p:nvSpPr>
          <p:cNvPr id="132" name="TextBox 131"/>
          <p:cNvSpPr txBox="1"/>
          <p:nvPr/>
        </p:nvSpPr>
        <p:spPr>
          <a:xfrm>
            <a:off x="1700501" y="231878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133" name="TextBox 132"/>
          <p:cNvSpPr txBox="1"/>
          <p:nvPr/>
        </p:nvSpPr>
        <p:spPr>
          <a:xfrm>
            <a:off x="2882320" y="2096379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-2</a:t>
            </a:r>
            <a:endParaRPr lang="en-US" dirty="0"/>
          </a:p>
        </p:txBody>
      </p:sp>
      <p:sp>
        <p:nvSpPr>
          <p:cNvPr id="134" name="TextBox 133"/>
          <p:cNvSpPr txBox="1"/>
          <p:nvPr/>
        </p:nvSpPr>
        <p:spPr>
          <a:xfrm>
            <a:off x="3911108" y="233267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135" name="TextBox 134"/>
          <p:cNvSpPr txBox="1"/>
          <p:nvPr/>
        </p:nvSpPr>
        <p:spPr>
          <a:xfrm>
            <a:off x="1948036" y="32850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3624916" y="331112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cxnSp>
        <p:nvCxnSpPr>
          <p:cNvPr id="9" name="Straight Connector 8"/>
          <p:cNvCxnSpPr>
            <a:stCxn id="118" idx="7"/>
            <a:endCxn id="121" idx="2"/>
          </p:cNvCxnSpPr>
          <p:nvPr/>
        </p:nvCxnSpPr>
        <p:spPr>
          <a:xfrm flipV="1">
            <a:off x="1756798" y="2468396"/>
            <a:ext cx="593279" cy="35257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121" idx="6"/>
            <a:endCxn id="124" idx="2"/>
          </p:cNvCxnSpPr>
          <p:nvPr/>
        </p:nvCxnSpPr>
        <p:spPr>
          <a:xfrm flipV="1">
            <a:off x="2734638" y="2460781"/>
            <a:ext cx="588235" cy="761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24" idx="6"/>
            <a:endCxn id="127" idx="1"/>
          </p:cNvCxnSpPr>
          <p:nvPr/>
        </p:nvCxnSpPr>
        <p:spPr>
          <a:xfrm>
            <a:off x="3707434" y="2460781"/>
            <a:ext cx="542004" cy="34495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18" idx="5"/>
            <a:endCxn id="130" idx="2"/>
          </p:cNvCxnSpPr>
          <p:nvPr/>
        </p:nvCxnSpPr>
        <p:spPr>
          <a:xfrm>
            <a:off x="1756798" y="3092893"/>
            <a:ext cx="1133752" cy="47122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30" idx="6"/>
            <a:endCxn id="127" idx="3"/>
          </p:cNvCxnSpPr>
          <p:nvPr/>
        </p:nvCxnSpPr>
        <p:spPr>
          <a:xfrm flipV="1">
            <a:off x="3275111" y="3077664"/>
            <a:ext cx="974327" cy="48645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/>
          <p:cNvSpPr txBox="1"/>
          <p:nvPr/>
        </p:nvSpPr>
        <p:spPr>
          <a:xfrm>
            <a:off x="1041666" y="4595458"/>
            <a:ext cx="2595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Segoe UI Symbol4"/>
              </a:rPr>
              <a:t>A -&gt; D -&gt; E, Dis=19?</a:t>
            </a:r>
            <a:endParaRPr lang="en-US" dirty="0">
              <a:latin typeface="Segoe UI Symbol4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1052253" y="5098154"/>
            <a:ext cx="3999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 smtClean="0">
                <a:solidFill>
                  <a:srgbClr val="FF0000"/>
                </a:solidFill>
                <a:latin typeface="Segoe UI Symbol4"/>
              </a:rPr>
              <a:t>Actually no solution here! Why?</a:t>
            </a:r>
            <a:endParaRPr lang="en-US" b="1" dirty="0">
              <a:solidFill>
                <a:srgbClr val="FF0000"/>
              </a:solidFill>
              <a:latin typeface="Segoe UI Symbol4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1050812" y="5600850"/>
            <a:ext cx="9728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Segoe UI Symbol4"/>
              </a:rPr>
              <a:t>Visiting B-C-B for infinite times will keep reducing the distance from A to E for infinite times.</a:t>
            </a:r>
            <a:endParaRPr lang="en-US" dirty="0">
              <a:latin typeface="Segoe UI Symbol4"/>
            </a:endParaRPr>
          </a:p>
        </p:txBody>
      </p:sp>
    </p:spTree>
    <p:extLst>
      <p:ext uri="{BB962C8B-B14F-4D97-AF65-F5344CB8AC3E}">
        <p14:creationId xmlns:p14="http://schemas.microsoft.com/office/powerpoint/2010/main" val="431982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" grpId="0"/>
      <p:bldP spid="151" grpId="0"/>
      <p:bldP spid="152" grpId="0"/>
      <p:bldP spid="15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NEGATIVE WEIGHT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A1FF8-B714-4C25-9C2B-FE36642BC3BE}" type="datetime2">
              <a:rPr lang="en-US" smtClean="0"/>
              <a:t>Thursday, October 14,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Swapnil Biswas, Lecturer, Dept of CSE, MIST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18</a:t>
            </a:fld>
            <a:endParaRPr lang="en-US"/>
          </a:p>
        </p:txBody>
      </p:sp>
      <p:sp>
        <p:nvSpPr>
          <p:cNvPr id="188" name="TextBox 187"/>
          <p:cNvSpPr txBox="1"/>
          <p:nvPr/>
        </p:nvSpPr>
        <p:spPr>
          <a:xfrm>
            <a:off x="1041666" y="4116068"/>
            <a:ext cx="4756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Segoe UI Symbol4"/>
              </a:rPr>
              <a:t>What is the shortest distance from A to E?</a:t>
            </a:r>
            <a:endParaRPr lang="en-US" dirty="0">
              <a:latin typeface="Segoe UI Symbol4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1041666" y="4595458"/>
            <a:ext cx="2595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Segoe UI Symbol4"/>
              </a:rPr>
              <a:t>A -&gt; D -&gt; E, Dis=19?</a:t>
            </a:r>
            <a:endParaRPr lang="en-US" dirty="0">
              <a:latin typeface="Segoe UI Symbol4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1052253" y="5098154"/>
            <a:ext cx="5936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 smtClean="0">
                <a:solidFill>
                  <a:srgbClr val="FF0000"/>
                </a:solidFill>
                <a:latin typeface="Segoe UI Symbol4"/>
              </a:rPr>
              <a:t>Yes, But why this case is different from previous?</a:t>
            </a:r>
            <a:endParaRPr lang="en-US" b="1" dirty="0">
              <a:solidFill>
                <a:srgbClr val="FF0000"/>
              </a:solidFill>
              <a:latin typeface="Segoe UI Symbol4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1050812" y="5600850"/>
            <a:ext cx="4807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Segoe UI Symbol4"/>
              </a:rPr>
              <a:t>Because we can visit B to C but not C to B</a:t>
            </a:r>
            <a:endParaRPr lang="en-US" dirty="0">
              <a:latin typeface="Segoe UI Symbol4"/>
            </a:endParaRPr>
          </a:p>
        </p:txBody>
      </p:sp>
      <p:cxnSp>
        <p:nvCxnSpPr>
          <p:cNvPr id="35" name="Straight Arrow Connector 34"/>
          <p:cNvCxnSpPr>
            <a:stCxn id="55" idx="6"/>
            <a:endCxn id="52" idx="3"/>
          </p:cNvCxnSpPr>
          <p:nvPr/>
        </p:nvCxnSpPr>
        <p:spPr>
          <a:xfrm flipV="1">
            <a:off x="3082387" y="2947729"/>
            <a:ext cx="974327" cy="48645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55" idx="2"/>
          </p:cNvCxnSpPr>
          <p:nvPr/>
        </p:nvCxnSpPr>
        <p:spPr>
          <a:xfrm>
            <a:off x="1500750" y="2908181"/>
            <a:ext cx="1197076" cy="5260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46" idx="2"/>
          </p:cNvCxnSpPr>
          <p:nvPr/>
        </p:nvCxnSpPr>
        <p:spPr>
          <a:xfrm flipV="1">
            <a:off x="1428111" y="2338461"/>
            <a:ext cx="729242" cy="46569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46" idx="6"/>
            <a:endCxn id="49" idx="2"/>
          </p:cNvCxnSpPr>
          <p:nvPr/>
        </p:nvCxnSpPr>
        <p:spPr>
          <a:xfrm flipV="1">
            <a:off x="2541914" y="2330846"/>
            <a:ext cx="588235" cy="761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49" idx="6"/>
            <a:endCxn id="52" idx="1"/>
          </p:cNvCxnSpPr>
          <p:nvPr/>
        </p:nvCxnSpPr>
        <p:spPr>
          <a:xfrm>
            <a:off x="3514710" y="2330846"/>
            <a:ext cx="542004" cy="34495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/>
          <p:cNvGrpSpPr/>
          <p:nvPr/>
        </p:nvGrpSpPr>
        <p:grpSpPr>
          <a:xfrm>
            <a:off x="1235831" y="2634715"/>
            <a:ext cx="384561" cy="384561"/>
            <a:chOff x="1170775" y="3802878"/>
            <a:chExt cx="384561" cy="384561"/>
          </a:xfrm>
        </p:grpSpPr>
        <p:sp>
          <p:nvSpPr>
            <p:cNvPr id="43" name="Oval 42"/>
            <p:cNvSpPr/>
            <p:nvPr/>
          </p:nvSpPr>
          <p:spPr>
            <a:xfrm>
              <a:off x="1170775" y="3802878"/>
              <a:ext cx="384561" cy="384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204197" y="3802878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A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2157353" y="2146180"/>
            <a:ext cx="384561" cy="384561"/>
            <a:chOff x="1170775" y="3802878"/>
            <a:chExt cx="384561" cy="384561"/>
          </a:xfrm>
        </p:grpSpPr>
        <p:sp>
          <p:nvSpPr>
            <p:cNvPr id="46" name="Oval 45"/>
            <p:cNvSpPr/>
            <p:nvPr/>
          </p:nvSpPr>
          <p:spPr>
            <a:xfrm>
              <a:off x="1170775" y="3802878"/>
              <a:ext cx="384561" cy="384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204197" y="3802878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B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3130149" y="2138565"/>
            <a:ext cx="384561" cy="384561"/>
            <a:chOff x="1170775" y="3802878"/>
            <a:chExt cx="384561" cy="384561"/>
          </a:xfrm>
        </p:grpSpPr>
        <p:sp>
          <p:nvSpPr>
            <p:cNvPr id="49" name="Oval 48"/>
            <p:cNvSpPr/>
            <p:nvPr/>
          </p:nvSpPr>
          <p:spPr>
            <a:xfrm>
              <a:off x="1170775" y="3802878"/>
              <a:ext cx="384561" cy="384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204197" y="3802878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C</a:t>
              </a: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4000396" y="2619486"/>
            <a:ext cx="384561" cy="384561"/>
            <a:chOff x="1170775" y="3802878"/>
            <a:chExt cx="384561" cy="384561"/>
          </a:xfrm>
        </p:grpSpPr>
        <p:sp>
          <p:nvSpPr>
            <p:cNvPr id="52" name="Oval 51"/>
            <p:cNvSpPr/>
            <p:nvPr/>
          </p:nvSpPr>
          <p:spPr>
            <a:xfrm>
              <a:off x="1170775" y="3802878"/>
              <a:ext cx="384561" cy="384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204197" y="3802878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E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2697826" y="3241904"/>
            <a:ext cx="384561" cy="384561"/>
            <a:chOff x="1170775" y="3802878"/>
            <a:chExt cx="384561" cy="384561"/>
          </a:xfrm>
        </p:grpSpPr>
        <p:sp>
          <p:nvSpPr>
            <p:cNvPr id="55" name="Oval 54"/>
            <p:cNvSpPr/>
            <p:nvPr/>
          </p:nvSpPr>
          <p:spPr>
            <a:xfrm>
              <a:off x="1170775" y="3802878"/>
              <a:ext cx="384561" cy="384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204197" y="3802878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D</a:t>
              </a: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507777" y="218885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2629774" y="194935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-2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3718384" y="220274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5312" y="31550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432192" y="318118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cxnSp>
        <p:nvCxnSpPr>
          <p:cNvPr id="62" name="Straight Arrow Connector 61"/>
          <p:cNvCxnSpPr>
            <a:stCxn id="43" idx="7"/>
            <a:endCxn id="46" idx="2"/>
          </p:cNvCxnSpPr>
          <p:nvPr/>
        </p:nvCxnSpPr>
        <p:spPr>
          <a:xfrm flipV="1">
            <a:off x="1564074" y="2338461"/>
            <a:ext cx="593279" cy="352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6303377" y="1980860"/>
            <a:ext cx="48494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b="1" dirty="0" smtClean="0">
                <a:solidFill>
                  <a:srgbClr val="0070C0"/>
                </a:solidFill>
                <a:latin typeface="Segoe UI Symbol4"/>
              </a:rPr>
              <a:t>If a undirected connected graph contains a negative weight edge then the graph doesn’t have a finite shortest path from any source to any destination</a:t>
            </a:r>
            <a:endParaRPr lang="en-US" b="1" dirty="0">
              <a:solidFill>
                <a:srgbClr val="0070C0"/>
              </a:solidFill>
              <a:latin typeface="Segoe UI Symbol4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303377" y="3249518"/>
            <a:ext cx="3610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b="1" dirty="0" smtClean="0">
                <a:solidFill>
                  <a:srgbClr val="0070C0"/>
                </a:solidFill>
                <a:latin typeface="Segoe UI Symbol4"/>
              </a:rPr>
              <a:t>What about directed graph?</a:t>
            </a:r>
            <a:endParaRPr lang="en-US" b="1" dirty="0">
              <a:solidFill>
                <a:srgbClr val="0070C0"/>
              </a:solidFill>
              <a:latin typeface="Segoe UI Symbol4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290007" y="3656815"/>
            <a:ext cx="48628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b="1" dirty="0" smtClean="0">
                <a:solidFill>
                  <a:srgbClr val="0070C0"/>
                </a:solidFill>
                <a:latin typeface="Segoe UI Symbol4"/>
              </a:rPr>
              <a:t>If a directed graph contains a negative weight cycle then the graph doesn’t have any finite single source shortest path</a:t>
            </a:r>
            <a:endParaRPr lang="en-US" b="1" dirty="0">
              <a:solidFill>
                <a:srgbClr val="0070C0"/>
              </a:solidFill>
              <a:latin typeface="Segoe UI Symbol4"/>
            </a:endParaRPr>
          </a:p>
        </p:txBody>
      </p:sp>
    </p:spTree>
    <p:extLst>
      <p:ext uri="{BB962C8B-B14F-4D97-AF65-F5344CB8AC3E}">
        <p14:creationId xmlns:p14="http://schemas.microsoft.com/office/powerpoint/2010/main" val="2998684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" grpId="0"/>
      <p:bldP spid="152" grpId="0"/>
      <p:bldP spid="153" grpId="0"/>
      <p:bldP spid="63" grpId="0"/>
      <p:bldP spid="64" grpId="0"/>
      <p:bldP spid="6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NEGATIVE WEIGHT CYCLE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A5EAE-1DB8-45AB-9952-D40B51D7AD56}" type="datetime2">
              <a:rPr lang="en-US" smtClean="0"/>
              <a:t>Thursday, October 14,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Swapnil Biswas, Lecturer, Dept of CSE, MIST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19</a:t>
            </a:fld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833828" y="2751715"/>
            <a:ext cx="69769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 smtClean="0">
                <a:latin typeface="Segoe UI Symbol4"/>
              </a:rPr>
              <a:t>If a graph G(V,E) contains a cycle </a:t>
            </a:r>
            <a:r>
              <a:rPr lang="en-US" sz="1600" b="1" dirty="0" smtClean="0">
                <a:latin typeface="Segoe UI Symbol4"/>
              </a:rPr>
              <a:t>C </a:t>
            </a:r>
            <a:r>
              <a:rPr lang="en-US" sz="1600" dirty="0" smtClean="0">
                <a:latin typeface="Segoe UI Symbol4"/>
              </a:rPr>
              <a:t>such that </a:t>
            </a:r>
            <a:r>
              <a:rPr lang="en-US" sz="1600" b="1" dirty="0" smtClean="0">
                <a:latin typeface="Segoe UI Symbol4"/>
              </a:rPr>
              <a:t>C</a:t>
            </a:r>
            <a:r>
              <a:rPr lang="en-US" sz="1600" dirty="0" smtClean="0">
                <a:latin typeface="Segoe UI Symbol4"/>
              </a:rPr>
              <a:t>: V1-&gt;</a:t>
            </a:r>
            <a:r>
              <a:rPr lang="en-GB" sz="1600" dirty="0" smtClean="0">
                <a:latin typeface="Segoe UI Symbol4"/>
              </a:rPr>
              <a:t>V2-&gt;....-&gt; </a:t>
            </a:r>
            <a:r>
              <a:rPr lang="en-GB" sz="1600" dirty="0" err="1" smtClean="0">
                <a:latin typeface="Segoe UI Symbol4"/>
              </a:rPr>
              <a:t>Vk</a:t>
            </a:r>
            <a:r>
              <a:rPr lang="en-GB" sz="1600" dirty="0" smtClean="0">
                <a:latin typeface="Segoe UI Symbol4"/>
              </a:rPr>
              <a:t>-&gt;V1</a:t>
            </a:r>
            <a:endParaRPr lang="en-US" sz="1600" dirty="0">
              <a:latin typeface="Segoe UI Symbol4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833828" y="3105106"/>
            <a:ext cx="92395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 smtClean="0">
                <a:latin typeface="Segoe UI Symbol4"/>
              </a:rPr>
              <a:t>Weight of the edges on </a:t>
            </a:r>
            <a:r>
              <a:rPr lang="en-US" sz="1600" b="1" dirty="0" smtClean="0">
                <a:latin typeface="Segoe UI Symbol4"/>
              </a:rPr>
              <a:t>C</a:t>
            </a:r>
            <a:r>
              <a:rPr lang="en-US" sz="1600" dirty="0" smtClean="0">
                <a:latin typeface="Segoe UI Symbol4"/>
              </a:rPr>
              <a:t> are: w1,</a:t>
            </a:r>
            <a:r>
              <a:rPr lang="en-GB" sz="1600" dirty="0" smtClean="0">
                <a:latin typeface="Segoe UI Symbol4"/>
              </a:rPr>
              <a:t>w2….</a:t>
            </a:r>
            <a:r>
              <a:rPr lang="en-GB" sz="1600" dirty="0" err="1" smtClean="0">
                <a:latin typeface="Segoe UI Symbol4"/>
              </a:rPr>
              <a:t>wk</a:t>
            </a:r>
            <a:r>
              <a:rPr lang="en-GB" sz="1600" dirty="0" smtClean="0">
                <a:latin typeface="Segoe UI Symbol4"/>
              </a:rPr>
              <a:t> and weight of the cycle W( C ) = </a:t>
            </a:r>
            <a:r>
              <a:rPr lang="en-US" sz="1600" dirty="0" smtClean="0">
                <a:latin typeface="Segoe UI Symbol4"/>
              </a:rPr>
              <a:t>w1</a:t>
            </a:r>
            <a:r>
              <a:rPr lang="en-US" sz="1600" dirty="0">
                <a:latin typeface="Segoe UI Symbol4"/>
              </a:rPr>
              <a:t> </a:t>
            </a:r>
            <a:r>
              <a:rPr lang="en-US" sz="1600" dirty="0" smtClean="0">
                <a:latin typeface="Segoe UI Symbol4"/>
              </a:rPr>
              <a:t>+ </a:t>
            </a:r>
            <a:r>
              <a:rPr lang="en-GB" sz="1600" dirty="0" smtClean="0">
                <a:latin typeface="Segoe UI Symbol4"/>
              </a:rPr>
              <a:t>w2</a:t>
            </a:r>
            <a:r>
              <a:rPr lang="en-GB" sz="1600" dirty="0">
                <a:latin typeface="Segoe UI Symbol4"/>
              </a:rPr>
              <a:t> </a:t>
            </a:r>
            <a:r>
              <a:rPr lang="en-GB" sz="1600" dirty="0" smtClean="0">
                <a:latin typeface="Segoe UI Symbol4"/>
              </a:rPr>
              <a:t>+ ….. + </a:t>
            </a:r>
            <a:r>
              <a:rPr lang="en-GB" sz="1600" dirty="0" err="1" smtClean="0">
                <a:latin typeface="Segoe UI Symbol4"/>
              </a:rPr>
              <a:t>wk</a:t>
            </a:r>
            <a:r>
              <a:rPr lang="en-GB" sz="1600" dirty="0" smtClean="0">
                <a:latin typeface="Segoe UI Symbol4"/>
              </a:rPr>
              <a:t> </a:t>
            </a:r>
            <a:endParaRPr lang="en-US" sz="1600" dirty="0">
              <a:latin typeface="Segoe UI Symbol4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833828" y="3482792"/>
            <a:ext cx="66218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 smtClean="0">
                <a:latin typeface="Segoe UI Symbol4"/>
              </a:rPr>
              <a:t>If for a cycle </a:t>
            </a:r>
            <a:r>
              <a:rPr lang="en-US" sz="1600" b="1" dirty="0" smtClean="0">
                <a:latin typeface="Segoe UI Symbol4"/>
              </a:rPr>
              <a:t>C</a:t>
            </a:r>
            <a:r>
              <a:rPr lang="en-US" sz="1600" dirty="0" smtClean="0">
                <a:latin typeface="Segoe UI Symbol4"/>
              </a:rPr>
              <a:t>, w(c) is negative then </a:t>
            </a:r>
            <a:r>
              <a:rPr lang="en-US" sz="1600" b="1" dirty="0" smtClean="0">
                <a:latin typeface="Segoe UI Symbol4"/>
              </a:rPr>
              <a:t>C </a:t>
            </a:r>
            <a:r>
              <a:rPr lang="en-US" sz="1600" dirty="0" smtClean="0">
                <a:latin typeface="Segoe UI Symbol4"/>
              </a:rPr>
              <a:t>is a </a:t>
            </a:r>
            <a:r>
              <a:rPr lang="en-US" sz="1600" b="1" dirty="0" smtClean="0">
                <a:latin typeface="Segoe UI Symbol4"/>
              </a:rPr>
              <a:t>Negative Weight Cycle</a:t>
            </a:r>
            <a:endParaRPr lang="en-US" sz="1600" dirty="0">
              <a:latin typeface="Segoe UI Symbol4"/>
            </a:endParaRPr>
          </a:p>
        </p:txBody>
      </p:sp>
      <p:cxnSp>
        <p:nvCxnSpPr>
          <p:cNvPr id="74" name="Straight Arrow Connector 73"/>
          <p:cNvCxnSpPr/>
          <p:nvPr/>
        </p:nvCxnSpPr>
        <p:spPr>
          <a:xfrm flipH="1">
            <a:off x="2380695" y="5275078"/>
            <a:ext cx="918009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2126584" y="442220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3050082" y="433099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-5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2662940" y="5244711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-3</a:t>
            </a:r>
            <a:endParaRPr lang="en-US" dirty="0"/>
          </a:p>
        </p:txBody>
      </p:sp>
      <p:cxnSp>
        <p:nvCxnSpPr>
          <p:cNvPr id="78" name="Straight Arrow Connector 77"/>
          <p:cNvCxnSpPr/>
          <p:nvPr/>
        </p:nvCxnSpPr>
        <p:spPr>
          <a:xfrm flipV="1">
            <a:off x="2321773" y="4215530"/>
            <a:ext cx="347311" cy="93022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 78"/>
          <p:cNvGrpSpPr/>
          <p:nvPr/>
        </p:nvGrpSpPr>
        <p:grpSpPr>
          <a:xfrm>
            <a:off x="1998526" y="5081598"/>
            <a:ext cx="384561" cy="384561"/>
            <a:chOff x="1170775" y="3802878"/>
            <a:chExt cx="384561" cy="384561"/>
          </a:xfrm>
        </p:grpSpPr>
        <p:sp>
          <p:nvSpPr>
            <p:cNvPr id="80" name="Oval 79"/>
            <p:cNvSpPr/>
            <p:nvPr/>
          </p:nvSpPr>
          <p:spPr>
            <a:xfrm>
              <a:off x="1170775" y="3802878"/>
              <a:ext cx="384561" cy="38456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1204197" y="3802878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2615940" y="3887101"/>
            <a:ext cx="384561" cy="384561"/>
            <a:chOff x="1170775" y="3802878"/>
            <a:chExt cx="384561" cy="384561"/>
          </a:xfrm>
        </p:grpSpPr>
        <p:sp>
          <p:nvSpPr>
            <p:cNvPr id="83" name="Oval 82"/>
            <p:cNvSpPr/>
            <p:nvPr/>
          </p:nvSpPr>
          <p:spPr>
            <a:xfrm>
              <a:off x="1170775" y="3802878"/>
              <a:ext cx="384561" cy="38456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1204197" y="3802878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cxnSp>
        <p:nvCxnSpPr>
          <p:cNvPr id="85" name="Straight Arrow Connector 84"/>
          <p:cNvCxnSpPr/>
          <p:nvPr/>
        </p:nvCxnSpPr>
        <p:spPr>
          <a:xfrm>
            <a:off x="2941009" y="4215530"/>
            <a:ext cx="414013" cy="91543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oup 85"/>
          <p:cNvGrpSpPr/>
          <p:nvPr/>
        </p:nvGrpSpPr>
        <p:grpSpPr>
          <a:xfrm>
            <a:off x="3298412" y="5080721"/>
            <a:ext cx="384561" cy="384561"/>
            <a:chOff x="1170775" y="3802878"/>
            <a:chExt cx="384561" cy="384561"/>
          </a:xfrm>
        </p:grpSpPr>
        <p:sp>
          <p:nvSpPr>
            <p:cNvPr id="87" name="Oval 86"/>
            <p:cNvSpPr/>
            <p:nvPr/>
          </p:nvSpPr>
          <p:spPr>
            <a:xfrm>
              <a:off x="1170775" y="3802878"/>
              <a:ext cx="384561" cy="38456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1204197" y="3802878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sp>
        <p:nvSpPr>
          <p:cNvPr id="89" name="TextBox 88"/>
          <p:cNvSpPr txBox="1"/>
          <p:nvPr/>
        </p:nvSpPr>
        <p:spPr>
          <a:xfrm>
            <a:off x="1769534" y="5653175"/>
            <a:ext cx="21884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Segoe UI Symbol4"/>
              </a:rPr>
              <a:t>W( C ) = 10 - 5 - 3 = 2</a:t>
            </a:r>
            <a:endParaRPr lang="en-US" sz="1600" dirty="0">
              <a:latin typeface="Segoe UI Symbol4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1679409" y="3815751"/>
            <a:ext cx="417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 </a:t>
            </a:r>
            <a:endParaRPr lang="en-US" sz="2400" dirty="0"/>
          </a:p>
        </p:txBody>
      </p:sp>
      <p:sp>
        <p:nvSpPr>
          <p:cNvPr id="91" name="TextBox 90"/>
          <p:cNvSpPr txBox="1"/>
          <p:nvPr/>
        </p:nvSpPr>
        <p:spPr>
          <a:xfrm>
            <a:off x="1520459" y="6025245"/>
            <a:ext cx="28018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Segoe UI Symbol4"/>
              </a:rPr>
              <a:t>Not a Negative Weight Cycle</a:t>
            </a:r>
            <a:endParaRPr lang="en-US" sz="1600" dirty="0">
              <a:latin typeface="Segoe UI Symbol4"/>
            </a:endParaRPr>
          </a:p>
        </p:txBody>
      </p:sp>
      <p:cxnSp>
        <p:nvCxnSpPr>
          <p:cNvPr id="92" name="Straight Arrow Connector 91"/>
          <p:cNvCxnSpPr/>
          <p:nvPr/>
        </p:nvCxnSpPr>
        <p:spPr>
          <a:xfrm flipH="1">
            <a:off x="7301648" y="5275078"/>
            <a:ext cx="918009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7047537" y="442220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7971035" y="4330990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-20</a:t>
            </a:r>
            <a:endParaRPr 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7583893" y="5244711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-3</a:t>
            </a:r>
            <a:endParaRPr lang="en-US" dirty="0"/>
          </a:p>
        </p:txBody>
      </p:sp>
      <p:cxnSp>
        <p:nvCxnSpPr>
          <p:cNvPr id="96" name="Straight Arrow Connector 95"/>
          <p:cNvCxnSpPr/>
          <p:nvPr/>
        </p:nvCxnSpPr>
        <p:spPr>
          <a:xfrm flipV="1">
            <a:off x="7242726" y="4215530"/>
            <a:ext cx="347311" cy="93022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Group 96"/>
          <p:cNvGrpSpPr/>
          <p:nvPr/>
        </p:nvGrpSpPr>
        <p:grpSpPr>
          <a:xfrm>
            <a:off x="6919479" y="5081598"/>
            <a:ext cx="384561" cy="384561"/>
            <a:chOff x="1170775" y="3802878"/>
            <a:chExt cx="384561" cy="384561"/>
          </a:xfrm>
        </p:grpSpPr>
        <p:sp>
          <p:nvSpPr>
            <p:cNvPr id="98" name="Oval 97"/>
            <p:cNvSpPr/>
            <p:nvPr/>
          </p:nvSpPr>
          <p:spPr>
            <a:xfrm>
              <a:off x="1170775" y="3802878"/>
              <a:ext cx="384561" cy="38456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1204197" y="3802878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7536893" y="3887101"/>
            <a:ext cx="384561" cy="384561"/>
            <a:chOff x="1170775" y="3802878"/>
            <a:chExt cx="384561" cy="384561"/>
          </a:xfrm>
        </p:grpSpPr>
        <p:sp>
          <p:nvSpPr>
            <p:cNvPr id="101" name="Oval 100"/>
            <p:cNvSpPr/>
            <p:nvPr/>
          </p:nvSpPr>
          <p:spPr>
            <a:xfrm>
              <a:off x="1170775" y="3802878"/>
              <a:ext cx="384561" cy="38456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1204197" y="3802878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cxnSp>
        <p:nvCxnSpPr>
          <p:cNvPr id="103" name="Straight Arrow Connector 102"/>
          <p:cNvCxnSpPr/>
          <p:nvPr/>
        </p:nvCxnSpPr>
        <p:spPr>
          <a:xfrm>
            <a:off x="7861962" y="4215530"/>
            <a:ext cx="414013" cy="91543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Group 103"/>
          <p:cNvGrpSpPr/>
          <p:nvPr/>
        </p:nvGrpSpPr>
        <p:grpSpPr>
          <a:xfrm>
            <a:off x="8219365" y="5080721"/>
            <a:ext cx="384561" cy="384561"/>
            <a:chOff x="1170775" y="3802878"/>
            <a:chExt cx="384561" cy="384561"/>
          </a:xfrm>
        </p:grpSpPr>
        <p:sp>
          <p:nvSpPr>
            <p:cNvPr id="105" name="Oval 104"/>
            <p:cNvSpPr/>
            <p:nvPr/>
          </p:nvSpPr>
          <p:spPr>
            <a:xfrm>
              <a:off x="1170775" y="3802878"/>
              <a:ext cx="384561" cy="38456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1204197" y="3802878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sp>
        <p:nvSpPr>
          <p:cNvPr id="107" name="TextBox 106"/>
          <p:cNvSpPr txBox="1"/>
          <p:nvPr/>
        </p:nvSpPr>
        <p:spPr>
          <a:xfrm>
            <a:off x="6568315" y="5685155"/>
            <a:ext cx="24849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Segoe UI Symbol4"/>
              </a:rPr>
              <a:t>W( C ) = 10 - 20 - 3 = -13</a:t>
            </a:r>
            <a:endParaRPr lang="en-US" sz="1600" dirty="0">
              <a:latin typeface="Segoe UI Symbol4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6762250" y="3912551"/>
            <a:ext cx="417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 </a:t>
            </a:r>
            <a:endParaRPr lang="en-US" sz="2400" dirty="0"/>
          </a:p>
        </p:txBody>
      </p:sp>
      <p:sp>
        <p:nvSpPr>
          <p:cNvPr id="109" name="TextBox 108"/>
          <p:cNvSpPr txBox="1"/>
          <p:nvPr/>
        </p:nvSpPr>
        <p:spPr>
          <a:xfrm>
            <a:off x="6683988" y="5992548"/>
            <a:ext cx="22536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Segoe UI Symbol4"/>
              </a:rPr>
              <a:t>Negative Weight Cycle</a:t>
            </a:r>
            <a:endParaRPr lang="en-US" sz="1600" dirty="0">
              <a:latin typeface="Segoe UI Symbol4"/>
            </a:endParaRPr>
          </a:p>
        </p:txBody>
      </p:sp>
      <p:grpSp>
        <p:nvGrpSpPr>
          <p:cNvPr id="112" name="Group 111"/>
          <p:cNvGrpSpPr/>
          <p:nvPr/>
        </p:nvGrpSpPr>
        <p:grpSpPr>
          <a:xfrm>
            <a:off x="2638109" y="2271892"/>
            <a:ext cx="405880" cy="384561"/>
            <a:chOff x="1161467" y="3802878"/>
            <a:chExt cx="405880" cy="384561"/>
          </a:xfrm>
        </p:grpSpPr>
        <p:sp>
          <p:nvSpPr>
            <p:cNvPr id="113" name="Oval 112"/>
            <p:cNvSpPr/>
            <p:nvPr/>
          </p:nvSpPr>
          <p:spPr>
            <a:xfrm>
              <a:off x="1170775" y="3802878"/>
              <a:ext cx="384561" cy="38456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1161467" y="3802878"/>
              <a:ext cx="40588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v1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3691434" y="2271890"/>
            <a:ext cx="405880" cy="384561"/>
            <a:chOff x="1161467" y="3802878"/>
            <a:chExt cx="405880" cy="384561"/>
          </a:xfrm>
        </p:grpSpPr>
        <p:sp>
          <p:nvSpPr>
            <p:cNvPr id="116" name="Oval 115"/>
            <p:cNvSpPr/>
            <p:nvPr/>
          </p:nvSpPr>
          <p:spPr>
            <a:xfrm>
              <a:off x="1170775" y="3802878"/>
              <a:ext cx="384561" cy="38456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1161467" y="3802878"/>
              <a:ext cx="40588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v2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6121564" y="2271890"/>
            <a:ext cx="384561" cy="384561"/>
            <a:chOff x="1170775" y="3802878"/>
            <a:chExt cx="384561" cy="384561"/>
          </a:xfrm>
        </p:grpSpPr>
        <p:sp>
          <p:nvSpPr>
            <p:cNvPr id="119" name="Oval 118"/>
            <p:cNvSpPr/>
            <p:nvPr/>
          </p:nvSpPr>
          <p:spPr>
            <a:xfrm>
              <a:off x="1170775" y="3802878"/>
              <a:ext cx="384561" cy="38456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1178559" y="3802878"/>
              <a:ext cx="37061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chemeClr val="bg1"/>
                  </a:solidFill>
                </a:rPr>
                <a:t>v</a:t>
              </a:r>
              <a:r>
                <a:rPr lang="en-US" sz="1200" b="1" dirty="0" err="1" smtClean="0">
                  <a:solidFill>
                    <a:schemeClr val="bg1"/>
                  </a:solidFill>
                </a:rPr>
                <a:t>k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7" name="Straight Arrow Connector 6"/>
          <p:cNvCxnSpPr>
            <a:stCxn id="113" idx="6"/>
            <a:endCxn id="117" idx="1"/>
          </p:cNvCxnSpPr>
          <p:nvPr/>
        </p:nvCxnSpPr>
        <p:spPr>
          <a:xfrm flipV="1">
            <a:off x="3031978" y="2456556"/>
            <a:ext cx="659456" cy="76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116" idx="6"/>
          </p:cNvCxnSpPr>
          <p:nvPr/>
        </p:nvCxnSpPr>
        <p:spPr>
          <a:xfrm>
            <a:off x="4085303" y="2464171"/>
            <a:ext cx="656753" cy="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>
            <a:off x="5452800" y="2464170"/>
            <a:ext cx="656753" cy="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119" idx="0"/>
            <a:endCxn id="113" idx="0"/>
          </p:cNvCxnSpPr>
          <p:nvPr/>
        </p:nvCxnSpPr>
        <p:spPr>
          <a:xfrm rot="16200000" flipH="1" flipV="1">
            <a:off x="4576771" y="534817"/>
            <a:ext cx="2" cy="3474147"/>
          </a:xfrm>
          <a:prstGeom prst="curvedConnector3">
            <a:avLst>
              <a:gd name="adj1" fmla="val -114300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3148214" y="215330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</a:t>
            </a:r>
            <a:r>
              <a:rPr lang="en-US" sz="1200" b="1" dirty="0" smtClean="0"/>
              <a:t>1</a:t>
            </a:r>
            <a:endParaRPr lang="en-US" sz="1200" b="1" dirty="0"/>
          </a:p>
        </p:txBody>
      </p:sp>
      <p:sp>
        <p:nvSpPr>
          <p:cNvPr id="123" name="TextBox 122"/>
          <p:cNvSpPr txBox="1"/>
          <p:nvPr/>
        </p:nvSpPr>
        <p:spPr>
          <a:xfrm>
            <a:off x="4093087" y="215118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</a:t>
            </a:r>
            <a:r>
              <a:rPr lang="en-US" sz="1200" b="1" dirty="0" smtClean="0"/>
              <a:t>2</a:t>
            </a:r>
            <a:endParaRPr lang="en-US" sz="1200" b="1" dirty="0"/>
          </a:p>
        </p:txBody>
      </p:sp>
      <p:sp>
        <p:nvSpPr>
          <p:cNvPr id="124" name="TextBox 123"/>
          <p:cNvSpPr txBox="1"/>
          <p:nvPr/>
        </p:nvSpPr>
        <p:spPr>
          <a:xfrm>
            <a:off x="5488467" y="2151180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</a:t>
            </a:r>
            <a:r>
              <a:rPr lang="en-US" sz="1200" b="1" dirty="0" smtClean="0"/>
              <a:t>k-1</a:t>
            </a:r>
            <a:endParaRPr lang="en-US" b="1" dirty="0"/>
          </a:p>
        </p:txBody>
      </p:sp>
      <p:sp>
        <p:nvSpPr>
          <p:cNvPr id="125" name="TextBox 124"/>
          <p:cNvSpPr txBox="1"/>
          <p:nvPr/>
        </p:nvSpPr>
        <p:spPr>
          <a:xfrm>
            <a:off x="4742056" y="1741055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</a:t>
            </a:r>
            <a:r>
              <a:rPr lang="en-US" sz="1200" b="1" dirty="0" err="1"/>
              <a:t>k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304222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72" grpId="0"/>
      <p:bldP spid="73" grpId="0"/>
      <p:bldP spid="75" grpId="0"/>
      <p:bldP spid="76" grpId="0"/>
      <p:bldP spid="77" grpId="0"/>
      <p:bldP spid="89" grpId="0"/>
      <p:bldP spid="90" grpId="0"/>
      <p:bldP spid="91" grpId="0"/>
      <p:bldP spid="93" grpId="0"/>
      <p:bldP spid="94" grpId="0"/>
      <p:bldP spid="95" grpId="0"/>
      <p:bldP spid="107" grpId="0"/>
      <p:bldP spid="108" grpId="0"/>
      <p:bldP spid="10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ALGORITHM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47686" y="2136449"/>
            <a:ext cx="4104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Always takes the best at each phase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47686" y="2647772"/>
            <a:ext cx="6910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Can be applied if a problem has optimal substructure property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47686" y="3139154"/>
            <a:ext cx="7612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Can not be applied if a problem has overlapping sub problem property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47686" y="3648319"/>
            <a:ext cx="8551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i="1" u="sng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Calculating Single Source Shortest Path of a graph is solved by Greedy approach</a:t>
            </a:r>
            <a:endParaRPr lang="en-US" i="1" u="sng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67BAE-C044-4A13-B2D8-26399884F5D7}" type="datetime2">
              <a:rPr lang="en-US" smtClean="0"/>
              <a:t>Thursday, October 14, 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Swapnil Biswas, Lecturer, Dept of CSE, MIST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43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NEGATIVE WEIGHT CYCLE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AB3F7-1DB4-431C-B9CC-3421A9404B63}" type="datetime2">
              <a:rPr lang="en-US" smtClean="0"/>
              <a:t>Thursday, October 14,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Swapnil Biswas, Lecturer, Dept of CSE, MIST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20</a:t>
            </a:fld>
            <a:endParaRPr lang="en-US"/>
          </a:p>
        </p:txBody>
      </p:sp>
      <p:sp>
        <p:nvSpPr>
          <p:cNvPr id="188" name="TextBox 187"/>
          <p:cNvSpPr txBox="1"/>
          <p:nvPr/>
        </p:nvSpPr>
        <p:spPr>
          <a:xfrm>
            <a:off x="1041666" y="4116068"/>
            <a:ext cx="4756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Segoe UI Symbol4"/>
              </a:rPr>
              <a:t>What is the shortest distance from A to E?</a:t>
            </a:r>
            <a:endParaRPr lang="en-US" dirty="0">
              <a:latin typeface="Segoe UI Symbol4"/>
            </a:endParaRPr>
          </a:p>
        </p:txBody>
      </p:sp>
      <p:grpSp>
        <p:nvGrpSpPr>
          <p:cNvPr id="117" name="Group 116"/>
          <p:cNvGrpSpPr/>
          <p:nvPr/>
        </p:nvGrpSpPr>
        <p:grpSpPr>
          <a:xfrm>
            <a:off x="1428555" y="2764650"/>
            <a:ext cx="384561" cy="384561"/>
            <a:chOff x="1170775" y="3802878"/>
            <a:chExt cx="384561" cy="384561"/>
          </a:xfrm>
        </p:grpSpPr>
        <p:sp>
          <p:nvSpPr>
            <p:cNvPr id="118" name="Oval 117"/>
            <p:cNvSpPr/>
            <p:nvPr/>
          </p:nvSpPr>
          <p:spPr>
            <a:xfrm>
              <a:off x="1170775" y="3802878"/>
              <a:ext cx="384561" cy="384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1204197" y="3802878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A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2350077" y="2276115"/>
            <a:ext cx="384561" cy="384561"/>
            <a:chOff x="1170775" y="3802878"/>
            <a:chExt cx="384561" cy="384561"/>
          </a:xfrm>
        </p:grpSpPr>
        <p:sp>
          <p:nvSpPr>
            <p:cNvPr id="121" name="Oval 120"/>
            <p:cNvSpPr/>
            <p:nvPr/>
          </p:nvSpPr>
          <p:spPr>
            <a:xfrm>
              <a:off x="1170775" y="3802878"/>
              <a:ext cx="384561" cy="384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1204197" y="3802878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B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3322873" y="2268500"/>
            <a:ext cx="384561" cy="384561"/>
            <a:chOff x="1170775" y="3802878"/>
            <a:chExt cx="384561" cy="384561"/>
          </a:xfrm>
        </p:grpSpPr>
        <p:sp>
          <p:nvSpPr>
            <p:cNvPr id="124" name="Oval 123"/>
            <p:cNvSpPr/>
            <p:nvPr/>
          </p:nvSpPr>
          <p:spPr>
            <a:xfrm>
              <a:off x="1170775" y="3802878"/>
              <a:ext cx="384561" cy="384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1204197" y="3802878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C</a:t>
              </a:r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4193120" y="2749421"/>
            <a:ext cx="384561" cy="384561"/>
            <a:chOff x="1170775" y="3802878"/>
            <a:chExt cx="384561" cy="384561"/>
          </a:xfrm>
        </p:grpSpPr>
        <p:sp>
          <p:nvSpPr>
            <p:cNvPr id="127" name="Oval 126"/>
            <p:cNvSpPr/>
            <p:nvPr/>
          </p:nvSpPr>
          <p:spPr>
            <a:xfrm>
              <a:off x="1170775" y="3802878"/>
              <a:ext cx="384561" cy="384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1204197" y="3802878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E</a:t>
              </a:r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2890550" y="3371839"/>
            <a:ext cx="384561" cy="384561"/>
            <a:chOff x="1170775" y="3802878"/>
            <a:chExt cx="384561" cy="384561"/>
          </a:xfrm>
        </p:grpSpPr>
        <p:sp>
          <p:nvSpPr>
            <p:cNvPr id="130" name="Oval 129"/>
            <p:cNvSpPr/>
            <p:nvPr/>
          </p:nvSpPr>
          <p:spPr>
            <a:xfrm>
              <a:off x="1170775" y="3802878"/>
              <a:ext cx="384561" cy="384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1204197" y="3802878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D</a:t>
              </a:r>
            </a:p>
          </p:txBody>
        </p:sp>
      </p:grpSp>
      <p:sp>
        <p:nvSpPr>
          <p:cNvPr id="132" name="TextBox 131"/>
          <p:cNvSpPr txBox="1"/>
          <p:nvPr/>
        </p:nvSpPr>
        <p:spPr>
          <a:xfrm>
            <a:off x="1700501" y="231878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133" name="TextBox 132"/>
          <p:cNvSpPr txBox="1"/>
          <p:nvPr/>
        </p:nvSpPr>
        <p:spPr>
          <a:xfrm>
            <a:off x="2882320" y="2096379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-2</a:t>
            </a:r>
            <a:endParaRPr lang="en-US" dirty="0"/>
          </a:p>
        </p:txBody>
      </p:sp>
      <p:sp>
        <p:nvSpPr>
          <p:cNvPr id="135" name="TextBox 134"/>
          <p:cNvSpPr txBox="1"/>
          <p:nvPr/>
        </p:nvSpPr>
        <p:spPr>
          <a:xfrm>
            <a:off x="3285158" y="28262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36" name="TextBox 135"/>
          <p:cNvSpPr txBox="1"/>
          <p:nvPr/>
        </p:nvSpPr>
        <p:spPr>
          <a:xfrm>
            <a:off x="3624916" y="331112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151" name="TextBox 150"/>
          <p:cNvSpPr txBox="1"/>
          <p:nvPr/>
        </p:nvSpPr>
        <p:spPr>
          <a:xfrm>
            <a:off x="1041666" y="4537783"/>
            <a:ext cx="4247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 smtClean="0">
                <a:solidFill>
                  <a:srgbClr val="FF0000"/>
                </a:solidFill>
                <a:latin typeface="Segoe UI Symbol4"/>
              </a:rPr>
              <a:t>No Answer because of no solution</a:t>
            </a:r>
            <a:endParaRPr lang="en-US" b="1" dirty="0">
              <a:solidFill>
                <a:srgbClr val="FF0000"/>
              </a:solidFill>
              <a:latin typeface="Segoe UI Symbol4"/>
            </a:endParaRPr>
          </a:p>
        </p:txBody>
      </p:sp>
      <p:cxnSp>
        <p:nvCxnSpPr>
          <p:cNvPr id="7" name="Straight Arrow Connector 6"/>
          <p:cNvCxnSpPr>
            <a:stCxn id="121" idx="6"/>
            <a:endCxn id="124" idx="2"/>
          </p:cNvCxnSpPr>
          <p:nvPr/>
        </p:nvCxnSpPr>
        <p:spPr>
          <a:xfrm flipV="1">
            <a:off x="2734638" y="2460781"/>
            <a:ext cx="588235" cy="76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124" idx="4"/>
            <a:endCxn id="130" idx="0"/>
          </p:cNvCxnSpPr>
          <p:nvPr/>
        </p:nvCxnSpPr>
        <p:spPr>
          <a:xfrm flipH="1">
            <a:off x="3082831" y="2653061"/>
            <a:ext cx="432323" cy="71877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30" idx="0"/>
            <a:endCxn id="121" idx="4"/>
          </p:cNvCxnSpPr>
          <p:nvPr/>
        </p:nvCxnSpPr>
        <p:spPr>
          <a:xfrm flipH="1" flipV="1">
            <a:off x="2542358" y="2660676"/>
            <a:ext cx="540473" cy="7111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8" idx="7"/>
            <a:endCxn id="121" idx="2"/>
          </p:cNvCxnSpPr>
          <p:nvPr/>
        </p:nvCxnSpPr>
        <p:spPr>
          <a:xfrm flipV="1">
            <a:off x="1756798" y="2468396"/>
            <a:ext cx="593279" cy="3525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30" idx="6"/>
            <a:endCxn id="127" idx="3"/>
          </p:cNvCxnSpPr>
          <p:nvPr/>
        </p:nvCxnSpPr>
        <p:spPr>
          <a:xfrm flipV="1">
            <a:off x="3275111" y="3077664"/>
            <a:ext cx="974327" cy="4864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436633" y="2837727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239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" grpId="0"/>
      <p:bldP spid="15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NEGATIVE WEIGHT CYCLE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9FDB-4568-4FA6-8F5F-3E46CB38D781}" type="datetime2">
              <a:rPr lang="en-US" smtClean="0"/>
              <a:t>Thursday, October 14,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Swapnil Biswas, Lecturer, Dept of CSE, MIST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21</a:t>
            </a:fld>
            <a:endParaRPr lang="en-US"/>
          </a:p>
        </p:txBody>
      </p:sp>
      <p:sp>
        <p:nvSpPr>
          <p:cNvPr id="188" name="TextBox 187"/>
          <p:cNvSpPr txBox="1"/>
          <p:nvPr/>
        </p:nvSpPr>
        <p:spPr>
          <a:xfrm>
            <a:off x="1041666" y="4116068"/>
            <a:ext cx="4756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Segoe UI Symbol4"/>
              </a:rPr>
              <a:t>What is the shortest distance from A to E?</a:t>
            </a:r>
            <a:endParaRPr lang="en-US" dirty="0">
              <a:latin typeface="Segoe UI Symbol4"/>
            </a:endParaRPr>
          </a:p>
        </p:txBody>
      </p:sp>
      <p:grpSp>
        <p:nvGrpSpPr>
          <p:cNvPr id="117" name="Group 116"/>
          <p:cNvGrpSpPr/>
          <p:nvPr/>
        </p:nvGrpSpPr>
        <p:grpSpPr>
          <a:xfrm>
            <a:off x="1428555" y="2764650"/>
            <a:ext cx="384561" cy="384561"/>
            <a:chOff x="1170775" y="3802878"/>
            <a:chExt cx="384561" cy="384561"/>
          </a:xfrm>
        </p:grpSpPr>
        <p:sp>
          <p:nvSpPr>
            <p:cNvPr id="118" name="Oval 117"/>
            <p:cNvSpPr/>
            <p:nvPr/>
          </p:nvSpPr>
          <p:spPr>
            <a:xfrm>
              <a:off x="1170775" y="3802878"/>
              <a:ext cx="384561" cy="384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1204197" y="3802878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A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2350077" y="2276115"/>
            <a:ext cx="384561" cy="384561"/>
            <a:chOff x="1170775" y="3802878"/>
            <a:chExt cx="384561" cy="384561"/>
          </a:xfrm>
        </p:grpSpPr>
        <p:sp>
          <p:nvSpPr>
            <p:cNvPr id="121" name="Oval 120"/>
            <p:cNvSpPr/>
            <p:nvPr/>
          </p:nvSpPr>
          <p:spPr>
            <a:xfrm>
              <a:off x="1170775" y="3802878"/>
              <a:ext cx="384561" cy="384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1204197" y="3802878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B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3322873" y="2268500"/>
            <a:ext cx="384561" cy="384561"/>
            <a:chOff x="1170775" y="3802878"/>
            <a:chExt cx="384561" cy="384561"/>
          </a:xfrm>
        </p:grpSpPr>
        <p:sp>
          <p:nvSpPr>
            <p:cNvPr id="124" name="Oval 123"/>
            <p:cNvSpPr/>
            <p:nvPr/>
          </p:nvSpPr>
          <p:spPr>
            <a:xfrm>
              <a:off x="1170775" y="3802878"/>
              <a:ext cx="384561" cy="384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1204197" y="3802878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C</a:t>
              </a:r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4193120" y="2749421"/>
            <a:ext cx="384561" cy="384561"/>
            <a:chOff x="1170775" y="3802878"/>
            <a:chExt cx="384561" cy="384561"/>
          </a:xfrm>
        </p:grpSpPr>
        <p:sp>
          <p:nvSpPr>
            <p:cNvPr id="127" name="Oval 126"/>
            <p:cNvSpPr/>
            <p:nvPr/>
          </p:nvSpPr>
          <p:spPr>
            <a:xfrm>
              <a:off x="1170775" y="3802878"/>
              <a:ext cx="384561" cy="384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1204197" y="3802878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E</a:t>
              </a:r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2890550" y="3371839"/>
            <a:ext cx="384561" cy="384561"/>
            <a:chOff x="1170775" y="3802878"/>
            <a:chExt cx="384561" cy="384561"/>
          </a:xfrm>
        </p:grpSpPr>
        <p:sp>
          <p:nvSpPr>
            <p:cNvPr id="130" name="Oval 129"/>
            <p:cNvSpPr/>
            <p:nvPr/>
          </p:nvSpPr>
          <p:spPr>
            <a:xfrm>
              <a:off x="1170775" y="3802878"/>
              <a:ext cx="384561" cy="384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1204197" y="3802878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D</a:t>
              </a:r>
            </a:p>
          </p:txBody>
        </p:sp>
      </p:grpSp>
      <p:sp>
        <p:nvSpPr>
          <p:cNvPr id="132" name="TextBox 131"/>
          <p:cNvSpPr txBox="1"/>
          <p:nvPr/>
        </p:nvSpPr>
        <p:spPr>
          <a:xfrm>
            <a:off x="1700501" y="231878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133" name="TextBox 132"/>
          <p:cNvSpPr txBox="1"/>
          <p:nvPr/>
        </p:nvSpPr>
        <p:spPr>
          <a:xfrm>
            <a:off x="2882320" y="2096379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-2</a:t>
            </a:r>
            <a:endParaRPr lang="en-US" dirty="0"/>
          </a:p>
        </p:txBody>
      </p:sp>
      <p:sp>
        <p:nvSpPr>
          <p:cNvPr id="135" name="TextBox 134"/>
          <p:cNvSpPr txBox="1"/>
          <p:nvPr/>
        </p:nvSpPr>
        <p:spPr>
          <a:xfrm>
            <a:off x="3285158" y="28262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36" name="TextBox 135"/>
          <p:cNvSpPr txBox="1"/>
          <p:nvPr/>
        </p:nvSpPr>
        <p:spPr>
          <a:xfrm>
            <a:off x="3624916" y="331112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151" name="TextBox 150"/>
          <p:cNvSpPr txBox="1"/>
          <p:nvPr/>
        </p:nvSpPr>
        <p:spPr>
          <a:xfrm>
            <a:off x="1041666" y="4537783"/>
            <a:ext cx="6370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 smtClean="0">
                <a:solidFill>
                  <a:srgbClr val="FF0000"/>
                </a:solidFill>
                <a:latin typeface="Segoe UI Symbol4"/>
              </a:rPr>
              <a:t>A -&gt; B -&gt; D -&gt; E; Because no negative edge cycle here</a:t>
            </a:r>
            <a:endParaRPr lang="en-US" b="1" dirty="0">
              <a:solidFill>
                <a:srgbClr val="FF0000"/>
              </a:solidFill>
              <a:latin typeface="Segoe UI Symbol4"/>
            </a:endParaRPr>
          </a:p>
        </p:txBody>
      </p:sp>
      <p:cxnSp>
        <p:nvCxnSpPr>
          <p:cNvPr id="7" name="Straight Arrow Connector 6"/>
          <p:cNvCxnSpPr>
            <a:stCxn id="121" idx="6"/>
            <a:endCxn id="124" idx="2"/>
          </p:cNvCxnSpPr>
          <p:nvPr/>
        </p:nvCxnSpPr>
        <p:spPr>
          <a:xfrm flipV="1">
            <a:off x="2734638" y="2460781"/>
            <a:ext cx="588235" cy="76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124" idx="4"/>
            <a:endCxn id="130" idx="0"/>
          </p:cNvCxnSpPr>
          <p:nvPr/>
        </p:nvCxnSpPr>
        <p:spPr>
          <a:xfrm flipH="1">
            <a:off x="3082831" y="2653061"/>
            <a:ext cx="432323" cy="71877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8" idx="7"/>
            <a:endCxn id="121" idx="2"/>
          </p:cNvCxnSpPr>
          <p:nvPr/>
        </p:nvCxnSpPr>
        <p:spPr>
          <a:xfrm flipV="1">
            <a:off x="1756798" y="2468396"/>
            <a:ext cx="593279" cy="3525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30" idx="6"/>
            <a:endCxn id="127" idx="3"/>
          </p:cNvCxnSpPr>
          <p:nvPr/>
        </p:nvCxnSpPr>
        <p:spPr>
          <a:xfrm flipV="1">
            <a:off x="3275111" y="3077664"/>
            <a:ext cx="974327" cy="4864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436633" y="2837727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-7</a:t>
            </a:r>
            <a:endParaRPr lang="en-US" dirty="0"/>
          </a:p>
        </p:txBody>
      </p:sp>
      <p:cxnSp>
        <p:nvCxnSpPr>
          <p:cNvPr id="8" name="Straight Arrow Connector 7"/>
          <p:cNvCxnSpPr>
            <a:stCxn id="121" idx="4"/>
            <a:endCxn id="131" idx="0"/>
          </p:cNvCxnSpPr>
          <p:nvPr/>
        </p:nvCxnSpPr>
        <p:spPr>
          <a:xfrm>
            <a:off x="2542358" y="2660676"/>
            <a:ext cx="545281" cy="7111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5296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" grpId="0"/>
      <p:bldP spid="15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NEGATIVE WEIGHT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4B95-A590-4FDD-A328-6C58D240F70D}" type="datetime2">
              <a:rPr lang="en-US" smtClean="0"/>
              <a:t>Thursday, October 14,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Swapnil Biswas, Lecturer, Dept of CSE, MIST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22</a:t>
            </a:fld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1097280" y="2020162"/>
            <a:ext cx="6244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Segoe UI Symbol4"/>
              </a:rPr>
              <a:t>A graph doesn’t have finite single source shortest path if:</a:t>
            </a:r>
            <a:endParaRPr lang="en-US" dirty="0">
              <a:latin typeface="Segoe UI Symbol4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097280" y="2535090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 smtClean="0">
                <a:latin typeface="Segoe UI Symbol4"/>
              </a:rPr>
              <a:t>Case 1:</a:t>
            </a:r>
            <a:endParaRPr lang="en-US" b="1" dirty="0">
              <a:latin typeface="Segoe UI Symbol4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454779" y="2913583"/>
            <a:ext cx="6667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Segoe UI Symbol4"/>
              </a:rPr>
              <a:t>The graph is undirected and there is a negative weight edge</a:t>
            </a:r>
            <a:endParaRPr lang="en-US" dirty="0">
              <a:latin typeface="Segoe UI Symbol4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097280" y="3419350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 smtClean="0">
                <a:latin typeface="Segoe UI Symbol4"/>
              </a:rPr>
              <a:t>Case 2:</a:t>
            </a:r>
            <a:endParaRPr lang="en-US" b="1" dirty="0">
              <a:latin typeface="Segoe UI Symbol4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454779" y="3797843"/>
            <a:ext cx="6359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Segoe UI Symbol4"/>
              </a:rPr>
              <a:t>The graph is directed and there is a negative weight cycle</a:t>
            </a:r>
            <a:endParaRPr lang="en-US" dirty="0">
              <a:latin typeface="Segoe UI Symbol4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97280" y="4433800"/>
            <a:ext cx="4388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 smtClean="0">
                <a:solidFill>
                  <a:srgbClr val="FF0000"/>
                </a:solidFill>
                <a:latin typeface="Segoe UI Symbol4"/>
              </a:rPr>
              <a:t>Dijkstra’s</a:t>
            </a:r>
            <a:r>
              <a:rPr lang="en-US" b="1" dirty="0" smtClean="0">
                <a:solidFill>
                  <a:srgbClr val="FF0000"/>
                </a:solidFill>
                <a:latin typeface="Segoe UI Symbol4"/>
              </a:rPr>
              <a:t>  fails in both of the cases </a:t>
            </a:r>
            <a:endParaRPr lang="en-US" b="1" dirty="0">
              <a:solidFill>
                <a:srgbClr val="FF0000"/>
              </a:solidFill>
              <a:latin typeface="Segoe UI Symbol4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97280" y="4885091"/>
            <a:ext cx="7274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accent3"/>
                </a:solidFill>
                <a:latin typeface="Segoe UI Symbol4"/>
              </a:rPr>
              <a:t>Bellman Ford’s algorithm can identify that there is no solution</a:t>
            </a:r>
            <a:endParaRPr lang="en-US" b="1" dirty="0">
              <a:solidFill>
                <a:schemeClr val="accent3"/>
              </a:solidFill>
              <a:latin typeface="Segoe UI Symbol4"/>
            </a:endParaRPr>
          </a:p>
        </p:txBody>
      </p:sp>
    </p:spTree>
    <p:extLst>
      <p:ext uri="{BB962C8B-B14F-4D97-AF65-F5344CB8AC3E}">
        <p14:creationId xmlns:p14="http://schemas.microsoft.com/office/powerpoint/2010/main" val="1999445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67" grpId="0"/>
      <p:bldP spid="68" grpId="0"/>
      <p:bldP spid="69" grpId="0"/>
      <p:bldP spid="70" grpId="0"/>
      <p:bldP spid="11" grpId="0"/>
      <p:bldP spid="1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VERTEX SATURATION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6C9E4-6C29-437A-A211-E340C17260E0}" type="datetime2">
              <a:rPr lang="en-US" smtClean="0"/>
              <a:t>Thursday, October 14,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Swapnil Biswas, Lecturer, Dept of CSE, MIST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23</a:t>
            </a:fld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165522" y="1874781"/>
            <a:ext cx="6141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Segoe UI Symbol4"/>
              </a:rPr>
              <a:t>If A is the source then what is the saturated value of B?</a:t>
            </a:r>
            <a:endParaRPr lang="en-US" dirty="0">
              <a:latin typeface="Segoe UI Symbol4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165522" y="2290075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Segoe UI Symbol4"/>
              </a:rPr>
              <a:t>10</a:t>
            </a:r>
            <a:endParaRPr lang="en-US" dirty="0">
              <a:latin typeface="Segoe UI Symbol4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5399432" y="4140210"/>
            <a:ext cx="578166" cy="57816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1842903" y="4140210"/>
            <a:ext cx="578166" cy="57816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3624984" y="3068157"/>
            <a:ext cx="578166" cy="57816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3627549" y="4134252"/>
            <a:ext cx="578166" cy="57816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3637046" y="5123584"/>
            <a:ext cx="578166" cy="57816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>
            <a:stCxn id="49" idx="7"/>
            <a:endCxn id="51" idx="2"/>
          </p:cNvCxnSpPr>
          <p:nvPr/>
        </p:nvCxnSpPr>
        <p:spPr>
          <a:xfrm flipV="1">
            <a:off x="2336399" y="3357240"/>
            <a:ext cx="1288585" cy="8676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9" idx="6"/>
            <a:endCxn id="55" idx="2"/>
          </p:cNvCxnSpPr>
          <p:nvPr/>
        </p:nvCxnSpPr>
        <p:spPr>
          <a:xfrm flipV="1">
            <a:off x="2421069" y="4423335"/>
            <a:ext cx="1206480" cy="59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9" idx="5"/>
            <a:endCxn id="60" idx="1"/>
          </p:cNvCxnSpPr>
          <p:nvPr/>
        </p:nvCxnSpPr>
        <p:spPr>
          <a:xfrm>
            <a:off x="2336399" y="4633706"/>
            <a:ext cx="1385317" cy="5745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51" idx="6"/>
            <a:endCxn id="45" idx="1"/>
          </p:cNvCxnSpPr>
          <p:nvPr/>
        </p:nvCxnSpPr>
        <p:spPr>
          <a:xfrm>
            <a:off x="4203150" y="3357240"/>
            <a:ext cx="1280952" cy="8676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55" idx="6"/>
            <a:endCxn id="45" idx="2"/>
          </p:cNvCxnSpPr>
          <p:nvPr/>
        </p:nvCxnSpPr>
        <p:spPr>
          <a:xfrm>
            <a:off x="4205715" y="4423335"/>
            <a:ext cx="1193717" cy="59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60" idx="6"/>
            <a:endCxn id="45" idx="3"/>
          </p:cNvCxnSpPr>
          <p:nvPr/>
        </p:nvCxnSpPr>
        <p:spPr>
          <a:xfrm flipV="1">
            <a:off x="4215212" y="4633706"/>
            <a:ext cx="1268890" cy="7789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602952" y="484048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9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602952" y="3493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5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903809" y="409214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4"/>
              </a:rPr>
              <a:t>6</a:t>
            </a:r>
            <a:endParaRPr lang="en-US" dirty="0">
              <a:latin typeface="Segoe UI Symbol4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723579" y="500187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1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723579" y="346761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4"/>
              </a:rPr>
              <a:t>6</a:t>
            </a:r>
            <a:endParaRPr lang="en-US" dirty="0">
              <a:latin typeface="Segoe UI Symbol4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360944" y="40981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9</a:t>
            </a:r>
          </a:p>
        </p:txBody>
      </p:sp>
      <p:sp>
        <p:nvSpPr>
          <p:cNvPr id="74" name="TextBox 73"/>
          <p:cNvSpPr txBox="1"/>
          <p:nvPr/>
        </p:nvSpPr>
        <p:spPr>
          <a:xfrm rot="16200000">
            <a:off x="5976830" y="3863864"/>
            <a:ext cx="28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Segoe UI Symbol4"/>
              </a:rPr>
              <a:t>8</a:t>
            </a:r>
            <a:endParaRPr lang="en-US" b="1" dirty="0">
              <a:solidFill>
                <a:srgbClr val="FF0000"/>
              </a:solidFill>
              <a:latin typeface="Segoe UI Symbol4"/>
            </a:endParaRPr>
          </a:p>
        </p:txBody>
      </p:sp>
      <p:sp>
        <p:nvSpPr>
          <p:cNvPr id="77" name="TextBox 76"/>
          <p:cNvSpPr txBox="1"/>
          <p:nvPr/>
        </p:nvSpPr>
        <p:spPr>
          <a:xfrm rot="16200000">
            <a:off x="3785753" y="5736908"/>
            <a:ext cx="28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Segoe UI Symbol4"/>
              </a:rPr>
              <a:t>8</a:t>
            </a:r>
            <a:endParaRPr lang="en-US" b="1" dirty="0">
              <a:solidFill>
                <a:srgbClr val="FF0000"/>
              </a:solidFill>
              <a:latin typeface="Segoe UI Symbol4"/>
            </a:endParaRPr>
          </a:p>
        </p:txBody>
      </p:sp>
      <p:sp>
        <p:nvSpPr>
          <p:cNvPr id="78" name="TextBox 77"/>
          <p:cNvSpPr txBox="1"/>
          <p:nvPr/>
        </p:nvSpPr>
        <p:spPr>
          <a:xfrm rot="16200000">
            <a:off x="3754860" y="3829767"/>
            <a:ext cx="28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Segoe UI Symbol4"/>
              </a:rPr>
              <a:t>8</a:t>
            </a:r>
            <a:endParaRPr lang="en-US" b="1" dirty="0">
              <a:solidFill>
                <a:srgbClr val="FF0000"/>
              </a:solidFill>
              <a:latin typeface="Segoe UI Symbol4"/>
            </a:endParaRPr>
          </a:p>
        </p:txBody>
      </p:sp>
      <p:sp>
        <p:nvSpPr>
          <p:cNvPr id="79" name="TextBox 78"/>
          <p:cNvSpPr txBox="1"/>
          <p:nvPr/>
        </p:nvSpPr>
        <p:spPr>
          <a:xfrm rot="16200000">
            <a:off x="1498407" y="4265208"/>
            <a:ext cx="28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Segoe UI Symbol4"/>
              </a:rPr>
              <a:t>8</a:t>
            </a:r>
            <a:endParaRPr lang="en-US" b="1" dirty="0">
              <a:solidFill>
                <a:srgbClr val="FF0000"/>
              </a:solidFill>
              <a:latin typeface="Segoe UI Symbol4"/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1250929" y="4265989"/>
            <a:ext cx="472168" cy="369332"/>
            <a:chOff x="1774877" y="5329734"/>
            <a:chExt cx="472168" cy="369332"/>
          </a:xfrm>
        </p:grpSpPr>
        <p:cxnSp>
          <p:nvCxnSpPr>
            <p:cNvPr id="80" name="Straight Connector 79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/>
            <p:cNvSpPr txBox="1"/>
            <p:nvPr/>
          </p:nvSpPr>
          <p:spPr>
            <a:xfrm>
              <a:off x="1774877" y="532973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0</a:t>
              </a:r>
            </a:p>
          </p:txBody>
        </p:sp>
      </p:grpSp>
      <p:sp>
        <p:nvSpPr>
          <p:cNvPr id="85" name="Oval 84"/>
          <p:cNvSpPr/>
          <p:nvPr/>
        </p:nvSpPr>
        <p:spPr>
          <a:xfrm>
            <a:off x="1848100" y="4140210"/>
            <a:ext cx="578166" cy="57816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/>
          <p:cNvSpPr txBox="1"/>
          <p:nvPr/>
        </p:nvSpPr>
        <p:spPr>
          <a:xfrm rot="16200000">
            <a:off x="3738231" y="2636585"/>
            <a:ext cx="28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Segoe UI Symbol4"/>
              </a:rPr>
              <a:t>8</a:t>
            </a:r>
            <a:endParaRPr lang="en-US" b="1" dirty="0">
              <a:solidFill>
                <a:srgbClr val="FF0000"/>
              </a:solidFill>
              <a:latin typeface="Segoe UI Symbol4"/>
            </a:endParaRPr>
          </a:p>
        </p:txBody>
      </p:sp>
      <p:cxnSp>
        <p:nvCxnSpPr>
          <p:cNvPr id="87" name="Straight Arrow Connector 86"/>
          <p:cNvCxnSpPr>
            <a:stCxn id="85" idx="7"/>
            <a:endCxn id="51" idx="2"/>
          </p:cNvCxnSpPr>
          <p:nvPr/>
        </p:nvCxnSpPr>
        <p:spPr>
          <a:xfrm flipV="1">
            <a:off x="2341596" y="3357240"/>
            <a:ext cx="1283388" cy="86764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85" idx="6"/>
            <a:endCxn id="55" idx="2"/>
          </p:cNvCxnSpPr>
          <p:nvPr/>
        </p:nvCxnSpPr>
        <p:spPr>
          <a:xfrm flipV="1">
            <a:off x="2426266" y="4423335"/>
            <a:ext cx="1201283" cy="595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85" idx="5"/>
            <a:endCxn id="60" idx="1"/>
          </p:cNvCxnSpPr>
          <p:nvPr/>
        </p:nvCxnSpPr>
        <p:spPr>
          <a:xfrm>
            <a:off x="2341596" y="4633706"/>
            <a:ext cx="1380120" cy="57454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51" idx="6"/>
            <a:endCxn id="45" idx="1"/>
          </p:cNvCxnSpPr>
          <p:nvPr/>
        </p:nvCxnSpPr>
        <p:spPr>
          <a:xfrm>
            <a:off x="4203150" y="3357240"/>
            <a:ext cx="1280952" cy="86764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55" idx="6"/>
            <a:endCxn id="45" idx="2"/>
          </p:cNvCxnSpPr>
          <p:nvPr/>
        </p:nvCxnSpPr>
        <p:spPr>
          <a:xfrm>
            <a:off x="4205715" y="4423335"/>
            <a:ext cx="1193717" cy="595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60" idx="6"/>
            <a:endCxn id="45" idx="3"/>
          </p:cNvCxnSpPr>
          <p:nvPr/>
        </p:nvCxnSpPr>
        <p:spPr>
          <a:xfrm flipV="1">
            <a:off x="4215212" y="4633706"/>
            <a:ext cx="1268890" cy="77896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/>
          <p:cNvGrpSpPr/>
          <p:nvPr/>
        </p:nvGrpSpPr>
        <p:grpSpPr>
          <a:xfrm>
            <a:off x="3493317" y="2613660"/>
            <a:ext cx="472168" cy="369332"/>
            <a:chOff x="1774877" y="5329734"/>
            <a:chExt cx="472168" cy="369332"/>
          </a:xfrm>
        </p:grpSpPr>
        <p:cxnSp>
          <p:nvCxnSpPr>
            <p:cNvPr id="99" name="Straight Connector 98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/>
            <p:cNvSpPr txBox="1"/>
            <p:nvPr/>
          </p:nvSpPr>
          <p:spPr>
            <a:xfrm>
              <a:off x="1774877" y="532973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  <a:latin typeface="Segoe UI Symbol4"/>
                </a:rPr>
                <a:t>5</a:t>
              </a:r>
              <a:endParaRPr lang="en-US" b="1" dirty="0">
                <a:solidFill>
                  <a:srgbClr val="FF0000"/>
                </a:solidFill>
                <a:latin typeface="Segoe UI Symbol4"/>
              </a:endParaRPr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3533592" y="3781781"/>
            <a:ext cx="472168" cy="369332"/>
            <a:chOff x="1774877" y="5329734"/>
            <a:chExt cx="472168" cy="369332"/>
          </a:xfrm>
        </p:grpSpPr>
        <p:cxnSp>
          <p:nvCxnSpPr>
            <p:cNvPr id="102" name="Straight Connector 101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/>
            <p:cNvSpPr txBox="1"/>
            <p:nvPr/>
          </p:nvSpPr>
          <p:spPr>
            <a:xfrm>
              <a:off x="1774877" y="532973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6</a:t>
              </a: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3547303" y="5756479"/>
            <a:ext cx="472168" cy="369332"/>
            <a:chOff x="1774877" y="5329734"/>
            <a:chExt cx="472168" cy="369332"/>
          </a:xfrm>
        </p:grpSpPr>
        <p:cxnSp>
          <p:nvCxnSpPr>
            <p:cNvPr id="105" name="Straight Connector 104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/>
            <p:cNvSpPr txBox="1"/>
            <p:nvPr/>
          </p:nvSpPr>
          <p:spPr>
            <a:xfrm>
              <a:off x="1774877" y="532973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  <a:latin typeface="Segoe UI Symbol4"/>
                </a:rPr>
                <a:t>9</a:t>
              </a:r>
              <a:endParaRPr lang="en-US" b="1" dirty="0">
                <a:solidFill>
                  <a:srgbClr val="FF0000"/>
                </a:solidFill>
                <a:latin typeface="Segoe UI Symbol4"/>
              </a:endParaRPr>
            </a:p>
          </p:txBody>
        </p:sp>
      </p:grpSp>
      <p:sp>
        <p:nvSpPr>
          <p:cNvPr id="119" name="Oval 118"/>
          <p:cNvSpPr/>
          <p:nvPr/>
        </p:nvSpPr>
        <p:spPr>
          <a:xfrm>
            <a:off x="3624984" y="3068157"/>
            <a:ext cx="578166" cy="57816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0" name="Group 119"/>
          <p:cNvGrpSpPr/>
          <p:nvPr/>
        </p:nvGrpSpPr>
        <p:grpSpPr>
          <a:xfrm>
            <a:off x="5686240" y="3829767"/>
            <a:ext cx="523444" cy="369332"/>
            <a:chOff x="1723601" y="5329734"/>
            <a:chExt cx="523444" cy="369332"/>
          </a:xfrm>
        </p:grpSpPr>
        <p:cxnSp>
          <p:nvCxnSpPr>
            <p:cNvPr id="121" name="Straight Connector 120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TextBox 121"/>
            <p:cNvSpPr txBox="1"/>
            <p:nvPr/>
          </p:nvSpPr>
          <p:spPr>
            <a:xfrm>
              <a:off x="1723601" y="5329734"/>
              <a:ext cx="428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  <a:latin typeface="Segoe UI Symbol4"/>
                </a:rPr>
                <a:t>11</a:t>
              </a:r>
              <a:endParaRPr lang="en-US" b="1" dirty="0">
                <a:solidFill>
                  <a:srgbClr val="FF0000"/>
                </a:solidFill>
                <a:latin typeface="Segoe UI Symbol4"/>
              </a:endParaRPr>
            </a:p>
          </p:txBody>
        </p:sp>
      </p:grpSp>
      <p:sp>
        <p:nvSpPr>
          <p:cNvPr id="123" name="Oval 122"/>
          <p:cNvSpPr/>
          <p:nvPr/>
        </p:nvSpPr>
        <p:spPr>
          <a:xfrm>
            <a:off x="3623704" y="4134883"/>
            <a:ext cx="578166" cy="57816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/>
          <p:nvPr/>
        </p:nvSpPr>
        <p:spPr>
          <a:xfrm>
            <a:off x="3630375" y="5125022"/>
            <a:ext cx="578166" cy="57816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5" name="Group 124"/>
          <p:cNvGrpSpPr/>
          <p:nvPr/>
        </p:nvGrpSpPr>
        <p:grpSpPr>
          <a:xfrm>
            <a:off x="5379931" y="3755195"/>
            <a:ext cx="634541" cy="417898"/>
            <a:chOff x="1612504" y="5261366"/>
            <a:chExt cx="634541" cy="417898"/>
          </a:xfrm>
        </p:grpSpPr>
        <p:cxnSp>
          <p:nvCxnSpPr>
            <p:cNvPr id="126" name="Straight Connector 125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TextBox 126"/>
            <p:cNvSpPr txBox="1"/>
            <p:nvPr/>
          </p:nvSpPr>
          <p:spPr>
            <a:xfrm>
              <a:off x="1612504" y="5261366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  <a:latin typeface="Segoe UI Symbol4"/>
                </a:rPr>
                <a:t>10</a:t>
              </a:r>
              <a:endParaRPr lang="en-US" b="1" dirty="0">
                <a:solidFill>
                  <a:srgbClr val="FF0000"/>
                </a:solidFill>
                <a:latin typeface="Segoe UI Symbol4"/>
              </a:endParaRPr>
            </a:p>
          </p:txBody>
        </p:sp>
      </p:grpSp>
      <p:sp>
        <p:nvSpPr>
          <p:cNvPr id="128" name="Oval 127"/>
          <p:cNvSpPr/>
          <p:nvPr/>
        </p:nvSpPr>
        <p:spPr>
          <a:xfrm>
            <a:off x="5401172" y="4143661"/>
            <a:ext cx="578166" cy="57816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5514916" y="425567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4"/>
              </a:rPr>
              <a:t>B</a:t>
            </a:r>
            <a:endParaRPr lang="en-US" dirty="0">
              <a:latin typeface="Segoe UI Symbol4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958387" y="425567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A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743033" y="320017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P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743033" y="4249721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Q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743033" y="5240591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2787255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72" grpId="0"/>
      <p:bldP spid="85" grpId="0" animBg="1"/>
      <p:bldP spid="119" grpId="0" animBg="1"/>
      <p:bldP spid="123" grpId="0" animBg="1"/>
      <p:bldP spid="124" grpId="0" animBg="1"/>
      <p:bldP spid="12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RELAXATION OF A DIRECTED EDGE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A537A-7815-40B8-9DAC-F97751D2957C}" type="datetime2">
              <a:rPr lang="en-US" smtClean="0"/>
              <a:t>Thursday, October 14,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Swapnil Biswas, Lecturer, Dept of CSE, MIST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24</a:t>
            </a:fld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165522" y="1874781"/>
            <a:ext cx="2364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4"/>
              </a:rPr>
              <a:t>if(d[v] &gt; d[u] + w(</a:t>
            </a:r>
            <a:r>
              <a:rPr lang="en-US" dirty="0" err="1" smtClean="0">
                <a:latin typeface="Segoe UI Symbol4"/>
              </a:rPr>
              <a:t>u,v</a:t>
            </a:r>
            <a:r>
              <a:rPr lang="en-US" dirty="0" smtClean="0">
                <a:latin typeface="Segoe UI Symbol4"/>
              </a:rPr>
              <a:t>))</a:t>
            </a:r>
            <a:endParaRPr lang="en-US" dirty="0">
              <a:latin typeface="Segoe UI Symbol4"/>
            </a:endParaRPr>
          </a:p>
        </p:txBody>
      </p:sp>
      <p:sp>
        <p:nvSpPr>
          <p:cNvPr id="68" name="Oval 67"/>
          <p:cNvSpPr/>
          <p:nvPr/>
        </p:nvSpPr>
        <p:spPr>
          <a:xfrm>
            <a:off x="1242484" y="3669366"/>
            <a:ext cx="578166" cy="57816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1360533" y="38013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4"/>
              </a:rPr>
              <a:t>u</a:t>
            </a:r>
            <a:endParaRPr lang="en-US" dirty="0">
              <a:latin typeface="Segoe UI Symbol4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531567" y="2244328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4"/>
              </a:rPr>
              <a:t>d[v] = d[u] + w(</a:t>
            </a:r>
            <a:r>
              <a:rPr lang="en-US" dirty="0" err="1" smtClean="0">
                <a:latin typeface="Segoe UI Symbol4"/>
              </a:rPr>
              <a:t>u,v</a:t>
            </a:r>
            <a:r>
              <a:rPr lang="en-US" dirty="0" smtClean="0">
                <a:latin typeface="Segoe UI Symbol4"/>
              </a:rPr>
              <a:t>)</a:t>
            </a:r>
            <a:endParaRPr lang="en-US" dirty="0">
              <a:latin typeface="Segoe UI Symbol4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452804" y="1874781"/>
            <a:ext cx="2217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Segoe UI Symbol4"/>
              </a:rPr>
              <a:t>u is starting point</a:t>
            </a:r>
            <a:endParaRPr lang="en-US" dirty="0">
              <a:latin typeface="Segoe UI Symbol4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4452804" y="2244113"/>
            <a:ext cx="2140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 Symbol4"/>
              </a:rPr>
              <a:t>v</a:t>
            </a:r>
            <a:r>
              <a:rPr lang="en-US" dirty="0" smtClean="0">
                <a:latin typeface="Segoe UI Symbol4"/>
              </a:rPr>
              <a:t> is ending point</a:t>
            </a:r>
            <a:endParaRPr lang="en-US" dirty="0">
              <a:latin typeface="Segoe UI Symbol4"/>
            </a:endParaRPr>
          </a:p>
        </p:txBody>
      </p:sp>
      <p:sp>
        <p:nvSpPr>
          <p:cNvPr id="83" name="Oval 82"/>
          <p:cNvSpPr/>
          <p:nvPr/>
        </p:nvSpPr>
        <p:spPr>
          <a:xfrm>
            <a:off x="3710794" y="3669366"/>
            <a:ext cx="578166" cy="57816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3828843" y="380138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v</a:t>
            </a:r>
          </a:p>
        </p:txBody>
      </p:sp>
      <p:cxnSp>
        <p:nvCxnSpPr>
          <p:cNvPr id="7" name="Straight Arrow Connector 6"/>
          <p:cNvCxnSpPr>
            <a:stCxn id="68" idx="6"/>
            <a:endCxn id="83" idx="2"/>
          </p:cNvCxnSpPr>
          <p:nvPr/>
        </p:nvCxnSpPr>
        <p:spPr>
          <a:xfrm>
            <a:off x="1820650" y="3958449"/>
            <a:ext cx="189014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1375114" y="33000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5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3758311" y="330003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4"/>
              </a:rPr>
              <a:t>15</a:t>
            </a:r>
            <a:endParaRPr lang="en-US" dirty="0">
              <a:latin typeface="Segoe UI Symbol4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2609269" y="358532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4"/>
              </a:rPr>
              <a:t>3</a:t>
            </a:r>
            <a:endParaRPr lang="en-US" dirty="0">
              <a:latin typeface="Segoe UI Symbol4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3607340" y="3287515"/>
            <a:ext cx="472168" cy="369332"/>
            <a:chOff x="1774877" y="5329734"/>
            <a:chExt cx="472168" cy="369332"/>
          </a:xfrm>
        </p:grpSpPr>
        <p:cxnSp>
          <p:nvCxnSpPr>
            <p:cNvPr id="96" name="Straight Connector 95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extBox 106"/>
            <p:cNvSpPr txBox="1"/>
            <p:nvPr/>
          </p:nvSpPr>
          <p:spPr>
            <a:xfrm>
              <a:off x="1774877" y="532973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8</a:t>
              </a:r>
            </a:p>
          </p:txBody>
        </p:sp>
      </p:grpSp>
      <p:sp>
        <p:nvSpPr>
          <p:cNvPr id="108" name="Oval 107"/>
          <p:cNvSpPr/>
          <p:nvPr/>
        </p:nvSpPr>
        <p:spPr>
          <a:xfrm>
            <a:off x="1241288" y="5062298"/>
            <a:ext cx="578166" cy="57816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extBox 108"/>
          <p:cNvSpPr txBox="1"/>
          <p:nvPr/>
        </p:nvSpPr>
        <p:spPr>
          <a:xfrm>
            <a:off x="1359337" y="519432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4"/>
              </a:rPr>
              <a:t>u</a:t>
            </a:r>
            <a:endParaRPr lang="en-US" dirty="0">
              <a:latin typeface="Segoe UI Symbol4"/>
            </a:endParaRPr>
          </a:p>
        </p:txBody>
      </p:sp>
      <p:sp>
        <p:nvSpPr>
          <p:cNvPr id="110" name="Oval 109"/>
          <p:cNvSpPr/>
          <p:nvPr/>
        </p:nvSpPr>
        <p:spPr>
          <a:xfrm>
            <a:off x="3709598" y="5062298"/>
            <a:ext cx="578166" cy="57816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/>
          <p:cNvSpPr txBox="1"/>
          <p:nvPr/>
        </p:nvSpPr>
        <p:spPr>
          <a:xfrm>
            <a:off x="3827647" y="519432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v</a:t>
            </a:r>
          </a:p>
        </p:txBody>
      </p:sp>
      <p:cxnSp>
        <p:nvCxnSpPr>
          <p:cNvPr id="112" name="Straight Arrow Connector 111"/>
          <p:cNvCxnSpPr>
            <a:stCxn id="108" idx="6"/>
            <a:endCxn id="110" idx="2"/>
          </p:cNvCxnSpPr>
          <p:nvPr/>
        </p:nvCxnSpPr>
        <p:spPr>
          <a:xfrm>
            <a:off x="1819454" y="5351381"/>
            <a:ext cx="189014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1373918" y="469296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5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3757115" y="469296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4"/>
              </a:rPr>
              <a:t>15</a:t>
            </a:r>
            <a:endParaRPr lang="en-US" dirty="0">
              <a:latin typeface="Segoe UI Symbol4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2608073" y="497825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4"/>
              </a:rPr>
              <a:t>16</a:t>
            </a:r>
            <a:endParaRPr lang="en-US" dirty="0">
              <a:latin typeface="Segoe UI Symbol4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4648061" y="5162924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Segoe UI Symbol4"/>
              </a:rPr>
              <a:t>No Change!</a:t>
            </a:r>
            <a:endParaRPr lang="en-US" b="1" dirty="0">
              <a:solidFill>
                <a:srgbClr val="FF0000"/>
              </a:solidFill>
              <a:latin typeface="Segoe UI Symbol4"/>
            </a:endParaRPr>
          </a:p>
        </p:txBody>
      </p:sp>
    </p:spTree>
    <p:extLst>
      <p:ext uri="{BB962C8B-B14F-4D97-AF65-F5344CB8AC3E}">
        <p14:creationId xmlns:p14="http://schemas.microsoft.com/office/powerpoint/2010/main" val="3689834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68" grpId="0" animBg="1"/>
      <p:bldP spid="71" grpId="0"/>
      <p:bldP spid="75" grpId="0"/>
      <p:bldP spid="76" grpId="0"/>
      <p:bldP spid="82" grpId="0"/>
      <p:bldP spid="83" grpId="0" animBg="1"/>
      <p:bldP spid="84" grpId="0"/>
      <p:bldP spid="88" grpId="0"/>
      <p:bldP spid="90" grpId="0"/>
      <p:bldP spid="92" grpId="0"/>
      <p:bldP spid="108" grpId="0" animBg="1"/>
      <p:bldP spid="109" grpId="0"/>
      <p:bldP spid="110" grpId="0" animBg="1"/>
      <p:bldP spid="111" grpId="0"/>
      <p:bldP spid="113" grpId="0"/>
      <p:bldP spid="114" grpId="0"/>
      <p:bldP spid="115" grpId="0"/>
      <p:bldP spid="12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Arrow Connector 8"/>
          <p:cNvCxnSpPr>
            <a:stCxn id="49" idx="7"/>
            <a:endCxn id="51" idx="2"/>
          </p:cNvCxnSpPr>
          <p:nvPr/>
        </p:nvCxnSpPr>
        <p:spPr>
          <a:xfrm flipV="1">
            <a:off x="2168983" y="3188405"/>
            <a:ext cx="1288585" cy="8676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9" idx="6"/>
            <a:endCxn id="55" idx="2"/>
          </p:cNvCxnSpPr>
          <p:nvPr/>
        </p:nvCxnSpPr>
        <p:spPr>
          <a:xfrm flipV="1">
            <a:off x="2253653" y="4254500"/>
            <a:ext cx="1206480" cy="59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9" idx="5"/>
            <a:endCxn id="60" idx="1"/>
          </p:cNvCxnSpPr>
          <p:nvPr/>
        </p:nvCxnSpPr>
        <p:spPr>
          <a:xfrm>
            <a:off x="2168983" y="4464871"/>
            <a:ext cx="1385317" cy="5745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51" idx="6"/>
            <a:endCxn id="45" idx="1"/>
          </p:cNvCxnSpPr>
          <p:nvPr/>
        </p:nvCxnSpPr>
        <p:spPr>
          <a:xfrm>
            <a:off x="4035734" y="3188405"/>
            <a:ext cx="1280952" cy="8676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55" idx="6"/>
            <a:endCxn id="45" idx="2"/>
          </p:cNvCxnSpPr>
          <p:nvPr/>
        </p:nvCxnSpPr>
        <p:spPr>
          <a:xfrm>
            <a:off x="4038299" y="4254500"/>
            <a:ext cx="1193717" cy="59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60" idx="6"/>
            <a:endCxn id="45" idx="3"/>
          </p:cNvCxnSpPr>
          <p:nvPr/>
        </p:nvCxnSpPr>
        <p:spPr>
          <a:xfrm flipV="1">
            <a:off x="4047796" y="4464871"/>
            <a:ext cx="1268890" cy="7789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51" idx="6"/>
            <a:endCxn id="45" idx="1"/>
          </p:cNvCxnSpPr>
          <p:nvPr/>
        </p:nvCxnSpPr>
        <p:spPr>
          <a:xfrm>
            <a:off x="4035734" y="3188405"/>
            <a:ext cx="1280952" cy="86764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5" idx="6"/>
            <a:endCxn id="45" idx="2"/>
          </p:cNvCxnSpPr>
          <p:nvPr/>
        </p:nvCxnSpPr>
        <p:spPr>
          <a:xfrm>
            <a:off x="4038299" y="4254500"/>
            <a:ext cx="1193717" cy="595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0" idx="6"/>
            <a:endCxn id="45" idx="3"/>
          </p:cNvCxnSpPr>
          <p:nvPr/>
        </p:nvCxnSpPr>
        <p:spPr>
          <a:xfrm flipV="1">
            <a:off x="4047796" y="4464871"/>
            <a:ext cx="1268890" cy="77896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9" idx="5"/>
            <a:endCxn id="60" idx="1"/>
          </p:cNvCxnSpPr>
          <p:nvPr/>
        </p:nvCxnSpPr>
        <p:spPr>
          <a:xfrm>
            <a:off x="2168983" y="4464871"/>
            <a:ext cx="1385317" cy="57454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9" idx="7"/>
            <a:endCxn id="51" idx="2"/>
          </p:cNvCxnSpPr>
          <p:nvPr/>
        </p:nvCxnSpPr>
        <p:spPr>
          <a:xfrm flipV="1">
            <a:off x="2168983" y="3188405"/>
            <a:ext cx="1288585" cy="86764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49" idx="6"/>
            <a:endCxn id="55" idx="2"/>
          </p:cNvCxnSpPr>
          <p:nvPr/>
        </p:nvCxnSpPr>
        <p:spPr>
          <a:xfrm flipV="1">
            <a:off x="2253653" y="4254500"/>
            <a:ext cx="1206480" cy="5958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EDGE  WISE  RELAXATION  FOR CALCULATING  SHORTEST  PATH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133EB-D517-485A-A90A-87D49DE82430}" type="datetime2">
              <a:rPr lang="en-US" smtClean="0"/>
              <a:t>Thursday, October 14,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Swapnil Biswas, Lecturer, Dept of CSE, MIST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25</a:t>
            </a:fld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083513" y="1747626"/>
            <a:ext cx="6410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Segoe UI Symbol4"/>
              </a:rPr>
              <a:t>Create a sequence S containing all the edges in any order</a:t>
            </a:r>
            <a:endParaRPr lang="en-US" dirty="0">
              <a:latin typeface="Segoe UI Symbol4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7341558" y="1750407"/>
            <a:ext cx="4730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Segoe UI Symbol4"/>
              </a:rPr>
              <a:t>Relax S until all the vertices are saturated</a:t>
            </a:r>
            <a:endParaRPr lang="en-US" dirty="0">
              <a:latin typeface="Segoe UI Symbol4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5232016" y="3971375"/>
            <a:ext cx="578166" cy="57816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1675487" y="3971375"/>
            <a:ext cx="578166" cy="57816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3457568" y="2899322"/>
            <a:ext cx="578166" cy="57816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3460133" y="3965417"/>
            <a:ext cx="578166" cy="57816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3469630" y="4954749"/>
            <a:ext cx="578166" cy="57816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2435536" y="467164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9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435536" y="33245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5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736393" y="392331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4"/>
              </a:rPr>
              <a:t>6</a:t>
            </a:r>
            <a:endParaRPr lang="en-US" dirty="0">
              <a:latin typeface="Segoe UI Symbol4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556163" y="48330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1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556163" y="32987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4"/>
              </a:rPr>
              <a:t>6</a:t>
            </a:r>
            <a:endParaRPr lang="en-US" dirty="0">
              <a:latin typeface="Segoe UI Symbol4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193528" y="392932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9</a:t>
            </a:r>
          </a:p>
        </p:txBody>
      </p:sp>
      <p:sp>
        <p:nvSpPr>
          <p:cNvPr id="74" name="TextBox 73"/>
          <p:cNvSpPr txBox="1"/>
          <p:nvPr/>
        </p:nvSpPr>
        <p:spPr>
          <a:xfrm rot="16200000">
            <a:off x="5809414" y="3695029"/>
            <a:ext cx="28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Segoe UI Symbol4"/>
              </a:rPr>
              <a:t>8</a:t>
            </a:r>
            <a:endParaRPr lang="en-US" b="1" dirty="0">
              <a:solidFill>
                <a:srgbClr val="FF0000"/>
              </a:solidFill>
              <a:latin typeface="Segoe UI Symbol4"/>
            </a:endParaRPr>
          </a:p>
        </p:txBody>
      </p:sp>
      <p:sp>
        <p:nvSpPr>
          <p:cNvPr id="77" name="TextBox 76"/>
          <p:cNvSpPr txBox="1"/>
          <p:nvPr/>
        </p:nvSpPr>
        <p:spPr>
          <a:xfrm rot="16200000">
            <a:off x="3618337" y="5568073"/>
            <a:ext cx="28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Segoe UI Symbol4"/>
              </a:rPr>
              <a:t>8</a:t>
            </a:r>
            <a:endParaRPr lang="en-US" b="1" dirty="0">
              <a:solidFill>
                <a:srgbClr val="FF0000"/>
              </a:solidFill>
              <a:latin typeface="Segoe UI Symbol4"/>
            </a:endParaRPr>
          </a:p>
        </p:txBody>
      </p:sp>
      <p:sp>
        <p:nvSpPr>
          <p:cNvPr id="78" name="TextBox 77"/>
          <p:cNvSpPr txBox="1"/>
          <p:nvPr/>
        </p:nvSpPr>
        <p:spPr>
          <a:xfrm rot="16200000">
            <a:off x="3587444" y="3660932"/>
            <a:ext cx="28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Segoe UI Symbol4"/>
              </a:rPr>
              <a:t>8</a:t>
            </a:r>
            <a:endParaRPr lang="en-US" b="1" dirty="0">
              <a:solidFill>
                <a:srgbClr val="FF0000"/>
              </a:solidFill>
              <a:latin typeface="Segoe UI Symbol4"/>
            </a:endParaRPr>
          </a:p>
        </p:txBody>
      </p:sp>
      <p:sp>
        <p:nvSpPr>
          <p:cNvPr id="79" name="TextBox 78"/>
          <p:cNvSpPr txBox="1"/>
          <p:nvPr/>
        </p:nvSpPr>
        <p:spPr>
          <a:xfrm rot="16200000">
            <a:off x="1330991" y="4096373"/>
            <a:ext cx="28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Segoe UI Symbol4"/>
              </a:rPr>
              <a:t>8</a:t>
            </a:r>
            <a:endParaRPr lang="en-US" b="1" dirty="0">
              <a:solidFill>
                <a:srgbClr val="FF0000"/>
              </a:solidFill>
              <a:latin typeface="Segoe UI Symbol4"/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1083513" y="4097154"/>
            <a:ext cx="472168" cy="369332"/>
            <a:chOff x="1774877" y="5329734"/>
            <a:chExt cx="472168" cy="369332"/>
          </a:xfrm>
        </p:grpSpPr>
        <p:cxnSp>
          <p:nvCxnSpPr>
            <p:cNvPr id="80" name="Straight Connector 79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/>
            <p:cNvSpPr txBox="1"/>
            <p:nvPr/>
          </p:nvSpPr>
          <p:spPr>
            <a:xfrm>
              <a:off x="1774877" y="532973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0</a:t>
              </a:r>
            </a:p>
          </p:txBody>
        </p:sp>
      </p:grpSp>
      <p:sp>
        <p:nvSpPr>
          <p:cNvPr id="86" name="TextBox 85"/>
          <p:cNvSpPr txBox="1"/>
          <p:nvPr/>
        </p:nvSpPr>
        <p:spPr>
          <a:xfrm rot="16200000">
            <a:off x="3570815" y="2467750"/>
            <a:ext cx="28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Segoe UI Symbol4"/>
              </a:rPr>
              <a:t>8</a:t>
            </a:r>
            <a:endParaRPr lang="en-US" b="1" dirty="0">
              <a:solidFill>
                <a:srgbClr val="FF0000"/>
              </a:solidFill>
              <a:latin typeface="Segoe UI Symbol4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347500" y="408684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4"/>
              </a:rPr>
              <a:t>B</a:t>
            </a:r>
            <a:endParaRPr lang="en-US" dirty="0">
              <a:latin typeface="Segoe UI Symbol4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790971" y="408684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A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575617" y="303134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P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575617" y="408088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Q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575617" y="5071756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R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083513" y="2090624"/>
            <a:ext cx="6541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Segoe UI Symbol4"/>
              </a:rPr>
              <a:t>Consider A is the source and S = {PB, QB, RB, AR, AP, AQ}</a:t>
            </a:r>
            <a:endParaRPr lang="en-US" dirty="0">
              <a:latin typeface="Segoe UI Symbol4"/>
            </a:endParaRPr>
          </a:p>
        </p:txBody>
      </p:sp>
      <p:sp>
        <p:nvSpPr>
          <p:cNvPr id="71" name="Oval 70"/>
          <p:cNvSpPr/>
          <p:nvPr/>
        </p:nvSpPr>
        <p:spPr>
          <a:xfrm>
            <a:off x="11001087" y="3983725"/>
            <a:ext cx="578166" cy="57816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7444558" y="3983725"/>
            <a:ext cx="578166" cy="57816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9226639" y="2911672"/>
            <a:ext cx="578166" cy="57816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9229204" y="3977767"/>
            <a:ext cx="578166" cy="57816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9238701" y="4967099"/>
            <a:ext cx="578166" cy="57816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Arrow Connector 83"/>
          <p:cNvCxnSpPr>
            <a:stCxn id="75" idx="7"/>
            <a:endCxn id="76" idx="2"/>
          </p:cNvCxnSpPr>
          <p:nvPr/>
        </p:nvCxnSpPr>
        <p:spPr>
          <a:xfrm flipV="1">
            <a:off x="7938054" y="3200755"/>
            <a:ext cx="1288585" cy="8676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75" idx="6"/>
            <a:endCxn id="82" idx="2"/>
          </p:cNvCxnSpPr>
          <p:nvPr/>
        </p:nvCxnSpPr>
        <p:spPr>
          <a:xfrm flipV="1">
            <a:off x="8022724" y="4266850"/>
            <a:ext cx="1206480" cy="59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75" idx="5"/>
            <a:endCxn id="83" idx="1"/>
          </p:cNvCxnSpPr>
          <p:nvPr/>
        </p:nvCxnSpPr>
        <p:spPr>
          <a:xfrm>
            <a:off x="7938054" y="4477221"/>
            <a:ext cx="1385317" cy="5745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76" idx="6"/>
            <a:endCxn id="71" idx="1"/>
          </p:cNvCxnSpPr>
          <p:nvPr/>
        </p:nvCxnSpPr>
        <p:spPr>
          <a:xfrm>
            <a:off x="9804805" y="3200755"/>
            <a:ext cx="1280952" cy="8676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82" idx="6"/>
            <a:endCxn id="71" idx="2"/>
          </p:cNvCxnSpPr>
          <p:nvPr/>
        </p:nvCxnSpPr>
        <p:spPr>
          <a:xfrm>
            <a:off x="9807370" y="4266850"/>
            <a:ext cx="1193717" cy="59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83" idx="6"/>
            <a:endCxn id="71" idx="3"/>
          </p:cNvCxnSpPr>
          <p:nvPr/>
        </p:nvCxnSpPr>
        <p:spPr>
          <a:xfrm flipV="1">
            <a:off x="9816867" y="4477221"/>
            <a:ext cx="1268890" cy="7789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8204607" y="46839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9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8204607" y="33368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5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8505464" y="393566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4"/>
              </a:rPr>
              <a:t>6</a:t>
            </a:r>
            <a:endParaRPr lang="en-US" dirty="0">
              <a:latin typeface="Segoe UI Symbol4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10325234" y="484538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1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10325234" y="331113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4"/>
              </a:rPr>
              <a:t>6</a:t>
            </a:r>
            <a:endParaRPr lang="en-US" dirty="0">
              <a:latin typeface="Segoe UI Symbol4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9962599" y="39416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9</a:t>
            </a:r>
          </a:p>
        </p:txBody>
      </p:sp>
      <p:sp>
        <p:nvSpPr>
          <p:cNvPr id="113" name="TextBox 112"/>
          <p:cNvSpPr txBox="1"/>
          <p:nvPr/>
        </p:nvSpPr>
        <p:spPr>
          <a:xfrm rot="16200000">
            <a:off x="11578485" y="3707379"/>
            <a:ext cx="28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Segoe UI Symbol4"/>
              </a:rPr>
              <a:t>8</a:t>
            </a:r>
            <a:endParaRPr lang="en-US" b="1" dirty="0">
              <a:solidFill>
                <a:srgbClr val="FF0000"/>
              </a:solidFill>
              <a:latin typeface="Segoe UI Symbol4"/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9387408" y="5580423"/>
            <a:ext cx="28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Segoe UI Symbol4"/>
              </a:rPr>
              <a:t>8</a:t>
            </a:r>
            <a:endParaRPr lang="en-US" b="1" dirty="0">
              <a:solidFill>
                <a:srgbClr val="FF0000"/>
              </a:solidFill>
              <a:latin typeface="Segoe UI Symbol4"/>
            </a:endParaRPr>
          </a:p>
        </p:txBody>
      </p:sp>
      <p:sp>
        <p:nvSpPr>
          <p:cNvPr id="115" name="TextBox 114"/>
          <p:cNvSpPr txBox="1"/>
          <p:nvPr/>
        </p:nvSpPr>
        <p:spPr>
          <a:xfrm rot="16200000">
            <a:off x="9356515" y="3673282"/>
            <a:ext cx="28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Segoe UI Symbol4"/>
              </a:rPr>
              <a:t>8</a:t>
            </a:r>
            <a:endParaRPr lang="en-US" b="1" dirty="0">
              <a:solidFill>
                <a:srgbClr val="FF0000"/>
              </a:solidFill>
              <a:latin typeface="Segoe UI Symbol4"/>
            </a:endParaRPr>
          </a:p>
        </p:txBody>
      </p:sp>
      <p:sp>
        <p:nvSpPr>
          <p:cNvPr id="116" name="TextBox 115"/>
          <p:cNvSpPr txBox="1"/>
          <p:nvPr/>
        </p:nvSpPr>
        <p:spPr>
          <a:xfrm rot="16200000">
            <a:off x="7100062" y="4108723"/>
            <a:ext cx="28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Segoe UI Symbol4"/>
              </a:rPr>
              <a:t>8</a:t>
            </a:r>
            <a:endParaRPr lang="en-US" b="1" dirty="0">
              <a:solidFill>
                <a:srgbClr val="FF0000"/>
              </a:solidFill>
              <a:latin typeface="Segoe UI Symbol4"/>
            </a:endParaRPr>
          </a:p>
        </p:txBody>
      </p:sp>
      <p:grpSp>
        <p:nvGrpSpPr>
          <p:cNvPr id="117" name="Group 116"/>
          <p:cNvGrpSpPr/>
          <p:nvPr/>
        </p:nvGrpSpPr>
        <p:grpSpPr>
          <a:xfrm>
            <a:off x="6852584" y="4109504"/>
            <a:ext cx="472168" cy="369332"/>
            <a:chOff x="1774877" y="5329734"/>
            <a:chExt cx="472168" cy="369332"/>
          </a:xfrm>
        </p:grpSpPr>
        <p:cxnSp>
          <p:nvCxnSpPr>
            <p:cNvPr id="118" name="Straight Connector 117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extBox 128"/>
            <p:cNvSpPr txBox="1"/>
            <p:nvPr/>
          </p:nvSpPr>
          <p:spPr>
            <a:xfrm>
              <a:off x="1774877" y="532973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0</a:t>
              </a:r>
            </a:p>
          </p:txBody>
        </p:sp>
      </p:grpSp>
      <p:sp>
        <p:nvSpPr>
          <p:cNvPr id="131" name="TextBox 130"/>
          <p:cNvSpPr txBox="1"/>
          <p:nvPr/>
        </p:nvSpPr>
        <p:spPr>
          <a:xfrm rot="16200000">
            <a:off x="9339886" y="2480100"/>
            <a:ext cx="28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Segoe UI Symbol4"/>
              </a:rPr>
              <a:t>8</a:t>
            </a:r>
            <a:endParaRPr lang="en-US" b="1" dirty="0">
              <a:solidFill>
                <a:srgbClr val="FF0000"/>
              </a:solidFill>
              <a:latin typeface="Segoe UI Symbol4"/>
            </a:endParaRPr>
          </a:p>
        </p:txBody>
      </p:sp>
      <p:grpSp>
        <p:nvGrpSpPr>
          <p:cNvPr id="138" name="Group 137"/>
          <p:cNvGrpSpPr/>
          <p:nvPr/>
        </p:nvGrpSpPr>
        <p:grpSpPr>
          <a:xfrm>
            <a:off x="9094972" y="2457175"/>
            <a:ext cx="472168" cy="369332"/>
            <a:chOff x="1774877" y="5329734"/>
            <a:chExt cx="472168" cy="369332"/>
          </a:xfrm>
        </p:grpSpPr>
        <p:cxnSp>
          <p:nvCxnSpPr>
            <p:cNvPr id="139" name="Straight Connector 138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TextBox 139"/>
            <p:cNvSpPr txBox="1"/>
            <p:nvPr/>
          </p:nvSpPr>
          <p:spPr>
            <a:xfrm>
              <a:off x="1774877" y="532973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  <a:latin typeface="Segoe UI Symbol4"/>
                </a:rPr>
                <a:t>5</a:t>
              </a:r>
              <a:endParaRPr lang="en-US" b="1" dirty="0">
                <a:solidFill>
                  <a:srgbClr val="FF0000"/>
                </a:solidFill>
                <a:latin typeface="Segoe UI Symbol4"/>
              </a:endParaRPr>
            </a:p>
          </p:txBody>
        </p:sp>
      </p:grpSp>
      <p:grpSp>
        <p:nvGrpSpPr>
          <p:cNvPr id="141" name="Group 140"/>
          <p:cNvGrpSpPr/>
          <p:nvPr/>
        </p:nvGrpSpPr>
        <p:grpSpPr>
          <a:xfrm>
            <a:off x="9135247" y="3625296"/>
            <a:ext cx="472168" cy="369332"/>
            <a:chOff x="1774877" y="5329734"/>
            <a:chExt cx="472168" cy="369332"/>
          </a:xfrm>
        </p:grpSpPr>
        <p:cxnSp>
          <p:nvCxnSpPr>
            <p:cNvPr id="142" name="Straight Connector 141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TextBox 142"/>
            <p:cNvSpPr txBox="1"/>
            <p:nvPr/>
          </p:nvSpPr>
          <p:spPr>
            <a:xfrm>
              <a:off x="1774877" y="532973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6</a:t>
              </a:r>
            </a:p>
          </p:txBody>
        </p:sp>
      </p:grpSp>
      <p:grpSp>
        <p:nvGrpSpPr>
          <p:cNvPr id="144" name="Group 143"/>
          <p:cNvGrpSpPr/>
          <p:nvPr/>
        </p:nvGrpSpPr>
        <p:grpSpPr>
          <a:xfrm>
            <a:off x="9148958" y="5599994"/>
            <a:ext cx="472168" cy="369332"/>
            <a:chOff x="1774877" y="5329734"/>
            <a:chExt cx="472168" cy="369332"/>
          </a:xfrm>
        </p:grpSpPr>
        <p:cxnSp>
          <p:nvCxnSpPr>
            <p:cNvPr id="145" name="Straight Connector 144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/>
            <p:cNvSpPr txBox="1"/>
            <p:nvPr/>
          </p:nvSpPr>
          <p:spPr>
            <a:xfrm>
              <a:off x="1774877" y="532973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  <a:latin typeface="Segoe UI Symbol4"/>
                </a:rPr>
                <a:t>9</a:t>
              </a:r>
              <a:endParaRPr lang="en-US" b="1" dirty="0">
                <a:solidFill>
                  <a:srgbClr val="FF0000"/>
                </a:solidFill>
                <a:latin typeface="Segoe UI Symbol4"/>
              </a:endParaRPr>
            </a:p>
          </p:txBody>
        </p:sp>
      </p:grpSp>
      <p:grpSp>
        <p:nvGrpSpPr>
          <p:cNvPr id="148" name="Group 147"/>
          <p:cNvGrpSpPr/>
          <p:nvPr/>
        </p:nvGrpSpPr>
        <p:grpSpPr>
          <a:xfrm>
            <a:off x="11287895" y="3673282"/>
            <a:ext cx="523444" cy="369332"/>
            <a:chOff x="1723601" y="5329734"/>
            <a:chExt cx="523444" cy="369332"/>
          </a:xfrm>
        </p:grpSpPr>
        <p:cxnSp>
          <p:nvCxnSpPr>
            <p:cNvPr id="149" name="Straight Connector 148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TextBox 149"/>
            <p:cNvSpPr txBox="1"/>
            <p:nvPr/>
          </p:nvSpPr>
          <p:spPr>
            <a:xfrm>
              <a:off x="1723601" y="5329734"/>
              <a:ext cx="428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  <a:latin typeface="Segoe UI Symbol4"/>
                </a:rPr>
                <a:t>11</a:t>
              </a:r>
              <a:endParaRPr lang="en-US" b="1" dirty="0">
                <a:solidFill>
                  <a:srgbClr val="FF0000"/>
                </a:solidFill>
                <a:latin typeface="Segoe UI Symbol4"/>
              </a:endParaRPr>
            </a:p>
          </p:txBody>
        </p:sp>
      </p:grpSp>
      <p:grpSp>
        <p:nvGrpSpPr>
          <p:cNvPr id="153" name="Group 152"/>
          <p:cNvGrpSpPr/>
          <p:nvPr/>
        </p:nvGrpSpPr>
        <p:grpSpPr>
          <a:xfrm>
            <a:off x="10981586" y="3598710"/>
            <a:ext cx="634541" cy="417898"/>
            <a:chOff x="1612504" y="5261366"/>
            <a:chExt cx="634541" cy="417898"/>
          </a:xfrm>
        </p:grpSpPr>
        <p:cxnSp>
          <p:nvCxnSpPr>
            <p:cNvPr id="154" name="Straight Connector 153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TextBox 154"/>
            <p:cNvSpPr txBox="1"/>
            <p:nvPr/>
          </p:nvSpPr>
          <p:spPr>
            <a:xfrm>
              <a:off x="1612504" y="5261366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  <a:latin typeface="Segoe UI Symbol4"/>
                </a:rPr>
                <a:t>10</a:t>
              </a:r>
              <a:endParaRPr lang="en-US" b="1" dirty="0">
                <a:solidFill>
                  <a:srgbClr val="FF0000"/>
                </a:solidFill>
                <a:latin typeface="Segoe UI Symbol4"/>
              </a:endParaRPr>
            </a:p>
          </p:txBody>
        </p:sp>
      </p:grpSp>
      <p:sp>
        <p:nvSpPr>
          <p:cNvPr id="157" name="TextBox 156"/>
          <p:cNvSpPr txBox="1"/>
          <p:nvPr/>
        </p:nvSpPr>
        <p:spPr>
          <a:xfrm>
            <a:off x="11116571" y="409919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4"/>
              </a:rPr>
              <a:t>B</a:t>
            </a:r>
            <a:endParaRPr lang="en-US" dirty="0">
              <a:latin typeface="Segoe UI Symbol4"/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7560042" y="409919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A</a:t>
            </a:r>
          </a:p>
        </p:txBody>
      </p:sp>
      <p:sp>
        <p:nvSpPr>
          <p:cNvPr id="159" name="TextBox 158"/>
          <p:cNvSpPr txBox="1"/>
          <p:nvPr/>
        </p:nvSpPr>
        <p:spPr>
          <a:xfrm>
            <a:off x="9344688" y="304369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P</a:t>
            </a:r>
          </a:p>
        </p:txBody>
      </p:sp>
      <p:sp>
        <p:nvSpPr>
          <p:cNvPr id="160" name="TextBox 159"/>
          <p:cNvSpPr txBox="1"/>
          <p:nvPr/>
        </p:nvSpPr>
        <p:spPr>
          <a:xfrm>
            <a:off x="9344688" y="409323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Q</a:t>
            </a:r>
          </a:p>
        </p:txBody>
      </p:sp>
      <p:sp>
        <p:nvSpPr>
          <p:cNvPr id="161" name="TextBox 160"/>
          <p:cNvSpPr txBox="1"/>
          <p:nvPr/>
        </p:nvSpPr>
        <p:spPr>
          <a:xfrm>
            <a:off x="9344688" y="5084106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R</a:t>
            </a:r>
          </a:p>
        </p:txBody>
      </p:sp>
      <p:sp>
        <p:nvSpPr>
          <p:cNvPr id="162" name="TextBox 161"/>
          <p:cNvSpPr txBox="1"/>
          <p:nvPr/>
        </p:nvSpPr>
        <p:spPr>
          <a:xfrm>
            <a:off x="8333673" y="5937246"/>
            <a:ext cx="2386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  <a:latin typeface="Segoe UI Symbol4"/>
              </a:rPr>
              <a:t>ACTUAL SOLUTION</a:t>
            </a:r>
            <a:endParaRPr lang="en-US" b="1" dirty="0">
              <a:solidFill>
                <a:schemeClr val="accent3"/>
              </a:solidFill>
              <a:latin typeface="Segoe UI Symbol4"/>
            </a:endParaRPr>
          </a:p>
        </p:txBody>
      </p:sp>
      <p:cxnSp>
        <p:nvCxnSpPr>
          <p:cNvPr id="163" name="Straight Connector 162"/>
          <p:cNvCxnSpPr/>
          <p:nvPr/>
        </p:nvCxnSpPr>
        <p:spPr>
          <a:xfrm flipH="1">
            <a:off x="4987558" y="2135692"/>
            <a:ext cx="159262" cy="3297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1199499" y="2586795"/>
            <a:ext cx="1047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>
                <a:solidFill>
                  <a:srgbClr val="0070C0"/>
                </a:solidFill>
                <a:latin typeface="Segoe UI Symbol4"/>
              </a:rPr>
              <a:t>1</a:t>
            </a:r>
            <a:r>
              <a:rPr lang="en-US" b="1" u="sng" baseline="30000" dirty="0" smtClean="0">
                <a:solidFill>
                  <a:srgbClr val="0070C0"/>
                </a:solidFill>
                <a:latin typeface="Segoe UI Symbol4"/>
              </a:rPr>
              <a:t>st</a:t>
            </a:r>
            <a:r>
              <a:rPr lang="en-US" b="1" u="sng" dirty="0" smtClean="0">
                <a:solidFill>
                  <a:srgbClr val="0070C0"/>
                </a:solidFill>
                <a:latin typeface="Segoe UI Symbol4"/>
              </a:rPr>
              <a:t> Time</a:t>
            </a:r>
            <a:endParaRPr lang="en-US" b="1" u="sng" dirty="0">
              <a:solidFill>
                <a:srgbClr val="0070C0"/>
              </a:solidFill>
              <a:latin typeface="Segoe UI Symbol4"/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5486499" y="4913800"/>
            <a:ext cx="1077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4"/>
              </a:rPr>
              <a:t>d[B] = </a:t>
            </a:r>
            <a:r>
              <a:rPr 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  <a:r>
              <a:rPr lang="en-US" dirty="0" smtClean="0">
                <a:latin typeface="Segoe UI Symbol4"/>
              </a:rPr>
              <a:t> </a:t>
            </a:r>
            <a:endParaRPr lang="en-US" dirty="0">
              <a:latin typeface="Segoe UI Symbol4"/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5491886" y="5255181"/>
            <a:ext cx="1468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4"/>
              </a:rPr>
              <a:t>d[P] + 6 = </a:t>
            </a:r>
            <a:r>
              <a:rPr 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  <a:r>
              <a:rPr lang="en-US" dirty="0" smtClean="0">
                <a:latin typeface="Segoe UI Symbol4"/>
              </a:rPr>
              <a:t> </a:t>
            </a:r>
            <a:endParaRPr lang="en-US" dirty="0">
              <a:latin typeface="Segoe UI Symbol4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5490494" y="5596562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Segoe UI Symbol4"/>
              </a:rPr>
              <a:t>NO CHANGE!</a:t>
            </a:r>
            <a:endParaRPr lang="en-US" b="1" dirty="0">
              <a:solidFill>
                <a:srgbClr val="FF0000"/>
              </a:solidFill>
              <a:latin typeface="Segoe UI Symbol4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486499" y="4913800"/>
            <a:ext cx="1676248" cy="1052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8" name="Straight Connector 167"/>
          <p:cNvCxnSpPr/>
          <p:nvPr/>
        </p:nvCxnSpPr>
        <p:spPr>
          <a:xfrm flipH="1">
            <a:off x="5431581" y="2132960"/>
            <a:ext cx="159262" cy="3297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 flipH="1">
            <a:off x="5877919" y="2140269"/>
            <a:ext cx="159262" cy="3297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 flipH="1">
            <a:off x="6305177" y="2165465"/>
            <a:ext cx="159262" cy="3297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1" name="Group 170"/>
          <p:cNvGrpSpPr/>
          <p:nvPr/>
        </p:nvGrpSpPr>
        <p:grpSpPr>
          <a:xfrm>
            <a:off x="3373507" y="5573218"/>
            <a:ext cx="472168" cy="369332"/>
            <a:chOff x="1774877" y="5329734"/>
            <a:chExt cx="472168" cy="369332"/>
          </a:xfrm>
        </p:grpSpPr>
        <p:cxnSp>
          <p:nvCxnSpPr>
            <p:cNvPr id="172" name="Straight Connector 171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TextBox 172"/>
            <p:cNvSpPr txBox="1"/>
            <p:nvPr/>
          </p:nvSpPr>
          <p:spPr>
            <a:xfrm>
              <a:off x="1774877" y="532973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  <a:latin typeface="Segoe UI Symbol4"/>
                </a:rPr>
                <a:t>9</a:t>
              </a:r>
              <a:endParaRPr lang="en-US" b="1" dirty="0">
                <a:solidFill>
                  <a:srgbClr val="FF0000"/>
                </a:solidFill>
                <a:latin typeface="Segoe UI Symbol4"/>
              </a:endParaRPr>
            </a:p>
          </p:txBody>
        </p:sp>
      </p:grpSp>
      <p:cxnSp>
        <p:nvCxnSpPr>
          <p:cNvPr id="174" name="Straight Connector 173"/>
          <p:cNvCxnSpPr/>
          <p:nvPr/>
        </p:nvCxnSpPr>
        <p:spPr>
          <a:xfrm flipH="1">
            <a:off x="6669569" y="2163507"/>
            <a:ext cx="159262" cy="3297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8" name="Group 177"/>
          <p:cNvGrpSpPr/>
          <p:nvPr/>
        </p:nvGrpSpPr>
        <p:grpSpPr>
          <a:xfrm>
            <a:off x="3308719" y="2469940"/>
            <a:ext cx="472168" cy="369332"/>
            <a:chOff x="1774877" y="5329734"/>
            <a:chExt cx="472168" cy="369332"/>
          </a:xfrm>
        </p:grpSpPr>
        <p:cxnSp>
          <p:nvCxnSpPr>
            <p:cNvPr id="179" name="Straight Connector 178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TextBox 179"/>
            <p:cNvSpPr txBox="1"/>
            <p:nvPr/>
          </p:nvSpPr>
          <p:spPr>
            <a:xfrm>
              <a:off x="1774877" y="532973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5</a:t>
              </a:r>
            </a:p>
          </p:txBody>
        </p:sp>
      </p:grpSp>
      <p:cxnSp>
        <p:nvCxnSpPr>
          <p:cNvPr id="181" name="Straight Connector 180"/>
          <p:cNvCxnSpPr/>
          <p:nvPr/>
        </p:nvCxnSpPr>
        <p:spPr>
          <a:xfrm flipH="1">
            <a:off x="7096827" y="2161649"/>
            <a:ext cx="159262" cy="3297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2" name="Group 181"/>
          <p:cNvGrpSpPr/>
          <p:nvPr/>
        </p:nvGrpSpPr>
        <p:grpSpPr>
          <a:xfrm>
            <a:off x="3365334" y="3628614"/>
            <a:ext cx="472168" cy="369332"/>
            <a:chOff x="1774877" y="5329734"/>
            <a:chExt cx="472168" cy="369332"/>
          </a:xfrm>
        </p:grpSpPr>
        <p:cxnSp>
          <p:nvCxnSpPr>
            <p:cNvPr id="183" name="Straight Connector 182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TextBox 183"/>
            <p:cNvSpPr txBox="1"/>
            <p:nvPr/>
          </p:nvSpPr>
          <p:spPr>
            <a:xfrm>
              <a:off x="1774877" y="532973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6</a:t>
              </a:r>
            </a:p>
          </p:txBody>
        </p:sp>
      </p:grpSp>
      <p:sp>
        <p:nvSpPr>
          <p:cNvPr id="185" name="TextBox 184"/>
          <p:cNvSpPr txBox="1"/>
          <p:nvPr/>
        </p:nvSpPr>
        <p:spPr>
          <a:xfrm>
            <a:off x="1157281" y="5936162"/>
            <a:ext cx="3480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5"/>
                </a:solidFill>
                <a:latin typeface="Segoe UI Symbol4"/>
              </a:rPr>
              <a:t>Are all the vertices saturated?</a:t>
            </a:r>
            <a:endParaRPr lang="en-US" b="1" dirty="0">
              <a:solidFill>
                <a:schemeClr val="accent5"/>
              </a:solidFill>
              <a:latin typeface="Segoe UI Symbol4"/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4611088" y="5932101"/>
            <a:ext cx="2582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Segoe UI Symbol4"/>
              </a:rPr>
              <a:t>No! B is not saturated</a:t>
            </a:r>
            <a:endParaRPr lang="en-US" b="1" dirty="0">
              <a:solidFill>
                <a:srgbClr val="FF0000"/>
              </a:solidFill>
              <a:latin typeface="Segoe UI Symbol4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212940" y="5896096"/>
            <a:ext cx="6177311" cy="394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TextBox 186"/>
          <p:cNvSpPr txBox="1"/>
          <p:nvPr/>
        </p:nvSpPr>
        <p:spPr>
          <a:xfrm>
            <a:off x="1114583" y="5862541"/>
            <a:ext cx="15131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  <a:latin typeface="Segoe UI Symbol4"/>
              </a:rPr>
              <a:t>REPEAT!</a:t>
            </a:r>
            <a:endParaRPr lang="en-US" sz="2400" b="1" dirty="0">
              <a:solidFill>
                <a:srgbClr val="00B050"/>
              </a:solidFill>
              <a:latin typeface="Segoe UI Symbol4"/>
            </a:endParaRPr>
          </a:p>
        </p:txBody>
      </p:sp>
    </p:spTree>
    <p:extLst>
      <p:ext uri="{BB962C8B-B14F-4D97-AF65-F5344CB8AC3E}">
        <p14:creationId xmlns:p14="http://schemas.microsoft.com/office/powerpoint/2010/main" val="2253483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1000"/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5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8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8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8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3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3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8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8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3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4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9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4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72" grpId="0"/>
      <p:bldP spid="68" grpId="0"/>
      <p:bldP spid="71" grpId="0" animBg="1"/>
      <p:bldP spid="75" grpId="0" animBg="1"/>
      <p:bldP spid="76" grpId="0" animBg="1"/>
      <p:bldP spid="82" grpId="0" animBg="1"/>
      <p:bldP spid="83" grpId="0" animBg="1"/>
      <p:bldP spid="107" grpId="0"/>
      <p:bldP spid="108" grpId="0"/>
      <p:bldP spid="109" grpId="0"/>
      <p:bldP spid="110" grpId="0"/>
      <p:bldP spid="111" grpId="0"/>
      <p:bldP spid="112" grpId="0"/>
      <p:bldP spid="113" grpId="0"/>
      <p:bldP spid="114" grpId="0"/>
      <p:bldP spid="115" grpId="0"/>
      <p:bldP spid="116" grpId="0"/>
      <p:bldP spid="131" grpId="0"/>
      <p:bldP spid="157" grpId="0"/>
      <p:bldP spid="158" grpId="0"/>
      <p:bldP spid="159" grpId="0"/>
      <p:bldP spid="160" grpId="0"/>
      <p:bldP spid="161" grpId="0"/>
      <p:bldP spid="162" grpId="0"/>
      <p:bldP spid="164" grpId="0"/>
      <p:bldP spid="165" grpId="0"/>
      <p:bldP spid="8" grpId="0" animBg="1"/>
      <p:bldP spid="185" grpId="0"/>
      <p:bldP spid="186" grpId="0"/>
      <p:bldP spid="27" grpId="0" animBg="1"/>
      <p:bldP spid="18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Arrow Connector 8"/>
          <p:cNvCxnSpPr>
            <a:stCxn id="49" idx="7"/>
            <a:endCxn id="51" idx="2"/>
          </p:cNvCxnSpPr>
          <p:nvPr/>
        </p:nvCxnSpPr>
        <p:spPr>
          <a:xfrm flipV="1">
            <a:off x="2168983" y="3188405"/>
            <a:ext cx="1288585" cy="8676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9" idx="6"/>
            <a:endCxn id="55" idx="2"/>
          </p:cNvCxnSpPr>
          <p:nvPr/>
        </p:nvCxnSpPr>
        <p:spPr>
          <a:xfrm flipV="1">
            <a:off x="2253653" y="4254500"/>
            <a:ext cx="1206480" cy="59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9" idx="5"/>
            <a:endCxn id="60" idx="1"/>
          </p:cNvCxnSpPr>
          <p:nvPr/>
        </p:nvCxnSpPr>
        <p:spPr>
          <a:xfrm>
            <a:off x="2168983" y="4464871"/>
            <a:ext cx="1385317" cy="5745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51" idx="6"/>
            <a:endCxn id="45" idx="1"/>
          </p:cNvCxnSpPr>
          <p:nvPr/>
        </p:nvCxnSpPr>
        <p:spPr>
          <a:xfrm>
            <a:off x="4035734" y="3188405"/>
            <a:ext cx="1280952" cy="8676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55" idx="6"/>
            <a:endCxn id="45" idx="2"/>
          </p:cNvCxnSpPr>
          <p:nvPr/>
        </p:nvCxnSpPr>
        <p:spPr>
          <a:xfrm>
            <a:off x="4038299" y="4254500"/>
            <a:ext cx="1193717" cy="59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60" idx="6"/>
            <a:endCxn id="45" idx="3"/>
          </p:cNvCxnSpPr>
          <p:nvPr/>
        </p:nvCxnSpPr>
        <p:spPr>
          <a:xfrm flipV="1">
            <a:off x="4047796" y="4464871"/>
            <a:ext cx="1268890" cy="7789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51" idx="6"/>
            <a:endCxn id="45" idx="1"/>
          </p:cNvCxnSpPr>
          <p:nvPr/>
        </p:nvCxnSpPr>
        <p:spPr>
          <a:xfrm>
            <a:off x="4035734" y="3188405"/>
            <a:ext cx="1280952" cy="86764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5" idx="6"/>
            <a:endCxn id="45" idx="2"/>
          </p:cNvCxnSpPr>
          <p:nvPr/>
        </p:nvCxnSpPr>
        <p:spPr>
          <a:xfrm>
            <a:off x="4038299" y="4254500"/>
            <a:ext cx="1193717" cy="595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0" idx="6"/>
            <a:endCxn id="45" idx="3"/>
          </p:cNvCxnSpPr>
          <p:nvPr/>
        </p:nvCxnSpPr>
        <p:spPr>
          <a:xfrm flipV="1">
            <a:off x="4047796" y="4464871"/>
            <a:ext cx="1268890" cy="77896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9" idx="5"/>
            <a:endCxn id="60" idx="1"/>
          </p:cNvCxnSpPr>
          <p:nvPr/>
        </p:nvCxnSpPr>
        <p:spPr>
          <a:xfrm>
            <a:off x="2168983" y="4464871"/>
            <a:ext cx="1385317" cy="57454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9" idx="7"/>
            <a:endCxn id="51" idx="2"/>
          </p:cNvCxnSpPr>
          <p:nvPr/>
        </p:nvCxnSpPr>
        <p:spPr>
          <a:xfrm flipV="1">
            <a:off x="2168983" y="3188405"/>
            <a:ext cx="1288585" cy="86764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49" idx="6"/>
            <a:endCxn id="55" idx="2"/>
          </p:cNvCxnSpPr>
          <p:nvPr/>
        </p:nvCxnSpPr>
        <p:spPr>
          <a:xfrm flipV="1">
            <a:off x="2253653" y="4254500"/>
            <a:ext cx="1206480" cy="5958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EDGE  WISE  RELAXATION  FOR CALCULATING  SHORTEST  PATH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F0351-E526-4F55-B6AF-BC1B5B30C66E}" type="datetime2">
              <a:rPr lang="en-US" smtClean="0"/>
              <a:t>Thursday, October 14,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Swapnil Biswas, Lecturer, Dept of CSE, MIST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26</a:t>
            </a:fld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083513" y="1747626"/>
            <a:ext cx="6410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Segoe UI Symbol4"/>
              </a:rPr>
              <a:t>Create a sequence S containing all the edges in any order</a:t>
            </a:r>
            <a:endParaRPr lang="en-US" dirty="0">
              <a:latin typeface="Segoe UI Symbol4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7341558" y="1750407"/>
            <a:ext cx="4730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Segoe UI Symbol4"/>
              </a:rPr>
              <a:t>Relax S until all the vertices are saturated</a:t>
            </a:r>
            <a:endParaRPr lang="en-US" dirty="0">
              <a:latin typeface="Segoe UI Symbol4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5232016" y="3971375"/>
            <a:ext cx="578166" cy="57816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1675487" y="3971375"/>
            <a:ext cx="578166" cy="57816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3457568" y="2899322"/>
            <a:ext cx="578166" cy="57816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3460133" y="3965417"/>
            <a:ext cx="578166" cy="57816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3469630" y="4954749"/>
            <a:ext cx="578166" cy="57816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2435536" y="467164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9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435536" y="33245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5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736393" y="392331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4"/>
              </a:rPr>
              <a:t>6</a:t>
            </a:r>
            <a:endParaRPr lang="en-US" dirty="0">
              <a:latin typeface="Segoe UI Symbol4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556163" y="48330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1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556163" y="32987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4"/>
              </a:rPr>
              <a:t>6</a:t>
            </a:r>
            <a:endParaRPr lang="en-US" dirty="0">
              <a:latin typeface="Segoe UI Symbol4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193528" y="392932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9</a:t>
            </a:r>
          </a:p>
        </p:txBody>
      </p:sp>
      <p:sp>
        <p:nvSpPr>
          <p:cNvPr id="74" name="TextBox 73"/>
          <p:cNvSpPr txBox="1"/>
          <p:nvPr/>
        </p:nvSpPr>
        <p:spPr>
          <a:xfrm rot="16200000">
            <a:off x="5809414" y="3695029"/>
            <a:ext cx="28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Segoe UI Symbol4"/>
              </a:rPr>
              <a:t>8</a:t>
            </a:r>
            <a:endParaRPr lang="en-US" b="1" dirty="0">
              <a:solidFill>
                <a:srgbClr val="FF0000"/>
              </a:solidFill>
              <a:latin typeface="Segoe UI Symbol4"/>
            </a:endParaRPr>
          </a:p>
        </p:txBody>
      </p:sp>
      <p:sp>
        <p:nvSpPr>
          <p:cNvPr id="77" name="TextBox 76"/>
          <p:cNvSpPr txBox="1"/>
          <p:nvPr/>
        </p:nvSpPr>
        <p:spPr>
          <a:xfrm rot="16200000">
            <a:off x="3618337" y="5568073"/>
            <a:ext cx="28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Segoe UI Symbol4"/>
              </a:rPr>
              <a:t>8</a:t>
            </a:r>
            <a:endParaRPr lang="en-US" b="1" dirty="0">
              <a:solidFill>
                <a:srgbClr val="FF0000"/>
              </a:solidFill>
              <a:latin typeface="Segoe UI Symbol4"/>
            </a:endParaRPr>
          </a:p>
        </p:txBody>
      </p:sp>
      <p:sp>
        <p:nvSpPr>
          <p:cNvPr id="78" name="TextBox 77"/>
          <p:cNvSpPr txBox="1"/>
          <p:nvPr/>
        </p:nvSpPr>
        <p:spPr>
          <a:xfrm rot="16200000">
            <a:off x="3587444" y="3660932"/>
            <a:ext cx="28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Segoe UI Symbol4"/>
              </a:rPr>
              <a:t>8</a:t>
            </a:r>
            <a:endParaRPr lang="en-US" b="1" dirty="0">
              <a:solidFill>
                <a:srgbClr val="FF0000"/>
              </a:solidFill>
              <a:latin typeface="Segoe UI Symbol4"/>
            </a:endParaRPr>
          </a:p>
        </p:txBody>
      </p:sp>
      <p:sp>
        <p:nvSpPr>
          <p:cNvPr id="79" name="TextBox 78"/>
          <p:cNvSpPr txBox="1"/>
          <p:nvPr/>
        </p:nvSpPr>
        <p:spPr>
          <a:xfrm rot="16200000">
            <a:off x="1330991" y="4096373"/>
            <a:ext cx="28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Segoe UI Symbol4"/>
              </a:rPr>
              <a:t>8</a:t>
            </a:r>
            <a:endParaRPr lang="en-US" b="1" dirty="0">
              <a:solidFill>
                <a:srgbClr val="FF0000"/>
              </a:solidFill>
              <a:latin typeface="Segoe UI Symbol4"/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1083513" y="4097154"/>
            <a:ext cx="472168" cy="369332"/>
            <a:chOff x="1774877" y="5329734"/>
            <a:chExt cx="472168" cy="369332"/>
          </a:xfrm>
        </p:grpSpPr>
        <p:cxnSp>
          <p:nvCxnSpPr>
            <p:cNvPr id="80" name="Straight Connector 79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/>
            <p:cNvSpPr txBox="1"/>
            <p:nvPr/>
          </p:nvSpPr>
          <p:spPr>
            <a:xfrm>
              <a:off x="1774877" y="532973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0</a:t>
              </a:r>
            </a:p>
          </p:txBody>
        </p:sp>
      </p:grpSp>
      <p:sp>
        <p:nvSpPr>
          <p:cNvPr id="86" name="TextBox 85"/>
          <p:cNvSpPr txBox="1"/>
          <p:nvPr/>
        </p:nvSpPr>
        <p:spPr>
          <a:xfrm rot="16200000">
            <a:off x="3570815" y="2467750"/>
            <a:ext cx="28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Segoe UI Symbol4"/>
              </a:rPr>
              <a:t>8</a:t>
            </a:r>
            <a:endParaRPr lang="en-US" b="1" dirty="0">
              <a:solidFill>
                <a:srgbClr val="FF0000"/>
              </a:solidFill>
              <a:latin typeface="Segoe UI Symbol4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347500" y="408684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4"/>
              </a:rPr>
              <a:t>B</a:t>
            </a:r>
            <a:endParaRPr lang="en-US" dirty="0">
              <a:latin typeface="Segoe UI Symbol4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790971" y="408684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A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575617" y="303134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P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575617" y="408088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Q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575617" y="5071756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R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083513" y="2090624"/>
            <a:ext cx="6541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Segoe UI Symbol4"/>
              </a:rPr>
              <a:t>Consider A is the source and S = {PB, QB, RB, AR, AP, AQ}</a:t>
            </a:r>
            <a:endParaRPr lang="en-US" dirty="0">
              <a:latin typeface="Segoe UI Symbol4"/>
            </a:endParaRPr>
          </a:p>
        </p:txBody>
      </p:sp>
      <p:sp>
        <p:nvSpPr>
          <p:cNvPr id="71" name="Oval 70"/>
          <p:cNvSpPr/>
          <p:nvPr/>
        </p:nvSpPr>
        <p:spPr>
          <a:xfrm>
            <a:off x="11001087" y="3983725"/>
            <a:ext cx="578166" cy="57816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7444558" y="3983725"/>
            <a:ext cx="578166" cy="57816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9226639" y="2911672"/>
            <a:ext cx="578166" cy="57816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9229204" y="3977767"/>
            <a:ext cx="578166" cy="57816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9238701" y="4967099"/>
            <a:ext cx="578166" cy="57816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Arrow Connector 83"/>
          <p:cNvCxnSpPr>
            <a:stCxn id="75" idx="7"/>
            <a:endCxn id="76" idx="2"/>
          </p:cNvCxnSpPr>
          <p:nvPr/>
        </p:nvCxnSpPr>
        <p:spPr>
          <a:xfrm flipV="1">
            <a:off x="7938054" y="3200755"/>
            <a:ext cx="1288585" cy="8676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75" idx="6"/>
            <a:endCxn id="82" idx="2"/>
          </p:cNvCxnSpPr>
          <p:nvPr/>
        </p:nvCxnSpPr>
        <p:spPr>
          <a:xfrm flipV="1">
            <a:off x="8022724" y="4266850"/>
            <a:ext cx="1206480" cy="59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75" idx="5"/>
            <a:endCxn id="83" idx="1"/>
          </p:cNvCxnSpPr>
          <p:nvPr/>
        </p:nvCxnSpPr>
        <p:spPr>
          <a:xfrm>
            <a:off x="7938054" y="4477221"/>
            <a:ext cx="1385317" cy="5745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76" idx="6"/>
            <a:endCxn id="71" idx="1"/>
          </p:cNvCxnSpPr>
          <p:nvPr/>
        </p:nvCxnSpPr>
        <p:spPr>
          <a:xfrm>
            <a:off x="9804805" y="3200755"/>
            <a:ext cx="1280952" cy="8676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82" idx="6"/>
            <a:endCxn id="71" idx="2"/>
          </p:cNvCxnSpPr>
          <p:nvPr/>
        </p:nvCxnSpPr>
        <p:spPr>
          <a:xfrm>
            <a:off x="9807370" y="4266850"/>
            <a:ext cx="1193717" cy="59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83" idx="6"/>
            <a:endCxn id="71" idx="3"/>
          </p:cNvCxnSpPr>
          <p:nvPr/>
        </p:nvCxnSpPr>
        <p:spPr>
          <a:xfrm flipV="1">
            <a:off x="9816867" y="4477221"/>
            <a:ext cx="1268890" cy="7789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8204607" y="46839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9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8204607" y="33368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5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8505464" y="393566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4"/>
              </a:rPr>
              <a:t>6</a:t>
            </a:r>
            <a:endParaRPr lang="en-US" dirty="0">
              <a:latin typeface="Segoe UI Symbol4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10325234" y="484538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1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10325234" y="331113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4"/>
              </a:rPr>
              <a:t>6</a:t>
            </a:r>
            <a:endParaRPr lang="en-US" dirty="0">
              <a:latin typeface="Segoe UI Symbol4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9962599" y="39416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9</a:t>
            </a:r>
          </a:p>
        </p:txBody>
      </p:sp>
      <p:sp>
        <p:nvSpPr>
          <p:cNvPr id="113" name="TextBox 112"/>
          <p:cNvSpPr txBox="1"/>
          <p:nvPr/>
        </p:nvSpPr>
        <p:spPr>
          <a:xfrm rot="16200000">
            <a:off x="11578485" y="3707379"/>
            <a:ext cx="28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Segoe UI Symbol4"/>
              </a:rPr>
              <a:t>8</a:t>
            </a:r>
            <a:endParaRPr lang="en-US" b="1" dirty="0">
              <a:solidFill>
                <a:srgbClr val="FF0000"/>
              </a:solidFill>
              <a:latin typeface="Segoe UI Symbol4"/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9387408" y="5580423"/>
            <a:ext cx="28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Segoe UI Symbol4"/>
              </a:rPr>
              <a:t>8</a:t>
            </a:r>
            <a:endParaRPr lang="en-US" b="1" dirty="0">
              <a:solidFill>
                <a:srgbClr val="FF0000"/>
              </a:solidFill>
              <a:latin typeface="Segoe UI Symbol4"/>
            </a:endParaRPr>
          </a:p>
        </p:txBody>
      </p:sp>
      <p:sp>
        <p:nvSpPr>
          <p:cNvPr id="115" name="TextBox 114"/>
          <p:cNvSpPr txBox="1"/>
          <p:nvPr/>
        </p:nvSpPr>
        <p:spPr>
          <a:xfrm rot="16200000">
            <a:off x="9356515" y="3673282"/>
            <a:ext cx="28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Segoe UI Symbol4"/>
              </a:rPr>
              <a:t>8</a:t>
            </a:r>
            <a:endParaRPr lang="en-US" b="1" dirty="0">
              <a:solidFill>
                <a:srgbClr val="FF0000"/>
              </a:solidFill>
              <a:latin typeface="Segoe UI Symbol4"/>
            </a:endParaRPr>
          </a:p>
        </p:txBody>
      </p:sp>
      <p:sp>
        <p:nvSpPr>
          <p:cNvPr id="116" name="TextBox 115"/>
          <p:cNvSpPr txBox="1"/>
          <p:nvPr/>
        </p:nvSpPr>
        <p:spPr>
          <a:xfrm rot="16200000">
            <a:off x="7100062" y="4108723"/>
            <a:ext cx="28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Segoe UI Symbol4"/>
              </a:rPr>
              <a:t>8</a:t>
            </a:r>
            <a:endParaRPr lang="en-US" b="1" dirty="0">
              <a:solidFill>
                <a:srgbClr val="FF0000"/>
              </a:solidFill>
              <a:latin typeface="Segoe UI Symbol4"/>
            </a:endParaRPr>
          </a:p>
        </p:txBody>
      </p:sp>
      <p:grpSp>
        <p:nvGrpSpPr>
          <p:cNvPr id="117" name="Group 116"/>
          <p:cNvGrpSpPr/>
          <p:nvPr/>
        </p:nvGrpSpPr>
        <p:grpSpPr>
          <a:xfrm>
            <a:off x="6852584" y="4109504"/>
            <a:ext cx="472168" cy="369332"/>
            <a:chOff x="1774877" y="5329734"/>
            <a:chExt cx="472168" cy="369332"/>
          </a:xfrm>
        </p:grpSpPr>
        <p:cxnSp>
          <p:nvCxnSpPr>
            <p:cNvPr id="118" name="Straight Connector 117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extBox 128"/>
            <p:cNvSpPr txBox="1"/>
            <p:nvPr/>
          </p:nvSpPr>
          <p:spPr>
            <a:xfrm>
              <a:off x="1774877" y="532973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0</a:t>
              </a:r>
            </a:p>
          </p:txBody>
        </p:sp>
      </p:grpSp>
      <p:sp>
        <p:nvSpPr>
          <p:cNvPr id="131" name="TextBox 130"/>
          <p:cNvSpPr txBox="1"/>
          <p:nvPr/>
        </p:nvSpPr>
        <p:spPr>
          <a:xfrm rot="16200000">
            <a:off x="9339886" y="2480100"/>
            <a:ext cx="28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Segoe UI Symbol4"/>
              </a:rPr>
              <a:t>8</a:t>
            </a:r>
            <a:endParaRPr lang="en-US" b="1" dirty="0">
              <a:solidFill>
                <a:srgbClr val="FF0000"/>
              </a:solidFill>
              <a:latin typeface="Segoe UI Symbol4"/>
            </a:endParaRPr>
          </a:p>
        </p:txBody>
      </p:sp>
      <p:grpSp>
        <p:nvGrpSpPr>
          <p:cNvPr id="138" name="Group 137"/>
          <p:cNvGrpSpPr/>
          <p:nvPr/>
        </p:nvGrpSpPr>
        <p:grpSpPr>
          <a:xfrm>
            <a:off x="9094972" y="2457175"/>
            <a:ext cx="472168" cy="369332"/>
            <a:chOff x="1774877" y="5329734"/>
            <a:chExt cx="472168" cy="369332"/>
          </a:xfrm>
        </p:grpSpPr>
        <p:cxnSp>
          <p:nvCxnSpPr>
            <p:cNvPr id="139" name="Straight Connector 138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TextBox 139"/>
            <p:cNvSpPr txBox="1"/>
            <p:nvPr/>
          </p:nvSpPr>
          <p:spPr>
            <a:xfrm>
              <a:off x="1774877" y="532973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  <a:latin typeface="Segoe UI Symbol4"/>
                </a:rPr>
                <a:t>5</a:t>
              </a:r>
              <a:endParaRPr lang="en-US" b="1" dirty="0">
                <a:solidFill>
                  <a:srgbClr val="FF0000"/>
                </a:solidFill>
                <a:latin typeface="Segoe UI Symbol4"/>
              </a:endParaRPr>
            </a:p>
          </p:txBody>
        </p:sp>
      </p:grpSp>
      <p:grpSp>
        <p:nvGrpSpPr>
          <p:cNvPr id="141" name="Group 140"/>
          <p:cNvGrpSpPr/>
          <p:nvPr/>
        </p:nvGrpSpPr>
        <p:grpSpPr>
          <a:xfrm>
            <a:off x="9135247" y="3625296"/>
            <a:ext cx="472168" cy="369332"/>
            <a:chOff x="1774877" y="5329734"/>
            <a:chExt cx="472168" cy="369332"/>
          </a:xfrm>
        </p:grpSpPr>
        <p:cxnSp>
          <p:nvCxnSpPr>
            <p:cNvPr id="142" name="Straight Connector 141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TextBox 142"/>
            <p:cNvSpPr txBox="1"/>
            <p:nvPr/>
          </p:nvSpPr>
          <p:spPr>
            <a:xfrm>
              <a:off x="1774877" y="532973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6</a:t>
              </a:r>
            </a:p>
          </p:txBody>
        </p:sp>
      </p:grpSp>
      <p:grpSp>
        <p:nvGrpSpPr>
          <p:cNvPr id="144" name="Group 143"/>
          <p:cNvGrpSpPr/>
          <p:nvPr/>
        </p:nvGrpSpPr>
        <p:grpSpPr>
          <a:xfrm>
            <a:off x="9148958" y="5599994"/>
            <a:ext cx="472168" cy="369332"/>
            <a:chOff x="1774877" y="5329734"/>
            <a:chExt cx="472168" cy="369332"/>
          </a:xfrm>
        </p:grpSpPr>
        <p:cxnSp>
          <p:nvCxnSpPr>
            <p:cNvPr id="145" name="Straight Connector 144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/>
            <p:cNvSpPr txBox="1"/>
            <p:nvPr/>
          </p:nvSpPr>
          <p:spPr>
            <a:xfrm>
              <a:off x="1774877" y="532973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  <a:latin typeface="Segoe UI Symbol4"/>
                </a:rPr>
                <a:t>9</a:t>
              </a:r>
              <a:endParaRPr lang="en-US" b="1" dirty="0">
                <a:solidFill>
                  <a:srgbClr val="FF0000"/>
                </a:solidFill>
                <a:latin typeface="Segoe UI Symbol4"/>
              </a:endParaRPr>
            </a:p>
          </p:txBody>
        </p:sp>
      </p:grpSp>
      <p:grpSp>
        <p:nvGrpSpPr>
          <p:cNvPr id="148" name="Group 147"/>
          <p:cNvGrpSpPr/>
          <p:nvPr/>
        </p:nvGrpSpPr>
        <p:grpSpPr>
          <a:xfrm>
            <a:off x="11287895" y="3673282"/>
            <a:ext cx="523444" cy="369332"/>
            <a:chOff x="1723601" y="5329734"/>
            <a:chExt cx="523444" cy="369332"/>
          </a:xfrm>
        </p:grpSpPr>
        <p:cxnSp>
          <p:nvCxnSpPr>
            <p:cNvPr id="149" name="Straight Connector 148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TextBox 149"/>
            <p:cNvSpPr txBox="1"/>
            <p:nvPr/>
          </p:nvSpPr>
          <p:spPr>
            <a:xfrm>
              <a:off x="1723601" y="5329734"/>
              <a:ext cx="428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  <a:latin typeface="Segoe UI Symbol4"/>
                </a:rPr>
                <a:t>11</a:t>
              </a:r>
              <a:endParaRPr lang="en-US" b="1" dirty="0">
                <a:solidFill>
                  <a:srgbClr val="FF0000"/>
                </a:solidFill>
                <a:latin typeface="Segoe UI Symbol4"/>
              </a:endParaRPr>
            </a:p>
          </p:txBody>
        </p:sp>
      </p:grpSp>
      <p:grpSp>
        <p:nvGrpSpPr>
          <p:cNvPr id="153" name="Group 152"/>
          <p:cNvGrpSpPr/>
          <p:nvPr/>
        </p:nvGrpSpPr>
        <p:grpSpPr>
          <a:xfrm>
            <a:off x="10981586" y="3598710"/>
            <a:ext cx="634541" cy="417898"/>
            <a:chOff x="1612504" y="5261366"/>
            <a:chExt cx="634541" cy="417898"/>
          </a:xfrm>
        </p:grpSpPr>
        <p:cxnSp>
          <p:nvCxnSpPr>
            <p:cNvPr id="154" name="Straight Connector 153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TextBox 154"/>
            <p:cNvSpPr txBox="1"/>
            <p:nvPr/>
          </p:nvSpPr>
          <p:spPr>
            <a:xfrm>
              <a:off x="1612504" y="5261366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  <a:latin typeface="Segoe UI Symbol4"/>
                </a:rPr>
                <a:t>10</a:t>
              </a:r>
              <a:endParaRPr lang="en-US" b="1" dirty="0">
                <a:solidFill>
                  <a:srgbClr val="FF0000"/>
                </a:solidFill>
                <a:latin typeface="Segoe UI Symbol4"/>
              </a:endParaRPr>
            </a:p>
          </p:txBody>
        </p:sp>
      </p:grpSp>
      <p:sp>
        <p:nvSpPr>
          <p:cNvPr id="157" name="TextBox 156"/>
          <p:cNvSpPr txBox="1"/>
          <p:nvPr/>
        </p:nvSpPr>
        <p:spPr>
          <a:xfrm>
            <a:off x="11116571" y="409919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4"/>
              </a:rPr>
              <a:t>B</a:t>
            </a:r>
            <a:endParaRPr lang="en-US" dirty="0">
              <a:latin typeface="Segoe UI Symbol4"/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7560042" y="409919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A</a:t>
            </a:r>
          </a:p>
        </p:txBody>
      </p:sp>
      <p:sp>
        <p:nvSpPr>
          <p:cNvPr id="159" name="TextBox 158"/>
          <p:cNvSpPr txBox="1"/>
          <p:nvPr/>
        </p:nvSpPr>
        <p:spPr>
          <a:xfrm>
            <a:off x="9344688" y="304369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P</a:t>
            </a:r>
          </a:p>
        </p:txBody>
      </p:sp>
      <p:sp>
        <p:nvSpPr>
          <p:cNvPr id="160" name="TextBox 159"/>
          <p:cNvSpPr txBox="1"/>
          <p:nvPr/>
        </p:nvSpPr>
        <p:spPr>
          <a:xfrm>
            <a:off x="9344688" y="409323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Q</a:t>
            </a:r>
          </a:p>
        </p:txBody>
      </p:sp>
      <p:sp>
        <p:nvSpPr>
          <p:cNvPr id="161" name="TextBox 160"/>
          <p:cNvSpPr txBox="1"/>
          <p:nvPr/>
        </p:nvSpPr>
        <p:spPr>
          <a:xfrm>
            <a:off x="9344688" y="5084106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R</a:t>
            </a:r>
          </a:p>
        </p:txBody>
      </p:sp>
      <p:sp>
        <p:nvSpPr>
          <p:cNvPr id="162" name="TextBox 161"/>
          <p:cNvSpPr txBox="1"/>
          <p:nvPr/>
        </p:nvSpPr>
        <p:spPr>
          <a:xfrm>
            <a:off x="8333673" y="5937246"/>
            <a:ext cx="2386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  <a:latin typeface="Segoe UI Symbol4"/>
              </a:rPr>
              <a:t>ACTUAL SOLUTION</a:t>
            </a:r>
            <a:endParaRPr lang="en-US" b="1" dirty="0">
              <a:solidFill>
                <a:schemeClr val="accent3"/>
              </a:solidFill>
              <a:latin typeface="Segoe UI Symbol4"/>
            </a:endParaRPr>
          </a:p>
        </p:txBody>
      </p:sp>
      <p:cxnSp>
        <p:nvCxnSpPr>
          <p:cNvPr id="163" name="Straight Connector 162"/>
          <p:cNvCxnSpPr/>
          <p:nvPr/>
        </p:nvCxnSpPr>
        <p:spPr>
          <a:xfrm flipH="1">
            <a:off x="4987558" y="2135692"/>
            <a:ext cx="159262" cy="3297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1199499" y="2586795"/>
            <a:ext cx="1100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>
                <a:solidFill>
                  <a:srgbClr val="0070C0"/>
                </a:solidFill>
                <a:latin typeface="Segoe UI Symbol4"/>
              </a:rPr>
              <a:t>2</a:t>
            </a:r>
            <a:r>
              <a:rPr lang="en-US" b="1" u="sng" baseline="30000" dirty="0" smtClean="0">
                <a:solidFill>
                  <a:srgbClr val="0070C0"/>
                </a:solidFill>
                <a:latin typeface="Segoe UI Symbol4"/>
              </a:rPr>
              <a:t>nd</a:t>
            </a:r>
            <a:r>
              <a:rPr lang="en-US" b="1" u="sng" dirty="0" smtClean="0">
                <a:solidFill>
                  <a:srgbClr val="0070C0"/>
                </a:solidFill>
                <a:latin typeface="Segoe UI Symbol4"/>
              </a:rPr>
              <a:t> Time</a:t>
            </a:r>
            <a:endParaRPr lang="en-US" b="1" u="sng" dirty="0">
              <a:solidFill>
                <a:srgbClr val="0070C0"/>
              </a:solidFill>
              <a:latin typeface="Segoe UI Symbol4"/>
            </a:endParaRPr>
          </a:p>
        </p:txBody>
      </p:sp>
      <p:cxnSp>
        <p:nvCxnSpPr>
          <p:cNvPr id="168" name="Straight Connector 167"/>
          <p:cNvCxnSpPr/>
          <p:nvPr/>
        </p:nvCxnSpPr>
        <p:spPr>
          <a:xfrm flipH="1">
            <a:off x="5431581" y="2132960"/>
            <a:ext cx="159262" cy="3297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 flipH="1">
            <a:off x="5877919" y="2140269"/>
            <a:ext cx="159262" cy="3297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 flipH="1">
            <a:off x="6305177" y="2165465"/>
            <a:ext cx="159262" cy="3297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1" name="Group 170"/>
          <p:cNvGrpSpPr/>
          <p:nvPr/>
        </p:nvGrpSpPr>
        <p:grpSpPr>
          <a:xfrm>
            <a:off x="3373507" y="5573218"/>
            <a:ext cx="472168" cy="369332"/>
            <a:chOff x="1774877" y="5329734"/>
            <a:chExt cx="472168" cy="369332"/>
          </a:xfrm>
        </p:grpSpPr>
        <p:cxnSp>
          <p:nvCxnSpPr>
            <p:cNvPr id="172" name="Straight Connector 171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TextBox 172"/>
            <p:cNvSpPr txBox="1"/>
            <p:nvPr/>
          </p:nvSpPr>
          <p:spPr>
            <a:xfrm>
              <a:off x="1774877" y="532973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  <a:latin typeface="Segoe UI Symbol4"/>
                </a:rPr>
                <a:t>9</a:t>
              </a:r>
              <a:endParaRPr lang="en-US" b="1" dirty="0">
                <a:solidFill>
                  <a:srgbClr val="FF0000"/>
                </a:solidFill>
                <a:latin typeface="Segoe UI Symbol4"/>
              </a:endParaRPr>
            </a:p>
          </p:txBody>
        </p:sp>
      </p:grpSp>
      <p:cxnSp>
        <p:nvCxnSpPr>
          <p:cNvPr id="174" name="Straight Connector 173"/>
          <p:cNvCxnSpPr/>
          <p:nvPr/>
        </p:nvCxnSpPr>
        <p:spPr>
          <a:xfrm flipH="1">
            <a:off x="6669569" y="2163507"/>
            <a:ext cx="159262" cy="3297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8" name="Group 177"/>
          <p:cNvGrpSpPr/>
          <p:nvPr/>
        </p:nvGrpSpPr>
        <p:grpSpPr>
          <a:xfrm>
            <a:off x="3308719" y="2469940"/>
            <a:ext cx="472168" cy="369332"/>
            <a:chOff x="1774877" y="5329734"/>
            <a:chExt cx="472168" cy="369332"/>
          </a:xfrm>
        </p:grpSpPr>
        <p:cxnSp>
          <p:nvCxnSpPr>
            <p:cNvPr id="179" name="Straight Connector 178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TextBox 179"/>
            <p:cNvSpPr txBox="1"/>
            <p:nvPr/>
          </p:nvSpPr>
          <p:spPr>
            <a:xfrm>
              <a:off x="1774877" y="532973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5</a:t>
              </a:r>
            </a:p>
          </p:txBody>
        </p:sp>
      </p:grpSp>
      <p:cxnSp>
        <p:nvCxnSpPr>
          <p:cNvPr id="181" name="Straight Connector 180"/>
          <p:cNvCxnSpPr/>
          <p:nvPr/>
        </p:nvCxnSpPr>
        <p:spPr>
          <a:xfrm flipH="1">
            <a:off x="7096827" y="2161649"/>
            <a:ext cx="159262" cy="3297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2" name="Group 181"/>
          <p:cNvGrpSpPr/>
          <p:nvPr/>
        </p:nvGrpSpPr>
        <p:grpSpPr>
          <a:xfrm>
            <a:off x="3365334" y="3628614"/>
            <a:ext cx="472168" cy="369332"/>
            <a:chOff x="1774877" y="5329734"/>
            <a:chExt cx="472168" cy="369332"/>
          </a:xfrm>
        </p:grpSpPr>
        <p:cxnSp>
          <p:nvCxnSpPr>
            <p:cNvPr id="183" name="Straight Connector 182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TextBox 183"/>
            <p:cNvSpPr txBox="1"/>
            <p:nvPr/>
          </p:nvSpPr>
          <p:spPr>
            <a:xfrm>
              <a:off x="1774877" y="532973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6</a:t>
              </a:r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5487076" y="3675909"/>
            <a:ext cx="523444" cy="369332"/>
            <a:chOff x="1723601" y="5329734"/>
            <a:chExt cx="523444" cy="369332"/>
          </a:xfrm>
        </p:grpSpPr>
        <p:cxnSp>
          <p:nvCxnSpPr>
            <p:cNvPr id="120" name="Straight Connector 119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TextBox 120"/>
            <p:cNvSpPr txBox="1"/>
            <p:nvPr/>
          </p:nvSpPr>
          <p:spPr>
            <a:xfrm>
              <a:off x="1723601" y="5329734"/>
              <a:ext cx="428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  <a:latin typeface="Segoe UI Symbol4"/>
                </a:rPr>
                <a:t>11</a:t>
              </a:r>
              <a:endParaRPr lang="en-US" b="1" dirty="0">
                <a:solidFill>
                  <a:srgbClr val="FF0000"/>
                </a:solidFill>
                <a:latin typeface="Segoe UI Symbol4"/>
              </a:endParaRPr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5177227" y="3577985"/>
            <a:ext cx="634541" cy="417898"/>
            <a:chOff x="1612504" y="5261366"/>
            <a:chExt cx="634541" cy="417898"/>
          </a:xfrm>
        </p:grpSpPr>
        <p:cxnSp>
          <p:nvCxnSpPr>
            <p:cNvPr id="123" name="Straight Connector 122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TextBox 123"/>
            <p:cNvSpPr txBox="1"/>
            <p:nvPr/>
          </p:nvSpPr>
          <p:spPr>
            <a:xfrm>
              <a:off x="1612504" y="5261366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  <a:latin typeface="Segoe UI Symbol4"/>
                </a:rPr>
                <a:t>10</a:t>
              </a:r>
              <a:endParaRPr lang="en-US" b="1" dirty="0">
                <a:solidFill>
                  <a:srgbClr val="FF0000"/>
                </a:solidFill>
                <a:latin typeface="Segoe UI Symbol4"/>
              </a:endParaRPr>
            </a:p>
          </p:txBody>
        </p:sp>
      </p:grpSp>
      <p:sp>
        <p:nvSpPr>
          <p:cNvPr id="125" name="TextBox 124"/>
          <p:cNvSpPr txBox="1"/>
          <p:nvPr/>
        </p:nvSpPr>
        <p:spPr>
          <a:xfrm>
            <a:off x="1157281" y="5936162"/>
            <a:ext cx="3480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5"/>
                </a:solidFill>
                <a:latin typeface="Segoe UI Symbol4"/>
              </a:rPr>
              <a:t>Are all the vertices saturated?</a:t>
            </a:r>
            <a:endParaRPr lang="en-US" b="1" dirty="0">
              <a:solidFill>
                <a:schemeClr val="accent5"/>
              </a:solidFill>
              <a:latin typeface="Segoe UI Symbol4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4611088" y="5932101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 Symbol4"/>
              </a:rPr>
              <a:t>YES!</a:t>
            </a:r>
            <a:endParaRPr lang="en-US" b="1" dirty="0">
              <a:solidFill>
                <a:srgbClr val="00B050"/>
              </a:solidFill>
              <a:latin typeface="Segoe UI Symbol4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1212940" y="5896096"/>
            <a:ext cx="6177311" cy="394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TextBox 127"/>
          <p:cNvSpPr txBox="1"/>
          <p:nvPr/>
        </p:nvSpPr>
        <p:spPr>
          <a:xfrm>
            <a:off x="898271" y="5896096"/>
            <a:ext cx="7058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Segoe UI Symbol4"/>
              </a:rPr>
              <a:t>But how can we understand that all the vertices are saturated?</a:t>
            </a:r>
            <a:endParaRPr lang="en-US" b="1" dirty="0">
              <a:solidFill>
                <a:srgbClr val="0070C0"/>
              </a:solidFill>
              <a:latin typeface="Segoe UI Symbol4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887265" y="5866323"/>
            <a:ext cx="7011331" cy="394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TextBox 133"/>
          <p:cNvSpPr txBox="1"/>
          <p:nvPr/>
        </p:nvSpPr>
        <p:spPr>
          <a:xfrm>
            <a:off x="1148496" y="5817139"/>
            <a:ext cx="47027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  <a:latin typeface="Segoe UI Symbol4"/>
              </a:rPr>
              <a:t>REPEAT FOR AN EXTRA TIME!</a:t>
            </a:r>
            <a:endParaRPr lang="en-US" sz="2400" b="1" dirty="0">
              <a:solidFill>
                <a:srgbClr val="00B050"/>
              </a:solidFill>
              <a:latin typeface="Segoe UI Symbol4"/>
            </a:endParaRPr>
          </a:p>
        </p:txBody>
      </p:sp>
    </p:spTree>
    <p:extLst>
      <p:ext uri="{BB962C8B-B14F-4D97-AF65-F5344CB8AC3E}">
        <p14:creationId xmlns:p14="http://schemas.microsoft.com/office/powerpoint/2010/main" val="1015253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" grpId="0"/>
      <p:bldP spid="126" grpId="0"/>
      <p:bldP spid="127" grpId="0" animBg="1"/>
      <p:bldP spid="128" grpId="0"/>
      <p:bldP spid="133" grpId="0" animBg="1"/>
      <p:bldP spid="13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Arrow Connector 8"/>
          <p:cNvCxnSpPr>
            <a:stCxn id="49" idx="7"/>
            <a:endCxn id="51" idx="2"/>
          </p:cNvCxnSpPr>
          <p:nvPr/>
        </p:nvCxnSpPr>
        <p:spPr>
          <a:xfrm flipV="1">
            <a:off x="2168983" y="3188405"/>
            <a:ext cx="1288585" cy="8676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9" idx="6"/>
            <a:endCxn id="55" idx="2"/>
          </p:cNvCxnSpPr>
          <p:nvPr/>
        </p:nvCxnSpPr>
        <p:spPr>
          <a:xfrm flipV="1">
            <a:off x="2253653" y="4254500"/>
            <a:ext cx="1206480" cy="59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9" idx="5"/>
            <a:endCxn id="60" idx="1"/>
          </p:cNvCxnSpPr>
          <p:nvPr/>
        </p:nvCxnSpPr>
        <p:spPr>
          <a:xfrm>
            <a:off x="2168983" y="4464871"/>
            <a:ext cx="1385317" cy="5745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51" idx="6"/>
            <a:endCxn id="45" idx="1"/>
          </p:cNvCxnSpPr>
          <p:nvPr/>
        </p:nvCxnSpPr>
        <p:spPr>
          <a:xfrm>
            <a:off x="4035734" y="3188405"/>
            <a:ext cx="1280952" cy="8676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55" idx="6"/>
            <a:endCxn id="45" idx="2"/>
          </p:cNvCxnSpPr>
          <p:nvPr/>
        </p:nvCxnSpPr>
        <p:spPr>
          <a:xfrm>
            <a:off x="4038299" y="4254500"/>
            <a:ext cx="1193717" cy="59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60" idx="6"/>
            <a:endCxn id="45" idx="3"/>
          </p:cNvCxnSpPr>
          <p:nvPr/>
        </p:nvCxnSpPr>
        <p:spPr>
          <a:xfrm flipV="1">
            <a:off x="4047796" y="4464871"/>
            <a:ext cx="1268890" cy="7789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51" idx="6"/>
            <a:endCxn id="45" idx="1"/>
          </p:cNvCxnSpPr>
          <p:nvPr/>
        </p:nvCxnSpPr>
        <p:spPr>
          <a:xfrm>
            <a:off x="4035734" y="3188405"/>
            <a:ext cx="1280952" cy="86764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5" idx="6"/>
            <a:endCxn id="45" idx="2"/>
          </p:cNvCxnSpPr>
          <p:nvPr/>
        </p:nvCxnSpPr>
        <p:spPr>
          <a:xfrm>
            <a:off x="4038299" y="4254500"/>
            <a:ext cx="1193717" cy="595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0" idx="6"/>
            <a:endCxn id="45" idx="3"/>
          </p:cNvCxnSpPr>
          <p:nvPr/>
        </p:nvCxnSpPr>
        <p:spPr>
          <a:xfrm flipV="1">
            <a:off x="4047796" y="4464871"/>
            <a:ext cx="1268890" cy="77896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9" idx="5"/>
            <a:endCxn id="60" idx="1"/>
          </p:cNvCxnSpPr>
          <p:nvPr/>
        </p:nvCxnSpPr>
        <p:spPr>
          <a:xfrm>
            <a:off x="2168983" y="4464871"/>
            <a:ext cx="1385317" cy="57454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9" idx="7"/>
            <a:endCxn id="51" idx="2"/>
          </p:cNvCxnSpPr>
          <p:nvPr/>
        </p:nvCxnSpPr>
        <p:spPr>
          <a:xfrm flipV="1">
            <a:off x="2168983" y="3188405"/>
            <a:ext cx="1288585" cy="86764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49" idx="6"/>
            <a:endCxn id="55" idx="2"/>
          </p:cNvCxnSpPr>
          <p:nvPr/>
        </p:nvCxnSpPr>
        <p:spPr>
          <a:xfrm flipV="1">
            <a:off x="2253653" y="4254500"/>
            <a:ext cx="1206480" cy="5958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EDGE  WISE  RELAXATION  FOR CALCULATING  SHORTEST  PATH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35C9C-16C5-4803-9AA0-8E3BFA5F06E9}" type="datetime2">
              <a:rPr lang="en-US" smtClean="0"/>
              <a:t>Thursday, October 14,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Swapnil Biswas, Lecturer, Dept of CSE, MIST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27</a:t>
            </a:fld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083513" y="1747626"/>
            <a:ext cx="6410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Segoe UI Symbol4"/>
              </a:rPr>
              <a:t>Create a sequence S containing all the edges in any order</a:t>
            </a:r>
            <a:endParaRPr lang="en-US" dirty="0">
              <a:latin typeface="Segoe UI Symbol4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7341558" y="1750407"/>
            <a:ext cx="4730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Segoe UI Symbol4"/>
              </a:rPr>
              <a:t>Relax S until all the vertices are saturated</a:t>
            </a:r>
            <a:endParaRPr lang="en-US" dirty="0">
              <a:latin typeface="Segoe UI Symbol4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5232016" y="3971375"/>
            <a:ext cx="578166" cy="57816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1675487" y="3971375"/>
            <a:ext cx="578166" cy="57816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3457568" y="2899322"/>
            <a:ext cx="578166" cy="57816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3460133" y="3965417"/>
            <a:ext cx="578166" cy="57816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3469630" y="4954749"/>
            <a:ext cx="578166" cy="57816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2435536" y="467164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9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435536" y="33245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5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736393" y="392331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4"/>
              </a:rPr>
              <a:t>6</a:t>
            </a:r>
            <a:endParaRPr lang="en-US" dirty="0">
              <a:latin typeface="Segoe UI Symbol4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556163" y="48330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1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556163" y="32987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4"/>
              </a:rPr>
              <a:t>6</a:t>
            </a:r>
            <a:endParaRPr lang="en-US" dirty="0">
              <a:latin typeface="Segoe UI Symbol4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193528" y="392932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9</a:t>
            </a:r>
          </a:p>
        </p:txBody>
      </p:sp>
      <p:sp>
        <p:nvSpPr>
          <p:cNvPr id="74" name="TextBox 73"/>
          <p:cNvSpPr txBox="1"/>
          <p:nvPr/>
        </p:nvSpPr>
        <p:spPr>
          <a:xfrm rot="16200000">
            <a:off x="5809414" y="3695029"/>
            <a:ext cx="28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Segoe UI Symbol4"/>
              </a:rPr>
              <a:t>8</a:t>
            </a:r>
            <a:endParaRPr lang="en-US" b="1" dirty="0">
              <a:solidFill>
                <a:srgbClr val="FF0000"/>
              </a:solidFill>
              <a:latin typeface="Segoe UI Symbol4"/>
            </a:endParaRPr>
          </a:p>
        </p:txBody>
      </p:sp>
      <p:sp>
        <p:nvSpPr>
          <p:cNvPr id="77" name="TextBox 76"/>
          <p:cNvSpPr txBox="1"/>
          <p:nvPr/>
        </p:nvSpPr>
        <p:spPr>
          <a:xfrm rot="16200000">
            <a:off x="3618337" y="5568073"/>
            <a:ext cx="28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Segoe UI Symbol4"/>
              </a:rPr>
              <a:t>8</a:t>
            </a:r>
            <a:endParaRPr lang="en-US" b="1" dirty="0">
              <a:solidFill>
                <a:srgbClr val="FF0000"/>
              </a:solidFill>
              <a:latin typeface="Segoe UI Symbol4"/>
            </a:endParaRPr>
          </a:p>
        </p:txBody>
      </p:sp>
      <p:sp>
        <p:nvSpPr>
          <p:cNvPr id="78" name="TextBox 77"/>
          <p:cNvSpPr txBox="1"/>
          <p:nvPr/>
        </p:nvSpPr>
        <p:spPr>
          <a:xfrm rot="16200000">
            <a:off x="3587444" y="3660932"/>
            <a:ext cx="28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Segoe UI Symbol4"/>
              </a:rPr>
              <a:t>8</a:t>
            </a:r>
            <a:endParaRPr lang="en-US" b="1" dirty="0">
              <a:solidFill>
                <a:srgbClr val="FF0000"/>
              </a:solidFill>
              <a:latin typeface="Segoe UI Symbol4"/>
            </a:endParaRPr>
          </a:p>
        </p:txBody>
      </p:sp>
      <p:sp>
        <p:nvSpPr>
          <p:cNvPr id="79" name="TextBox 78"/>
          <p:cNvSpPr txBox="1"/>
          <p:nvPr/>
        </p:nvSpPr>
        <p:spPr>
          <a:xfrm rot="16200000">
            <a:off x="1330991" y="4096373"/>
            <a:ext cx="28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Segoe UI Symbol4"/>
              </a:rPr>
              <a:t>8</a:t>
            </a:r>
            <a:endParaRPr lang="en-US" b="1" dirty="0">
              <a:solidFill>
                <a:srgbClr val="FF0000"/>
              </a:solidFill>
              <a:latin typeface="Segoe UI Symbol4"/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1083513" y="4097154"/>
            <a:ext cx="472168" cy="369332"/>
            <a:chOff x="1774877" y="5329734"/>
            <a:chExt cx="472168" cy="369332"/>
          </a:xfrm>
        </p:grpSpPr>
        <p:cxnSp>
          <p:nvCxnSpPr>
            <p:cNvPr id="80" name="Straight Connector 79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/>
            <p:cNvSpPr txBox="1"/>
            <p:nvPr/>
          </p:nvSpPr>
          <p:spPr>
            <a:xfrm>
              <a:off x="1774877" y="532973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0</a:t>
              </a:r>
            </a:p>
          </p:txBody>
        </p:sp>
      </p:grpSp>
      <p:sp>
        <p:nvSpPr>
          <p:cNvPr id="86" name="TextBox 85"/>
          <p:cNvSpPr txBox="1"/>
          <p:nvPr/>
        </p:nvSpPr>
        <p:spPr>
          <a:xfrm rot="16200000">
            <a:off x="3570815" y="2467750"/>
            <a:ext cx="28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Segoe UI Symbol4"/>
              </a:rPr>
              <a:t>8</a:t>
            </a:r>
            <a:endParaRPr lang="en-US" b="1" dirty="0">
              <a:solidFill>
                <a:srgbClr val="FF0000"/>
              </a:solidFill>
              <a:latin typeface="Segoe UI Symbol4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347500" y="408684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4"/>
              </a:rPr>
              <a:t>B</a:t>
            </a:r>
            <a:endParaRPr lang="en-US" dirty="0">
              <a:latin typeface="Segoe UI Symbol4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790971" y="408684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A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575617" y="303134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P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575617" y="408088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Q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575617" y="5071756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R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083513" y="2090624"/>
            <a:ext cx="6541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Segoe UI Symbol4"/>
              </a:rPr>
              <a:t>Consider A is the source and S = {PB, QB, RB, AR, AP, AQ}</a:t>
            </a:r>
            <a:endParaRPr lang="en-US" dirty="0">
              <a:latin typeface="Segoe UI Symbol4"/>
            </a:endParaRPr>
          </a:p>
        </p:txBody>
      </p:sp>
      <p:sp>
        <p:nvSpPr>
          <p:cNvPr id="71" name="Oval 70"/>
          <p:cNvSpPr/>
          <p:nvPr/>
        </p:nvSpPr>
        <p:spPr>
          <a:xfrm>
            <a:off x="11001087" y="3983725"/>
            <a:ext cx="578166" cy="57816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7444558" y="3983725"/>
            <a:ext cx="578166" cy="57816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9226639" y="2911672"/>
            <a:ext cx="578166" cy="57816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9229204" y="3977767"/>
            <a:ext cx="578166" cy="57816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9238701" y="4967099"/>
            <a:ext cx="578166" cy="57816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Arrow Connector 83"/>
          <p:cNvCxnSpPr>
            <a:stCxn id="75" idx="7"/>
            <a:endCxn id="76" idx="2"/>
          </p:cNvCxnSpPr>
          <p:nvPr/>
        </p:nvCxnSpPr>
        <p:spPr>
          <a:xfrm flipV="1">
            <a:off x="7938054" y="3200755"/>
            <a:ext cx="1288585" cy="8676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75" idx="6"/>
            <a:endCxn id="82" idx="2"/>
          </p:cNvCxnSpPr>
          <p:nvPr/>
        </p:nvCxnSpPr>
        <p:spPr>
          <a:xfrm flipV="1">
            <a:off x="8022724" y="4266850"/>
            <a:ext cx="1206480" cy="59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75" idx="5"/>
            <a:endCxn id="83" idx="1"/>
          </p:cNvCxnSpPr>
          <p:nvPr/>
        </p:nvCxnSpPr>
        <p:spPr>
          <a:xfrm>
            <a:off x="7938054" y="4477221"/>
            <a:ext cx="1385317" cy="5745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76" idx="6"/>
            <a:endCxn id="71" idx="1"/>
          </p:cNvCxnSpPr>
          <p:nvPr/>
        </p:nvCxnSpPr>
        <p:spPr>
          <a:xfrm>
            <a:off x="9804805" y="3200755"/>
            <a:ext cx="1280952" cy="8676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82" idx="6"/>
            <a:endCxn id="71" idx="2"/>
          </p:cNvCxnSpPr>
          <p:nvPr/>
        </p:nvCxnSpPr>
        <p:spPr>
          <a:xfrm>
            <a:off x="9807370" y="4266850"/>
            <a:ext cx="1193717" cy="59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83" idx="6"/>
            <a:endCxn id="71" idx="3"/>
          </p:cNvCxnSpPr>
          <p:nvPr/>
        </p:nvCxnSpPr>
        <p:spPr>
          <a:xfrm flipV="1">
            <a:off x="9816867" y="4477221"/>
            <a:ext cx="1268890" cy="7789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8204607" y="46839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9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8204607" y="33368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5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8505464" y="393566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4"/>
              </a:rPr>
              <a:t>6</a:t>
            </a:r>
            <a:endParaRPr lang="en-US" dirty="0">
              <a:latin typeface="Segoe UI Symbol4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10325234" y="484538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1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10325234" y="331113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4"/>
              </a:rPr>
              <a:t>6</a:t>
            </a:r>
            <a:endParaRPr lang="en-US" dirty="0">
              <a:latin typeface="Segoe UI Symbol4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9962599" y="39416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9</a:t>
            </a:r>
          </a:p>
        </p:txBody>
      </p:sp>
      <p:sp>
        <p:nvSpPr>
          <p:cNvPr id="113" name="TextBox 112"/>
          <p:cNvSpPr txBox="1"/>
          <p:nvPr/>
        </p:nvSpPr>
        <p:spPr>
          <a:xfrm rot="16200000">
            <a:off x="11578485" y="3707379"/>
            <a:ext cx="28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Segoe UI Symbol4"/>
              </a:rPr>
              <a:t>8</a:t>
            </a:r>
            <a:endParaRPr lang="en-US" b="1" dirty="0">
              <a:solidFill>
                <a:srgbClr val="FF0000"/>
              </a:solidFill>
              <a:latin typeface="Segoe UI Symbol4"/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9387408" y="5580423"/>
            <a:ext cx="28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Segoe UI Symbol4"/>
              </a:rPr>
              <a:t>8</a:t>
            </a:r>
            <a:endParaRPr lang="en-US" b="1" dirty="0">
              <a:solidFill>
                <a:srgbClr val="FF0000"/>
              </a:solidFill>
              <a:latin typeface="Segoe UI Symbol4"/>
            </a:endParaRPr>
          </a:p>
        </p:txBody>
      </p:sp>
      <p:sp>
        <p:nvSpPr>
          <p:cNvPr id="115" name="TextBox 114"/>
          <p:cNvSpPr txBox="1"/>
          <p:nvPr/>
        </p:nvSpPr>
        <p:spPr>
          <a:xfrm rot="16200000">
            <a:off x="9356515" y="3673282"/>
            <a:ext cx="28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Segoe UI Symbol4"/>
              </a:rPr>
              <a:t>8</a:t>
            </a:r>
            <a:endParaRPr lang="en-US" b="1" dirty="0">
              <a:solidFill>
                <a:srgbClr val="FF0000"/>
              </a:solidFill>
              <a:latin typeface="Segoe UI Symbol4"/>
            </a:endParaRPr>
          </a:p>
        </p:txBody>
      </p:sp>
      <p:sp>
        <p:nvSpPr>
          <p:cNvPr id="116" name="TextBox 115"/>
          <p:cNvSpPr txBox="1"/>
          <p:nvPr/>
        </p:nvSpPr>
        <p:spPr>
          <a:xfrm rot="16200000">
            <a:off x="7100062" y="4108723"/>
            <a:ext cx="28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Segoe UI Symbol4"/>
              </a:rPr>
              <a:t>8</a:t>
            </a:r>
            <a:endParaRPr lang="en-US" b="1" dirty="0">
              <a:solidFill>
                <a:srgbClr val="FF0000"/>
              </a:solidFill>
              <a:latin typeface="Segoe UI Symbol4"/>
            </a:endParaRPr>
          </a:p>
        </p:txBody>
      </p:sp>
      <p:grpSp>
        <p:nvGrpSpPr>
          <p:cNvPr id="117" name="Group 116"/>
          <p:cNvGrpSpPr/>
          <p:nvPr/>
        </p:nvGrpSpPr>
        <p:grpSpPr>
          <a:xfrm>
            <a:off x="6852584" y="4109504"/>
            <a:ext cx="472168" cy="369332"/>
            <a:chOff x="1774877" y="5329734"/>
            <a:chExt cx="472168" cy="369332"/>
          </a:xfrm>
        </p:grpSpPr>
        <p:cxnSp>
          <p:nvCxnSpPr>
            <p:cNvPr id="118" name="Straight Connector 117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extBox 128"/>
            <p:cNvSpPr txBox="1"/>
            <p:nvPr/>
          </p:nvSpPr>
          <p:spPr>
            <a:xfrm>
              <a:off x="1774877" y="532973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0</a:t>
              </a:r>
            </a:p>
          </p:txBody>
        </p:sp>
      </p:grpSp>
      <p:sp>
        <p:nvSpPr>
          <p:cNvPr id="131" name="TextBox 130"/>
          <p:cNvSpPr txBox="1"/>
          <p:nvPr/>
        </p:nvSpPr>
        <p:spPr>
          <a:xfrm rot="16200000">
            <a:off x="9339886" y="2480100"/>
            <a:ext cx="28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Segoe UI Symbol4"/>
              </a:rPr>
              <a:t>8</a:t>
            </a:r>
            <a:endParaRPr lang="en-US" b="1" dirty="0">
              <a:solidFill>
                <a:srgbClr val="FF0000"/>
              </a:solidFill>
              <a:latin typeface="Segoe UI Symbol4"/>
            </a:endParaRPr>
          </a:p>
        </p:txBody>
      </p:sp>
      <p:grpSp>
        <p:nvGrpSpPr>
          <p:cNvPr id="138" name="Group 137"/>
          <p:cNvGrpSpPr/>
          <p:nvPr/>
        </p:nvGrpSpPr>
        <p:grpSpPr>
          <a:xfrm>
            <a:off x="9094972" y="2457175"/>
            <a:ext cx="472168" cy="369332"/>
            <a:chOff x="1774877" y="5329734"/>
            <a:chExt cx="472168" cy="369332"/>
          </a:xfrm>
        </p:grpSpPr>
        <p:cxnSp>
          <p:nvCxnSpPr>
            <p:cNvPr id="139" name="Straight Connector 138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TextBox 139"/>
            <p:cNvSpPr txBox="1"/>
            <p:nvPr/>
          </p:nvSpPr>
          <p:spPr>
            <a:xfrm>
              <a:off x="1774877" y="532973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  <a:latin typeface="Segoe UI Symbol4"/>
                </a:rPr>
                <a:t>5</a:t>
              </a:r>
              <a:endParaRPr lang="en-US" b="1" dirty="0">
                <a:solidFill>
                  <a:srgbClr val="FF0000"/>
                </a:solidFill>
                <a:latin typeface="Segoe UI Symbol4"/>
              </a:endParaRPr>
            </a:p>
          </p:txBody>
        </p:sp>
      </p:grpSp>
      <p:grpSp>
        <p:nvGrpSpPr>
          <p:cNvPr id="141" name="Group 140"/>
          <p:cNvGrpSpPr/>
          <p:nvPr/>
        </p:nvGrpSpPr>
        <p:grpSpPr>
          <a:xfrm>
            <a:off x="9135247" y="3625296"/>
            <a:ext cx="472168" cy="369332"/>
            <a:chOff x="1774877" y="5329734"/>
            <a:chExt cx="472168" cy="369332"/>
          </a:xfrm>
        </p:grpSpPr>
        <p:cxnSp>
          <p:nvCxnSpPr>
            <p:cNvPr id="142" name="Straight Connector 141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TextBox 142"/>
            <p:cNvSpPr txBox="1"/>
            <p:nvPr/>
          </p:nvSpPr>
          <p:spPr>
            <a:xfrm>
              <a:off x="1774877" y="532973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6</a:t>
              </a:r>
            </a:p>
          </p:txBody>
        </p:sp>
      </p:grpSp>
      <p:grpSp>
        <p:nvGrpSpPr>
          <p:cNvPr id="144" name="Group 143"/>
          <p:cNvGrpSpPr/>
          <p:nvPr/>
        </p:nvGrpSpPr>
        <p:grpSpPr>
          <a:xfrm>
            <a:off x="9148958" y="5599994"/>
            <a:ext cx="472168" cy="369332"/>
            <a:chOff x="1774877" y="5329734"/>
            <a:chExt cx="472168" cy="369332"/>
          </a:xfrm>
        </p:grpSpPr>
        <p:cxnSp>
          <p:nvCxnSpPr>
            <p:cNvPr id="145" name="Straight Connector 144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/>
            <p:cNvSpPr txBox="1"/>
            <p:nvPr/>
          </p:nvSpPr>
          <p:spPr>
            <a:xfrm>
              <a:off x="1774877" y="532973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  <a:latin typeface="Segoe UI Symbol4"/>
                </a:rPr>
                <a:t>9</a:t>
              </a:r>
              <a:endParaRPr lang="en-US" b="1" dirty="0">
                <a:solidFill>
                  <a:srgbClr val="FF0000"/>
                </a:solidFill>
                <a:latin typeface="Segoe UI Symbol4"/>
              </a:endParaRPr>
            </a:p>
          </p:txBody>
        </p:sp>
      </p:grpSp>
      <p:grpSp>
        <p:nvGrpSpPr>
          <p:cNvPr id="148" name="Group 147"/>
          <p:cNvGrpSpPr/>
          <p:nvPr/>
        </p:nvGrpSpPr>
        <p:grpSpPr>
          <a:xfrm>
            <a:off x="11287895" y="3673282"/>
            <a:ext cx="523444" cy="369332"/>
            <a:chOff x="1723601" y="5329734"/>
            <a:chExt cx="523444" cy="369332"/>
          </a:xfrm>
        </p:grpSpPr>
        <p:cxnSp>
          <p:nvCxnSpPr>
            <p:cNvPr id="149" name="Straight Connector 148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TextBox 149"/>
            <p:cNvSpPr txBox="1"/>
            <p:nvPr/>
          </p:nvSpPr>
          <p:spPr>
            <a:xfrm>
              <a:off x="1723601" y="5329734"/>
              <a:ext cx="428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  <a:latin typeface="Segoe UI Symbol4"/>
                </a:rPr>
                <a:t>11</a:t>
              </a:r>
              <a:endParaRPr lang="en-US" b="1" dirty="0">
                <a:solidFill>
                  <a:srgbClr val="FF0000"/>
                </a:solidFill>
                <a:latin typeface="Segoe UI Symbol4"/>
              </a:endParaRPr>
            </a:p>
          </p:txBody>
        </p:sp>
      </p:grpSp>
      <p:grpSp>
        <p:nvGrpSpPr>
          <p:cNvPr id="153" name="Group 152"/>
          <p:cNvGrpSpPr/>
          <p:nvPr/>
        </p:nvGrpSpPr>
        <p:grpSpPr>
          <a:xfrm>
            <a:off x="10981586" y="3598710"/>
            <a:ext cx="634541" cy="417898"/>
            <a:chOff x="1612504" y="5261366"/>
            <a:chExt cx="634541" cy="417898"/>
          </a:xfrm>
        </p:grpSpPr>
        <p:cxnSp>
          <p:nvCxnSpPr>
            <p:cNvPr id="154" name="Straight Connector 153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TextBox 154"/>
            <p:cNvSpPr txBox="1"/>
            <p:nvPr/>
          </p:nvSpPr>
          <p:spPr>
            <a:xfrm>
              <a:off x="1612504" y="5261366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  <a:latin typeface="Segoe UI Symbol4"/>
                </a:rPr>
                <a:t>10</a:t>
              </a:r>
              <a:endParaRPr lang="en-US" b="1" dirty="0">
                <a:solidFill>
                  <a:srgbClr val="FF0000"/>
                </a:solidFill>
                <a:latin typeface="Segoe UI Symbol4"/>
              </a:endParaRPr>
            </a:p>
          </p:txBody>
        </p:sp>
      </p:grpSp>
      <p:sp>
        <p:nvSpPr>
          <p:cNvPr id="157" name="TextBox 156"/>
          <p:cNvSpPr txBox="1"/>
          <p:nvPr/>
        </p:nvSpPr>
        <p:spPr>
          <a:xfrm>
            <a:off x="11116571" y="409919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4"/>
              </a:rPr>
              <a:t>B</a:t>
            </a:r>
            <a:endParaRPr lang="en-US" dirty="0">
              <a:latin typeface="Segoe UI Symbol4"/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7560042" y="409919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A</a:t>
            </a:r>
          </a:p>
        </p:txBody>
      </p:sp>
      <p:sp>
        <p:nvSpPr>
          <p:cNvPr id="159" name="TextBox 158"/>
          <p:cNvSpPr txBox="1"/>
          <p:nvPr/>
        </p:nvSpPr>
        <p:spPr>
          <a:xfrm>
            <a:off x="9344688" y="304369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P</a:t>
            </a:r>
          </a:p>
        </p:txBody>
      </p:sp>
      <p:sp>
        <p:nvSpPr>
          <p:cNvPr id="160" name="TextBox 159"/>
          <p:cNvSpPr txBox="1"/>
          <p:nvPr/>
        </p:nvSpPr>
        <p:spPr>
          <a:xfrm>
            <a:off x="9344688" y="409323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Q</a:t>
            </a:r>
          </a:p>
        </p:txBody>
      </p:sp>
      <p:sp>
        <p:nvSpPr>
          <p:cNvPr id="161" name="TextBox 160"/>
          <p:cNvSpPr txBox="1"/>
          <p:nvPr/>
        </p:nvSpPr>
        <p:spPr>
          <a:xfrm>
            <a:off x="9344688" y="5084106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R</a:t>
            </a:r>
          </a:p>
        </p:txBody>
      </p:sp>
      <p:sp>
        <p:nvSpPr>
          <p:cNvPr id="162" name="TextBox 161"/>
          <p:cNvSpPr txBox="1"/>
          <p:nvPr/>
        </p:nvSpPr>
        <p:spPr>
          <a:xfrm>
            <a:off x="8333673" y="5937246"/>
            <a:ext cx="2386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  <a:latin typeface="Segoe UI Symbol4"/>
              </a:rPr>
              <a:t>ACTUAL SOLUTION</a:t>
            </a:r>
            <a:endParaRPr lang="en-US" b="1" dirty="0">
              <a:solidFill>
                <a:schemeClr val="accent3"/>
              </a:solidFill>
              <a:latin typeface="Segoe UI Symbol4"/>
            </a:endParaRPr>
          </a:p>
        </p:txBody>
      </p:sp>
      <p:cxnSp>
        <p:nvCxnSpPr>
          <p:cNvPr id="163" name="Straight Connector 162"/>
          <p:cNvCxnSpPr/>
          <p:nvPr/>
        </p:nvCxnSpPr>
        <p:spPr>
          <a:xfrm flipH="1">
            <a:off x="4987558" y="2135692"/>
            <a:ext cx="159262" cy="3297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1199499" y="2586795"/>
            <a:ext cx="1860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>
                <a:solidFill>
                  <a:srgbClr val="0070C0"/>
                </a:solidFill>
                <a:latin typeface="Segoe UI Symbol4"/>
              </a:rPr>
              <a:t>3</a:t>
            </a:r>
            <a:r>
              <a:rPr lang="en-US" b="1" u="sng" baseline="30000" dirty="0">
                <a:solidFill>
                  <a:srgbClr val="0070C0"/>
                </a:solidFill>
                <a:latin typeface="Segoe UI Symbol4"/>
              </a:rPr>
              <a:t>r</a:t>
            </a:r>
            <a:r>
              <a:rPr lang="en-US" b="1" u="sng" baseline="30000" dirty="0" smtClean="0">
                <a:solidFill>
                  <a:srgbClr val="0070C0"/>
                </a:solidFill>
                <a:latin typeface="Segoe UI Symbol4"/>
              </a:rPr>
              <a:t>d</a:t>
            </a:r>
            <a:r>
              <a:rPr lang="en-US" b="1" u="sng" dirty="0" smtClean="0">
                <a:solidFill>
                  <a:srgbClr val="0070C0"/>
                </a:solidFill>
                <a:latin typeface="Segoe UI Symbol4"/>
              </a:rPr>
              <a:t> Time (Extra)</a:t>
            </a:r>
            <a:endParaRPr lang="en-US" b="1" u="sng" dirty="0">
              <a:solidFill>
                <a:srgbClr val="0070C0"/>
              </a:solidFill>
              <a:latin typeface="Segoe UI Symbol4"/>
            </a:endParaRPr>
          </a:p>
        </p:txBody>
      </p:sp>
      <p:cxnSp>
        <p:nvCxnSpPr>
          <p:cNvPr id="168" name="Straight Connector 167"/>
          <p:cNvCxnSpPr/>
          <p:nvPr/>
        </p:nvCxnSpPr>
        <p:spPr>
          <a:xfrm flipH="1">
            <a:off x="5431581" y="2132960"/>
            <a:ext cx="159262" cy="3297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 flipH="1">
            <a:off x="5877919" y="2140269"/>
            <a:ext cx="159262" cy="3297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 flipH="1">
            <a:off x="6305177" y="2165465"/>
            <a:ext cx="159262" cy="3297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1" name="Group 170"/>
          <p:cNvGrpSpPr/>
          <p:nvPr/>
        </p:nvGrpSpPr>
        <p:grpSpPr>
          <a:xfrm>
            <a:off x="3373507" y="5573218"/>
            <a:ext cx="472168" cy="369332"/>
            <a:chOff x="1774877" y="5329734"/>
            <a:chExt cx="472168" cy="369332"/>
          </a:xfrm>
        </p:grpSpPr>
        <p:cxnSp>
          <p:nvCxnSpPr>
            <p:cNvPr id="172" name="Straight Connector 171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TextBox 172"/>
            <p:cNvSpPr txBox="1"/>
            <p:nvPr/>
          </p:nvSpPr>
          <p:spPr>
            <a:xfrm>
              <a:off x="1774877" y="532973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  <a:latin typeface="Segoe UI Symbol4"/>
                </a:rPr>
                <a:t>9</a:t>
              </a:r>
              <a:endParaRPr lang="en-US" b="1" dirty="0">
                <a:solidFill>
                  <a:srgbClr val="FF0000"/>
                </a:solidFill>
                <a:latin typeface="Segoe UI Symbol4"/>
              </a:endParaRPr>
            </a:p>
          </p:txBody>
        </p:sp>
      </p:grpSp>
      <p:grpSp>
        <p:nvGrpSpPr>
          <p:cNvPr id="178" name="Group 177"/>
          <p:cNvGrpSpPr/>
          <p:nvPr/>
        </p:nvGrpSpPr>
        <p:grpSpPr>
          <a:xfrm>
            <a:off x="3308719" y="2469940"/>
            <a:ext cx="472168" cy="369332"/>
            <a:chOff x="1774877" y="5329734"/>
            <a:chExt cx="472168" cy="369332"/>
          </a:xfrm>
        </p:grpSpPr>
        <p:cxnSp>
          <p:nvCxnSpPr>
            <p:cNvPr id="179" name="Straight Connector 178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TextBox 179"/>
            <p:cNvSpPr txBox="1"/>
            <p:nvPr/>
          </p:nvSpPr>
          <p:spPr>
            <a:xfrm>
              <a:off x="1774877" y="532973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5</a:t>
              </a:r>
            </a:p>
          </p:txBody>
        </p:sp>
      </p:grpSp>
      <p:grpSp>
        <p:nvGrpSpPr>
          <p:cNvPr id="182" name="Group 181"/>
          <p:cNvGrpSpPr/>
          <p:nvPr/>
        </p:nvGrpSpPr>
        <p:grpSpPr>
          <a:xfrm>
            <a:off x="3365334" y="3628614"/>
            <a:ext cx="472168" cy="369332"/>
            <a:chOff x="1774877" y="5329734"/>
            <a:chExt cx="472168" cy="369332"/>
          </a:xfrm>
        </p:grpSpPr>
        <p:cxnSp>
          <p:nvCxnSpPr>
            <p:cNvPr id="183" name="Straight Connector 182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TextBox 183"/>
            <p:cNvSpPr txBox="1"/>
            <p:nvPr/>
          </p:nvSpPr>
          <p:spPr>
            <a:xfrm>
              <a:off x="1774877" y="532973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6</a:t>
              </a:r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5487076" y="3675909"/>
            <a:ext cx="523444" cy="369332"/>
            <a:chOff x="1723601" y="5329734"/>
            <a:chExt cx="523444" cy="369332"/>
          </a:xfrm>
        </p:grpSpPr>
        <p:cxnSp>
          <p:nvCxnSpPr>
            <p:cNvPr id="120" name="Straight Connector 119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TextBox 120"/>
            <p:cNvSpPr txBox="1"/>
            <p:nvPr/>
          </p:nvSpPr>
          <p:spPr>
            <a:xfrm>
              <a:off x="1723601" y="5329734"/>
              <a:ext cx="428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  <a:latin typeface="Segoe UI Symbol4"/>
                </a:rPr>
                <a:t>11</a:t>
              </a:r>
              <a:endParaRPr lang="en-US" b="1" dirty="0">
                <a:solidFill>
                  <a:srgbClr val="FF0000"/>
                </a:solidFill>
                <a:latin typeface="Segoe UI Symbol4"/>
              </a:endParaRPr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5177227" y="3577985"/>
            <a:ext cx="634541" cy="417898"/>
            <a:chOff x="1612504" y="5261366"/>
            <a:chExt cx="634541" cy="417898"/>
          </a:xfrm>
        </p:grpSpPr>
        <p:cxnSp>
          <p:nvCxnSpPr>
            <p:cNvPr id="123" name="Straight Connector 122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TextBox 123"/>
            <p:cNvSpPr txBox="1"/>
            <p:nvPr/>
          </p:nvSpPr>
          <p:spPr>
            <a:xfrm>
              <a:off x="1612504" y="5261366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  <a:latin typeface="Segoe UI Symbol4"/>
                </a:rPr>
                <a:t>10</a:t>
              </a:r>
              <a:endParaRPr lang="en-US" b="1" dirty="0">
                <a:solidFill>
                  <a:srgbClr val="FF0000"/>
                </a:solidFill>
                <a:latin typeface="Segoe UI Symbol4"/>
              </a:endParaRPr>
            </a:p>
          </p:txBody>
        </p:sp>
      </p:grpSp>
      <p:sp>
        <p:nvSpPr>
          <p:cNvPr id="125" name="TextBox 124"/>
          <p:cNvSpPr txBox="1"/>
          <p:nvPr/>
        </p:nvSpPr>
        <p:spPr>
          <a:xfrm>
            <a:off x="1157281" y="5936162"/>
            <a:ext cx="3788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5"/>
                </a:solidFill>
                <a:latin typeface="Segoe UI Symbol4"/>
              </a:rPr>
              <a:t>Distance of any vertex changed?</a:t>
            </a:r>
            <a:endParaRPr lang="en-US" b="1" dirty="0">
              <a:solidFill>
                <a:schemeClr val="accent5"/>
              </a:solidFill>
              <a:latin typeface="Segoe UI Symbol4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4955048" y="5949524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 Symbol4"/>
              </a:rPr>
              <a:t>NO!</a:t>
            </a:r>
            <a:endParaRPr lang="en-US" b="1" dirty="0">
              <a:solidFill>
                <a:srgbClr val="00B050"/>
              </a:solidFill>
              <a:latin typeface="Segoe UI Symbol4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6526965" y="2452947"/>
            <a:ext cx="5284374" cy="3852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4" name="Straight Connector 173"/>
          <p:cNvCxnSpPr/>
          <p:nvPr/>
        </p:nvCxnSpPr>
        <p:spPr>
          <a:xfrm flipH="1">
            <a:off x="6669569" y="2163507"/>
            <a:ext cx="159262" cy="3297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 flipH="1">
            <a:off x="7096827" y="2161649"/>
            <a:ext cx="159262" cy="3297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6245843" y="2642573"/>
            <a:ext cx="58264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Segoe UI Symbol4"/>
              </a:rPr>
              <a:t>Means if at any stage distance of all vertices doesn’t change then we can say that all the vertices are saturated</a:t>
            </a:r>
            <a:endParaRPr lang="en-US" dirty="0">
              <a:latin typeface="Segoe UI Symbol4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6244033" y="3640435"/>
            <a:ext cx="5826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Segoe UI Symbol4"/>
              </a:rPr>
              <a:t>Here 2 times edge wise relaxation needed to obtain the solution and 1 additional checking</a:t>
            </a:r>
            <a:endParaRPr lang="en-US" dirty="0">
              <a:latin typeface="Segoe UI Symbol4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6244033" y="4426954"/>
            <a:ext cx="5826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Segoe UI Symbol4"/>
              </a:rPr>
              <a:t>What will happen if we change the ordering of S?</a:t>
            </a:r>
            <a:endParaRPr lang="en-US" dirty="0">
              <a:latin typeface="Segoe UI Symbol4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6244033" y="4930142"/>
            <a:ext cx="5826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Segoe UI Symbol4"/>
              </a:rPr>
              <a:t>Will the number of steps be reduced?</a:t>
            </a:r>
            <a:endParaRPr lang="en-US" dirty="0">
              <a:latin typeface="Segoe UI Symbol4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6244032" y="5362562"/>
            <a:ext cx="5947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Segoe UI Symbol4"/>
              </a:rPr>
              <a:t>Let’s check by considering S={AP,AQ,AR,PB,QB,RB}</a:t>
            </a:r>
            <a:endParaRPr lang="en-US" dirty="0">
              <a:latin typeface="Segoe UI Symbol4"/>
            </a:endParaRPr>
          </a:p>
        </p:txBody>
      </p:sp>
    </p:spTree>
    <p:extLst>
      <p:ext uri="{BB962C8B-B14F-4D97-AF65-F5344CB8AC3E}">
        <p14:creationId xmlns:p14="http://schemas.microsoft.com/office/powerpoint/2010/main" val="3898349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" grpId="0"/>
      <p:bldP spid="126" grpId="0"/>
      <p:bldP spid="133" grpId="0" animBg="1"/>
      <p:bldP spid="127" grpId="0"/>
      <p:bldP spid="128" grpId="0"/>
      <p:bldP spid="130" grpId="0"/>
      <p:bldP spid="132" grpId="0"/>
      <p:bldP spid="13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Arrow Connector 8"/>
          <p:cNvCxnSpPr>
            <a:stCxn id="49" idx="7"/>
            <a:endCxn id="51" idx="2"/>
          </p:cNvCxnSpPr>
          <p:nvPr/>
        </p:nvCxnSpPr>
        <p:spPr>
          <a:xfrm flipV="1">
            <a:off x="2168983" y="3037974"/>
            <a:ext cx="1288585" cy="8676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9" idx="6"/>
            <a:endCxn id="55" idx="2"/>
          </p:cNvCxnSpPr>
          <p:nvPr/>
        </p:nvCxnSpPr>
        <p:spPr>
          <a:xfrm flipV="1">
            <a:off x="2253653" y="4104069"/>
            <a:ext cx="1206480" cy="59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9" idx="5"/>
            <a:endCxn id="60" idx="1"/>
          </p:cNvCxnSpPr>
          <p:nvPr/>
        </p:nvCxnSpPr>
        <p:spPr>
          <a:xfrm>
            <a:off x="2168983" y="4314440"/>
            <a:ext cx="1385317" cy="5745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51" idx="6"/>
            <a:endCxn id="45" idx="1"/>
          </p:cNvCxnSpPr>
          <p:nvPr/>
        </p:nvCxnSpPr>
        <p:spPr>
          <a:xfrm>
            <a:off x="4035734" y="3037974"/>
            <a:ext cx="1280952" cy="8676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55" idx="6"/>
            <a:endCxn id="45" idx="2"/>
          </p:cNvCxnSpPr>
          <p:nvPr/>
        </p:nvCxnSpPr>
        <p:spPr>
          <a:xfrm>
            <a:off x="4038299" y="4104069"/>
            <a:ext cx="1193717" cy="59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60" idx="6"/>
            <a:endCxn id="45" idx="3"/>
          </p:cNvCxnSpPr>
          <p:nvPr/>
        </p:nvCxnSpPr>
        <p:spPr>
          <a:xfrm flipV="1">
            <a:off x="4047796" y="4314440"/>
            <a:ext cx="1268890" cy="7789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51" idx="6"/>
            <a:endCxn id="45" idx="1"/>
          </p:cNvCxnSpPr>
          <p:nvPr/>
        </p:nvCxnSpPr>
        <p:spPr>
          <a:xfrm>
            <a:off x="4035734" y="3037974"/>
            <a:ext cx="1280952" cy="86764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5" idx="6"/>
            <a:endCxn id="45" idx="2"/>
          </p:cNvCxnSpPr>
          <p:nvPr/>
        </p:nvCxnSpPr>
        <p:spPr>
          <a:xfrm>
            <a:off x="4038299" y="4104069"/>
            <a:ext cx="1193717" cy="595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0" idx="6"/>
            <a:endCxn id="45" idx="3"/>
          </p:cNvCxnSpPr>
          <p:nvPr/>
        </p:nvCxnSpPr>
        <p:spPr>
          <a:xfrm flipV="1">
            <a:off x="4047796" y="4314440"/>
            <a:ext cx="1268890" cy="77896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9" idx="5"/>
            <a:endCxn id="60" idx="1"/>
          </p:cNvCxnSpPr>
          <p:nvPr/>
        </p:nvCxnSpPr>
        <p:spPr>
          <a:xfrm>
            <a:off x="2168983" y="4314440"/>
            <a:ext cx="1385317" cy="57454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9" idx="7"/>
            <a:endCxn id="51" idx="2"/>
          </p:cNvCxnSpPr>
          <p:nvPr/>
        </p:nvCxnSpPr>
        <p:spPr>
          <a:xfrm flipV="1">
            <a:off x="2168983" y="3037974"/>
            <a:ext cx="1288585" cy="86764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49" idx="6"/>
            <a:endCxn id="55" idx="2"/>
          </p:cNvCxnSpPr>
          <p:nvPr/>
        </p:nvCxnSpPr>
        <p:spPr>
          <a:xfrm flipV="1">
            <a:off x="2253653" y="4104069"/>
            <a:ext cx="1206480" cy="5958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EDGE  WISE  RELAXATION  FOR CALCULATING  SHORTEST  PATH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E1905-6E4E-4422-B2D0-D2A205D917C7}" type="datetime2">
              <a:rPr lang="en-US" smtClean="0"/>
              <a:t>Thursday, October 14,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Swapnil Biswas, Lecturer, Dept of CSE, MIST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28</a:t>
            </a:fld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5232016" y="3820944"/>
            <a:ext cx="578166" cy="57816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1675487" y="3820944"/>
            <a:ext cx="578166" cy="57816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3457568" y="2748891"/>
            <a:ext cx="578166" cy="57816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3460133" y="3814986"/>
            <a:ext cx="578166" cy="57816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3469630" y="4804318"/>
            <a:ext cx="578166" cy="57816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2435536" y="452121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9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435536" y="31740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5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736393" y="377288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4"/>
              </a:rPr>
              <a:t>6</a:t>
            </a:r>
            <a:endParaRPr lang="en-US" dirty="0">
              <a:latin typeface="Segoe UI Symbol4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556163" y="468260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1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556163" y="31483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4"/>
              </a:rPr>
              <a:t>6</a:t>
            </a:r>
            <a:endParaRPr lang="en-US" dirty="0">
              <a:latin typeface="Segoe UI Symbol4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193528" y="37788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9</a:t>
            </a:r>
          </a:p>
        </p:txBody>
      </p:sp>
      <p:sp>
        <p:nvSpPr>
          <p:cNvPr id="74" name="TextBox 73"/>
          <p:cNvSpPr txBox="1"/>
          <p:nvPr/>
        </p:nvSpPr>
        <p:spPr>
          <a:xfrm rot="16200000">
            <a:off x="5809414" y="3544598"/>
            <a:ext cx="28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Segoe UI Symbol4"/>
              </a:rPr>
              <a:t>8</a:t>
            </a:r>
            <a:endParaRPr lang="en-US" b="1" dirty="0">
              <a:solidFill>
                <a:srgbClr val="FF0000"/>
              </a:solidFill>
              <a:latin typeface="Segoe UI Symbol4"/>
            </a:endParaRPr>
          </a:p>
        </p:txBody>
      </p:sp>
      <p:sp>
        <p:nvSpPr>
          <p:cNvPr id="77" name="TextBox 76"/>
          <p:cNvSpPr txBox="1"/>
          <p:nvPr/>
        </p:nvSpPr>
        <p:spPr>
          <a:xfrm rot="16200000">
            <a:off x="3618337" y="5417642"/>
            <a:ext cx="28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Segoe UI Symbol4"/>
              </a:rPr>
              <a:t>8</a:t>
            </a:r>
            <a:endParaRPr lang="en-US" b="1" dirty="0">
              <a:solidFill>
                <a:srgbClr val="FF0000"/>
              </a:solidFill>
              <a:latin typeface="Segoe UI Symbol4"/>
            </a:endParaRPr>
          </a:p>
        </p:txBody>
      </p:sp>
      <p:sp>
        <p:nvSpPr>
          <p:cNvPr id="78" name="TextBox 77"/>
          <p:cNvSpPr txBox="1"/>
          <p:nvPr/>
        </p:nvSpPr>
        <p:spPr>
          <a:xfrm rot="16200000">
            <a:off x="3587444" y="3510501"/>
            <a:ext cx="28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Segoe UI Symbol4"/>
              </a:rPr>
              <a:t>8</a:t>
            </a:r>
            <a:endParaRPr lang="en-US" b="1" dirty="0">
              <a:solidFill>
                <a:srgbClr val="FF0000"/>
              </a:solidFill>
              <a:latin typeface="Segoe UI Symbol4"/>
            </a:endParaRPr>
          </a:p>
        </p:txBody>
      </p:sp>
      <p:sp>
        <p:nvSpPr>
          <p:cNvPr id="79" name="TextBox 78"/>
          <p:cNvSpPr txBox="1"/>
          <p:nvPr/>
        </p:nvSpPr>
        <p:spPr>
          <a:xfrm rot="16200000">
            <a:off x="1330991" y="3945942"/>
            <a:ext cx="28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Segoe UI Symbol4"/>
              </a:rPr>
              <a:t>8</a:t>
            </a:r>
            <a:endParaRPr lang="en-US" b="1" dirty="0">
              <a:solidFill>
                <a:srgbClr val="FF0000"/>
              </a:solidFill>
              <a:latin typeface="Segoe UI Symbol4"/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1083513" y="3946723"/>
            <a:ext cx="472168" cy="369332"/>
            <a:chOff x="1774877" y="5329734"/>
            <a:chExt cx="472168" cy="369332"/>
          </a:xfrm>
        </p:grpSpPr>
        <p:cxnSp>
          <p:nvCxnSpPr>
            <p:cNvPr id="80" name="Straight Connector 79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/>
            <p:cNvSpPr txBox="1"/>
            <p:nvPr/>
          </p:nvSpPr>
          <p:spPr>
            <a:xfrm>
              <a:off x="1774877" y="532973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0</a:t>
              </a:r>
            </a:p>
          </p:txBody>
        </p:sp>
      </p:grpSp>
      <p:sp>
        <p:nvSpPr>
          <p:cNvPr id="86" name="TextBox 85"/>
          <p:cNvSpPr txBox="1"/>
          <p:nvPr/>
        </p:nvSpPr>
        <p:spPr>
          <a:xfrm rot="16200000">
            <a:off x="3570815" y="2317319"/>
            <a:ext cx="28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Segoe UI Symbol4"/>
              </a:rPr>
              <a:t>8</a:t>
            </a:r>
            <a:endParaRPr lang="en-US" b="1" dirty="0">
              <a:solidFill>
                <a:srgbClr val="FF0000"/>
              </a:solidFill>
              <a:latin typeface="Segoe UI Symbol4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347500" y="393641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4"/>
              </a:rPr>
              <a:t>B</a:t>
            </a:r>
            <a:endParaRPr lang="en-US" dirty="0">
              <a:latin typeface="Segoe UI Symbol4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790971" y="393641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A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575617" y="288091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P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575617" y="3930455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Q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575617" y="4921325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R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083513" y="1842325"/>
            <a:ext cx="655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Segoe UI Symbol4"/>
              </a:rPr>
              <a:t>Consider A is the source and S = {AP, AQ, AR, PB, QB, RB}</a:t>
            </a:r>
            <a:endParaRPr lang="en-US" dirty="0">
              <a:latin typeface="Segoe UI Symbol4"/>
            </a:endParaRPr>
          </a:p>
        </p:txBody>
      </p:sp>
      <p:sp>
        <p:nvSpPr>
          <p:cNvPr id="71" name="Oval 70"/>
          <p:cNvSpPr/>
          <p:nvPr/>
        </p:nvSpPr>
        <p:spPr>
          <a:xfrm>
            <a:off x="11001087" y="3833294"/>
            <a:ext cx="578166" cy="57816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7444558" y="3833294"/>
            <a:ext cx="578166" cy="57816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9226639" y="2761241"/>
            <a:ext cx="578166" cy="57816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9229204" y="3827336"/>
            <a:ext cx="578166" cy="57816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9238701" y="4816668"/>
            <a:ext cx="578166" cy="57816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Arrow Connector 83"/>
          <p:cNvCxnSpPr>
            <a:stCxn id="75" idx="7"/>
            <a:endCxn id="76" idx="2"/>
          </p:cNvCxnSpPr>
          <p:nvPr/>
        </p:nvCxnSpPr>
        <p:spPr>
          <a:xfrm flipV="1">
            <a:off x="7938054" y="3050324"/>
            <a:ext cx="1288585" cy="8676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75" idx="6"/>
            <a:endCxn id="82" idx="2"/>
          </p:cNvCxnSpPr>
          <p:nvPr/>
        </p:nvCxnSpPr>
        <p:spPr>
          <a:xfrm flipV="1">
            <a:off x="8022724" y="4116419"/>
            <a:ext cx="1206480" cy="59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75" idx="5"/>
            <a:endCxn id="83" idx="1"/>
          </p:cNvCxnSpPr>
          <p:nvPr/>
        </p:nvCxnSpPr>
        <p:spPr>
          <a:xfrm>
            <a:off x="7938054" y="4326790"/>
            <a:ext cx="1385317" cy="5745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76" idx="6"/>
            <a:endCxn id="71" idx="1"/>
          </p:cNvCxnSpPr>
          <p:nvPr/>
        </p:nvCxnSpPr>
        <p:spPr>
          <a:xfrm>
            <a:off x="9804805" y="3050324"/>
            <a:ext cx="1280952" cy="8676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82" idx="6"/>
            <a:endCxn id="71" idx="2"/>
          </p:cNvCxnSpPr>
          <p:nvPr/>
        </p:nvCxnSpPr>
        <p:spPr>
          <a:xfrm>
            <a:off x="9807370" y="4116419"/>
            <a:ext cx="1193717" cy="59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83" idx="6"/>
            <a:endCxn id="71" idx="3"/>
          </p:cNvCxnSpPr>
          <p:nvPr/>
        </p:nvCxnSpPr>
        <p:spPr>
          <a:xfrm flipV="1">
            <a:off x="9816867" y="4326790"/>
            <a:ext cx="1268890" cy="7789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8204607" y="453356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9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8204607" y="318643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5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8505464" y="378523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4"/>
              </a:rPr>
              <a:t>6</a:t>
            </a:r>
            <a:endParaRPr lang="en-US" dirty="0">
              <a:latin typeface="Segoe UI Symbol4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10325234" y="469495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1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10325234" y="31607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4"/>
              </a:rPr>
              <a:t>6</a:t>
            </a:r>
            <a:endParaRPr lang="en-US" dirty="0">
              <a:latin typeface="Segoe UI Symbol4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9962599" y="379124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9</a:t>
            </a:r>
          </a:p>
        </p:txBody>
      </p:sp>
      <p:sp>
        <p:nvSpPr>
          <p:cNvPr id="113" name="TextBox 112"/>
          <p:cNvSpPr txBox="1"/>
          <p:nvPr/>
        </p:nvSpPr>
        <p:spPr>
          <a:xfrm rot="16200000">
            <a:off x="11578485" y="3556948"/>
            <a:ext cx="28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Segoe UI Symbol4"/>
              </a:rPr>
              <a:t>8</a:t>
            </a:r>
            <a:endParaRPr lang="en-US" b="1" dirty="0">
              <a:solidFill>
                <a:srgbClr val="FF0000"/>
              </a:solidFill>
              <a:latin typeface="Segoe UI Symbol4"/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9387408" y="5429992"/>
            <a:ext cx="28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Segoe UI Symbol4"/>
              </a:rPr>
              <a:t>8</a:t>
            </a:r>
            <a:endParaRPr lang="en-US" b="1" dirty="0">
              <a:solidFill>
                <a:srgbClr val="FF0000"/>
              </a:solidFill>
              <a:latin typeface="Segoe UI Symbol4"/>
            </a:endParaRPr>
          </a:p>
        </p:txBody>
      </p:sp>
      <p:sp>
        <p:nvSpPr>
          <p:cNvPr id="115" name="TextBox 114"/>
          <p:cNvSpPr txBox="1"/>
          <p:nvPr/>
        </p:nvSpPr>
        <p:spPr>
          <a:xfrm rot="16200000">
            <a:off x="9356515" y="3522851"/>
            <a:ext cx="28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Segoe UI Symbol4"/>
              </a:rPr>
              <a:t>8</a:t>
            </a:r>
            <a:endParaRPr lang="en-US" b="1" dirty="0">
              <a:solidFill>
                <a:srgbClr val="FF0000"/>
              </a:solidFill>
              <a:latin typeface="Segoe UI Symbol4"/>
            </a:endParaRPr>
          </a:p>
        </p:txBody>
      </p:sp>
      <p:sp>
        <p:nvSpPr>
          <p:cNvPr id="116" name="TextBox 115"/>
          <p:cNvSpPr txBox="1"/>
          <p:nvPr/>
        </p:nvSpPr>
        <p:spPr>
          <a:xfrm rot="16200000">
            <a:off x="7100062" y="3958292"/>
            <a:ext cx="28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Segoe UI Symbol4"/>
              </a:rPr>
              <a:t>8</a:t>
            </a:r>
            <a:endParaRPr lang="en-US" b="1" dirty="0">
              <a:solidFill>
                <a:srgbClr val="FF0000"/>
              </a:solidFill>
              <a:latin typeface="Segoe UI Symbol4"/>
            </a:endParaRPr>
          </a:p>
        </p:txBody>
      </p:sp>
      <p:grpSp>
        <p:nvGrpSpPr>
          <p:cNvPr id="117" name="Group 116"/>
          <p:cNvGrpSpPr/>
          <p:nvPr/>
        </p:nvGrpSpPr>
        <p:grpSpPr>
          <a:xfrm>
            <a:off x="6852584" y="3959073"/>
            <a:ext cx="472168" cy="369332"/>
            <a:chOff x="1774877" y="5329734"/>
            <a:chExt cx="472168" cy="369332"/>
          </a:xfrm>
        </p:grpSpPr>
        <p:cxnSp>
          <p:nvCxnSpPr>
            <p:cNvPr id="118" name="Straight Connector 117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extBox 128"/>
            <p:cNvSpPr txBox="1"/>
            <p:nvPr/>
          </p:nvSpPr>
          <p:spPr>
            <a:xfrm>
              <a:off x="1774877" y="532973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0</a:t>
              </a:r>
            </a:p>
          </p:txBody>
        </p:sp>
      </p:grpSp>
      <p:sp>
        <p:nvSpPr>
          <p:cNvPr id="131" name="TextBox 130"/>
          <p:cNvSpPr txBox="1"/>
          <p:nvPr/>
        </p:nvSpPr>
        <p:spPr>
          <a:xfrm rot="16200000">
            <a:off x="9339886" y="2329669"/>
            <a:ext cx="28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Segoe UI Symbol4"/>
              </a:rPr>
              <a:t>8</a:t>
            </a:r>
            <a:endParaRPr lang="en-US" b="1" dirty="0">
              <a:solidFill>
                <a:srgbClr val="FF0000"/>
              </a:solidFill>
              <a:latin typeface="Segoe UI Symbol4"/>
            </a:endParaRPr>
          </a:p>
        </p:txBody>
      </p:sp>
      <p:grpSp>
        <p:nvGrpSpPr>
          <p:cNvPr id="138" name="Group 137"/>
          <p:cNvGrpSpPr/>
          <p:nvPr/>
        </p:nvGrpSpPr>
        <p:grpSpPr>
          <a:xfrm>
            <a:off x="9094972" y="2306744"/>
            <a:ext cx="472168" cy="369332"/>
            <a:chOff x="1774877" y="5329734"/>
            <a:chExt cx="472168" cy="369332"/>
          </a:xfrm>
        </p:grpSpPr>
        <p:cxnSp>
          <p:nvCxnSpPr>
            <p:cNvPr id="139" name="Straight Connector 138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TextBox 139"/>
            <p:cNvSpPr txBox="1"/>
            <p:nvPr/>
          </p:nvSpPr>
          <p:spPr>
            <a:xfrm>
              <a:off x="1774877" y="532973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  <a:latin typeface="Segoe UI Symbol4"/>
                </a:rPr>
                <a:t>5</a:t>
              </a:r>
              <a:endParaRPr lang="en-US" b="1" dirty="0">
                <a:solidFill>
                  <a:srgbClr val="FF0000"/>
                </a:solidFill>
                <a:latin typeface="Segoe UI Symbol4"/>
              </a:endParaRPr>
            </a:p>
          </p:txBody>
        </p:sp>
      </p:grpSp>
      <p:grpSp>
        <p:nvGrpSpPr>
          <p:cNvPr id="141" name="Group 140"/>
          <p:cNvGrpSpPr/>
          <p:nvPr/>
        </p:nvGrpSpPr>
        <p:grpSpPr>
          <a:xfrm>
            <a:off x="9135247" y="3474865"/>
            <a:ext cx="472168" cy="369332"/>
            <a:chOff x="1774877" y="5329734"/>
            <a:chExt cx="472168" cy="369332"/>
          </a:xfrm>
        </p:grpSpPr>
        <p:cxnSp>
          <p:nvCxnSpPr>
            <p:cNvPr id="142" name="Straight Connector 141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TextBox 142"/>
            <p:cNvSpPr txBox="1"/>
            <p:nvPr/>
          </p:nvSpPr>
          <p:spPr>
            <a:xfrm>
              <a:off x="1774877" y="532973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6</a:t>
              </a:r>
            </a:p>
          </p:txBody>
        </p:sp>
      </p:grpSp>
      <p:grpSp>
        <p:nvGrpSpPr>
          <p:cNvPr id="144" name="Group 143"/>
          <p:cNvGrpSpPr/>
          <p:nvPr/>
        </p:nvGrpSpPr>
        <p:grpSpPr>
          <a:xfrm>
            <a:off x="9148958" y="5449563"/>
            <a:ext cx="472168" cy="369332"/>
            <a:chOff x="1774877" y="5329734"/>
            <a:chExt cx="472168" cy="369332"/>
          </a:xfrm>
        </p:grpSpPr>
        <p:cxnSp>
          <p:nvCxnSpPr>
            <p:cNvPr id="145" name="Straight Connector 144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/>
            <p:cNvSpPr txBox="1"/>
            <p:nvPr/>
          </p:nvSpPr>
          <p:spPr>
            <a:xfrm>
              <a:off x="1774877" y="532973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  <a:latin typeface="Segoe UI Symbol4"/>
                </a:rPr>
                <a:t>9</a:t>
              </a:r>
              <a:endParaRPr lang="en-US" b="1" dirty="0">
                <a:solidFill>
                  <a:srgbClr val="FF0000"/>
                </a:solidFill>
                <a:latin typeface="Segoe UI Symbol4"/>
              </a:endParaRPr>
            </a:p>
          </p:txBody>
        </p:sp>
      </p:grpSp>
      <p:grpSp>
        <p:nvGrpSpPr>
          <p:cNvPr id="148" name="Group 147"/>
          <p:cNvGrpSpPr/>
          <p:nvPr/>
        </p:nvGrpSpPr>
        <p:grpSpPr>
          <a:xfrm>
            <a:off x="11287895" y="3522851"/>
            <a:ext cx="523444" cy="369332"/>
            <a:chOff x="1723601" y="5329734"/>
            <a:chExt cx="523444" cy="369332"/>
          </a:xfrm>
        </p:grpSpPr>
        <p:cxnSp>
          <p:nvCxnSpPr>
            <p:cNvPr id="149" name="Straight Connector 148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TextBox 149"/>
            <p:cNvSpPr txBox="1"/>
            <p:nvPr/>
          </p:nvSpPr>
          <p:spPr>
            <a:xfrm>
              <a:off x="1723601" y="5329734"/>
              <a:ext cx="428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  <a:latin typeface="Segoe UI Symbol4"/>
                </a:rPr>
                <a:t>11</a:t>
              </a:r>
              <a:endParaRPr lang="en-US" b="1" dirty="0">
                <a:solidFill>
                  <a:srgbClr val="FF0000"/>
                </a:solidFill>
                <a:latin typeface="Segoe UI Symbol4"/>
              </a:endParaRPr>
            </a:p>
          </p:txBody>
        </p:sp>
      </p:grpSp>
      <p:grpSp>
        <p:nvGrpSpPr>
          <p:cNvPr id="153" name="Group 152"/>
          <p:cNvGrpSpPr/>
          <p:nvPr/>
        </p:nvGrpSpPr>
        <p:grpSpPr>
          <a:xfrm>
            <a:off x="10981586" y="3448279"/>
            <a:ext cx="634541" cy="417898"/>
            <a:chOff x="1612504" y="5261366"/>
            <a:chExt cx="634541" cy="417898"/>
          </a:xfrm>
        </p:grpSpPr>
        <p:cxnSp>
          <p:nvCxnSpPr>
            <p:cNvPr id="154" name="Straight Connector 153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TextBox 154"/>
            <p:cNvSpPr txBox="1"/>
            <p:nvPr/>
          </p:nvSpPr>
          <p:spPr>
            <a:xfrm>
              <a:off x="1612504" y="5261366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  <a:latin typeface="Segoe UI Symbol4"/>
                </a:rPr>
                <a:t>10</a:t>
              </a:r>
              <a:endParaRPr lang="en-US" b="1" dirty="0">
                <a:solidFill>
                  <a:srgbClr val="FF0000"/>
                </a:solidFill>
                <a:latin typeface="Segoe UI Symbol4"/>
              </a:endParaRPr>
            </a:p>
          </p:txBody>
        </p:sp>
      </p:grpSp>
      <p:sp>
        <p:nvSpPr>
          <p:cNvPr id="157" name="TextBox 156"/>
          <p:cNvSpPr txBox="1"/>
          <p:nvPr/>
        </p:nvSpPr>
        <p:spPr>
          <a:xfrm>
            <a:off x="11116571" y="394876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4"/>
              </a:rPr>
              <a:t>B</a:t>
            </a:r>
            <a:endParaRPr lang="en-US" dirty="0">
              <a:latin typeface="Segoe UI Symbol4"/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7560042" y="394876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A</a:t>
            </a:r>
          </a:p>
        </p:txBody>
      </p:sp>
      <p:sp>
        <p:nvSpPr>
          <p:cNvPr id="159" name="TextBox 158"/>
          <p:cNvSpPr txBox="1"/>
          <p:nvPr/>
        </p:nvSpPr>
        <p:spPr>
          <a:xfrm>
            <a:off x="9344688" y="289326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P</a:t>
            </a:r>
          </a:p>
        </p:txBody>
      </p:sp>
      <p:sp>
        <p:nvSpPr>
          <p:cNvPr id="160" name="TextBox 159"/>
          <p:cNvSpPr txBox="1"/>
          <p:nvPr/>
        </p:nvSpPr>
        <p:spPr>
          <a:xfrm>
            <a:off x="9344688" y="3942805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Q</a:t>
            </a:r>
          </a:p>
        </p:txBody>
      </p:sp>
      <p:sp>
        <p:nvSpPr>
          <p:cNvPr id="161" name="TextBox 160"/>
          <p:cNvSpPr txBox="1"/>
          <p:nvPr/>
        </p:nvSpPr>
        <p:spPr>
          <a:xfrm>
            <a:off x="9344688" y="4933675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R</a:t>
            </a:r>
          </a:p>
        </p:txBody>
      </p:sp>
      <p:sp>
        <p:nvSpPr>
          <p:cNvPr id="162" name="TextBox 161"/>
          <p:cNvSpPr txBox="1"/>
          <p:nvPr/>
        </p:nvSpPr>
        <p:spPr>
          <a:xfrm>
            <a:off x="8333673" y="5786815"/>
            <a:ext cx="2386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  <a:latin typeface="Segoe UI Symbol4"/>
              </a:rPr>
              <a:t>ACTUAL SOLUTION</a:t>
            </a:r>
            <a:endParaRPr lang="en-US" b="1" dirty="0">
              <a:solidFill>
                <a:schemeClr val="accent3"/>
              </a:solidFill>
              <a:latin typeface="Segoe UI Symbol4"/>
            </a:endParaRPr>
          </a:p>
        </p:txBody>
      </p:sp>
      <p:cxnSp>
        <p:nvCxnSpPr>
          <p:cNvPr id="163" name="Straight Connector 162"/>
          <p:cNvCxnSpPr/>
          <p:nvPr/>
        </p:nvCxnSpPr>
        <p:spPr>
          <a:xfrm flipH="1">
            <a:off x="4987558" y="1887393"/>
            <a:ext cx="159262" cy="3297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1199499" y="2436364"/>
            <a:ext cx="1047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>
                <a:solidFill>
                  <a:srgbClr val="0070C0"/>
                </a:solidFill>
                <a:latin typeface="Segoe UI Symbol4"/>
              </a:rPr>
              <a:t>1</a:t>
            </a:r>
            <a:r>
              <a:rPr lang="en-US" b="1" u="sng" baseline="30000" dirty="0" smtClean="0">
                <a:solidFill>
                  <a:srgbClr val="0070C0"/>
                </a:solidFill>
                <a:latin typeface="Segoe UI Symbol4"/>
              </a:rPr>
              <a:t>st</a:t>
            </a:r>
            <a:r>
              <a:rPr lang="en-US" b="1" u="sng" dirty="0" smtClean="0">
                <a:solidFill>
                  <a:srgbClr val="0070C0"/>
                </a:solidFill>
                <a:latin typeface="Segoe UI Symbol4"/>
              </a:rPr>
              <a:t> Time</a:t>
            </a:r>
            <a:endParaRPr lang="en-US" b="1" u="sng" dirty="0">
              <a:solidFill>
                <a:srgbClr val="0070C0"/>
              </a:solidFill>
              <a:latin typeface="Segoe UI Symbol4"/>
            </a:endParaRPr>
          </a:p>
        </p:txBody>
      </p:sp>
      <p:cxnSp>
        <p:nvCxnSpPr>
          <p:cNvPr id="168" name="Straight Connector 167"/>
          <p:cNvCxnSpPr/>
          <p:nvPr/>
        </p:nvCxnSpPr>
        <p:spPr>
          <a:xfrm flipH="1">
            <a:off x="5431581" y="1884661"/>
            <a:ext cx="159262" cy="3297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 flipH="1">
            <a:off x="5877919" y="1891970"/>
            <a:ext cx="159262" cy="3297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 flipH="1">
            <a:off x="6305177" y="1917166"/>
            <a:ext cx="159262" cy="3297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1" name="Group 170"/>
          <p:cNvGrpSpPr/>
          <p:nvPr/>
        </p:nvGrpSpPr>
        <p:grpSpPr>
          <a:xfrm>
            <a:off x="3373507" y="5422787"/>
            <a:ext cx="472168" cy="369332"/>
            <a:chOff x="1774877" y="5329734"/>
            <a:chExt cx="472168" cy="369332"/>
          </a:xfrm>
        </p:grpSpPr>
        <p:cxnSp>
          <p:nvCxnSpPr>
            <p:cNvPr id="172" name="Straight Connector 171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TextBox 172"/>
            <p:cNvSpPr txBox="1"/>
            <p:nvPr/>
          </p:nvSpPr>
          <p:spPr>
            <a:xfrm>
              <a:off x="1774877" y="532973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  <a:latin typeface="Segoe UI Symbol4"/>
                </a:rPr>
                <a:t>9</a:t>
              </a:r>
              <a:endParaRPr lang="en-US" b="1" dirty="0">
                <a:solidFill>
                  <a:srgbClr val="FF0000"/>
                </a:solidFill>
                <a:latin typeface="Segoe UI Symbol4"/>
              </a:endParaRPr>
            </a:p>
          </p:txBody>
        </p:sp>
      </p:grpSp>
      <p:cxnSp>
        <p:nvCxnSpPr>
          <p:cNvPr id="174" name="Straight Connector 173"/>
          <p:cNvCxnSpPr/>
          <p:nvPr/>
        </p:nvCxnSpPr>
        <p:spPr>
          <a:xfrm flipH="1">
            <a:off x="6669569" y="1915208"/>
            <a:ext cx="159262" cy="3297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8" name="Group 177"/>
          <p:cNvGrpSpPr/>
          <p:nvPr/>
        </p:nvGrpSpPr>
        <p:grpSpPr>
          <a:xfrm>
            <a:off x="3308719" y="2319509"/>
            <a:ext cx="472168" cy="369332"/>
            <a:chOff x="1774877" y="5329734"/>
            <a:chExt cx="472168" cy="369332"/>
          </a:xfrm>
        </p:grpSpPr>
        <p:cxnSp>
          <p:nvCxnSpPr>
            <p:cNvPr id="179" name="Straight Connector 178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TextBox 179"/>
            <p:cNvSpPr txBox="1"/>
            <p:nvPr/>
          </p:nvSpPr>
          <p:spPr>
            <a:xfrm>
              <a:off x="1774877" y="532973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5</a:t>
              </a:r>
            </a:p>
          </p:txBody>
        </p:sp>
      </p:grpSp>
      <p:cxnSp>
        <p:nvCxnSpPr>
          <p:cNvPr id="181" name="Straight Connector 180"/>
          <p:cNvCxnSpPr/>
          <p:nvPr/>
        </p:nvCxnSpPr>
        <p:spPr>
          <a:xfrm flipH="1">
            <a:off x="7096827" y="1913350"/>
            <a:ext cx="159262" cy="3297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2" name="Group 181"/>
          <p:cNvGrpSpPr/>
          <p:nvPr/>
        </p:nvGrpSpPr>
        <p:grpSpPr>
          <a:xfrm>
            <a:off x="3365334" y="3478183"/>
            <a:ext cx="472168" cy="369332"/>
            <a:chOff x="1774877" y="5329734"/>
            <a:chExt cx="472168" cy="369332"/>
          </a:xfrm>
        </p:grpSpPr>
        <p:cxnSp>
          <p:nvCxnSpPr>
            <p:cNvPr id="183" name="Straight Connector 182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TextBox 183"/>
            <p:cNvSpPr txBox="1"/>
            <p:nvPr/>
          </p:nvSpPr>
          <p:spPr>
            <a:xfrm>
              <a:off x="1774877" y="532973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6</a:t>
              </a:r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5487076" y="3525478"/>
            <a:ext cx="523444" cy="369332"/>
            <a:chOff x="1723601" y="5329734"/>
            <a:chExt cx="523444" cy="369332"/>
          </a:xfrm>
        </p:grpSpPr>
        <p:cxnSp>
          <p:nvCxnSpPr>
            <p:cNvPr id="120" name="Straight Connector 119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TextBox 120"/>
            <p:cNvSpPr txBox="1"/>
            <p:nvPr/>
          </p:nvSpPr>
          <p:spPr>
            <a:xfrm>
              <a:off x="1723601" y="5329734"/>
              <a:ext cx="428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  <a:latin typeface="Segoe UI Symbol4"/>
                </a:rPr>
                <a:t>11</a:t>
              </a:r>
              <a:endParaRPr lang="en-US" b="1" dirty="0">
                <a:solidFill>
                  <a:srgbClr val="FF0000"/>
                </a:solidFill>
                <a:latin typeface="Segoe UI Symbol4"/>
              </a:endParaRPr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5177227" y="3427554"/>
            <a:ext cx="634541" cy="417898"/>
            <a:chOff x="1612504" y="5261366"/>
            <a:chExt cx="634541" cy="417898"/>
          </a:xfrm>
        </p:grpSpPr>
        <p:cxnSp>
          <p:nvCxnSpPr>
            <p:cNvPr id="123" name="Straight Connector 122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TextBox 123"/>
            <p:cNvSpPr txBox="1"/>
            <p:nvPr/>
          </p:nvSpPr>
          <p:spPr>
            <a:xfrm>
              <a:off x="1612504" y="5261366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  <a:latin typeface="Segoe UI Symbol4"/>
                </a:rPr>
                <a:t>10</a:t>
              </a:r>
              <a:endParaRPr lang="en-US" b="1" dirty="0">
                <a:solidFill>
                  <a:srgbClr val="FF0000"/>
                </a:solidFill>
                <a:latin typeface="Segoe UI Symbol4"/>
              </a:endParaRPr>
            </a:p>
          </p:txBody>
        </p:sp>
      </p:grpSp>
      <p:sp>
        <p:nvSpPr>
          <p:cNvPr id="125" name="TextBox 124"/>
          <p:cNvSpPr txBox="1"/>
          <p:nvPr/>
        </p:nvSpPr>
        <p:spPr>
          <a:xfrm>
            <a:off x="1157281" y="5785731"/>
            <a:ext cx="3480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5"/>
                </a:solidFill>
                <a:latin typeface="Segoe UI Symbol4"/>
              </a:rPr>
              <a:t>Are all the vertices saturated?</a:t>
            </a:r>
            <a:endParaRPr lang="en-US" b="1" dirty="0">
              <a:solidFill>
                <a:schemeClr val="accent5"/>
              </a:solidFill>
              <a:latin typeface="Segoe UI Symbol4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4611088" y="5781670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 Symbol4"/>
              </a:rPr>
              <a:t>YES!</a:t>
            </a:r>
            <a:endParaRPr lang="en-US" b="1" dirty="0">
              <a:solidFill>
                <a:srgbClr val="00B050"/>
              </a:solidFill>
              <a:latin typeface="Segoe UI Symbol4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1212940" y="5745665"/>
            <a:ext cx="6177311" cy="394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TextBox 127"/>
          <p:cNvSpPr txBox="1"/>
          <p:nvPr/>
        </p:nvSpPr>
        <p:spPr>
          <a:xfrm>
            <a:off x="781893" y="5772034"/>
            <a:ext cx="5968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Segoe UI Symbol4"/>
              </a:rPr>
              <a:t>This time we required only 1 step to find the solution</a:t>
            </a:r>
            <a:endParaRPr lang="en-US" b="1" dirty="0">
              <a:solidFill>
                <a:srgbClr val="0070C0"/>
              </a:solidFill>
              <a:latin typeface="Segoe UI Symbol4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505512" y="5814835"/>
            <a:ext cx="7011331" cy="394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TextBox 133"/>
          <p:cNvSpPr txBox="1"/>
          <p:nvPr/>
        </p:nvSpPr>
        <p:spPr>
          <a:xfrm>
            <a:off x="1020935" y="5686122"/>
            <a:ext cx="59804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  <a:latin typeface="Segoe UI Symbol4"/>
              </a:rPr>
              <a:t>Now we can perform an additional step to understand that we have found the solution </a:t>
            </a:r>
            <a:endParaRPr lang="en-US" b="1" dirty="0">
              <a:solidFill>
                <a:schemeClr val="accent2"/>
              </a:solidFill>
              <a:latin typeface="Segoe UI Symbol4"/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6584452" y="2298455"/>
            <a:ext cx="5284374" cy="3852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TextBox 131"/>
          <p:cNvSpPr txBox="1"/>
          <p:nvPr/>
        </p:nvSpPr>
        <p:spPr>
          <a:xfrm>
            <a:off x="6245843" y="2642573"/>
            <a:ext cx="5826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Segoe UI Symbol4"/>
              </a:rPr>
              <a:t>Means changing the ordering of S can bring the change in number of steps required</a:t>
            </a:r>
            <a:endParaRPr lang="en-US" dirty="0">
              <a:latin typeface="Segoe UI Symbol4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6245843" y="3341679"/>
            <a:ext cx="5826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Segoe UI Symbol4"/>
              </a:rPr>
              <a:t>If the ordering is best (best case) we may reach to the solution in just one step</a:t>
            </a:r>
            <a:endParaRPr lang="en-US" dirty="0">
              <a:latin typeface="Segoe UI Symbol4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6245843" y="4100749"/>
            <a:ext cx="5826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Segoe UI Symbol4"/>
              </a:rPr>
              <a:t>But how many steps do we require in worst case?</a:t>
            </a:r>
            <a:endParaRPr lang="en-US" dirty="0">
              <a:latin typeface="Segoe UI Symbol4"/>
            </a:endParaRPr>
          </a:p>
        </p:txBody>
      </p:sp>
    </p:spTree>
    <p:extLst>
      <p:ext uri="{BB962C8B-B14F-4D97-AF65-F5344CB8AC3E}">
        <p14:creationId xmlns:p14="http://schemas.microsoft.com/office/powerpoint/2010/main" val="2344999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" grpId="0"/>
      <p:bldP spid="126" grpId="0"/>
      <p:bldP spid="127" grpId="0" animBg="1"/>
      <p:bldP spid="128" grpId="0"/>
      <p:bldP spid="133" grpId="0" animBg="1"/>
      <p:bldP spid="134" grpId="0"/>
      <p:bldP spid="130" grpId="0" animBg="1"/>
      <p:bldP spid="132" grpId="0"/>
      <p:bldP spid="135" grpId="0"/>
      <p:bldP spid="13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Arrow Connector 11"/>
          <p:cNvCxnSpPr>
            <a:stCxn id="49" idx="6"/>
            <a:endCxn id="55" idx="2"/>
          </p:cNvCxnSpPr>
          <p:nvPr/>
        </p:nvCxnSpPr>
        <p:spPr>
          <a:xfrm flipV="1">
            <a:off x="1777665" y="3699418"/>
            <a:ext cx="1206480" cy="59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55" idx="6"/>
            <a:endCxn id="45" idx="2"/>
          </p:cNvCxnSpPr>
          <p:nvPr/>
        </p:nvCxnSpPr>
        <p:spPr>
          <a:xfrm>
            <a:off x="3562311" y="3699418"/>
            <a:ext cx="1193717" cy="59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5" idx="6"/>
            <a:endCxn id="137" idx="2"/>
          </p:cNvCxnSpPr>
          <p:nvPr/>
        </p:nvCxnSpPr>
        <p:spPr>
          <a:xfrm flipV="1">
            <a:off x="5334194" y="3699418"/>
            <a:ext cx="1206480" cy="59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2260405" y="336823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1</a:t>
            </a:r>
          </a:p>
        </p:txBody>
      </p:sp>
      <p:cxnSp>
        <p:nvCxnSpPr>
          <p:cNvPr id="21" name="Straight Arrow Connector 20"/>
          <p:cNvCxnSpPr>
            <a:stCxn id="45" idx="6"/>
            <a:endCxn id="137" idx="2"/>
          </p:cNvCxnSpPr>
          <p:nvPr/>
        </p:nvCxnSpPr>
        <p:spPr>
          <a:xfrm flipV="1">
            <a:off x="5334194" y="3699418"/>
            <a:ext cx="1206480" cy="595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5" idx="6"/>
            <a:endCxn id="45" idx="2"/>
          </p:cNvCxnSpPr>
          <p:nvPr/>
        </p:nvCxnSpPr>
        <p:spPr>
          <a:xfrm>
            <a:off x="3562311" y="3699418"/>
            <a:ext cx="1193717" cy="595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49" idx="6"/>
            <a:endCxn id="55" idx="2"/>
          </p:cNvCxnSpPr>
          <p:nvPr/>
        </p:nvCxnSpPr>
        <p:spPr>
          <a:xfrm flipV="1">
            <a:off x="1777665" y="3699418"/>
            <a:ext cx="1206480" cy="595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EDGE  WISE  RELAXATION  FOR CALCULATING  SHORTEST  PATH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08710-7437-4ABF-AE88-D21F10BD469F}" type="datetime2">
              <a:rPr lang="en-US" smtClean="0"/>
              <a:t>Thursday, October 14,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Swapnil Biswas, Lecturer, Dept of CSE, MIST</a:t>
            </a:r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4756028" y="3416293"/>
            <a:ext cx="578166" cy="57816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1199499" y="3416293"/>
            <a:ext cx="578166" cy="57816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984145" y="3410335"/>
            <a:ext cx="578166" cy="57816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3717540" y="337424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2</a:t>
            </a:r>
          </a:p>
        </p:txBody>
      </p:sp>
      <p:sp>
        <p:nvSpPr>
          <p:cNvPr id="74" name="TextBox 73"/>
          <p:cNvSpPr txBox="1"/>
          <p:nvPr/>
        </p:nvSpPr>
        <p:spPr>
          <a:xfrm rot="16200000">
            <a:off x="4903540" y="3096370"/>
            <a:ext cx="28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Segoe UI Symbol4"/>
              </a:rPr>
              <a:t>8</a:t>
            </a:r>
            <a:endParaRPr lang="en-US" b="1" dirty="0">
              <a:solidFill>
                <a:srgbClr val="FF0000"/>
              </a:solidFill>
              <a:latin typeface="Segoe UI Symbol4"/>
            </a:endParaRPr>
          </a:p>
        </p:txBody>
      </p:sp>
      <p:sp>
        <p:nvSpPr>
          <p:cNvPr id="78" name="TextBox 77"/>
          <p:cNvSpPr txBox="1"/>
          <p:nvPr/>
        </p:nvSpPr>
        <p:spPr>
          <a:xfrm rot="16200000">
            <a:off x="3111456" y="3105850"/>
            <a:ext cx="28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Segoe UI Symbol4"/>
              </a:rPr>
              <a:t>8</a:t>
            </a:r>
            <a:endParaRPr lang="en-US" b="1" dirty="0">
              <a:solidFill>
                <a:srgbClr val="FF0000"/>
              </a:solidFill>
              <a:latin typeface="Segoe UI Symbol4"/>
            </a:endParaRPr>
          </a:p>
        </p:txBody>
      </p:sp>
      <p:sp>
        <p:nvSpPr>
          <p:cNvPr id="79" name="TextBox 78"/>
          <p:cNvSpPr txBox="1"/>
          <p:nvPr/>
        </p:nvSpPr>
        <p:spPr>
          <a:xfrm rot="16200000">
            <a:off x="1359593" y="3096371"/>
            <a:ext cx="28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Segoe UI Symbol4"/>
              </a:rPr>
              <a:t>8</a:t>
            </a:r>
            <a:endParaRPr lang="en-US" b="1" dirty="0">
              <a:solidFill>
                <a:srgbClr val="FF0000"/>
              </a:solidFill>
              <a:latin typeface="Segoe UI Symbol4"/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1128843" y="3082978"/>
            <a:ext cx="472168" cy="369332"/>
            <a:chOff x="1774877" y="5329734"/>
            <a:chExt cx="472168" cy="369332"/>
          </a:xfrm>
        </p:grpSpPr>
        <p:cxnSp>
          <p:nvCxnSpPr>
            <p:cNvPr id="80" name="Straight Connector 79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/>
            <p:cNvSpPr txBox="1"/>
            <p:nvPr/>
          </p:nvSpPr>
          <p:spPr>
            <a:xfrm>
              <a:off x="1774877" y="532973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0</a:t>
              </a: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4871512" y="3531762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C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314983" y="353176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A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099629" y="352580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B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083513" y="1842325"/>
            <a:ext cx="5250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Segoe UI Symbol4"/>
              </a:rPr>
              <a:t>Consider A is the source and S = {CD, BC, AB}</a:t>
            </a:r>
            <a:endParaRPr lang="en-US" dirty="0">
              <a:latin typeface="Segoe UI Symbol4"/>
            </a:endParaRPr>
          </a:p>
        </p:txBody>
      </p:sp>
      <p:cxnSp>
        <p:nvCxnSpPr>
          <p:cNvPr id="163" name="Straight Connector 162"/>
          <p:cNvCxnSpPr/>
          <p:nvPr/>
        </p:nvCxnSpPr>
        <p:spPr>
          <a:xfrm flipH="1">
            <a:off x="4987558" y="1887393"/>
            <a:ext cx="159262" cy="3297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1199499" y="2436364"/>
            <a:ext cx="1047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>
                <a:solidFill>
                  <a:srgbClr val="0070C0"/>
                </a:solidFill>
                <a:latin typeface="Segoe UI Symbol4"/>
              </a:rPr>
              <a:t>1</a:t>
            </a:r>
            <a:r>
              <a:rPr lang="en-US" b="1" u="sng" baseline="30000" dirty="0" smtClean="0">
                <a:solidFill>
                  <a:srgbClr val="0070C0"/>
                </a:solidFill>
                <a:latin typeface="Segoe UI Symbol4"/>
              </a:rPr>
              <a:t>st</a:t>
            </a:r>
            <a:r>
              <a:rPr lang="en-US" b="1" u="sng" dirty="0" smtClean="0">
                <a:solidFill>
                  <a:srgbClr val="0070C0"/>
                </a:solidFill>
                <a:latin typeface="Segoe UI Symbol4"/>
              </a:rPr>
              <a:t> Time</a:t>
            </a:r>
            <a:endParaRPr lang="en-US" b="1" u="sng" dirty="0">
              <a:solidFill>
                <a:srgbClr val="0070C0"/>
              </a:solidFill>
              <a:latin typeface="Segoe UI Symbol4"/>
            </a:endParaRPr>
          </a:p>
        </p:txBody>
      </p:sp>
      <p:cxnSp>
        <p:nvCxnSpPr>
          <p:cNvPr id="168" name="Straight Connector 167"/>
          <p:cNvCxnSpPr/>
          <p:nvPr/>
        </p:nvCxnSpPr>
        <p:spPr>
          <a:xfrm flipH="1">
            <a:off x="5431581" y="1884661"/>
            <a:ext cx="159262" cy="3297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 flipH="1">
            <a:off x="5877919" y="1891970"/>
            <a:ext cx="159262" cy="3297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Oval 136"/>
          <p:cNvSpPr/>
          <p:nvPr/>
        </p:nvSpPr>
        <p:spPr>
          <a:xfrm>
            <a:off x="6540674" y="3410335"/>
            <a:ext cx="578166" cy="57816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TextBox 146"/>
          <p:cNvSpPr txBox="1"/>
          <p:nvPr/>
        </p:nvSpPr>
        <p:spPr>
          <a:xfrm>
            <a:off x="6660480" y="3515509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D</a:t>
            </a:r>
          </a:p>
        </p:txBody>
      </p:sp>
      <p:sp>
        <p:nvSpPr>
          <p:cNvPr id="151" name="TextBox 150"/>
          <p:cNvSpPr txBox="1"/>
          <p:nvPr/>
        </p:nvSpPr>
        <p:spPr>
          <a:xfrm rot="16200000">
            <a:off x="6714112" y="3103506"/>
            <a:ext cx="245700" cy="36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Segoe UI Symbol4"/>
              </a:rPr>
              <a:t>8</a:t>
            </a:r>
            <a:endParaRPr lang="en-US" b="1" dirty="0">
              <a:solidFill>
                <a:srgbClr val="FF0000"/>
              </a:solidFill>
              <a:latin typeface="Segoe UI Symbol4"/>
            </a:endParaRPr>
          </a:p>
        </p:txBody>
      </p:sp>
      <p:grpSp>
        <p:nvGrpSpPr>
          <p:cNvPr id="198" name="Group 197"/>
          <p:cNvGrpSpPr/>
          <p:nvPr/>
        </p:nvGrpSpPr>
        <p:grpSpPr>
          <a:xfrm>
            <a:off x="2874536" y="3081128"/>
            <a:ext cx="472168" cy="369332"/>
            <a:chOff x="1774877" y="5329734"/>
            <a:chExt cx="472168" cy="369332"/>
          </a:xfrm>
        </p:grpSpPr>
        <p:cxnSp>
          <p:nvCxnSpPr>
            <p:cNvPr id="199" name="Straight Connector 198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0" name="TextBox 199"/>
            <p:cNvSpPr txBox="1"/>
            <p:nvPr/>
          </p:nvSpPr>
          <p:spPr>
            <a:xfrm>
              <a:off x="1774877" y="532973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1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7746084" y="1988988"/>
            <a:ext cx="3466028" cy="2351292"/>
            <a:chOff x="7689652" y="2557748"/>
            <a:chExt cx="3466028" cy="2351292"/>
          </a:xfrm>
        </p:grpSpPr>
        <p:grpSp>
          <p:nvGrpSpPr>
            <p:cNvPr id="36" name="Group 35"/>
            <p:cNvGrpSpPr/>
            <p:nvPr/>
          </p:nvGrpSpPr>
          <p:grpSpPr>
            <a:xfrm>
              <a:off x="7767873" y="2597799"/>
              <a:ext cx="3387807" cy="2311241"/>
              <a:chOff x="7767873" y="2597799"/>
              <a:chExt cx="3387807" cy="2311241"/>
            </a:xfrm>
          </p:grpSpPr>
          <p:cxnSp>
            <p:nvCxnSpPr>
              <p:cNvPr id="30" name="Straight Connector 29"/>
              <p:cNvCxnSpPr/>
              <p:nvPr/>
            </p:nvCxnSpPr>
            <p:spPr>
              <a:xfrm flipV="1">
                <a:off x="7767873" y="2906162"/>
                <a:ext cx="3387807" cy="905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8365402" y="2597799"/>
                <a:ext cx="9053" cy="231124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1" name="TextBox 200"/>
            <p:cNvSpPr txBox="1"/>
            <p:nvPr/>
          </p:nvSpPr>
          <p:spPr>
            <a:xfrm>
              <a:off x="7689652" y="2560743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  <a:latin typeface="Segoe UI Symbol4"/>
                </a:rPr>
                <a:t>Step</a:t>
              </a:r>
              <a:endParaRPr lang="en-US" b="1" dirty="0">
                <a:solidFill>
                  <a:srgbClr val="0070C0"/>
                </a:solidFill>
                <a:latin typeface="Segoe UI Symbol4"/>
              </a:endParaRPr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8560741" y="2557748"/>
              <a:ext cx="20057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  <a:latin typeface="Segoe UI Symbol4"/>
                </a:rPr>
                <a:t>Saturated</a:t>
              </a:r>
              <a:r>
                <a:rPr lang="en-US" b="1" dirty="0">
                  <a:solidFill>
                    <a:srgbClr val="0070C0"/>
                  </a:solidFill>
                  <a:latin typeface="Segoe UI Symbol4"/>
                </a:rPr>
                <a:t> </a:t>
              </a:r>
              <a:r>
                <a:rPr lang="en-US" b="1" dirty="0" smtClean="0">
                  <a:solidFill>
                    <a:srgbClr val="0070C0"/>
                  </a:solidFill>
                  <a:latin typeface="Segoe UI Symbol4"/>
                </a:rPr>
                <a:t>Vertex</a:t>
              </a:r>
              <a:endParaRPr lang="en-US" b="1" dirty="0">
                <a:solidFill>
                  <a:srgbClr val="0070C0"/>
                </a:solidFill>
                <a:latin typeface="Segoe UI Symbol4"/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7955469" y="2428200"/>
            <a:ext cx="1487871" cy="371271"/>
            <a:chOff x="7899037" y="2996960"/>
            <a:chExt cx="1487871" cy="371271"/>
          </a:xfrm>
        </p:grpSpPr>
        <p:sp>
          <p:nvSpPr>
            <p:cNvPr id="204" name="TextBox 203"/>
            <p:cNvSpPr txBox="1"/>
            <p:nvPr/>
          </p:nvSpPr>
          <p:spPr>
            <a:xfrm>
              <a:off x="7899037" y="2998899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goe UI Symbol4"/>
                </a:rPr>
                <a:t>1</a:t>
              </a:r>
              <a:endParaRPr lang="en-US" dirty="0">
                <a:latin typeface="Segoe UI Symbol4"/>
              </a:endParaRPr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9035530" y="2996960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Segoe UI Symbol4"/>
                </a:rPr>
                <a:t>B</a:t>
              </a:r>
              <a:endParaRPr lang="en-US" b="1" dirty="0">
                <a:latin typeface="Segoe UI Symbol4"/>
              </a:endParaRPr>
            </a:p>
          </p:txBody>
        </p:sp>
      </p:grpSp>
      <p:sp>
        <p:nvSpPr>
          <p:cNvPr id="208" name="TextBox 207"/>
          <p:cNvSpPr txBox="1"/>
          <p:nvPr/>
        </p:nvSpPr>
        <p:spPr>
          <a:xfrm>
            <a:off x="5644644" y="33662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4"/>
              </a:rPr>
              <a:t>4</a:t>
            </a:r>
            <a:endParaRPr lang="en-US" dirty="0">
              <a:latin typeface="Segoe UI Symbol4"/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1050321" y="4441814"/>
            <a:ext cx="6021686" cy="1378707"/>
            <a:chOff x="1050321" y="4441814"/>
            <a:chExt cx="6021686" cy="1378707"/>
          </a:xfrm>
        </p:grpSpPr>
        <p:cxnSp>
          <p:nvCxnSpPr>
            <p:cNvPr id="152" name="Straight Arrow Connector 151"/>
            <p:cNvCxnSpPr>
              <a:stCxn id="166" idx="6"/>
              <a:endCxn id="167" idx="2"/>
            </p:cNvCxnSpPr>
            <p:nvPr/>
          </p:nvCxnSpPr>
          <p:spPr>
            <a:xfrm flipV="1">
              <a:off x="1730832" y="5525480"/>
              <a:ext cx="1206480" cy="595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/>
            <p:cNvCxnSpPr>
              <a:stCxn id="167" idx="6"/>
              <a:endCxn id="165" idx="2"/>
            </p:cNvCxnSpPr>
            <p:nvPr/>
          </p:nvCxnSpPr>
          <p:spPr>
            <a:xfrm>
              <a:off x="3515478" y="5525480"/>
              <a:ext cx="1193717" cy="595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Oval 164"/>
            <p:cNvSpPr/>
            <p:nvPr/>
          </p:nvSpPr>
          <p:spPr>
            <a:xfrm>
              <a:off x="4709195" y="5242355"/>
              <a:ext cx="578166" cy="57816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Oval 165"/>
            <p:cNvSpPr/>
            <p:nvPr/>
          </p:nvSpPr>
          <p:spPr>
            <a:xfrm>
              <a:off x="1152666" y="5242355"/>
              <a:ext cx="578166" cy="57816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Oval 166"/>
            <p:cNvSpPr/>
            <p:nvPr/>
          </p:nvSpPr>
          <p:spPr>
            <a:xfrm>
              <a:off x="2937312" y="5236397"/>
              <a:ext cx="578166" cy="57816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2213572" y="519429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UI Symbol4"/>
                </a:rPr>
                <a:t>1</a:t>
              </a:r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3670707" y="5200309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UI Symbol4"/>
                </a:rPr>
                <a:t>2</a:t>
              </a:r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1303808" y="491509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0</a:t>
              </a:r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4824679" y="5357824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UI Symbol4"/>
                </a:rPr>
                <a:t>C</a:t>
              </a:r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1268150" y="5357824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UI Symbol4"/>
                </a:rPr>
                <a:t>A</a:t>
              </a:r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3052796" y="5351866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UI Symbol4"/>
                </a:rPr>
                <a:t>B</a:t>
              </a:r>
            </a:p>
          </p:txBody>
        </p:sp>
        <p:sp>
          <p:nvSpPr>
            <p:cNvPr id="193" name="Oval 192"/>
            <p:cNvSpPr/>
            <p:nvPr/>
          </p:nvSpPr>
          <p:spPr>
            <a:xfrm>
              <a:off x="6493841" y="5236397"/>
              <a:ext cx="578166" cy="57816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6613647" y="5341571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UI Symbol4"/>
                </a:rPr>
                <a:t>D</a:t>
              </a:r>
            </a:p>
          </p:txBody>
        </p:sp>
        <p:cxnSp>
          <p:nvCxnSpPr>
            <p:cNvPr id="195" name="Straight Arrow Connector 194"/>
            <p:cNvCxnSpPr>
              <a:stCxn id="165" idx="6"/>
              <a:endCxn id="193" idx="2"/>
            </p:cNvCxnSpPr>
            <p:nvPr/>
          </p:nvCxnSpPr>
          <p:spPr>
            <a:xfrm flipV="1">
              <a:off x="5287361" y="5525480"/>
              <a:ext cx="1206480" cy="595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TextBox 196"/>
            <p:cNvSpPr txBox="1"/>
            <p:nvPr/>
          </p:nvSpPr>
          <p:spPr>
            <a:xfrm>
              <a:off x="1050321" y="4441814"/>
              <a:ext cx="23862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u="sng" dirty="0" smtClean="0">
                  <a:solidFill>
                    <a:schemeClr val="accent2"/>
                  </a:solidFill>
                  <a:latin typeface="Segoe UI Symbol4"/>
                </a:rPr>
                <a:t>ACTUAL SOLUTION</a:t>
              </a:r>
              <a:endParaRPr lang="en-US" b="1" u="sng" dirty="0">
                <a:solidFill>
                  <a:schemeClr val="accent2"/>
                </a:solidFill>
                <a:latin typeface="Segoe UI Symbol4"/>
              </a:endParaRPr>
            </a:p>
          </p:txBody>
        </p:sp>
        <p:sp>
          <p:nvSpPr>
            <p:cNvPr id="209" name="TextBox 208"/>
            <p:cNvSpPr txBox="1"/>
            <p:nvPr/>
          </p:nvSpPr>
          <p:spPr>
            <a:xfrm>
              <a:off x="5629676" y="5183097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goe UI Symbol4"/>
                </a:rPr>
                <a:t>4</a:t>
              </a:r>
              <a:endParaRPr lang="en-US" dirty="0">
                <a:latin typeface="Segoe UI Symbol4"/>
              </a:endParaRPr>
            </a:p>
          </p:txBody>
        </p:sp>
        <p:sp>
          <p:nvSpPr>
            <p:cNvPr id="210" name="TextBox 209"/>
            <p:cNvSpPr txBox="1"/>
            <p:nvPr/>
          </p:nvSpPr>
          <p:spPr>
            <a:xfrm>
              <a:off x="3052796" y="492661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1</a:t>
              </a:r>
            </a:p>
          </p:txBody>
        </p:sp>
        <p:sp>
          <p:nvSpPr>
            <p:cNvPr id="211" name="TextBox 210"/>
            <p:cNvSpPr txBox="1"/>
            <p:nvPr/>
          </p:nvSpPr>
          <p:spPr>
            <a:xfrm>
              <a:off x="4831105" y="490026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3</a:t>
              </a:r>
            </a:p>
          </p:txBody>
        </p:sp>
        <p:sp>
          <p:nvSpPr>
            <p:cNvPr id="212" name="TextBox 211"/>
            <p:cNvSpPr txBox="1"/>
            <p:nvPr/>
          </p:nvSpPr>
          <p:spPr>
            <a:xfrm>
              <a:off x="6596311" y="487864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7</a:t>
              </a:r>
            </a:p>
          </p:txBody>
        </p:sp>
      </p:grp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052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CALCULATING WEIGHT OF A PATH</a:t>
            </a:r>
            <a:endParaRPr lang="en-US" sz="4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34D5F-4B21-4141-85B2-C0576B73B0C7}" type="datetime2">
              <a:rPr lang="en-US" smtClean="0"/>
              <a:t>Thursday, October 14, 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Swapnil Biswas, Lecturer, Dept of CSE, MIST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3</a:t>
            </a:fld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323745" y="2322355"/>
            <a:ext cx="598205" cy="59820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629827" y="2322355"/>
            <a:ext cx="598205" cy="59820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935909" y="2322354"/>
            <a:ext cx="598205" cy="59820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241991" y="2322354"/>
            <a:ext cx="598205" cy="59820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947188" y="2621458"/>
            <a:ext cx="70787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3253270" y="2621457"/>
            <a:ext cx="707877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559352" y="2621457"/>
            <a:ext cx="70787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97280" y="4715557"/>
            <a:ext cx="4953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The </a:t>
            </a:r>
            <a:r>
              <a:rPr lang="da-DK" dirty="0">
                <a:latin typeface="Segoe UI Symbol" panose="020B0502040204020203" pitchFamily="34" charset="0"/>
                <a:ea typeface="Segoe UI Symbol" panose="020B0502040204020203" pitchFamily="34" charset="0"/>
              </a:rPr>
              <a:t>weight of path </a:t>
            </a:r>
            <a:r>
              <a:rPr lang="da-DK" i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p</a:t>
            </a:r>
            <a:r>
              <a:rPr lang="da-DK" dirty="0">
                <a:latin typeface="Segoe UI Symbol" panose="020B0502040204020203" pitchFamily="34" charset="0"/>
                <a:ea typeface="Segoe UI Symbol" panose="020B0502040204020203" pitchFamily="34" charset="0"/>
              </a:rPr>
              <a:t> = </a:t>
            </a:r>
            <a:r>
              <a:rPr lang="da-DK" i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v</a:t>
            </a:r>
            <a:r>
              <a:rPr lang="da-DK" baseline="-25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  <a:r>
              <a:rPr lang="da-DK" dirty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GB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-&gt;</a:t>
            </a:r>
            <a:r>
              <a:rPr lang="da-DK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da-DK" i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v</a:t>
            </a:r>
            <a:r>
              <a:rPr lang="da-DK" baseline="-25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  <a:r>
              <a:rPr lang="da-DK" dirty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GB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-&gt;</a:t>
            </a:r>
            <a:r>
              <a:rPr lang="da-DK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da-DK" dirty="0">
                <a:latin typeface="Segoe UI Symbol" panose="020B0502040204020203" pitchFamily="34" charset="0"/>
                <a:ea typeface="Segoe UI Symbol" panose="020B0502040204020203" pitchFamily="34" charset="0"/>
              </a:rPr>
              <a:t>… </a:t>
            </a:r>
            <a:r>
              <a:rPr lang="en-GB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-&gt;</a:t>
            </a:r>
            <a:r>
              <a:rPr lang="da-DK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da-DK" i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v</a:t>
            </a:r>
            <a:r>
              <a:rPr lang="da-DK" baseline="-25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k</a:t>
            </a:r>
            <a:r>
              <a:rPr lang="da-DK" dirty="0">
                <a:latin typeface="Segoe UI Symbol" panose="020B0502040204020203" pitchFamily="34" charset="0"/>
                <a:ea typeface="Segoe UI Symbol" panose="020B0502040204020203" pitchFamily="34" charset="0"/>
              </a:rPr>
              <a:t> is</a:t>
            </a:r>
          </a:p>
        </p:txBody>
      </p:sp>
      <p:graphicFrame>
        <p:nvGraphicFramePr>
          <p:cNvPr id="2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8217458"/>
              </p:ext>
            </p:extLst>
          </p:nvPr>
        </p:nvGraphicFramePr>
        <p:xfrm>
          <a:off x="2074059" y="5188039"/>
          <a:ext cx="2673350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9" name="Equation" r:id="rId3" imgW="1257120" imgH="431640" progId="Equation.DSMT4">
                  <p:embed/>
                </p:oleObj>
              </mc:Choice>
              <mc:Fallback>
                <p:oleObj name="Equation" r:id="rId3" imgW="125712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4059" y="5188039"/>
                        <a:ext cx="2673350" cy="91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 Box 30"/>
          <p:cNvSpPr txBox="1">
            <a:spLocks noChangeArrowheads="1"/>
          </p:cNvSpPr>
          <p:nvPr/>
        </p:nvSpPr>
        <p:spPr bwMode="auto">
          <a:xfrm>
            <a:off x="1475090" y="2879564"/>
            <a:ext cx="51007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b="1" dirty="0" smtClean="0">
                <a:latin typeface="Times New Roman" panose="02020603050405020304" pitchFamily="18" charset="0"/>
              </a:rPr>
              <a:t>V</a:t>
            </a:r>
            <a:r>
              <a:rPr lang="en-US" sz="1400" b="1" dirty="0" smtClean="0">
                <a:latin typeface="Times New Roman" panose="02020603050405020304" pitchFamily="18" charset="0"/>
              </a:rPr>
              <a:t>1</a:t>
            </a:r>
            <a:endParaRPr lang="en-US" b="1" dirty="0">
              <a:latin typeface="Times New Roman" panose="02020603050405020304" pitchFamily="18" charset="0"/>
            </a:endParaRPr>
          </a:p>
        </p:txBody>
      </p:sp>
      <p:sp>
        <p:nvSpPr>
          <p:cNvPr id="23" name="Text Box 30"/>
          <p:cNvSpPr txBox="1">
            <a:spLocks noChangeArrowheads="1"/>
          </p:cNvSpPr>
          <p:nvPr/>
        </p:nvSpPr>
        <p:spPr bwMode="auto">
          <a:xfrm>
            <a:off x="2803533" y="2879564"/>
            <a:ext cx="49725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b="1" dirty="0" smtClean="0">
                <a:latin typeface="Times New Roman" panose="02020603050405020304" pitchFamily="18" charset="0"/>
              </a:rPr>
              <a:t>V</a:t>
            </a:r>
            <a:r>
              <a:rPr lang="en-US" sz="1400" b="1" dirty="0">
                <a:latin typeface="Times New Roman" panose="02020603050405020304" pitchFamily="18" charset="0"/>
              </a:rPr>
              <a:t>2</a:t>
            </a:r>
            <a:endParaRPr lang="en-US" b="1" dirty="0">
              <a:latin typeface="Times New Roman" panose="02020603050405020304" pitchFamily="18" charset="0"/>
            </a:endParaRPr>
          </a:p>
        </p:txBody>
      </p:sp>
      <p:sp>
        <p:nvSpPr>
          <p:cNvPr id="24" name="Text Box 30"/>
          <p:cNvSpPr txBox="1">
            <a:spLocks noChangeArrowheads="1"/>
          </p:cNvSpPr>
          <p:nvPr/>
        </p:nvSpPr>
        <p:spPr bwMode="auto">
          <a:xfrm>
            <a:off x="4097992" y="2879563"/>
            <a:ext cx="49725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b="1" dirty="0" smtClean="0">
                <a:latin typeface="Times New Roman" panose="02020603050405020304" pitchFamily="18" charset="0"/>
              </a:rPr>
              <a:t>V</a:t>
            </a:r>
            <a:r>
              <a:rPr lang="en-US" sz="1400" b="1" dirty="0" smtClean="0">
                <a:latin typeface="Times New Roman" panose="02020603050405020304" pitchFamily="18" charset="0"/>
              </a:rPr>
              <a:t>3</a:t>
            </a:r>
            <a:endParaRPr lang="en-US" b="1" dirty="0">
              <a:latin typeface="Times New Roman" panose="02020603050405020304" pitchFamily="18" charset="0"/>
            </a:endParaRPr>
          </a:p>
        </p:txBody>
      </p:sp>
      <p:sp>
        <p:nvSpPr>
          <p:cNvPr id="25" name="Text Box 30"/>
          <p:cNvSpPr txBox="1">
            <a:spLocks noChangeArrowheads="1"/>
          </p:cNvSpPr>
          <p:nvPr/>
        </p:nvSpPr>
        <p:spPr bwMode="auto">
          <a:xfrm>
            <a:off x="5399747" y="2879563"/>
            <a:ext cx="49725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b="1" dirty="0" smtClean="0">
                <a:latin typeface="Times New Roman" panose="02020603050405020304" pitchFamily="18" charset="0"/>
              </a:rPr>
              <a:t>V</a:t>
            </a:r>
            <a:r>
              <a:rPr lang="en-US" sz="1400" b="1" dirty="0">
                <a:latin typeface="Times New Roman" panose="02020603050405020304" pitchFamily="18" charset="0"/>
              </a:rPr>
              <a:t>4</a:t>
            </a:r>
            <a:endParaRPr lang="en-US" b="1" dirty="0">
              <a:latin typeface="Times New Roman" panose="02020603050405020304" pitchFamily="18" charset="0"/>
            </a:endParaRPr>
          </a:p>
        </p:txBody>
      </p:sp>
      <p:sp>
        <p:nvSpPr>
          <p:cNvPr id="26" name="Text Box 30"/>
          <p:cNvSpPr txBox="1">
            <a:spLocks noChangeArrowheads="1"/>
          </p:cNvSpPr>
          <p:nvPr/>
        </p:nvSpPr>
        <p:spPr bwMode="auto">
          <a:xfrm>
            <a:off x="2029409" y="2215980"/>
            <a:ext cx="3129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sz="2000" dirty="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28" name="Text Box 30"/>
          <p:cNvSpPr txBox="1">
            <a:spLocks noChangeArrowheads="1"/>
          </p:cNvSpPr>
          <p:nvPr/>
        </p:nvSpPr>
        <p:spPr bwMode="auto">
          <a:xfrm>
            <a:off x="3363917" y="2215980"/>
            <a:ext cx="3129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sz="2000" dirty="0" smtClean="0">
                <a:latin typeface="Times New Roman" panose="02020603050405020304" pitchFamily="18" charset="0"/>
              </a:rPr>
              <a:t>5</a:t>
            </a:r>
            <a:endParaRPr lang="en-US" sz="2000" dirty="0">
              <a:latin typeface="Times New Roman" panose="02020603050405020304" pitchFamily="18" charset="0"/>
            </a:endParaRPr>
          </a:p>
        </p:txBody>
      </p:sp>
      <p:sp>
        <p:nvSpPr>
          <p:cNvPr id="29" name="Text Box 30"/>
          <p:cNvSpPr txBox="1">
            <a:spLocks noChangeArrowheads="1"/>
          </p:cNvSpPr>
          <p:nvPr/>
        </p:nvSpPr>
        <p:spPr bwMode="auto">
          <a:xfrm>
            <a:off x="4684137" y="2215980"/>
            <a:ext cx="3129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sz="2000" dirty="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097280" y="3529105"/>
            <a:ext cx="3653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What is the weight of the path?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97280" y="3903166"/>
            <a:ext cx="2313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Ans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: 2 + 5 + 1 = 8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97280" y="4294888"/>
            <a:ext cx="4371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w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(p) = w(V</a:t>
            </a:r>
            <a:r>
              <a:rPr lang="en-US" sz="1200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, V</a:t>
            </a:r>
            <a:r>
              <a:rPr lang="en-US" sz="1200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) + w(V</a:t>
            </a:r>
            <a:r>
              <a:rPr lang="en-US" sz="1200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, V</a:t>
            </a:r>
            <a:r>
              <a:rPr lang="en-US" sz="1200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) + w(V</a:t>
            </a:r>
            <a:r>
              <a:rPr lang="en-US" sz="1200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, V</a:t>
            </a:r>
            <a:r>
              <a:rPr lang="en-US" sz="1200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4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402794" y="3529105"/>
            <a:ext cx="4112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What is the distance from V</a:t>
            </a:r>
            <a:r>
              <a:rPr lang="en-US" sz="1200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 to V</a:t>
            </a:r>
            <a:r>
              <a:rPr lang="en-US" sz="1200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4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?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34" name="Text Box 30"/>
          <p:cNvSpPr txBox="1">
            <a:spLocks noChangeArrowheads="1"/>
          </p:cNvSpPr>
          <p:nvPr/>
        </p:nvSpPr>
        <p:spPr bwMode="auto">
          <a:xfrm>
            <a:off x="2767449" y="2427879"/>
            <a:ext cx="3129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sz="2000" dirty="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36" name="Text Box 30"/>
          <p:cNvSpPr txBox="1">
            <a:spLocks noChangeArrowheads="1"/>
          </p:cNvSpPr>
          <p:nvPr/>
        </p:nvSpPr>
        <p:spPr bwMode="auto">
          <a:xfrm>
            <a:off x="1466060" y="2412880"/>
            <a:ext cx="3129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sz="2000" dirty="0" smtClean="0">
                <a:latin typeface="Times New Roman" panose="02020603050405020304" pitchFamily="18" charset="0"/>
              </a:rPr>
              <a:t>0</a:t>
            </a:r>
            <a:endParaRPr lang="en-US" sz="2000" dirty="0">
              <a:latin typeface="Times New Roman" panose="02020603050405020304" pitchFamily="18" charset="0"/>
            </a:endParaRPr>
          </a:p>
        </p:txBody>
      </p:sp>
      <p:sp>
        <p:nvSpPr>
          <p:cNvPr id="37" name="Text Box 30"/>
          <p:cNvSpPr txBox="1">
            <a:spLocks noChangeArrowheads="1"/>
          </p:cNvSpPr>
          <p:nvPr/>
        </p:nvSpPr>
        <p:spPr bwMode="auto">
          <a:xfrm>
            <a:off x="4071794" y="2426172"/>
            <a:ext cx="3129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sz="2000" dirty="0" smtClean="0">
                <a:latin typeface="Times New Roman" panose="02020603050405020304" pitchFamily="18" charset="0"/>
              </a:rPr>
              <a:t>7</a:t>
            </a:r>
            <a:endParaRPr lang="en-US" sz="2000" dirty="0">
              <a:latin typeface="Times New Roman" panose="02020603050405020304" pitchFamily="18" charset="0"/>
            </a:endParaRPr>
          </a:p>
        </p:txBody>
      </p:sp>
      <p:sp>
        <p:nvSpPr>
          <p:cNvPr id="38" name="Text Box 30"/>
          <p:cNvSpPr txBox="1">
            <a:spLocks noChangeArrowheads="1"/>
          </p:cNvSpPr>
          <p:nvPr/>
        </p:nvSpPr>
        <p:spPr bwMode="auto">
          <a:xfrm>
            <a:off x="5384640" y="2427879"/>
            <a:ext cx="3129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sz="2000" dirty="0"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402794" y="3925556"/>
            <a:ext cx="1087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Ans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: 8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402794" y="4313537"/>
            <a:ext cx="3539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What is the formula behind it?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402794" y="4701518"/>
            <a:ext cx="317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d(</a:t>
            </a:r>
            <a:r>
              <a:rPr lang="en-US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V</a:t>
            </a:r>
            <a:r>
              <a:rPr lang="en-US" sz="1200" b="1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k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) = d(V</a:t>
            </a:r>
            <a:r>
              <a:rPr lang="en-US" sz="1200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k-1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) + w(</a:t>
            </a:r>
            <a:r>
              <a:rPr lang="en-US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V</a:t>
            </a:r>
            <a:r>
              <a:rPr lang="en-US" sz="1200" b="1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k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, V</a:t>
            </a:r>
            <a:r>
              <a:rPr lang="en-US" sz="1200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k-1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0718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30" grpId="0"/>
      <p:bldP spid="31" grpId="0"/>
      <p:bldP spid="32" grpId="0"/>
      <p:bldP spid="33" grpId="0"/>
      <p:bldP spid="39" grpId="0"/>
      <p:bldP spid="40" grpId="0"/>
      <p:bldP spid="4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Arrow Connector 11"/>
          <p:cNvCxnSpPr>
            <a:stCxn id="49" idx="6"/>
            <a:endCxn id="55" idx="2"/>
          </p:cNvCxnSpPr>
          <p:nvPr/>
        </p:nvCxnSpPr>
        <p:spPr>
          <a:xfrm flipV="1">
            <a:off x="1777665" y="3699418"/>
            <a:ext cx="1206480" cy="59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55" idx="6"/>
            <a:endCxn id="45" idx="2"/>
          </p:cNvCxnSpPr>
          <p:nvPr/>
        </p:nvCxnSpPr>
        <p:spPr>
          <a:xfrm>
            <a:off x="3562311" y="3699418"/>
            <a:ext cx="1193717" cy="59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5" idx="6"/>
            <a:endCxn id="137" idx="2"/>
          </p:cNvCxnSpPr>
          <p:nvPr/>
        </p:nvCxnSpPr>
        <p:spPr>
          <a:xfrm flipV="1">
            <a:off x="5334194" y="3699418"/>
            <a:ext cx="1206480" cy="59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2260405" y="336823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1</a:t>
            </a:r>
          </a:p>
        </p:txBody>
      </p:sp>
      <p:cxnSp>
        <p:nvCxnSpPr>
          <p:cNvPr id="21" name="Straight Arrow Connector 20"/>
          <p:cNvCxnSpPr>
            <a:stCxn id="45" idx="6"/>
            <a:endCxn id="137" idx="2"/>
          </p:cNvCxnSpPr>
          <p:nvPr/>
        </p:nvCxnSpPr>
        <p:spPr>
          <a:xfrm flipV="1">
            <a:off x="5334194" y="3699418"/>
            <a:ext cx="1206480" cy="595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5" idx="6"/>
            <a:endCxn id="45" idx="2"/>
          </p:cNvCxnSpPr>
          <p:nvPr/>
        </p:nvCxnSpPr>
        <p:spPr>
          <a:xfrm>
            <a:off x="3562311" y="3699418"/>
            <a:ext cx="1193717" cy="595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49" idx="6"/>
            <a:endCxn id="55" idx="2"/>
          </p:cNvCxnSpPr>
          <p:nvPr/>
        </p:nvCxnSpPr>
        <p:spPr>
          <a:xfrm flipV="1">
            <a:off x="1777665" y="3699418"/>
            <a:ext cx="1206480" cy="595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EDGE  WISE  RELAXATION  FOR CALCULATING  SHORTEST  PATH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EC818-25F9-430D-B644-358E20CF9022}" type="datetime2">
              <a:rPr lang="en-US" smtClean="0"/>
              <a:t>Thursday, October 14,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Swapnil Biswas, Lecturer, Dept of CSE, MIST</a:t>
            </a:r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4756028" y="3416293"/>
            <a:ext cx="578166" cy="57816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1199499" y="3416293"/>
            <a:ext cx="578166" cy="57816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984145" y="3410335"/>
            <a:ext cx="578166" cy="57816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3717540" y="337424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2</a:t>
            </a:r>
          </a:p>
        </p:txBody>
      </p:sp>
      <p:sp>
        <p:nvSpPr>
          <p:cNvPr id="74" name="TextBox 73"/>
          <p:cNvSpPr txBox="1"/>
          <p:nvPr/>
        </p:nvSpPr>
        <p:spPr>
          <a:xfrm rot="16200000">
            <a:off x="4903540" y="3096370"/>
            <a:ext cx="28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Segoe UI Symbol4"/>
              </a:rPr>
              <a:t>8</a:t>
            </a:r>
            <a:endParaRPr lang="en-US" b="1" dirty="0">
              <a:solidFill>
                <a:srgbClr val="FF0000"/>
              </a:solidFill>
              <a:latin typeface="Segoe UI Symbol4"/>
            </a:endParaRPr>
          </a:p>
        </p:txBody>
      </p:sp>
      <p:sp>
        <p:nvSpPr>
          <p:cNvPr id="78" name="TextBox 77"/>
          <p:cNvSpPr txBox="1"/>
          <p:nvPr/>
        </p:nvSpPr>
        <p:spPr>
          <a:xfrm rot="16200000">
            <a:off x="3111456" y="3105850"/>
            <a:ext cx="28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Segoe UI Symbol4"/>
              </a:rPr>
              <a:t>8</a:t>
            </a:r>
            <a:endParaRPr lang="en-US" b="1" dirty="0">
              <a:solidFill>
                <a:srgbClr val="FF0000"/>
              </a:solidFill>
              <a:latin typeface="Segoe UI Symbol4"/>
            </a:endParaRPr>
          </a:p>
        </p:txBody>
      </p:sp>
      <p:sp>
        <p:nvSpPr>
          <p:cNvPr id="79" name="TextBox 78"/>
          <p:cNvSpPr txBox="1"/>
          <p:nvPr/>
        </p:nvSpPr>
        <p:spPr>
          <a:xfrm rot="16200000">
            <a:off x="1359593" y="3096371"/>
            <a:ext cx="28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Segoe UI Symbol4"/>
              </a:rPr>
              <a:t>8</a:t>
            </a:r>
            <a:endParaRPr lang="en-US" b="1" dirty="0">
              <a:solidFill>
                <a:srgbClr val="FF0000"/>
              </a:solidFill>
              <a:latin typeface="Segoe UI Symbol4"/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1128843" y="3082978"/>
            <a:ext cx="472168" cy="369332"/>
            <a:chOff x="1774877" y="5329734"/>
            <a:chExt cx="472168" cy="369332"/>
          </a:xfrm>
        </p:grpSpPr>
        <p:cxnSp>
          <p:nvCxnSpPr>
            <p:cNvPr id="80" name="Straight Connector 79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/>
            <p:cNvSpPr txBox="1"/>
            <p:nvPr/>
          </p:nvSpPr>
          <p:spPr>
            <a:xfrm>
              <a:off x="1774877" y="532973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0</a:t>
              </a: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4871512" y="3531762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C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314983" y="353176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A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099629" y="352580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B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083513" y="1842325"/>
            <a:ext cx="5250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Segoe UI Symbol4"/>
              </a:rPr>
              <a:t>Consider A is the source and S = {CD, BC, AB}</a:t>
            </a:r>
            <a:endParaRPr lang="en-US" dirty="0">
              <a:latin typeface="Segoe UI Symbol4"/>
            </a:endParaRPr>
          </a:p>
        </p:txBody>
      </p:sp>
      <p:cxnSp>
        <p:nvCxnSpPr>
          <p:cNvPr id="163" name="Straight Connector 162"/>
          <p:cNvCxnSpPr/>
          <p:nvPr/>
        </p:nvCxnSpPr>
        <p:spPr>
          <a:xfrm flipH="1">
            <a:off x="4987558" y="1887393"/>
            <a:ext cx="159262" cy="3297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1199499" y="2436364"/>
            <a:ext cx="1100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>
                <a:solidFill>
                  <a:srgbClr val="0070C0"/>
                </a:solidFill>
                <a:latin typeface="Segoe UI Symbol4"/>
              </a:rPr>
              <a:t>2</a:t>
            </a:r>
            <a:r>
              <a:rPr lang="en-US" b="1" u="sng" baseline="30000" dirty="0" smtClean="0">
                <a:solidFill>
                  <a:srgbClr val="0070C0"/>
                </a:solidFill>
                <a:latin typeface="Segoe UI Symbol4"/>
              </a:rPr>
              <a:t>nd</a:t>
            </a:r>
            <a:r>
              <a:rPr lang="en-US" b="1" u="sng" dirty="0" smtClean="0">
                <a:solidFill>
                  <a:srgbClr val="0070C0"/>
                </a:solidFill>
                <a:latin typeface="Segoe UI Symbol4"/>
              </a:rPr>
              <a:t> Time</a:t>
            </a:r>
            <a:endParaRPr lang="en-US" b="1" u="sng" dirty="0">
              <a:solidFill>
                <a:srgbClr val="0070C0"/>
              </a:solidFill>
              <a:latin typeface="Segoe UI Symbol4"/>
            </a:endParaRPr>
          </a:p>
        </p:txBody>
      </p:sp>
      <p:cxnSp>
        <p:nvCxnSpPr>
          <p:cNvPr id="168" name="Straight Connector 167"/>
          <p:cNvCxnSpPr/>
          <p:nvPr/>
        </p:nvCxnSpPr>
        <p:spPr>
          <a:xfrm flipH="1">
            <a:off x="5431581" y="1884661"/>
            <a:ext cx="159262" cy="3297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 flipH="1">
            <a:off x="5877919" y="1891970"/>
            <a:ext cx="159262" cy="3297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Oval 136"/>
          <p:cNvSpPr/>
          <p:nvPr/>
        </p:nvSpPr>
        <p:spPr>
          <a:xfrm>
            <a:off x="6540674" y="3410335"/>
            <a:ext cx="578166" cy="57816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TextBox 146"/>
          <p:cNvSpPr txBox="1"/>
          <p:nvPr/>
        </p:nvSpPr>
        <p:spPr>
          <a:xfrm>
            <a:off x="6660480" y="3515509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D</a:t>
            </a:r>
          </a:p>
        </p:txBody>
      </p:sp>
      <p:sp>
        <p:nvSpPr>
          <p:cNvPr id="151" name="TextBox 150"/>
          <p:cNvSpPr txBox="1"/>
          <p:nvPr/>
        </p:nvSpPr>
        <p:spPr>
          <a:xfrm rot="16200000">
            <a:off x="6714112" y="3103506"/>
            <a:ext cx="245700" cy="36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Segoe UI Symbol4"/>
              </a:rPr>
              <a:t>8</a:t>
            </a:r>
            <a:endParaRPr lang="en-US" b="1" dirty="0">
              <a:solidFill>
                <a:srgbClr val="FF0000"/>
              </a:solidFill>
              <a:latin typeface="Segoe UI Symbol4"/>
            </a:endParaRPr>
          </a:p>
        </p:txBody>
      </p:sp>
      <p:grpSp>
        <p:nvGrpSpPr>
          <p:cNvPr id="198" name="Group 197"/>
          <p:cNvGrpSpPr/>
          <p:nvPr/>
        </p:nvGrpSpPr>
        <p:grpSpPr>
          <a:xfrm>
            <a:off x="2874536" y="3081128"/>
            <a:ext cx="472168" cy="369332"/>
            <a:chOff x="1774877" y="5329734"/>
            <a:chExt cx="472168" cy="369332"/>
          </a:xfrm>
        </p:grpSpPr>
        <p:cxnSp>
          <p:nvCxnSpPr>
            <p:cNvPr id="199" name="Straight Connector 198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0" name="TextBox 199"/>
            <p:cNvSpPr txBox="1"/>
            <p:nvPr/>
          </p:nvSpPr>
          <p:spPr>
            <a:xfrm>
              <a:off x="1774877" y="532973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1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7746084" y="1988988"/>
            <a:ext cx="3466028" cy="2351292"/>
            <a:chOff x="7689652" y="2557748"/>
            <a:chExt cx="3466028" cy="2351292"/>
          </a:xfrm>
        </p:grpSpPr>
        <p:grpSp>
          <p:nvGrpSpPr>
            <p:cNvPr id="36" name="Group 35"/>
            <p:cNvGrpSpPr/>
            <p:nvPr/>
          </p:nvGrpSpPr>
          <p:grpSpPr>
            <a:xfrm>
              <a:off x="7767873" y="2597799"/>
              <a:ext cx="3387807" cy="2311241"/>
              <a:chOff x="7767873" y="2597799"/>
              <a:chExt cx="3387807" cy="2311241"/>
            </a:xfrm>
          </p:grpSpPr>
          <p:cxnSp>
            <p:nvCxnSpPr>
              <p:cNvPr id="30" name="Straight Connector 29"/>
              <p:cNvCxnSpPr/>
              <p:nvPr/>
            </p:nvCxnSpPr>
            <p:spPr>
              <a:xfrm flipV="1">
                <a:off x="7767873" y="2906162"/>
                <a:ext cx="3387807" cy="905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8365402" y="2597799"/>
                <a:ext cx="9053" cy="231124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1" name="TextBox 200"/>
            <p:cNvSpPr txBox="1"/>
            <p:nvPr/>
          </p:nvSpPr>
          <p:spPr>
            <a:xfrm>
              <a:off x="7689652" y="2560743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  <a:latin typeface="Segoe UI Symbol4"/>
                </a:rPr>
                <a:t>Step</a:t>
              </a:r>
              <a:endParaRPr lang="en-US" b="1" dirty="0">
                <a:solidFill>
                  <a:srgbClr val="0070C0"/>
                </a:solidFill>
                <a:latin typeface="Segoe UI Symbol4"/>
              </a:endParaRPr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8560741" y="2557748"/>
              <a:ext cx="20057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  <a:latin typeface="Segoe UI Symbol4"/>
                </a:rPr>
                <a:t>Saturated</a:t>
              </a:r>
              <a:r>
                <a:rPr lang="en-US" b="1" dirty="0">
                  <a:solidFill>
                    <a:srgbClr val="0070C0"/>
                  </a:solidFill>
                  <a:latin typeface="Segoe UI Symbol4"/>
                </a:rPr>
                <a:t> </a:t>
              </a:r>
              <a:r>
                <a:rPr lang="en-US" b="1" dirty="0" smtClean="0">
                  <a:solidFill>
                    <a:srgbClr val="0070C0"/>
                  </a:solidFill>
                  <a:latin typeface="Segoe UI Symbol4"/>
                </a:rPr>
                <a:t>Vertex</a:t>
              </a:r>
              <a:endParaRPr lang="en-US" b="1" dirty="0">
                <a:solidFill>
                  <a:srgbClr val="0070C0"/>
                </a:solidFill>
                <a:latin typeface="Segoe UI Symbol4"/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7955469" y="2428200"/>
            <a:ext cx="1487871" cy="371271"/>
            <a:chOff x="7899037" y="2996960"/>
            <a:chExt cx="1487871" cy="371271"/>
          </a:xfrm>
        </p:grpSpPr>
        <p:sp>
          <p:nvSpPr>
            <p:cNvPr id="204" name="TextBox 203"/>
            <p:cNvSpPr txBox="1"/>
            <p:nvPr/>
          </p:nvSpPr>
          <p:spPr>
            <a:xfrm>
              <a:off x="7899037" y="2998899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goe UI Symbol4"/>
                </a:rPr>
                <a:t>1</a:t>
              </a:r>
              <a:endParaRPr lang="en-US" dirty="0">
                <a:latin typeface="Segoe UI Symbol4"/>
              </a:endParaRPr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9035530" y="2996960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Segoe UI Symbol4"/>
                </a:rPr>
                <a:t>B</a:t>
              </a:r>
              <a:endParaRPr lang="en-US" b="1" dirty="0">
                <a:latin typeface="Segoe UI Symbol4"/>
              </a:endParaRPr>
            </a:p>
          </p:txBody>
        </p:sp>
      </p:grpSp>
      <p:sp>
        <p:nvSpPr>
          <p:cNvPr id="208" name="TextBox 207"/>
          <p:cNvSpPr txBox="1"/>
          <p:nvPr/>
        </p:nvSpPr>
        <p:spPr>
          <a:xfrm>
            <a:off x="5644644" y="33662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4"/>
              </a:rPr>
              <a:t>4</a:t>
            </a:r>
            <a:endParaRPr lang="en-US" dirty="0">
              <a:latin typeface="Segoe UI Symbol4"/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1050321" y="4441814"/>
            <a:ext cx="6021686" cy="1378707"/>
            <a:chOff x="1050321" y="4441814"/>
            <a:chExt cx="6021686" cy="1378707"/>
          </a:xfrm>
        </p:grpSpPr>
        <p:cxnSp>
          <p:nvCxnSpPr>
            <p:cNvPr id="152" name="Straight Arrow Connector 151"/>
            <p:cNvCxnSpPr>
              <a:stCxn id="166" idx="6"/>
              <a:endCxn id="167" idx="2"/>
            </p:cNvCxnSpPr>
            <p:nvPr/>
          </p:nvCxnSpPr>
          <p:spPr>
            <a:xfrm flipV="1">
              <a:off x="1730832" y="5525480"/>
              <a:ext cx="1206480" cy="595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/>
            <p:cNvCxnSpPr>
              <a:stCxn id="167" idx="6"/>
              <a:endCxn id="165" idx="2"/>
            </p:cNvCxnSpPr>
            <p:nvPr/>
          </p:nvCxnSpPr>
          <p:spPr>
            <a:xfrm>
              <a:off x="3515478" y="5525480"/>
              <a:ext cx="1193717" cy="595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Oval 164"/>
            <p:cNvSpPr/>
            <p:nvPr/>
          </p:nvSpPr>
          <p:spPr>
            <a:xfrm>
              <a:off x="4709195" y="5242355"/>
              <a:ext cx="578166" cy="57816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Oval 165"/>
            <p:cNvSpPr/>
            <p:nvPr/>
          </p:nvSpPr>
          <p:spPr>
            <a:xfrm>
              <a:off x="1152666" y="5242355"/>
              <a:ext cx="578166" cy="57816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Oval 166"/>
            <p:cNvSpPr/>
            <p:nvPr/>
          </p:nvSpPr>
          <p:spPr>
            <a:xfrm>
              <a:off x="2937312" y="5236397"/>
              <a:ext cx="578166" cy="57816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2213572" y="519429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UI Symbol4"/>
                </a:rPr>
                <a:t>1</a:t>
              </a:r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3670707" y="5200309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UI Symbol4"/>
                </a:rPr>
                <a:t>2</a:t>
              </a:r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1303808" y="491509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0</a:t>
              </a:r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4824679" y="5357824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UI Symbol4"/>
                </a:rPr>
                <a:t>C</a:t>
              </a:r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1268150" y="5357824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UI Symbol4"/>
                </a:rPr>
                <a:t>A</a:t>
              </a:r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3052796" y="5351866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UI Symbol4"/>
                </a:rPr>
                <a:t>B</a:t>
              </a:r>
            </a:p>
          </p:txBody>
        </p:sp>
        <p:sp>
          <p:nvSpPr>
            <p:cNvPr id="193" name="Oval 192"/>
            <p:cNvSpPr/>
            <p:nvPr/>
          </p:nvSpPr>
          <p:spPr>
            <a:xfrm>
              <a:off x="6493841" y="5236397"/>
              <a:ext cx="578166" cy="57816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6613647" y="5341571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UI Symbol4"/>
                </a:rPr>
                <a:t>D</a:t>
              </a:r>
            </a:p>
          </p:txBody>
        </p:sp>
        <p:cxnSp>
          <p:nvCxnSpPr>
            <p:cNvPr id="195" name="Straight Arrow Connector 194"/>
            <p:cNvCxnSpPr>
              <a:stCxn id="165" idx="6"/>
              <a:endCxn id="193" idx="2"/>
            </p:cNvCxnSpPr>
            <p:nvPr/>
          </p:nvCxnSpPr>
          <p:spPr>
            <a:xfrm flipV="1">
              <a:off x="5287361" y="5525480"/>
              <a:ext cx="1206480" cy="595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TextBox 196"/>
            <p:cNvSpPr txBox="1"/>
            <p:nvPr/>
          </p:nvSpPr>
          <p:spPr>
            <a:xfrm>
              <a:off x="1050321" y="4441814"/>
              <a:ext cx="23862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u="sng" dirty="0" smtClean="0">
                  <a:solidFill>
                    <a:schemeClr val="accent2"/>
                  </a:solidFill>
                  <a:latin typeface="Segoe UI Symbol4"/>
                </a:rPr>
                <a:t>ACTUAL SOLUTION</a:t>
              </a:r>
              <a:endParaRPr lang="en-US" b="1" u="sng" dirty="0">
                <a:solidFill>
                  <a:schemeClr val="accent2"/>
                </a:solidFill>
                <a:latin typeface="Segoe UI Symbol4"/>
              </a:endParaRPr>
            </a:p>
          </p:txBody>
        </p:sp>
        <p:sp>
          <p:nvSpPr>
            <p:cNvPr id="209" name="TextBox 208"/>
            <p:cNvSpPr txBox="1"/>
            <p:nvPr/>
          </p:nvSpPr>
          <p:spPr>
            <a:xfrm>
              <a:off x="5629676" y="5183097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goe UI Symbol4"/>
                </a:rPr>
                <a:t>4</a:t>
              </a:r>
              <a:endParaRPr lang="en-US" dirty="0">
                <a:latin typeface="Segoe UI Symbol4"/>
              </a:endParaRPr>
            </a:p>
          </p:txBody>
        </p:sp>
        <p:sp>
          <p:nvSpPr>
            <p:cNvPr id="210" name="TextBox 209"/>
            <p:cNvSpPr txBox="1"/>
            <p:nvPr/>
          </p:nvSpPr>
          <p:spPr>
            <a:xfrm>
              <a:off x="3052796" y="492661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1</a:t>
              </a:r>
            </a:p>
          </p:txBody>
        </p:sp>
        <p:sp>
          <p:nvSpPr>
            <p:cNvPr id="211" name="TextBox 210"/>
            <p:cNvSpPr txBox="1"/>
            <p:nvPr/>
          </p:nvSpPr>
          <p:spPr>
            <a:xfrm>
              <a:off x="4831105" y="490026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3</a:t>
              </a:r>
            </a:p>
          </p:txBody>
        </p:sp>
        <p:sp>
          <p:nvSpPr>
            <p:cNvPr id="212" name="TextBox 211"/>
            <p:cNvSpPr txBox="1"/>
            <p:nvPr/>
          </p:nvSpPr>
          <p:spPr>
            <a:xfrm>
              <a:off x="6596311" y="487864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7</a:t>
              </a: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4645416" y="3081128"/>
            <a:ext cx="472168" cy="369332"/>
            <a:chOff x="1774877" y="5329734"/>
            <a:chExt cx="472168" cy="369332"/>
          </a:xfrm>
        </p:grpSpPr>
        <p:cxnSp>
          <p:nvCxnSpPr>
            <p:cNvPr id="69" name="Straight Connector 68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1774877" y="532973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3</a:t>
              </a: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7955469" y="2896722"/>
            <a:ext cx="1487871" cy="371271"/>
            <a:chOff x="7899037" y="2996960"/>
            <a:chExt cx="1487871" cy="371271"/>
          </a:xfrm>
        </p:grpSpPr>
        <p:sp>
          <p:nvSpPr>
            <p:cNvPr id="72" name="TextBox 71"/>
            <p:cNvSpPr txBox="1"/>
            <p:nvPr/>
          </p:nvSpPr>
          <p:spPr>
            <a:xfrm>
              <a:off x="7899037" y="2998899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UI Symbol4"/>
                </a:rPr>
                <a:t>2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9035530" y="2996960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Segoe UI Symbol4"/>
                </a:rPr>
                <a:t>C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161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Arrow Connector 11"/>
          <p:cNvCxnSpPr>
            <a:stCxn id="49" idx="6"/>
            <a:endCxn id="55" idx="2"/>
          </p:cNvCxnSpPr>
          <p:nvPr/>
        </p:nvCxnSpPr>
        <p:spPr>
          <a:xfrm flipV="1">
            <a:off x="1777665" y="3699418"/>
            <a:ext cx="1206480" cy="59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55" idx="6"/>
            <a:endCxn id="45" idx="2"/>
          </p:cNvCxnSpPr>
          <p:nvPr/>
        </p:nvCxnSpPr>
        <p:spPr>
          <a:xfrm>
            <a:off x="3562311" y="3699418"/>
            <a:ext cx="1193717" cy="59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5" idx="6"/>
            <a:endCxn id="137" idx="2"/>
          </p:cNvCxnSpPr>
          <p:nvPr/>
        </p:nvCxnSpPr>
        <p:spPr>
          <a:xfrm flipV="1">
            <a:off x="5334194" y="3699418"/>
            <a:ext cx="1206480" cy="59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2260405" y="336823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1</a:t>
            </a:r>
          </a:p>
        </p:txBody>
      </p:sp>
      <p:cxnSp>
        <p:nvCxnSpPr>
          <p:cNvPr id="21" name="Straight Arrow Connector 20"/>
          <p:cNvCxnSpPr>
            <a:stCxn id="45" idx="6"/>
            <a:endCxn id="137" idx="2"/>
          </p:cNvCxnSpPr>
          <p:nvPr/>
        </p:nvCxnSpPr>
        <p:spPr>
          <a:xfrm flipV="1">
            <a:off x="5334194" y="3699418"/>
            <a:ext cx="1206480" cy="595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5" idx="6"/>
            <a:endCxn id="45" idx="2"/>
          </p:cNvCxnSpPr>
          <p:nvPr/>
        </p:nvCxnSpPr>
        <p:spPr>
          <a:xfrm>
            <a:off x="3562311" y="3699418"/>
            <a:ext cx="1193717" cy="595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49" idx="6"/>
            <a:endCxn id="55" idx="2"/>
          </p:cNvCxnSpPr>
          <p:nvPr/>
        </p:nvCxnSpPr>
        <p:spPr>
          <a:xfrm flipV="1">
            <a:off x="1777665" y="3699418"/>
            <a:ext cx="1206480" cy="595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EDGE  WISE  RELAXATION  FOR CALCULATING  SHORTEST  PATH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0B998-68C7-449E-8DDD-9C8811D081D1}" type="datetime2">
              <a:rPr lang="en-US" smtClean="0"/>
              <a:t>Thursday, October 14,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Swapnil Biswas, Lecturer, Dept of CSE, MIST</a:t>
            </a:r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4756028" y="3416293"/>
            <a:ext cx="578166" cy="57816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1199499" y="3416293"/>
            <a:ext cx="578166" cy="57816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984145" y="3410335"/>
            <a:ext cx="578166" cy="57816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3717540" y="337424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2</a:t>
            </a:r>
          </a:p>
        </p:txBody>
      </p:sp>
      <p:sp>
        <p:nvSpPr>
          <p:cNvPr id="74" name="TextBox 73"/>
          <p:cNvSpPr txBox="1"/>
          <p:nvPr/>
        </p:nvSpPr>
        <p:spPr>
          <a:xfrm rot="16200000">
            <a:off x="4903540" y="3096370"/>
            <a:ext cx="28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Segoe UI Symbol4"/>
              </a:rPr>
              <a:t>8</a:t>
            </a:r>
            <a:endParaRPr lang="en-US" b="1" dirty="0">
              <a:solidFill>
                <a:srgbClr val="FF0000"/>
              </a:solidFill>
              <a:latin typeface="Segoe UI Symbol4"/>
            </a:endParaRPr>
          </a:p>
        </p:txBody>
      </p:sp>
      <p:sp>
        <p:nvSpPr>
          <p:cNvPr id="78" name="TextBox 77"/>
          <p:cNvSpPr txBox="1"/>
          <p:nvPr/>
        </p:nvSpPr>
        <p:spPr>
          <a:xfrm rot="16200000">
            <a:off x="3111456" y="3105850"/>
            <a:ext cx="28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Segoe UI Symbol4"/>
              </a:rPr>
              <a:t>8</a:t>
            </a:r>
            <a:endParaRPr lang="en-US" b="1" dirty="0">
              <a:solidFill>
                <a:srgbClr val="FF0000"/>
              </a:solidFill>
              <a:latin typeface="Segoe UI Symbol4"/>
            </a:endParaRPr>
          </a:p>
        </p:txBody>
      </p:sp>
      <p:sp>
        <p:nvSpPr>
          <p:cNvPr id="79" name="TextBox 78"/>
          <p:cNvSpPr txBox="1"/>
          <p:nvPr/>
        </p:nvSpPr>
        <p:spPr>
          <a:xfrm rot="16200000">
            <a:off x="1359593" y="3096371"/>
            <a:ext cx="28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Segoe UI Symbol4"/>
              </a:rPr>
              <a:t>8</a:t>
            </a:r>
            <a:endParaRPr lang="en-US" b="1" dirty="0">
              <a:solidFill>
                <a:srgbClr val="FF0000"/>
              </a:solidFill>
              <a:latin typeface="Segoe UI Symbol4"/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1128843" y="3082978"/>
            <a:ext cx="472168" cy="369332"/>
            <a:chOff x="1774877" y="5329734"/>
            <a:chExt cx="472168" cy="369332"/>
          </a:xfrm>
        </p:grpSpPr>
        <p:cxnSp>
          <p:nvCxnSpPr>
            <p:cNvPr id="80" name="Straight Connector 79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/>
            <p:cNvSpPr txBox="1"/>
            <p:nvPr/>
          </p:nvSpPr>
          <p:spPr>
            <a:xfrm>
              <a:off x="1774877" y="532973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0</a:t>
              </a: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4871512" y="3531762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C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314983" y="353176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A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099629" y="352580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B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083513" y="1842325"/>
            <a:ext cx="5250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Segoe UI Symbol4"/>
              </a:rPr>
              <a:t>Consider A is the source and S = {CD, BC, AB}</a:t>
            </a:r>
            <a:endParaRPr lang="en-US" dirty="0">
              <a:latin typeface="Segoe UI Symbol4"/>
            </a:endParaRPr>
          </a:p>
        </p:txBody>
      </p:sp>
      <p:cxnSp>
        <p:nvCxnSpPr>
          <p:cNvPr id="163" name="Straight Connector 162"/>
          <p:cNvCxnSpPr/>
          <p:nvPr/>
        </p:nvCxnSpPr>
        <p:spPr>
          <a:xfrm flipH="1">
            <a:off x="4987558" y="1887393"/>
            <a:ext cx="159262" cy="3297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1199499" y="2436364"/>
            <a:ext cx="1065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>
                <a:solidFill>
                  <a:srgbClr val="0070C0"/>
                </a:solidFill>
                <a:latin typeface="Segoe UI Symbol4"/>
              </a:rPr>
              <a:t>3</a:t>
            </a:r>
            <a:r>
              <a:rPr lang="en-US" b="1" u="sng" baseline="30000" dirty="0">
                <a:solidFill>
                  <a:srgbClr val="0070C0"/>
                </a:solidFill>
                <a:latin typeface="Segoe UI Symbol4"/>
              </a:rPr>
              <a:t>r</a:t>
            </a:r>
            <a:r>
              <a:rPr lang="en-US" b="1" u="sng" baseline="30000" dirty="0" smtClean="0">
                <a:solidFill>
                  <a:srgbClr val="0070C0"/>
                </a:solidFill>
                <a:latin typeface="Segoe UI Symbol4"/>
              </a:rPr>
              <a:t>d</a:t>
            </a:r>
            <a:r>
              <a:rPr lang="en-US" b="1" u="sng" dirty="0" smtClean="0">
                <a:solidFill>
                  <a:srgbClr val="0070C0"/>
                </a:solidFill>
                <a:latin typeface="Segoe UI Symbol4"/>
              </a:rPr>
              <a:t> Time</a:t>
            </a:r>
            <a:endParaRPr lang="en-US" b="1" u="sng" dirty="0">
              <a:solidFill>
                <a:srgbClr val="0070C0"/>
              </a:solidFill>
              <a:latin typeface="Segoe UI Symbol4"/>
            </a:endParaRPr>
          </a:p>
        </p:txBody>
      </p:sp>
      <p:cxnSp>
        <p:nvCxnSpPr>
          <p:cNvPr id="168" name="Straight Connector 167"/>
          <p:cNvCxnSpPr/>
          <p:nvPr/>
        </p:nvCxnSpPr>
        <p:spPr>
          <a:xfrm flipH="1">
            <a:off x="5431581" y="1884661"/>
            <a:ext cx="159262" cy="3297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 flipH="1">
            <a:off x="5877919" y="1891970"/>
            <a:ext cx="159262" cy="3297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Oval 136"/>
          <p:cNvSpPr/>
          <p:nvPr/>
        </p:nvSpPr>
        <p:spPr>
          <a:xfrm>
            <a:off x="6540674" y="3410335"/>
            <a:ext cx="578166" cy="57816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TextBox 146"/>
          <p:cNvSpPr txBox="1"/>
          <p:nvPr/>
        </p:nvSpPr>
        <p:spPr>
          <a:xfrm>
            <a:off x="6660480" y="3515509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D</a:t>
            </a:r>
          </a:p>
        </p:txBody>
      </p:sp>
      <p:sp>
        <p:nvSpPr>
          <p:cNvPr id="151" name="TextBox 150"/>
          <p:cNvSpPr txBox="1"/>
          <p:nvPr/>
        </p:nvSpPr>
        <p:spPr>
          <a:xfrm rot="16200000">
            <a:off x="6714112" y="3103506"/>
            <a:ext cx="245700" cy="36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Segoe UI Symbol4"/>
              </a:rPr>
              <a:t>8</a:t>
            </a:r>
            <a:endParaRPr lang="en-US" b="1" dirty="0">
              <a:solidFill>
                <a:srgbClr val="FF0000"/>
              </a:solidFill>
              <a:latin typeface="Segoe UI Symbol4"/>
            </a:endParaRPr>
          </a:p>
        </p:txBody>
      </p:sp>
      <p:grpSp>
        <p:nvGrpSpPr>
          <p:cNvPr id="198" name="Group 197"/>
          <p:cNvGrpSpPr/>
          <p:nvPr/>
        </p:nvGrpSpPr>
        <p:grpSpPr>
          <a:xfrm>
            <a:off x="2874536" y="3081128"/>
            <a:ext cx="472168" cy="369332"/>
            <a:chOff x="1774877" y="5329734"/>
            <a:chExt cx="472168" cy="369332"/>
          </a:xfrm>
        </p:grpSpPr>
        <p:cxnSp>
          <p:nvCxnSpPr>
            <p:cNvPr id="199" name="Straight Connector 198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0" name="TextBox 199"/>
            <p:cNvSpPr txBox="1"/>
            <p:nvPr/>
          </p:nvSpPr>
          <p:spPr>
            <a:xfrm>
              <a:off x="1774877" y="532973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1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7746084" y="1988988"/>
            <a:ext cx="3466028" cy="2351292"/>
            <a:chOff x="7689652" y="2557748"/>
            <a:chExt cx="3466028" cy="2351292"/>
          </a:xfrm>
        </p:grpSpPr>
        <p:grpSp>
          <p:nvGrpSpPr>
            <p:cNvPr id="36" name="Group 35"/>
            <p:cNvGrpSpPr/>
            <p:nvPr/>
          </p:nvGrpSpPr>
          <p:grpSpPr>
            <a:xfrm>
              <a:off x="7767873" y="2597799"/>
              <a:ext cx="3387807" cy="2311241"/>
              <a:chOff x="7767873" y="2597799"/>
              <a:chExt cx="3387807" cy="2311241"/>
            </a:xfrm>
          </p:grpSpPr>
          <p:cxnSp>
            <p:nvCxnSpPr>
              <p:cNvPr id="30" name="Straight Connector 29"/>
              <p:cNvCxnSpPr/>
              <p:nvPr/>
            </p:nvCxnSpPr>
            <p:spPr>
              <a:xfrm flipV="1">
                <a:off x="7767873" y="2906162"/>
                <a:ext cx="3387807" cy="905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8365402" y="2597799"/>
                <a:ext cx="9053" cy="231124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1" name="TextBox 200"/>
            <p:cNvSpPr txBox="1"/>
            <p:nvPr/>
          </p:nvSpPr>
          <p:spPr>
            <a:xfrm>
              <a:off x="7689652" y="2560743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  <a:latin typeface="Segoe UI Symbol4"/>
                </a:rPr>
                <a:t>Step</a:t>
              </a:r>
              <a:endParaRPr lang="en-US" b="1" dirty="0">
                <a:solidFill>
                  <a:srgbClr val="0070C0"/>
                </a:solidFill>
                <a:latin typeface="Segoe UI Symbol4"/>
              </a:endParaRPr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8560741" y="2557748"/>
              <a:ext cx="20057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  <a:latin typeface="Segoe UI Symbol4"/>
                </a:rPr>
                <a:t>Saturated</a:t>
              </a:r>
              <a:r>
                <a:rPr lang="en-US" b="1" dirty="0">
                  <a:solidFill>
                    <a:srgbClr val="0070C0"/>
                  </a:solidFill>
                  <a:latin typeface="Segoe UI Symbol4"/>
                </a:rPr>
                <a:t> </a:t>
              </a:r>
              <a:r>
                <a:rPr lang="en-US" b="1" dirty="0" smtClean="0">
                  <a:solidFill>
                    <a:srgbClr val="0070C0"/>
                  </a:solidFill>
                  <a:latin typeface="Segoe UI Symbol4"/>
                </a:rPr>
                <a:t>Vertex</a:t>
              </a:r>
              <a:endParaRPr lang="en-US" b="1" dirty="0">
                <a:solidFill>
                  <a:srgbClr val="0070C0"/>
                </a:solidFill>
                <a:latin typeface="Segoe UI Symbol4"/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7955469" y="2428200"/>
            <a:ext cx="1487871" cy="371271"/>
            <a:chOff x="7899037" y="2996960"/>
            <a:chExt cx="1487871" cy="371271"/>
          </a:xfrm>
        </p:grpSpPr>
        <p:sp>
          <p:nvSpPr>
            <p:cNvPr id="204" name="TextBox 203"/>
            <p:cNvSpPr txBox="1"/>
            <p:nvPr/>
          </p:nvSpPr>
          <p:spPr>
            <a:xfrm>
              <a:off x="7899037" y="2998899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goe UI Symbol4"/>
                </a:rPr>
                <a:t>1</a:t>
              </a:r>
              <a:endParaRPr lang="en-US" dirty="0">
                <a:latin typeface="Segoe UI Symbol4"/>
              </a:endParaRPr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9035530" y="2996960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Segoe UI Symbol4"/>
                </a:rPr>
                <a:t>B</a:t>
              </a:r>
              <a:endParaRPr lang="en-US" b="1" dirty="0">
                <a:latin typeface="Segoe UI Symbol4"/>
              </a:endParaRPr>
            </a:p>
          </p:txBody>
        </p:sp>
      </p:grpSp>
      <p:sp>
        <p:nvSpPr>
          <p:cNvPr id="208" name="TextBox 207"/>
          <p:cNvSpPr txBox="1"/>
          <p:nvPr/>
        </p:nvSpPr>
        <p:spPr>
          <a:xfrm>
            <a:off x="5644644" y="33662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4"/>
              </a:rPr>
              <a:t>4</a:t>
            </a:r>
            <a:endParaRPr lang="en-US" dirty="0">
              <a:latin typeface="Segoe UI Symbol4"/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1050321" y="4441814"/>
            <a:ext cx="6021686" cy="1378707"/>
            <a:chOff x="1050321" y="4441814"/>
            <a:chExt cx="6021686" cy="1378707"/>
          </a:xfrm>
        </p:grpSpPr>
        <p:cxnSp>
          <p:nvCxnSpPr>
            <p:cNvPr id="152" name="Straight Arrow Connector 151"/>
            <p:cNvCxnSpPr>
              <a:stCxn id="166" idx="6"/>
              <a:endCxn id="167" idx="2"/>
            </p:cNvCxnSpPr>
            <p:nvPr/>
          </p:nvCxnSpPr>
          <p:spPr>
            <a:xfrm flipV="1">
              <a:off x="1730832" y="5525480"/>
              <a:ext cx="1206480" cy="595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/>
            <p:cNvCxnSpPr>
              <a:stCxn id="167" idx="6"/>
              <a:endCxn id="165" idx="2"/>
            </p:cNvCxnSpPr>
            <p:nvPr/>
          </p:nvCxnSpPr>
          <p:spPr>
            <a:xfrm>
              <a:off x="3515478" y="5525480"/>
              <a:ext cx="1193717" cy="595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Oval 164"/>
            <p:cNvSpPr/>
            <p:nvPr/>
          </p:nvSpPr>
          <p:spPr>
            <a:xfrm>
              <a:off x="4709195" y="5242355"/>
              <a:ext cx="578166" cy="57816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Oval 165"/>
            <p:cNvSpPr/>
            <p:nvPr/>
          </p:nvSpPr>
          <p:spPr>
            <a:xfrm>
              <a:off x="1152666" y="5242355"/>
              <a:ext cx="578166" cy="57816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Oval 166"/>
            <p:cNvSpPr/>
            <p:nvPr/>
          </p:nvSpPr>
          <p:spPr>
            <a:xfrm>
              <a:off x="2937312" y="5236397"/>
              <a:ext cx="578166" cy="57816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2213572" y="519429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UI Symbol4"/>
                </a:rPr>
                <a:t>1</a:t>
              </a:r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3670707" y="5200309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UI Symbol4"/>
                </a:rPr>
                <a:t>2</a:t>
              </a:r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1303808" y="491509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0</a:t>
              </a:r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4824679" y="5357824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UI Symbol4"/>
                </a:rPr>
                <a:t>C</a:t>
              </a:r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1268150" y="5357824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UI Symbol4"/>
                </a:rPr>
                <a:t>A</a:t>
              </a:r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3052796" y="5351866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UI Symbol4"/>
                </a:rPr>
                <a:t>B</a:t>
              </a:r>
            </a:p>
          </p:txBody>
        </p:sp>
        <p:sp>
          <p:nvSpPr>
            <p:cNvPr id="193" name="Oval 192"/>
            <p:cNvSpPr/>
            <p:nvPr/>
          </p:nvSpPr>
          <p:spPr>
            <a:xfrm>
              <a:off x="6493841" y="5236397"/>
              <a:ext cx="578166" cy="57816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6613647" y="5341571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UI Symbol4"/>
                </a:rPr>
                <a:t>D</a:t>
              </a:r>
            </a:p>
          </p:txBody>
        </p:sp>
        <p:cxnSp>
          <p:nvCxnSpPr>
            <p:cNvPr id="195" name="Straight Arrow Connector 194"/>
            <p:cNvCxnSpPr>
              <a:stCxn id="165" idx="6"/>
              <a:endCxn id="193" idx="2"/>
            </p:cNvCxnSpPr>
            <p:nvPr/>
          </p:nvCxnSpPr>
          <p:spPr>
            <a:xfrm flipV="1">
              <a:off x="5287361" y="5525480"/>
              <a:ext cx="1206480" cy="595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TextBox 196"/>
            <p:cNvSpPr txBox="1"/>
            <p:nvPr/>
          </p:nvSpPr>
          <p:spPr>
            <a:xfrm>
              <a:off x="1050321" y="4441814"/>
              <a:ext cx="23862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u="sng" dirty="0" smtClean="0">
                  <a:solidFill>
                    <a:schemeClr val="accent2"/>
                  </a:solidFill>
                  <a:latin typeface="Segoe UI Symbol4"/>
                </a:rPr>
                <a:t>ACTUAL SOLUTION</a:t>
              </a:r>
              <a:endParaRPr lang="en-US" b="1" u="sng" dirty="0">
                <a:solidFill>
                  <a:schemeClr val="accent2"/>
                </a:solidFill>
                <a:latin typeface="Segoe UI Symbol4"/>
              </a:endParaRPr>
            </a:p>
          </p:txBody>
        </p:sp>
        <p:sp>
          <p:nvSpPr>
            <p:cNvPr id="209" name="TextBox 208"/>
            <p:cNvSpPr txBox="1"/>
            <p:nvPr/>
          </p:nvSpPr>
          <p:spPr>
            <a:xfrm>
              <a:off x="5629676" y="5183097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goe UI Symbol4"/>
                </a:rPr>
                <a:t>4</a:t>
              </a:r>
              <a:endParaRPr lang="en-US" dirty="0">
                <a:latin typeface="Segoe UI Symbol4"/>
              </a:endParaRPr>
            </a:p>
          </p:txBody>
        </p:sp>
        <p:sp>
          <p:nvSpPr>
            <p:cNvPr id="210" name="TextBox 209"/>
            <p:cNvSpPr txBox="1"/>
            <p:nvPr/>
          </p:nvSpPr>
          <p:spPr>
            <a:xfrm>
              <a:off x="3052796" y="492661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1</a:t>
              </a:r>
            </a:p>
          </p:txBody>
        </p:sp>
        <p:sp>
          <p:nvSpPr>
            <p:cNvPr id="211" name="TextBox 210"/>
            <p:cNvSpPr txBox="1"/>
            <p:nvPr/>
          </p:nvSpPr>
          <p:spPr>
            <a:xfrm>
              <a:off x="4831105" y="490026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3</a:t>
              </a:r>
            </a:p>
          </p:txBody>
        </p:sp>
        <p:sp>
          <p:nvSpPr>
            <p:cNvPr id="212" name="TextBox 211"/>
            <p:cNvSpPr txBox="1"/>
            <p:nvPr/>
          </p:nvSpPr>
          <p:spPr>
            <a:xfrm>
              <a:off x="6596311" y="487864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7</a:t>
              </a: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4645416" y="3081128"/>
            <a:ext cx="472168" cy="369332"/>
            <a:chOff x="1774877" y="5329734"/>
            <a:chExt cx="472168" cy="369332"/>
          </a:xfrm>
        </p:grpSpPr>
        <p:cxnSp>
          <p:nvCxnSpPr>
            <p:cNvPr id="69" name="Straight Connector 68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1774877" y="532973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3</a:t>
              </a: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7955469" y="2896722"/>
            <a:ext cx="1487871" cy="371271"/>
            <a:chOff x="7899037" y="2996960"/>
            <a:chExt cx="1487871" cy="371271"/>
          </a:xfrm>
        </p:grpSpPr>
        <p:sp>
          <p:nvSpPr>
            <p:cNvPr id="72" name="TextBox 71"/>
            <p:cNvSpPr txBox="1"/>
            <p:nvPr/>
          </p:nvSpPr>
          <p:spPr>
            <a:xfrm>
              <a:off x="7899037" y="2998899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UI Symbol4"/>
                </a:rPr>
                <a:t>2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9035530" y="2996960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Segoe UI Symbol4"/>
                </a:rPr>
                <a:t>C</a:t>
              </a: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6464267" y="3054196"/>
            <a:ext cx="472168" cy="369332"/>
            <a:chOff x="1774877" y="5329734"/>
            <a:chExt cx="472168" cy="369332"/>
          </a:xfrm>
        </p:grpSpPr>
        <p:cxnSp>
          <p:nvCxnSpPr>
            <p:cNvPr id="77" name="Straight Connector 76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1774877" y="532973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7</a:t>
              </a: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7955469" y="3397309"/>
            <a:ext cx="1487871" cy="371271"/>
            <a:chOff x="7899037" y="2996960"/>
            <a:chExt cx="1487871" cy="371271"/>
          </a:xfrm>
        </p:grpSpPr>
        <p:sp>
          <p:nvSpPr>
            <p:cNvPr id="84" name="TextBox 83"/>
            <p:cNvSpPr txBox="1"/>
            <p:nvPr/>
          </p:nvSpPr>
          <p:spPr>
            <a:xfrm>
              <a:off x="7899037" y="2998899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goe UI Symbol4"/>
                </a:rPr>
                <a:t>3</a:t>
              </a:r>
              <a:endParaRPr lang="en-US" dirty="0">
                <a:latin typeface="Segoe UI Symbol4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9035530" y="2996960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Segoe UI Symbol4"/>
                </a:rPr>
                <a:t>D</a:t>
              </a:r>
              <a:endParaRPr lang="en-US" b="1" dirty="0">
                <a:latin typeface="Segoe UI Symbol4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770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Arrow Connector 11"/>
          <p:cNvCxnSpPr>
            <a:stCxn id="49" idx="6"/>
            <a:endCxn id="55" idx="2"/>
          </p:cNvCxnSpPr>
          <p:nvPr/>
        </p:nvCxnSpPr>
        <p:spPr>
          <a:xfrm flipV="1">
            <a:off x="1777665" y="3699418"/>
            <a:ext cx="1206480" cy="59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55" idx="6"/>
            <a:endCxn id="45" idx="2"/>
          </p:cNvCxnSpPr>
          <p:nvPr/>
        </p:nvCxnSpPr>
        <p:spPr>
          <a:xfrm>
            <a:off x="3562311" y="3699418"/>
            <a:ext cx="1193717" cy="59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5" idx="6"/>
            <a:endCxn id="137" idx="2"/>
          </p:cNvCxnSpPr>
          <p:nvPr/>
        </p:nvCxnSpPr>
        <p:spPr>
          <a:xfrm flipV="1">
            <a:off x="5334194" y="3699418"/>
            <a:ext cx="1206480" cy="59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2260405" y="336823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1</a:t>
            </a:r>
          </a:p>
        </p:txBody>
      </p:sp>
      <p:cxnSp>
        <p:nvCxnSpPr>
          <p:cNvPr id="21" name="Straight Arrow Connector 20"/>
          <p:cNvCxnSpPr>
            <a:stCxn id="45" idx="6"/>
            <a:endCxn id="137" idx="2"/>
          </p:cNvCxnSpPr>
          <p:nvPr/>
        </p:nvCxnSpPr>
        <p:spPr>
          <a:xfrm flipV="1">
            <a:off x="5334194" y="3699418"/>
            <a:ext cx="1206480" cy="595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5" idx="6"/>
            <a:endCxn id="45" idx="2"/>
          </p:cNvCxnSpPr>
          <p:nvPr/>
        </p:nvCxnSpPr>
        <p:spPr>
          <a:xfrm>
            <a:off x="3562311" y="3699418"/>
            <a:ext cx="1193717" cy="595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49" idx="6"/>
            <a:endCxn id="55" idx="2"/>
          </p:cNvCxnSpPr>
          <p:nvPr/>
        </p:nvCxnSpPr>
        <p:spPr>
          <a:xfrm flipV="1">
            <a:off x="1777665" y="3699418"/>
            <a:ext cx="1206480" cy="595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EDGE  WISE  RELAXATION  FOR CALCULATING  SHORTEST  PATH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93F02-6ABF-4C8B-AC9C-00E8773C5252}" type="datetime2">
              <a:rPr lang="en-US" smtClean="0"/>
              <a:t>Thursday, October 14,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Swapnil Biswas, Lecturer, Dept of CSE, MIST</a:t>
            </a:r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4756028" y="3416293"/>
            <a:ext cx="578166" cy="57816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1199499" y="3416293"/>
            <a:ext cx="578166" cy="57816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984145" y="3410335"/>
            <a:ext cx="578166" cy="57816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3717540" y="337424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2</a:t>
            </a:r>
          </a:p>
        </p:txBody>
      </p:sp>
      <p:sp>
        <p:nvSpPr>
          <p:cNvPr id="74" name="TextBox 73"/>
          <p:cNvSpPr txBox="1"/>
          <p:nvPr/>
        </p:nvSpPr>
        <p:spPr>
          <a:xfrm rot="16200000">
            <a:off x="4903540" y="3096370"/>
            <a:ext cx="28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Segoe UI Symbol4"/>
              </a:rPr>
              <a:t>8</a:t>
            </a:r>
            <a:endParaRPr lang="en-US" b="1" dirty="0">
              <a:solidFill>
                <a:srgbClr val="FF0000"/>
              </a:solidFill>
              <a:latin typeface="Segoe UI Symbol4"/>
            </a:endParaRPr>
          </a:p>
        </p:txBody>
      </p:sp>
      <p:sp>
        <p:nvSpPr>
          <p:cNvPr id="78" name="TextBox 77"/>
          <p:cNvSpPr txBox="1"/>
          <p:nvPr/>
        </p:nvSpPr>
        <p:spPr>
          <a:xfrm rot="16200000">
            <a:off x="3111456" y="3105850"/>
            <a:ext cx="28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Segoe UI Symbol4"/>
              </a:rPr>
              <a:t>8</a:t>
            </a:r>
            <a:endParaRPr lang="en-US" b="1" dirty="0">
              <a:solidFill>
                <a:srgbClr val="FF0000"/>
              </a:solidFill>
              <a:latin typeface="Segoe UI Symbol4"/>
            </a:endParaRPr>
          </a:p>
        </p:txBody>
      </p:sp>
      <p:sp>
        <p:nvSpPr>
          <p:cNvPr id="79" name="TextBox 78"/>
          <p:cNvSpPr txBox="1"/>
          <p:nvPr/>
        </p:nvSpPr>
        <p:spPr>
          <a:xfrm rot="16200000">
            <a:off x="1359593" y="3096371"/>
            <a:ext cx="28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Segoe UI Symbol4"/>
              </a:rPr>
              <a:t>8</a:t>
            </a:r>
            <a:endParaRPr lang="en-US" b="1" dirty="0">
              <a:solidFill>
                <a:srgbClr val="FF0000"/>
              </a:solidFill>
              <a:latin typeface="Segoe UI Symbol4"/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1128843" y="3082978"/>
            <a:ext cx="472168" cy="369332"/>
            <a:chOff x="1774877" y="5329734"/>
            <a:chExt cx="472168" cy="369332"/>
          </a:xfrm>
        </p:grpSpPr>
        <p:cxnSp>
          <p:nvCxnSpPr>
            <p:cNvPr id="80" name="Straight Connector 79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/>
            <p:cNvSpPr txBox="1"/>
            <p:nvPr/>
          </p:nvSpPr>
          <p:spPr>
            <a:xfrm>
              <a:off x="1774877" y="532973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0</a:t>
              </a: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4871512" y="3531762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C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314983" y="353176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A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099629" y="352580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B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083513" y="1842325"/>
            <a:ext cx="5250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Segoe UI Symbol4"/>
              </a:rPr>
              <a:t>Consider A is the source and S = {CD, BC, AB}</a:t>
            </a:r>
            <a:endParaRPr lang="en-US" dirty="0">
              <a:latin typeface="Segoe UI Symbol4"/>
            </a:endParaRPr>
          </a:p>
        </p:txBody>
      </p:sp>
      <p:cxnSp>
        <p:nvCxnSpPr>
          <p:cNvPr id="163" name="Straight Connector 162"/>
          <p:cNvCxnSpPr/>
          <p:nvPr/>
        </p:nvCxnSpPr>
        <p:spPr>
          <a:xfrm flipH="1">
            <a:off x="4987558" y="1887393"/>
            <a:ext cx="159262" cy="3297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1199499" y="2436364"/>
            <a:ext cx="1057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>
                <a:solidFill>
                  <a:srgbClr val="0070C0"/>
                </a:solidFill>
                <a:latin typeface="Segoe UI Symbol4"/>
              </a:rPr>
              <a:t>4</a:t>
            </a:r>
            <a:r>
              <a:rPr lang="en-US" b="1" u="sng" baseline="30000" dirty="0" smtClean="0">
                <a:solidFill>
                  <a:srgbClr val="0070C0"/>
                </a:solidFill>
                <a:latin typeface="Segoe UI Symbol4"/>
              </a:rPr>
              <a:t>th</a:t>
            </a:r>
            <a:r>
              <a:rPr lang="en-US" b="1" u="sng" dirty="0" smtClean="0">
                <a:solidFill>
                  <a:srgbClr val="0070C0"/>
                </a:solidFill>
                <a:latin typeface="Segoe UI Symbol4"/>
              </a:rPr>
              <a:t> Time</a:t>
            </a:r>
            <a:endParaRPr lang="en-US" b="1" u="sng" dirty="0">
              <a:solidFill>
                <a:srgbClr val="0070C0"/>
              </a:solidFill>
              <a:latin typeface="Segoe UI Symbol4"/>
            </a:endParaRPr>
          </a:p>
        </p:txBody>
      </p:sp>
      <p:cxnSp>
        <p:nvCxnSpPr>
          <p:cNvPr id="168" name="Straight Connector 167"/>
          <p:cNvCxnSpPr/>
          <p:nvPr/>
        </p:nvCxnSpPr>
        <p:spPr>
          <a:xfrm flipH="1">
            <a:off x="5431581" y="1884661"/>
            <a:ext cx="159262" cy="3297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 flipH="1">
            <a:off x="5877919" y="1891970"/>
            <a:ext cx="159262" cy="3297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Oval 136"/>
          <p:cNvSpPr/>
          <p:nvPr/>
        </p:nvSpPr>
        <p:spPr>
          <a:xfrm>
            <a:off x="6540674" y="3410335"/>
            <a:ext cx="578166" cy="57816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TextBox 146"/>
          <p:cNvSpPr txBox="1"/>
          <p:nvPr/>
        </p:nvSpPr>
        <p:spPr>
          <a:xfrm>
            <a:off x="6660480" y="3515509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D</a:t>
            </a:r>
          </a:p>
        </p:txBody>
      </p:sp>
      <p:sp>
        <p:nvSpPr>
          <p:cNvPr id="151" name="TextBox 150"/>
          <p:cNvSpPr txBox="1"/>
          <p:nvPr/>
        </p:nvSpPr>
        <p:spPr>
          <a:xfrm rot="16200000">
            <a:off x="6714112" y="3103506"/>
            <a:ext cx="245700" cy="36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Segoe UI Symbol4"/>
              </a:rPr>
              <a:t>8</a:t>
            </a:r>
            <a:endParaRPr lang="en-US" b="1" dirty="0">
              <a:solidFill>
                <a:srgbClr val="FF0000"/>
              </a:solidFill>
              <a:latin typeface="Segoe UI Symbol4"/>
            </a:endParaRPr>
          </a:p>
        </p:txBody>
      </p:sp>
      <p:grpSp>
        <p:nvGrpSpPr>
          <p:cNvPr id="198" name="Group 197"/>
          <p:cNvGrpSpPr/>
          <p:nvPr/>
        </p:nvGrpSpPr>
        <p:grpSpPr>
          <a:xfrm>
            <a:off x="2874536" y="3081128"/>
            <a:ext cx="472168" cy="369332"/>
            <a:chOff x="1774877" y="5329734"/>
            <a:chExt cx="472168" cy="369332"/>
          </a:xfrm>
        </p:grpSpPr>
        <p:cxnSp>
          <p:nvCxnSpPr>
            <p:cNvPr id="199" name="Straight Connector 198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0" name="TextBox 199"/>
            <p:cNvSpPr txBox="1"/>
            <p:nvPr/>
          </p:nvSpPr>
          <p:spPr>
            <a:xfrm>
              <a:off x="1774877" y="532973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1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7746084" y="1988988"/>
            <a:ext cx="3466028" cy="2351292"/>
            <a:chOff x="7689652" y="2557748"/>
            <a:chExt cx="3466028" cy="2351292"/>
          </a:xfrm>
        </p:grpSpPr>
        <p:grpSp>
          <p:nvGrpSpPr>
            <p:cNvPr id="36" name="Group 35"/>
            <p:cNvGrpSpPr/>
            <p:nvPr/>
          </p:nvGrpSpPr>
          <p:grpSpPr>
            <a:xfrm>
              <a:off x="7767873" y="2597799"/>
              <a:ext cx="3387807" cy="2311241"/>
              <a:chOff x="7767873" y="2597799"/>
              <a:chExt cx="3387807" cy="2311241"/>
            </a:xfrm>
          </p:grpSpPr>
          <p:cxnSp>
            <p:nvCxnSpPr>
              <p:cNvPr id="30" name="Straight Connector 29"/>
              <p:cNvCxnSpPr/>
              <p:nvPr/>
            </p:nvCxnSpPr>
            <p:spPr>
              <a:xfrm flipV="1">
                <a:off x="7767873" y="2906162"/>
                <a:ext cx="3387807" cy="905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8365402" y="2597799"/>
                <a:ext cx="9053" cy="231124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1" name="TextBox 200"/>
            <p:cNvSpPr txBox="1"/>
            <p:nvPr/>
          </p:nvSpPr>
          <p:spPr>
            <a:xfrm>
              <a:off x="7689652" y="2560743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  <a:latin typeface="Segoe UI Symbol4"/>
                </a:rPr>
                <a:t>Step</a:t>
              </a:r>
              <a:endParaRPr lang="en-US" b="1" dirty="0">
                <a:solidFill>
                  <a:srgbClr val="0070C0"/>
                </a:solidFill>
                <a:latin typeface="Segoe UI Symbol4"/>
              </a:endParaRPr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8560741" y="2557748"/>
              <a:ext cx="20057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  <a:latin typeface="Segoe UI Symbol4"/>
                </a:rPr>
                <a:t>Saturated</a:t>
              </a:r>
              <a:r>
                <a:rPr lang="en-US" b="1" dirty="0">
                  <a:solidFill>
                    <a:srgbClr val="0070C0"/>
                  </a:solidFill>
                  <a:latin typeface="Segoe UI Symbol4"/>
                </a:rPr>
                <a:t> </a:t>
              </a:r>
              <a:r>
                <a:rPr lang="en-US" b="1" dirty="0" smtClean="0">
                  <a:solidFill>
                    <a:srgbClr val="0070C0"/>
                  </a:solidFill>
                  <a:latin typeface="Segoe UI Symbol4"/>
                </a:rPr>
                <a:t>Vertex</a:t>
              </a:r>
              <a:endParaRPr lang="en-US" b="1" dirty="0">
                <a:solidFill>
                  <a:srgbClr val="0070C0"/>
                </a:solidFill>
                <a:latin typeface="Segoe UI Symbol4"/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7955469" y="2428200"/>
            <a:ext cx="1487871" cy="371271"/>
            <a:chOff x="7899037" y="2996960"/>
            <a:chExt cx="1487871" cy="371271"/>
          </a:xfrm>
        </p:grpSpPr>
        <p:sp>
          <p:nvSpPr>
            <p:cNvPr id="204" name="TextBox 203"/>
            <p:cNvSpPr txBox="1"/>
            <p:nvPr/>
          </p:nvSpPr>
          <p:spPr>
            <a:xfrm>
              <a:off x="7899037" y="2998899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goe UI Symbol4"/>
                </a:rPr>
                <a:t>1</a:t>
              </a:r>
              <a:endParaRPr lang="en-US" dirty="0">
                <a:latin typeface="Segoe UI Symbol4"/>
              </a:endParaRPr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9035530" y="2996960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Segoe UI Symbol4"/>
                </a:rPr>
                <a:t>B</a:t>
              </a:r>
              <a:endParaRPr lang="en-US" b="1" dirty="0">
                <a:latin typeface="Segoe UI Symbol4"/>
              </a:endParaRPr>
            </a:p>
          </p:txBody>
        </p:sp>
      </p:grpSp>
      <p:sp>
        <p:nvSpPr>
          <p:cNvPr id="208" name="TextBox 207"/>
          <p:cNvSpPr txBox="1"/>
          <p:nvPr/>
        </p:nvSpPr>
        <p:spPr>
          <a:xfrm>
            <a:off x="5644644" y="33662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4"/>
              </a:rPr>
              <a:t>4</a:t>
            </a:r>
            <a:endParaRPr lang="en-US" dirty="0">
              <a:latin typeface="Segoe UI Symbol4"/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1050321" y="4441814"/>
            <a:ext cx="6021686" cy="1378707"/>
            <a:chOff x="1050321" y="4441814"/>
            <a:chExt cx="6021686" cy="1378707"/>
          </a:xfrm>
        </p:grpSpPr>
        <p:cxnSp>
          <p:nvCxnSpPr>
            <p:cNvPr id="152" name="Straight Arrow Connector 151"/>
            <p:cNvCxnSpPr>
              <a:stCxn id="166" idx="6"/>
              <a:endCxn id="167" idx="2"/>
            </p:cNvCxnSpPr>
            <p:nvPr/>
          </p:nvCxnSpPr>
          <p:spPr>
            <a:xfrm flipV="1">
              <a:off x="1730832" y="5525480"/>
              <a:ext cx="1206480" cy="595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/>
            <p:cNvCxnSpPr>
              <a:stCxn id="167" idx="6"/>
              <a:endCxn id="165" idx="2"/>
            </p:cNvCxnSpPr>
            <p:nvPr/>
          </p:nvCxnSpPr>
          <p:spPr>
            <a:xfrm>
              <a:off x="3515478" y="5525480"/>
              <a:ext cx="1193717" cy="595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Oval 164"/>
            <p:cNvSpPr/>
            <p:nvPr/>
          </p:nvSpPr>
          <p:spPr>
            <a:xfrm>
              <a:off x="4709195" y="5242355"/>
              <a:ext cx="578166" cy="57816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Oval 165"/>
            <p:cNvSpPr/>
            <p:nvPr/>
          </p:nvSpPr>
          <p:spPr>
            <a:xfrm>
              <a:off x="1152666" y="5242355"/>
              <a:ext cx="578166" cy="57816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Oval 166"/>
            <p:cNvSpPr/>
            <p:nvPr/>
          </p:nvSpPr>
          <p:spPr>
            <a:xfrm>
              <a:off x="2937312" y="5236397"/>
              <a:ext cx="578166" cy="57816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2213572" y="519429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UI Symbol4"/>
                </a:rPr>
                <a:t>1</a:t>
              </a:r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3670707" y="5200309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UI Symbol4"/>
                </a:rPr>
                <a:t>2</a:t>
              </a:r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1303808" y="491509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0</a:t>
              </a:r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4824679" y="5357824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UI Symbol4"/>
                </a:rPr>
                <a:t>C</a:t>
              </a:r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1268150" y="5357824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UI Symbol4"/>
                </a:rPr>
                <a:t>A</a:t>
              </a:r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3052796" y="5351866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UI Symbol4"/>
                </a:rPr>
                <a:t>B</a:t>
              </a:r>
            </a:p>
          </p:txBody>
        </p:sp>
        <p:sp>
          <p:nvSpPr>
            <p:cNvPr id="193" name="Oval 192"/>
            <p:cNvSpPr/>
            <p:nvPr/>
          </p:nvSpPr>
          <p:spPr>
            <a:xfrm>
              <a:off x="6493841" y="5236397"/>
              <a:ext cx="578166" cy="57816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6613647" y="5341571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UI Symbol4"/>
                </a:rPr>
                <a:t>D</a:t>
              </a:r>
            </a:p>
          </p:txBody>
        </p:sp>
        <p:cxnSp>
          <p:nvCxnSpPr>
            <p:cNvPr id="195" name="Straight Arrow Connector 194"/>
            <p:cNvCxnSpPr>
              <a:stCxn id="165" idx="6"/>
              <a:endCxn id="193" idx="2"/>
            </p:cNvCxnSpPr>
            <p:nvPr/>
          </p:nvCxnSpPr>
          <p:spPr>
            <a:xfrm flipV="1">
              <a:off x="5287361" y="5525480"/>
              <a:ext cx="1206480" cy="595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TextBox 196"/>
            <p:cNvSpPr txBox="1"/>
            <p:nvPr/>
          </p:nvSpPr>
          <p:spPr>
            <a:xfrm>
              <a:off x="1050321" y="4441814"/>
              <a:ext cx="23862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u="sng" dirty="0" smtClean="0">
                  <a:solidFill>
                    <a:schemeClr val="accent2"/>
                  </a:solidFill>
                  <a:latin typeface="Segoe UI Symbol4"/>
                </a:rPr>
                <a:t>ACTUAL SOLUTION</a:t>
              </a:r>
              <a:endParaRPr lang="en-US" b="1" u="sng" dirty="0">
                <a:solidFill>
                  <a:schemeClr val="accent2"/>
                </a:solidFill>
                <a:latin typeface="Segoe UI Symbol4"/>
              </a:endParaRPr>
            </a:p>
          </p:txBody>
        </p:sp>
        <p:sp>
          <p:nvSpPr>
            <p:cNvPr id="209" name="TextBox 208"/>
            <p:cNvSpPr txBox="1"/>
            <p:nvPr/>
          </p:nvSpPr>
          <p:spPr>
            <a:xfrm>
              <a:off x="5629676" y="5183097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goe UI Symbol4"/>
                </a:rPr>
                <a:t>4</a:t>
              </a:r>
              <a:endParaRPr lang="en-US" dirty="0">
                <a:latin typeface="Segoe UI Symbol4"/>
              </a:endParaRPr>
            </a:p>
          </p:txBody>
        </p:sp>
        <p:sp>
          <p:nvSpPr>
            <p:cNvPr id="210" name="TextBox 209"/>
            <p:cNvSpPr txBox="1"/>
            <p:nvPr/>
          </p:nvSpPr>
          <p:spPr>
            <a:xfrm>
              <a:off x="3052796" y="492661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1</a:t>
              </a:r>
            </a:p>
          </p:txBody>
        </p:sp>
        <p:sp>
          <p:nvSpPr>
            <p:cNvPr id="211" name="TextBox 210"/>
            <p:cNvSpPr txBox="1"/>
            <p:nvPr/>
          </p:nvSpPr>
          <p:spPr>
            <a:xfrm>
              <a:off x="4831105" y="490026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3</a:t>
              </a:r>
            </a:p>
          </p:txBody>
        </p:sp>
        <p:sp>
          <p:nvSpPr>
            <p:cNvPr id="212" name="TextBox 211"/>
            <p:cNvSpPr txBox="1"/>
            <p:nvPr/>
          </p:nvSpPr>
          <p:spPr>
            <a:xfrm>
              <a:off x="6596311" y="487864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7</a:t>
              </a: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4645416" y="3081128"/>
            <a:ext cx="472168" cy="369332"/>
            <a:chOff x="1774877" y="5329734"/>
            <a:chExt cx="472168" cy="369332"/>
          </a:xfrm>
        </p:grpSpPr>
        <p:cxnSp>
          <p:nvCxnSpPr>
            <p:cNvPr id="69" name="Straight Connector 68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1774877" y="532973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3</a:t>
              </a: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7955469" y="2896722"/>
            <a:ext cx="1487871" cy="371271"/>
            <a:chOff x="7899037" y="2996960"/>
            <a:chExt cx="1487871" cy="371271"/>
          </a:xfrm>
        </p:grpSpPr>
        <p:sp>
          <p:nvSpPr>
            <p:cNvPr id="72" name="TextBox 71"/>
            <p:cNvSpPr txBox="1"/>
            <p:nvPr/>
          </p:nvSpPr>
          <p:spPr>
            <a:xfrm>
              <a:off x="7899037" y="2998899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UI Symbol4"/>
                </a:rPr>
                <a:t>2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9035530" y="2996960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Segoe UI Symbol4"/>
                </a:rPr>
                <a:t>C</a:t>
              </a: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6464267" y="3054196"/>
            <a:ext cx="472168" cy="369332"/>
            <a:chOff x="1774877" y="5329734"/>
            <a:chExt cx="472168" cy="369332"/>
          </a:xfrm>
        </p:grpSpPr>
        <p:cxnSp>
          <p:nvCxnSpPr>
            <p:cNvPr id="77" name="Straight Connector 76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1774877" y="532973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7</a:t>
              </a: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7955469" y="3397309"/>
            <a:ext cx="1487871" cy="371271"/>
            <a:chOff x="7899037" y="2996960"/>
            <a:chExt cx="1487871" cy="371271"/>
          </a:xfrm>
        </p:grpSpPr>
        <p:sp>
          <p:nvSpPr>
            <p:cNvPr id="84" name="TextBox 83"/>
            <p:cNvSpPr txBox="1"/>
            <p:nvPr/>
          </p:nvSpPr>
          <p:spPr>
            <a:xfrm>
              <a:off x="7899037" y="2998899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goe UI Symbol4"/>
                </a:rPr>
                <a:t>3</a:t>
              </a:r>
              <a:endParaRPr lang="en-US" dirty="0">
                <a:latin typeface="Segoe UI Symbol4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9035530" y="2996960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Segoe UI Symbol4"/>
                </a:rPr>
                <a:t>D</a:t>
              </a:r>
              <a:endParaRPr lang="en-US" b="1" dirty="0">
                <a:latin typeface="Segoe UI Symbol4"/>
              </a:endParaRP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7955469" y="3869659"/>
            <a:ext cx="2285525" cy="371078"/>
            <a:chOff x="7899037" y="2997153"/>
            <a:chExt cx="2285525" cy="371078"/>
          </a:xfrm>
        </p:grpSpPr>
        <p:sp>
          <p:nvSpPr>
            <p:cNvPr id="87" name="TextBox 86"/>
            <p:cNvSpPr txBox="1"/>
            <p:nvPr/>
          </p:nvSpPr>
          <p:spPr>
            <a:xfrm>
              <a:off x="7899037" y="2998899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UI Symbol4"/>
                </a:rPr>
                <a:t>4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8589253" y="2997153"/>
              <a:ext cx="15953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  <a:latin typeface="Segoe UI Symbol4"/>
                </a:rPr>
                <a:t>NO CHANGE</a:t>
              </a:r>
              <a:endParaRPr lang="en-US" b="1" dirty="0">
                <a:solidFill>
                  <a:srgbClr val="FF0000"/>
                </a:solidFill>
                <a:latin typeface="Segoe UI Symbol4"/>
              </a:endParaRPr>
            </a:p>
          </p:txBody>
        </p:sp>
      </p:grpSp>
      <p:sp>
        <p:nvSpPr>
          <p:cNvPr id="89" name="TextBox 88"/>
          <p:cNvSpPr txBox="1"/>
          <p:nvPr/>
        </p:nvSpPr>
        <p:spPr>
          <a:xfrm>
            <a:off x="10455792" y="3869659"/>
            <a:ext cx="1193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  <a:latin typeface="Segoe UI Symbol4"/>
              </a:rPr>
              <a:t>SOLVED!</a:t>
            </a:r>
            <a:endParaRPr lang="en-US" b="1" dirty="0">
              <a:solidFill>
                <a:schemeClr val="accent3"/>
              </a:solidFill>
              <a:latin typeface="Segoe UI Symbol4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7248829" y="4515602"/>
            <a:ext cx="4943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Segoe UI Symbol4"/>
              </a:rPr>
              <a:t>Means in the worst case only one vertex saturates at each step</a:t>
            </a:r>
            <a:endParaRPr lang="en-US" dirty="0">
              <a:latin typeface="Segoe UI Symbol4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7248828" y="5146347"/>
            <a:ext cx="4943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Segoe UI Symbol4"/>
              </a:rPr>
              <a:t>Without source there are (n-1) vertices</a:t>
            </a:r>
            <a:endParaRPr lang="en-US" dirty="0">
              <a:latin typeface="Segoe UI Symbol4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7248829" y="5630101"/>
            <a:ext cx="4943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Segoe UI Symbol4"/>
              </a:rPr>
              <a:t>Which can take up to (n-1) steps to be saturated in edge wise relaxation</a:t>
            </a:r>
            <a:endParaRPr lang="en-US" dirty="0">
              <a:latin typeface="Segoe UI Symbol4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775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/>
      <p:bldP spid="90" grpId="0"/>
      <p:bldP spid="91" grpId="0"/>
      <p:bldP spid="9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EDGE  WISE  RELAXATION  FOR CALCULATING  SHORTEST  PATH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4D5A2-F04F-4D0C-9567-74598135A009}" type="datetime2">
              <a:rPr lang="en-US" smtClean="0"/>
              <a:t>Thursday, October 14,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Swapnil Biswas, Lecturer, Dept of CSE, MIST</a:t>
            </a:r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1083513" y="1842325"/>
            <a:ext cx="100721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Segoe UI Symbol4"/>
              </a:rPr>
              <a:t>If a graph contains </a:t>
            </a:r>
            <a:r>
              <a:rPr lang="en-US" b="1" dirty="0" smtClean="0">
                <a:solidFill>
                  <a:schemeClr val="accent3"/>
                </a:solidFill>
                <a:latin typeface="Segoe UI Symbol4"/>
              </a:rPr>
              <a:t>no negative weight cycle</a:t>
            </a:r>
            <a:r>
              <a:rPr lang="en-US" dirty="0" smtClean="0">
                <a:latin typeface="Segoe UI Symbol4"/>
              </a:rPr>
              <a:t> then it will all the vertices will surely saturate after (n-1) times Edge wise relaxations</a:t>
            </a:r>
            <a:endParaRPr lang="en-US" dirty="0">
              <a:latin typeface="Segoe UI Symbol4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1097280" y="2671733"/>
            <a:ext cx="10072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Segoe UI Symbol4"/>
              </a:rPr>
              <a:t>If a graph contains </a:t>
            </a:r>
            <a:r>
              <a:rPr lang="en-US" b="1" dirty="0" smtClean="0">
                <a:solidFill>
                  <a:srgbClr val="FF0000"/>
                </a:solidFill>
                <a:latin typeface="Segoe UI Symbol4"/>
              </a:rPr>
              <a:t>negative weight cycle</a:t>
            </a:r>
            <a:r>
              <a:rPr lang="en-US" dirty="0" smtClean="0">
                <a:latin typeface="Segoe UI Symbol4"/>
              </a:rPr>
              <a:t> then some vertices will keep saturating for lifetime</a:t>
            </a:r>
            <a:endParaRPr lang="en-US" dirty="0">
              <a:latin typeface="Segoe UI Symbol4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1097280" y="3283188"/>
            <a:ext cx="10072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Segoe UI Symbol4"/>
              </a:rPr>
              <a:t>By reversing the statements we can say:</a:t>
            </a:r>
            <a:endParaRPr lang="en-US" dirty="0">
              <a:latin typeface="Segoe UI Symbol4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1451903" y="3709977"/>
            <a:ext cx="100721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Segoe UI Symbol4"/>
              </a:rPr>
              <a:t>A graph contains </a:t>
            </a:r>
            <a:r>
              <a:rPr lang="en-US" b="1" dirty="0">
                <a:solidFill>
                  <a:schemeClr val="accent3"/>
                </a:solidFill>
                <a:latin typeface="Segoe UI Symbol4"/>
              </a:rPr>
              <a:t>no negative weight cycle</a:t>
            </a:r>
            <a:r>
              <a:rPr lang="en-US" dirty="0">
                <a:latin typeface="Segoe UI Symbol4"/>
              </a:rPr>
              <a:t> </a:t>
            </a:r>
            <a:r>
              <a:rPr lang="en-US" dirty="0" smtClean="0">
                <a:latin typeface="Segoe UI Symbol4"/>
              </a:rPr>
              <a:t>if all of its vertices saturates after (n-1) times Edge wise relaxations</a:t>
            </a:r>
            <a:endParaRPr lang="en-US" dirty="0">
              <a:latin typeface="Segoe UI Symbol4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1451903" y="4356308"/>
            <a:ext cx="10072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Segoe UI Symbol4"/>
              </a:rPr>
              <a:t>A graph contains </a:t>
            </a:r>
            <a:r>
              <a:rPr lang="en-US" b="1" dirty="0">
                <a:solidFill>
                  <a:srgbClr val="FF0000"/>
                </a:solidFill>
                <a:latin typeface="Segoe UI Symbol4"/>
              </a:rPr>
              <a:t>negative weight cycle</a:t>
            </a:r>
            <a:r>
              <a:rPr lang="en-US" dirty="0" smtClean="0">
                <a:latin typeface="Segoe UI Symbol4"/>
              </a:rPr>
              <a:t> if some of its vertices keeps changing at n</a:t>
            </a:r>
            <a:r>
              <a:rPr lang="en-US" baseline="30000" dirty="0" smtClean="0">
                <a:latin typeface="Segoe UI Symbol4"/>
              </a:rPr>
              <a:t>th</a:t>
            </a:r>
            <a:r>
              <a:rPr lang="en-US" dirty="0" smtClean="0">
                <a:latin typeface="Segoe UI Symbol4"/>
              </a:rPr>
              <a:t> iteration</a:t>
            </a:r>
            <a:endParaRPr lang="en-US" dirty="0">
              <a:latin typeface="Segoe UI Symbol4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1083512" y="4932828"/>
            <a:ext cx="100721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Segoe UI Symbol4"/>
              </a:rPr>
              <a:t>This is the technique applied in Bellman Ford’s algorithm to identify a negative weight edge cycle which has no solution</a:t>
            </a:r>
            <a:endParaRPr lang="en-US" dirty="0">
              <a:latin typeface="Segoe UI Symbol4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117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  <p:bldP spid="94" grpId="0"/>
      <p:bldP spid="95" grpId="0"/>
      <p:bldP spid="96" grpId="0"/>
      <p:bldP spid="9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>
            <a:stCxn id="12" idx="6"/>
            <a:endCxn id="18" idx="2"/>
          </p:cNvCxnSpPr>
          <p:nvPr/>
        </p:nvCxnSpPr>
        <p:spPr>
          <a:xfrm>
            <a:off x="6997720" y="4700356"/>
            <a:ext cx="90309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18" idx="7"/>
            <a:endCxn id="14" idx="2"/>
          </p:cNvCxnSpPr>
          <p:nvPr/>
        </p:nvCxnSpPr>
        <p:spPr>
          <a:xfrm flipV="1">
            <a:off x="8394309" y="3860160"/>
            <a:ext cx="987763" cy="6357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14" idx="4"/>
            <a:endCxn id="16" idx="0"/>
          </p:cNvCxnSpPr>
          <p:nvPr/>
        </p:nvCxnSpPr>
        <p:spPr>
          <a:xfrm>
            <a:off x="9671155" y="4149243"/>
            <a:ext cx="0" cy="11022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6" idx="2"/>
            <a:endCxn id="18" idx="5"/>
          </p:cNvCxnSpPr>
          <p:nvPr/>
        </p:nvCxnSpPr>
        <p:spPr>
          <a:xfrm flipH="1" flipV="1">
            <a:off x="8394309" y="4904769"/>
            <a:ext cx="987763" cy="6357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4" idx="6"/>
            <a:endCxn id="20" idx="1"/>
          </p:cNvCxnSpPr>
          <p:nvPr/>
        </p:nvCxnSpPr>
        <p:spPr>
          <a:xfrm>
            <a:off x="9960238" y="3860160"/>
            <a:ext cx="1136307" cy="6357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6" idx="6"/>
            <a:endCxn id="20" idx="3"/>
          </p:cNvCxnSpPr>
          <p:nvPr/>
        </p:nvCxnSpPr>
        <p:spPr>
          <a:xfrm flipV="1">
            <a:off x="9960238" y="4904769"/>
            <a:ext cx="1136307" cy="6357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2" idx="6"/>
            <a:endCxn id="18" idx="2"/>
          </p:cNvCxnSpPr>
          <p:nvPr/>
        </p:nvCxnSpPr>
        <p:spPr>
          <a:xfrm>
            <a:off x="6997720" y="4700356"/>
            <a:ext cx="90309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4" idx="4"/>
            <a:endCxn id="16" idx="0"/>
          </p:cNvCxnSpPr>
          <p:nvPr/>
        </p:nvCxnSpPr>
        <p:spPr>
          <a:xfrm>
            <a:off x="9671155" y="4149243"/>
            <a:ext cx="0" cy="110222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8" idx="7"/>
            <a:endCxn id="14" idx="2"/>
          </p:cNvCxnSpPr>
          <p:nvPr/>
        </p:nvCxnSpPr>
        <p:spPr>
          <a:xfrm flipV="1">
            <a:off x="8394309" y="3860160"/>
            <a:ext cx="987763" cy="63578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16" idx="6"/>
            <a:endCxn id="20" idx="3"/>
          </p:cNvCxnSpPr>
          <p:nvPr/>
        </p:nvCxnSpPr>
        <p:spPr>
          <a:xfrm flipV="1">
            <a:off x="9960238" y="4904769"/>
            <a:ext cx="1136307" cy="63578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14" idx="6"/>
            <a:endCxn id="20" idx="1"/>
          </p:cNvCxnSpPr>
          <p:nvPr/>
        </p:nvCxnSpPr>
        <p:spPr>
          <a:xfrm>
            <a:off x="9960238" y="3860160"/>
            <a:ext cx="1136307" cy="63578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16" idx="2"/>
            <a:endCxn id="18" idx="5"/>
          </p:cNvCxnSpPr>
          <p:nvPr/>
        </p:nvCxnSpPr>
        <p:spPr>
          <a:xfrm flipH="1" flipV="1">
            <a:off x="8394309" y="4904769"/>
            <a:ext cx="987763" cy="63578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BELLMAN  FORD  ALGORITHM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A07CF-C6AB-4B20-800A-38FBF5573ABA}" type="datetime2">
              <a:rPr lang="en-US" smtClean="0"/>
              <a:t>Thursday, October 14,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Swapnil Biswas, Lecturer, Dept of CSE, MIST</a:t>
            </a:r>
            <a:endParaRPr lang="en-US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1111222" y="1799774"/>
            <a:ext cx="4916658" cy="43654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sz="1800" b="1" dirty="0" err="1" smtClean="0">
                <a:latin typeface="Courier New" panose="02070309020205020404" pitchFamily="49" charset="0"/>
              </a:rPr>
              <a:t>BellmanFord</a:t>
            </a:r>
            <a:r>
              <a:rPr lang="en-US" sz="1800" b="1" dirty="0" smtClean="0">
                <a:latin typeface="Courier New" panose="02070309020205020404" pitchFamily="49" charset="0"/>
              </a:rPr>
              <a:t>()</a:t>
            </a:r>
          </a:p>
          <a:p>
            <a:pPr>
              <a:buFont typeface="Monotype Sorts" pitchFamily="2" charset="2"/>
              <a:buNone/>
            </a:pPr>
            <a:r>
              <a:rPr lang="en-US" sz="1800" b="1" dirty="0" smtClean="0">
                <a:latin typeface="Courier New" panose="02070309020205020404" pitchFamily="49" charset="0"/>
              </a:rPr>
              <a:t>   for each v </a:t>
            </a:r>
            <a:r>
              <a:rPr lang="en-US" sz="18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 V</a:t>
            </a:r>
          </a:p>
          <a:p>
            <a:pPr>
              <a:buFont typeface="Monotype Sorts" pitchFamily="2" charset="2"/>
              <a:buNone/>
            </a:pPr>
            <a:r>
              <a:rPr lang="en-US" sz="18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      d[v] = ;</a:t>
            </a:r>
          </a:p>
          <a:p>
            <a:pPr>
              <a:buFont typeface="Monotype Sorts" pitchFamily="2" charset="2"/>
              <a:buNone/>
            </a:pPr>
            <a:r>
              <a:rPr lang="en-US" sz="18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   d[s] = 0;</a:t>
            </a:r>
          </a:p>
          <a:p>
            <a:pPr>
              <a:buFont typeface="Monotype Sorts" pitchFamily="2" charset="2"/>
              <a:buNone/>
            </a:pPr>
            <a:endParaRPr lang="en-US" sz="1800" b="1" dirty="0" smtClean="0">
              <a:latin typeface="Courier New" panose="02070309020205020404" pitchFamily="49" charset="0"/>
              <a:sym typeface="Symbol" panose="05050102010706020507" pitchFamily="18" charset="2"/>
            </a:endParaRPr>
          </a:p>
          <a:p>
            <a:pPr>
              <a:buFont typeface="Monotype Sorts" pitchFamily="2" charset="2"/>
              <a:buNone/>
            </a:pPr>
            <a:r>
              <a:rPr lang="en-US" sz="18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   for </a:t>
            </a:r>
            <a:r>
              <a:rPr lang="en-US" sz="1800" b="1" dirty="0" err="1" smtClean="0">
                <a:latin typeface="Courier New" panose="02070309020205020404" pitchFamily="49" charset="0"/>
                <a:sym typeface="Symbol" panose="05050102010706020507" pitchFamily="18" charset="2"/>
              </a:rPr>
              <a:t>i</a:t>
            </a:r>
            <a:r>
              <a:rPr lang="en-US" sz="18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=1 to |V|-1</a:t>
            </a:r>
          </a:p>
          <a:p>
            <a:pPr>
              <a:buFont typeface="Monotype Sorts" pitchFamily="2" charset="2"/>
              <a:buNone/>
            </a:pPr>
            <a:r>
              <a:rPr lang="en-US" sz="18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      for each edge (</a:t>
            </a:r>
            <a:r>
              <a:rPr lang="en-US" sz="1800" b="1" dirty="0" err="1" smtClean="0">
                <a:latin typeface="Courier New" panose="02070309020205020404" pitchFamily="49" charset="0"/>
                <a:sym typeface="Symbol" panose="05050102010706020507" pitchFamily="18" charset="2"/>
              </a:rPr>
              <a:t>u,v</a:t>
            </a:r>
            <a:r>
              <a:rPr lang="en-US" sz="18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)  E</a:t>
            </a:r>
          </a:p>
          <a:p>
            <a:pPr>
              <a:buFont typeface="Monotype Sorts" pitchFamily="2" charset="2"/>
              <a:buNone/>
            </a:pPr>
            <a:r>
              <a:rPr lang="en-US" sz="18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         Relax(</a:t>
            </a:r>
            <a:r>
              <a:rPr lang="en-US" sz="1800" b="1" dirty="0" err="1" smtClean="0">
                <a:latin typeface="Courier New" panose="02070309020205020404" pitchFamily="49" charset="0"/>
                <a:sym typeface="Symbol" panose="05050102010706020507" pitchFamily="18" charset="2"/>
              </a:rPr>
              <a:t>u,v,w</a:t>
            </a:r>
            <a:r>
              <a:rPr lang="en-US" sz="18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);</a:t>
            </a:r>
          </a:p>
          <a:p>
            <a:pPr>
              <a:buFont typeface="Monotype Sorts" pitchFamily="2" charset="2"/>
              <a:buNone/>
            </a:pPr>
            <a:endParaRPr lang="en-US" sz="1800" b="1" dirty="0" smtClean="0">
              <a:latin typeface="Courier New" panose="02070309020205020404" pitchFamily="49" charset="0"/>
              <a:sym typeface="Symbol" panose="05050102010706020507" pitchFamily="18" charset="2"/>
            </a:endParaRPr>
          </a:p>
          <a:p>
            <a:pPr>
              <a:buFont typeface="Monotype Sorts" pitchFamily="2" charset="2"/>
              <a:buNone/>
            </a:pPr>
            <a:r>
              <a:rPr lang="en-US" sz="18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   for each edge (</a:t>
            </a:r>
            <a:r>
              <a:rPr lang="en-US" sz="1800" b="1" dirty="0" err="1" smtClean="0">
                <a:latin typeface="Courier New" panose="02070309020205020404" pitchFamily="49" charset="0"/>
                <a:sym typeface="Symbol" panose="05050102010706020507" pitchFamily="18" charset="2"/>
              </a:rPr>
              <a:t>u,v</a:t>
            </a:r>
            <a:r>
              <a:rPr lang="en-US" sz="18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)  E</a:t>
            </a:r>
          </a:p>
          <a:p>
            <a:pPr>
              <a:buFont typeface="Monotype Sorts" pitchFamily="2" charset="2"/>
              <a:buNone/>
            </a:pPr>
            <a:r>
              <a:rPr lang="en-US" sz="18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      if (d[v] &gt; d[u] + w(</a:t>
            </a:r>
            <a:r>
              <a:rPr lang="en-US" sz="1800" b="1" dirty="0" err="1" smtClean="0">
                <a:latin typeface="Courier New" panose="02070309020205020404" pitchFamily="49" charset="0"/>
                <a:sym typeface="Symbol" panose="05050102010706020507" pitchFamily="18" charset="2"/>
              </a:rPr>
              <a:t>u,v</a:t>
            </a:r>
            <a:r>
              <a:rPr lang="en-US" sz="18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))</a:t>
            </a:r>
          </a:p>
          <a:p>
            <a:pPr>
              <a:buFont typeface="Monotype Sorts" pitchFamily="2" charset="2"/>
              <a:buNone/>
            </a:pPr>
            <a:r>
              <a:rPr lang="en-US" sz="18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           return “no solution”;</a:t>
            </a:r>
          </a:p>
          <a:p>
            <a:pPr>
              <a:buFont typeface="Monotype Sorts" pitchFamily="2" charset="2"/>
              <a:buNone/>
            </a:pPr>
            <a:endParaRPr lang="en-US" sz="1800" b="1" dirty="0" smtClean="0"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6419554" y="4411273"/>
            <a:ext cx="578166" cy="57816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535038" y="452674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A</a:t>
            </a:r>
          </a:p>
        </p:txBody>
      </p:sp>
      <p:sp>
        <p:nvSpPr>
          <p:cNvPr id="14" name="Oval 13"/>
          <p:cNvSpPr/>
          <p:nvPr/>
        </p:nvSpPr>
        <p:spPr>
          <a:xfrm>
            <a:off x="9382072" y="3571077"/>
            <a:ext cx="578166" cy="57816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9497556" y="3686546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C</a:t>
            </a:r>
          </a:p>
        </p:txBody>
      </p:sp>
      <p:sp>
        <p:nvSpPr>
          <p:cNvPr id="16" name="Oval 15"/>
          <p:cNvSpPr/>
          <p:nvPr/>
        </p:nvSpPr>
        <p:spPr>
          <a:xfrm>
            <a:off x="9382072" y="5251469"/>
            <a:ext cx="578166" cy="57816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9497556" y="5366938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D</a:t>
            </a:r>
          </a:p>
        </p:txBody>
      </p:sp>
      <p:sp>
        <p:nvSpPr>
          <p:cNvPr id="18" name="Oval 17"/>
          <p:cNvSpPr/>
          <p:nvPr/>
        </p:nvSpPr>
        <p:spPr>
          <a:xfrm>
            <a:off x="7900813" y="4411273"/>
            <a:ext cx="578166" cy="57816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8016297" y="452674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B</a:t>
            </a:r>
          </a:p>
        </p:txBody>
      </p:sp>
      <p:sp>
        <p:nvSpPr>
          <p:cNvPr id="20" name="Oval 19"/>
          <p:cNvSpPr/>
          <p:nvPr/>
        </p:nvSpPr>
        <p:spPr>
          <a:xfrm>
            <a:off x="11011875" y="4411273"/>
            <a:ext cx="578166" cy="57816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1127359" y="452674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251379" y="472010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575284" y="38259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4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575812" y="525146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4"/>
              </a:rPr>
              <a:t>15</a:t>
            </a:r>
            <a:endParaRPr lang="en-US" dirty="0">
              <a:latin typeface="Segoe UI Symbol4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9358249" y="458622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0291764" y="521107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2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0291764" y="379784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8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342634" y="2267966"/>
            <a:ext cx="507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Segoe UI Symbol4"/>
              </a:rPr>
              <a:t>Edge sequence, S ={ AB,CD,BC,DE,CE,DB }</a:t>
            </a:r>
            <a:endParaRPr lang="en-US" dirty="0">
              <a:latin typeface="Segoe UI Symbol4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342634" y="1887378"/>
            <a:ext cx="1608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Segoe UI Symbol4"/>
              </a:rPr>
              <a:t>Source = A</a:t>
            </a:r>
            <a:endParaRPr lang="en-US" dirty="0">
              <a:latin typeface="Segoe UI Symbol4"/>
            </a:endParaRPr>
          </a:p>
        </p:txBody>
      </p:sp>
      <p:sp>
        <p:nvSpPr>
          <p:cNvPr id="28" name="Left Brace 27"/>
          <p:cNvSpPr/>
          <p:nvPr/>
        </p:nvSpPr>
        <p:spPr>
          <a:xfrm>
            <a:off x="1285592" y="2238604"/>
            <a:ext cx="289711" cy="613239"/>
          </a:xfrm>
          <a:prstGeom prst="leftBrace">
            <a:avLst>
              <a:gd name="adj1" fmla="val 52083"/>
              <a:gd name="adj2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43" name="TextBox 42"/>
          <p:cNvSpPr txBox="1"/>
          <p:nvPr/>
        </p:nvSpPr>
        <p:spPr>
          <a:xfrm rot="16200000">
            <a:off x="6562290" y="4079823"/>
            <a:ext cx="28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Segoe UI Symbol4"/>
              </a:rPr>
              <a:t>8</a:t>
            </a:r>
            <a:endParaRPr lang="en-US" b="1" dirty="0">
              <a:solidFill>
                <a:srgbClr val="FF0000"/>
              </a:solidFill>
              <a:latin typeface="Segoe UI Symbol4"/>
            </a:endParaRPr>
          </a:p>
        </p:txBody>
      </p:sp>
      <p:sp>
        <p:nvSpPr>
          <p:cNvPr id="44" name="TextBox 43"/>
          <p:cNvSpPr txBox="1"/>
          <p:nvPr/>
        </p:nvSpPr>
        <p:spPr>
          <a:xfrm rot="16200000">
            <a:off x="7973440" y="4079338"/>
            <a:ext cx="28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Segoe UI Symbol4"/>
              </a:rPr>
              <a:t>8</a:t>
            </a:r>
            <a:endParaRPr lang="en-US" b="1" dirty="0">
              <a:solidFill>
                <a:srgbClr val="FF0000"/>
              </a:solidFill>
              <a:latin typeface="Segoe UI Symbol4"/>
            </a:endParaRPr>
          </a:p>
        </p:txBody>
      </p:sp>
      <p:sp>
        <p:nvSpPr>
          <p:cNvPr id="45" name="TextBox 44"/>
          <p:cNvSpPr txBox="1"/>
          <p:nvPr/>
        </p:nvSpPr>
        <p:spPr>
          <a:xfrm rot="16200000">
            <a:off x="9522243" y="3244385"/>
            <a:ext cx="28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Segoe UI Symbol4"/>
              </a:rPr>
              <a:t>8</a:t>
            </a:r>
            <a:endParaRPr lang="en-US" b="1" dirty="0">
              <a:solidFill>
                <a:srgbClr val="FF0000"/>
              </a:solidFill>
              <a:latin typeface="Segoe UI Symbol4"/>
            </a:endParaRPr>
          </a:p>
        </p:txBody>
      </p:sp>
      <p:sp>
        <p:nvSpPr>
          <p:cNvPr id="46" name="TextBox 45"/>
          <p:cNvSpPr txBox="1"/>
          <p:nvPr/>
        </p:nvSpPr>
        <p:spPr>
          <a:xfrm rot="16200000">
            <a:off x="9522242" y="5838552"/>
            <a:ext cx="28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Segoe UI Symbol4"/>
              </a:rPr>
              <a:t>8</a:t>
            </a:r>
            <a:endParaRPr lang="en-US" b="1" dirty="0">
              <a:solidFill>
                <a:srgbClr val="FF0000"/>
              </a:solidFill>
              <a:latin typeface="Segoe UI Symbol4"/>
            </a:endParaRPr>
          </a:p>
        </p:txBody>
      </p:sp>
      <p:sp>
        <p:nvSpPr>
          <p:cNvPr id="47" name="TextBox 46"/>
          <p:cNvSpPr txBox="1"/>
          <p:nvPr/>
        </p:nvSpPr>
        <p:spPr>
          <a:xfrm rot="16200000">
            <a:off x="11339277" y="4079338"/>
            <a:ext cx="28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Segoe UI Symbol4"/>
              </a:rPr>
              <a:t>8</a:t>
            </a:r>
            <a:endParaRPr lang="en-US" b="1" dirty="0">
              <a:solidFill>
                <a:srgbClr val="FF0000"/>
              </a:solidFill>
              <a:latin typeface="Segoe UI Symbol4"/>
            </a:endParaRPr>
          </a:p>
        </p:txBody>
      </p:sp>
      <p:sp>
        <p:nvSpPr>
          <p:cNvPr id="48" name="Left Brace 47"/>
          <p:cNvSpPr/>
          <p:nvPr/>
        </p:nvSpPr>
        <p:spPr>
          <a:xfrm>
            <a:off x="1354552" y="2895082"/>
            <a:ext cx="220751" cy="391943"/>
          </a:xfrm>
          <a:prstGeom prst="leftBrace">
            <a:avLst>
              <a:gd name="adj1" fmla="val 52083"/>
              <a:gd name="adj2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grpSp>
        <p:nvGrpSpPr>
          <p:cNvPr id="49" name="Group 48"/>
          <p:cNvGrpSpPr/>
          <p:nvPr/>
        </p:nvGrpSpPr>
        <p:grpSpPr>
          <a:xfrm>
            <a:off x="6345120" y="4055878"/>
            <a:ext cx="472168" cy="369332"/>
            <a:chOff x="1774877" y="5329734"/>
            <a:chExt cx="472168" cy="369332"/>
          </a:xfrm>
        </p:grpSpPr>
        <p:cxnSp>
          <p:nvCxnSpPr>
            <p:cNvPr id="50" name="Straight Connector 49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1774877" y="532973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0</a:t>
              </a:r>
            </a:p>
          </p:txBody>
        </p:sp>
      </p:grpSp>
      <p:sp>
        <p:nvSpPr>
          <p:cNvPr id="52" name="Left Brace 51"/>
          <p:cNvSpPr/>
          <p:nvPr/>
        </p:nvSpPr>
        <p:spPr>
          <a:xfrm>
            <a:off x="1285592" y="3650765"/>
            <a:ext cx="289711" cy="1069338"/>
          </a:xfrm>
          <a:prstGeom prst="leftBrace">
            <a:avLst>
              <a:gd name="adj1" fmla="val 52083"/>
              <a:gd name="adj2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54" name="TextBox 53"/>
          <p:cNvSpPr txBox="1"/>
          <p:nvPr/>
        </p:nvSpPr>
        <p:spPr>
          <a:xfrm>
            <a:off x="6359349" y="2895330"/>
            <a:ext cx="7906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err="1" smtClean="0">
                <a:solidFill>
                  <a:srgbClr val="0070C0"/>
                </a:solidFill>
                <a:latin typeface="Segoe UI Symbol4"/>
              </a:rPr>
              <a:t>i</a:t>
            </a:r>
            <a:r>
              <a:rPr lang="en-US" sz="2400" b="1" u="sng" dirty="0" smtClean="0">
                <a:solidFill>
                  <a:srgbClr val="0070C0"/>
                </a:solidFill>
                <a:latin typeface="Segoe UI Symbol4"/>
              </a:rPr>
              <a:t> = 1</a:t>
            </a:r>
            <a:endParaRPr lang="en-US" sz="2400" b="1" u="sng" dirty="0">
              <a:solidFill>
                <a:srgbClr val="0070C0"/>
              </a:solidFill>
              <a:latin typeface="Segoe UI Symbol4"/>
            </a:endParaRPr>
          </a:p>
        </p:txBody>
      </p:sp>
      <p:cxnSp>
        <p:nvCxnSpPr>
          <p:cNvPr id="55" name="Straight Connector 54"/>
          <p:cNvCxnSpPr/>
          <p:nvPr/>
        </p:nvCxnSpPr>
        <p:spPr>
          <a:xfrm flipH="1">
            <a:off x="8937327" y="2307571"/>
            <a:ext cx="159262" cy="3297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/>
        </p:nvGrpSpPr>
        <p:grpSpPr>
          <a:xfrm>
            <a:off x="7738490" y="4079338"/>
            <a:ext cx="472168" cy="369332"/>
            <a:chOff x="1774877" y="5329734"/>
            <a:chExt cx="472168" cy="369332"/>
          </a:xfrm>
        </p:grpSpPr>
        <p:cxnSp>
          <p:nvCxnSpPr>
            <p:cNvPr id="59" name="Straight Connector 58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1774877" y="532973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2</a:t>
              </a:r>
            </a:p>
          </p:txBody>
        </p:sp>
      </p:grpSp>
      <p:cxnSp>
        <p:nvCxnSpPr>
          <p:cNvPr id="61" name="Straight Connector 60"/>
          <p:cNvCxnSpPr/>
          <p:nvPr/>
        </p:nvCxnSpPr>
        <p:spPr>
          <a:xfrm flipH="1">
            <a:off x="9320339" y="2307571"/>
            <a:ext cx="159262" cy="3297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>
            <a:off x="9703351" y="2307571"/>
            <a:ext cx="159262" cy="3297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/>
          <p:cNvGrpSpPr/>
          <p:nvPr/>
        </p:nvGrpSpPr>
        <p:grpSpPr>
          <a:xfrm>
            <a:off x="9278618" y="3217482"/>
            <a:ext cx="472168" cy="369332"/>
            <a:chOff x="1774877" y="5329734"/>
            <a:chExt cx="472168" cy="369332"/>
          </a:xfrm>
        </p:grpSpPr>
        <p:cxnSp>
          <p:nvCxnSpPr>
            <p:cNvPr id="69" name="Straight Connector 68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1774877" y="532973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6</a:t>
              </a:r>
            </a:p>
          </p:txBody>
        </p:sp>
      </p:grpSp>
      <p:cxnSp>
        <p:nvCxnSpPr>
          <p:cNvPr id="71" name="Straight Connector 70"/>
          <p:cNvCxnSpPr/>
          <p:nvPr/>
        </p:nvCxnSpPr>
        <p:spPr>
          <a:xfrm flipH="1">
            <a:off x="10095691" y="2313646"/>
            <a:ext cx="159262" cy="3297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H="1">
            <a:off x="10476677" y="2304354"/>
            <a:ext cx="159262" cy="3297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 75"/>
          <p:cNvGrpSpPr/>
          <p:nvPr/>
        </p:nvGrpSpPr>
        <p:grpSpPr>
          <a:xfrm>
            <a:off x="11008243" y="3982509"/>
            <a:ext cx="562701" cy="449113"/>
            <a:chOff x="1684344" y="5230151"/>
            <a:chExt cx="562701" cy="449113"/>
          </a:xfrm>
        </p:grpSpPr>
        <p:cxnSp>
          <p:nvCxnSpPr>
            <p:cNvPr id="77" name="Straight Connector 76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1684344" y="5230151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  <a:latin typeface="Segoe UI Symbol4"/>
                </a:rPr>
                <a:t>14</a:t>
              </a:r>
              <a:endParaRPr lang="en-US" b="1" dirty="0">
                <a:solidFill>
                  <a:srgbClr val="FF0000"/>
                </a:solidFill>
                <a:latin typeface="Segoe UI Symbol4"/>
              </a:endParaRPr>
            </a:p>
          </p:txBody>
        </p:sp>
      </p:grpSp>
      <p:cxnSp>
        <p:nvCxnSpPr>
          <p:cNvPr id="79" name="Straight Connector 78"/>
          <p:cNvCxnSpPr/>
          <p:nvPr/>
        </p:nvCxnSpPr>
        <p:spPr>
          <a:xfrm flipH="1">
            <a:off x="10869017" y="2312814"/>
            <a:ext cx="159262" cy="3297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Slide Number Placeholder 7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397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4" grpId="0" animBg="1"/>
      <p:bldP spid="15" grpId="0"/>
      <p:bldP spid="16" grpId="0" animBg="1"/>
      <p:bldP spid="17" grpId="0"/>
      <p:bldP spid="18" grpId="0" animBg="1"/>
      <p:bldP spid="19" grpId="0"/>
      <p:bldP spid="20" grpId="0" animBg="1"/>
      <p:bldP spid="21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28" grpId="0" animBg="1"/>
      <p:bldP spid="43" grpId="0"/>
      <p:bldP spid="44" grpId="0"/>
      <p:bldP spid="45" grpId="0"/>
      <p:bldP spid="46" grpId="0"/>
      <p:bldP spid="47" grpId="0"/>
      <p:bldP spid="48" grpId="0" animBg="1"/>
      <p:bldP spid="52" grpId="0" animBg="1"/>
      <p:bldP spid="5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>
            <a:stCxn id="12" idx="6"/>
            <a:endCxn id="18" idx="2"/>
          </p:cNvCxnSpPr>
          <p:nvPr/>
        </p:nvCxnSpPr>
        <p:spPr>
          <a:xfrm>
            <a:off x="6997720" y="4700356"/>
            <a:ext cx="90309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18" idx="7"/>
            <a:endCxn id="14" idx="2"/>
          </p:cNvCxnSpPr>
          <p:nvPr/>
        </p:nvCxnSpPr>
        <p:spPr>
          <a:xfrm flipV="1">
            <a:off x="8394309" y="3860160"/>
            <a:ext cx="987763" cy="6357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14" idx="4"/>
            <a:endCxn id="16" idx="0"/>
          </p:cNvCxnSpPr>
          <p:nvPr/>
        </p:nvCxnSpPr>
        <p:spPr>
          <a:xfrm>
            <a:off x="9671155" y="4149243"/>
            <a:ext cx="0" cy="11022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6" idx="2"/>
            <a:endCxn id="18" idx="5"/>
          </p:cNvCxnSpPr>
          <p:nvPr/>
        </p:nvCxnSpPr>
        <p:spPr>
          <a:xfrm flipH="1" flipV="1">
            <a:off x="8394309" y="4904769"/>
            <a:ext cx="987763" cy="6357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4" idx="6"/>
            <a:endCxn id="20" idx="1"/>
          </p:cNvCxnSpPr>
          <p:nvPr/>
        </p:nvCxnSpPr>
        <p:spPr>
          <a:xfrm>
            <a:off x="9960238" y="3860160"/>
            <a:ext cx="1136307" cy="6357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6" idx="6"/>
            <a:endCxn id="20" idx="3"/>
          </p:cNvCxnSpPr>
          <p:nvPr/>
        </p:nvCxnSpPr>
        <p:spPr>
          <a:xfrm flipV="1">
            <a:off x="9960238" y="4904769"/>
            <a:ext cx="1136307" cy="6357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2" idx="6"/>
            <a:endCxn id="18" idx="2"/>
          </p:cNvCxnSpPr>
          <p:nvPr/>
        </p:nvCxnSpPr>
        <p:spPr>
          <a:xfrm>
            <a:off x="6997720" y="4700356"/>
            <a:ext cx="90309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4" idx="4"/>
            <a:endCxn id="16" idx="0"/>
          </p:cNvCxnSpPr>
          <p:nvPr/>
        </p:nvCxnSpPr>
        <p:spPr>
          <a:xfrm>
            <a:off x="9671155" y="4149243"/>
            <a:ext cx="0" cy="110222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8" idx="7"/>
            <a:endCxn id="14" idx="2"/>
          </p:cNvCxnSpPr>
          <p:nvPr/>
        </p:nvCxnSpPr>
        <p:spPr>
          <a:xfrm flipV="1">
            <a:off x="8394309" y="3860160"/>
            <a:ext cx="987763" cy="63578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16" idx="6"/>
            <a:endCxn id="20" idx="3"/>
          </p:cNvCxnSpPr>
          <p:nvPr/>
        </p:nvCxnSpPr>
        <p:spPr>
          <a:xfrm flipV="1">
            <a:off x="9960238" y="4904769"/>
            <a:ext cx="1136307" cy="63578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14" idx="6"/>
            <a:endCxn id="20" idx="1"/>
          </p:cNvCxnSpPr>
          <p:nvPr/>
        </p:nvCxnSpPr>
        <p:spPr>
          <a:xfrm>
            <a:off x="9960238" y="3860160"/>
            <a:ext cx="1136307" cy="63578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16" idx="2"/>
            <a:endCxn id="18" idx="5"/>
          </p:cNvCxnSpPr>
          <p:nvPr/>
        </p:nvCxnSpPr>
        <p:spPr>
          <a:xfrm flipH="1" flipV="1">
            <a:off x="8394309" y="4904769"/>
            <a:ext cx="987763" cy="63578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BELLMAN  FORD  ALGORITHM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D827A-A441-4E2E-802D-853190AC5F5E}" type="datetime2">
              <a:rPr lang="en-US" smtClean="0"/>
              <a:t>Thursday, October 14,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Swapnil Biswas, Lecturer, Dept of CSE, MIST</a:t>
            </a:r>
            <a:endParaRPr lang="en-US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1111222" y="1799774"/>
            <a:ext cx="4916658" cy="43654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sz="1800" b="1" dirty="0" err="1" smtClean="0">
                <a:latin typeface="Courier New" panose="02070309020205020404" pitchFamily="49" charset="0"/>
              </a:rPr>
              <a:t>BellmanFord</a:t>
            </a:r>
            <a:r>
              <a:rPr lang="en-US" sz="1800" b="1" dirty="0" smtClean="0">
                <a:latin typeface="Courier New" panose="02070309020205020404" pitchFamily="49" charset="0"/>
              </a:rPr>
              <a:t>()</a:t>
            </a:r>
          </a:p>
          <a:p>
            <a:pPr>
              <a:buFont typeface="Monotype Sorts" pitchFamily="2" charset="2"/>
              <a:buNone/>
            </a:pPr>
            <a:r>
              <a:rPr lang="en-US" sz="1800" b="1" dirty="0" smtClean="0">
                <a:latin typeface="Courier New" panose="02070309020205020404" pitchFamily="49" charset="0"/>
              </a:rPr>
              <a:t>   for each v </a:t>
            </a:r>
            <a:r>
              <a:rPr lang="en-US" sz="18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 V</a:t>
            </a:r>
          </a:p>
          <a:p>
            <a:pPr>
              <a:buFont typeface="Monotype Sorts" pitchFamily="2" charset="2"/>
              <a:buNone/>
            </a:pPr>
            <a:r>
              <a:rPr lang="en-US" sz="18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      d[v] = ;</a:t>
            </a:r>
          </a:p>
          <a:p>
            <a:pPr>
              <a:buFont typeface="Monotype Sorts" pitchFamily="2" charset="2"/>
              <a:buNone/>
            </a:pPr>
            <a:r>
              <a:rPr lang="en-US" sz="18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   d[s] = 0;</a:t>
            </a:r>
          </a:p>
          <a:p>
            <a:pPr>
              <a:buFont typeface="Monotype Sorts" pitchFamily="2" charset="2"/>
              <a:buNone/>
            </a:pPr>
            <a:endParaRPr lang="en-US" sz="1800" b="1" dirty="0" smtClean="0">
              <a:latin typeface="Courier New" panose="02070309020205020404" pitchFamily="49" charset="0"/>
              <a:sym typeface="Symbol" panose="05050102010706020507" pitchFamily="18" charset="2"/>
            </a:endParaRPr>
          </a:p>
          <a:p>
            <a:pPr>
              <a:buFont typeface="Monotype Sorts" pitchFamily="2" charset="2"/>
              <a:buNone/>
            </a:pPr>
            <a:r>
              <a:rPr lang="en-US" sz="18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   for </a:t>
            </a:r>
            <a:r>
              <a:rPr lang="en-US" sz="1800" b="1" dirty="0" err="1" smtClean="0">
                <a:latin typeface="Courier New" panose="02070309020205020404" pitchFamily="49" charset="0"/>
                <a:sym typeface="Symbol" panose="05050102010706020507" pitchFamily="18" charset="2"/>
              </a:rPr>
              <a:t>i</a:t>
            </a:r>
            <a:r>
              <a:rPr lang="en-US" sz="18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=1 to |V|-1</a:t>
            </a:r>
          </a:p>
          <a:p>
            <a:pPr>
              <a:buFont typeface="Monotype Sorts" pitchFamily="2" charset="2"/>
              <a:buNone/>
            </a:pPr>
            <a:r>
              <a:rPr lang="en-US" sz="18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      for each edge (</a:t>
            </a:r>
            <a:r>
              <a:rPr lang="en-US" sz="1800" b="1" dirty="0" err="1" smtClean="0">
                <a:latin typeface="Courier New" panose="02070309020205020404" pitchFamily="49" charset="0"/>
                <a:sym typeface="Symbol" panose="05050102010706020507" pitchFamily="18" charset="2"/>
              </a:rPr>
              <a:t>u,v</a:t>
            </a:r>
            <a:r>
              <a:rPr lang="en-US" sz="18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)  E</a:t>
            </a:r>
          </a:p>
          <a:p>
            <a:pPr>
              <a:buFont typeface="Monotype Sorts" pitchFamily="2" charset="2"/>
              <a:buNone/>
            </a:pPr>
            <a:r>
              <a:rPr lang="en-US" sz="18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         Relax(</a:t>
            </a:r>
            <a:r>
              <a:rPr lang="en-US" sz="1800" b="1" dirty="0" err="1" smtClean="0">
                <a:latin typeface="Courier New" panose="02070309020205020404" pitchFamily="49" charset="0"/>
                <a:sym typeface="Symbol" panose="05050102010706020507" pitchFamily="18" charset="2"/>
              </a:rPr>
              <a:t>u,v,w</a:t>
            </a:r>
            <a:r>
              <a:rPr lang="en-US" sz="18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);</a:t>
            </a:r>
          </a:p>
          <a:p>
            <a:pPr>
              <a:buFont typeface="Monotype Sorts" pitchFamily="2" charset="2"/>
              <a:buNone/>
            </a:pPr>
            <a:endParaRPr lang="en-US" sz="1800" b="1" dirty="0" smtClean="0">
              <a:latin typeface="Courier New" panose="02070309020205020404" pitchFamily="49" charset="0"/>
              <a:sym typeface="Symbol" panose="05050102010706020507" pitchFamily="18" charset="2"/>
            </a:endParaRPr>
          </a:p>
          <a:p>
            <a:pPr>
              <a:buFont typeface="Monotype Sorts" pitchFamily="2" charset="2"/>
              <a:buNone/>
            </a:pPr>
            <a:r>
              <a:rPr lang="en-US" sz="18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   for each edge (</a:t>
            </a:r>
            <a:r>
              <a:rPr lang="en-US" sz="1800" b="1" dirty="0" err="1" smtClean="0">
                <a:latin typeface="Courier New" panose="02070309020205020404" pitchFamily="49" charset="0"/>
                <a:sym typeface="Symbol" panose="05050102010706020507" pitchFamily="18" charset="2"/>
              </a:rPr>
              <a:t>u,v</a:t>
            </a:r>
            <a:r>
              <a:rPr lang="en-US" sz="18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)  E</a:t>
            </a:r>
          </a:p>
          <a:p>
            <a:pPr>
              <a:buFont typeface="Monotype Sorts" pitchFamily="2" charset="2"/>
              <a:buNone/>
            </a:pPr>
            <a:r>
              <a:rPr lang="en-US" sz="18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      if (d[v] &gt; d[u] + w(</a:t>
            </a:r>
            <a:r>
              <a:rPr lang="en-US" sz="1800" b="1" dirty="0" err="1" smtClean="0">
                <a:latin typeface="Courier New" panose="02070309020205020404" pitchFamily="49" charset="0"/>
                <a:sym typeface="Symbol" panose="05050102010706020507" pitchFamily="18" charset="2"/>
              </a:rPr>
              <a:t>u,v</a:t>
            </a:r>
            <a:r>
              <a:rPr lang="en-US" sz="18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))</a:t>
            </a:r>
          </a:p>
          <a:p>
            <a:pPr>
              <a:buFont typeface="Monotype Sorts" pitchFamily="2" charset="2"/>
              <a:buNone/>
            </a:pPr>
            <a:r>
              <a:rPr lang="en-US" sz="18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           return “no solution”;</a:t>
            </a:r>
          </a:p>
          <a:p>
            <a:pPr>
              <a:buFont typeface="Monotype Sorts" pitchFamily="2" charset="2"/>
              <a:buNone/>
            </a:pPr>
            <a:endParaRPr lang="en-US" sz="1800" b="1" dirty="0" smtClean="0"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6419554" y="4411273"/>
            <a:ext cx="578166" cy="57816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535038" y="452674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A</a:t>
            </a:r>
          </a:p>
        </p:txBody>
      </p:sp>
      <p:sp>
        <p:nvSpPr>
          <p:cNvPr id="14" name="Oval 13"/>
          <p:cNvSpPr/>
          <p:nvPr/>
        </p:nvSpPr>
        <p:spPr>
          <a:xfrm>
            <a:off x="9382072" y="3571077"/>
            <a:ext cx="578166" cy="57816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9497556" y="3686546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C</a:t>
            </a:r>
          </a:p>
        </p:txBody>
      </p:sp>
      <p:sp>
        <p:nvSpPr>
          <p:cNvPr id="16" name="Oval 15"/>
          <p:cNvSpPr/>
          <p:nvPr/>
        </p:nvSpPr>
        <p:spPr>
          <a:xfrm>
            <a:off x="9382072" y="5251469"/>
            <a:ext cx="578166" cy="57816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9497556" y="5366938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D</a:t>
            </a:r>
          </a:p>
        </p:txBody>
      </p:sp>
      <p:sp>
        <p:nvSpPr>
          <p:cNvPr id="18" name="Oval 17"/>
          <p:cNvSpPr/>
          <p:nvPr/>
        </p:nvSpPr>
        <p:spPr>
          <a:xfrm>
            <a:off x="7900813" y="4411273"/>
            <a:ext cx="578166" cy="57816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8016297" y="452674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B</a:t>
            </a:r>
          </a:p>
        </p:txBody>
      </p:sp>
      <p:sp>
        <p:nvSpPr>
          <p:cNvPr id="20" name="Oval 19"/>
          <p:cNvSpPr/>
          <p:nvPr/>
        </p:nvSpPr>
        <p:spPr>
          <a:xfrm>
            <a:off x="11011875" y="4411273"/>
            <a:ext cx="578166" cy="57816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1127359" y="452674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251379" y="472010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575284" y="38259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4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575812" y="525146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4"/>
              </a:rPr>
              <a:t>15</a:t>
            </a:r>
            <a:endParaRPr lang="en-US" dirty="0">
              <a:latin typeface="Segoe UI Symbol4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9358249" y="458622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0291764" y="521107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2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0291764" y="379784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8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342634" y="2267966"/>
            <a:ext cx="507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Segoe UI Symbol4"/>
              </a:rPr>
              <a:t>Edge sequence, S ={ AB,CD,BC,DE,CE,DB }</a:t>
            </a:r>
            <a:endParaRPr lang="en-US" dirty="0">
              <a:latin typeface="Segoe UI Symbol4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342634" y="1887378"/>
            <a:ext cx="1608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Segoe UI Symbol4"/>
              </a:rPr>
              <a:t>Source = A</a:t>
            </a:r>
            <a:endParaRPr lang="en-US" dirty="0">
              <a:latin typeface="Segoe UI Symbol4"/>
            </a:endParaRPr>
          </a:p>
        </p:txBody>
      </p:sp>
      <p:sp>
        <p:nvSpPr>
          <p:cNvPr id="28" name="Left Brace 27"/>
          <p:cNvSpPr/>
          <p:nvPr/>
        </p:nvSpPr>
        <p:spPr>
          <a:xfrm>
            <a:off x="1285592" y="2238604"/>
            <a:ext cx="289711" cy="613239"/>
          </a:xfrm>
          <a:prstGeom prst="leftBrace">
            <a:avLst>
              <a:gd name="adj1" fmla="val 52083"/>
              <a:gd name="adj2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43" name="TextBox 42"/>
          <p:cNvSpPr txBox="1"/>
          <p:nvPr/>
        </p:nvSpPr>
        <p:spPr>
          <a:xfrm rot="16200000">
            <a:off x="6562290" y="4079823"/>
            <a:ext cx="28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Segoe UI Symbol4"/>
              </a:rPr>
              <a:t>8</a:t>
            </a:r>
            <a:endParaRPr lang="en-US" b="1" dirty="0">
              <a:solidFill>
                <a:srgbClr val="FF0000"/>
              </a:solidFill>
              <a:latin typeface="Segoe UI Symbol4"/>
            </a:endParaRPr>
          </a:p>
        </p:txBody>
      </p:sp>
      <p:sp>
        <p:nvSpPr>
          <p:cNvPr id="44" name="TextBox 43"/>
          <p:cNvSpPr txBox="1"/>
          <p:nvPr/>
        </p:nvSpPr>
        <p:spPr>
          <a:xfrm rot="16200000">
            <a:off x="7973440" y="4079338"/>
            <a:ext cx="28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Segoe UI Symbol4"/>
              </a:rPr>
              <a:t>8</a:t>
            </a:r>
            <a:endParaRPr lang="en-US" b="1" dirty="0">
              <a:solidFill>
                <a:srgbClr val="FF0000"/>
              </a:solidFill>
              <a:latin typeface="Segoe UI Symbol4"/>
            </a:endParaRPr>
          </a:p>
        </p:txBody>
      </p:sp>
      <p:sp>
        <p:nvSpPr>
          <p:cNvPr id="45" name="TextBox 44"/>
          <p:cNvSpPr txBox="1"/>
          <p:nvPr/>
        </p:nvSpPr>
        <p:spPr>
          <a:xfrm rot="16200000">
            <a:off x="9522243" y="3244385"/>
            <a:ext cx="28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Segoe UI Symbol4"/>
              </a:rPr>
              <a:t>8</a:t>
            </a:r>
            <a:endParaRPr lang="en-US" b="1" dirty="0">
              <a:solidFill>
                <a:srgbClr val="FF0000"/>
              </a:solidFill>
              <a:latin typeface="Segoe UI Symbol4"/>
            </a:endParaRPr>
          </a:p>
        </p:txBody>
      </p:sp>
      <p:sp>
        <p:nvSpPr>
          <p:cNvPr id="46" name="TextBox 45"/>
          <p:cNvSpPr txBox="1"/>
          <p:nvPr/>
        </p:nvSpPr>
        <p:spPr>
          <a:xfrm rot="16200000">
            <a:off x="9522242" y="5838552"/>
            <a:ext cx="28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Segoe UI Symbol4"/>
              </a:rPr>
              <a:t>8</a:t>
            </a:r>
            <a:endParaRPr lang="en-US" b="1" dirty="0">
              <a:solidFill>
                <a:srgbClr val="FF0000"/>
              </a:solidFill>
              <a:latin typeface="Segoe UI Symbol4"/>
            </a:endParaRPr>
          </a:p>
        </p:txBody>
      </p:sp>
      <p:sp>
        <p:nvSpPr>
          <p:cNvPr id="47" name="TextBox 46"/>
          <p:cNvSpPr txBox="1"/>
          <p:nvPr/>
        </p:nvSpPr>
        <p:spPr>
          <a:xfrm rot="16200000">
            <a:off x="11339277" y="4079338"/>
            <a:ext cx="28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Segoe UI Symbol4"/>
              </a:rPr>
              <a:t>8</a:t>
            </a:r>
            <a:endParaRPr lang="en-US" b="1" dirty="0">
              <a:solidFill>
                <a:srgbClr val="FF0000"/>
              </a:solidFill>
              <a:latin typeface="Segoe UI Symbol4"/>
            </a:endParaRPr>
          </a:p>
        </p:txBody>
      </p:sp>
      <p:sp>
        <p:nvSpPr>
          <p:cNvPr id="48" name="Left Brace 47"/>
          <p:cNvSpPr/>
          <p:nvPr/>
        </p:nvSpPr>
        <p:spPr>
          <a:xfrm>
            <a:off x="1354552" y="2895082"/>
            <a:ext cx="220751" cy="391943"/>
          </a:xfrm>
          <a:prstGeom prst="leftBrace">
            <a:avLst>
              <a:gd name="adj1" fmla="val 52083"/>
              <a:gd name="adj2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grpSp>
        <p:nvGrpSpPr>
          <p:cNvPr id="49" name="Group 48"/>
          <p:cNvGrpSpPr/>
          <p:nvPr/>
        </p:nvGrpSpPr>
        <p:grpSpPr>
          <a:xfrm>
            <a:off x="6345120" y="4055878"/>
            <a:ext cx="472168" cy="369332"/>
            <a:chOff x="1774877" y="5329734"/>
            <a:chExt cx="472168" cy="369332"/>
          </a:xfrm>
        </p:grpSpPr>
        <p:cxnSp>
          <p:nvCxnSpPr>
            <p:cNvPr id="50" name="Straight Connector 49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1774877" y="532973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0</a:t>
              </a:r>
            </a:p>
          </p:txBody>
        </p:sp>
      </p:grpSp>
      <p:sp>
        <p:nvSpPr>
          <p:cNvPr id="52" name="Left Brace 51"/>
          <p:cNvSpPr/>
          <p:nvPr/>
        </p:nvSpPr>
        <p:spPr>
          <a:xfrm>
            <a:off x="1285592" y="3650765"/>
            <a:ext cx="289711" cy="1069338"/>
          </a:xfrm>
          <a:prstGeom prst="leftBrace">
            <a:avLst>
              <a:gd name="adj1" fmla="val 52083"/>
              <a:gd name="adj2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54" name="TextBox 53"/>
          <p:cNvSpPr txBox="1"/>
          <p:nvPr/>
        </p:nvSpPr>
        <p:spPr>
          <a:xfrm>
            <a:off x="6359349" y="2895330"/>
            <a:ext cx="7906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err="1" smtClean="0">
                <a:solidFill>
                  <a:srgbClr val="0070C0"/>
                </a:solidFill>
                <a:latin typeface="Segoe UI Symbol4"/>
              </a:rPr>
              <a:t>i</a:t>
            </a:r>
            <a:r>
              <a:rPr lang="en-US" sz="2400" b="1" u="sng" dirty="0" smtClean="0">
                <a:solidFill>
                  <a:srgbClr val="0070C0"/>
                </a:solidFill>
                <a:latin typeface="Segoe UI Symbol4"/>
              </a:rPr>
              <a:t> = 2</a:t>
            </a:r>
            <a:endParaRPr lang="en-US" sz="2400" b="1" u="sng" dirty="0">
              <a:solidFill>
                <a:srgbClr val="0070C0"/>
              </a:solidFill>
              <a:latin typeface="Segoe UI Symbol4"/>
            </a:endParaRPr>
          </a:p>
        </p:txBody>
      </p:sp>
      <p:cxnSp>
        <p:nvCxnSpPr>
          <p:cNvPr id="55" name="Straight Connector 54"/>
          <p:cNvCxnSpPr/>
          <p:nvPr/>
        </p:nvCxnSpPr>
        <p:spPr>
          <a:xfrm flipH="1">
            <a:off x="8937327" y="2307571"/>
            <a:ext cx="159262" cy="3297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/>
        </p:nvGrpSpPr>
        <p:grpSpPr>
          <a:xfrm>
            <a:off x="7738490" y="4079338"/>
            <a:ext cx="472168" cy="369332"/>
            <a:chOff x="1774877" y="5329734"/>
            <a:chExt cx="472168" cy="369332"/>
          </a:xfrm>
        </p:grpSpPr>
        <p:cxnSp>
          <p:nvCxnSpPr>
            <p:cNvPr id="59" name="Straight Connector 58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1774877" y="532973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2</a:t>
              </a:r>
            </a:p>
          </p:txBody>
        </p:sp>
      </p:grpSp>
      <p:cxnSp>
        <p:nvCxnSpPr>
          <p:cNvPr id="61" name="Straight Connector 60"/>
          <p:cNvCxnSpPr/>
          <p:nvPr/>
        </p:nvCxnSpPr>
        <p:spPr>
          <a:xfrm flipH="1">
            <a:off x="9320339" y="2307571"/>
            <a:ext cx="159262" cy="3297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>
            <a:off x="9703351" y="2307571"/>
            <a:ext cx="159262" cy="3297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/>
          <p:cNvGrpSpPr/>
          <p:nvPr/>
        </p:nvGrpSpPr>
        <p:grpSpPr>
          <a:xfrm>
            <a:off x="9278618" y="3217482"/>
            <a:ext cx="472168" cy="369332"/>
            <a:chOff x="1774877" y="5329734"/>
            <a:chExt cx="472168" cy="369332"/>
          </a:xfrm>
        </p:grpSpPr>
        <p:cxnSp>
          <p:nvCxnSpPr>
            <p:cNvPr id="69" name="Straight Connector 68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1774877" y="532973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6</a:t>
              </a:r>
            </a:p>
          </p:txBody>
        </p:sp>
      </p:grpSp>
      <p:cxnSp>
        <p:nvCxnSpPr>
          <p:cNvPr id="71" name="Straight Connector 70"/>
          <p:cNvCxnSpPr/>
          <p:nvPr/>
        </p:nvCxnSpPr>
        <p:spPr>
          <a:xfrm flipH="1">
            <a:off x="10095691" y="2313646"/>
            <a:ext cx="159262" cy="3297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H="1">
            <a:off x="10476677" y="2304354"/>
            <a:ext cx="159262" cy="3297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 75"/>
          <p:cNvGrpSpPr/>
          <p:nvPr/>
        </p:nvGrpSpPr>
        <p:grpSpPr>
          <a:xfrm>
            <a:off x="11015285" y="3956295"/>
            <a:ext cx="562701" cy="449113"/>
            <a:chOff x="1684344" y="5230151"/>
            <a:chExt cx="562701" cy="449113"/>
          </a:xfrm>
        </p:grpSpPr>
        <p:cxnSp>
          <p:nvCxnSpPr>
            <p:cNvPr id="77" name="Straight Connector 76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1684344" y="5230151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  <a:latin typeface="Segoe UI Symbol4"/>
                </a:rPr>
                <a:t>14</a:t>
              </a:r>
              <a:endParaRPr lang="en-US" b="1" dirty="0">
                <a:solidFill>
                  <a:srgbClr val="FF0000"/>
                </a:solidFill>
                <a:latin typeface="Segoe UI Symbol4"/>
              </a:endParaRPr>
            </a:p>
          </p:txBody>
        </p:sp>
      </p:grpSp>
      <p:cxnSp>
        <p:nvCxnSpPr>
          <p:cNvPr id="79" name="Straight Connector 78"/>
          <p:cNvCxnSpPr/>
          <p:nvPr/>
        </p:nvCxnSpPr>
        <p:spPr>
          <a:xfrm flipH="1">
            <a:off x="10869017" y="2312814"/>
            <a:ext cx="159262" cy="3297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oup 64"/>
          <p:cNvGrpSpPr/>
          <p:nvPr/>
        </p:nvGrpSpPr>
        <p:grpSpPr>
          <a:xfrm>
            <a:off x="9278618" y="5851739"/>
            <a:ext cx="472168" cy="369332"/>
            <a:chOff x="1774877" y="5329734"/>
            <a:chExt cx="472168" cy="369332"/>
          </a:xfrm>
        </p:grpSpPr>
        <p:cxnSp>
          <p:nvCxnSpPr>
            <p:cNvPr id="68" name="Straight Connector 67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1774877" y="532973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7</a:t>
              </a: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10840189" y="3989723"/>
            <a:ext cx="472168" cy="369332"/>
            <a:chOff x="1774877" y="5329734"/>
            <a:chExt cx="472168" cy="369332"/>
          </a:xfrm>
        </p:grpSpPr>
        <p:cxnSp>
          <p:nvCxnSpPr>
            <p:cNvPr id="75" name="Straight Connector 74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1774877" y="532973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9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499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>
            <a:stCxn id="12" idx="6"/>
            <a:endCxn id="18" idx="2"/>
          </p:cNvCxnSpPr>
          <p:nvPr/>
        </p:nvCxnSpPr>
        <p:spPr>
          <a:xfrm>
            <a:off x="6997720" y="4700356"/>
            <a:ext cx="90309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18" idx="7"/>
            <a:endCxn id="14" idx="2"/>
          </p:cNvCxnSpPr>
          <p:nvPr/>
        </p:nvCxnSpPr>
        <p:spPr>
          <a:xfrm flipV="1">
            <a:off x="8394309" y="3860160"/>
            <a:ext cx="987763" cy="6357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14" idx="4"/>
            <a:endCxn id="16" idx="0"/>
          </p:cNvCxnSpPr>
          <p:nvPr/>
        </p:nvCxnSpPr>
        <p:spPr>
          <a:xfrm>
            <a:off x="9671155" y="4149243"/>
            <a:ext cx="0" cy="11022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6" idx="2"/>
            <a:endCxn id="18" idx="5"/>
          </p:cNvCxnSpPr>
          <p:nvPr/>
        </p:nvCxnSpPr>
        <p:spPr>
          <a:xfrm flipH="1" flipV="1">
            <a:off x="8394309" y="4904769"/>
            <a:ext cx="987763" cy="6357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4" idx="6"/>
            <a:endCxn id="20" idx="1"/>
          </p:cNvCxnSpPr>
          <p:nvPr/>
        </p:nvCxnSpPr>
        <p:spPr>
          <a:xfrm>
            <a:off x="9960238" y="3860160"/>
            <a:ext cx="1136307" cy="6357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6" idx="6"/>
            <a:endCxn id="20" idx="3"/>
          </p:cNvCxnSpPr>
          <p:nvPr/>
        </p:nvCxnSpPr>
        <p:spPr>
          <a:xfrm flipV="1">
            <a:off x="9960238" y="4904769"/>
            <a:ext cx="1136307" cy="6357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2" idx="6"/>
            <a:endCxn id="18" idx="2"/>
          </p:cNvCxnSpPr>
          <p:nvPr/>
        </p:nvCxnSpPr>
        <p:spPr>
          <a:xfrm>
            <a:off x="6997720" y="4700356"/>
            <a:ext cx="90309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4" idx="4"/>
            <a:endCxn id="16" idx="0"/>
          </p:cNvCxnSpPr>
          <p:nvPr/>
        </p:nvCxnSpPr>
        <p:spPr>
          <a:xfrm>
            <a:off x="9671155" y="4149243"/>
            <a:ext cx="0" cy="110222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8" idx="7"/>
            <a:endCxn id="14" idx="2"/>
          </p:cNvCxnSpPr>
          <p:nvPr/>
        </p:nvCxnSpPr>
        <p:spPr>
          <a:xfrm flipV="1">
            <a:off x="8394309" y="3860160"/>
            <a:ext cx="987763" cy="63578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16" idx="6"/>
            <a:endCxn id="20" idx="3"/>
          </p:cNvCxnSpPr>
          <p:nvPr/>
        </p:nvCxnSpPr>
        <p:spPr>
          <a:xfrm flipV="1">
            <a:off x="9960238" y="4904769"/>
            <a:ext cx="1136307" cy="63578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14" idx="6"/>
            <a:endCxn id="20" idx="1"/>
          </p:cNvCxnSpPr>
          <p:nvPr/>
        </p:nvCxnSpPr>
        <p:spPr>
          <a:xfrm>
            <a:off x="9960238" y="3860160"/>
            <a:ext cx="1136307" cy="63578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16" idx="2"/>
            <a:endCxn id="18" idx="5"/>
          </p:cNvCxnSpPr>
          <p:nvPr/>
        </p:nvCxnSpPr>
        <p:spPr>
          <a:xfrm flipH="1" flipV="1">
            <a:off x="8394309" y="4904769"/>
            <a:ext cx="987763" cy="63578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BELLMAN  FORD  ALGORITHM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1F716-4BB8-4507-96D2-F826B6BC7C7E}" type="datetime2">
              <a:rPr lang="en-US" smtClean="0"/>
              <a:t>Thursday, October 14,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Swapnil Biswas, Lecturer, Dept of CSE, MIST</a:t>
            </a:r>
            <a:endParaRPr lang="en-US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1111222" y="1799774"/>
            <a:ext cx="4916658" cy="43654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sz="1800" b="1" dirty="0" err="1" smtClean="0">
                <a:latin typeface="Courier New" panose="02070309020205020404" pitchFamily="49" charset="0"/>
              </a:rPr>
              <a:t>BellmanFord</a:t>
            </a:r>
            <a:r>
              <a:rPr lang="en-US" sz="1800" b="1" dirty="0" smtClean="0">
                <a:latin typeface="Courier New" panose="02070309020205020404" pitchFamily="49" charset="0"/>
              </a:rPr>
              <a:t>()</a:t>
            </a:r>
          </a:p>
          <a:p>
            <a:pPr>
              <a:buFont typeface="Monotype Sorts" pitchFamily="2" charset="2"/>
              <a:buNone/>
            </a:pPr>
            <a:r>
              <a:rPr lang="en-US" sz="1800" b="1" dirty="0" smtClean="0">
                <a:latin typeface="Courier New" panose="02070309020205020404" pitchFamily="49" charset="0"/>
              </a:rPr>
              <a:t>   for each v </a:t>
            </a:r>
            <a:r>
              <a:rPr lang="en-US" sz="18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 V</a:t>
            </a:r>
          </a:p>
          <a:p>
            <a:pPr>
              <a:buFont typeface="Monotype Sorts" pitchFamily="2" charset="2"/>
              <a:buNone/>
            </a:pPr>
            <a:r>
              <a:rPr lang="en-US" sz="18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      d[v] = ;</a:t>
            </a:r>
          </a:p>
          <a:p>
            <a:pPr>
              <a:buFont typeface="Monotype Sorts" pitchFamily="2" charset="2"/>
              <a:buNone/>
            </a:pPr>
            <a:r>
              <a:rPr lang="en-US" sz="18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   d[s] = 0;</a:t>
            </a:r>
          </a:p>
          <a:p>
            <a:pPr>
              <a:buFont typeface="Monotype Sorts" pitchFamily="2" charset="2"/>
              <a:buNone/>
            </a:pPr>
            <a:endParaRPr lang="en-US" sz="1800" b="1" dirty="0" smtClean="0">
              <a:latin typeface="Courier New" panose="02070309020205020404" pitchFamily="49" charset="0"/>
              <a:sym typeface="Symbol" panose="05050102010706020507" pitchFamily="18" charset="2"/>
            </a:endParaRPr>
          </a:p>
          <a:p>
            <a:pPr>
              <a:buFont typeface="Monotype Sorts" pitchFamily="2" charset="2"/>
              <a:buNone/>
            </a:pPr>
            <a:r>
              <a:rPr lang="en-US" sz="18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   for </a:t>
            </a:r>
            <a:r>
              <a:rPr lang="en-US" sz="1800" b="1" dirty="0" err="1" smtClean="0">
                <a:latin typeface="Courier New" panose="02070309020205020404" pitchFamily="49" charset="0"/>
                <a:sym typeface="Symbol" panose="05050102010706020507" pitchFamily="18" charset="2"/>
              </a:rPr>
              <a:t>i</a:t>
            </a:r>
            <a:r>
              <a:rPr lang="en-US" sz="18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=1 to |V|-1</a:t>
            </a:r>
          </a:p>
          <a:p>
            <a:pPr>
              <a:buFont typeface="Monotype Sorts" pitchFamily="2" charset="2"/>
              <a:buNone/>
            </a:pPr>
            <a:r>
              <a:rPr lang="en-US" sz="18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      for each edge (</a:t>
            </a:r>
            <a:r>
              <a:rPr lang="en-US" sz="1800" b="1" dirty="0" err="1" smtClean="0">
                <a:latin typeface="Courier New" panose="02070309020205020404" pitchFamily="49" charset="0"/>
                <a:sym typeface="Symbol" panose="05050102010706020507" pitchFamily="18" charset="2"/>
              </a:rPr>
              <a:t>u,v</a:t>
            </a:r>
            <a:r>
              <a:rPr lang="en-US" sz="18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)  E</a:t>
            </a:r>
          </a:p>
          <a:p>
            <a:pPr>
              <a:buFont typeface="Monotype Sorts" pitchFamily="2" charset="2"/>
              <a:buNone/>
            </a:pPr>
            <a:r>
              <a:rPr lang="en-US" sz="18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         Relax(</a:t>
            </a:r>
            <a:r>
              <a:rPr lang="en-US" sz="1800" b="1" dirty="0" err="1" smtClean="0">
                <a:latin typeface="Courier New" panose="02070309020205020404" pitchFamily="49" charset="0"/>
                <a:sym typeface="Symbol" panose="05050102010706020507" pitchFamily="18" charset="2"/>
              </a:rPr>
              <a:t>u,v,w</a:t>
            </a:r>
            <a:r>
              <a:rPr lang="en-US" sz="18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);</a:t>
            </a:r>
          </a:p>
          <a:p>
            <a:pPr>
              <a:buFont typeface="Monotype Sorts" pitchFamily="2" charset="2"/>
              <a:buNone/>
            </a:pPr>
            <a:endParaRPr lang="en-US" sz="1800" b="1" dirty="0" smtClean="0">
              <a:latin typeface="Courier New" panose="02070309020205020404" pitchFamily="49" charset="0"/>
              <a:sym typeface="Symbol" panose="05050102010706020507" pitchFamily="18" charset="2"/>
            </a:endParaRPr>
          </a:p>
          <a:p>
            <a:pPr>
              <a:buFont typeface="Monotype Sorts" pitchFamily="2" charset="2"/>
              <a:buNone/>
            </a:pPr>
            <a:r>
              <a:rPr lang="en-US" sz="18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   for each edge (</a:t>
            </a:r>
            <a:r>
              <a:rPr lang="en-US" sz="1800" b="1" dirty="0" err="1" smtClean="0">
                <a:latin typeface="Courier New" panose="02070309020205020404" pitchFamily="49" charset="0"/>
                <a:sym typeface="Symbol" panose="05050102010706020507" pitchFamily="18" charset="2"/>
              </a:rPr>
              <a:t>u,v</a:t>
            </a:r>
            <a:r>
              <a:rPr lang="en-US" sz="18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)  E</a:t>
            </a:r>
          </a:p>
          <a:p>
            <a:pPr>
              <a:buFont typeface="Monotype Sorts" pitchFamily="2" charset="2"/>
              <a:buNone/>
            </a:pPr>
            <a:r>
              <a:rPr lang="en-US" sz="18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      if (d[v] &gt; d[u] + w(</a:t>
            </a:r>
            <a:r>
              <a:rPr lang="en-US" sz="1800" b="1" dirty="0" err="1" smtClean="0">
                <a:latin typeface="Courier New" panose="02070309020205020404" pitchFamily="49" charset="0"/>
                <a:sym typeface="Symbol" panose="05050102010706020507" pitchFamily="18" charset="2"/>
              </a:rPr>
              <a:t>u,v</a:t>
            </a:r>
            <a:r>
              <a:rPr lang="en-US" sz="18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))</a:t>
            </a:r>
          </a:p>
          <a:p>
            <a:pPr>
              <a:buFont typeface="Monotype Sorts" pitchFamily="2" charset="2"/>
              <a:buNone/>
            </a:pPr>
            <a:r>
              <a:rPr lang="en-US" sz="18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           return “no solution”;</a:t>
            </a:r>
          </a:p>
          <a:p>
            <a:pPr>
              <a:buFont typeface="Monotype Sorts" pitchFamily="2" charset="2"/>
              <a:buNone/>
            </a:pPr>
            <a:endParaRPr lang="en-US" sz="1800" b="1" dirty="0" smtClean="0"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6419554" y="4411273"/>
            <a:ext cx="578166" cy="57816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535038" y="452674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A</a:t>
            </a:r>
          </a:p>
        </p:txBody>
      </p:sp>
      <p:sp>
        <p:nvSpPr>
          <p:cNvPr id="14" name="Oval 13"/>
          <p:cNvSpPr/>
          <p:nvPr/>
        </p:nvSpPr>
        <p:spPr>
          <a:xfrm>
            <a:off x="9382072" y="3571077"/>
            <a:ext cx="578166" cy="57816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9497556" y="3686546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C</a:t>
            </a:r>
          </a:p>
        </p:txBody>
      </p:sp>
      <p:sp>
        <p:nvSpPr>
          <p:cNvPr id="16" name="Oval 15"/>
          <p:cNvSpPr/>
          <p:nvPr/>
        </p:nvSpPr>
        <p:spPr>
          <a:xfrm>
            <a:off x="9382072" y="5251469"/>
            <a:ext cx="578166" cy="57816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9497556" y="5366938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D</a:t>
            </a:r>
          </a:p>
        </p:txBody>
      </p:sp>
      <p:sp>
        <p:nvSpPr>
          <p:cNvPr id="18" name="Oval 17"/>
          <p:cNvSpPr/>
          <p:nvPr/>
        </p:nvSpPr>
        <p:spPr>
          <a:xfrm>
            <a:off x="7900813" y="4411273"/>
            <a:ext cx="578166" cy="57816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8016297" y="452674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B</a:t>
            </a:r>
          </a:p>
        </p:txBody>
      </p:sp>
      <p:sp>
        <p:nvSpPr>
          <p:cNvPr id="20" name="Oval 19"/>
          <p:cNvSpPr/>
          <p:nvPr/>
        </p:nvSpPr>
        <p:spPr>
          <a:xfrm>
            <a:off x="11011875" y="4411273"/>
            <a:ext cx="578166" cy="57816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1127359" y="452674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251379" y="472010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575284" y="38259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4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575812" y="525146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4"/>
              </a:rPr>
              <a:t>15</a:t>
            </a:r>
            <a:endParaRPr lang="en-US" dirty="0">
              <a:latin typeface="Segoe UI Symbol4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9358249" y="458622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0291764" y="521107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2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0291764" y="379784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8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342634" y="2267966"/>
            <a:ext cx="507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Segoe UI Symbol4"/>
              </a:rPr>
              <a:t>Edge sequence, S ={ AB,CD,BC,DE,CE,DB }</a:t>
            </a:r>
            <a:endParaRPr lang="en-US" dirty="0">
              <a:latin typeface="Segoe UI Symbol4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342634" y="1887378"/>
            <a:ext cx="1608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Segoe UI Symbol4"/>
              </a:rPr>
              <a:t>Source = A</a:t>
            </a:r>
            <a:endParaRPr lang="en-US" dirty="0">
              <a:latin typeface="Segoe UI Symbol4"/>
            </a:endParaRPr>
          </a:p>
        </p:txBody>
      </p:sp>
      <p:sp>
        <p:nvSpPr>
          <p:cNvPr id="28" name="Left Brace 27"/>
          <p:cNvSpPr/>
          <p:nvPr/>
        </p:nvSpPr>
        <p:spPr>
          <a:xfrm>
            <a:off x="1285592" y="2238604"/>
            <a:ext cx="289711" cy="613239"/>
          </a:xfrm>
          <a:prstGeom prst="leftBrace">
            <a:avLst>
              <a:gd name="adj1" fmla="val 52083"/>
              <a:gd name="adj2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43" name="TextBox 42"/>
          <p:cNvSpPr txBox="1"/>
          <p:nvPr/>
        </p:nvSpPr>
        <p:spPr>
          <a:xfrm rot="16200000">
            <a:off x="6562290" y="4079823"/>
            <a:ext cx="28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Segoe UI Symbol4"/>
              </a:rPr>
              <a:t>8</a:t>
            </a:r>
            <a:endParaRPr lang="en-US" b="1" dirty="0">
              <a:solidFill>
                <a:srgbClr val="FF0000"/>
              </a:solidFill>
              <a:latin typeface="Segoe UI Symbol4"/>
            </a:endParaRPr>
          </a:p>
        </p:txBody>
      </p:sp>
      <p:sp>
        <p:nvSpPr>
          <p:cNvPr id="44" name="TextBox 43"/>
          <p:cNvSpPr txBox="1"/>
          <p:nvPr/>
        </p:nvSpPr>
        <p:spPr>
          <a:xfrm rot="16200000">
            <a:off x="7973440" y="4079338"/>
            <a:ext cx="28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Segoe UI Symbol4"/>
              </a:rPr>
              <a:t>8</a:t>
            </a:r>
            <a:endParaRPr lang="en-US" b="1" dirty="0">
              <a:solidFill>
                <a:srgbClr val="FF0000"/>
              </a:solidFill>
              <a:latin typeface="Segoe UI Symbol4"/>
            </a:endParaRPr>
          </a:p>
        </p:txBody>
      </p:sp>
      <p:sp>
        <p:nvSpPr>
          <p:cNvPr id="45" name="TextBox 44"/>
          <p:cNvSpPr txBox="1"/>
          <p:nvPr/>
        </p:nvSpPr>
        <p:spPr>
          <a:xfrm rot="16200000">
            <a:off x="9522243" y="3244385"/>
            <a:ext cx="28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Segoe UI Symbol4"/>
              </a:rPr>
              <a:t>8</a:t>
            </a:r>
            <a:endParaRPr lang="en-US" b="1" dirty="0">
              <a:solidFill>
                <a:srgbClr val="FF0000"/>
              </a:solidFill>
              <a:latin typeface="Segoe UI Symbol4"/>
            </a:endParaRPr>
          </a:p>
        </p:txBody>
      </p:sp>
      <p:sp>
        <p:nvSpPr>
          <p:cNvPr id="46" name="TextBox 45"/>
          <p:cNvSpPr txBox="1"/>
          <p:nvPr/>
        </p:nvSpPr>
        <p:spPr>
          <a:xfrm rot="16200000">
            <a:off x="9522242" y="5838552"/>
            <a:ext cx="28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Segoe UI Symbol4"/>
              </a:rPr>
              <a:t>8</a:t>
            </a:r>
            <a:endParaRPr lang="en-US" b="1" dirty="0">
              <a:solidFill>
                <a:srgbClr val="FF0000"/>
              </a:solidFill>
              <a:latin typeface="Segoe UI Symbol4"/>
            </a:endParaRPr>
          </a:p>
        </p:txBody>
      </p:sp>
      <p:sp>
        <p:nvSpPr>
          <p:cNvPr id="47" name="TextBox 46"/>
          <p:cNvSpPr txBox="1"/>
          <p:nvPr/>
        </p:nvSpPr>
        <p:spPr>
          <a:xfrm rot="16200000">
            <a:off x="11339277" y="4079338"/>
            <a:ext cx="28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Segoe UI Symbol4"/>
              </a:rPr>
              <a:t>8</a:t>
            </a:r>
            <a:endParaRPr lang="en-US" b="1" dirty="0">
              <a:solidFill>
                <a:srgbClr val="FF0000"/>
              </a:solidFill>
              <a:latin typeface="Segoe UI Symbol4"/>
            </a:endParaRPr>
          </a:p>
        </p:txBody>
      </p:sp>
      <p:sp>
        <p:nvSpPr>
          <p:cNvPr id="48" name="Left Brace 47"/>
          <p:cNvSpPr/>
          <p:nvPr/>
        </p:nvSpPr>
        <p:spPr>
          <a:xfrm>
            <a:off x="1354552" y="2895082"/>
            <a:ext cx="220751" cy="391943"/>
          </a:xfrm>
          <a:prstGeom prst="leftBrace">
            <a:avLst>
              <a:gd name="adj1" fmla="val 52083"/>
              <a:gd name="adj2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grpSp>
        <p:nvGrpSpPr>
          <p:cNvPr id="49" name="Group 48"/>
          <p:cNvGrpSpPr/>
          <p:nvPr/>
        </p:nvGrpSpPr>
        <p:grpSpPr>
          <a:xfrm>
            <a:off x="6345120" y="4055878"/>
            <a:ext cx="472168" cy="369332"/>
            <a:chOff x="1774877" y="5329734"/>
            <a:chExt cx="472168" cy="369332"/>
          </a:xfrm>
        </p:grpSpPr>
        <p:cxnSp>
          <p:nvCxnSpPr>
            <p:cNvPr id="50" name="Straight Connector 49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1774877" y="532973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0</a:t>
              </a:r>
            </a:p>
          </p:txBody>
        </p:sp>
      </p:grpSp>
      <p:sp>
        <p:nvSpPr>
          <p:cNvPr id="52" name="Left Brace 51"/>
          <p:cNvSpPr/>
          <p:nvPr/>
        </p:nvSpPr>
        <p:spPr>
          <a:xfrm>
            <a:off x="1285592" y="3650765"/>
            <a:ext cx="289711" cy="1069338"/>
          </a:xfrm>
          <a:prstGeom prst="leftBrace">
            <a:avLst>
              <a:gd name="adj1" fmla="val 52083"/>
              <a:gd name="adj2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54" name="TextBox 53"/>
          <p:cNvSpPr txBox="1"/>
          <p:nvPr/>
        </p:nvSpPr>
        <p:spPr>
          <a:xfrm>
            <a:off x="6359349" y="2895330"/>
            <a:ext cx="7906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err="1" smtClean="0">
                <a:solidFill>
                  <a:srgbClr val="0070C0"/>
                </a:solidFill>
                <a:latin typeface="Segoe UI Symbol4"/>
              </a:rPr>
              <a:t>i</a:t>
            </a:r>
            <a:r>
              <a:rPr lang="en-US" sz="2400" b="1" u="sng" dirty="0" smtClean="0">
                <a:solidFill>
                  <a:srgbClr val="0070C0"/>
                </a:solidFill>
                <a:latin typeface="Segoe UI Symbol4"/>
              </a:rPr>
              <a:t> = 3</a:t>
            </a:r>
            <a:endParaRPr lang="en-US" sz="2400" b="1" u="sng" dirty="0">
              <a:solidFill>
                <a:srgbClr val="0070C0"/>
              </a:solidFill>
              <a:latin typeface="Segoe UI Symbol4"/>
            </a:endParaRPr>
          </a:p>
        </p:txBody>
      </p:sp>
      <p:cxnSp>
        <p:nvCxnSpPr>
          <p:cNvPr id="55" name="Straight Connector 54"/>
          <p:cNvCxnSpPr/>
          <p:nvPr/>
        </p:nvCxnSpPr>
        <p:spPr>
          <a:xfrm flipH="1">
            <a:off x="8937327" y="2307571"/>
            <a:ext cx="159262" cy="3297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/>
        </p:nvGrpSpPr>
        <p:grpSpPr>
          <a:xfrm>
            <a:off x="7738490" y="4079338"/>
            <a:ext cx="472168" cy="369332"/>
            <a:chOff x="1774877" y="5329734"/>
            <a:chExt cx="472168" cy="369332"/>
          </a:xfrm>
        </p:grpSpPr>
        <p:cxnSp>
          <p:nvCxnSpPr>
            <p:cNvPr id="59" name="Straight Connector 58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1774877" y="532973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2</a:t>
              </a:r>
            </a:p>
          </p:txBody>
        </p:sp>
      </p:grpSp>
      <p:cxnSp>
        <p:nvCxnSpPr>
          <p:cNvPr id="61" name="Straight Connector 60"/>
          <p:cNvCxnSpPr/>
          <p:nvPr/>
        </p:nvCxnSpPr>
        <p:spPr>
          <a:xfrm flipH="1">
            <a:off x="9320339" y="2307571"/>
            <a:ext cx="159262" cy="3297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>
            <a:off x="9703351" y="2307571"/>
            <a:ext cx="159262" cy="3297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/>
          <p:cNvGrpSpPr/>
          <p:nvPr/>
        </p:nvGrpSpPr>
        <p:grpSpPr>
          <a:xfrm>
            <a:off x="9278618" y="3217482"/>
            <a:ext cx="472168" cy="369332"/>
            <a:chOff x="1774877" y="5329734"/>
            <a:chExt cx="472168" cy="369332"/>
          </a:xfrm>
        </p:grpSpPr>
        <p:cxnSp>
          <p:nvCxnSpPr>
            <p:cNvPr id="69" name="Straight Connector 68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1774877" y="532973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6</a:t>
              </a:r>
            </a:p>
          </p:txBody>
        </p:sp>
      </p:grpSp>
      <p:cxnSp>
        <p:nvCxnSpPr>
          <p:cNvPr id="71" name="Straight Connector 70"/>
          <p:cNvCxnSpPr/>
          <p:nvPr/>
        </p:nvCxnSpPr>
        <p:spPr>
          <a:xfrm flipH="1">
            <a:off x="10095691" y="2313646"/>
            <a:ext cx="159262" cy="3297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H="1">
            <a:off x="10476677" y="2304354"/>
            <a:ext cx="159262" cy="3297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 75"/>
          <p:cNvGrpSpPr/>
          <p:nvPr/>
        </p:nvGrpSpPr>
        <p:grpSpPr>
          <a:xfrm>
            <a:off x="11015285" y="3956295"/>
            <a:ext cx="562701" cy="449113"/>
            <a:chOff x="1684344" y="5230151"/>
            <a:chExt cx="562701" cy="449113"/>
          </a:xfrm>
        </p:grpSpPr>
        <p:cxnSp>
          <p:nvCxnSpPr>
            <p:cNvPr id="77" name="Straight Connector 76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1684344" y="5230151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  <a:latin typeface="Segoe UI Symbol4"/>
                </a:rPr>
                <a:t>14</a:t>
              </a:r>
              <a:endParaRPr lang="en-US" b="1" dirty="0">
                <a:solidFill>
                  <a:srgbClr val="FF0000"/>
                </a:solidFill>
                <a:latin typeface="Segoe UI Symbol4"/>
              </a:endParaRPr>
            </a:p>
          </p:txBody>
        </p:sp>
      </p:grpSp>
      <p:cxnSp>
        <p:nvCxnSpPr>
          <p:cNvPr id="79" name="Straight Connector 78"/>
          <p:cNvCxnSpPr/>
          <p:nvPr/>
        </p:nvCxnSpPr>
        <p:spPr>
          <a:xfrm flipH="1">
            <a:off x="10869017" y="2312814"/>
            <a:ext cx="159262" cy="3297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oup 64"/>
          <p:cNvGrpSpPr/>
          <p:nvPr/>
        </p:nvGrpSpPr>
        <p:grpSpPr>
          <a:xfrm>
            <a:off x="9278618" y="5851739"/>
            <a:ext cx="472168" cy="369332"/>
            <a:chOff x="1774877" y="5329734"/>
            <a:chExt cx="472168" cy="369332"/>
          </a:xfrm>
        </p:grpSpPr>
        <p:cxnSp>
          <p:nvCxnSpPr>
            <p:cNvPr id="68" name="Straight Connector 67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1774877" y="532973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7</a:t>
              </a: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10840189" y="3989723"/>
            <a:ext cx="472168" cy="369332"/>
            <a:chOff x="1774877" y="5329734"/>
            <a:chExt cx="472168" cy="369332"/>
          </a:xfrm>
        </p:grpSpPr>
        <p:cxnSp>
          <p:nvCxnSpPr>
            <p:cNvPr id="75" name="Straight Connector 74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1774877" y="532973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9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481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>
            <a:stCxn id="12" idx="6"/>
            <a:endCxn id="18" idx="2"/>
          </p:cNvCxnSpPr>
          <p:nvPr/>
        </p:nvCxnSpPr>
        <p:spPr>
          <a:xfrm>
            <a:off x="6997720" y="4700356"/>
            <a:ext cx="90309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18" idx="7"/>
            <a:endCxn id="14" idx="2"/>
          </p:cNvCxnSpPr>
          <p:nvPr/>
        </p:nvCxnSpPr>
        <p:spPr>
          <a:xfrm flipV="1">
            <a:off x="8394309" y="3860160"/>
            <a:ext cx="987763" cy="6357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14" idx="4"/>
            <a:endCxn id="16" idx="0"/>
          </p:cNvCxnSpPr>
          <p:nvPr/>
        </p:nvCxnSpPr>
        <p:spPr>
          <a:xfrm>
            <a:off x="9671155" y="4149243"/>
            <a:ext cx="0" cy="11022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6" idx="2"/>
            <a:endCxn id="18" idx="5"/>
          </p:cNvCxnSpPr>
          <p:nvPr/>
        </p:nvCxnSpPr>
        <p:spPr>
          <a:xfrm flipH="1" flipV="1">
            <a:off x="8394309" y="4904769"/>
            <a:ext cx="987763" cy="6357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4" idx="6"/>
            <a:endCxn id="20" idx="1"/>
          </p:cNvCxnSpPr>
          <p:nvPr/>
        </p:nvCxnSpPr>
        <p:spPr>
          <a:xfrm>
            <a:off x="9960238" y="3860160"/>
            <a:ext cx="1136307" cy="6357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6" idx="6"/>
            <a:endCxn id="20" idx="3"/>
          </p:cNvCxnSpPr>
          <p:nvPr/>
        </p:nvCxnSpPr>
        <p:spPr>
          <a:xfrm flipV="1">
            <a:off x="9960238" y="4904769"/>
            <a:ext cx="1136307" cy="6357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2" idx="6"/>
            <a:endCxn id="18" idx="2"/>
          </p:cNvCxnSpPr>
          <p:nvPr/>
        </p:nvCxnSpPr>
        <p:spPr>
          <a:xfrm>
            <a:off x="6997720" y="4700356"/>
            <a:ext cx="90309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4" idx="4"/>
            <a:endCxn id="16" idx="0"/>
          </p:cNvCxnSpPr>
          <p:nvPr/>
        </p:nvCxnSpPr>
        <p:spPr>
          <a:xfrm>
            <a:off x="9671155" y="4149243"/>
            <a:ext cx="0" cy="110222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8" idx="7"/>
            <a:endCxn id="14" idx="2"/>
          </p:cNvCxnSpPr>
          <p:nvPr/>
        </p:nvCxnSpPr>
        <p:spPr>
          <a:xfrm flipV="1">
            <a:off x="8394309" y="3860160"/>
            <a:ext cx="987763" cy="63578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16" idx="6"/>
            <a:endCxn id="20" idx="3"/>
          </p:cNvCxnSpPr>
          <p:nvPr/>
        </p:nvCxnSpPr>
        <p:spPr>
          <a:xfrm flipV="1">
            <a:off x="9960238" y="4904769"/>
            <a:ext cx="1136307" cy="63578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14" idx="6"/>
            <a:endCxn id="20" idx="1"/>
          </p:cNvCxnSpPr>
          <p:nvPr/>
        </p:nvCxnSpPr>
        <p:spPr>
          <a:xfrm>
            <a:off x="9960238" y="3860160"/>
            <a:ext cx="1136307" cy="63578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16" idx="2"/>
            <a:endCxn id="18" idx="5"/>
          </p:cNvCxnSpPr>
          <p:nvPr/>
        </p:nvCxnSpPr>
        <p:spPr>
          <a:xfrm flipH="1" flipV="1">
            <a:off x="8394309" y="4904769"/>
            <a:ext cx="987763" cy="63578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BELLMAN  FORD  ALGORITHM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777C1-2260-495A-A498-7A3405D5F19D}" type="datetime2">
              <a:rPr lang="en-US" smtClean="0"/>
              <a:t>Thursday, October 14,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Swapnil Biswas, Lecturer, Dept of CSE, MIST</a:t>
            </a:r>
            <a:endParaRPr lang="en-US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1111222" y="1799774"/>
            <a:ext cx="4916658" cy="43654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sz="1800" b="1" dirty="0" err="1" smtClean="0">
                <a:latin typeface="Courier New" panose="02070309020205020404" pitchFamily="49" charset="0"/>
              </a:rPr>
              <a:t>BellmanFord</a:t>
            </a:r>
            <a:r>
              <a:rPr lang="en-US" sz="1800" b="1" dirty="0" smtClean="0">
                <a:latin typeface="Courier New" panose="02070309020205020404" pitchFamily="49" charset="0"/>
              </a:rPr>
              <a:t>()</a:t>
            </a:r>
          </a:p>
          <a:p>
            <a:pPr>
              <a:buFont typeface="Monotype Sorts" pitchFamily="2" charset="2"/>
              <a:buNone/>
            </a:pPr>
            <a:r>
              <a:rPr lang="en-US" sz="1800" b="1" dirty="0" smtClean="0">
                <a:latin typeface="Courier New" panose="02070309020205020404" pitchFamily="49" charset="0"/>
              </a:rPr>
              <a:t>   for each v </a:t>
            </a:r>
            <a:r>
              <a:rPr lang="en-US" sz="18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 V</a:t>
            </a:r>
          </a:p>
          <a:p>
            <a:pPr>
              <a:buFont typeface="Monotype Sorts" pitchFamily="2" charset="2"/>
              <a:buNone/>
            </a:pPr>
            <a:r>
              <a:rPr lang="en-US" sz="18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      d[v] = ;</a:t>
            </a:r>
          </a:p>
          <a:p>
            <a:pPr>
              <a:buFont typeface="Monotype Sorts" pitchFamily="2" charset="2"/>
              <a:buNone/>
            </a:pPr>
            <a:r>
              <a:rPr lang="en-US" sz="18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   d[s] = 0;</a:t>
            </a:r>
          </a:p>
          <a:p>
            <a:pPr>
              <a:buFont typeface="Monotype Sorts" pitchFamily="2" charset="2"/>
              <a:buNone/>
            </a:pPr>
            <a:endParaRPr lang="en-US" sz="1800" b="1" dirty="0" smtClean="0">
              <a:latin typeface="Courier New" panose="02070309020205020404" pitchFamily="49" charset="0"/>
              <a:sym typeface="Symbol" panose="05050102010706020507" pitchFamily="18" charset="2"/>
            </a:endParaRPr>
          </a:p>
          <a:p>
            <a:pPr>
              <a:buFont typeface="Monotype Sorts" pitchFamily="2" charset="2"/>
              <a:buNone/>
            </a:pPr>
            <a:r>
              <a:rPr lang="en-US" sz="18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   for </a:t>
            </a:r>
            <a:r>
              <a:rPr lang="en-US" sz="1800" b="1" dirty="0" err="1" smtClean="0">
                <a:latin typeface="Courier New" panose="02070309020205020404" pitchFamily="49" charset="0"/>
                <a:sym typeface="Symbol" panose="05050102010706020507" pitchFamily="18" charset="2"/>
              </a:rPr>
              <a:t>i</a:t>
            </a:r>
            <a:r>
              <a:rPr lang="en-US" sz="18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=1 to |V|-1</a:t>
            </a:r>
          </a:p>
          <a:p>
            <a:pPr>
              <a:buFont typeface="Monotype Sorts" pitchFamily="2" charset="2"/>
              <a:buNone/>
            </a:pPr>
            <a:r>
              <a:rPr lang="en-US" sz="18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      for each edge (</a:t>
            </a:r>
            <a:r>
              <a:rPr lang="en-US" sz="1800" b="1" dirty="0" err="1" smtClean="0">
                <a:latin typeface="Courier New" panose="02070309020205020404" pitchFamily="49" charset="0"/>
                <a:sym typeface="Symbol" panose="05050102010706020507" pitchFamily="18" charset="2"/>
              </a:rPr>
              <a:t>u,v</a:t>
            </a:r>
            <a:r>
              <a:rPr lang="en-US" sz="18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)  E</a:t>
            </a:r>
          </a:p>
          <a:p>
            <a:pPr>
              <a:buFont typeface="Monotype Sorts" pitchFamily="2" charset="2"/>
              <a:buNone/>
            </a:pPr>
            <a:r>
              <a:rPr lang="en-US" sz="18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         Relax(</a:t>
            </a:r>
            <a:r>
              <a:rPr lang="en-US" sz="1800" b="1" dirty="0" err="1" smtClean="0">
                <a:latin typeface="Courier New" panose="02070309020205020404" pitchFamily="49" charset="0"/>
                <a:sym typeface="Symbol" panose="05050102010706020507" pitchFamily="18" charset="2"/>
              </a:rPr>
              <a:t>u,v,w</a:t>
            </a:r>
            <a:r>
              <a:rPr lang="en-US" sz="18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);</a:t>
            </a:r>
          </a:p>
          <a:p>
            <a:pPr>
              <a:buFont typeface="Monotype Sorts" pitchFamily="2" charset="2"/>
              <a:buNone/>
            </a:pPr>
            <a:endParaRPr lang="en-US" sz="1800" b="1" dirty="0" smtClean="0">
              <a:latin typeface="Courier New" panose="02070309020205020404" pitchFamily="49" charset="0"/>
              <a:sym typeface="Symbol" panose="05050102010706020507" pitchFamily="18" charset="2"/>
            </a:endParaRPr>
          </a:p>
          <a:p>
            <a:pPr>
              <a:buFont typeface="Monotype Sorts" pitchFamily="2" charset="2"/>
              <a:buNone/>
            </a:pPr>
            <a:r>
              <a:rPr lang="en-US" sz="18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   for each edge (</a:t>
            </a:r>
            <a:r>
              <a:rPr lang="en-US" sz="1800" b="1" dirty="0" err="1" smtClean="0">
                <a:latin typeface="Courier New" panose="02070309020205020404" pitchFamily="49" charset="0"/>
                <a:sym typeface="Symbol" panose="05050102010706020507" pitchFamily="18" charset="2"/>
              </a:rPr>
              <a:t>u,v</a:t>
            </a:r>
            <a:r>
              <a:rPr lang="en-US" sz="18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)  E</a:t>
            </a:r>
          </a:p>
          <a:p>
            <a:pPr>
              <a:buFont typeface="Monotype Sorts" pitchFamily="2" charset="2"/>
              <a:buNone/>
            </a:pPr>
            <a:r>
              <a:rPr lang="en-US" sz="18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      if (d[v] &gt; d[u] + w(</a:t>
            </a:r>
            <a:r>
              <a:rPr lang="en-US" sz="1800" b="1" dirty="0" err="1" smtClean="0">
                <a:latin typeface="Courier New" panose="02070309020205020404" pitchFamily="49" charset="0"/>
                <a:sym typeface="Symbol" panose="05050102010706020507" pitchFamily="18" charset="2"/>
              </a:rPr>
              <a:t>u,v</a:t>
            </a:r>
            <a:r>
              <a:rPr lang="en-US" sz="18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))</a:t>
            </a:r>
          </a:p>
          <a:p>
            <a:pPr>
              <a:buFont typeface="Monotype Sorts" pitchFamily="2" charset="2"/>
              <a:buNone/>
            </a:pPr>
            <a:r>
              <a:rPr lang="en-US" sz="18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           return “no solution”;</a:t>
            </a:r>
          </a:p>
          <a:p>
            <a:pPr>
              <a:buFont typeface="Monotype Sorts" pitchFamily="2" charset="2"/>
              <a:buNone/>
            </a:pPr>
            <a:endParaRPr lang="en-US" sz="1800" b="1" dirty="0" smtClean="0"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6419554" y="4411273"/>
            <a:ext cx="578166" cy="57816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535038" y="452674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A</a:t>
            </a:r>
          </a:p>
        </p:txBody>
      </p:sp>
      <p:sp>
        <p:nvSpPr>
          <p:cNvPr id="14" name="Oval 13"/>
          <p:cNvSpPr/>
          <p:nvPr/>
        </p:nvSpPr>
        <p:spPr>
          <a:xfrm>
            <a:off x="9382072" y="3571077"/>
            <a:ext cx="578166" cy="57816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9497556" y="3686546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C</a:t>
            </a:r>
          </a:p>
        </p:txBody>
      </p:sp>
      <p:sp>
        <p:nvSpPr>
          <p:cNvPr id="16" name="Oval 15"/>
          <p:cNvSpPr/>
          <p:nvPr/>
        </p:nvSpPr>
        <p:spPr>
          <a:xfrm>
            <a:off x="9382072" y="5251469"/>
            <a:ext cx="578166" cy="57816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9497556" y="5366938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D</a:t>
            </a:r>
          </a:p>
        </p:txBody>
      </p:sp>
      <p:sp>
        <p:nvSpPr>
          <p:cNvPr id="18" name="Oval 17"/>
          <p:cNvSpPr/>
          <p:nvPr/>
        </p:nvSpPr>
        <p:spPr>
          <a:xfrm>
            <a:off x="7900813" y="4411273"/>
            <a:ext cx="578166" cy="57816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8016297" y="452674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B</a:t>
            </a:r>
          </a:p>
        </p:txBody>
      </p:sp>
      <p:sp>
        <p:nvSpPr>
          <p:cNvPr id="20" name="Oval 19"/>
          <p:cNvSpPr/>
          <p:nvPr/>
        </p:nvSpPr>
        <p:spPr>
          <a:xfrm>
            <a:off x="11011875" y="4411273"/>
            <a:ext cx="578166" cy="57816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1127359" y="452674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251379" y="472010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575284" y="38259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4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575812" y="525146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4"/>
              </a:rPr>
              <a:t>15</a:t>
            </a:r>
            <a:endParaRPr lang="en-US" dirty="0">
              <a:latin typeface="Segoe UI Symbol4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9358249" y="458622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0291764" y="521107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2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0291764" y="379784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8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342634" y="2267966"/>
            <a:ext cx="507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Segoe UI Symbol4"/>
              </a:rPr>
              <a:t>Edge sequence, S ={ AB,CD,BC,DE,CE,DB }</a:t>
            </a:r>
            <a:endParaRPr lang="en-US" dirty="0">
              <a:latin typeface="Segoe UI Symbol4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342634" y="1887378"/>
            <a:ext cx="1608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Segoe UI Symbol4"/>
              </a:rPr>
              <a:t>Source = A</a:t>
            </a:r>
            <a:endParaRPr lang="en-US" dirty="0">
              <a:latin typeface="Segoe UI Symbol4"/>
            </a:endParaRPr>
          </a:p>
        </p:txBody>
      </p:sp>
      <p:sp>
        <p:nvSpPr>
          <p:cNvPr id="28" name="Left Brace 27"/>
          <p:cNvSpPr/>
          <p:nvPr/>
        </p:nvSpPr>
        <p:spPr>
          <a:xfrm>
            <a:off x="1285592" y="2238604"/>
            <a:ext cx="289711" cy="613239"/>
          </a:xfrm>
          <a:prstGeom prst="leftBrace">
            <a:avLst>
              <a:gd name="adj1" fmla="val 52083"/>
              <a:gd name="adj2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43" name="TextBox 42"/>
          <p:cNvSpPr txBox="1"/>
          <p:nvPr/>
        </p:nvSpPr>
        <p:spPr>
          <a:xfrm rot="16200000">
            <a:off x="6562290" y="4079823"/>
            <a:ext cx="28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Segoe UI Symbol4"/>
              </a:rPr>
              <a:t>8</a:t>
            </a:r>
            <a:endParaRPr lang="en-US" b="1" dirty="0">
              <a:solidFill>
                <a:srgbClr val="FF0000"/>
              </a:solidFill>
              <a:latin typeface="Segoe UI Symbol4"/>
            </a:endParaRPr>
          </a:p>
        </p:txBody>
      </p:sp>
      <p:sp>
        <p:nvSpPr>
          <p:cNvPr id="44" name="TextBox 43"/>
          <p:cNvSpPr txBox="1"/>
          <p:nvPr/>
        </p:nvSpPr>
        <p:spPr>
          <a:xfrm rot="16200000">
            <a:off x="7973440" y="4079338"/>
            <a:ext cx="28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Segoe UI Symbol4"/>
              </a:rPr>
              <a:t>8</a:t>
            </a:r>
            <a:endParaRPr lang="en-US" b="1" dirty="0">
              <a:solidFill>
                <a:srgbClr val="FF0000"/>
              </a:solidFill>
              <a:latin typeface="Segoe UI Symbol4"/>
            </a:endParaRPr>
          </a:p>
        </p:txBody>
      </p:sp>
      <p:sp>
        <p:nvSpPr>
          <p:cNvPr id="45" name="TextBox 44"/>
          <p:cNvSpPr txBox="1"/>
          <p:nvPr/>
        </p:nvSpPr>
        <p:spPr>
          <a:xfrm rot="16200000">
            <a:off x="9522243" y="3244385"/>
            <a:ext cx="28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Segoe UI Symbol4"/>
              </a:rPr>
              <a:t>8</a:t>
            </a:r>
            <a:endParaRPr lang="en-US" b="1" dirty="0">
              <a:solidFill>
                <a:srgbClr val="FF0000"/>
              </a:solidFill>
              <a:latin typeface="Segoe UI Symbol4"/>
            </a:endParaRPr>
          </a:p>
        </p:txBody>
      </p:sp>
      <p:sp>
        <p:nvSpPr>
          <p:cNvPr id="46" name="TextBox 45"/>
          <p:cNvSpPr txBox="1"/>
          <p:nvPr/>
        </p:nvSpPr>
        <p:spPr>
          <a:xfrm rot="16200000">
            <a:off x="9522242" y="5838552"/>
            <a:ext cx="28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Segoe UI Symbol4"/>
              </a:rPr>
              <a:t>8</a:t>
            </a:r>
            <a:endParaRPr lang="en-US" b="1" dirty="0">
              <a:solidFill>
                <a:srgbClr val="FF0000"/>
              </a:solidFill>
              <a:latin typeface="Segoe UI Symbol4"/>
            </a:endParaRPr>
          </a:p>
        </p:txBody>
      </p:sp>
      <p:sp>
        <p:nvSpPr>
          <p:cNvPr id="47" name="TextBox 46"/>
          <p:cNvSpPr txBox="1"/>
          <p:nvPr/>
        </p:nvSpPr>
        <p:spPr>
          <a:xfrm rot="16200000">
            <a:off x="11339277" y="4079338"/>
            <a:ext cx="28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Segoe UI Symbol4"/>
              </a:rPr>
              <a:t>8</a:t>
            </a:r>
            <a:endParaRPr lang="en-US" b="1" dirty="0">
              <a:solidFill>
                <a:srgbClr val="FF0000"/>
              </a:solidFill>
              <a:latin typeface="Segoe UI Symbol4"/>
            </a:endParaRPr>
          </a:p>
        </p:txBody>
      </p:sp>
      <p:sp>
        <p:nvSpPr>
          <p:cNvPr id="48" name="Left Brace 47"/>
          <p:cNvSpPr/>
          <p:nvPr/>
        </p:nvSpPr>
        <p:spPr>
          <a:xfrm>
            <a:off x="1354552" y="2895082"/>
            <a:ext cx="220751" cy="391943"/>
          </a:xfrm>
          <a:prstGeom prst="leftBrace">
            <a:avLst>
              <a:gd name="adj1" fmla="val 52083"/>
              <a:gd name="adj2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grpSp>
        <p:nvGrpSpPr>
          <p:cNvPr id="49" name="Group 48"/>
          <p:cNvGrpSpPr/>
          <p:nvPr/>
        </p:nvGrpSpPr>
        <p:grpSpPr>
          <a:xfrm>
            <a:off x="6345120" y="4055878"/>
            <a:ext cx="472168" cy="369332"/>
            <a:chOff x="1774877" y="5329734"/>
            <a:chExt cx="472168" cy="369332"/>
          </a:xfrm>
        </p:grpSpPr>
        <p:cxnSp>
          <p:nvCxnSpPr>
            <p:cNvPr id="50" name="Straight Connector 49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1774877" y="532973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0</a:t>
              </a:r>
            </a:p>
          </p:txBody>
        </p:sp>
      </p:grpSp>
      <p:sp>
        <p:nvSpPr>
          <p:cNvPr id="52" name="Left Brace 51"/>
          <p:cNvSpPr/>
          <p:nvPr/>
        </p:nvSpPr>
        <p:spPr>
          <a:xfrm>
            <a:off x="1285592" y="3650765"/>
            <a:ext cx="289711" cy="1069338"/>
          </a:xfrm>
          <a:prstGeom prst="leftBrace">
            <a:avLst>
              <a:gd name="adj1" fmla="val 52083"/>
              <a:gd name="adj2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54" name="TextBox 53"/>
          <p:cNvSpPr txBox="1"/>
          <p:nvPr/>
        </p:nvSpPr>
        <p:spPr>
          <a:xfrm>
            <a:off x="6359349" y="2895330"/>
            <a:ext cx="7906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err="1" smtClean="0">
                <a:solidFill>
                  <a:srgbClr val="0070C0"/>
                </a:solidFill>
                <a:latin typeface="Segoe UI Symbol4"/>
              </a:rPr>
              <a:t>i</a:t>
            </a:r>
            <a:r>
              <a:rPr lang="en-US" sz="2400" b="1" u="sng" dirty="0" smtClean="0">
                <a:solidFill>
                  <a:srgbClr val="0070C0"/>
                </a:solidFill>
                <a:latin typeface="Segoe UI Symbol4"/>
              </a:rPr>
              <a:t> = 4</a:t>
            </a:r>
            <a:endParaRPr lang="en-US" sz="2400" b="1" u="sng" dirty="0">
              <a:solidFill>
                <a:srgbClr val="0070C0"/>
              </a:solidFill>
              <a:latin typeface="Segoe UI Symbol4"/>
            </a:endParaRPr>
          </a:p>
        </p:txBody>
      </p:sp>
      <p:cxnSp>
        <p:nvCxnSpPr>
          <p:cNvPr id="55" name="Straight Connector 54"/>
          <p:cNvCxnSpPr/>
          <p:nvPr/>
        </p:nvCxnSpPr>
        <p:spPr>
          <a:xfrm flipH="1">
            <a:off x="8937327" y="2307571"/>
            <a:ext cx="159262" cy="3297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/>
        </p:nvGrpSpPr>
        <p:grpSpPr>
          <a:xfrm>
            <a:off x="7738490" y="4079338"/>
            <a:ext cx="472168" cy="369332"/>
            <a:chOff x="1774877" y="5329734"/>
            <a:chExt cx="472168" cy="369332"/>
          </a:xfrm>
        </p:grpSpPr>
        <p:cxnSp>
          <p:nvCxnSpPr>
            <p:cNvPr id="59" name="Straight Connector 58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1774877" y="532973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2</a:t>
              </a:r>
            </a:p>
          </p:txBody>
        </p:sp>
      </p:grpSp>
      <p:cxnSp>
        <p:nvCxnSpPr>
          <p:cNvPr id="61" name="Straight Connector 60"/>
          <p:cNvCxnSpPr/>
          <p:nvPr/>
        </p:nvCxnSpPr>
        <p:spPr>
          <a:xfrm flipH="1">
            <a:off x="9320339" y="2307571"/>
            <a:ext cx="159262" cy="3297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>
            <a:off x="9703351" y="2307571"/>
            <a:ext cx="159262" cy="3297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/>
          <p:cNvGrpSpPr/>
          <p:nvPr/>
        </p:nvGrpSpPr>
        <p:grpSpPr>
          <a:xfrm>
            <a:off x="9278618" y="3217482"/>
            <a:ext cx="472168" cy="369332"/>
            <a:chOff x="1774877" y="5329734"/>
            <a:chExt cx="472168" cy="369332"/>
          </a:xfrm>
        </p:grpSpPr>
        <p:cxnSp>
          <p:nvCxnSpPr>
            <p:cNvPr id="69" name="Straight Connector 68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1774877" y="532973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6</a:t>
              </a:r>
            </a:p>
          </p:txBody>
        </p:sp>
      </p:grpSp>
      <p:cxnSp>
        <p:nvCxnSpPr>
          <p:cNvPr id="71" name="Straight Connector 70"/>
          <p:cNvCxnSpPr/>
          <p:nvPr/>
        </p:nvCxnSpPr>
        <p:spPr>
          <a:xfrm flipH="1">
            <a:off x="10095691" y="2313646"/>
            <a:ext cx="159262" cy="3297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H="1">
            <a:off x="10476677" y="2304354"/>
            <a:ext cx="159262" cy="3297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 75"/>
          <p:cNvGrpSpPr/>
          <p:nvPr/>
        </p:nvGrpSpPr>
        <p:grpSpPr>
          <a:xfrm>
            <a:off x="11015285" y="3956295"/>
            <a:ext cx="562701" cy="449113"/>
            <a:chOff x="1684344" y="5230151"/>
            <a:chExt cx="562701" cy="449113"/>
          </a:xfrm>
        </p:grpSpPr>
        <p:cxnSp>
          <p:nvCxnSpPr>
            <p:cNvPr id="77" name="Straight Connector 76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1684344" y="5230151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  <a:latin typeface="Segoe UI Symbol4"/>
                </a:rPr>
                <a:t>14</a:t>
              </a:r>
              <a:endParaRPr lang="en-US" b="1" dirty="0">
                <a:solidFill>
                  <a:srgbClr val="FF0000"/>
                </a:solidFill>
                <a:latin typeface="Segoe UI Symbol4"/>
              </a:endParaRPr>
            </a:p>
          </p:txBody>
        </p:sp>
      </p:grpSp>
      <p:cxnSp>
        <p:nvCxnSpPr>
          <p:cNvPr id="79" name="Straight Connector 78"/>
          <p:cNvCxnSpPr/>
          <p:nvPr/>
        </p:nvCxnSpPr>
        <p:spPr>
          <a:xfrm flipH="1">
            <a:off x="10869017" y="2312814"/>
            <a:ext cx="159262" cy="3297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oup 64"/>
          <p:cNvGrpSpPr/>
          <p:nvPr/>
        </p:nvGrpSpPr>
        <p:grpSpPr>
          <a:xfrm>
            <a:off x="9278618" y="5851739"/>
            <a:ext cx="472168" cy="369332"/>
            <a:chOff x="1774877" y="5329734"/>
            <a:chExt cx="472168" cy="369332"/>
          </a:xfrm>
        </p:grpSpPr>
        <p:cxnSp>
          <p:nvCxnSpPr>
            <p:cNvPr id="68" name="Straight Connector 67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1774877" y="532973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7</a:t>
              </a: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10840189" y="3989723"/>
            <a:ext cx="472168" cy="369332"/>
            <a:chOff x="1774877" y="5329734"/>
            <a:chExt cx="472168" cy="369332"/>
          </a:xfrm>
        </p:grpSpPr>
        <p:cxnSp>
          <p:nvCxnSpPr>
            <p:cNvPr id="75" name="Straight Connector 74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1774877" y="532973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9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295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>
            <a:stCxn id="12" idx="6"/>
            <a:endCxn id="18" idx="2"/>
          </p:cNvCxnSpPr>
          <p:nvPr/>
        </p:nvCxnSpPr>
        <p:spPr>
          <a:xfrm>
            <a:off x="6997720" y="4700356"/>
            <a:ext cx="90309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18" idx="7"/>
            <a:endCxn id="14" idx="2"/>
          </p:cNvCxnSpPr>
          <p:nvPr/>
        </p:nvCxnSpPr>
        <p:spPr>
          <a:xfrm flipV="1">
            <a:off x="8394309" y="3860160"/>
            <a:ext cx="987763" cy="6357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14" idx="4"/>
            <a:endCxn id="16" idx="0"/>
          </p:cNvCxnSpPr>
          <p:nvPr/>
        </p:nvCxnSpPr>
        <p:spPr>
          <a:xfrm>
            <a:off x="9671155" y="4149243"/>
            <a:ext cx="0" cy="11022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6" idx="2"/>
            <a:endCxn id="18" idx="5"/>
          </p:cNvCxnSpPr>
          <p:nvPr/>
        </p:nvCxnSpPr>
        <p:spPr>
          <a:xfrm flipH="1" flipV="1">
            <a:off x="8394309" y="4904769"/>
            <a:ext cx="987763" cy="6357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4" idx="6"/>
            <a:endCxn id="20" idx="1"/>
          </p:cNvCxnSpPr>
          <p:nvPr/>
        </p:nvCxnSpPr>
        <p:spPr>
          <a:xfrm>
            <a:off x="9960238" y="3860160"/>
            <a:ext cx="1136307" cy="6357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6" idx="6"/>
            <a:endCxn id="20" idx="3"/>
          </p:cNvCxnSpPr>
          <p:nvPr/>
        </p:nvCxnSpPr>
        <p:spPr>
          <a:xfrm flipV="1">
            <a:off x="9960238" y="4904769"/>
            <a:ext cx="1136307" cy="6357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2" idx="6"/>
            <a:endCxn id="18" idx="2"/>
          </p:cNvCxnSpPr>
          <p:nvPr/>
        </p:nvCxnSpPr>
        <p:spPr>
          <a:xfrm>
            <a:off x="6997720" y="4700356"/>
            <a:ext cx="90309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4" idx="4"/>
            <a:endCxn id="16" idx="0"/>
          </p:cNvCxnSpPr>
          <p:nvPr/>
        </p:nvCxnSpPr>
        <p:spPr>
          <a:xfrm>
            <a:off x="9671155" y="4149243"/>
            <a:ext cx="0" cy="110222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8" idx="7"/>
            <a:endCxn id="14" idx="2"/>
          </p:cNvCxnSpPr>
          <p:nvPr/>
        </p:nvCxnSpPr>
        <p:spPr>
          <a:xfrm flipV="1">
            <a:off x="8394309" y="3860160"/>
            <a:ext cx="987763" cy="63578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16" idx="6"/>
            <a:endCxn id="20" idx="3"/>
          </p:cNvCxnSpPr>
          <p:nvPr/>
        </p:nvCxnSpPr>
        <p:spPr>
          <a:xfrm flipV="1">
            <a:off x="9960238" y="4904769"/>
            <a:ext cx="1136307" cy="63578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14" idx="6"/>
            <a:endCxn id="20" idx="1"/>
          </p:cNvCxnSpPr>
          <p:nvPr/>
        </p:nvCxnSpPr>
        <p:spPr>
          <a:xfrm>
            <a:off x="9960238" y="3860160"/>
            <a:ext cx="1136307" cy="63578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16" idx="2"/>
            <a:endCxn id="18" idx="5"/>
          </p:cNvCxnSpPr>
          <p:nvPr/>
        </p:nvCxnSpPr>
        <p:spPr>
          <a:xfrm flipH="1" flipV="1">
            <a:off x="8394309" y="4904769"/>
            <a:ext cx="987763" cy="63578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BELLMAN  FORD  ALGORITHM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8B6F6-B539-47B5-B3C3-694D16535048}" type="datetime2">
              <a:rPr lang="en-US" smtClean="0"/>
              <a:t>Thursday, October 14,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Swapnil Biswas, Lecturer, Dept of CSE, MIST</a:t>
            </a:r>
            <a:endParaRPr lang="en-US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1111222" y="1799774"/>
            <a:ext cx="4916658" cy="43654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sz="1800" b="1" dirty="0" err="1" smtClean="0">
                <a:latin typeface="Courier New" panose="02070309020205020404" pitchFamily="49" charset="0"/>
              </a:rPr>
              <a:t>BellmanFord</a:t>
            </a:r>
            <a:r>
              <a:rPr lang="en-US" sz="1800" b="1" dirty="0" smtClean="0">
                <a:latin typeface="Courier New" panose="02070309020205020404" pitchFamily="49" charset="0"/>
              </a:rPr>
              <a:t>()</a:t>
            </a:r>
          </a:p>
          <a:p>
            <a:pPr>
              <a:buFont typeface="Monotype Sorts" pitchFamily="2" charset="2"/>
              <a:buNone/>
            </a:pPr>
            <a:r>
              <a:rPr lang="en-US" sz="1800" b="1" dirty="0" smtClean="0">
                <a:latin typeface="Courier New" panose="02070309020205020404" pitchFamily="49" charset="0"/>
              </a:rPr>
              <a:t>   for each v </a:t>
            </a:r>
            <a:r>
              <a:rPr lang="en-US" sz="18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 V</a:t>
            </a:r>
          </a:p>
          <a:p>
            <a:pPr>
              <a:buFont typeface="Monotype Sorts" pitchFamily="2" charset="2"/>
              <a:buNone/>
            </a:pPr>
            <a:r>
              <a:rPr lang="en-US" sz="18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      d[v] = ;</a:t>
            </a:r>
          </a:p>
          <a:p>
            <a:pPr>
              <a:buFont typeface="Monotype Sorts" pitchFamily="2" charset="2"/>
              <a:buNone/>
            </a:pPr>
            <a:r>
              <a:rPr lang="en-US" sz="18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   d[s] = 0;</a:t>
            </a:r>
          </a:p>
          <a:p>
            <a:pPr>
              <a:buFont typeface="Monotype Sorts" pitchFamily="2" charset="2"/>
              <a:buNone/>
            </a:pPr>
            <a:endParaRPr lang="en-US" sz="1800" b="1" dirty="0" smtClean="0">
              <a:latin typeface="Courier New" panose="02070309020205020404" pitchFamily="49" charset="0"/>
              <a:sym typeface="Symbol" panose="05050102010706020507" pitchFamily="18" charset="2"/>
            </a:endParaRPr>
          </a:p>
          <a:p>
            <a:pPr>
              <a:buFont typeface="Monotype Sorts" pitchFamily="2" charset="2"/>
              <a:buNone/>
            </a:pPr>
            <a:r>
              <a:rPr lang="en-US" sz="18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   for </a:t>
            </a:r>
            <a:r>
              <a:rPr lang="en-US" sz="1800" b="1" dirty="0" err="1" smtClean="0">
                <a:latin typeface="Courier New" panose="02070309020205020404" pitchFamily="49" charset="0"/>
                <a:sym typeface="Symbol" panose="05050102010706020507" pitchFamily="18" charset="2"/>
              </a:rPr>
              <a:t>i</a:t>
            </a:r>
            <a:r>
              <a:rPr lang="en-US" sz="18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=1 to |V|-1</a:t>
            </a:r>
          </a:p>
          <a:p>
            <a:pPr>
              <a:buFont typeface="Monotype Sorts" pitchFamily="2" charset="2"/>
              <a:buNone/>
            </a:pPr>
            <a:r>
              <a:rPr lang="en-US" sz="18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      for each edge (</a:t>
            </a:r>
            <a:r>
              <a:rPr lang="en-US" sz="1800" b="1" dirty="0" err="1" smtClean="0">
                <a:latin typeface="Courier New" panose="02070309020205020404" pitchFamily="49" charset="0"/>
                <a:sym typeface="Symbol" panose="05050102010706020507" pitchFamily="18" charset="2"/>
              </a:rPr>
              <a:t>u,v</a:t>
            </a:r>
            <a:r>
              <a:rPr lang="en-US" sz="18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)  E</a:t>
            </a:r>
          </a:p>
          <a:p>
            <a:pPr>
              <a:buFont typeface="Monotype Sorts" pitchFamily="2" charset="2"/>
              <a:buNone/>
            </a:pPr>
            <a:r>
              <a:rPr lang="en-US" sz="18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         Relax(</a:t>
            </a:r>
            <a:r>
              <a:rPr lang="en-US" sz="1800" b="1" dirty="0" err="1" smtClean="0">
                <a:latin typeface="Courier New" panose="02070309020205020404" pitchFamily="49" charset="0"/>
                <a:sym typeface="Symbol" panose="05050102010706020507" pitchFamily="18" charset="2"/>
              </a:rPr>
              <a:t>u,v,w</a:t>
            </a:r>
            <a:r>
              <a:rPr lang="en-US" sz="18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);</a:t>
            </a:r>
          </a:p>
          <a:p>
            <a:pPr>
              <a:buFont typeface="Monotype Sorts" pitchFamily="2" charset="2"/>
              <a:buNone/>
            </a:pPr>
            <a:endParaRPr lang="en-US" sz="1800" b="1" dirty="0" smtClean="0">
              <a:latin typeface="Courier New" panose="02070309020205020404" pitchFamily="49" charset="0"/>
              <a:sym typeface="Symbol" panose="05050102010706020507" pitchFamily="18" charset="2"/>
            </a:endParaRPr>
          </a:p>
          <a:p>
            <a:pPr>
              <a:buFont typeface="Monotype Sorts" pitchFamily="2" charset="2"/>
              <a:buNone/>
            </a:pPr>
            <a:r>
              <a:rPr lang="en-US" sz="18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   for each edge (</a:t>
            </a:r>
            <a:r>
              <a:rPr lang="en-US" sz="1800" b="1" dirty="0" err="1" smtClean="0">
                <a:latin typeface="Courier New" panose="02070309020205020404" pitchFamily="49" charset="0"/>
                <a:sym typeface="Symbol" panose="05050102010706020507" pitchFamily="18" charset="2"/>
              </a:rPr>
              <a:t>u,v</a:t>
            </a:r>
            <a:r>
              <a:rPr lang="en-US" sz="18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)  E</a:t>
            </a:r>
          </a:p>
          <a:p>
            <a:pPr>
              <a:buFont typeface="Monotype Sorts" pitchFamily="2" charset="2"/>
              <a:buNone/>
            </a:pPr>
            <a:r>
              <a:rPr lang="en-US" sz="18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      if (d[v] &gt; d[u] + w(</a:t>
            </a:r>
            <a:r>
              <a:rPr lang="en-US" sz="1800" b="1" dirty="0" err="1" smtClean="0">
                <a:latin typeface="Courier New" panose="02070309020205020404" pitchFamily="49" charset="0"/>
                <a:sym typeface="Symbol" panose="05050102010706020507" pitchFamily="18" charset="2"/>
              </a:rPr>
              <a:t>u,v</a:t>
            </a:r>
            <a:r>
              <a:rPr lang="en-US" sz="18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))</a:t>
            </a:r>
          </a:p>
          <a:p>
            <a:pPr>
              <a:buFont typeface="Monotype Sorts" pitchFamily="2" charset="2"/>
              <a:buNone/>
            </a:pPr>
            <a:r>
              <a:rPr lang="en-US" sz="18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           return “no solution”;</a:t>
            </a:r>
          </a:p>
          <a:p>
            <a:pPr>
              <a:buFont typeface="Monotype Sorts" pitchFamily="2" charset="2"/>
              <a:buNone/>
            </a:pPr>
            <a:endParaRPr lang="en-US" sz="1800" b="1" dirty="0" smtClean="0"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6419554" y="4411273"/>
            <a:ext cx="578166" cy="57816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535038" y="452674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A</a:t>
            </a:r>
          </a:p>
        </p:txBody>
      </p:sp>
      <p:sp>
        <p:nvSpPr>
          <p:cNvPr id="14" name="Oval 13"/>
          <p:cNvSpPr/>
          <p:nvPr/>
        </p:nvSpPr>
        <p:spPr>
          <a:xfrm>
            <a:off x="9382072" y="3571077"/>
            <a:ext cx="578166" cy="57816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9497556" y="3686546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C</a:t>
            </a:r>
          </a:p>
        </p:txBody>
      </p:sp>
      <p:sp>
        <p:nvSpPr>
          <p:cNvPr id="16" name="Oval 15"/>
          <p:cNvSpPr/>
          <p:nvPr/>
        </p:nvSpPr>
        <p:spPr>
          <a:xfrm>
            <a:off x="9382072" y="5251469"/>
            <a:ext cx="578166" cy="57816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9497556" y="5366938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D</a:t>
            </a:r>
          </a:p>
        </p:txBody>
      </p:sp>
      <p:sp>
        <p:nvSpPr>
          <p:cNvPr id="18" name="Oval 17"/>
          <p:cNvSpPr/>
          <p:nvPr/>
        </p:nvSpPr>
        <p:spPr>
          <a:xfrm>
            <a:off x="7900813" y="4411273"/>
            <a:ext cx="578166" cy="57816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8016297" y="452674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B</a:t>
            </a:r>
          </a:p>
        </p:txBody>
      </p:sp>
      <p:sp>
        <p:nvSpPr>
          <p:cNvPr id="20" name="Oval 19"/>
          <p:cNvSpPr/>
          <p:nvPr/>
        </p:nvSpPr>
        <p:spPr>
          <a:xfrm>
            <a:off x="11011875" y="4411273"/>
            <a:ext cx="578166" cy="57816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1127359" y="452674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251379" y="472010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575284" y="38259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4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575812" y="525146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4"/>
              </a:rPr>
              <a:t>15</a:t>
            </a:r>
            <a:endParaRPr lang="en-US" dirty="0">
              <a:latin typeface="Segoe UI Symbol4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9358249" y="458622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0291764" y="521107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2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0291764" y="379784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8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342634" y="2267966"/>
            <a:ext cx="507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Segoe UI Symbol4"/>
              </a:rPr>
              <a:t>Edge sequence, S ={ AB,CD,BC,DE,CE,DB }</a:t>
            </a:r>
            <a:endParaRPr lang="en-US" dirty="0">
              <a:latin typeface="Segoe UI Symbol4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342634" y="1887378"/>
            <a:ext cx="1608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Segoe UI Symbol4"/>
              </a:rPr>
              <a:t>Source = A</a:t>
            </a:r>
            <a:endParaRPr lang="en-US" dirty="0">
              <a:latin typeface="Segoe UI Symbol4"/>
            </a:endParaRPr>
          </a:p>
        </p:txBody>
      </p:sp>
      <p:sp>
        <p:nvSpPr>
          <p:cNvPr id="28" name="Left Brace 27"/>
          <p:cNvSpPr/>
          <p:nvPr/>
        </p:nvSpPr>
        <p:spPr>
          <a:xfrm>
            <a:off x="1285592" y="2238604"/>
            <a:ext cx="289711" cy="613239"/>
          </a:xfrm>
          <a:prstGeom prst="leftBrace">
            <a:avLst>
              <a:gd name="adj1" fmla="val 52083"/>
              <a:gd name="adj2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43" name="TextBox 42"/>
          <p:cNvSpPr txBox="1"/>
          <p:nvPr/>
        </p:nvSpPr>
        <p:spPr>
          <a:xfrm rot="16200000">
            <a:off x="6562290" y="4079823"/>
            <a:ext cx="28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Segoe UI Symbol4"/>
              </a:rPr>
              <a:t>8</a:t>
            </a:r>
            <a:endParaRPr lang="en-US" b="1" dirty="0">
              <a:solidFill>
                <a:srgbClr val="FF0000"/>
              </a:solidFill>
              <a:latin typeface="Segoe UI Symbol4"/>
            </a:endParaRPr>
          </a:p>
        </p:txBody>
      </p:sp>
      <p:sp>
        <p:nvSpPr>
          <p:cNvPr id="44" name="TextBox 43"/>
          <p:cNvSpPr txBox="1"/>
          <p:nvPr/>
        </p:nvSpPr>
        <p:spPr>
          <a:xfrm rot="16200000">
            <a:off x="7973440" y="4079338"/>
            <a:ext cx="28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Segoe UI Symbol4"/>
              </a:rPr>
              <a:t>8</a:t>
            </a:r>
            <a:endParaRPr lang="en-US" b="1" dirty="0">
              <a:solidFill>
                <a:srgbClr val="FF0000"/>
              </a:solidFill>
              <a:latin typeface="Segoe UI Symbol4"/>
            </a:endParaRPr>
          </a:p>
        </p:txBody>
      </p:sp>
      <p:sp>
        <p:nvSpPr>
          <p:cNvPr id="45" name="TextBox 44"/>
          <p:cNvSpPr txBox="1"/>
          <p:nvPr/>
        </p:nvSpPr>
        <p:spPr>
          <a:xfrm rot="16200000">
            <a:off x="9522243" y="3244385"/>
            <a:ext cx="28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Segoe UI Symbol4"/>
              </a:rPr>
              <a:t>8</a:t>
            </a:r>
            <a:endParaRPr lang="en-US" b="1" dirty="0">
              <a:solidFill>
                <a:srgbClr val="FF0000"/>
              </a:solidFill>
              <a:latin typeface="Segoe UI Symbol4"/>
            </a:endParaRPr>
          </a:p>
        </p:txBody>
      </p:sp>
      <p:sp>
        <p:nvSpPr>
          <p:cNvPr id="46" name="TextBox 45"/>
          <p:cNvSpPr txBox="1"/>
          <p:nvPr/>
        </p:nvSpPr>
        <p:spPr>
          <a:xfrm rot="16200000">
            <a:off x="9522242" y="5838552"/>
            <a:ext cx="28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Segoe UI Symbol4"/>
              </a:rPr>
              <a:t>8</a:t>
            </a:r>
            <a:endParaRPr lang="en-US" b="1" dirty="0">
              <a:solidFill>
                <a:srgbClr val="FF0000"/>
              </a:solidFill>
              <a:latin typeface="Segoe UI Symbol4"/>
            </a:endParaRPr>
          </a:p>
        </p:txBody>
      </p:sp>
      <p:sp>
        <p:nvSpPr>
          <p:cNvPr id="47" name="TextBox 46"/>
          <p:cNvSpPr txBox="1"/>
          <p:nvPr/>
        </p:nvSpPr>
        <p:spPr>
          <a:xfrm rot="16200000">
            <a:off x="11339277" y="4079338"/>
            <a:ext cx="28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Segoe UI Symbol4"/>
              </a:rPr>
              <a:t>8</a:t>
            </a:r>
            <a:endParaRPr lang="en-US" b="1" dirty="0">
              <a:solidFill>
                <a:srgbClr val="FF0000"/>
              </a:solidFill>
              <a:latin typeface="Segoe UI Symbol4"/>
            </a:endParaRPr>
          </a:p>
        </p:txBody>
      </p:sp>
      <p:sp>
        <p:nvSpPr>
          <p:cNvPr id="48" name="Left Brace 47"/>
          <p:cNvSpPr/>
          <p:nvPr/>
        </p:nvSpPr>
        <p:spPr>
          <a:xfrm>
            <a:off x="1354552" y="2895082"/>
            <a:ext cx="220751" cy="391943"/>
          </a:xfrm>
          <a:prstGeom prst="leftBrace">
            <a:avLst>
              <a:gd name="adj1" fmla="val 52083"/>
              <a:gd name="adj2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grpSp>
        <p:nvGrpSpPr>
          <p:cNvPr id="49" name="Group 48"/>
          <p:cNvGrpSpPr/>
          <p:nvPr/>
        </p:nvGrpSpPr>
        <p:grpSpPr>
          <a:xfrm>
            <a:off x="6345120" y="4055878"/>
            <a:ext cx="472168" cy="369332"/>
            <a:chOff x="1774877" y="5329734"/>
            <a:chExt cx="472168" cy="369332"/>
          </a:xfrm>
        </p:grpSpPr>
        <p:cxnSp>
          <p:nvCxnSpPr>
            <p:cNvPr id="50" name="Straight Connector 49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1774877" y="532973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0</a:t>
              </a:r>
            </a:p>
          </p:txBody>
        </p:sp>
      </p:grpSp>
      <p:sp>
        <p:nvSpPr>
          <p:cNvPr id="52" name="Left Brace 51"/>
          <p:cNvSpPr/>
          <p:nvPr/>
        </p:nvSpPr>
        <p:spPr>
          <a:xfrm>
            <a:off x="1285592" y="3650765"/>
            <a:ext cx="289711" cy="1069338"/>
          </a:xfrm>
          <a:prstGeom prst="leftBrace">
            <a:avLst>
              <a:gd name="adj1" fmla="val 52083"/>
              <a:gd name="adj2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54" name="TextBox 53"/>
          <p:cNvSpPr txBox="1"/>
          <p:nvPr/>
        </p:nvSpPr>
        <p:spPr>
          <a:xfrm>
            <a:off x="6359349" y="2895330"/>
            <a:ext cx="18277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>
                <a:solidFill>
                  <a:srgbClr val="0070C0"/>
                </a:solidFill>
                <a:latin typeface="Segoe UI Symbol4"/>
              </a:rPr>
              <a:t>CHECKING</a:t>
            </a:r>
            <a:endParaRPr lang="en-US" sz="2400" b="1" u="sng" dirty="0">
              <a:solidFill>
                <a:srgbClr val="0070C0"/>
              </a:solidFill>
              <a:latin typeface="Segoe UI Symbol4"/>
            </a:endParaRPr>
          </a:p>
        </p:txBody>
      </p:sp>
      <p:cxnSp>
        <p:nvCxnSpPr>
          <p:cNvPr id="55" name="Straight Connector 54"/>
          <p:cNvCxnSpPr/>
          <p:nvPr/>
        </p:nvCxnSpPr>
        <p:spPr>
          <a:xfrm flipH="1">
            <a:off x="8937327" y="2307571"/>
            <a:ext cx="159262" cy="3297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/>
        </p:nvGrpSpPr>
        <p:grpSpPr>
          <a:xfrm>
            <a:off x="7738490" y="4079338"/>
            <a:ext cx="472168" cy="369332"/>
            <a:chOff x="1774877" y="5329734"/>
            <a:chExt cx="472168" cy="369332"/>
          </a:xfrm>
        </p:grpSpPr>
        <p:cxnSp>
          <p:nvCxnSpPr>
            <p:cNvPr id="59" name="Straight Connector 58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1774877" y="532973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2</a:t>
              </a:r>
            </a:p>
          </p:txBody>
        </p:sp>
      </p:grpSp>
      <p:cxnSp>
        <p:nvCxnSpPr>
          <p:cNvPr id="61" name="Straight Connector 60"/>
          <p:cNvCxnSpPr/>
          <p:nvPr/>
        </p:nvCxnSpPr>
        <p:spPr>
          <a:xfrm flipH="1">
            <a:off x="9320339" y="2307571"/>
            <a:ext cx="159262" cy="3297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>
            <a:off x="9703351" y="2307571"/>
            <a:ext cx="159262" cy="3297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/>
          <p:cNvGrpSpPr/>
          <p:nvPr/>
        </p:nvGrpSpPr>
        <p:grpSpPr>
          <a:xfrm>
            <a:off x="9278618" y="3217482"/>
            <a:ext cx="472168" cy="369332"/>
            <a:chOff x="1774877" y="5329734"/>
            <a:chExt cx="472168" cy="369332"/>
          </a:xfrm>
        </p:grpSpPr>
        <p:cxnSp>
          <p:nvCxnSpPr>
            <p:cNvPr id="69" name="Straight Connector 68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1774877" y="532973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6</a:t>
              </a:r>
            </a:p>
          </p:txBody>
        </p:sp>
      </p:grpSp>
      <p:cxnSp>
        <p:nvCxnSpPr>
          <p:cNvPr id="71" name="Straight Connector 70"/>
          <p:cNvCxnSpPr/>
          <p:nvPr/>
        </p:nvCxnSpPr>
        <p:spPr>
          <a:xfrm flipH="1">
            <a:off x="10095691" y="2313646"/>
            <a:ext cx="159262" cy="3297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H="1">
            <a:off x="10476677" y="2304354"/>
            <a:ext cx="159262" cy="3297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 75"/>
          <p:cNvGrpSpPr/>
          <p:nvPr/>
        </p:nvGrpSpPr>
        <p:grpSpPr>
          <a:xfrm>
            <a:off x="11015285" y="3956295"/>
            <a:ext cx="562701" cy="449113"/>
            <a:chOff x="1684344" y="5230151"/>
            <a:chExt cx="562701" cy="449113"/>
          </a:xfrm>
        </p:grpSpPr>
        <p:cxnSp>
          <p:nvCxnSpPr>
            <p:cNvPr id="77" name="Straight Connector 76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1684344" y="5230151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  <a:latin typeface="Segoe UI Symbol4"/>
                </a:rPr>
                <a:t>14</a:t>
              </a:r>
              <a:endParaRPr lang="en-US" b="1" dirty="0">
                <a:solidFill>
                  <a:srgbClr val="FF0000"/>
                </a:solidFill>
                <a:latin typeface="Segoe UI Symbol4"/>
              </a:endParaRPr>
            </a:p>
          </p:txBody>
        </p:sp>
      </p:grpSp>
      <p:cxnSp>
        <p:nvCxnSpPr>
          <p:cNvPr id="79" name="Straight Connector 78"/>
          <p:cNvCxnSpPr/>
          <p:nvPr/>
        </p:nvCxnSpPr>
        <p:spPr>
          <a:xfrm flipH="1">
            <a:off x="10869017" y="2312814"/>
            <a:ext cx="159262" cy="3297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oup 64"/>
          <p:cNvGrpSpPr/>
          <p:nvPr/>
        </p:nvGrpSpPr>
        <p:grpSpPr>
          <a:xfrm>
            <a:off x="9278618" y="5851739"/>
            <a:ext cx="472168" cy="369332"/>
            <a:chOff x="1774877" y="5329734"/>
            <a:chExt cx="472168" cy="369332"/>
          </a:xfrm>
        </p:grpSpPr>
        <p:cxnSp>
          <p:nvCxnSpPr>
            <p:cNvPr id="68" name="Straight Connector 67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1774877" y="532973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7</a:t>
              </a: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10840189" y="3989723"/>
            <a:ext cx="472168" cy="369332"/>
            <a:chOff x="1774877" y="5329734"/>
            <a:chExt cx="472168" cy="369332"/>
          </a:xfrm>
        </p:grpSpPr>
        <p:cxnSp>
          <p:nvCxnSpPr>
            <p:cNvPr id="75" name="Straight Connector 74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1774877" y="532973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9</a:t>
              </a:r>
            </a:p>
          </p:txBody>
        </p:sp>
      </p:grpSp>
      <p:sp>
        <p:nvSpPr>
          <p:cNvPr id="81" name="Left Brace 80"/>
          <p:cNvSpPr/>
          <p:nvPr/>
        </p:nvSpPr>
        <p:spPr>
          <a:xfrm>
            <a:off x="1285591" y="5151733"/>
            <a:ext cx="289711" cy="1069338"/>
          </a:xfrm>
          <a:prstGeom prst="leftBrace">
            <a:avLst>
              <a:gd name="adj1" fmla="val 52083"/>
              <a:gd name="adj2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82" name="TextBox 81"/>
          <p:cNvSpPr txBox="1"/>
          <p:nvPr/>
        </p:nvSpPr>
        <p:spPr>
          <a:xfrm>
            <a:off x="6340786" y="5620906"/>
            <a:ext cx="15292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  <a:latin typeface="Segoe UI Symbol4"/>
              </a:rPr>
              <a:t>SOLVED!</a:t>
            </a:r>
            <a:endParaRPr lang="en-US" sz="2400" b="1" dirty="0">
              <a:solidFill>
                <a:srgbClr val="00B050"/>
              </a:solidFill>
              <a:latin typeface="Segoe UI Symbol4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666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8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>
            <a:stCxn id="12" idx="6"/>
            <a:endCxn id="18" idx="2"/>
          </p:cNvCxnSpPr>
          <p:nvPr/>
        </p:nvCxnSpPr>
        <p:spPr>
          <a:xfrm>
            <a:off x="6997720" y="4700356"/>
            <a:ext cx="90309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18" idx="7"/>
            <a:endCxn id="14" idx="2"/>
          </p:cNvCxnSpPr>
          <p:nvPr/>
        </p:nvCxnSpPr>
        <p:spPr>
          <a:xfrm flipV="1">
            <a:off x="8394309" y="3860160"/>
            <a:ext cx="987763" cy="6357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14" idx="4"/>
            <a:endCxn id="16" idx="0"/>
          </p:cNvCxnSpPr>
          <p:nvPr/>
        </p:nvCxnSpPr>
        <p:spPr>
          <a:xfrm>
            <a:off x="9671155" y="4149243"/>
            <a:ext cx="0" cy="11022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6" idx="2"/>
            <a:endCxn id="18" idx="5"/>
          </p:cNvCxnSpPr>
          <p:nvPr/>
        </p:nvCxnSpPr>
        <p:spPr>
          <a:xfrm flipH="1" flipV="1">
            <a:off x="8394309" y="4904769"/>
            <a:ext cx="987763" cy="6357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4" idx="6"/>
            <a:endCxn id="20" idx="1"/>
          </p:cNvCxnSpPr>
          <p:nvPr/>
        </p:nvCxnSpPr>
        <p:spPr>
          <a:xfrm>
            <a:off x="9960238" y="3860160"/>
            <a:ext cx="1136307" cy="6357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6" idx="6"/>
            <a:endCxn id="20" idx="3"/>
          </p:cNvCxnSpPr>
          <p:nvPr/>
        </p:nvCxnSpPr>
        <p:spPr>
          <a:xfrm flipV="1">
            <a:off x="9960238" y="4904769"/>
            <a:ext cx="1136307" cy="6357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2" idx="6"/>
            <a:endCxn id="18" idx="2"/>
          </p:cNvCxnSpPr>
          <p:nvPr/>
        </p:nvCxnSpPr>
        <p:spPr>
          <a:xfrm>
            <a:off x="6997720" y="4700356"/>
            <a:ext cx="90309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4" idx="4"/>
            <a:endCxn id="16" idx="0"/>
          </p:cNvCxnSpPr>
          <p:nvPr/>
        </p:nvCxnSpPr>
        <p:spPr>
          <a:xfrm>
            <a:off x="9671155" y="4149243"/>
            <a:ext cx="0" cy="110222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8" idx="7"/>
            <a:endCxn id="14" idx="2"/>
          </p:cNvCxnSpPr>
          <p:nvPr/>
        </p:nvCxnSpPr>
        <p:spPr>
          <a:xfrm flipV="1">
            <a:off x="8394309" y="3860160"/>
            <a:ext cx="987763" cy="63578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16" idx="6"/>
            <a:endCxn id="20" idx="3"/>
          </p:cNvCxnSpPr>
          <p:nvPr/>
        </p:nvCxnSpPr>
        <p:spPr>
          <a:xfrm flipV="1">
            <a:off x="9960238" y="4904769"/>
            <a:ext cx="1136307" cy="63578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14" idx="6"/>
            <a:endCxn id="20" idx="1"/>
          </p:cNvCxnSpPr>
          <p:nvPr/>
        </p:nvCxnSpPr>
        <p:spPr>
          <a:xfrm>
            <a:off x="9960238" y="3860160"/>
            <a:ext cx="1136307" cy="63578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16" idx="2"/>
            <a:endCxn id="18" idx="5"/>
          </p:cNvCxnSpPr>
          <p:nvPr/>
        </p:nvCxnSpPr>
        <p:spPr>
          <a:xfrm flipH="1" flipV="1">
            <a:off x="8394309" y="4904769"/>
            <a:ext cx="987763" cy="63578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BELLMAN  FORD  ALGORITHM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53599-4CCE-4383-A76C-92B08D6CC972}" type="datetime2">
              <a:rPr lang="en-US" smtClean="0"/>
              <a:t>Thursday, October 14,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Swapnil Biswas, Lecturer, Dept of CSE, MIST</a:t>
            </a:r>
            <a:endParaRPr lang="en-US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1111222" y="1799774"/>
            <a:ext cx="4916658" cy="43654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sz="1800" b="1" dirty="0" err="1" smtClean="0">
                <a:latin typeface="Courier New" panose="02070309020205020404" pitchFamily="49" charset="0"/>
              </a:rPr>
              <a:t>BellmanFord</a:t>
            </a:r>
            <a:r>
              <a:rPr lang="en-US" sz="1800" b="1" dirty="0" smtClean="0">
                <a:latin typeface="Courier New" panose="02070309020205020404" pitchFamily="49" charset="0"/>
              </a:rPr>
              <a:t>()</a:t>
            </a:r>
          </a:p>
          <a:p>
            <a:pPr>
              <a:buFont typeface="Monotype Sorts" pitchFamily="2" charset="2"/>
              <a:buNone/>
            </a:pPr>
            <a:r>
              <a:rPr lang="en-US" sz="1800" b="1" dirty="0" smtClean="0">
                <a:latin typeface="Courier New" panose="02070309020205020404" pitchFamily="49" charset="0"/>
              </a:rPr>
              <a:t>   for each v </a:t>
            </a:r>
            <a:r>
              <a:rPr lang="en-US" sz="18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 V</a:t>
            </a:r>
          </a:p>
          <a:p>
            <a:pPr>
              <a:buFont typeface="Monotype Sorts" pitchFamily="2" charset="2"/>
              <a:buNone/>
            </a:pPr>
            <a:r>
              <a:rPr lang="en-US" sz="18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      d[v] = ;</a:t>
            </a:r>
          </a:p>
          <a:p>
            <a:pPr>
              <a:buFont typeface="Monotype Sorts" pitchFamily="2" charset="2"/>
              <a:buNone/>
            </a:pPr>
            <a:r>
              <a:rPr lang="en-US" sz="18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   d[s] = 0;</a:t>
            </a:r>
          </a:p>
          <a:p>
            <a:pPr>
              <a:buFont typeface="Monotype Sorts" pitchFamily="2" charset="2"/>
              <a:buNone/>
            </a:pPr>
            <a:endParaRPr lang="en-US" sz="1800" b="1" dirty="0" smtClean="0">
              <a:latin typeface="Courier New" panose="02070309020205020404" pitchFamily="49" charset="0"/>
              <a:sym typeface="Symbol" panose="05050102010706020507" pitchFamily="18" charset="2"/>
            </a:endParaRPr>
          </a:p>
          <a:p>
            <a:pPr>
              <a:buFont typeface="Monotype Sorts" pitchFamily="2" charset="2"/>
              <a:buNone/>
            </a:pPr>
            <a:r>
              <a:rPr lang="en-US" sz="18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   for </a:t>
            </a:r>
            <a:r>
              <a:rPr lang="en-US" sz="1800" b="1" dirty="0" err="1" smtClean="0">
                <a:latin typeface="Courier New" panose="02070309020205020404" pitchFamily="49" charset="0"/>
                <a:sym typeface="Symbol" panose="05050102010706020507" pitchFamily="18" charset="2"/>
              </a:rPr>
              <a:t>i</a:t>
            </a:r>
            <a:r>
              <a:rPr lang="en-US" sz="18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=1 to |V|-1</a:t>
            </a:r>
          </a:p>
          <a:p>
            <a:pPr>
              <a:buFont typeface="Monotype Sorts" pitchFamily="2" charset="2"/>
              <a:buNone/>
            </a:pPr>
            <a:r>
              <a:rPr lang="en-US" sz="18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      for each edge (</a:t>
            </a:r>
            <a:r>
              <a:rPr lang="en-US" sz="1800" b="1" dirty="0" err="1" smtClean="0">
                <a:latin typeface="Courier New" panose="02070309020205020404" pitchFamily="49" charset="0"/>
                <a:sym typeface="Symbol" panose="05050102010706020507" pitchFamily="18" charset="2"/>
              </a:rPr>
              <a:t>u,v</a:t>
            </a:r>
            <a:r>
              <a:rPr lang="en-US" sz="18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)  E</a:t>
            </a:r>
          </a:p>
          <a:p>
            <a:pPr>
              <a:buFont typeface="Monotype Sorts" pitchFamily="2" charset="2"/>
              <a:buNone/>
            </a:pPr>
            <a:r>
              <a:rPr lang="en-US" sz="18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         Relax(</a:t>
            </a:r>
            <a:r>
              <a:rPr lang="en-US" sz="1800" b="1" dirty="0" err="1" smtClean="0">
                <a:latin typeface="Courier New" panose="02070309020205020404" pitchFamily="49" charset="0"/>
                <a:sym typeface="Symbol" panose="05050102010706020507" pitchFamily="18" charset="2"/>
              </a:rPr>
              <a:t>u,v,w</a:t>
            </a:r>
            <a:r>
              <a:rPr lang="en-US" sz="18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);</a:t>
            </a:r>
          </a:p>
          <a:p>
            <a:pPr>
              <a:buFont typeface="Monotype Sorts" pitchFamily="2" charset="2"/>
              <a:buNone/>
            </a:pPr>
            <a:endParaRPr lang="en-US" sz="1800" b="1" dirty="0" smtClean="0">
              <a:latin typeface="Courier New" panose="02070309020205020404" pitchFamily="49" charset="0"/>
              <a:sym typeface="Symbol" panose="05050102010706020507" pitchFamily="18" charset="2"/>
            </a:endParaRPr>
          </a:p>
          <a:p>
            <a:pPr>
              <a:buFont typeface="Monotype Sorts" pitchFamily="2" charset="2"/>
              <a:buNone/>
            </a:pPr>
            <a:r>
              <a:rPr lang="en-US" sz="18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   for each edge (</a:t>
            </a:r>
            <a:r>
              <a:rPr lang="en-US" sz="1800" b="1" dirty="0" err="1" smtClean="0">
                <a:latin typeface="Courier New" panose="02070309020205020404" pitchFamily="49" charset="0"/>
                <a:sym typeface="Symbol" panose="05050102010706020507" pitchFamily="18" charset="2"/>
              </a:rPr>
              <a:t>u,v</a:t>
            </a:r>
            <a:r>
              <a:rPr lang="en-US" sz="18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)  E</a:t>
            </a:r>
          </a:p>
          <a:p>
            <a:pPr>
              <a:buFont typeface="Monotype Sorts" pitchFamily="2" charset="2"/>
              <a:buNone/>
            </a:pPr>
            <a:r>
              <a:rPr lang="en-US" sz="18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      if (d[v] &gt; d[u] + w(</a:t>
            </a:r>
            <a:r>
              <a:rPr lang="en-US" sz="1800" b="1" dirty="0" err="1" smtClean="0">
                <a:latin typeface="Courier New" panose="02070309020205020404" pitchFamily="49" charset="0"/>
                <a:sym typeface="Symbol" panose="05050102010706020507" pitchFamily="18" charset="2"/>
              </a:rPr>
              <a:t>u,v</a:t>
            </a:r>
            <a:r>
              <a:rPr lang="en-US" sz="18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))</a:t>
            </a:r>
          </a:p>
          <a:p>
            <a:pPr>
              <a:buFont typeface="Monotype Sorts" pitchFamily="2" charset="2"/>
              <a:buNone/>
            </a:pPr>
            <a:r>
              <a:rPr lang="en-US" sz="18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           return “no solution”;</a:t>
            </a:r>
          </a:p>
          <a:p>
            <a:pPr>
              <a:buFont typeface="Monotype Sorts" pitchFamily="2" charset="2"/>
              <a:buNone/>
            </a:pPr>
            <a:endParaRPr lang="en-US" sz="1800" b="1" dirty="0" smtClean="0"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6419554" y="4411273"/>
            <a:ext cx="578166" cy="57816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535038" y="452674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A</a:t>
            </a:r>
          </a:p>
        </p:txBody>
      </p:sp>
      <p:sp>
        <p:nvSpPr>
          <p:cNvPr id="14" name="Oval 13"/>
          <p:cNvSpPr/>
          <p:nvPr/>
        </p:nvSpPr>
        <p:spPr>
          <a:xfrm>
            <a:off x="9382072" y="3571077"/>
            <a:ext cx="578166" cy="57816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9497556" y="3686546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C</a:t>
            </a:r>
          </a:p>
        </p:txBody>
      </p:sp>
      <p:sp>
        <p:nvSpPr>
          <p:cNvPr id="16" name="Oval 15"/>
          <p:cNvSpPr/>
          <p:nvPr/>
        </p:nvSpPr>
        <p:spPr>
          <a:xfrm>
            <a:off x="9382072" y="5251469"/>
            <a:ext cx="578166" cy="57816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9497556" y="5366938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D</a:t>
            </a:r>
          </a:p>
        </p:txBody>
      </p:sp>
      <p:sp>
        <p:nvSpPr>
          <p:cNvPr id="18" name="Oval 17"/>
          <p:cNvSpPr/>
          <p:nvPr/>
        </p:nvSpPr>
        <p:spPr>
          <a:xfrm>
            <a:off x="7900813" y="4411273"/>
            <a:ext cx="578166" cy="57816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8016297" y="452674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B</a:t>
            </a:r>
          </a:p>
        </p:txBody>
      </p:sp>
      <p:sp>
        <p:nvSpPr>
          <p:cNvPr id="20" name="Oval 19"/>
          <p:cNvSpPr/>
          <p:nvPr/>
        </p:nvSpPr>
        <p:spPr>
          <a:xfrm>
            <a:off x="11011875" y="4411273"/>
            <a:ext cx="578166" cy="57816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1127359" y="452674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251379" y="472010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575284" y="38259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4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575812" y="5251469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4"/>
              </a:rPr>
              <a:t>-</a:t>
            </a:r>
            <a:r>
              <a:rPr lang="en-US" dirty="0">
                <a:latin typeface="Segoe UI Symbol4"/>
              </a:rPr>
              <a:t>7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358249" y="458622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0291764" y="521107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2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0291764" y="379784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8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342634" y="2267966"/>
            <a:ext cx="507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Segoe UI Symbol4"/>
              </a:rPr>
              <a:t>Edge sequence, S ={ AB,CD,BC,DE,CE,DB }</a:t>
            </a:r>
            <a:endParaRPr lang="en-US" dirty="0">
              <a:latin typeface="Segoe UI Symbol4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342634" y="1887378"/>
            <a:ext cx="1608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Segoe UI Symbol4"/>
              </a:rPr>
              <a:t>Source = A</a:t>
            </a:r>
            <a:endParaRPr lang="en-US" dirty="0">
              <a:latin typeface="Segoe UI Symbol4"/>
            </a:endParaRPr>
          </a:p>
        </p:txBody>
      </p:sp>
      <p:sp>
        <p:nvSpPr>
          <p:cNvPr id="28" name="Left Brace 27"/>
          <p:cNvSpPr/>
          <p:nvPr/>
        </p:nvSpPr>
        <p:spPr>
          <a:xfrm>
            <a:off x="1285592" y="2238604"/>
            <a:ext cx="289711" cy="613239"/>
          </a:xfrm>
          <a:prstGeom prst="leftBrace">
            <a:avLst>
              <a:gd name="adj1" fmla="val 52083"/>
              <a:gd name="adj2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43" name="TextBox 42"/>
          <p:cNvSpPr txBox="1"/>
          <p:nvPr/>
        </p:nvSpPr>
        <p:spPr>
          <a:xfrm rot="16200000">
            <a:off x="6562290" y="4079823"/>
            <a:ext cx="28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Segoe UI Symbol4"/>
              </a:rPr>
              <a:t>8</a:t>
            </a:r>
            <a:endParaRPr lang="en-US" b="1" dirty="0">
              <a:solidFill>
                <a:srgbClr val="FF0000"/>
              </a:solidFill>
              <a:latin typeface="Segoe UI Symbol4"/>
            </a:endParaRPr>
          </a:p>
        </p:txBody>
      </p:sp>
      <p:sp>
        <p:nvSpPr>
          <p:cNvPr id="44" name="TextBox 43"/>
          <p:cNvSpPr txBox="1"/>
          <p:nvPr/>
        </p:nvSpPr>
        <p:spPr>
          <a:xfrm rot="16200000">
            <a:off x="7973440" y="4079338"/>
            <a:ext cx="28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Segoe UI Symbol4"/>
              </a:rPr>
              <a:t>8</a:t>
            </a:r>
            <a:endParaRPr lang="en-US" b="1" dirty="0">
              <a:solidFill>
                <a:srgbClr val="FF0000"/>
              </a:solidFill>
              <a:latin typeface="Segoe UI Symbol4"/>
            </a:endParaRPr>
          </a:p>
        </p:txBody>
      </p:sp>
      <p:sp>
        <p:nvSpPr>
          <p:cNvPr id="45" name="TextBox 44"/>
          <p:cNvSpPr txBox="1"/>
          <p:nvPr/>
        </p:nvSpPr>
        <p:spPr>
          <a:xfrm rot="16200000">
            <a:off x="9522243" y="3244385"/>
            <a:ext cx="28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Segoe UI Symbol4"/>
              </a:rPr>
              <a:t>8</a:t>
            </a:r>
            <a:endParaRPr lang="en-US" b="1" dirty="0">
              <a:solidFill>
                <a:srgbClr val="FF0000"/>
              </a:solidFill>
              <a:latin typeface="Segoe UI Symbol4"/>
            </a:endParaRPr>
          </a:p>
        </p:txBody>
      </p:sp>
      <p:sp>
        <p:nvSpPr>
          <p:cNvPr id="46" name="TextBox 45"/>
          <p:cNvSpPr txBox="1"/>
          <p:nvPr/>
        </p:nvSpPr>
        <p:spPr>
          <a:xfrm rot="16200000">
            <a:off x="9522242" y="5838552"/>
            <a:ext cx="28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Segoe UI Symbol4"/>
              </a:rPr>
              <a:t>8</a:t>
            </a:r>
            <a:endParaRPr lang="en-US" b="1" dirty="0">
              <a:solidFill>
                <a:srgbClr val="FF0000"/>
              </a:solidFill>
              <a:latin typeface="Segoe UI Symbol4"/>
            </a:endParaRPr>
          </a:p>
        </p:txBody>
      </p:sp>
      <p:sp>
        <p:nvSpPr>
          <p:cNvPr id="47" name="TextBox 46"/>
          <p:cNvSpPr txBox="1"/>
          <p:nvPr/>
        </p:nvSpPr>
        <p:spPr>
          <a:xfrm rot="16200000">
            <a:off x="11339277" y="4079338"/>
            <a:ext cx="28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Segoe UI Symbol4"/>
              </a:rPr>
              <a:t>8</a:t>
            </a:r>
            <a:endParaRPr lang="en-US" b="1" dirty="0">
              <a:solidFill>
                <a:srgbClr val="FF0000"/>
              </a:solidFill>
              <a:latin typeface="Segoe UI Symbol4"/>
            </a:endParaRPr>
          </a:p>
        </p:txBody>
      </p:sp>
      <p:sp>
        <p:nvSpPr>
          <p:cNvPr id="48" name="Left Brace 47"/>
          <p:cNvSpPr/>
          <p:nvPr/>
        </p:nvSpPr>
        <p:spPr>
          <a:xfrm>
            <a:off x="1354552" y="2895082"/>
            <a:ext cx="220751" cy="391943"/>
          </a:xfrm>
          <a:prstGeom prst="leftBrace">
            <a:avLst>
              <a:gd name="adj1" fmla="val 52083"/>
              <a:gd name="adj2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grpSp>
        <p:nvGrpSpPr>
          <p:cNvPr id="49" name="Group 48"/>
          <p:cNvGrpSpPr/>
          <p:nvPr/>
        </p:nvGrpSpPr>
        <p:grpSpPr>
          <a:xfrm>
            <a:off x="6345120" y="4055878"/>
            <a:ext cx="472168" cy="369332"/>
            <a:chOff x="1774877" y="5329734"/>
            <a:chExt cx="472168" cy="369332"/>
          </a:xfrm>
        </p:grpSpPr>
        <p:cxnSp>
          <p:nvCxnSpPr>
            <p:cNvPr id="50" name="Straight Connector 49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1774877" y="532973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0</a:t>
              </a:r>
            </a:p>
          </p:txBody>
        </p:sp>
      </p:grpSp>
      <p:sp>
        <p:nvSpPr>
          <p:cNvPr id="52" name="Left Brace 51"/>
          <p:cNvSpPr/>
          <p:nvPr/>
        </p:nvSpPr>
        <p:spPr>
          <a:xfrm>
            <a:off x="1285592" y="3650765"/>
            <a:ext cx="289711" cy="1069338"/>
          </a:xfrm>
          <a:prstGeom prst="leftBrace">
            <a:avLst>
              <a:gd name="adj1" fmla="val 52083"/>
              <a:gd name="adj2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54" name="TextBox 53"/>
          <p:cNvSpPr txBox="1"/>
          <p:nvPr/>
        </p:nvSpPr>
        <p:spPr>
          <a:xfrm>
            <a:off x="6359349" y="2895330"/>
            <a:ext cx="7906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err="1" smtClean="0">
                <a:solidFill>
                  <a:srgbClr val="0070C0"/>
                </a:solidFill>
                <a:latin typeface="Segoe UI Symbol4"/>
              </a:rPr>
              <a:t>i</a:t>
            </a:r>
            <a:r>
              <a:rPr lang="en-US" sz="2400" b="1" u="sng" dirty="0" smtClean="0">
                <a:solidFill>
                  <a:srgbClr val="0070C0"/>
                </a:solidFill>
                <a:latin typeface="Segoe UI Symbol4"/>
              </a:rPr>
              <a:t> = 1</a:t>
            </a:r>
            <a:endParaRPr lang="en-US" sz="2400" b="1" u="sng" dirty="0">
              <a:solidFill>
                <a:srgbClr val="0070C0"/>
              </a:solidFill>
              <a:latin typeface="Segoe UI Symbol4"/>
            </a:endParaRPr>
          </a:p>
        </p:txBody>
      </p:sp>
      <p:cxnSp>
        <p:nvCxnSpPr>
          <p:cNvPr id="55" name="Straight Connector 54"/>
          <p:cNvCxnSpPr/>
          <p:nvPr/>
        </p:nvCxnSpPr>
        <p:spPr>
          <a:xfrm flipH="1">
            <a:off x="8937327" y="2307571"/>
            <a:ext cx="159262" cy="3297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/>
        </p:nvGrpSpPr>
        <p:grpSpPr>
          <a:xfrm>
            <a:off x="7738490" y="4079338"/>
            <a:ext cx="472168" cy="369332"/>
            <a:chOff x="1774877" y="5329734"/>
            <a:chExt cx="472168" cy="369332"/>
          </a:xfrm>
        </p:grpSpPr>
        <p:cxnSp>
          <p:nvCxnSpPr>
            <p:cNvPr id="59" name="Straight Connector 58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1774877" y="532973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2</a:t>
              </a:r>
            </a:p>
          </p:txBody>
        </p:sp>
      </p:grpSp>
      <p:cxnSp>
        <p:nvCxnSpPr>
          <p:cNvPr id="61" name="Straight Connector 60"/>
          <p:cNvCxnSpPr/>
          <p:nvPr/>
        </p:nvCxnSpPr>
        <p:spPr>
          <a:xfrm flipH="1">
            <a:off x="9320339" y="2307571"/>
            <a:ext cx="159262" cy="3297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>
            <a:off x="9703351" y="2307571"/>
            <a:ext cx="159262" cy="3297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/>
          <p:cNvGrpSpPr/>
          <p:nvPr/>
        </p:nvGrpSpPr>
        <p:grpSpPr>
          <a:xfrm>
            <a:off x="9278618" y="3217482"/>
            <a:ext cx="472168" cy="369332"/>
            <a:chOff x="1774877" y="5329734"/>
            <a:chExt cx="472168" cy="369332"/>
          </a:xfrm>
        </p:grpSpPr>
        <p:cxnSp>
          <p:nvCxnSpPr>
            <p:cNvPr id="69" name="Straight Connector 68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1774877" y="532973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6</a:t>
              </a:r>
            </a:p>
          </p:txBody>
        </p:sp>
      </p:grpSp>
      <p:cxnSp>
        <p:nvCxnSpPr>
          <p:cNvPr id="71" name="Straight Connector 70"/>
          <p:cNvCxnSpPr/>
          <p:nvPr/>
        </p:nvCxnSpPr>
        <p:spPr>
          <a:xfrm flipH="1">
            <a:off x="10095691" y="2313646"/>
            <a:ext cx="159262" cy="3297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H="1">
            <a:off x="10476677" y="2304354"/>
            <a:ext cx="159262" cy="3297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 75"/>
          <p:cNvGrpSpPr/>
          <p:nvPr/>
        </p:nvGrpSpPr>
        <p:grpSpPr>
          <a:xfrm>
            <a:off x="11008243" y="3982509"/>
            <a:ext cx="562701" cy="449113"/>
            <a:chOff x="1684344" y="5230151"/>
            <a:chExt cx="562701" cy="449113"/>
          </a:xfrm>
        </p:grpSpPr>
        <p:cxnSp>
          <p:nvCxnSpPr>
            <p:cNvPr id="77" name="Straight Connector 76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1684344" y="5230151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  <a:latin typeface="Segoe UI Symbol4"/>
                </a:rPr>
                <a:t>14</a:t>
              </a:r>
              <a:endParaRPr lang="en-US" b="1" dirty="0">
                <a:solidFill>
                  <a:srgbClr val="FF0000"/>
                </a:solidFill>
                <a:latin typeface="Segoe UI Symbol4"/>
              </a:endParaRPr>
            </a:p>
          </p:txBody>
        </p:sp>
      </p:grpSp>
      <p:cxnSp>
        <p:nvCxnSpPr>
          <p:cNvPr id="79" name="Straight Connector 78"/>
          <p:cNvCxnSpPr/>
          <p:nvPr/>
        </p:nvCxnSpPr>
        <p:spPr>
          <a:xfrm flipH="1">
            <a:off x="10869017" y="2312814"/>
            <a:ext cx="159262" cy="3297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878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4" grpId="0" animBg="1"/>
      <p:bldP spid="15" grpId="0"/>
      <p:bldP spid="16" grpId="0" animBg="1"/>
      <p:bldP spid="17" grpId="0"/>
      <p:bldP spid="18" grpId="0" animBg="1"/>
      <p:bldP spid="19" grpId="0"/>
      <p:bldP spid="20" grpId="0" animBg="1"/>
      <p:bldP spid="21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28" grpId="0" animBg="1"/>
      <p:bldP spid="43" grpId="0"/>
      <p:bldP spid="44" grpId="0"/>
      <p:bldP spid="45" grpId="0"/>
      <p:bldP spid="46" grpId="0"/>
      <p:bldP spid="47" grpId="0"/>
      <p:bldP spid="48" grpId="0" animBg="1"/>
      <p:bldP spid="52" grpId="0" animBg="1"/>
      <p:bldP spid="5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>
            <a:stCxn id="8" idx="6"/>
            <a:endCxn id="10" idx="2"/>
          </p:cNvCxnSpPr>
          <p:nvPr/>
        </p:nvCxnSpPr>
        <p:spPr>
          <a:xfrm flipV="1">
            <a:off x="2216724" y="4118489"/>
            <a:ext cx="3228887" cy="1281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30" idx="3"/>
            <a:endCxn id="10" idx="2"/>
          </p:cNvCxnSpPr>
          <p:nvPr/>
        </p:nvCxnSpPr>
        <p:spPr>
          <a:xfrm flipV="1">
            <a:off x="2245596" y="4118489"/>
            <a:ext cx="3200015" cy="1281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7" idx="2"/>
            <a:endCxn id="8" idx="0"/>
          </p:cNvCxnSpPr>
          <p:nvPr/>
        </p:nvCxnSpPr>
        <p:spPr>
          <a:xfrm flipH="1">
            <a:off x="1917622" y="3282850"/>
            <a:ext cx="1603845" cy="54935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77" idx="0"/>
          </p:cNvCxnSpPr>
          <p:nvPr/>
        </p:nvCxnSpPr>
        <p:spPr>
          <a:xfrm flipV="1">
            <a:off x="1910826" y="3283079"/>
            <a:ext cx="1568927" cy="54912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 OF SHORTEST PATH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521467" y="2983747"/>
            <a:ext cx="598205" cy="59820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618519" y="3832205"/>
            <a:ext cx="598205" cy="59820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445611" y="3819386"/>
            <a:ext cx="598205" cy="59820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>
            <a:stCxn id="10" idx="0"/>
            <a:endCxn id="7" idx="6"/>
          </p:cNvCxnSpPr>
          <p:nvPr/>
        </p:nvCxnSpPr>
        <p:spPr>
          <a:xfrm flipH="1" flipV="1">
            <a:off x="4119672" y="3282850"/>
            <a:ext cx="1625042" cy="5365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919879" y="5137788"/>
            <a:ext cx="6250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Which one is the suitable path for visiting from Hall to D?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3DA9B-CA5C-45D2-8E42-5E7D0D059DCE}" type="datetime2">
              <a:rPr lang="en-US" smtClean="0"/>
              <a:t>Thursday, October 14, 2021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Swapnil Biswas, Lecturer, Dept of CSE, MIST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4</a:t>
            </a:fld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2316511" y="3105063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10</a:t>
            </a:r>
            <a:endParaRPr lang="en-US" b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838688" y="315869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  <a:endParaRPr lang="en-US" b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610039" y="417604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5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919879" y="5585912"/>
            <a:ext cx="3264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HALL -&gt; M12 -&gt; MIST -&gt; D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 rot="16200000">
            <a:off x="1762771" y="447938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70" name="TextBox 69"/>
          <p:cNvSpPr txBox="1"/>
          <p:nvPr/>
        </p:nvSpPr>
        <p:spPr>
          <a:xfrm rot="16200000">
            <a:off x="3639855" y="266114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71" name="TextBox 70"/>
          <p:cNvSpPr txBox="1"/>
          <p:nvPr/>
        </p:nvSpPr>
        <p:spPr>
          <a:xfrm rot="16200000">
            <a:off x="5589863" y="444462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grpSp>
        <p:nvGrpSpPr>
          <p:cNvPr id="76" name="Group 75"/>
          <p:cNvGrpSpPr/>
          <p:nvPr/>
        </p:nvGrpSpPr>
        <p:grpSpPr>
          <a:xfrm>
            <a:off x="1522347" y="4479386"/>
            <a:ext cx="421216" cy="369332"/>
            <a:chOff x="1021000" y="3355368"/>
            <a:chExt cx="421216" cy="369332"/>
          </a:xfrm>
        </p:grpSpPr>
        <p:cxnSp>
          <p:nvCxnSpPr>
            <p:cNvPr id="73" name="Straight Connector 72"/>
            <p:cNvCxnSpPr/>
            <p:nvPr/>
          </p:nvCxnSpPr>
          <p:spPr>
            <a:xfrm flipH="1">
              <a:off x="1322033" y="3404232"/>
              <a:ext cx="120183" cy="3097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1021000" y="3355368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0</a:t>
              </a:r>
            </a:p>
          </p:txBody>
        </p:sp>
      </p:grpSp>
      <p:sp>
        <p:nvSpPr>
          <p:cNvPr id="77" name="Oval 76"/>
          <p:cNvSpPr/>
          <p:nvPr/>
        </p:nvSpPr>
        <p:spPr>
          <a:xfrm>
            <a:off x="1611723" y="3832205"/>
            <a:ext cx="598205" cy="59820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1589647" y="3962030"/>
            <a:ext cx="6559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HALL</a:t>
            </a:r>
            <a:endParaRPr lang="en-US" sz="1600" b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78" name="Oval 77"/>
          <p:cNvSpPr/>
          <p:nvPr/>
        </p:nvSpPr>
        <p:spPr>
          <a:xfrm>
            <a:off x="3520528" y="2990629"/>
            <a:ext cx="598205" cy="598205"/>
          </a:xfrm>
          <a:prstGeom prst="ellipse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5445611" y="3814727"/>
            <a:ext cx="598205" cy="598205"/>
          </a:xfrm>
          <a:prstGeom prst="ellipse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5358751" y="2158796"/>
            <a:ext cx="598205" cy="59820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Connector 81"/>
          <p:cNvCxnSpPr>
            <a:stCxn id="78" idx="7"/>
            <a:endCxn id="80" idx="2"/>
          </p:cNvCxnSpPr>
          <p:nvPr/>
        </p:nvCxnSpPr>
        <p:spPr>
          <a:xfrm flipV="1">
            <a:off x="4031128" y="2457899"/>
            <a:ext cx="1327623" cy="6203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80" idx="5"/>
            <a:endCxn id="79" idx="7"/>
          </p:cNvCxnSpPr>
          <p:nvPr/>
        </p:nvCxnSpPr>
        <p:spPr>
          <a:xfrm>
            <a:off x="5869351" y="2669396"/>
            <a:ext cx="86860" cy="12329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5956956" y="2962775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20</a:t>
            </a:r>
            <a:endParaRPr lang="en-US" b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4403111" y="236343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4</a:t>
            </a:r>
          </a:p>
        </p:txBody>
      </p:sp>
      <p:sp>
        <p:nvSpPr>
          <p:cNvPr id="89" name="TextBox 88"/>
          <p:cNvSpPr txBox="1"/>
          <p:nvPr/>
        </p:nvSpPr>
        <p:spPr>
          <a:xfrm rot="16200000">
            <a:off x="5529835" y="184430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5508810" y="2291775"/>
            <a:ext cx="3289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D</a:t>
            </a:r>
            <a:endParaRPr lang="en-US" sz="1600" b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93" name="Oval 92"/>
          <p:cNvSpPr/>
          <p:nvPr/>
        </p:nvSpPr>
        <p:spPr>
          <a:xfrm>
            <a:off x="3518439" y="2990628"/>
            <a:ext cx="598205" cy="598205"/>
          </a:xfrm>
          <a:prstGeom prst="ellipse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4" name="Group 93"/>
          <p:cNvGrpSpPr/>
          <p:nvPr/>
        </p:nvGrpSpPr>
        <p:grpSpPr>
          <a:xfrm>
            <a:off x="3313171" y="2598927"/>
            <a:ext cx="566496" cy="369332"/>
            <a:chOff x="875720" y="3355368"/>
            <a:chExt cx="566496" cy="369332"/>
          </a:xfrm>
        </p:grpSpPr>
        <p:cxnSp>
          <p:nvCxnSpPr>
            <p:cNvPr id="95" name="Straight Connector 94"/>
            <p:cNvCxnSpPr/>
            <p:nvPr/>
          </p:nvCxnSpPr>
          <p:spPr>
            <a:xfrm flipH="1">
              <a:off x="1322033" y="3404232"/>
              <a:ext cx="120183" cy="3097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/>
            <p:cNvSpPr txBox="1"/>
            <p:nvPr/>
          </p:nvSpPr>
          <p:spPr>
            <a:xfrm>
              <a:off x="875720" y="3355368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10</a:t>
              </a:r>
              <a:endParaRPr lang="en-US" b="1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</p:grpSp>
      <p:sp>
        <p:nvSpPr>
          <p:cNvPr id="105" name="Oval 104"/>
          <p:cNvSpPr/>
          <p:nvPr/>
        </p:nvSpPr>
        <p:spPr>
          <a:xfrm>
            <a:off x="5445610" y="3817057"/>
            <a:ext cx="598205" cy="598205"/>
          </a:xfrm>
          <a:prstGeom prst="ellipse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6" name="Group 105"/>
          <p:cNvGrpSpPr/>
          <p:nvPr/>
        </p:nvGrpSpPr>
        <p:grpSpPr>
          <a:xfrm>
            <a:off x="5358751" y="4433871"/>
            <a:ext cx="421216" cy="369332"/>
            <a:chOff x="1021000" y="3355368"/>
            <a:chExt cx="421216" cy="369332"/>
          </a:xfrm>
        </p:grpSpPr>
        <p:cxnSp>
          <p:nvCxnSpPr>
            <p:cNvPr id="107" name="Straight Connector 106"/>
            <p:cNvCxnSpPr/>
            <p:nvPr/>
          </p:nvCxnSpPr>
          <p:spPr>
            <a:xfrm flipH="1">
              <a:off x="1322033" y="3404232"/>
              <a:ext cx="120183" cy="3097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/>
            <p:cNvSpPr txBox="1"/>
            <p:nvPr/>
          </p:nvSpPr>
          <p:spPr>
            <a:xfrm>
              <a:off x="1021000" y="3355368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5</a:t>
              </a:r>
              <a:endParaRPr lang="en-US" b="1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</p:grpSp>
      <p:sp>
        <p:nvSpPr>
          <p:cNvPr id="109" name="Oval 108"/>
          <p:cNvSpPr/>
          <p:nvPr/>
        </p:nvSpPr>
        <p:spPr>
          <a:xfrm>
            <a:off x="3517500" y="2990627"/>
            <a:ext cx="598205" cy="59820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/>
          <p:nvPr/>
        </p:nvSpPr>
        <p:spPr>
          <a:xfrm>
            <a:off x="5445609" y="3823534"/>
            <a:ext cx="598205" cy="59820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5418360" y="3950782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M12</a:t>
            </a:r>
            <a:endParaRPr lang="en-US" sz="1600" b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3498627" y="3113517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MIST</a:t>
            </a:r>
            <a:endParaRPr lang="en-US" sz="1600" b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0914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60" grpId="0"/>
      <p:bldP spid="69" grpId="0"/>
      <p:bldP spid="70" grpId="0"/>
      <p:bldP spid="71" grpId="0"/>
      <p:bldP spid="77" grpId="0" animBg="1"/>
      <p:bldP spid="78" grpId="0" animBg="1"/>
      <p:bldP spid="79" grpId="0" animBg="1"/>
      <p:bldP spid="89" grpId="0"/>
      <p:bldP spid="93" grpId="0" animBg="1"/>
      <p:bldP spid="105" grpId="0" animBg="1"/>
      <p:bldP spid="109" grpId="0" animBg="1"/>
      <p:bldP spid="110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>
            <a:stCxn id="12" idx="6"/>
            <a:endCxn id="18" idx="2"/>
          </p:cNvCxnSpPr>
          <p:nvPr/>
        </p:nvCxnSpPr>
        <p:spPr>
          <a:xfrm>
            <a:off x="6997720" y="4700356"/>
            <a:ext cx="90309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18" idx="7"/>
            <a:endCxn id="14" idx="2"/>
          </p:cNvCxnSpPr>
          <p:nvPr/>
        </p:nvCxnSpPr>
        <p:spPr>
          <a:xfrm flipV="1">
            <a:off x="8394309" y="3860160"/>
            <a:ext cx="987763" cy="6357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14" idx="4"/>
            <a:endCxn id="16" idx="0"/>
          </p:cNvCxnSpPr>
          <p:nvPr/>
        </p:nvCxnSpPr>
        <p:spPr>
          <a:xfrm>
            <a:off x="9671155" y="4149243"/>
            <a:ext cx="0" cy="11022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6" idx="2"/>
            <a:endCxn id="18" idx="5"/>
          </p:cNvCxnSpPr>
          <p:nvPr/>
        </p:nvCxnSpPr>
        <p:spPr>
          <a:xfrm flipH="1" flipV="1">
            <a:off x="8394309" y="4904769"/>
            <a:ext cx="987763" cy="6357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4" idx="6"/>
            <a:endCxn id="20" idx="1"/>
          </p:cNvCxnSpPr>
          <p:nvPr/>
        </p:nvCxnSpPr>
        <p:spPr>
          <a:xfrm>
            <a:off x="9960238" y="3860160"/>
            <a:ext cx="1136307" cy="6357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6" idx="6"/>
            <a:endCxn id="20" idx="3"/>
          </p:cNvCxnSpPr>
          <p:nvPr/>
        </p:nvCxnSpPr>
        <p:spPr>
          <a:xfrm flipV="1">
            <a:off x="9960238" y="4904769"/>
            <a:ext cx="1136307" cy="6357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2" idx="6"/>
            <a:endCxn id="18" idx="2"/>
          </p:cNvCxnSpPr>
          <p:nvPr/>
        </p:nvCxnSpPr>
        <p:spPr>
          <a:xfrm>
            <a:off x="6997720" y="4700356"/>
            <a:ext cx="90309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4" idx="4"/>
            <a:endCxn id="16" idx="0"/>
          </p:cNvCxnSpPr>
          <p:nvPr/>
        </p:nvCxnSpPr>
        <p:spPr>
          <a:xfrm>
            <a:off x="9671155" y="4149243"/>
            <a:ext cx="0" cy="110222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8" idx="7"/>
            <a:endCxn id="14" idx="2"/>
          </p:cNvCxnSpPr>
          <p:nvPr/>
        </p:nvCxnSpPr>
        <p:spPr>
          <a:xfrm flipV="1">
            <a:off x="8394309" y="3860160"/>
            <a:ext cx="987763" cy="63578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16" idx="6"/>
            <a:endCxn id="20" idx="3"/>
          </p:cNvCxnSpPr>
          <p:nvPr/>
        </p:nvCxnSpPr>
        <p:spPr>
          <a:xfrm flipV="1">
            <a:off x="9960238" y="4904769"/>
            <a:ext cx="1136307" cy="63578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14" idx="6"/>
            <a:endCxn id="20" idx="1"/>
          </p:cNvCxnSpPr>
          <p:nvPr/>
        </p:nvCxnSpPr>
        <p:spPr>
          <a:xfrm>
            <a:off x="9960238" y="3860160"/>
            <a:ext cx="1136307" cy="63578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16" idx="2"/>
            <a:endCxn id="18" idx="5"/>
          </p:cNvCxnSpPr>
          <p:nvPr/>
        </p:nvCxnSpPr>
        <p:spPr>
          <a:xfrm flipH="1" flipV="1">
            <a:off x="8394309" y="4904769"/>
            <a:ext cx="987763" cy="63578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BELLMAN  FORD  ALGORITHM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0ABBA-300F-49C7-94E1-12AF88C0CF94}" type="datetime2">
              <a:rPr lang="en-US" smtClean="0"/>
              <a:t>Thursday, October 14,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Swapnil Biswas, Lecturer, Dept of CSE, MIST</a:t>
            </a:r>
            <a:endParaRPr lang="en-US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1111222" y="1799774"/>
            <a:ext cx="4916658" cy="43654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sz="1800" b="1" dirty="0" err="1" smtClean="0">
                <a:latin typeface="Courier New" panose="02070309020205020404" pitchFamily="49" charset="0"/>
              </a:rPr>
              <a:t>BellmanFord</a:t>
            </a:r>
            <a:r>
              <a:rPr lang="en-US" sz="1800" b="1" dirty="0" smtClean="0">
                <a:latin typeface="Courier New" panose="02070309020205020404" pitchFamily="49" charset="0"/>
              </a:rPr>
              <a:t>()</a:t>
            </a:r>
          </a:p>
          <a:p>
            <a:pPr>
              <a:buFont typeface="Monotype Sorts" pitchFamily="2" charset="2"/>
              <a:buNone/>
            </a:pPr>
            <a:r>
              <a:rPr lang="en-US" sz="1800" b="1" dirty="0" smtClean="0">
                <a:latin typeface="Courier New" panose="02070309020205020404" pitchFamily="49" charset="0"/>
              </a:rPr>
              <a:t>   for each v </a:t>
            </a:r>
            <a:r>
              <a:rPr lang="en-US" sz="18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 V</a:t>
            </a:r>
          </a:p>
          <a:p>
            <a:pPr>
              <a:buFont typeface="Monotype Sorts" pitchFamily="2" charset="2"/>
              <a:buNone/>
            </a:pPr>
            <a:r>
              <a:rPr lang="en-US" sz="18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      d[v] = ;</a:t>
            </a:r>
          </a:p>
          <a:p>
            <a:pPr>
              <a:buFont typeface="Monotype Sorts" pitchFamily="2" charset="2"/>
              <a:buNone/>
            </a:pPr>
            <a:r>
              <a:rPr lang="en-US" sz="18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   d[s] = 0;</a:t>
            </a:r>
          </a:p>
          <a:p>
            <a:pPr>
              <a:buFont typeface="Monotype Sorts" pitchFamily="2" charset="2"/>
              <a:buNone/>
            </a:pPr>
            <a:endParaRPr lang="en-US" sz="1800" b="1" dirty="0" smtClean="0">
              <a:latin typeface="Courier New" panose="02070309020205020404" pitchFamily="49" charset="0"/>
              <a:sym typeface="Symbol" panose="05050102010706020507" pitchFamily="18" charset="2"/>
            </a:endParaRPr>
          </a:p>
          <a:p>
            <a:pPr>
              <a:buFont typeface="Monotype Sorts" pitchFamily="2" charset="2"/>
              <a:buNone/>
            </a:pPr>
            <a:r>
              <a:rPr lang="en-US" sz="18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   for </a:t>
            </a:r>
            <a:r>
              <a:rPr lang="en-US" sz="1800" b="1" dirty="0" err="1" smtClean="0">
                <a:latin typeface="Courier New" panose="02070309020205020404" pitchFamily="49" charset="0"/>
                <a:sym typeface="Symbol" panose="05050102010706020507" pitchFamily="18" charset="2"/>
              </a:rPr>
              <a:t>i</a:t>
            </a:r>
            <a:r>
              <a:rPr lang="en-US" sz="18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=1 to |V|-1</a:t>
            </a:r>
          </a:p>
          <a:p>
            <a:pPr>
              <a:buFont typeface="Monotype Sorts" pitchFamily="2" charset="2"/>
              <a:buNone/>
            </a:pPr>
            <a:r>
              <a:rPr lang="en-US" sz="18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      for each edge (</a:t>
            </a:r>
            <a:r>
              <a:rPr lang="en-US" sz="1800" b="1" dirty="0" err="1" smtClean="0">
                <a:latin typeface="Courier New" panose="02070309020205020404" pitchFamily="49" charset="0"/>
                <a:sym typeface="Symbol" panose="05050102010706020507" pitchFamily="18" charset="2"/>
              </a:rPr>
              <a:t>u,v</a:t>
            </a:r>
            <a:r>
              <a:rPr lang="en-US" sz="18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)  E</a:t>
            </a:r>
          </a:p>
          <a:p>
            <a:pPr>
              <a:buFont typeface="Monotype Sorts" pitchFamily="2" charset="2"/>
              <a:buNone/>
            </a:pPr>
            <a:r>
              <a:rPr lang="en-US" sz="18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         Relax(</a:t>
            </a:r>
            <a:r>
              <a:rPr lang="en-US" sz="1800" b="1" dirty="0" err="1" smtClean="0">
                <a:latin typeface="Courier New" panose="02070309020205020404" pitchFamily="49" charset="0"/>
                <a:sym typeface="Symbol" panose="05050102010706020507" pitchFamily="18" charset="2"/>
              </a:rPr>
              <a:t>u,v,w</a:t>
            </a:r>
            <a:r>
              <a:rPr lang="en-US" sz="18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);</a:t>
            </a:r>
          </a:p>
          <a:p>
            <a:pPr>
              <a:buFont typeface="Monotype Sorts" pitchFamily="2" charset="2"/>
              <a:buNone/>
            </a:pPr>
            <a:endParaRPr lang="en-US" sz="1800" b="1" dirty="0" smtClean="0">
              <a:latin typeface="Courier New" panose="02070309020205020404" pitchFamily="49" charset="0"/>
              <a:sym typeface="Symbol" panose="05050102010706020507" pitchFamily="18" charset="2"/>
            </a:endParaRPr>
          </a:p>
          <a:p>
            <a:pPr>
              <a:buFont typeface="Monotype Sorts" pitchFamily="2" charset="2"/>
              <a:buNone/>
            </a:pPr>
            <a:r>
              <a:rPr lang="en-US" sz="18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   for each edge (</a:t>
            </a:r>
            <a:r>
              <a:rPr lang="en-US" sz="1800" b="1" dirty="0" err="1" smtClean="0">
                <a:latin typeface="Courier New" panose="02070309020205020404" pitchFamily="49" charset="0"/>
                <a:sym typeface="Symbol" panose="05050102010706020507" pitchFamily="18" charset="2"/>
              </a:rPr>
              <a:t>u,v</a:t>
            </a:r>
            <a:r>
              <a:rPr lang="en-US" sz="18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)  E</a:t>
            </a:r>
          </a:p>
          <a:p>
            <a:pPr>
              <a:buFont typeface="Monotype Sorts" pitchFamily="2" charset="2"/>
              <a:buNone/>
            </a:pPr>
            <a:r>
              <a:rPr lang="en-US" sz="18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      if (d[v] &gt; d[u] + w(</a:t>
            </a:r>
            <a:r>
              <a:rPr lang="en-US" sz="1800" b="1" dirty="0" err="1" smtClean="0">
                <a:latin typeface="Courier New" panose="02070309020205020404" pitchFamily="49" charset="0"/>
                <a:sym typeface="Symbol" panose="05050102010706020507" pitchFamily="18" charset="2"/>
              </a:rPr>
              <a:t>u,v</a:t>
            </a:r>
            <a:r>
              <a:rPr lang="en-US" sz="18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))</a:t>
            </a:r>
          </a:p>
          <a:p>
            <a:pPr>
              <a:buFont typeface="Monotype Sorts" pitchFamily="2" charset="2"/>
              <a:buNone/>
            </a:pPr>
            <a:r>
              <a:rPr lang="en-US" sz="18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           return “no solution”;</a:t>
            </a:r>
          </a:p>
          <a:p>
            <a:pPr>
              <a:buFont typeface="Monotype Sorts" pitchFamily="2" charset="2"/>
              <a:buNone/>
            </a:pPr>
            <a:endParaRPr lang="en-US" sz="1800" b="1" dirty="0" smtClean="0"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6419554" y="4411273"/>
            <a:ext cx="578166" cy="57816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535038" y="452674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A</a:t>
            </a:r>
          </a:p>
        </p:txBody>
      </p:sp>
      <p:sp>
        <p:nvSpPr>
          <p:cNvPr id="14" name="Oval 13"/>
          <p:cNvSpPr/>
          <p:nvPr/>
        </p:nvSpPr>
        <p:spPr>
          <a:xfrm>
            <a:off x="9382072" y="3571077"/>
            <a:ext cx="578166" cy="57816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9497556" y="3686546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C</a:t>
            </a:r>
          </a:p>
        </p:txBody>
      </p:sp>
      <p:sp>
        <p:nvSpPr>
          <p:cNvPr id="16" name="Oval 15"/>
          <p:cNvSpPr/>
          <p:nvPr/>
        </p:nvSpPr>
        <p:spPr>
          <a:xfrm>
            <a:off x="9382072" y="5251469"/>
            <a:ext cx="578166" cy="57816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9497556" y="5366938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D</a:t>
            </a:r>
          </a:p>
        </p:txBody>
      </p:sp>
      <p:sp>
        <p:nvSpPr>
          <p:cNvPr id="18" name="Oval 17"/>
          <p:cNvSpPr/>
          <p:nvPr/>
        </p:nvSpPr>
        <p:spPr>
          <a:xfrm>
            <a:off x="7900813" y="4411273"/>
            <a:ext cx="578166" cy="57816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8016297" y="452674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B</a:t>
            </a:r>
          </a:p>
        </p:txBody>
      </p:sp>
      <p:sp>
        <p:nvSpPr>
          <p:cNvPr id="20" name="Oval 19"/>
          <p:cNvSpPr/>
          <p:nvPr/>
        </p:nvSpPr>
        <p:spPr>
          <a:xfrm>
            <a:off x="11011875" y="4411273"/>
            <a:ext cx="578166" cy="57816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1127359" y="452674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251379" y="472010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575284" y="38259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4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358249" y="458622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0291764" y="521107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2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0291764" y="379784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8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342634" y="2267966"/>
            <a:ext cx="507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Segoe UI Symbol4"/>
              </a:rPr>
              <a:t>Edge sequence, S ={ AB,CD,BC,DE,CE,DB }</a:t>
            </a:r>
            <a:endParaRPr lang="en-US" dirty="0">
              <a:latin typeface="Segoe UI Symbol4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342634" y="1887378"/>
            <a:ext cx="1608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Segoe UI Symbol4"/>
              </a:rPr>
              <a:t>Source = A</a:t>
            </a:r>
            <a:endParaRPr lang="en-US" dirty="0">
              <a:latin typeface="Segoe UI Symbol4"/>
            </a:endParaRPr>
          </a:p>
        </p:txBody>
      </p:sp>
      <p:sp>
        <p:nvSpPr>
          <p:cNvPr id="28" name="Left Brace 27"/>
          <p:cNvSpPr/>
          <p:nvPr/>
        </p:nvSpPr>
        <p:spPr>
          <a:xfrm>
            <a:off x="1285592" y="2238604"/>
            <a:ext cx="289711" cy="613239"/>
          </a:xfrm>
          <a:prstGeom prst="leftBrace">
            <a:avLst>
              <a:gd name="adj1" fmla="val 52083"/>
              <a:gd name="adj2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43" name="TextBox 42"/>
          <p:cNvSpPr txBox="1"/>
          <p:nvPr/>
        </p:nvSpPr>
        <p:spPr>
          <a:xfrm rot="16200000">
            <a:off x="6562290" y="4079823"/>
            <a:ext cx="28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Segoe UI Symbol4"/>
              </a:rPr>
              <a:t>8</a:t>
            </a:r>
            <a:endParaRPr lang="en-US" b="1" dirty="0">
              <a:solidFill>
                <a:srgbClr val="FF0000"/>
              </a:solidFill>
              <a:latin typeface="Segoe UI Symbol4"/>
            </a:endParaRPr>
          </a:p>
        </p:txBody>
      </p:sp>
      <p:sp>
        <p:nvSpPr>
          <p:cNvPr id="44" name="TextBox 43"/>
          <p:cNvSpPr txBox="1"/>
          <p:nvPr/>
        </p:nvSpPr>
        <p:spPr>
          <a:xfrm rot="16200000">
            <a:off x="7973440" y="4079338"/>
            <a:ext cx="28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Segoe UI Symbol4"/>
              </a:rPr>
              <a:t>8</a:t>
            </a:r>
            <a:endParaRPr lang="en-US" b="1" dirty="0">
              <a:solidFill>
                <a:srgbClr val="FF0000"/>
              </a:solidFill>
              <a:latin typeface="Segoe UI Symbol4"/>
            </a:endParaRPr>
          </a:p>
        </p:txBody>
      </p:sp>
      <p:sp>
        <p:nvSpPr>
          <p:cNvPr id="45" name="TextBox 44"/>
          <p:cNvSpPr txBox="1"/>
          <p:nvPr/>
        </p:nvSpPr>
        <p:spPr>
          <a:xfrm rot="16200000">
            <a:off x="9522243" y="3244385"/>
            <a:ext cx="28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Segoe UI Symbol4"/>
              </a:rPr>
              <a:t>8</a:t>
            </a:r>
            <a:endParaRPr lang="en-US" b="1" dirty="0">
              <a:solidFill>
                <a:srgbClr val="FF0000"/>
              </a:solidFill>
              <a:latin typeface="Segoe UI Symbol4"/>
            </a:endParaRPr>
          </a:p>
        </p:txBody>
      </p:sp>
      <p:sp>
        <p:nvSpPr>
          <p:cNvPr id="46" name="TextBox 45"/>
          <p:cNvSpPr txBox="1"/>
          <p:nvPr/>
        </p:nvSpPr>
        <p:spPr>
          <a:xfrm rot="16200000">
            <a:off x="9522242" y="5838552"/>
            <a:ext cx="28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Segoe UI Symbol4"/>
              </a:rPr>
              <a:t>8</a:t>
            </a:r>
            <a:endParaRPr lang="en-US" b="1" dirty="0">
              <a:solidFill>
                <a:srgbClr val="FF0000"/>
              </a:solidFill>
              <a:latin typeface="Segoe UI Symbol4"/>
            </a:endParaRPr>
          </a:p>
        </p:txBody>
      </p:sp>
      <p:sp>
        <p:nvSpPr>
          <p:cNvPr id="47" name="TextBox 46"/>
          <p:cNvSpPr txBox="1"/>
          <p:nvPr/>
        </p:nvSpPr>
        <p:spPr>
          <a:xfrm rot="16200000">
            <a:off x="11339277" y="4079338"/>
            <a:ext cx="28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Segoe UI Symbol4"/>
              </a:rPr>
              <a:t>8</a:t>
            </a:r>
            <a:endParaRPr lang="en-US" b="1" dirty="0">
              <a:solidFill>
                <a:srgbClr val="FF0000"/>
              </a:solidFill>
              <a:latin typeface="Segoe UI Symbol4"/>
            </a:endParaRPr>
          </a:p>
        </p:txBody>
      </p:sp>
      <p:sp>
        <p:nvSpPr>
          <p:cNvPr id="48" name="Left Brace 47"/>
          <p:cNvSpPr/>
          <p:nvPr/>
        </p:nvSpPr>
        <p:spPr>
          <a:xfrm>
            <a:off x="1354552" y="2895082"/>
            <a:ext cx="220751" cy="391943"/>
          </a:xfrm>
          <a:prstGeom prst="leftBrace">
            <a:avLst>
              <a:gd name="adj1" fmla="val 52083"/>
              <a:gd name="adj2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grpSp>
        <p:nvGrpSpPr>
          <p:cNvPr id="49" name="Group 48"/>
          <p:cNvGrpSpPr/>
          <p:nvPr/>
        </p:nvGrpSpPr>
        <p:grpSpPr>
          <a:xfrm>
            <a:off x="6345120" y="4055878"/>
            <a:ext cx="472168" cy="369332"/>
            <a:chOff x="1774877" y="5329734"/>
            <a:chExt cx="472168" cy="369332"/>
          </a:xfrm>
        </p:grpSpPr>
        <p:cxnSp>
          <p:nvCxnSpPr>
            <p:cNvPr id="50" name="Straight Connector 49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1774877" y="532973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0</a:t>
              </a:r>
            </a:p>
          </p:txBody>
        </p:sp>
      </p:grpSp>
      <p:sp>
        <p:nvSpPr>
          <p:cNvPr id="52" name="Left Brace 51"/>
          <p:cNvSpPr/>
          <p:nvPr/>
        </p:nvSpPr>
        <p:spPr>
          <a:xfrm>
            <a:off x="1285592" y="3650765"/>
            <a:ext cx="289711" cy="1069338"/>
          </a:xfrm>
          <a:prstGeom prst="leftBrace">
            <a:avLst>
              <a:gd name="adj1" fmla="val 52083"/>
              <a:gd name="adj2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54" name="TextBox 53"/>
          <p:cNvSpPr txBox="1"/>
          <p:nvPr/>
        </p:nvSpPr>
        <p:spPr>
          <a:xfrm>
            <a:off x="6359349" y="2895330"/>
            <a:ext cx="7906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err="1" smtClean="0">
                <a:solidFill>
                  <a:srgbClr val="0070C0"/>
                </a:solidFill>
                <a:latin typeface="Segoe UI Symbol4"/>
              </a:rPr>
              <a:t>i</a:t>
            </a:r>
            <a:r>
              <a:rPr lang="en-US" sz="2400" b="1" u="sng" dirty="0" smtClean="0">
                <a:solidFill>
                  <a:srgbClr val="0070C0"/>
                </a:solidFill>
                <a:latin typeface="Segoe UI Symbol4"/>
              </a:rPr>
              <a:t> = 2</a:t>
            </a:r>
            <a:endParaRPr lang="en-US" sz="2400" b="1" u="sng" dirty="0">
              <a:solidFill>
                <a:srgbClr val="0070C0"/>
              </a:solidFill>
              <a:latin typeface="Segoe UI Symbol4"/>
            </a:endParaRPr>
          </a:p>
        </p:txBody>
      </p:sp>
      <p:cxnSp>
        <p:nvCxnSpPr>
          <p:cNvPr id="55" name="Straight Connector 54"/>
          <p:cNvCxnSpPr/>
          <p:nvPr/>
        </p:nvCxnSpPr>
        <p:spPr>
          <a:xfrm flipH="1">
            <a:off x="8937327" y="2307571"/>
            <a:ext cx="159262" cy="3297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/>
        </p:nvGrpSpPr>
        <p:grpSpPr>
          <a:xfrm>
            <a:off x="7738490" y="4079338"/>
            <a:ext cx="472168" cy="369332"/>
            <a:chOff x="1774877" y="5329734"/>
            <a:chExt cx="472168" cy="369332"/>
          </a:xfrm>
        </p:grpSpPr>
        <p:cxnSp>
          <p:nvCxnSpPr>
            <p:cNvPr id="59" name="Straight Connector 58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1774877" y="532973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2</a:t>
              </a:r>
            </a:p>
          </p:txBody>
        </p:sp>
      </p:grpSp>
      <p:cxnSp>
        <p:nvCxnSpPr>
          <p:cNvPr id="61" name="Straight Connector 60"/>
          <p:cNvCxnSpPr/>
          <p:nvPr/>
        </p:nvCxnSpPr>
        <p:spPr>
          <a:xfrm flipH="1">
            <a:off x="9320339" y="2307571"/>
            <a:ext cx="159262" cy="3297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>
            <a:off x="9703351" y="2307571"/>
            <a:ext cx="159262" cy="3297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/>
          <p:cNvGrpSpPr/>
          <p:nvPr/>
        </p:nvGrpSpPr>
        <p:grpSpPr>
          <a:xfrm>
            <a:off x="9278618" y="3217482"/>
            <a:ext cx="472168" cy="369332"/>
            <a:chOff x="1774877" y="5329734"/>
            <a:chExt cx="472168" cy="369332"/>
          </a:xfrm>
        </p:grpSpPr>
        <p:cxnSp>
          <p:nvCxnSpPr>
            <p:cNvPr id="69" name="Straight Connector 68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1774877" y="532973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6</a:t>
              </a:r>
            </a:p>
          </p:txBody>
        </p:sp>
      </p:grpSp>
      <p:cxnSp>
        <p:nvCxnSpPr>
          <p:cNvPr id="71" name="Straight Connector 70"/>
          <p:cNvCxnSpPr/>
          <p:nvPr/>
        </p:nvCxnSpPr>
        <p:spPr>
          <a:xfrm flipH="1">
            <a:off x="10095691" y="2313646"/>
            <a:ext cx="159262" cy="3297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H="1">
            <a:off x="10476677" y="2304354"/>
            <a:ext cx="159262" cy="3297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 75"/>
          <p:cNvGrpSpPr/>
          <p:nvPr/>
        </p:nvGrpSpPr>
        <p:grpSpPr>
          <a:xfrm>
            <a:off x="11015285" y="3956295"/>
            <a:ext cx="562701" cy="449113"/>
            <a:chOff x="1684344" y="5230151"/>
            <a:chExt cx="562701" cy="449113"/>
          </a:xfrm>
        </p:grpSpPr>
        <p:cxnSp>
          <p:nvCxnSpPr>
            <p:cNvPr id="77" name="Straight Connector 76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1684344" y="5230151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  <a:latin typeface="Segoe UI Symbol4"/>
                </a:rPr>
                <a:t>14</a:t>
              </a:r>
              <a:endParaRPr lang="en-US" b="1" dirty="0">
                <a:solidFill>
                  <a:srgbClr val="FF0000"/>
                </a:solidFill>
                <a:latin typeface="Segoe UI Symbol4"/>
              </a:endParaRPr>
            </a:p>
          </p:txBody>
        </p:sp>
      </p:grpSp>
      <p:cxnSp>
        <p:nvCxnSpPr>
          <p:cNvPr id="79" name="Straight Connector 78"/>
          <p:cNvCxnSpPr/>
          <p:nvPr/>
        </p:nvCxnSpPr>
        <p:spPr>
          <a:xfrm flipH="1">
            <a:off x="10869017" y="2312814"/>
            <a:ext cx="159262" cy="3297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oup 64"/>
          <p:cNvGrpSpPr/>
          <p:nvPr/>
        </p:nvGrpSpPr>
        <p:grpSpPr>
          <a:xfrm>
            <a:off x="9278618" y="5851739"/>
            <a:ext cx="472168" cy="369332"/>
            <a:chOff x="1774877" y="5329734"/>
            <a:chExt cx="472168" cy="369332"/>
          </a:xfrm>
        </p:grpSpPr>
        <p:cxnSp>
          <p:nvCxnSpPr>
            <p:cNvPr id="68" name="Straight Connector 67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1774877" y="532973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7</a:t>
              </a: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10840189" y="3989723"/>
            <a:ext cx="472168" cy="369332"/>
            <a:chOff x="1774877" y="5329734"/>
            <a:chExt cx="472168" cy="369332"/>
          </a:xfrm>
        </p:grpSpPr>
        <p:cxnSp>
          <p:nvCxnSpPr>
            <p:cNvPr id="75" name="Straight Connector 74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1774877" y="532973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9</a:t>
              </a:r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8575812" y="5251469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4"/>
              </a:rPr>
              <a:t>-</a:t>
            </a:r>
            <a:r>
              <a:rPr lang="en-US" dirty="0">
                <a:latin typeface="Segoe UI Symbol4"/>
              </a:rPr>
              <a:t>7</a:t>
            </a:r>
          </a:p>
        </p:txBody>
      </p:sp>
      <p:grpSp>
        <p:nvGrpSpPr>
          <p:cNvPr id="82" name="Group 81"/>
          <p:cNvGrpSpPr/>
          <p:nvPr/>
        </p:nvGrpSpPr>
        <p:grpSpPr>
          <a:xfrm>
            <a:off x="7547453" y="3948121"/>
            <a:ext cx="445009" cy="494380"/>
            <a:chOff x="1802036" y="5184884"/>
            <a:chExt cx="445009" cy="494380"/>
          </a:xfrm>
        </p:grpSpPr>
        <p:cxnSp>
          <p:nvCxnSpPr>
            <p:cNvPr id="83" name="Straight Connector 82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/>
            <p:cNvSpPr txBox="1"/>
            <p:nvPr/>
          </p:nvSpPr>
          <p:spPr>
            <a:xfrm>
              <a:off x="1802036" y="518488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0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681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>
            <a:stCxn id="12" idx="6"/>
            <a:endCxn id="18" idx="2"/>
          </p:cNvCxnSpPr>
          <p:nvPr/>
        </p:nvCxnSpPr>
        <p:spPr>
          <a:xfrm>
            <a:off x="6997720" y="4700356"/>
            <a:ext cx="90309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18" idx="7"/>
            <a:endCxn id="14" idx="2"/>
          </p:cNvCxnSpPr>
          <p:nvPr/>
        </p:nvCxnSpPr>
        <p:spPr>
          <a:xfrm flipV="1">
            <a:off x="8394309" y="3860160"/>
            <a:ext cx="987763" cy="6357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14" idx="4"/>
            <a:endCxn id="16" idx="0"/>
          </p:cNvCxnSpPr>
          <p:nvPr/>
        </p:nvCxnSpPr>
        <p:spPr>
          <a:xfrm>
            <a:off x="9671155" y="4149243"/>
            <a:ext cx="0" cy="11022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6" idx="2"/>
            <a:endCxn id="18" idx="5"/>
          </p:cNvCxnSpPr>
          <p:nvPr/>
        </p:nvCxnSpPr>
        <p:spPr>
          <a:xfrm flipH="1" flipV="1">
            <a:off x="8394309" y="4904769"/>
            <a:ext cx="987763" cy="6357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4" idx="6"/>
            <a:endCxn id="20" idx="1"/>
          </p:cNvCxnSpPr>
          <p:nvPr/>
        </p:nvCxnSpPr>
        <p:spPr>
          <a:xfrm>
            <a:off x="9960238" y="3860160"/>
            <a:ext cx="1136307" cy="6357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6" idx="6"/>
            <a:endCxn id="20" idx="3"/>
          </p:cNvCxnSpPr>
          <p:nvPr/>
        </p:nvCxnSpPr>
        <p:spPr>
          <a:xfrm flipV="1">
            <a:off x="9960238" y="4904769"/>
            <a:ext cx="1136307" cy="6357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2" idx="6"/>
            <a:endCxn id="18" idx="2"/>
          </p:cNvCxnSpPr>
          <p:nvPr/>
        </p:nvCxnSpPr>
        <p:spPr>
          <a:xfrm>
            <a:off x="6997720" y="4700356"/>
            <a:ext cx="90309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4" idx="4"/>
            <a:endCxn id="16" idx="0"/>
          </p:cNvCxnSpPr>
          <p:nvPr/>
        </p:nvCxnSpPr>
        <p:spPr>
          <a:xfrm>
            <a:off x="9671155" y="4149243"/>
            <a:ext cx="0" cy="110222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8" idx="7"/>
            <a:endCxn id="14" idx="2"/>
          </p:cNvCxnSpPr>
          <p:nvPr/>
        </p:nvCxnSpPr>
        <p:spPr>
          <a:xfrm flipV="1">
            <a:off x="8394309" y="3860160"/>
            <a:ext cx="987763" cy="63578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16" idx="6"/>
            <a:endCxn id="20" idx="3"/>
          </p:cNvCxnSpPr>
          <p:nvPr/>
        </p:nvCxnSpPr>
        <p:spPr>
          <a:xfrm flipV="1">
            <a:off x="9960238" y="4904769"/>
            <a:ext cx="1136307" cy="63578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14" idx="6"/>
            <a:endCxn id="20" idx="1"/>
          </p:cNvCxnSpPr>
          <p:nvPr/>
        </p:nvCxnSpPr>
        <p:spPr>
          <a:xfrm>
            <a:off x="9960238" y="3860160"/>
            <a:ext cx="1136307" cy="63578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16" idx="2"/>
            <a:endCxn id="18" idx="5"/>
          </p:cNvCxnSpPr>
          <p:nvPr/>
        </p:nvCxnSpPr>
        <p:spPr>
          <a:xfrm flipH="1" flipV="1">
            <a:off x="8394309" y="4904769"/>
            <a:ext cx="987763" cy="63578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BELLMAN  FORD  ALGORITHM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F94E3-28E1-4DC2-B6BD-92D893F138DC}" type="datetime2">
              <a:rPr lang="en-US" smtClean="0"/>
              <a:t>Thursday, October 14,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Swapnil Biswas, Lecturer, Dept of CSE, MIST</a:t>
            </a:r>
            <a:endParaRPr lang="en-US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1111222" y="1799774"/>
            <a:ext cx="4916658" cy="43654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sz="1800" b="1" dirty="0" err="1" smtClean="0">
                <a:latin typeface="Courier New" panose="02070309020205020404" pitchFamily="49" charset="0"/>
              </a:rPr>
              <a:t>BellmanFord</a:t>
            </a:r>
            <a:r>
              <a:rPr lang="en-US" sz="1800" b="1" dirty="0" smtClean="0">
                <a:latin typeface="Courier New" panose="02070309020205020404" pitchFamily="49" charset="0"/>
              </a:rPr>
              <a:t>()</a:t>
            </a:r>
          </a:p>
          <a:p>
            <a:pPr>
              <a:buFont typeface="Monotype Sorts" pitchFamily="2" charset="2"/>
              <a:buNone/>
            </a:pPr>
            <a:r>
              <a:rPr lang="en-US" sz="1800" b="1" dirty="0" smtClean="0">
                <a:latin typeface="Courier New" panose="02070309020205020404" pitchFamily="49" charset="0"/>
              </a:rPr>
              <a:t>   for each v </a:t>
            </a:r>
            <a:r>
              <a:rPr lang="en-US" sz="18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 V</a:t>
            </a:r>
          </a:p>
          <a:p>
            <a:pPr>
              <a:buFont typeface="Monotype Sorts" pitchFamily="2" charset="2"/>
              <a:buNone/>
            </a:pPr>
            <a:r>
              <a:rPr lang="en-US" sz="18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      d[v] = ;</a:t>
            </a:r>
          </a:p>
          <a:p>
            <a:pPr>
              <a:buFont typeface="Monotype Sorts" pitchFamily="2" charset="2"/>
              <a:buNone/>
            </a:pPr>
            <a:r>
              <a:rPr lang="en-US" sz="18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   d[s] = 0;</a:t>
            </a:r>
          </a:p>
          <a:p>
            <a:pPr>
              <a:buFont typeface="Monotype Sorts" pitchFamily="2" charset="2"/>
              <a:buNone/>
            </a:pPr>
            <a:endParaRPr lang="en-US" sz="1800" b="1" dirty="0" smtClean="0">
              <a:latin typeface="Courier New" panose="02070309020205020404" pitchFamily="49" charset="0"/>
              <a:sym typeface="Symbol" panose="05050102010706020507" pitchFamily="18" charset="2"/>
            </a:endParaRPr>
          </a:p>
          <a:p>
            <a:pPr>
              <a:buFont typeface="Monotype Sorts" pitchFamily="2" charset="2"/>
              <a:buNone/>
            </a:pPr>
            <a:r>
              <a:rPr lang="en-US" sz="18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   for </a:t>
            </a:r>
            <a:r>
              <a:rPr lang="en-US" sz="1800" b="1" dirty="0" err="1" smtClean="0">
                <a:latin typeface="Courier New" panose="02070309020205020404" pitchFamily="49" charset="0"/>
                <a:sym typeface="Symbol" panose="05050102010706020507" pitchFamily="18" charset="2"/>
              </a:rPr>
              <a:t>i</a:t>
            </a:r>
            <a:r>
              <a:rPr lang="en-US" sz="18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=1 to |V|-1</a:t>
            </a:r>
          </a:p>
          <a:p>
            <a:pPr>
              <a:buFont typeface="Monotype Sorts" pitchFamily="2" charset="2"/>
              <a:buNone/>
            </a:pPr>
            <a:r>
              <a:rPr lang="en-US" sz="18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      for each edge (</a:t>
            </a:r>
            <a:r>
              <a:rPr lang="en-US" sz="1800" b="1" dirty="0" err="1" smtClean="0">
                <a:latin typeface="Courier New" panose="02070309020205020404" pitchFamily="49" charset="0"/>
                <a:sym typeface="Symbol" panose="05050102010706020507" pitchFamily="18" charset="2"/>
              </a:rPr>
              <a:t>u,v</a:t>
            </a:r>
            <a:r>
              <a:rPr lang="en-US" sz="18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)  E</a:t>
            </a:r>
          </a:p>
          <a:p>
            <a:pPr>
              <a:buFont typeface="Monotype Sorts" pitchFamily="2" charset="2"/>
              <a:buNone/>
            </a:pPr>
            <a:r>
              <a:rPr lang="en-US" sz="18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         Relax(</a:t>
            </a:r>
            <a:r>
              <a:rPr lang="en-US" sz="1800" b="1" dirty="0" err="1" smtClean="0">
                <a:latin typeface="Courier New" panose="02070309020205020404" pitchFamily="49" charset="0"/>
                <a:sym typeface="Symbol" panose="05050102010706020507" pitchFamily="18" charset="2"/>
              </a:rPr>
              <a:t>u,v,w</a:t>
            </a:r>
            <a:r>
              <a:rPr lang="en-US" sz="18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);</a:t>
            </a:r>
          </a:p>
          <a:p>
            <a:pPr>
              <a:buFont typeface="Monotype Sorts" pitchFamily="2" charset="2"/>
              <a:buNone/>
            </a:pPr>
            <a:endParaRPr lang="en-US" sz="1800" b="1" dirty="0" smtClean="0">
              <a:latin typeface="Courier New" panose="02070309020205020404" pitchFamily="49" charset="0"/>
              <a:sym typeface="Symbol" panose="05050102010706020507" pitchFamily="18" charset="2"/>
            </a:endParaRPr>
          </a:p>
          <a:p>
            <a:pPr>
              <a:buFont typeface="Monotype Sorts" pitchFamily="2" charset="2"/>
              <a:buNone/>
            </a:pPr>
            <a:r>
              <a:rPr lang="en-US" sz="18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   for each edge (</a:t>
            </a:r>
            <a:r>
              <a:rPr lang="en-US" sz="1800" b="1" dirty="0" err="1" smtClean="0">
                <a:latin typeface="Courier New" panose="02070309020205020404" pitchFamily="49" charset="0"/>
                <a:sym typeface="Symbol" panose="05050102010706020507" pitchFamily="18" charset="2"/>
              </a:rPr>
              <a:t>u,v</a:t>
            </a:r>
            <a:r>
              <a:rPr lang="en-US" sz="18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)  E</a:t>
            </a:r>
          </a:p>
          <a:p>
            <a:pPr>
              <a:buFont typeface="Monotype Sorts" pitchFamily="2" charset="2"/>
              <a:buNone/>
            </a:pPr>
            <a:r>
              <a:rPr lang="en-US" sz="18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      if (d[v] &gt; d[u] + w(</a:t>
            </a:r>
            <a:r>
              <a:rPr lang="en-US" sz="1800" b="1" dirty="0" err="1" smtClean="0">
                <a:latin typeface="Courier New" panose="02070309020205020404" pitchFamily="49" charset="0"/>
                <a:sym typeface="Symbol" panose="05050102010706020507" pitchFamily="18" charset="2"/>
              </a:rPr>
              <a:t>u,v</a:t>
            </a:r>
            <a:r>
              <a:rPr lang="en-US" sz="18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))</a:t>
            </a:r>
          </a:p>
          <a:p>
            <a:pPr>
              <a:buFont typeface="Monotype Sorts" pitchFamily="2" charset="2"/>
              <a:buNone/>
            </a:pPr>
            <a:r>
              <a:rPr lang="en-US" sz="18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           return “no solution”;</a:t>
            </a:r>
          </a:p>
          <a:p>
            <a:pPr>
              <a:buFont typeface="Monotype Sorts" pitchFamily="2" charset="2"/>
              <a:buNone/>
            </a:pPr>
            <a:endParaRPr lang="en-US" sz="1800" b="1" dirty="0" smtClean="0"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6419554" y="4411273"/>
            <a:ext cx="578166" cy="57816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535038" y="452674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A</a:t>
            </a:r>
          </a:p>
        </p:txBody>
      </p:sp>
      <p:sp>
        <p:nvSpPr>
          <p:cNvPr id="14" name="Oval 13"/>
          <p:cNvSpPr/>
          <p:nvPr/>
        </p:nvSpPr>
        <p:spPr>
          <a:xfrm>
            <a:off x="9382072" y="3571077"/>
            <a:ext cx="578166" cy="57816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9497556" y="3686546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C</a:t>
            </a:r>
          </a:p>
        </p:txBody>
      </p:sp>
      <p:sp>
        <p:nvSpPr>
          <p:cNvPr id="16" name="Oval 15"/>
          <p:cNvSpPr/>
          <p:nvPr/>
        </p:nvSpPr>
        <p:spPr>
          <a:xfrm>
            <a:off x="9382072" y="5251469"/>
            <a:ext cx="578166" cy="57816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9497556" y="5366938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D</a:t>
            </a:r>
          </a:p>
        </p:txBody>
      </p:sp>
      <p:sp>
        <p:nvSpPr>
          <p:cNvPr id="18" name="Oval 17"/>
          <p:cNvSpPr/>
          <p:nvPr/>
        </p:nvSpPr>
        <p:spPr>
          <a:xfrm>
            <a:off x="7900813" y="4411273"/>
            <a:ext cx="578166" cy="57816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8016297" y="452674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B</a:t>
            </a:r>
          </a:p>
        </p:txBody>
      </p:sp>
      <p:sp>
        <p:nvSpPr>
          <p:cNvPr id="20" name="Oval 19"/>
          <p:cNvSpPr/>
          <p:nvPr/>
        </p:nvSpPr>
        <p:spPr>
          <a:xfrm>
            <a:off x="11011875" y="4411273"/>
            <a:ext cx="578166" cy="57816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1127359" y="452674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251379" y="472010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575284" y="38259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4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358249" y="458622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0291764" y="521107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2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0291764" y="379784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8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342634" y="2267966"/>
            <a:ext cx="507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Segoe UI Symbol4"/>
              </a:rPr>
              <a:t>Edge sequence, S ={ AB,CD,BC,DE,CE,DB }</a:t>
            </a:r>
            <a:endParaRPr lang="en-US" dirty="0">
              <a:latin typeface="Segoe UI Symbol4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342634" y="1887378"/>
            <a:ext cx="1608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Segoe UI Symbol4"/>
              </a:rPr>
              <a:t>Source = A</a:t>
            </a:r>
            <a:endParaRPr lang="en-US" dirty="0">
              <a:latin typeface="Segoe UI Symbol4"/>
            </a:endParaRPr>
          </a:p>
        </p:txBody>
      </p:sp>
      <p:sp>
        <p:nvSpPr>
          <p:cNvPr id="28" name="Left Brace 27"/>
          <p:cNvSpPr/>
          <p:nvPr/>
        </p:nvSpPr>
        <p:spPr>
          <a:xfrm>
            <a:off x="1285592" y="2238604"/>
            <a:ext cx="289711" cy="613239"/>
          </a:xfrm>
          <a:prstGeom prst="leftBrace">
            <a:avLst>
              <a:gd name="adj1" fmla="val 52083"/>
              <a:gd name="adj2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43" name="TextBox 42"/>
          <p:cNvSpPr txBox="1"/>
          <p:nvPr/>
        </p:nvSpPr>
        <p:spPr>
          <a:xfrm rot="16200000">
            <a:off x="6562290" y="4079823"/>
            <a:ext cx="28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Segoe UI Symbol4"/>
              </a:rPr>
              <a:t>8</a:t>
            </a:r>
            <a:endParaRPr lang="en-US" b="1" dirty="0">
              <a:solidFill>
                <a:srgbClr val="FF0000"/>
              </a:solidFill>
              <a:latin typeface="Segoe UI Symbol4"/>
            </a:endParaRPr>
          </a:p>
        </p:txBody>
      </p:sp>
      <p:sp>
        <p:nvSpPr>
          <p:cNvPr id="44" name="TextBox 43"/>
          <p:cNvSpPr txBox="1"/>
          <p:nvPr/>
        </p:nvSpPr>
        <p:spPr>
          <a:xfrm rot="16200000">
            <a:off x="7973440" y="4079338"/>
            <a:ext cx="28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Segoe UI Symbol4"/>
              </a:rPr>
              <a:t>8</a:t>
            </a:r>
            <a:endParaRPr lang="en-US" b="1" dirty="0">
              <a:solidFill>
                <a:srgbClr val="FF0000"/>
              </a:solidFill>
              <a:latin typeface="Segoe UI Symbol4"/>
            </a:endParaRPr>
          </a:p>
        </p:txBody>
      </p:sp>
      <p:sp>
        <p:nvSpPr>
          <p:cNvPr id="45" name="TextBox 44"/>
          <p:cNvSpPr txBox="1"/>
          <p:nvPr/>
        </p:nvSpPr>
        <p:spPr>
          <a:xfrm rot="16200000">
            <a:off x="9522243" y="3244385"/>
            <a:ext cx="28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Segoe UI Symbol4"/>
              </a:rPr>
              <a:t>8</a:t>
            </a:r>
            <a:endParaRPr lang="en-US" b="1" dirty="0">
              <a:solidFill>
                <a:srgbClr val="FF0000"/>
              </a:solidFill>
              <a:latin typeface="Segoe UI Symbol4"/>
            </a:endParaRPr>
          </a:p>
        </p:txBody>
      </p:sp>
      <p:sp>
        <p:nvSpPr>
          <p:cNvPr id="46" name="TextBox 45"/>
          <p:cNvSpPr txBox="1"/>
          <p:nvPr/>
        </p:nvSpPr>
        <p:spPr>
          <a:xfrm rot="16200000">
            <a:off x="9522242" y="5838552"/>
            <a:ext cx="28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Segoe UI Symbol4"/>
              </a:rPr>
              <a:t>8</a:t>
            </a:r>
            <a:endParaRPr lang="en-US" b="1" dirty="0">
              <a:solidFill>
                <a:srgbClr val="FF0000"/>
              </a:solidFill>
              <a:latin typeface="Segoe UI Symbol4"/>
            </a:endParaRPr>
          </a:p>
        </p:txBody>
      </p:sp>
      <p:sp>
        <p:nvSpPr>
          <p:cNvPr id="47" name="TextBox 46"/>
          <p:cNvSpPr txBox="1"/>
          <p:nvPr/>
        </p:nvSpPr>
        <p:spPr>
          <a:xfrm rot="16200000">
            <a:off x="11339277" y="4079338"/>
            <a:ext cx="28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Segoe UI Symbol4"/>
              </a:rPr>
              <a:t>8</a:t>
            </a:r>
            <a:endParaRPr lang="en-US" b="1" dirty="0">
              <a:solidFill>
                <a:srgbClr val="FF0000"/>
              </a:solidFill>
              <a:latin typeface="Segoe UI Symbol4"/>
            </a:endParaRPr>
          </a:p>
        </p:txBody>
      </p:sp>
      <p:sp>
        <p:nvSpPr>
          <p:cNvPr id="48" name="Left Brace 47"/>
          <p:cNvSpPr/>
          <p:nvPr/>
        </p:nvSpPr>
        <p:spPr>
          <a:xfrm>
            <a:off x="1354552" y="2895082"/>
            <a:ext cx="220751" cy="391943"/>
          </a:xfrm>
          <a:prstGeom prst="leftBrace">
            <a:avLst>
              <a:gd name="adj1" fmla="val 52083"/>
              <a:gd name="adj2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grpSp>
        <p:nvGrpSpPr>
          <p:cNvPr id="49" name="Group 48"/>
          <p:cNvGrpSpPr/>
          <p:nvPr/>
        </p:nvGrpSpPr>
        <p:grpSpPr>
          <a:xfrm>
            <a:off x="6345120" y="4055878"/>
            <a:ext cx="472168" cy="369332"/>
            <a:chOff x="1774877" y="5329734"/>
            <a:chExt cx="472168" cy="369332"/>
          </a:xfrm>
        </p:grpSpPr>
        <p:cxnSp>
          <p:nvCxnSpPr>
            <p:cNvPr id="50" name="Straight Connector 49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1774877" y="532973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0</a:t>
              </a:r>
            </a:p>
          </p:txBody>
        </p:sp>
      </p:grpSp>
      <p:sp>
        <p:nvSpPr>
          <p:cNvPr id="52" name="Left Brace 51"/>
          <p:cNvSpPr/>
          <p:nvPr/>
        </p:nvSpPr>
        <p:spPr>
          <a:xfrm>
            <a:off x="1285592" y="3650765"/>
            <a:ext cx="289711" cy="1069338"/>
          </a:xfrm>
          <a:prstGeom prst="leftBrace">
            <a:avLst>
              <a:gd name="adj1" fmla="val 52083"/>
              <a:gd name="adj2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54" name="TextBox 53"/>
          <p:cNvSpPr txBox="1"/>
          <p:nvPr/>
        </p:nvSpPr>
        <p:spPr>
          <a:xfrm>
            <a:off x="6359349" y="2895330"/>
            <a:ext cx="7906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err="1" smtClean="0">
                <a:solidFill>
                  <a:srgbClr val="0070C0"/>
                </a:solidFill>
                <a:latin typeface="Segoe UI Symbol4"/>
              </a:rPr>
              <a:t>i</a:t>
            </a:r>
            <a:r>
              <a:rPr lang="en-US" sz="2400" b="1" u="sng" dirty="0" smtClean="0">
                <a:solidFill>
                  <a:srgbClr val="0070C0"/>
                </a:solidFill>
                <a:latin typeface="Segoe UI Symbol4"/>
              </a:rPr>
              <a:t> = 3</a:t>
            </a:r>
            <a:endParaRPr lang="en-US" sz="2400" b="1" u="sng" dirty="0">
              <a:solidFill>
                <a:srgbClr val="0070C0"/>
              </a:solidFill>
              <a:latin typeface="Segoe UI Symbol4"/>
            </a:endParaRPr>
          </a:p>
        </p:txBody>
      </p:sp>
      <p:cxnSp>
        <p:nvCxnSpPr>
          <p:cNvPr id="55" name="Straight Connector 54"/>
          <p:cNvCxnSpPr/>
          <p:nvPr/>
        </p:nvCxnSpPr>
        <p:spPr>
          <a:xfrm flipH="1">
            <a:off x="8937327" y="2307571"/>
            <a:ext cx="159262" cy="3297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/>
        </p:nvGrpSpPr>
        <p:grpSpPr>
          <a:xfrm>
            <a:off x="7738490" y="4079338"/>
            <a:ext cx="472168" cy="369332"/>
            <a:chOff x="1774877" y="5329734"/>
            <a:chExt cx="472168" cy="369332"/>
          </a:xfrm>
        </p:grpSpPr>
        <p:cxnSp>
          <p:nvCxnSpPr>
            <p:cNvPr id="59" name="Straight Connector 58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1774877" y="532973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2</a:t>
              </a:r>
            </a:p>
          </p:txBody>
        </p:sp>
      </p:grpSp>
      <p:cxnSp>
        <p:nvCxnSpPr>
          <p:cNvPr id="61" name="Straight Connector 60"/>
          <p:cNvCxnSpPr/>
          <p:nvPr/>
        </p:nvCxnSpPr>
        <p:spPr>
          <a:xfrm flipH="1">
            <a:off x="9320339" y="2307571"/>
            <a:ext cx="159262" cy="3297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>
            <a:off x="9703351" y="2307571"/>
            <a:ext cx="159262" cy="3297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/>
          <p:cNvGrpSpPr/>
          <p:nvPr/>
        </p:nvGrpSpPr>
        <p:grpSpPr>
          <a:xfrm>
            <a:off x="9278618" y="3217482"/>
            <a:ext cx="472168" cy="369332"/>
            <a:chOff x="1774877" y="5329734"/>
            <a:chExt cx="472168" cy="369332"/>
          </a:xfrm>
        </p:grpSpPr>
        <p:cxnSp>
          <p:nvCxnSpPr>
            <p:cNvPr id="69" name="Straight Connector 68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1774877" y="532973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6</a:t>
              </a:r>
            </a:p>
          </p:txBody>
        </p:sp>
      </p:grpSp>
      <p:cxnSp>
        <p:nvCxnSpPr>
          <p:cNvPr id="71" name="Straight Connector 70"/>
          <p:cNvCxnSpPr/>
          <p:nvPr/>
        </p:nvCxnSpPr>
        <p:spPr>
          <a:xfrm flipH="1">
            <a:off x="10095691" y="2313646"/>
            <a:ext cx="159262" cy="3297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H="1">
            <a:off x="10476677" y="2304354"/>
            <a:ext cx="159262" cy="3297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 75"/>
          <p:cNvGrpSpPr/>
          <p:nvPr/>
        </p:nvGrpSpPr>
        <p:grpSpPr>
          <a:xfrm>
            <a:off x="11015285" y="3956295"/>
            <a:ext cx="562701" cy="449113"/>
            <a:chOff x="1684344" y="5230151"/>
            <a:chExt cx="562701" cy="449113"/>
          </a:xfrm>
        </p:grpSpPr>
        <p:cxnSp>
          <p:nvCxnSpPr>
            <p:cNvPr id="77" name="Straight Connector 76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1684344" y="5230151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  <a:latin typeface="Segoe UI Symbol4"/>
                </a:rPr>
                <a:t>14</a:t>
              </a:r>
              <a:endParaRPr lang="en-US" b="1" dirty="0">
                <a:solidFill>
                  <a:srgbClr val="FF0000"/>
                </a:solidFill>
                <a:latin typeface="Segoe UI Symbol4"/>
              </a:endParaRPr>
            </a:p>
          </p:txBody>
        </p:sp>
      </p:grpSp>
      <p:cxnSp>
        <p:nvCxnSpPr>
          <p:cNvPr id="79" name="Straight Connector 78"/>
          <p:cNvCxnSpPr/>
          <p:nvPr/>
        </p:nvCxnSpPr>
        <p:spPr>
          <a:xfrm flipH="1">
            <a:off x="10869017" y="2312814"/>
            <a:ext cx="159262" cy="3297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oup 64"/>
          <p:cNvGrpSpPr/>
          <p:nvPr/>
        </p:nvGrpSpPr>
        <p:grpSpPr>
          <a:xfrm>
            <a:off x="9278618" y="5851739"/>
            <a:ext cx="472168" cy="369332"/>
            <a:chOff x="1774877" y="5329734"/>
            <a:chExt cx="472168" cy="369332"/>
          </a:xfrm>
        </p:grpSpPr>
        <p:cxnSp>
          <p:nvCxnSpPr>
            <p:cNvPr id="68" name="Straight Connector 67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1774877" y="532973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7</a:t>
              </a: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10840189" y="3989723"/>
            <a:ext cx="472168" cy="369332"/>
            <a:chOff x="1774877" y="5329734"/>
            <a:chExt cx="472168" cy="369332"/>
          </a:xfrm>
        </p:grpSpPr>
        <p:cxnSp>
          <p:nvCxnSpPr>
            <p:cNvPr id="75" name="Straight Connector 74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1774877" y="532973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9</a:t>
              </a:r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8575812" y="5251469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4"/>
              </a:rPr>
              <a:t>-</a:t>
            </a:r>
            <a:r>
              <a:rPr lang="en-US" dirty="0">
                <a:latin typeface="Segoe UI Symbol4"/>
              </a:rPr>
              <a:t>7</a:t>
            </a:r>
          </a:p>
        </p:txBody>
      </p:sp>
      <p:grpSp>
        <p:nvGrpSpPr>
          <p:cNvPr id="82" name="Group 81"/>
          <p:cNvGrpSpPr/>
          <p:nvPr/>
        </p:nvGrpSpPr>
        <p:grpSpPr>
          <a:xfrm>
            <a:off x="7547453" y="3948121"/>
            <a:ext cx="445009" cy="494380"/>
            <a:chOff x="1802036" y="5184884"/>
            <a:chExt cx="445009" cy="494380"/>
          </a:xfrm>
        </p:grpSpPr>
        <p:cxnSp>
          <p:nvCxnSpPr>
            <p:cNvPr id="83" name="Straight Connector 82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/>
            <p:cNvSpPr txBox="1"/>
            <p:nvPr/>
          </p:nvSpPr>
          <p:spPr>
            <a:xfrm>
              <a:off x="1802036" y="518488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0</a:t>
              </a: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9048366" y="3077652"/>
            <a:ext cx="445009" cy="494380"/>
            <a:chOff x="1802036" y="5184884"/>
            <a:chExt cx="445009" cy="494380"/>
          </a:xfrm>
        </p:grpSpPr>
        <p:cxnSp>
          <p:nvCxnSpPr>
            <p:cNvPr id="89" name="Straight Connector 88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/>
            <p:cNvSpPr txBox="1"/>
            <p:nvPr/>
          </p:nvSpPr>
          <p:spPr>
            <a:xfrm>
              <a:off x="1802036" y="518488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4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954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>
            <a:stCxn id="12" idx="6"/>
            <a:endCxn id="18" idx="2"/>
          </p:cNvCxnSpPr>
          <p:nvPr/>
        </p:nvCxnSpPr>
        <p:spPr>
          <a:xfrm>
            <a:off x="6997720" y="4700356"/>
            <a:ext cx="90309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18" idx="7"/>
            <a:endCxn id="14" idx="2"/>
          </p:cNvCxnSpPr>
          <p:nvPr/>
        </p:nvCxnSpPr>
        <p:spPr>
          <a:xfrm flipV="1">
            <a:off x="8394309" y="3860160"/>
            <a:ext cx="987763" cy="6357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14" idx="4"/>
            <a:endCxn id="16" idx="0"/>
          </p:cNvCxnSpPr>
          <p:nvPr/>
        </p:nvCxnSpPr>
        <p:spPr>
          <a:xfrm>
            <a:off x="9671155" y="4149243"/>
            <a:ext cx="0" cy="11022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6" idx="2"/>
            <a:endCxn id="18" idx="5"/>
          </p:cNvCxnSpPr>
          <p:nvPr/>
        </p:nvCxnSpPr>
        <p:spPr>
          <a:xfrm flipH="1" flipV="1">
            <a:off x="8394309" y="4904769"/>
            <a:ext cx="987763" cy="6357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4" idx="6"/>
            <a:endCxn id="20" idx="1"/>
          </p:cNvCxnSpPr>
          <p:nvPr/>
        </p:nvCxnSpPr>
        <p:spPr>
          <a:xfrm>
            <a:off x="9960238" y="3860160"/>
            <a:ext cx="1136307" cy="6357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6" idx="6"/>
            <a:endCxn id="20" idx="3"/>
          </p:cNvCxnSpPr>
          <p:nvPr/>
        </p:nvCxnSpPr>
        <p:spPr>
          <a:xfrm flipV="1">
            <a:off x="9960238" y="4904769"/>
            <a:ext cx="1136307" cy="6357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2" idx="6"/>
            <a:endCxn id="18" idx="2"/>
          </p:cNvCxnSpPr>
          <p:nvPr/>
        </p:nvCxnSpPr>
        <p:spPr>
          <a:xfrm>
            <a:off x="6997720" y="4700356"/>
            <a:ext cx="90309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4" idx="4"/>
            <a:endCxn id="16" idx="0"/>
          </p:cNvCxnSpPr>
          <p:nvPr/>
        </p:nvCxnSpPr>
        <p:spPr>
          <a:xfrm>
            <a:off x="9671155" y="4149243"/>
            <a:ext cx="0" cy="110222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8" idx="7"/>
            <a:endCxn id="14" idx="2"/>
          </p:cNvCxnSpPr>
          <p:nvPr/>
        </p:nvCxnSpPr>
        <p:spPr>
          <a:xfrm flipV="1">
            <a:off x="8394309" y="3860160"/>
            <a:ext cx="987763" cy="63578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16" idx="6"/>
            <a:endCxn id="20" idx="3"/>
          </p:cNvCxnSpPr>
          <p:nvPr/>
        </p:nvCxnSpPr>
        <p:spPr>
          <a:xfrm flipV="1">
            <a:off x="9960238" y="4904769"/>
            <a:ext cx="1136307" cy="63578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14" idx="6"/>
            <a:endCxn id="20" idx="1"/>
          </p:cNvCxnSpPr>
          <p:nvPr/>
        </p:nvCxnSpPr>
        <p:spPr>
          <a:xfrm>
            <a:off x="9960238" y="3860160"/>
            <a:ext cx="1136307" cy="63578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16" idx="2"/>
            <a:endCxn id="18" idx="5"/>
          </p:cNvCxnSpPr>
          <p:nvPr/>
        </p:nvCxnSpPr>
        <p:spPr>
          <a:xfrm flipH="1" flipV="1">
            <a:off x="8394309" y="4904769"/>
            <a:ext cx="987763" cy="63578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BELLMAN  FORD  ALGORITHM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15FD3-4FF7-45D7-B77F-0EDFB1CE5650}" type="datetime2">
              <a:rPr lang="en-US" smtClean="0"/>
              <a:t>Thursday, October 14,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Swapnil Biswas, Lecturer, Dept of CSE, MIST</a:t>
            </a:r>
            <a:endParaRPr lang="en-US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1111222" y="1799774"/>
            <a:ext cx="4916658" cy="43654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sz="1800" b="1" dirty="0" err="1" smtClean="0">
                <a:latin typeface="Courier New" panose="02070309020205020404" pitchFamily="49" charset="0"/>
              </a:rPr>
              <a:t>BellmanFord</a:t>
            </a:r>
            <a:r>
              <a:rPr lang="en-US" sz="1800" b="1" dirty="0" smtClean="0">
                <a:latin typeface="Courier New" panose="02070309020205020404" pitchFamily="49" charset="0"/>
              </a:rPr>
              <a:t>()</a:t>
            </a:r>
          </a:p>
          <a:p>
            <a:pPr>
              <a:buFont typeface="Monotype Sorts" pitchFamily="2" charset="2"/>
              <a:buNone/>
            </a:pPr>
            <a:r>
              <a:rPr lang="en-US" sz="1800" b="1" dirty="0" smtClean="0">
                <a:latin typeface="Courier New" panose="02070309020205020404" pitchFamily="49" charset="0"/>
              </a:rPr>
              <a:t>   for each v </a:t>
            </a:r>
            <a:r>
              <a:rPr lang="en-US" sz="18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 V</a:t>
            </a:r>
          </a:p>
          <a:p>
            <a:pPr>
              <a:buFont typeface="Monotype Sorts" pitchFamily="2" charset="2"/>
              <a:buNone/>
            </a:pPr>
            <a:r>
              <a:rPr lang="en-US" sz="18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      d[v] = ;</a:t>
            </a:r>
          </a:p>
          <a:p>
            <a:pPr>
              <a:buFont typeface="Monotype Sorts" pitchFamily="2" charset="2"/>
              <a:buNone/>
            </a:pPr>
            <a:r>
              <a:rPr lang="en-US" sz="18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   d[s] = 0;</a:t>
            </a:r>
          </a:p>
          <a:p>
            <a:pPr>
              <a:buFont typeface="Monotype Sorts" pitchFamily="2" charset="2"/>
              <a:buNone/>
            </a:pPr>
            <a:endParaRPr lang="en-US" sz="1800" b="1" dirty="0" smtClean="0">
              <a:latin typeface="Courier New" panose="02070309020205020404" pitchFamily="49" charset="0"/>
              <a:sym typeface="Symbol" panose="05050102010706020507" pitchFamily="18" charset="2"/>
            </a:endParaRPr>
          </a:p>
          <a:p>
            <a:pPr>
              <a:buFont typeface="Monotype Sorts" pitchFamily="2" charset="2"/>
              <a:buNone/>
            </a:pPr>
            <a:r>
              <a:rPr lang="en-US" sz="18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   for </a:t>
            </a:r>
            <a:r>
              <a:rPr lang="en-US" sz="1800" b="1" dirty="0" err="1" smtClean="0">
                <a:latin typeface="Courier New" panose="02070309020205020404" pitchFamily="49" charset="0"/>
                <a:sym typeface="Symbol" panose="05050102010706020507" pitchFamily="18" charset="2"/>
              </a:rPr>
              <a:t>i</a:t>
            </a:r>
            <a:r>
              <a:rPr lang="en-US" sz="18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=1 to |V|-1</a:t>
            </a:r>
          </a:p>
          <a:p>
            <a:pPr>
              <a:buFont typeface="Monotype Sorts" pitchFamily="2" charset="2"/>
              <a:buNone/>
            </a:pPr>
            <a:r>
              <a:rPr lang="en-US" sz="18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      for each edge (</a:t>
            </a:r>
            <a:r>
              <a:rPr lang="en-US" sz="1800" b="1" dirty="0" err="1" smtClean="0">
                <a:latin typeface="Courier New" panose="02070309020205020404" pitchFamily="49" charset="0"/>
                <a:sym typeface="Symbol" panose="05050102010706020507" pitchFamily="18" charset="2"/>
              </a:rPr>
              <a:t>u,v</a:t>
            </a:r>
            <a:r>
              <a:rPr lang="en-US" sz="18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)  E</a:t>
            </a:r>
          </a:p>
          <a:p>
            <a:pPr>
              <a:buFont typeface="Monotype Sorts" pitchFamily="2" charset="2"/>
              <a:buNone/>
            </a:pPr>
            <a:r>
              <a:rPr lang="en-US" sz="18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         Relax(</a:t>
            </a:r>
            <a:r>
              <a:rPr lang="en-US" sz="1800" b="1" dirty="0" err="1" smtClean="0">
                <a:latin typeface="Courier New" panose="02070309020205020404" pitchFamily="49" charset="0"/>
                <a:sym typeface="Symbol" panose="05050102010706020507" pitchFamily="18" charset="2"/>
              </a:rPr>
              <a:t>u,v,w</a:t>
            </a:r>
            <a:r>
              <a:rPr lang="en-US" sz="18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);</a:t>
            </a:r>
          </a:p>
          <a:p>
            <a:pPr>
              <a:buFont typeface="Monotype Sorts" pitchFamily="2" charset="2"/>
              <a:buNone/>
            </a:pPr>
            <a:endParaRPr lang="en-US" sz="1800" b="1" dirty="0" smtClean="0">
              <a:latin typeface="Courier New" panose="02070309020205020404" pitchFamily="49" charset="0"/>
              <a:sym typeface="Symbol" panose="05050102010706020507" pitchFamily="18" charset="2"/>
            </a:endParaRPr>
          </a:p>
          <a:p>
            <a:pPr>
              <a:buFont typeface="Monotype Sorts" pitchFamily="2" charset="2"/>
              <a:buNone/>
            </a:pPr>
            <a:r>
              <a:rPr lang="en-US" sz="18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   for each edge (</a:t>
            </a:r>
            <a:r>
              <a:rPr lang="en-US" sz="1800" b="1" dirty="0" err="1" smtClean="0">
                <a:latin typeface="Courier New" panose="02070309020205020404" pitchFamily="49" charset="0"/>
                <a:sym typeface="Symbol" panose="05050102010706020507" pitchFamily="18" charset="2"/>
              </a:rPr>
              <a:t>u,v</a:t>
            </a:r>
            <a:r>
              <a:rPr lang="en-US" sz="18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)  E</a:t>
            </a:r>
          </a:p>
          <a:p>
            <a:pPr>
              <a:buFont typeface="Monotype Sorts" pitchFamily="2" charset="2"/>
              <a:buNone/>
            </a:pPr>
            <a:r>
              <a:rPr lang="en-US" sz="18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      if (d[v] &gt; d[u] + w(</a:t>
            </a:r>
            <a:r>
              <a:rPr lang="en-US" sz="1800" b="1" dirty="0" err="1" smtClean="0">
                <a:latin typeface="Courier New" panose="02070309020205020404" pitchFamily="49" charset="0"/>
                <a:sym typeface="Symbol" panose="05050102010706020507" pitchFamily="18" charset="2"/>
              </a:rPr>
              <a:t>u,v</a:t>
            </a:r>
            <a:r>
              <a:rPr lang="en-US" sz="18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))</a:t>
            </a:r>
          </a:p>
          <a:p>
            <a:pPr>
              <a:buFont typeface="Monotype Sorts" pitchFamily="2" charset="2"/>
              <a:buNone/>
            </a:pPr>
            <a:r>
              <a:rPr lang="en-US" sz="18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           return “no solution”;</a:t>
            </a:r>
          </a:p>
          <a:p>
            <a:pPr>
              <a:buFont typeface="Monotype Sorts" pitchFamily="2" charset="2"/>
              <a:buNone/>
            </a:pPr>
            <a:endParaRPr lang="en-US" sz="1800" b="1" dirty="0" smtClean="0"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6419554" y="4411273"/>
            <a:ext cx="578166" cy="57816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535038" y="452674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A</a:t>
            </a:r>
          </a:p>
        </p:txBody>
      </p:sp>
      <p:sp>
        <p:nvSpPr>
          <p:cNvPr id="14" name="Oval 13"/>
          <p:cNvSpPr/>
          <p:nvPr/>
        </p:nvSpPr>
        <p:spPr>
          <a:xfrm>
            <a:off x="9382072" y="3571077"/>
            <a:ext cx="578166" cy="57816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9497556" y="3686546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C</a:t>
            </a:r>
          </a:p>
        </p:txBody>
      </p:sp>
      <p:sp>
        <p:nvSpPr>
          <p:cNvPr id="16" name="Oval 15"/>
          <p:cNvSpPr/>
          <p:nvPr/>
        </p:nvSpPr>
        <p:spPr>
          <a:xfrm>
            <a:off x="9382072" y="5251469"/>
            <a:ext cx="578166" cy="57816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9497556" y="5366938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D</a:t>
            </a:r>
          </a:p>
        </p:txBody>
      </p:sp>
      <p:sp>
        <p:nvSpPr>
          <p:cNvPr id="18" name="Oval 17"/>
          <p:cNvSpPr/>
          <p:nvPr/>
        </p:nvSpPr>
        <p:spPr>
          <a:xfrm>
            <a:off x="7900813" y="4411273"/>
            <a:ext cx="578166" cy="57816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8016297" y="452674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B</a:t>
            </a:r>
          </a:p>
        </p:txBody>
      </p:sp>
      <p:sp>
        <p:nvSpPr>
          <p:cNvPr id="20" name="Oval 19"/>
          <p:cNvSpPr/>
          <p:nvPr/>
        </p:nvSpPr>
        <p:spPr>
          <a:xfrm>
            <a:off x="11011875" y="4411273"/>
            <a:ext cx="578166" cy="57816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1127359" y="452674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251379" y="472010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575284" y="38259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4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358249" y="458622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0291764" y="521107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2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0291764" y="379784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8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342634" y="2267966"/>
            <a:ext cx="507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Segoe UI Symbol4"/>
              </a:rPr>
              <a:t>Edge sequence, S ={ AB,CD,BC,DE,CE,DB }</a:t>
            </a:r>
            <a:endParaRPr lang="en-US" dirty="0">
              <a:latin typeface="Segoe UI Symbol4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342634" y="1887378"/>
            <a:ext cx="1608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Segoe UI Symbol4"/>
              </a:rPr>
              <a:t>Source = A</a:t>
            </a:r>
            <a:endParaRPr lang="en-US" dirty="0">
              <a:latin typeface="Segoe UI Symbol4"/>
            </a:endParaRPr>
          </a:p>
        </p:txBody>
      </p:sp>
      <p:sp>
        <p:nvSpPr>
          <p:cNvPr id="28" name="Left Brace 27"/>
          <p:cNvSpPr/>
          <p:nvPr/>
        </p:nvSpPr>
        <p:spPr>
          <a:xfrm>
            <a:off x="1285592" y="2238604"/>
            <a:ext cx="289711" cy="613239"/>
          </a:xfrm>
          <a:prstGeom prst="leftBrace">
            <a:avLst>
              <a:gd name="adj1" fmla="val 52083"/>
              <a:gd name="adj2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43" name="TextBox 42"/>
          <p:cNvSpPr txBox="1"/>
          <p:nvPr/>
        </p:nvSpPr>
        <p:spPr>
          <a:xfrm rot="16200000">
            <a:off x="6562290" y="4079823"/>
            <a:ext cx="28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Segoe UI Symbol4"/>
              </a:rPr>
              <a:t>8</a:t>
            </a:r>
            <a:endParaRPr lang="en-US" b="1" dirty="0">
              <a:solidFill>
                <a:srgbClr val="FF0000"/>
              </a:solidFill>
              <a:latin typeface="Segoe UI Symbol4"/>
            </a:endParaRPr>
          </a:p>
        </p:txBody>
      </p:sp>
      <p:sp>
        <p:nvSpPr>
          <p:cNvPr id="44" name="TextBox 43"/>
          <p:cNvSpPr txBox="1"/>
          <p:nvPr/>
        </p:nvSpPr>
        <p:spPr>
          <a:xfrm rot="16200000">
            <a:off x="7973440" y="4079338"/>
            <a:ext cx="28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Segoe UI Symbol4"/>
              </a:rPr>
              <a:t>8</a:t>
            </a:r>
            <a:endParaRPr lang="en-US" b="1" dirty="0">
              <a:solidFill>
                <a:srgbClr val="FF0000"/>
              </a:solidFill>
              <a:latin typeface="Segoe UI Symbol4"/>
            </a:endParaRPr>
          </a:p>
        </p:txBody>
      </p:sp>
      <p:sp>
        <p:nvSpPr>
          <p:cNvPr id="45" name="TextBox 44"/>
          <p:cNvSpPr txBox="1"/>
          <p:nvPr/>
        </p:nvSpPr>
        <p:spPr>
          <a:xfrm rot="16200000">
            <a:off x="9522243" y="3244385"/>
            <a:ext cx="28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Segoe UI Symbol4"/>
              </a:rPr>
              <a:t>8</a:t>
            </a:r>
            <a:endParaRPr lang="en-US" b="1" dirty="0">
              <a:solidFill>
                <a:srgbClr val="FF0000"/>
              </a:solidFill>
              <a:latin typeface="Segoe UI Symbol4"/>
            </a:endParaRPr>
          </a:p>
        </p:txBody>
      </p:sp>
      <p:sp>
        <p:nvSpPr>
          <p:cNvPr id="46" name="TextBox 45"/>
          <p:cNvSpPr txBox="1"/>
          <p:nvPr/>
        </p:nvSpPr>
        <p:spPr>
          <a:xfrm rot="16200000">
            <a:off x="9522242" y="5838552"/>
            <a:ext cx="28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Segoe UI Symbol4"/>
              </a:rPr>
              <a:t>8</a:t>
            </a:r>
            <a:endParaRPr lang="en-US" b="1" dirty="0">
              <a:solidFill>
                <a:srgbClr val="FF0000"/>
              </a:solidFill>
              <a:latin typeface="Segoe UI Symbol4"/>
            </a:endParaRPr>
          </a:p>
        </p:txBody>
      </p:sp>
      <p:sp>
        <p:nvSpPr>
          <p:cNvPr id="47" name="TextBox 46"/>
          <p:cNvSpPr txBox="1"/>
          <p:nvPr/>
        </p:nvSpPr>
        <p:spPr>
          <a:xfrm rot="16200000">
            <a:off x="11339277" y="4079338"/>
            <a:ext cx="28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Segoe UI Symbol4"/>
              </a:rPr>
              <a:t>8</a:t>
            </a:r>
            <a:endParaRPr lang="en-US" b="1" dirty="0">
              <a:solidFill>
                <a:srgbClr val="FF0000"/>
              </a:solidFill>
              <a:latin typeface="Segoe UI Symbol4"/>
            </a:endParaRPr>
          </a:p>
        </p:txBody>
      </p:sp>
      <p:sp>
        <p:nvSpPr>
          <p:cNvPr id="48" name="Left Brace 47"/>
          <p:cNvSpPr/>
          <p:nvPr/>
        </p:nvSpPr>
        <p:spPr>
          <a:xfrm>
            <a:off x="1354552" y="2895082"/>
            <a:ext cx="220751" cy="391943"/>
          </a:xfrm>
          <a:prstGeom prst="leftBrace">
            <a:avLst>
              <a:gd name="adj1" fmla="val 52083"/>
              <a:gd name="adj2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grpSp>
        <p:nvGrpSpPr>
          <p:cNvPr id="49" name="Group 48"/>
          <p:cNvGrpSpPr/>
          <p:nvPr/>
        </p:nvGrpSpPr>
        <p:grpSpPr>
          <a:xfrm>
            <a:off x="6345120" y="4055878"/>
            <a:ext cx="472168" cy="369332"/>
            <a:chOff x="1774877" y="5329734"/>
            <a:chExt cx="472168" cy="369332"/>
          </a:xfrm>
        </p:grpSpPr>
        <p:cxnSp>
          <p:nvCxnSpPr>
            <p:cNvPr id="50" name="Straight Connector 49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1774877" y="532973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0</a:t>
              </a:r>
            </a:p>
          </p:txBody>
        </p:sp>
      </p:grpSp>
      <p:sp>
        <p:nvSpPr>
          <p:cNvPr id="52" name="Left Brace 51"/>
          <p:cNvSpPr/>
          <p:nvPr/>
        </p:nvSpPr>
        <p:spPr>
          <a:xfrm>
            <a:off x="1285592" y="3650765"/>
            <a:ext cx="289711" cy="1069338"/>
          </a:xfrm>
          <a:prstGeom prst="leftBrace">
            <a:avLst>
              <a:gd name="adj1" fmla="val 52083"/>
              <a:gd name="adj2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54" name="TextBox 53"/>
          <p:cNvSpPr txBox="1"/>
          <p:nvPr/>
        </p:nvSpPr>
        <p:spPr>
          <a:xfrm>
            <a:off x="6359349" y="2895330"/>
            <a:ext cx="7906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err="1" smtClean="0">
                <a:solidFill>
                  <a:srgbClr val="0070C0"/>
                </a:solidFill>
                <a:latin typeface="Segoe UI Symbol4"/>
              </a:rPr>
              <a:t>i</a:t>
            </a:r>
            <a:r>
              <a:rPr lang="en-US" sz="2400" b="1" u="sng" dirty="0" smtClean="0">
                <a:solidFill>
                  <a:srgbClr val="0070C0"/>
                </a:solidFill>
                <a:latin typeface="Segoe UI Symbol4"/>
              </a:rPr>
              <a:t> = 4</a:t>
            </a:r>
            <a:endParaRPr lang="en-US" sz="2400" b="1" u="sng" dirty="0">
              <a:solidFill>
                <a:srgbClr val="0070C0"/>
              </a:solidFill>
              <a:latin typeface="Segoe UI Symbol4"/>
            </a:endParaRPr>
          </a:p>
        </p:txBody>
      </p:sp>
      <p:cxnSp>
        <p:nvCxnSpPr>
          <p:cNvPr id="55" name="Straight Connector 54"/>
          <p:cNvCxnSpPr/>
          <p:nvPr/>
        </p:nvCxnSpPr>
        <p:spPr>
          <a:xfrm flipH="1">
            <a:off x="8937327" y="2307571"/>
            <a:ext cx="159262" cy="3297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/>
        </p:nvGrpSpPr>
        <p:grpSpPr>
          <a:xfrm>
            <a:off x="7738490" y="4079338"/>
            <a:ext cx="472168" cy="369332"/>
            <a:chOff x="1774877" y="5329734"/>
            <a:chExt cx="472168" cy="369332"/>
          </a:xfrm>
        </p:grpSpPr>
        <p:cxnSp>
          <p:nvCxnSpPr>
            <p:cNvPr id="59" name="Straight Connector 58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1774877" y="532973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2</a:t>
              </a:r>
            </a:p>
          </p:txBody>
        </p:sp>
      </p:grpSp>
      <p:cxnSp>
        <p:nvCxnSpPr>
          <p:cNvPr id="61" name="Straight Connector 60"/>
          <p:cNvCxnSpPr/>
          <p:nvPr/>
        </p:nvCxnSpPr>
        <p:spPr>
          <a:xfrm flipH="1">
            <a:off x="9320339" y="2307571"/>
            <a:ext cx="159262" cy="3297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>
            <a:off x="9703351" y="2307571"/>
            <a:ext cx="159262" cy="3297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/>
          <p:cNvGrpSpPr/>
          <p:nvPr/>
        </p:nvGrpSpPr>
        <p:grpSpPr>
          <a:xfrm>
            <a:off x="9278618" y="3217482"/>
            <a:ext cx="472168" cy="369332"/>
            <a:chOff x="1774877" y="5329734"/>
            <a:chExt cx="472168" cy="369332"/>
          </a:xfrm>
        </p:grpSpPr>
        <p:cxnSp>
          <p:nvCxnSpPr>
            <p:cNvPr id="69" name="Straight Connector 68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1774877" y="532973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6</a:t>
              </a:r>
            </a:p>
          </p:txBody>
        </p:sp>
      </p:grpSp>
      <p:cxnSp>
        <p:nvCxnSpPr>
          <p:cNvPr id="71" name="Straight Connector 70"/>
          <p:cNvCxnSpPr/>
          <p:nvPr/>
        </p:nvCxnSpPr>
        <p:spPr>
          <a:xfrm flipH="1">
            <a:off x="10095691" y="2313646"/>
            <a:ext cx="159262" cy="3297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H="1">
            <a:off x="10476677" y="2304354"/>
            <a:ext cx="159262" cy="3297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 75"/>
          <p:cNvGrpSpPr/>
          <p:nvPr/>
        </p:nvGrpSpPr>
        <p:grpSpPr>
          <a:xfrm>
            <a:off x="11015285" y="3956295"/>
            <a:ext cx="562701" cy="449113"/>
            <a:chOff x="1684344" y="5230151"/>
            <a:chExt cx="562701" cy="449113"/>
          </a:xfrm>
        </p:grpSpPr>
        <p:cxnSp>
          <p:nvCxnSpPr>
            <p:cNvPr id="77" name="Straight Connector 76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1684344" y="5230151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  <a:latin typeface="Segoe UI Symbol4"/>
                </a:rPr>
                <a:t>14</a:t>
              </a:r>
              <a:endParaRPr lang="en-US" b="1" dirty="0">
                <a:solidFill>
                  <a:srgbClr val="FF0000"/>
                </a:solidFill>
                <a:latin typeface="Segoe UI Symbol4"/>
              </a:endParaRPr>
            </a:p>
          </p:txBody>
        </p:sp>
      </p:grpSp>
      <p:cxnSp>
        <p:nvCxnSpPr>
          <p:cNvPr id="79" name="Straight Connector 78"/>
          <p:cNvCxnSpPr/>
          <p:nvPr/>
        </p:nvCxnSpPr>
        <p:spPr>
          <a:xfrm flipH="1">
            <a:off x="10869017" y="2312814"/>
            <a:ext cx="159262" cy="3297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oup 64"/>
          <p:cNvGrpSpPr/>
          <p:nvPr/>
        </p:nvGrpSpPr>
        <p:grpSpPr>
          <a:xfrm>
            <a:off x="9278618" y="5851739"/>
            <a:ext cx="472168" cy="369332"/>
            <a:chOff x="1774877" y="5329734"/>
            <a:chExt cx="472168" cy="369332"/>
          </a:xfrm>
        </p:grpSpPr>
        <p:cxnSp>
          <p:nvCxnSpPr>
            <p:cNvPr id="68" name="Straight Connector 67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1774877" y="532973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7</a:t>
              </a: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10840189" y="3989723"/>
            <a:ext cx="472168" cy="369332"/>
            <a:chOff x="1774877" y="5329734"/>
            <a:chExt cx="472168" cy="369332"/>
          </a:xfrm>
        </p:grpSpPr>
        <p:cxnSp>
          <p:nvCxnSpPr>
            <p:cNvPr id="75" name="Straight Connector 74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1774877" y="532973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9</a:t>
              </a:r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8575812" y="5251469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4"/>
              </a:rPr>
              <a:t>-</a:t>
            </a:r>
            <a:r>
              <a:rPr lang="en-US" dirty="0">
                <a:latin typeface="Segoe UI Symbol4"/>
              </a:rPr>
              <a:t>7</a:t>
            </a:r>
          </a:p>
        </p:txBody>
      </p:sp>
      <p:grpSp>
        <p:nvGrpSpPr>
          <p:cNvPr id="82" name="Group 81"/>
          <p:cNvGrpSpPr/>
          <p:nvPr/>
        </p:nvGrpSpPr>
        <p:grpSpPr>
          <a:xfrm>
            <a:off x="7547453" y="3948121"/>
            <a:ext cx="445009" cy="494380"/>
            <a:chOff x="1802036" y="5184884"/>
            <a:chExt cx="445009" cy="494380"/>
          </a:xfrm>
        </p:grpSpPr>
        <p:cxnSp>
          <p:nvCxnSpPr>
            <p:cNvPr id="83" name="Straight Connector 82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/>
            <p:cNvSpPr txBox="1"/>
            <p:nvPr/>
          </p:nvSpPr>
          <p:spPr>
            <a:xfrm>
              <a:off x="1802036" y="518488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0</a:t>
              </a: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9048366" y="3077652"/>
            <a:ext cx="445009" cy="494380"/>
            <a:chOff x="1802036" y="5184884"/>
            <a:chExt cx="445009" cy="494380"/>
          </a:xfrm>
        </p:grpSpPr>
        <p:cxnSp>
          <p:nvCxnSpPr>
            <p:cNvPr id="89" name="Straight Connector 88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/>
            <p:cNvSpPr txBox="1"/>
            <p:nvPr/>
          </p:nvSpPr>
          <p:spPr>
            <a:xfrm>
              <a:off x="1802036" y="518488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4</a:t>
              </a: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9021207" y="5831937"/>
            <a:ext cx="472168" cy="369332"/>
            <a:chOff x="1774877" y="5329734"/>
            <a:chExt cx="472168" cy="369332"/>
          </a:xfrm>
        </p:grpSpPr>
        <p:cxnSp>
          <p:nvCxnSpPr>
            <p:cNvPr id="86" name="Straight Connector 85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/>
            <p:cNvSpPr txBox="1"/>
            <p:nvPr/>
          </p:nvSpPr>
          <p:spPr>
            <a:xfrm>
              <a:off x="1774877" y="532973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5</a:t>
              </a: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10738805" y="3828421"/>
            <a:ext cx="352524" cy="452076"/>
            <a:chOff x="1894521" y="5227188"/>
            <a:chExt cx="352524" cy="452076"/>
          </a:xfrm>
        </p:grpSpPr>
        <p:cxnSp>
          <p:nvCxnSpPr>
            <p:cNvPr id="95" name="Straight Connector 94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/>
            <p:cNvSpPr txBox="1"/>
            <p:nvPr/>
          </p:nvSpPr>
          <p:spPr>
            <a:xfrm>
              <a:off x="1894521" y="522718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7</a:t>
              </a:r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7358162" y="3790837"/>
            <a:ext cx="445009" cy="494380"/>
            <a:chOff x="1802036" y="5184884"/>
            <a:chExt cx="445009" cy="494380"/>
          </a:xfrm>
        </p:grpSpPr>
        <p:cxnSp>
          <p:nvCxnSpPr>
            <p:cNvPr id="98" name="Straight Connector 97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/>
            <p:cNvSpPr txBox="1"/>
            <p:nvPr/>
          </p:nvSpPr>
          <p:spPr>
            <a:xfrm>
              <a:off x="1802036" y="5184884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  <a:latin typeface="Segoe UI Symbol4"/>
                </a:rPr>
                <a:t>-2</a:t>
              </a:r>
              <a:endParaRPr lang="en-US" b="1" dirty="0">
                <a:solidFill>
                  <a:srgbClr val="FF0000"/>
                </a:solidFill>
                <a:latin typeface="Segoe UI Symbol4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719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>
            <a:stCxn id="12" idx="6"/>
            <a:endCxn id="18" idx="2"/>
          </p:cNvCxnSpPr>
          <p:nvPr/>
        </p:nvCxnSpPr>
        <p:spPr>
          <a:xfrm>
            <a:off x="6997720" y="4700356"/>
            <a:ext cx="90309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18" idx="7"/>
            <a:endCxn id="14" idx="2"/>
          </p:cNvCxnSpPr>
          <p:nvPr/>
        </p:nvCxnSpPr>
        <p:spPr>
          <a:xfrm flipV="1">
            <a:off x="8394309" y="3860160"/>
            <a:ext cx="987763" cy="6357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14" idx="4"/>
            <a:endCxn id="16" idx="0"/>
          </p:cNvCxnSpPr>
          <p:nvPr/>
        </p:nvCxnSpPr>
        <p:spPr>
          <a:xfrm>
            <a:off x="9671155" y="4149243"/>
            <a:ext cx="0" cy="11022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6" idx="2"/>
            <a:endCxn id="18" idx="5"/>
          </p:cNvCxnSpPr>
          <p:nvPr/>
        </p:nvCxnSpPr>
        <p:spPr>
          <a:xfrm flipH="1" flipV="1">
            <a:off x="8394309" y="4904769"/>
            <a:ext cx="987763" cy="6357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4" idx="6"/>
            <a:endCxn id="20" idx="1"/>
          </p:cNvCxnSpPr>
          <p:nvPr/>
        </p:nvCxnSpPr>
        <p:spPr>
          <a:xfrm>
            <a:off x="9960238" y="3860160"/>
            <a:ext cx="1136307" cy="6357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6" idx="6"/>
            <a:endCxn id="20" idx="3"/>
          </p:cNvCxnSpPr>
          <p:nvPr/>
        </p:nvCxnSpPr>
        <p:spPr>
          <a:xfrm flipV="1">
            <a:off x="9960238" y="4904769"/>
            <a:ext cx="1136307" cy="6357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2" idx="6"/>
            <a:endCxn id="18" idx="2"/>
          </p:cNvCxnSpPr>
          <p:nvPr/>
        </p:nvCxnSpPr>
        <p:spPr>
          <a:xfrm>
            <a:off x="6997720" y="4700356"/>
            <a:ext cx="90309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4" idx="4"/>
            <a:endCxn id="16" idx="0"/>
          </p:cNvCxnSpPr>
          <p:nvPr/>
        </p:nvCxnSpPr>
        <p:spPr>
          <a:xfrm>
            <a:off x="9671155" y="4149243"/>
            <a:ext cx="0" cy="110222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8" idx="7"/>
            <a:endCxn id="14" idx="2"/>
          </p:cNvCxnSpPr>
          <p:nvPr/>
        </p:nvCxnSpPr>
        <p:spPr>
          <a:xfrm flipV="1">
            <a:off x="8394309" y="3860160"/>
            <a:ext cx="987763" cy="63578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BELLMAN  FORD  ALGORITHM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52FC8-86DD-4F83-BB68-FFCE7931490A}" type="datetime2">
              <a:rPr lang="en-US" smtClean="0"/>
              <a:t>Thursday, October 14,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Swapnil Biswas, Lecturer, Dept of CSE, MIST</a:t>
            </a:r>
            <a:endParaRPr lang="en-US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1111222" y="1799774"/>
            <a:ext cx="4916658" cy="43654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sz="1800" b="1" dirty="0" err="1" smtClean="0">
                <a:latin typeface="Courier New" panose="02070309020205020404" pitchFamily="49" charset="0"/>
              </a:rPr>
              <a:t>BellmanFord</a:t>
            </a:r>
            <a:r>
              <a:rPr lang="en-US" sz="1800" b="1" dirty="0" smtClean="0">
                <a:latin typeface="Courier New" panose="02070309020205020404" pitchFamily="49" charset="0"/>
              </a:rPr>
              <a:t>()</a:t>
            </a:r>
          </a:p>
          <a:p>
            <a:pPr>
              <a:buFont typeface="Monotype Sorts" pitchFamily="2" charset="2"/>
              <a:buNone/>
            </a:pPr>
            <a:r>
              <a:rPr lang="en-US" sz="1800" b="1" dirty="0" smtClean="0">
                <a:latin typeface="Courier New" panose="02070309020205020404" pitchFamily="49" charset="0"/>
              </a:rPr>
              <a:t>   for each v </a:t>
            </a:r>
            <a:r>
              <a:rPr lang="en-US" sz="18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 V</a:t>
            </a:r>
          </a:p>
          <a:p>
            <a:pPr>
              <a:buFont typeface="Monotype Sorts" pitchFamily="2" charset="2"/>
              <a:buNone/>
            </a:pPr>
            <a:r>
              <a:rPr lang="en-US" sz="18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      d[v] = ;</a:t>
            </a:r>
          </a:p>
          <a:p>
            <a:pPr>
              <a:buFont typeface="Monotype Sorts" pitchFamily="2" charset="2"/>
              <a:buNone/>
            </a:pPr>
            <a:r>
              <a:rPr lang="en-US" sz="18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   d[s] = 0;</a:t>
            </a:r>
          </a:p>
          <a:p>
            <a:pPr>
              <a:buFont typeface="Monotype Sorts" pitchFamily="2" charset="2"/>
              <a:buNone/>
            </a:pPr>
            <a:endParaRPr lang="en-US" sz="1800" b="1" dirty="0" smtClean="0">
              <a:latin typeface="Courier New" panose="02070309020205020404" pitchFamily="49" charset="0"/>
              <a:sym typeface="Symbol" panose="05050102010706020507" pitchFamily="18" charset="2"/>
            </a:endParaRPr>
          </a:p>
          <a:p>
            <a:pPr>
              <a:buFont typeface="Monotype Sorts" pitchFamily="2" charset="2"/>
              <a:buNone/>
            </a:pPr>
            <a:r>
              <a:rPr lang="en-US" sz="18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   for </a:t>
            </a:r>
            <a:r>
              <a:rPr lang="en-US" sz="1800" b="1" dirty="0" err="1" smtClean="0">
                <a:latin typeface="Courier New" panose="02070309020205020404" pitchFamily="49" charset="0"/>
                <a:sym typeface="Symbol" panose="05050102010706020507" pitchFamily="18" charset="2"/>
              </a:rPr>
              <a:t>i</a:t>
            </a:r>
            <a:r>
              <a:rPr lang="en-US" sz="18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=1 to |V|-1</a:t>
            </a:r>
          </a:p>
          <a:p>
            <a:pPr>
              <a:buFont typeface="Monotype Sorts" pitchFamily="2" charset="2"/>
              <a:buNone/>
            </a:pPr>
            <a:r>
              <a:rPr lang="en-US" sz="18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      for each edge (</a:t>
            </a:r>
            <a:r>
              <a:rPr lang="en-US" sz="1800" b="1" dirty="0" err="1" smtClean="0">
                <a:latin typeface="Courier New" panose="02070309020205020404" pitchFamily="49" charset="0"/>
                <a:sym typeface="Symbol" panose="05050102010706020507" pitchFamily="18" charset="2"/>
              </a:rPr>
              <a:t>u,v</a:t>
            </a:r>
            <a:r>
              <a:rPr lang="en-US" sz="18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)  E</a:t>
            </a:r>
          </a:p>
          <a:p>
            <a:pPr>
              <a:buFont typeface="Monotype Sorts" pitchFamily="2" charset="2"/>
              <a:buNone/>
            </a:pPr>
            <a:r>
              <a:rPr lang="en-US" sz="18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         Relax(</a:t>
            </a:r>
            <a:r>
              <a:rPr lang="en-US" sz="1800" b="1" dirty="0" err="1" smtClean="0">
                <a:latin typeface="Courier New" panose="02070309020205020404" pitchFamily="49" charset="0"/>
                <a:sym typeface="Symbol" panose="05050102010706020507" pitchFamily="18" charset="2"/>
              </a:rPr>
              <a:t>u,v,w</a:t>
            </a:r>
            <a:r>
              <a:rPr lang="en-US" sz="18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);</a:t>
            </a:r>
          </a:p>
          <a:p>
            <a:pPr>
              <a:buFont typeface="Monotype Sorts" pitchFamily="2" charset="2"/>
              <a:buNone/>
            </a:pPr>
            <a:endParaRPr lang="en-US" sz="1800" b="1" dirty="0" smtClean="0">
              <a:latin typeface="Courier New" panose="02070309020205020404" pitchFamily="49" charset="0"/>
              <a:sym typeface="Symbol" panose="05050102010706020507" pitchFamily="18" charset="2"/>
            </a:endParaRPr>
          </a:p>
          <a:p>
            <a:pPr>
              <a:buFont typeface="Monotype Sorts" pitchFamily="2" charset="2"/>
              <a:buNone/>
            </a:pPr>
            <a:r>
              <a:rPr lang="en-US" sz="18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   for each edge (</a:t>
            </a:r>
            <a:r>
              <a:rPr lang="en-US" sz="1800" b="1" dirty="0" err="1" smtClean="0">
                <a:latin typeface="Courier New" panose="02070309020205020404" pitchFamily="49" charset="0"/>
                <a:sym typeface="Symbol" panose="05050102010706020507" pitchFamily="18" charset="2"/>
              </a:rPr>
              <a:t>u,v</a:t>
            </a:r>
            <a:r>
              <a:rPr lang="en-US" sz="18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)  E</a:t>
            </a:r>
          </a:p>
          <a:p>
            <a:pPr>
              <a:buFont typeface="Monotype Sorts" pitchFamily="2" charset="2"/>
              <a:buNone/>
            </a:pPr>
            <a:r>
              <a:rPr lang="en-US" sz="18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      if (d[v] &gt; d[u] + w(</a:t>
            </a:r>
            <a:r>
              <a:rPr lang="en-US" sz="1800" b="1" dirty="0" err="1" smtClean="0">
                <a:latin typeface="Courier New" panose="02070309020205020404" pitchFamily="49" charset="0"/>
                <a:sym typeface="Symbol" panose="05050102010706020507" pitchFamily="18" charset="2"/>
              </a:rPr>
              <a:t>u,v</a:t>
            </a:r>
            <a:r>
              <a:rPr lang="en-US" sz="18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))</a:t>
            </a:r>
          </a:p>
          <a:p>
            <a:pPr>
              <a:buFont typeface="Monotype Sorts" pitchFamily="2" charset="2"/>
              <a:buNone/>
            </a:pPr>
            <a:r>
              <a:rPr lang="en-US" sz="18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           return “no solution”;</a:t>
            </a:r>
          </a:p>
          <a:p>
            <a:pPr>
              <a:buFont typeface="Monotype Sorts" pitchFamily="2" charset="2"/>
              <a:buNone/>
            </a:pPr>
            <a:endParaRPr lang="en-US" sz="1800" b="1" dirty="0" smtClean="0"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6419554" y="4411273"/>
            <a:ext cx="578166" cy="57816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535038" y="452674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A</a:t>
            </a:r>
          </a:p>
        </p:txBody>
      </p:sp>
      <p:sp>
        <p:nvSpPr>
          <p:cNvPr id="14" name="Oval 13"/>
          <p:cNvSpPr/>
          <p:nvPr/>
        </p:nvSpPr>
        <p:spPr>
          <a:xfrm>
            <a:off x="9382072" y="3571077"/>
            <a:ext cx="578166" cy="57816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9497556" y="3686546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C</a:t>
            </a:r>
          </a:p>
        </p:txBody>
      </p:sp>
      <p:sp>
        <p:nvSpPr>
          <p:cNvPr id="16" name="Oval 15"/>
          <p:cNvSpPr/>
          <p:nvPr/>
        </p:nvSpPr>
        <p:spPr>
          <a:xfrm>
            <a:off x="9382072" y="5251469"/>
            <a:ext cx="578166" cy="57816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9497556" y="5366938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D</a:t>
            </a:r>
          </a:p>
        </p:txBody>
      </p:sp>
      <p:sp>
        <p:nvSpPr>
          <p:cNvPr id="18" name="Oval 17"/>
          <p:cNvSpPr/>
          <p:nvPr/>
        </p:nvSpPr>
        <p:spPr>
          <a:xfrm>
            <a:off x="7900813" y="4411273"/>
            <a:ext cx="578166" cy="57816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8016297" y="452674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B</a:t>
            </a:r>
          </a:p>
        </p:txBody>
      </p:sp>
      <p:sp>
        <p:nvSpPr>
          <p:cNvPr id="20" name="Oval 19"/>
          <p:cNvSpPr/>
          <p:nvPr/>
        </p:nvSpPr>
        <p:spPr>
          <a:xfrm>
            <a:off x="11011875" y="4411273"/>
            <a:ext cx="578166" cy="57816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1127359" y="452674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251379" y="472010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575284" y="38259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4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358249" y="458622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0291764" y="521107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2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0291764" y="379784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8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342634" y="2267966"/>
            <a:ext cx="507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Segoe UI Symbol4"/>
              </a:rPr>
              <a:t>Edge sequence, S ={ AB,CD,BC,DE,CE,DB }</a:t>
            </a:r>
            <a:endParaRPr lang="en-US" dirty="0">
              <a:latin typeface="Segoe UI Symbol4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342634" y="1887378"/>
            <a:ext cx="1608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Segoe UI Symbol4"/>
              </a:rPr>
              <a:t>Source = A</a:t>
            </a:r>
            <a:endParaRPr lang="en-US" dirty="0">
              <a:latin typeface="Segoe UI Symbol4"/>
            </a:endParaRPr>
          </a:p>
        </p:txBody>
      </p:sp>
      <p:sp>
        <p:nvSpPr>
          <p:cNvPr id="28" name="Left Brace 27"/>
          <p:cNvSpPr/>
          <p:nvPr/>
        </p:nvSpPr>
        <p:spPr>
          <a:xfrm>
            <a:off x="1285592" y="2238604"/>
            <a:ext cx="289711" cy="613239"/>
          </a:xfrm>
          <a:prstGeom prst="leftBrace">
            <a:avLst>
              <a:gd name="adj1" fmla="val 52083"/>
              <a:gd name="adj2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43" name="TextBox 42"/>
          <p:cNvSpPr txBox="1"/>
          <p:nvPr/>
        </p:nvSpPr>
        <p:spPr>
          <a:xfrm rot="16200000">
            <a:off x="6562290" y="4079823"/>
            <a:ext cx="28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Segoe UI Symbol4"/>
              </a:rPr>
              <a:t>8</a:t>
            </a:r>
            <a:endParaRPr lang="en-US" b="1" dirty="0">
              <a:solidFill>
                <a:srgbClr val="FF0000"/>
              </a:solidFill>
              <a:latin typeface="Segoe UI Symbol4"/>
            </a:endParaRPr>
          </a:p>
        </p:txBody>
      </p:sp>
      <p:sp>
        <p:nvSpPr>
          <p:cNvPr id="44" name="TextBox 43"/>
          <p:cNvSpPr txBox="1"/>
          <p:nvPr/>
        </p:nvSpPr>
        <p:spPr>
          <a:xfrm rot="16200000">
            <a:off x="7973440" y="4079338"/>
            <a:ext cx="28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Segoe UI Symbol4"/>
              </a:rPr>
              <a:t>8</a:t>
            </a:r>
            <a:endParaRPr lang="en-US" b="1" dirty="0">
              <a:solidFill>
                <a:srgbClr val="FF0000"/>
              </a:solidFill>
              <a:latin typeface="Segoe UI Symbol4"/>
            </a:endParaRPr>
          </a:p>
        </p:txBody>
      </p:sp>
      <p:sp>
        <p:nvSpPr>
          <p:cNvPr id="45" name="TextBox 44"/>
          <p:cNvSpPr txBox="1"/>
          <p:nvPr/>
        </p:nvSpPr>
        <p:spPr>
          <a:xfrm rot="16200000">
            <a:off x="9522243" y="3244385"/>
            <a:ext cx="28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Segoe UI Symbol4"/>
              </a:rPr>
              <a:t>8</a:t>
            </a:r>
            <a:endParaRPr lang="en-US" b="1" dirty="0">
              <a:solidFill>
                <a:srgbClr val="FF0000"/>
              </a:solidFill>
              <a:latin typeface="Segoe UI Symbol4"/>
            </a:endParaRPr>
          </a:p>
        </p:txBody>
      </p:sp>
      <p:sp>
        <p:nvSpPr>
          <p:cNvPr id="46" name="TextBox 45"/>
          <p:cNvSpPr txBox="1"/>
          <p:nvPr/>
        </p:nvSpPr>
        <p:spPr>
          <a:xfrm rot="16200000">
            <a:off x="9522242" y="5838552"/>
            <a:ext cx="28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Segoe UI Symbol4"/>
              </a:rPr>
              <a:t>8</a:t>
            </a:r>
            <a:endParaRPr lang="en-US" b="1" dirty="0">
              <a:solidFill>
                <a:srgbClr val="FF0000"/>
              </a:solidFill>
              <a:latin typeface="Segoe UI Symbol4"/>
            </a:endParaRPr>
          </a:p>
        </p:txBody>
      </p:sp>
      <p:sp>
        <p:nvSpPr>
          <p:cNvPr id="47" name="TextBox 46"/>
          <p:cNvSpPr txBox="1"/>
          <p:nvPr/>
        </p:nvSpPr>
        <p:spPr>
          <a:xfrm rot="16200000">
            <a:off x="11339277" y="4079338"/>
            <a:ext cx="28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Segoe UI Symbol4"/>
              </a:rPr>
              <a:t>8</a:t>
            </a:r>
            <a:endParaRPr lang="en-US" b="1" dirty="0">
              <a:solidFill>
                <a:srgbClr val="FF0000"/>
              </a:solidFill>
              <a:latin typeface="Segoe UI Symbol4"/>
            </a:endParaRPr>
          </a:p>
        </p:txBody>
      </p:sp>
      <p:sp>
        <p:nvSpPr>
          <p:cNvPr id="48" name="Left Brace 47"/>
          <p:cNvSpPr/>
          <p:nvPr/>
        </p:nvSpPr>
        <p:spPr>
          <a:xfrm>
            <a:off x="1354552" y="2895082"/>
            <a:ext cx="220751" cy="391943"/>
          </a:xfrm>
          <a:prstGeom prst="leftBrace">
            <a:avLst>
              <a:gd name="adj1" fmla="val 52083"/>
              <a:gd name="adj2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grpSp>
        <p:nvGrpSpPr>
          <p:cNvPr id="49" name="Group 48"/>
          <p:cNvGrpSpPr/>
          <p:nvPr/>
        </p:nvGrpSpPr>
        <p:grpSpPr>
          <a:xfrm>
            <a:off x="6345120" y="4055878"/>
            <a:ext cx="472168" cy="369332"/>
            <a:chOff x="1774877" y="5329734"/>
            <a:chExt cx="472168" cy="369332"/>
          </a:xfrm>
        </p:grpSpPr>
        <p:cxnSp>
          <p:nvCxnSpPr>
            <p:cNvPr id="50" name="Straight Connector 49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1774877" y="532973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0</a:t>
              </a:r>
            </a:p>
          </p:txBody>
        </p:sp>
      </p:grpSp>
      <p:sp>
        <p:nvSpPr>
          <p:cNvPr id="52" name="Left Brace 51"/>
          <p:cNvSpPr/>
          <p:nvPr/>
        </p:nvSpPr>
        <p:spPr>
          <a:xfrm>
            <a:off x="1285592" y="3650765"/>
            <a:ext cx="289711" cy="1069338"/>
          </a:xfrm>
          <a:prstGeom prst="leftBrace">
            <a:avLst>
              <a:gd name="adj1" fmla="val 52083"/>
              <a:gd name="adj2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54" name="TextBox 53"/>
          <p:cNvSpPr txBox="1"/>
          <p:nvPr/>
        </p:nvSpPr>
        <p:spPr>
          <a:xfrm>
            <a:off x="6359349" y="2895330"/>
            <a:ext cx="18277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>
                <a:solidFill>
                  <a:srgbClr val="0070C0"/>
                </a:solidFill>
                <a:latin typeface="Segoe UI Symbol4"/>
              </a:rPr>
              <a:t>CHECKING</a:t>
            </a:r>
            <a:endParaRPr lang="en-US" sz="2400" b="1" u="sng" dirty="0">
              <a:solidFill>
                <a:srgbClr val="0070C0"/>
              </a:solidFill>
              <a:latin typeface="Segoe UI Symbol4"/>
            </a:endParaRPr>
          </a:p>
        </p:txBody>
      </p:sp>
      <p:cxnSp>
        <p:nvCxnSpPr>
          <p:cNvPr id="55" name="Straight Connector 54"/>
          <p:cNvCxnSpPr/>
          <p:nvPr/>
        </p:nvCxnSpPr>
        <p:spPr>
          <a:xfrm flipH="1">
            <a:off x="8937327" y="2307571"/>
            <a:ext cx="159262" cy="3297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/>
        </p:nvGrpSpPr>
        <p:grpSpPr>
          <a:xfrm>
            <a:off x="7738490" y="4079338"/>
            <a:ext cx="472168" cy="369332"/>
            <a:chOff x="1774877" y="5329734"/>
            <a:chExt cx="472168" cy="369332"/>
          </a:xfrm>
        </p:grpSpPr>
        <p:cxnSp>
          <p:nvCxnSpPr>
            <p:cNvPr id="59" name="Straight Connector 58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1774877" y="532973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2</a:t>
              </a:r>
            </a:p>
          </p:txBody>
        </p:sp>
      </p:grpSp>
      <p:cxnSp>
        <p:nvCxnSpPr>
          <p:cNvPr id="61" name="Straight Connector 60"/>
          <p:cNvCxnSpPr/>
          <p:nvPr/>
        </p:nvCxnSpPr>
        <p:spPr>
          <a:xfrm flipH="1">
            <a:off x="9320339" y="2307571"/>
            <a:ext cx="159262" cy="3297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>
            <a:off x="9703351" y="2307571"/>
            <a:ext cx="159262" cy="3297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/>
          <p:cNvGrpSpPr/>
          <p:nvPr/>
        </p:nvGrpSpPr>
        <p:grpSpPr>
          <a:xfrm>
            <a:off x="9278618" y="3217482"/>
            <a:ext cx="472168" cy="369332"/>
            <a:chOff x="1774877" y="5329734"/>
            <a:chExt cx="472168" cy="369332"/>
          </a:xfrm>
        </p:grpSpPr>
        <p:cxnSp>
          <p:nvCxnSpPr>
            <p:cNvPr id="69" name="Straight Connector 68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1774877" y="532973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6</a:t>
              </a: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11015285" y="3956295"/>
            <a:ext cx="562701" cy="449113"/>
            <a:chOff x="1684344" y="5230151"/>
            <a:chExt cx="562701" cy="449113"/>
          </a:xfrm>
        </p:grpSpPr>
        <p:cxnSp>
          <p:nvCxnSpPr>
            <p:cNvPr id="77" name="Straight Connector 76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1684344" y="5230151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  <a:latin typeface="Segoe UI Symbol4"/>
                </a:rPr>
                <a:t>14</a:t>
              </a:r>
              <a:endParaRPr lang="en-US" b="1" dirty="0">
                <a:solidFill>
                  <a:srgbClr val="FF0000"/>
                </a:solidFill>
                <a:latin typeface="Segoe UI Symbol4"/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9278618" y="5851739"/>
            <a:ext cx="472168" cy="369332"/>
            <a:chOff x="1774877" y="5329734"/>
            <a:chExt cx="472168" cy="369332"/>
          </a:xfrm>
        </p:grpSpPr>
        <p:cxnSp>
          <p:nvCxnSpPr>
            <p:cNvPr id="68" name="Straight Connector 67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1774877" y="532973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7</a:t>
              </a: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10840189" y="3989723"/>
            <a:ext cx="472168" cy="369332"/>
            <a:chOff x="1774877" y="5329734"/>
            <a:chExt cx="472168" cy="369332"/>
          </a:xfrm>
        </p:grpSpPr>
        <p:cxnSp>
          <p:nvCxnSpPr>
            <p:cNvPr id="75" name="Straight Connector 74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1774877" y="532973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9</a:t>
              </a:r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8575812" y="5251469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4"/>
              </a:rPr>
              <a:t>-</a:t>
            </a:r>
            <a:r>
              <a:rPr lang="en-US" dirty="0">
                <a:latin typeface="Segoe UI Symbol4"/>
              </a:rPr>
              <a:t>7</a:t>
            </a:r>
          </a:p>
        </p:txBody>
      </p:sp>
      <p:grpSp>
        <p:nvGrpSpPr>
          <p:cNvPr id="82" name="Group 81"/>
          <p:cNvGrpSpPr/>
          <p:nvPr/>
        </p:nvGrpSpPr>
        <p:grpSpPr>
          <a:xfrm>
            <a:off x="7547453" y="3948121"/>
            <a:ext cx="445009" cy="494380"/>
            <a:chOff x="1802036" y="5184884"/>
            <a:chExt cx="445009" cy="494380"/>
          </a:xfrm>
        </p:grpSpPr>
        <p:cxnSp>
          <p:nvCxnSpPr>
            <p:cNvPr id="83" name="Straight Connector 82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/>
            <p:cNvSpPr txBox="1"/>
            <p:nvPr/>
          </p:nvSpPr>
          <p:spPr>
            <a:xfrm>
              <a:off x="1802036" y="518488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0</a:t>
              </a: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9048366" y="3077652"/>
            <a:ext cx="445009" cy="494380"/>
            <a:chOff x="1802036" y="5184884"/>
            <a:chExt cx="445009" cy="494380"/>
          </a:xfrm>
        </p:grpSpPr>
        <p:cxnSp>
          <p:nvCxnSpPr>
            <p:cNvPr id="89" name="Straight Connector 88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/>
            <p:cNvSpPr txBox="1"/>
            <p:nvPr/>
          </p:nvSpPr>
          <p:spPr>
            <a:xfrm>
              <a:off x="1802036" y="518488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4</a:t>
              </a: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9021207" y="5831937"/>
            <a:ext cx="472168" cy="369332"/>
            <a:chOff x="1774877" y="5329734"/>
            <a:chExt cx="472168" cy="369332"/>
          </a:xfrm>
        </p:grpSpPr>
        <p:cxnSp>
          <p:nvCxnSpPr>
            <p:cNvPr id="86" name="Straight Connector 85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/>
            <p:cNvSpPr txBox="1"/>
            <p:nvPr/>
          </p:nvSpPr>
          <p:spPr>
            <a:xfrm>
              <a:off x="1774877" y="532973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5</a:t>
              </a: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10738805" y="3828421"/>
            <a:ext cx="352524" cy="452076"/>
            <a:chOff x="1894521" y="5227188"/>
            <a:chExt cx="352524" cy="452076"/>
          </a:xfrm>
        </p:grpSpPr>
        <p:cxnSp>
          <p:nvCxnSpPr>
            <p:cNvPr id="95" name="Straight Connector 94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/>
            <p:cNvSpPr txBox="1"/>
            <p:nvPr/>
          </p:nvSpPr>
          <p:spPr>
            <a:xfrm>
              <a:off x="1894521" y="522718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7</a:t>
              </a:r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7358162" y="3790837"/>
            <a:ext cx="445009" cy="494380"/>
            <a:chOff x="1802036" y="5184884"/>
            <a:chExt cx="445009" cy="494380"/>
          </a:xfrm>
        </p:grpSpPr>
        <p:cxnSp>
          <p:nvCxnSpPr>
            <p:cNvPr id="98" name="Straight Connector 97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/>
            <p:cNvSpPr txBox="1"/>
            <p:nvPr/>
          </p:nvSpPr>
          <p:spPr>
            <a:xfrm>
              <a:off x="1802036" y="5184884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  <a:latin typeface="Segoe UI Symbol4"/>
                </a:rPr>
                <a:t>-2</a:t>
              </a:r>
              <a:endParaRPr lang="en-US" b="1" dirty="0">
                <a:solidFill>
                  <a:srgbClr val="FF0000"/>
                </a:solidFill>
                <a:latin typeface="Segoe UI Symbol4"/>
              </a:endParaRPr>
            </a:p>
          </p:txBody>
        </p:sp>
      </p:grpSp>
      <p:sp>
        <p:nvSpPr>
          <p:cNvPr id="91" name="Left Brace 90"/>
          <p:cNvSpPr/>
          <p:nvPr/>
        </p:nvSpPr>
        <p:spPr>
          <a:xfrm>
            <a:off x="1285592" y="5095906"/>
            <a:ext cx="289711" cy="1069338"/>
          </a:xfrm>
          <a:prstGeom prst="leftBrace">
            <a:avLst>
              <a:gd name="adj1" fmla="val 52083"/>
              <a:gd name="adj2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01" name="TextBox 100"/>
          <p:cNvSpPr txBox="1"/>
          <p:nvPr/>
        </p:nvSpPr>
        <p:spPr>
          <a:xfrm rot="19402214">
            <a:off x="8580027" y="3860840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  <a:latin typeface="Segoe UI Symbol4"/>
              </a:rPr>
              <a:t>X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6255418" y="5670257"/>
            <a:ext cx="2319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>
                <a:solidFill>
                  <a:srgbClr val="FF0000"/>
                </a:solidFill>
                <a:latin typeface="Segoe UI Symbol4"/>
              </a:rPr>
              <a:t>NO SOLUTION</a:t>
            </a:r>
            <a:endParaRPr lang="en-US" sz="2400" b="1" u="sng" dirty="0">
              <a:solidFill>
                <a:srgbClr val="FF0000"/>
              </a:solidFill>
              <a:latin typeface="Segoe UI Symbol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192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101" grpId="0"/>
      <p:bldP spid="102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55A36-64AD-4C60-93A0-7B7400F8EC46}" type="datetime2">
              <a:rPr lang="en-US" smtClean="0"/>
              <a:t>Thursday, October 14,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Swapnil Biswas, Lecturer, Dept of CSE, MIST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16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" name="Straight Connector 83"/>
          <p:cNvCxnSpPr>
            <a:stCxn id="80" idx="5"/>
            <a:endCxn id="79" idx="7"/>
          </p:cNvCxnSpPr>
          <p:nvPr/>
        </p:nvCxnSpPr>
        <p:spPr>
          <a:xfrm>
            <a:off x="5869351" y="2669396"/>
            <a:ext cx="86860" cy="12329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110" idx="7"/>
            <a:endCxn id="80" idx="5"/>
          </p:cNvCxnSpPr>
          <p:nvPr/>
        </p:nvCxnSpPr>
        <p:spPr>
          <a:xfrm flipH="1" flipV="1">
            <a:off x="5869351" y="2669396"/>
            <a:ext cx="86858" cy="124174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0" idx="0"/>
            <a:endCxn id="7" idx="6"/>
          </p:cNvCxnSpPr>
          <p:nvPr/>
        </p:nvCxnSpPr>
        <p:spPr>
          <a:xfrm flipH="1" flipV="1">
            <a:off x="4119672" y="3282850"/>
            <a:ext cx="1625042" cy="5365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stCxn id="110" idx="0"/>
            <a:endCxn id="7" idx="6"/>
          </p:cNvCxnSpPr>
          <p:nvPr/>
        </p:nvCxnSpPr>
        <p:spPr>
          <a:xfrm flipH="1" flipV="1">
            <a:off x="4119672" y="3282850"/>
            <a:ext cx="1625040" cy="54068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8" idx="6"/>
            <a:endCxn id="10" idx="2"/>
          </p:cNvCxnSpPr>
          <p:nvPr/>
        </p:nvCxnSpPr>
        <p:spPr>
          <a:xfrm flipV="1">
            <a:off x="2216724" y="4118489"/>
            <a:ext cx="3228887" cy="1281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30" idx="3"/>
            <a:endCxn id="10" idx="2"/>
          </p:cNvCxnSpPr>
          <p:nvPr/>
        </p:nvCxnSpPr>
        <p:spPr>
          <a:xfrm flipV="1">
            <a:off x="2245596" y="4118489"/>
            <a:ext cx="3200015" cy="1281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7" idx="2"/>
            <a:endCxn id="8" idx="0"/>
          </p:cNvCxnSpPr>
          <p:nvPr/>
        </p:nvCxnSpPr>
        <p:spPr>
          <a:xfrm flipH="1">
            <a:off x="1917622" y="3282850"/>
            <a:ext cx="1603845" cy="54935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77" idx="0"/>
          </p:cNvCxnSpPr>
          <p:nvPr/>
        </p:nvCxnSpPr>
        <p:spPr>
          <a:xfrm flipV="1">
            <a:off x="1910826" y="3283079"/>
            <a:ext cx="1568927" cy="54912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 OF SHORTEST PATH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521467" y="2983747"/>
            <a:ext cx="598205" cy="59820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618519" y="3832205"/>
            <a:ext cx="598205" cy="59820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445611" y="3819386"/>
            <a:ext cx="598205" cy="59820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919879" y="5137788"/>
            <a:ext cx="6250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Which one is the suitable path for visiting from Hall to D?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31A90-5B99-4F5D-B22D-E8F0582DCB33}" type="datetime2">
              <a:rPr lang="en-US" smtClean="0"/>
              <a:t>Thursday, October 14, 2021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Swapnil Biswas, Lecturer, Dept of CSE, MIST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5</a:t>
            </a:fld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2316511" y="3105063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10</a:t>
            </a:r>
            <a:endParaRPr lang="en-US" b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838688" y="315869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  <a:endParaRPr lang="en-US" b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610039" y="417604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5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919879" y="5585912"/>
            <a:ext cx="3264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HALL -&gt; M12 -&gt; MIST -&gt; D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 rot="16200000">
            <a:off x="1762771" y="447938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70" name="TextBox 69"/>
          <p:cNvSpPr txBox="1"/>
          <p:nvPr/>
        </p:nvSpPr>
        <p:spPr>
          <a:xfrm rot="16200000">
            <a:off x="3639855" y="266114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71" name="TextBox 70"/>
          <p:cNvSpPr txBox="1"/>
          <p:nvPr/>
        </p:nvSpPr>
        <p:spPr>
          <a:xfrm rot="16200000">
            <a:off x="5589863" y="444462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grpSp>
        <p:nvGrpSpPr>
          <p:cNvPr id="76" name="Group 75"/>
          <p:cNvGrpSpPr/>
          <p:nvPr/>
        </p:nvGrpSpPr>
        <p:grpSpPr>
          <a:xfrm>
            <a:off x="1522347" y="4479386"/>
            <a:ext cx="421216" cy="369332"/>
            <a:chOff x="1021000" y="3355368"/>
            <a:chExt cx="421216" cy="369332"/>
          </a:xfrm>
        </p:grpSpPr>
        <p:cxnSp>
          <p:nvCxnSpPr>
            <p:cNvPr id="73" name="Straight Connector 72"/>
            <p:cNvCxnSpPr/>
            <p:nvPr/>
          </p:nvCxnSpPr>
          <p:spPr>
            <a:xfrm flipH="1">
              <a:off x="1322033" y="3404232"/>
              <a:ext cx="120183" cy="3097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1021000" y="3355368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0</a:t>
              </a:r>
            </a:p>
          </p:txBody>
        </p:sp>
      </p:grpSp>
      <p:sp>
        <p:nvSpPr>
          <p:cNvPr id="77" name="Oval 76"/>
          <p:cNvSpPr/>
          <p:nvPr/>
        </p:nvSpPr>
        <p:spPr>
          <a:xfrm>
            <a:off x="1611723" y="3832205"/>
            <a:ext cx="598205" cy="59820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1589647" y="3962030"/>
            <a:ext cx="6559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HALL</a:t>
            </a:r>
            <a:endParaRPr lang="en-US" sz="1600" b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78" name="Oval 77"/>
          <p:cNvSpPr/>
          <p:nvPr/>
        </p:nvSpPr>
        <p:spPr>
          <a:xfrm>
            <a:off x="3520528" y="2990629"/>
            <a:ext cx="598205" cy="598205"/>
          </a:xfrm>
          <a:prstGeom prst="ellipse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5445611" y="3814727"/>
            <a:ext cx="598205" cy="598205"/>
          </a:xfrm>
          <a:prstGeom prst="ellipse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5358751" y="2158796"/>
            <a:ext cx="598205" cy="59820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Connector 81"/>
          <p:cNvCxnSpPr>
            <a:stCxn id="78" idx="7"/>
            <a:endCxn id="80" idx="2"/>
          </p:cNvCxnSpPr>
          <p:nvPr/>
        </p:nvCxnSpPr>
        <p:spPr>
          <a:xfrm flipV="1">
            <a:off x="4031128" y="2457899"/>
            <a:ext cx="1327623" cy="6203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5956956" y="2962775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20</a:t>
            </a:r>
            <a:endParaRPr lang="en-US" b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4403111" y="236343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4</a:t>
            </a:r>
          </a:p>
        </p:txBody>
      </p:sp>
      <p:sp>
        <p:nvSpPr>
          <p:cNvPr id="89" name="TextBox 88"/>
          <p:cNvSpPr txBox="1"/>
          <p:nvPr/>
        </p:nvSpPr>
        <p:spPr>
          <a:xfrm rot="16200000">
            <a:off x="5529835" y="184430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93" name="Oval 92"/>
          <p:cNvSpPr/>
          <p:nvPr/>
        </p:nvSpPr>
        <p:spPr>
          <a:xfrm>
            <a:off x="3518439" y="2990628"/>
            <a:ext cx="598205" cy="598205"/>
          </a:xfrm>
          <a:prstGeom prst="ellipse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4" name="Group 93"/>
          <p:cNvGrpSpPr/>
          <p:nvPr/>
        </p:nvGrpSpPr>
        <p:grpSpPr>
          <a:xfrm>
            <a:off x="3313171" y="2598927"/>
            <a:ext cx="566496" cy="369332"/>
            <a:chOff x="875720" y="3355368"/>
            <a:chExt cx="566496" cy="369332"/>
          </a:xfrm>
        </p:grpSpPr>
        <p:cxnSp>
          <p:nvCxnSpPr>
            <p:cNvPr id="95" name="Straight Connector 94"/>
            <p:cNvCxnSpPr/>
            <p:nvPr/>
          </p:nvCxnSpPr>
          <p:spPr>
            <a:xfrm flipH="1">
              <a:off x="1322033" y="3404232"/>
              <a:ext cx="120183" cy="3097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/>
            <p:cNvSpPr txBox="1"/>
            <p:nvPr/>
          </p:nvSpPr>
          <p:spPr>
            <a:xfrm>
              <a:off x="875720" y="3355368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10</a:t>
              </a:r>
              <a:endParaRPr lang="en-US" b="1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</p:grpSp>
      <p:sp>
        <p:nvSpPr>
          <p:cNvPr id="105" name="Oval 104"/>
          <p:cNvSpPr/>
          <p:nvPr/>
        </p:nvSpPr>
        <p:spPr>
          <a:xfrm>
            <a:off x="5445610" y="3817057"/>
            <a:ext cx="598205" cy="598205"/>
          </a:xfrm>
          <a:prstGeom prst="ellipse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6" name="Group 105"/>
          <p:cNvGrpSpPr/>
          <p:nvPr/>
        </p:nvGrpSpPr>
        <p:grpSpPr>
          <a:xfrm>
            <a:off x="5358751" y="4433871"/>
            <a:ext cx="421216" cy="369332"/>
            <a:chOff x="1021000" y="3355368"/>
            <a:chExt cx="421216" cy="369332"/>
          </a:xfrm>
        </p:grpSpPr>
        <p:cxnSp>
          <p:nvCxnSpPr>
            <p:cNvPr id="107" name="Straight Connector 106"/>
            <p:cNvCxnSpPr/>
            <p:nvPr/>
          </p:nvCxnSpPr>
          <p:spPr>
            <a:xfrm flipH="1">
              <a:off x="1322033" y="3404232"/>
              <a:ext cx="120183" cy="3097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/>
            <p:cNvSpPr txBox="1"/>
            <p:nvPr/>
          </p:nvSpPr>
          <p:spPr>
            <a:xfrm>
              <a:off x="1021000" y="3355368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5</a:t>
              </a:r>
              <a:endParaRPr lang="en-US" b="1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</p:grpSp>
      <p:sp>
        <p:nvSpPr>
          <p:cNvPr id="109" name="Oval 108"/>
          <p:cNvSpPr/>
          <p:nvPr/>
        </p:nvSpPr>
        <p:spPr>
          <a:xfrm>
            <a:off x="3517500" y="2990627"/>
            <a:ext cx="598205" cy="59820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/>
          <p:nvPr/>
        </p:nvSpPr>
        <p:spPr>
          <a:xfrm>
            <a:off x="5445609" y="3823534"/>
            <a:ext cx="598205" cy="59820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5418360" y="3950782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M12</a:t>
            </a:r>
            <a:endParaRPr lang="en-US" sz="1600" b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3523556" y="2990626"/>
            <a:ext cx="598205" cy="598205"/>
          </a:xfrm>
          <a:prstGeom prst="ellipse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5358006" y="2160873"/>
            <a:ext cx="598205" cy="598205"/>
          </a:xfrm>
          <a:prstGeom prst="ellipse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3523184" y="2994865"/>
            <a:ext cx="598205" cy="598205"/>
          </a:xfrm>
          <a:prstGeom prst="ellipse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/>
          <p:cNvGrpSpPr/>
          <p:nvPr/>
        </p:nvGrpSpPr>
        <p:grpSpPr>
          <a:xfrm>
            <a:off x="3170881" y="2587570"/>
            <a:ext cx="421216" cy="369332"/>
            <a:chOff x="1021000" y="3355368"/>
            <a:chExt cx="421216" cy="369332"/>
          </a:xfrm>
        </p:grpSpPr>
        <p:cxnSp>
          <p:nvCxnSpPr>
            <p:cNvPr id="58" name="Straight Connector 57"/>
            <p:cNvCxnSpPr/>
            <p:nvPr/>
          </p:nvCxnSpPr>
          <p:spPr>
            <a:xfrm flipH="1">
              <a:off x="1322033" y="3404232"/>
              <a:ext cx="120183" cy="3097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1021000" y="3355368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8</a:t>
              </a:r>
            </a:p>
          </p:txBody>
        </p:sp>
      </p:grpSp>
      <p:sp>
        <p:nvSpPr>
          <p:cNvPr id="62" name="Oval 61"/>
          <p:cNvSpPr/>
          <p:nvPr/>
        </p:nvSpPr>
        <p:spPr>
          <a:xfrm>
            <a:off x="5357261" y="2163829"/>
            <a:ext cx="598205" cy="598205"/>
          </a:xfrm>
          <a:prstGeom prst="ellipse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3" name="Group 62"/>
          <p:cNvGrpSpPr/>
          <p:nvPr/>
        </p:nvGrpSpPr>
        <p:grpSpPr>
          <a:xfrm>
            <a:off x="5178215" y="1803188"/>
            <a:ext cx="566496" cy="369332"/>
            <a:chOff x="875720" y="3355368"/>
            <a:chExt cx="566496" cy="369332"/>
          </a:xfrm>
        </p:grpSpPr>
        <p:cxnSp>
          <p:nvCxnSpPr>
            <p:cNvPr id="64" name="Straight Connector 63"/>
            <p:cNvCxnSpPr/>
            <p:nvPr/>
          </p:nvCxnSpPr>
          <p:spPr>
            <a:xfrm flipH="1">
              <a:off x="1322033" y="3404232"/>
              <a:ext cx="120183" cy="3097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875720" y="3355368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2</a:t>
              </a:r>
              <a:r>
                <a:rPr lang="en-US" b="1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5</a:t>
              </a:r>
            </a:p>
          </p:txBody>
        </p:sp>
      </p:grpSp>
      <p:sp>
        <p:nvSpPr>
          <p:cNvPr id="66" name="Oval 65"/>
          <p:cNvSpPr/>
          <p:nvPr/>
        </p:nvSpPr>
        <p:spPr>
          <a:xfrm>
            <a:off x="3520228" y="2994109"/>
            <a:ext cx="598205" cy="59820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5362159" y="2160162"/>
            <a:ext cx="598205" cy="59820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/>
          <p:cNvSpPr txBox="1"/>
          <p:nvPr/>
        </p:nvSpPr>
        <p:spPr>
          <a:xfrm>
            <a:off x="3498627" y="3113517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MIST</a:t>
            </a:r>
            <a:endParaRPr lang="en-US" sz="1600" b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5508810" y="2291775"/>
            <a:ext cx="3289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D</a:t>
            </a:r>
            <a:endParaRPr lang="en-US" sz="1600" b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9109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0 L -0.0026 0.54051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" y="270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62" grpId="0" animBg="1"/>
      <p:bldP spid="66" grpId="0" animBg="1"/>
      <p:bldP spid="6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" name="Straight Connector 81"/>
          <p:cNvCxnSpPr>
            <a:stCxn id="78" idx="7"/>
            <a:endCxn id="80" idx="2"/>
          </p:cNvCxnSpPr>
          <p:nvPr/>
        </p:nvCxnSpPr>
        <p:spPr>
          <a:xfrm flipV="1">
            <a:off x="4031128" y="2457899"/>
            <a:ext cx="1327623" cy="6203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66" idx="7"/>
            <a:endCxn id="72" idx="2"/>
          </p:cNvCxnSpPr>
          <p:nvPr/>
        </p:nvCxnSpPr>
        <p:spPr>
          <a:xfrm flipV="1">
            <a:off x="4030828" y="2461590"/>
            <a:ext cx="1328668" cy="62012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80" idx="5"/>
            <a:endCxn id="79" idx="7"/>
          </p:cNvCxnSpPr>
          <p:nvPr/>
        </p:nvCxnSpPr>
        <p:spPr>
          <a:xfrm>
            <a:off x="5869351" y="2669396"/>
            <a:ext cx="86860" cy="12329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110" idx="7"/>
            <a:endCxn id="80" idx="5"/>
          </p:cNvCxnSpPr>
          <p:nvPr/>
        </p:nvCxnSpPr>
        <p:spPr>
          <a:xfrm flipH="1" flipV="1">
            <a:off x="5869351" y="2669396"/>
            <a:ext cx="86858" cy="124174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0" idx="0"/>
            <a:endCxn id="7" idx="6"/>
          </p:cNvCxnSpPr>
          <p:nvPr/>
        </p:nvCxnSpPr>
        <p:spPr>
          <a:xfrm flipH="1" flipV="1">
            <a:off x="4119672" y="3282850"/>
            <a:ext cx="1625042" cy="5365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stCxn id="110" idx="0"/>
            <a:endCxn id="7" idx="6"/>
          </p:cNvCxnSpPr>
          <p:nvPr/>
        </p:nvCxnSpPr>
        <p:spPr>
          <a:xfrm flipH="1" flipV="1">
            <a:off x="4119672" y="3282850"/>
            <a:ext cx="1625040" cy="54068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8" idx="6"/>
            <a:endCxn id="10" idx="2"/>
          </p:cNvCxnSpPr>
          <p:nvPr/>
        </p:nvCxnSpPr>
        <p:spPr>
          <a:xfrm flipV="1">
            <a:off x="2216724" y="4118489"/>
            <a:ext cx="3228887" cy="1281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7" idx="2"/>
            <a:endCxn id="8" idx="0"/>
          </p:cNvCxnSpPr>
          <p:nvPr/>
        </p:nvCxnSpPr>
        <p:spPr>
          <a:xfrm flipH="1">
            <a:off x="1917622" y="3282850"/>
            <a:ext cx="1603845" cy="54935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 OF SHORTEST PATH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521467" y="2983747"/>
            <a:ext cx="598205" cy="59820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618519" y="3832205"/>
            <a:ext cx="598205" cy="59820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445611" y="3819386"/>
            <a:ext cx="598205" cy="59820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919879" y="5137788"/>
            <a:ext cx="6250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Which one is the suitable path for visiting from Hall to D?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FDE50-271C-4155-994C-3B03DF8D6538}" type="datetime2">
              <a:rPr lang="en-US" smtClean="0"/>
              <a:t>Thursday, October 14, 2021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Swapnil Biswas, Lecturer, Dept of CSE, MIST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6</a:t>
            </a:fld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2316511" y="3105063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10</a:t>
            </a:r>
            <a:endParaRPr lang="en-US" b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838688" y="315869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  <a:endParaRPr lang="en-US" b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610039" y="417604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5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919879" y="5585912"/>
            <a:ext cx="3264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HALL -&gt; M12 -&gt; MIST -&gt; D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 rot="16200000">
            <a:off x="1762771" y="447938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70" name="TextBox 69"/>
          <p:cNvSpPr txBox="1"/>
          <p:nvPr/>
        </p:nvSpPr>
        <p:spPr>
          <a:xfrm rot="16200000">
            <a:off x="3639855" y="266114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71" name="TextBox 70"/>
          <p:cNvSpPr txBox="1"/>
          <p:nvPr/>
        </p:nvSpPr>
        <p:spPr>
          <a:xfrm rot="16200000">
            <a:off x="5589863" y="444462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grpSp>
        <p:nvGrpSpPr>
          <p:cNvPr id="76" name="Group 75"/>
          <p:cNvGrpSpPr/>
          <p:nvPr/>
        </p:nvGrpSpPr>
        <p:grpSpPr>
          <a:xfrm>
            <a:off x="1522347" y="4479386"/>
            <a:ext cx="421216" cy="369332"/>
            <a:chOff x="1021000" y="3355368"/>
            <a:chExt cx="421216" cy="369332"/>
          </a:xfrm>
        </p:grpSpPr>
        <p:cxnSp>
          <p:nvCxnSpPr>
            <p:cNvPr id="73" name="Straight Connector 72"/>
            <p:cNvCxnSpPr/>
            <p:nvPr/>
          </p:nvCxnSpPr>
          <p:spPr>
            <a:xfrm flipH="1">
              <a:off x="1322033" y="3404232"/>
              <a:ext cx="120183" cy="3097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1021000" y="3355368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0</a:t>
              </a:r>
            </a:p>
          </p:txBody>
        </p:sp>
      </p:grpSp>
      <p:sp>
        <p:nvSpPr>
          <p:cNvPr id="77" name="Oval 76"/>
          <p:cNvSpPr/>
          <p:nvPr/>
        </p:nvSpPr>
        <p:spPr>
          <a:xfrm>
            <a:off x="1611723" y="3832205"/>
            <a:ext cx="598205" cy="59820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1589647" y="3962030"/>
            <a:ext cx="6559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HALL</a:t>
            </a:r>
            <a:endParaRPr lang="en-US" sz="1600" b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78" name="Oval 77"/>
          <p:cNvSpPr/>
          <p:nvPr/>
        </p:nvSpPr>
        <p:spPr>
          <a:xfrm>
            <a:off x="3520528" y="2990629"/>
            <a:ext cx="598205" cy="598205"/>
          </a:xfrm>
          <a:prstGeom prst="ellipse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5445611" y="3814727"/>
            <a:ext cx="598205" cy="598205"/>
          </a:xfrm>
          <a:prstGeom prst="ellipse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5358751" y="2158796"/>
            <a:ext cx="598205" cy="59820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/>
          <p:cNvSpPr txBox="1"/>
          <p:nvPr/>
        </p:nvSpPr>
        <p:spPr>
          <a:xfrm>
            <a:off x="5956956" y="2962775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20</a:t>
            </a:r>
            <a:endParaRPr lang="en-US" b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4403111" y="236343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4</a:t>
            </a:r>
          </a:p>
        </p:txBody>
      </p:sp>
      <p:sp>
        <p:nvSpPr>
          <p:cNvPr id="89" name="TextBox 88"/>
          <p:cNvSpPr txBox="1"/>
          <p:nvPr/>
        </p:nvSpPr>
        <p:spPr>
          <a:xfrm rot="16200000">
            <a:off x="5529835" y="184430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93" name="Oval 92"/>
          <p:cNvSpPr/>
          <p:nvPr/>
        </p:nvSpPr>
        <p:spPr>
          <a:xfrm>
            <a:off x="3518439" y="2990628"/>
            <a:ext cx="598205" cy="598205"/>
          </a:xfrm>
          <a:prstGeom prst="ellipse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4" name="Group 93"/>
          <p:cNvGrpSpPr/>
          <p:nvPr/>
        </p:nvGrpSpPr>
        <p:grpSpPr>
          <a:xfrm>
            <a:off x="3313171" y="2598927"/>
            <a:ext cx="566496" cy="369332"/>
            <a:chOff x="875720" y="3355368"/>
            <a:chExt cx="566496" cy="369332"/>
          </a:xfrm>
        </p:grpSpPr>
        <p:cxnSp>
          <p:nvCxnSpPr>
            <p:cNvPr id="95" name="Straight Connector 94"/>
            <p:cNvCxnSpPr/>
            <p:nvPr/>
          </p:nvCxnSpPr>
          <p:spPr>
            <a:xfrm flipH="1">
              <a:off x="1322033" y="3404232"/>
              <a:ext cx="120183" cy="3097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/>
            <p:cNvSpPr txBox="1"/>
            <p:nvPr/>
          </p:nvSpPr>
          <p:spPr>
            <a:xfrm>
              <a:off x="875720" y="3355368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10</a:t>
              </a:r>
              <a:endParaRPr lang="en-US" b="1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</p:grpSp>
      <p:sp>
        <p:nvSpPr>
          <p:cNvPr id="105" name="Oval 104"/>
          <p:cNvSpPr/>
          <p:nvPr/>
        </p:nvSpPr>
        <p:spPr>
          <a:xfrm>
            <a:off x="5445610" y="3817057"/>
            <a:ext cx="598205" cy="598205"/>
          </a:xfrm>
          <a:prstGeom prst="ellipse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6" name="Group 105"/>
          <p:cNvGrpSpPr/>
          <p:nvPr/>
        </p:nvGrpSpPr>
        <p:grpSpPr>
          <a:xfrm>
            <a:off x="5358751" y="4433871"/>
            <a:ext cx="421216" cy="369332"/>
            <a:chOff x="1021000" y="3355368"/>
            <a:chExt cx="421216" cy="369332"/>
          </a:xfrm>
        </p:grpSpPr>
        <p:cxnSp>
          <p:nvCxnSpPr>
            <p:cNvPr id="107" name="Straight Connector 106"/>
            <p:cNvCxnSpPr/>
            <p:nvPr/>
          </p:nvCxnSpPr>
          <p:spPr>
            <a:xfrm flipH="1">
              <a:off x="1322033" y="3404232"/>
              <a:ext cx="120183" cy="3097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/>
            <p:cNvSpPr txBox="1"/>
            <p:nvPr/>
          </p:nvSpPr>
          <p:spPr>
            <a:xfrm>
              <a:off x="1021000" y="3355368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5</a:t>
              </a:r>
              <a:endParaRPr lang="en-US" b="1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</p:grpSp>
      <p:sp>
        <p:nvSpPr>
          <p:cNvPr id="109" name="Oval 108"/>
          <p:cNvSpPr/>
          <p:nvPr/>
        </p:nvSpPr>
        <p:spPr>
          <a:xfrm>
            <a:off x="3517500" y="2990627"/>
            <a:ext cx="598205" cy="59820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/>
          <p:nvPr/>
        </p:nvSpPr>
        <p:spPr>
          <a:xfrm>
            <a:off x="5445609" y="3823534"/>
            <a:ext cx="598205" cy="59820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5418360" y="3950782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M12</a:t>
            </a:r>
            <a:endParaRPr lang="en-US" sz="1600" b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3523556" y="2990626"/>
            <a:ext cx="598205" cy="598205"/>
          </a:xfrm>
          <a:prstGeom prst="ellipse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5358006" y="2160873"/>
            <a:ext cx="598205" cy="598205"/>
          </a:xfrm>
          <a:prstGeom prst="ellipse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3523184" y="2994865"/>
            <a:ext cx="598205" cy="598205"/>
          </a:xfrm>
          <a:prstGeom prst="ellipse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/>
          <p:cNvGrpSpPr/>
          <p:nvPr/>
        </p:nvGrpSpPr>
        <p:grpSpPr>
          <a:xfrm>
            <a:off x="3170881" y="2587570"/>
            <a:ext cx="421216" cy="369332"/>
            <a:chOff x="1021000" y="3355368"/>
            <a:chExt cx="421216" cy="369332"/>
          </a:xfrm>
        </p:grpSpPr>
        <p:cxnSp>
          <p:nvCxnSpPr>
            <p:cNvPr id="58" name="Straight Connector 57"/>
            <p:cNvCxnSpPr/>
            <p:nvPr/>
          </p:nvCxnSpPr>
          <p:spPr>
            <a:xfrm flipH="1">
              <a:off x="1322033" y="3404232"/>
              <a:ext cx="120183" cy="3097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1021000" y="3355368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8</a:t>
              </a:r>
            </a:p>
          </p:txBody>
        </p:sp>
      </p:grpSp>
      <p:sp>
        <p:nvSpPr>
          <p:cNvPr id="62" name="Oval 61"/>
          <p:cNvSpPr/>
          <p:nvPr/>
        </p:nvSpPr>
        <p:spPr>
          <a:xfrm>
            <a:off x="5357261" y="2163829"/>
            <a:ext cx="598205" cy="598205"/>
          </a:xfrm>
          <a:prstGeom prst="ellipse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3" name="Group 62"/>
          <p:cNvGrpSpPr/>
          <p:nvPr/>
        </p:nvGrpSpPr>
        <p:grpSpPr>
          <a:xfrm>
            <a:off x="5178215" y="1803188"/>
            <a:ext cx="566496" cy="369332"/>
            <a:chOff x="875720" y="3355368"/>
            <a:chExt cx="566496" cy="369332"/>
          </a:xfrm>
        </p:grpSpPr>
        <p:cxnSp>
          <p:nvCxnSpPr>
            <p:cNvPr id="64" name="Straight Connector 63"/>
            <p:cNvCxnSpPr/>
            <p:nvPr/>
          </p:nvCxnSpPr>
          <p:spPr>
            <a:xfrm flipH="1">
              <a:off x="1322033" y="3404232"/>
              <a:ext cx="120183" cy="3097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875720" y="3355368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2</a:t>
              </a:r>
              <a:r>
                <a:rPr lang="en-US" b="1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5</a:t>
              </a:r>
            </a:p>
          </p:txBody>
        </p:sp>
      </p:grpSp>
      <p:sp>
        <p:nvSpPr>
          <p:cNvPr id="66" name="Oval 65"/>
          <p:cNvSpPr/>
          <p:nvPr/>
        </p:nvSpPr>
        <p:spPr>
          <a:xfrm>
            <a:off x="3520228" y="2994109"/>
            <a:ext cx="598205" cy="59820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5362159" y="2160162"/>
            <a:ext cx="598205" cy="59820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/>
          <p:cNvSpPr txBox="1"/>
          <p:nvPr/>
        </p:nvSpPr>
        <p:spPr>
          <a:xfrm>
            <a:off x="3498627" y="3113517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MIST</a:t>
            </a:r>
            <a:endParaRPr lang="en-US" sz="1600" b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68" name="Oval 67"/>
          <p:cNvSpPr/>
          <p:nvPr/>
        </p:nvSpPr>
        <p:spPr>
          <a:xfrm>
            <a:off x="5359496" y="2160517"/>
            <a:ext cx="598205" cy="598205"/>
          </a:xfrm>
          <a:prstGeom prst="ellipse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5359496" y="2162487"/>
            <a:ext cx="598205" cy="598205"/>
          </a:xfrm>
          <a:prstGeom prst="ellipse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4" name="Group 73"/>
          <p:cNvGrpSpPr/>
          <p:nvPr/>
        </p:nvGrpSpPr>
        <p:grpSpPr>
          <a:xfrm>
            <a:off x="4851864" y="1795097"/>
            <a:ext cx="566496" cy="369332"/>
            <a:chOff x="875720" y="3355368"/>
            <a:chExt cx="566496" cy="369332"/>
          </a:xfrm>
        </p:grpSpPr>
        <p:cxnSp>
          <p:nvCxnSpPr>
            <p:cNvPr id="81" name="Straight Connector 80"/>
            <p:cNvCxnSpPr/>
            <p:nvPr/>
          </p:nvCxnSpPr>
          <p:spPr>
            <a:xfrm flipH="1">
              <a:off x="1322033" y="3404232"/>
              <a:ext cx="120183" cy="3097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>
              <a:off x="875720" y="3355368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12</a:t>
              </a:r>
              <a:endParaRPr lang="en-US" b="1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</p:grpSp>
      <p:sp>
        <p:nvSpPr>
          <p:cNvPr id="85" name="Oval 84"/>
          <p:cNvSpPr/>
          <p:nvPr/>
        </p:nvSpPr>
        <p:spPr>
          <a:xfrm>
            <a:off x="5360241" y="2157809"/>
            <a:ext cx="598205" cy="59820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/>
          <p:cNvSpPr txBox="1"/>
          <p:nvPr/>
        </p:nvSpPr>
        <p:spPr>
          <a:xfrm>
            <a:off x="5508810" y="2291775"/>
            <a:ext cx="3289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D</a:t>
            </a:r>
            <a:endParaRPr lang="en-US" sz="1600" b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86" name="Straight Arrow Connector 85"/>
          <p:cNvCxnSpPr/>
          <p:nvPr/>
        </p:nvCxnSpPr>
        <p:spPr>
          <a:xfrm flipV="1">
            <a:off x="2245596" y="4118489"/>
            <a:ext cx="3200015" cy="1281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6864278" y="2183821"/>
            <a:ext cx="2059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Very similar?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7170501" y="2598927"/>
            <a:ext cx="3874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This is a very little modification of Prim’s algorithm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7170500" y="3357635"/>
            <a:ext cx="3874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This algorithm is known as </a:t>
            </a:r>
            <a:r>
              <a:rPr lang="en-US" b="1" i="1" dirty="0" err="1" smtClean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Dijkstra’s</a:t>
            </a:r>
            <a:r>
              <a:rPr lang="en-US" b="1" i="1" dirty="0" smtClean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 algorithm</a:t>
            </a:r>
            <a:endParaRPr lang="en-US" b="1" i="1" dirty="0">
              <a:solidFill>
                <a:srgbClr val="FF000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3476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1.11111E-6 L -0.00209 0.6180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3090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85" grpId="0" animBg="1"/>
      <p:bldP spid="91" grpId="0"/>
      <p:bldP spid="92" grpId="0"/>
      <p:bldP spid="9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81FC-E3DD-4D00-8D48-7A343DF43562}" type="datetime2">
              <a:rPr lang="en-US" smtClean="0"/>
              <a:t>Thursday, October 14, 2021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Swapnil Biswas, Lecturer, Dept of CSE, MIST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7</a:t>
            </a:fld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949295" y="2006882"/>
            <a:ext cx="5025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 smtClean="0">
                <a:latin typeface="Segoe UI Symbol4"/>
              </a:rPr>
              <a:t>Single Source Single/Multiple Destination</a:t>
            </a:r>
            <a:endParaRPr lang="en-US" b="1" dirty="0">
              <a:latin typeface="Segoe UI Symbol4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913847" y="3184340"/>
            <a:ext cx="1665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 smtClean="0">
                <a:latin typeface="Segoe UI Symbol4"/>
              </a:rPr>
              <a:t>Single Pair</a:t>
            </a:r>
            <a:endParaRPr lang="en-US" b="1" dirty="0">
              <a:latin typeface="Segoe UI Symbol4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949295" y="4654218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 smtClean="0">
                <a:latin typeface="Segoe UI Symbol4"/>
              </a:rPr>
              <a:t>All Pairs</a:t>
            </a:r>
            <a:endParaRPr lang="da-DK" b="1" dirty="0">
              <a:latin typeface="Segoe UI Symbol4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1212791" y="2453126"/>
            <a:ext cx="766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Find a shortest path from a given source (vertex </a:t>
            </a:r>
            <a:r>
              <a:rPr lang="en-US" i="1" dirty="0">
                <a:latin typeface="Segoe UI Symbol4"/>
              </a:rPr>
              <a:t>s</a:t>
            </a:r>
            <a:r>
              <a:rPr lang="en-US" dirty="0">
                <a:latin typeface="Segoe UI Symbol4"/>
              </a:rPr>
              <a:t>) to each of the vertices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212791" y="3607294"/>
            <a:ext cx="103582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 Symbol4"/>
              </a:rPr>
              <a:t>Given two vertices, find a shortest path between them. Solution to single-source problem solves this problem efficiently, too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212791" y="5023550"/>
            <a:ext cx="7777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 Symbol4"/>
              </a:rPr>
              <a:t>Find shortest-paths for every pair of vertices. Dynamic programming algorithm</a:t>
            </a:r>
          </a:p>
        </p:txBody>
      </p:sp>
    </p:spTree>
    <p:extLst>
      <p:ext uri="{BB962C8B-B14F-4D97-AF65-F5344CB8AC3E}">
        <p14:creationId xmlns:p14="http://schemas.microsoft.com/office/powerpoint/2010/main" val="637151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  <p:bldP spid="99" grpId="0"/>
      <p:bldP spid="100" grpId="0"/>
      <p:bldP spid="101" grpId="0"/>
      <p:bldP spid="102" grpId="0"/>
      <p:bldP spid="10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PRIM’S  VS  DIJKSTRA’S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5BD21-876A-403B-B278-EE9FF9E72DC6}" type="datetime2">
              <a:rPr lang="en-US" smtClean="0"/>
              <a:t>Thursday, October 14, 2021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Swapnil Biswas, Lecturer, Dept of CSE, MIST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8</a:t>
            </a:fld>
            <a:endParaRPr lang="en-US"/>
          </a:p>
        </p:txBody>
      </p:sp>
      <p:sp>
        <p:nvSpPr>
          <p:cNvPr id="99" name="TextBox 98"/>
          <p:cNvSpPr txBox="1"/>
          <p:nvPr/>
        </p:nvSpPr>
        <p:spPr>
          <a:xfrm>
            <a:off x="1097280" y="1780745"/>
            <a:ext cx="14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Prim(G, w, r)</a:t>
            </a:r>
            <a:endParaRPr lang="en-US" b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1484976" y="2107807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Q = V[G];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1484976" y="2444210"/>
            <a:ext cx="1628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f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or each u </a:t>
            </a:r>
            <a:r>
              <a:rPr lang="en-US" dirty="0"/>
              <a:t>∊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 Q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1841426" y="2766033"/>
            <a:ext cx="1339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key[u] = </a:t>
            </a:r>
            <a:r>
              <a:rPr lang="en-US" dirty="0" smtClean="0"/>
              <a:t>∞;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1484976" y="3214419"/>
            <a:ext cx="1209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key[r] = </a:t>
            </a:r>
            <a:r>
              <a:rPr lang="en-US" dirty="0" smtClean="0"/>
              <a:t>0;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487206" y="3582163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p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[r] = </a:t>
            </a:r>
            <a:r>
              <a:rPr lang="en-US" dirty="0" smtClean="0"/>
              <a:t>NULL;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1484976" y="3971267"/>
            <a:ext cx="2202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while (Q not empty)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1837623" y="4309132"/>
            <a:ext cx="2053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u = </a:t>
            </a:r>
            <a:r>
              <a:rPr lang="en-US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extractMin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(Q)</a:t>
            </a:r>
            <a:r>
              <a:rPr lang="en-US" dirty="0" smtClean="0"/>
              <a:t>;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1837623" y="4677198"/>
            <a:ext cx="2034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for each v </a:t>
            </a:r>
            <a:r>
              <a:rPr lang="en-US" dirty="0"/>
              <a:t>∊ </a:t>
            </a:r>
            <a:r>
              <a:rPr lang="en-US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Adj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[u]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2219471" y="4995834"/>
            <a:ext cx="3020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if (v </a:t>
            </a:r>
            <a:r>
              <a:rPr lang="en-US" dirty="0"/>
              <a:t>∊ 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Q and key[v] &gt; w(</a:t>
            </a:r>
            <a:r>
              <a:rPr lang="en-US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u,v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))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2697101" y="5363900"/>
            <a:ext cx="103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p[v] = u;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2694153" y="5765324"/>
            <a:ext cx="1704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key[v] = w(</a:t>
            </a:r>
            <a:r>
              <a:rPr lang="en-US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u,v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);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6440567" y="1860496"/>
            <a:ext cx="17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Dijkstra</a:t>
            </a:r>
            <a:r>
              <a:rPr lang="en-US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(G, w, r)</a:t>
            </a:r>
            <a:endParaRPr lang="en-US" b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6943828" y="2189517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Q = V[G];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6943828" y="2525920"/>
            <a:ext cx="1628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f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or each u </a:t>
            </a:r>
            <a:r>
              <a:rPr lang="en-US" dirty="0"/>
              <a:t>∊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 Q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7300278" y="2847743"/>
            <a:ext cx="128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dis[u]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 = </a:t>
            </a:r>
            <a:r>
              <a:rPr lang="en-US" dirty="0" smtClean="0"/>
              <a:t>∞;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6943828" y="3296129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dis[r]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 = </a:t>
            </a:r>
            <a:r>
              <a:rPr lang="en-US" dirty="0" smtClean="0"/>
              <a:t>0;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6946058" y="3663873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p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[r] = </a:t>
            </a:r>
            <a:r>
              <a:rPr lang="en-US" dirty="0" smtClean="0"/>
              <a:t>NULL;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6943828" y="4052977"/>
            <a:ext cx="2202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while (Q not empty)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7296475" y="4390842"/>
            <a:ext cx="2053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u = </a:t>
            </a:r>
            <a:r>
              <a:rPr lang="en-US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extractMin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(Q)</a:t>
            </a:r>
            <a:r>
              <a:rPr lang="en-US" dirty="0" smtClean="0"/>
              <a:t>;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7296475" y="4758908"/>
            <a:ext cx="2034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for each v </a:t>
            </a:r>
            <a:r>
              <a:rPr lang="en-US" dirty="0"/>
              <a:t>∊ </a:t>
            </a:r>
            <a:r>
              <a:rPr lang="en-US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Adj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[u]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7678323" y="5077544"/>
            <a:ext cx="3746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if (v </a:t>
            </a:r>
            <a:r>
              <a:rPr lang="en-US" dirty="0"/>
              <a:t>∊ 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Q and dis[v] &gt; </a:t>
            </a:r>
            <a:r>
              <a:rPr lang="en-US" dirty="0" smtClean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dis[u] +w(</a:t>
            </a:r>
            <a:r>
              <a:rPr lang="en-US" dirty="0" err="1" smtClean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u,v</a:t>
            </a:r>
            <a:r>
              <a:rPr lang="en-US" dirty="0" smtClean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)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8155953" y="5445610"/>
            <a:ext cx="103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p[v] = u;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8153005" y="5847034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dis[v] = dis[u] + w(</a:t>
            </a:r>
            <a:r>
              <a:rPr lang="en-US" dirty="0" err="1" smtClean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u,v</a:t>
            </a:r>
            <a:r>
              <a:rPr lang="en-US" dirty="0" smtClean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)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;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4220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/>
      <p:bldP spid="100" grpId="0"/>
      <p:bldP spid="101" grpId="0"/>
      <p:bldP spid="102" grpId="0"/>
      <p:bldP spid="103" grpId="0"/>
      <p:bldP spid="104" grpId="0"/>
      <p:bldP spid="111" grpId="0"/>
      <p:bldP spid="113" grpId="0"/>
      <p:bldP spid="114" grpId="0"/>
      <p:bldP spid="115" grpId="0"/>
      <p:bldP spid="116" grpId="0"/>
      <p:bldP spid="117" grpId="0"/>
      <p:bldP spid="130" grpId="0"/>
      <p:bldP spid="131" grpId="0"/>
      <p:bldP spid="132" grpId="0"/>
      <p:bldP spid="133" grpId="0"/>
      <p:bldP spid="134" grpId="0"/>
      <p:bldP spid="135" grpId="0"/>
      <p:bldP spid="137" grpId="0"/>
      <p:bldP spid="139" grpId="0"/>
      <p:bldP spid="140" grpId="0"/>
      <p:bldP spid="14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RELAXATION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1A04E-200E-459A-87B4-D957DE18D1D3}" type="datetime2">
              <a:rPr lang="en-US" smtClean="0"/>
              <a:t>Thursday, October 14, 2021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Swapnil Biswas, Lecturer, Dept of CSE, MIST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9</a:t>
            </a:fld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1739010" y="2389844"/>
            <a:ext cx="2709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if (dis[v] &gt; dis[u] +w(</a:t>
            </a:r>
            <a:r>
              <a:rPr lang="en-US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u,v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))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222237" y="2797966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dis[v] = dis[u] + w(</a:t>
            </a:r>
            <a:r>
              <a:rPr lang="en-US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u,v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);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370118" y="1990016"/>
            <a:ext cx="1088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relax(</a:t>
            </a:r>
            <a:r>
              <a:rPr lang="en-US" b="1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u,v</a:t>
            </a:r>
            <a:r>
              <a:rPr lang="en-US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)</a:t>
            </a:r>
            <a:endParaRPr lang="en-US" b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9554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32" grpId="0"/>
    </p:bldLst>
  </p:timing>
</p:sld>
</file>

<file path=ppt/theme/theme1.xml><?xml version="1.0" encoding="utf-8"?>
<a:theme xmlns:a="http://schemas.openxmlformats.org/drawingml/2006/main" name="Swapnil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apnil" id="{5D784A22-E3FE-414C-A0F8-91ADBFB46EC2}" vid="{872D0E90-6D7F-4EF3-AD0B-6E7EBD1D98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Swapnil</Template>
  <TotalTime>5590</TotalTime>
  <Words>3976</Words>
  <Application>Microsoft Office PowerPoint</Application>
  <PresentationFormat>Widescreen</PresentationFormat>
  <Paragraphs>1349</Paragraphs>
  <Slides>44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6" baseType="lpstr">
      <vt:lpstr>Arial</vt:lpstr>
      <vt:lpstr>Calibri</vt:lpstr>
      <vt:lpstr>Courier New</vt:lpstr>
      <vt:lpstr>Georgia</vt:lpstr>
      <vt:lpstr>Monotype Sorts</vt:lpstr>
      <vt:lpstr>Segoe UI Symbol</vt:lpstr>
      <vt:lpstr>Segoe UI Symbol4</vt:lpstr>
      <vt:lpstr>Symbol</vt:lpstr>
      <vt:lpstr>Times New Roman</vt:lpstr>
      <vt:lpstr>Wingdings</vt:lpstr>
      <vt:lpstr>Swapnil</vt:lpstr>
      <vt:lpstr>Equation</vt:lpstr>
      <vt:lpstr>SINGLE  SOURCE  SHORTEST  PATH</vt:lpstr>
      <vt:lpstr>GREEDY ALGORITHM</vt:lpstr>
      <vt:lpstr>CALCULATING WEIGHT OF A PATH</vt:lpstr>
      <vt:lpstr>CONCEPT OF SHORTEST PATH</vt:lpstr>
      <vt:lpstr>CONCEPT OF SHORTEST PATH</vt:lpstr>
      <vt:lpstr>CONCEPT OF SHORTEST PATH</vt:lpstr>
      <vt:lpstr>VARIATION</vt:lpstr>
      <vt:lpstr>PRIM’S  VS  DIJKSTRA’S</vt:lpstr>
      <vt:lpstr>RELAXATION</vt:lpstr>
      <vt:lpstr>DIJSKTRA’s SIMULATION</vt:lpstr>
      <vt:lpstr>DIJSKTRA’s SIMULATION</vt:lpstr>
      <vt:lpstr>DIJSKTRA’s SIMULATION</vt:lpstr>
      <vt:lpstr>DIJSKTRA’s SIMULATION</vt:lpstr>
      <vt:lpstr>DIJSKTRA’s SIMULATION</vt:lpstr>
      <vt:lpstr>WEIGHT REDUCTION</vt:lpstr>
      <vt:lpstr>OPTIMAL SUBSTRUCTURE PROPERTY</vt:lpstr>
      <vt:lpstr>NEGATIVE WEIGHT</vt:lpstr>
      <vt:lpstr>NEGATIVE WEIGHT</vt:lpstr>
      <vt:lpstr>NEGATIVE WEIGHT CYCLE</vt:lpstr>
      <vt:lpstr>NEGATIVE WEIGHT CYCLE</vt:lpstr>
      <vt:lpstr>NEGATIVE WEIGHT CYCLE</vt:lpstr>
      <vt:lpstr>NEGATIVE WEIGHT</vt:lpstr>
      <vt:lpstr>VERTEX SATURATION</vt:lpstr>
      <vt:lpstr>RELAXATION OF A DIRECTED EDGE</vt:lpstr>
      <vt:lpstr>EDGE  WISE  RELAXATION  FOR CALCULATING  SHORTEST  PATH</vt:lpstr>
      <vt:lpstr>EDGE  WISE  RELAXATION  FOR CALCULATING  SHORTEST  PATH</vt:lpstr>
      <vt:lpstr>EDGE  WISE  RELAXATION  FOR CALCULATING  SHORTEST  PATH</vt:lpstr>
      <vt:lpstr>EDGE  WISE  RELAXATION  FOR CALCULATING  SHORTEST  PATH</vt:lpstr>
      <vt:lpstr>EDGE  WISE  RELAXATION  FOR CALCULATING  SHORTEST  PATH</vt:lpstr>
      <vt:lpstr>EDGE  WISE  RELAXATION  FOR CALCULATING  SHORTEST  PATH</vt:lpstr>
      <vt:lpstr>EDGE  WISE  RELAXATION  FOR CALCULATING  SHORTEST  PATH</vt:lpstr>
      <vt:lpstr>EDGE  WISE  RELAXATION  FOR CALCULATING  SHORTEST  PATH</vt:lpstr>
      <vt:lpstr>EDGE  WISE  RELAXATION  FOR CALCULATING  SHORTEST  PATH</vt:lpstr>
      <vt:lpstr>BELLMAN  FORD  ALGORITHM</vt:lpstr>
      <vt:lpstr>BELLMAN  FORD  ALGORITHM</vt:lpstr>
      <vt:lpstr>BELLMAN  FORD  ALGORITHM</vt:lpstr>
      <vt:lpstr>BELLMAN  FORD  ALGORITHM</vt:lpstr>
      <vt:lpstr>BELLMAN  FORD  ALGORITHM</vt:lpstr>
      <vt:lpstr>BELLMAN  FORD  ALGORITHM</vt:lpstr>
      <vt:lpstr>BELLMAN  FORD  ALGORITHM</vt:lpstr>
      <vt:lpstr>BELLMAN  FORD  ALGORITHM</vt:lpstr>
      <vt:lpstr>BELLMAN  FORD  ALGORITHM</vt:lpstr>
      <vt:lpstr>BELLMAN  FORD  ALGORITHM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MINIMUM SPANNING TREE</dc:title>
  <dc:creator>ACER</dc:creator>
  <cp:lastModifiedBy>ACER</cp:lastModifiedBy>
  <cp:revision>1101</cp:revision>
  <dcterms:created xsi:type="dcterms:W3CDTF">2021-09-27T14:31:20Z</dcterms:created>
  <dcterms:modified xsi:type="dcterms:W3CDTF">2021-10-14T18:46:06Z</dcterms:modified>
</cp:coreProperties>
</file>