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93" r:id="rId4"/>
    <p:sldId id="294" r:id="rId5"/>
    <p:sldId id="295" r:id="rId6"/>
    <p:sldId id="296" r:id="rId7"/>
    <p:sldId id="297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10" r:id="rId18"/>
    <p:sldId id="308" r:id="rId19"/>
    <p:sldId id="309" r:id="rId20"/>
    <p:sldId id="29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1B1723-6DA9-4EFA-8335-07AF00B8CDD0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38B005-1B38-409A-B96F-F06244A93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887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38B005-1B38-409A-B96F-F06244A9359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084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754183"/>
            <a:ext cx="10058400" cy="1056979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48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Georgia" panose="02040502050405020303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CC7E3223-B9E8-4CE3-8FE5-58D3D2C7ED20}" type="datetime2">
              <a:rPr lang="en-US" smtClean="0"/>
              <a:t>Sunday, November 14,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Swapnil Biswas, Lecturer, Dept of CSE, MIST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188720" y="4199467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581" y="1385005"/>
            <a:ext cx="1408810" cy="131019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405467" y="4673600"/>
            <a:ext cx="22573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Georgia" panose="02040502050405020303" pitchFamily="18" charset="0"/>
              </a:rPr>
              <a:t>PREPARED  BY</a:t>
            </a:r>
          </a:p>
          <a:p>
            <a:r>
              <a:rPr lang="en-US" sz="1600" b="1" dirty="0" smtClean="0">
                <a:latin typeface="Georgia" panose="02040502050405020303" pitchFamily="18" charset="0"/>
              </a:rPr>
              <a:t>SWAPNIL  BISWAS</a:t>
            </a:r>
            <a:endParaRPr lang="en-US" sz="1600" b="1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2639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8FB3B-E8C2-4FAF-BF33-46DD8248D720}" type="datetime2">
              <a:rPr lang="en-US" smtClean="0"/>
              <a:t>Sunday, November 14,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Lecturer, Dept of CSE, MIST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7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61F80-B964-473B-A140-D72DFA3A8DA6}" type="datetime2">
              <a:rPr lang="en-US" smtClean="0"/>
              <a:t>Sunday, November 14,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Lecturer, Dept of CSE, MIST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5406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FB5A8-DD69-4F10-8472-B0E92C80106E}" type="datetime2">
              <a:rPr lang="en-US" smtClean="0"/>
              <a:t>Sunday, November 14,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Lecturer, Dept of CSE, MIST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942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4A6D8-0CD4-486C-9A7C-6FA40A3E42B0}" type="datetime2">
              <a:rPr lang="en-US" smtClean="0"/>
              <a:t>Sunday, November 14,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Lecturer, Dept of CSE, MIST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108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hank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3060852"/>
            <a:ext cx="10058400" cy="891726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48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1215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200" baseline="0">
                <a:solidFill>
                  <a:schemeClr val="tx2"/>
                </a:solidFill>
                <a:latin typeface="Georgia" panose="02040502050405020303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03839-035E-4AEE-9E72-FB3929BBDCF0}" type="datetime2">
              <a:rPr lang="en-US" smtClean="0"/>
              <a:t>Sunday, November 14,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Lecturer, Dept of CSE, MIST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188720" y="4182533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581" y="1385005"/>
            <a:ext cx="1408810" cy="1310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099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D05FC-57D5-46DD-92E4-848FB4D5C9E6}" type="datetime2">
              <a:rPr lang="en-US" smtClean="0"/>
              <a:t>Sunday, November 14,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Lecturer, Dept of CSE, MIST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177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77792-ADEE-4C48-B627-1000F61A9B8D}" type="datetime2">
              <a:rPr lang="en-US" smtClean="0"/>
              <a:t>Sunday, November 14, 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Lecturer, Dept of CSE, MIST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111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1689E-F3B3-4C37-9F74-16603AA878A1}" type="datetime2">
              <a:rPr lang="en-US" smtClean="0"/>
              <a:t>Sunday, November 14, 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Lecturer, Dept of CSE, MIST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64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9F0DC-D72C-4D14-B254-F2BAEC8D36D0}" type="datetime2">
              <a:rPr lang="en-US" smtClean="0"/>
              <a:t>Sunday, November 14, 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Swapnil Biswas, Lecturer, Dept of CSE, MIST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239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08EF509-069C-4483-A881-8B062D4C39AB}" type="datetime2">
              <a:rPr lang="en-US" smtClean="0"/>
              <a:t>Sunday, November 14,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Swapnil Biswas, Lecturer, Dept of CSE, MIST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729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8647-44E0-4F4C-A6D1-ABC267DA5814}" type="datetime2">
              <a:rPr lang="en-US" smtClean="0"/>
              <a:t>Sunday, November 14,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Lecturer, Dept of CSE, MIST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4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54477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2941F635-97DD-4FB8-9AD4-F65E6EB1DF6E}" type="datetime2">
              <a:rPr lang="en-US" smtClean="0"/>
              <a:t>Sunday, November 14,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Swapnil Biswas, Lecturer, Dept of CSE, MIST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297754AE-54D3-4C81-B433-FF37B2940E1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Content Placeholder 3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4392" y="407469"/>
            <a:ext cx="1117546" cy="1039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465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SEGMENT TREE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97CCE-9D19-47F3-8937-191B9EF6319B}" type="datetime2">
              <a:rPr lang="en-US" smtClean="0"/>
              <a:t>Sunday, November 14, 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Lecturer, Dept of CSE, MIST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26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CONSTRUCTION OF TREE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7175-01E0-4D6C-9E84-F3AC4D1F8F0D}" type="datetime2">
              <a:rPr lang="en-US" smtClean="0"/>
              <a:t>Sunday, November 14, 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Lecturer, Dept of CSE, MIST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10</a:t>
            </a:fld>
            <a:endParaRPr lang="en-US"/>
          </a:p>
        </p:txBody>
      </p:sp>
      <p:sp>
        <p:nvSpPr>
          <p:cNvPr id="156" name="TextBox 155"/>
          <p:cNvSpPr txBox="1"/>
          <p:nvPr/>
        </p:nvSpPr>
        <p:spPr>
          <a:xfrm>
            <a:off x="1097280" y="1817106"/>
            <a:ext cx="4537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Time complexity for construction of tree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370" name="TextBox 369"/>
          <p:cNvSpPr txBox="1"/>
          <p:nvPr/>
        </p:nvSpPr>
        <p:spPr>
          <a:xfrm>
            <a:off x="1527393" y="2186438"/>
            <a:ext cx="8737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Construction of tree is nothing but setting the values of an array of size at most 4n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1527393" y="2538907"/>
            <a:ext cx="783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Means there can be at most 4n number of recursive calls to build the tree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1528422" y="2891376"/>
            <a:ext cx="5611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So, the worst case time complexity is O(4n) or O(n)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7856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" grpId="0"/>
      <p:bldP spid="370" grpId="0"/>
      <p:bldP spid="138" grpId="0"/>
      <p:bldP spid="13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4A6D8-0CD4-486C-9A7C-6FA40A3E42B0}" type="datetime2">
              <a:rPr lang="en-US" smtClean="0"/>
              <a:t>Sunday, November 14,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Lecturer, Dept of CSE, MIST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11</a:t>
            </a:fld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3809071" y="1816631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2014447" y="2381440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6079098" y="2381440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1021406" y="3064133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4339234" y="1736465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(0,7,1)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86" name="Oval 85"/>
          <p:cNvSpPr/>
          <p:nvPr/>
        </p:nvSpPr>
        <p:spPr>
          <a:xfrm>
            <a:off x="3087412" y="3064133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5227483" y="3064133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7307486" y="3064133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411740" y="3976520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1541856" y="3976520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2580778" y="3976520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3595143" y="3976520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4663461" y="3976520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5795380" y="3964272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6809745" y="3976520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7940135" y="3976520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136717" y="4876659"/>
            <a:ext cx="1080448" cy="38693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1217165" y="4876659"/>
            <a:ext cx="1080448" cy="38693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2297613" y="4876659"/>
            <a:ext cx="1080448" cy="38693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3378061" y="4876659"/>
            <a:ext cx="1080448" cy="38693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458509" y="4876659"/>
            <a:ext cx="1080448" cy="38693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5538957" y="4876659"/>
            <a:ext cx="1080448" cy="38693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6619405" y="4876659"/>
            <a:ext cx="1080448" cy="38693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7699853" y="4876659"/>
            <a:ext cx="1080448" cy="38693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/>
          <p:cNvSpPr txBox="1"/>
          <p:nvPr/>
        </p:nvSpPr>
        <p:spPr>
          <a:xfrm>
            <a:off x="1260733" y="2191239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(0,3,2)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6569727" y="2191239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(4,7,3)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283986" y="2982936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(0,1,4)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283986" y="4504447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(0,0,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522091" y="519132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0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3595143" y="2982936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(2,3,5)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4486761" y="2976812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(4,5,6)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6558341" y="2984937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(6,7,7)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1456639" y="4523935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(1,1,9)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2419785" y="4519575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(2,2,10)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3489606" y="4523935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(3,3,11)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4564237" y="4517329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(4,4,12)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5634058" y="4521689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(5,5,13)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6703879" y="4504447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(6,6,14)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7773700" y="4508807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(7,7,15)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1602539" y="519244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2682987" y="520466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3763435" y="520578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4843883" y="519133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5924331" y="519245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7004779" y="520466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8085227" y="520579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127" name="Straight Arrow Connector 126"/>
          <p:cNvCxnSpPr>
            <a:stCxn id="81" idx="2"/>
            <a:endCxn id="82" idx="7"/>
          </p:cNvCxnSpPr>
          <p:nvPr/>
        </p:nvCxnSpPr>
        <p:spPr>
          <a:xfrm flipH="1">
            <a:off x="2495870" y="2098642"/>
            <a:ext cx="1313201" cy="3653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81" idx="6"/>
            <a:endCxn id="83" idx="1"/>
          </p:cNvCxnSpPr>
          <p:nvPr/>
        </p:nvCxnSpPr>
        <p:spPr>
          <a:xfrm>
            <a:off x="4373093" y="2098642"/>
            <a:ext cx="1788604" cy="3653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82" idx="2"/>
            <a:endCxn id="84" idx="0"/>
          </p:cNvCxnSpPr>
          <p:nvPr/>
        </p:nvCxnSpPr>
        <p:spPr>
          <a:xfrm flipH="1">
            <a:off x="1303417" y="2663451"/>
            <a:ext cx="711030" cy="4006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82" idx="6"/>
            <a:endCxn id="86" idx="0"/>
          </p:cNvCxnSpPr>
          <p:nvPr/>
        </p:nvCxnSpPr>
        <p:spPr>
          <a:xfrm>
            <a:off x="2578469" y="2663451"/>
            <a:ext cx="790954" cy="4006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83" idx="2"/>
            <a:endCxn id="87" idx="0"/>
          </p:cNvCxnSpPr>
          <p:nvPr/>
        </p:nvCxnSpPr>
        <p:spPr>
          <a:xfrm flipH="1">
            <a:off x="5509494" y="2663451"/>
            <a:ext cx="569604" cy="4006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83" idx="6"/>
            <a:endCxn id="88" idx="0"/>
          </p:cNvCxnSpPr>
          <p:nvPr/>
        </p:nvCxnSpPr>
        <p:spPr>
          <a:xfrm>
            <a:off x="6643120" y="2663451"/>
            <a:ext cx="946377" cy="4006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84" idx="3"/>
            <a:endCxn id="89" idx="0"/>
          </p:cNvCxnSpPr>
          <p:nvPr/>
        </p:nvCxnSpPr>
        <p:spPr>
          <a:xfrm flipH="1">
            <a:off x="693751" y="3545556"/>
            <a:ext cx="410254" cy="4309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84" idx="5"/>
            <a:endCxn id="90" idx="0"/>
          </p:cNvCxnSpPr>
          <p:nvPr/>
        </p:nvCxnSpPr>
        <p:spPr>
          <a:xfrm>
            <a:off x="1502829" y="3545556"/>
            <a:ext cx="321038" cy="4309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86" idx="3"/>
            <a:endCxn id="91" idx="0"/>
          </p:cNvCxnSpPr>
          <p:nvPr/>
        </p:nvCxnSpPr>
        <p:spPr>
          <a:xfrm flipH="1">
            <a:off x="2862789" y="3545556"/>
            <a:ext cx="307222" cy="4309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86" idx="5"/>
            <a:endCxn id="92" idx="0"/>
          </p:cNvCxnSpPr>
          <p:nvPr/>
        </p:nvCxnSpPr>
        <p:spPr>
          <a:xfrm>
            <a:off x="3568835" y="3545556"/>
            <a:ext cx="308319" cy="4309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87" idx="3"/>
            <a:endCxn id="93" idx="0"/>
          </p:cNvCxnSpPr>
          <p:nvPr/>
        </p:nvCxnSpPr>
        <p:spPr>
          <a:xfrm flipH="1">
            <a:off x="4945472" y="3545556"/>
            <a:ext cx="364610" cy="4309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87" idx="5"/>
            <a:endCxn id="94" idx="0"/>
          </p:cNvCxnSpPr>
          <p:nvPr/>
        </p:nvCxnSpPr>
        <p:spPr>
          <a:xfrm>
            <a:off x="5708906" y="3545556"/>
            <a:ext cx="368485" cy="4187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88" idx="3"/>
            <a:endCxn id="95" idx="0"/>
          </p:cNvCxnSpPr>
          <p:nvPr/>
        </p:nvCxnSpPr>
        <p:spPr>
          <a:xfrm flipH="1">
            <a:off x="7091756" y="3545556"/>
            <a:ext cx="298329" cy="4309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88" idx="5"/>
            <a:endCxn id="96" idx="0"/>
          </p:cNvCxnSpPr>
          <p:nvPr/>
        </p:nvCxnSpPr>
        <p:spPr>
          <a:xfrm>
            <a:off x="7788909" y="3545556"/>
            <a:ext cx="433237" cy="4309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/>
          <p:cNvSpPr/>
          <p:nvPr/>
        </p:nvSpPr>
        <p:spPr>
          <a:xfrm>
            <a:off x="127412" y="5661418"/>
            <a:ext cx="496305" cy="4099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623717" y="5661417"/>
            <a:ext cx="496305" cy="4099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1119697" y="5661416"/>
            <a:ext cx="496305" cy="4099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1616002" y="5661415"/>
            <a:ext cx="496305" cy="4099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2111982" y="5661414"/>
            <a:ext cx="496305" cy="4099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2608287" y="5661413"/>
            <a:ext cx="496305" cy="4099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3104267" y="5661412"/>
            <a:ext cx="496305" cy="4099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3600572" y="5661411"/>
            <a:ext cx="496305" cy="4099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4089467" y="5661382"/>
            <a:ext cx="496305" cy="4099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/>
          <p:cNvSpPr/>
          <p:nvPr/>
        </p:nvSpPr>
        <p:spPr>
          <a:xfrm>
            <a:off x="4585772" y="5661381"/>
            <a:ext cx="496305" cy="4099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/>
          <p:cNvSpPr/>
          <p:nvPr/>
        </p:nvSpPr>
        <p:spPr>
          <a:xfrm>
            <a:off x="5081752" y="5661380"/>
            <a:ext cx="496305" cy="4099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/>
          <p:cNvSpPr/>
          <p:nvPr/>
        </p:nvSpPr>
        <p:spPr>
          <a:xfrm>
            <a:off x="5578057" y="5661379"/>
            <a:ext cx="496305" cy="4099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/>
          <p:cNvSpPr/>
          <p:nvPr/>
        </p:nvSpPr>
        <p:spPr>
          <a:xfrm>
            <a:off x="6074037" y="5661378"/>
            <a:ext cx="496305" cy="4099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/>
          <p:cNvSpPr/>
          <p:nvPr/>
        </p:nvSpPr>
        <p:spPr>
          <a:xfrm>
            <a:off x="6570342" y="5661377"/>
            <a:ext cx="496305" cy="4099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/>
          <p:cNvSpPr/>
          <p:nvPr/>
        </p:nvSpPr>
        <p:spPr>
          <a:xfrm>
            <a:off x="7066322" y="5661376"/>
            <a:ext cx="496305" cy="4099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/>
          <p:cNvSpPr/>
          <p:nvPr/>
        </p:nvSpPr>
        <p:spPr>
          <a:xfrm>
            <a:off x="7562627" y="5661375"/>
            <a:ext cx="496305" cy="4099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TextBox 164"/>
          <p:cNvSpPr txBox="1"/>
          <p:nvPr/>
        </p:nvSpPr>
        <p:spPr>
          <a:xfrm>
            <a:off x="15285" y="5341811"/>
            <a:ext cx="580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tree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36127" y="45435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538248" y="4057505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168" name="TextBox 167"/>
          <p:cNvSpPr txBox="1"/>
          <p:nvPr/>
        </p:nvSpPr>
        <p:spPr>
          <a:xfrm>
            <a:off x="1670579" y="4063338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  <a:endParaRPr lang="en-US" sz="2000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2695177" y="4052352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3716679" y="4052352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  <a:endParaRPr lang="en-US" sz="2000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4784997" y="4047170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5939945" y="4047170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0</a:t>
            </a:r>
            <a:endParaRPr lang="en-US" sz="2000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6930494" y="4046228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9</a:t>
            </a:r>
          </a:p>
        </p:txBody>
      </p:sp>
      <p:sp>
        <p:nvSpPr>
          <p:cNvPr id="174" name="TextBox 173"/>
          <p:cNvSpPr txBox="1"/>
          <p:nvPr/>
        </p:nvSpPr>
        <p:spPr>
          <a:xfrm>
            <a:off x="8060884" y="4055896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  <a:endParaRPr lang="en-US" sz="2000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1056549" y="3150510"/>
            <a:ext cx="4603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10</a:t>
            </a:r>
            <a:endParaRPr lang="en-US" sz="2000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3203241" y="3145330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177" name="TextBox 176"/>
          <p:cNvSpPr txBox="1"/>
          <p:nvPr/>
        </p:nvSpPr>
        <p:spPr>
          <a:xfrm>
            <a:off x="2049973" y="2467714"/>
            <a:ext cx="4603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16</a:t>
            </a:r>
            <a:endParaRPr lang="en-US" sz="2000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5348232" y="3145330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  <a:endParaRPr lang="en-US" sz="2000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7363914" y="3154489"/>
            <a:ext cx="4603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12</a:t>
            </a:r>
            <a:endParaRPr lang="en-US" sz="2000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645510" y="569065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30</a:t>
            </a:r>
            <a:endParaRPr lang="en-US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1144174" y="569065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16</a:t>
            </a:r>
            <a:endParaRPr lang="en-US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1646787" y="5676291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14</a:t>
            </a:r>
            <a:endParaRPr lang="en-US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2119392" y="5676291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10</a:t>
            </a:r>
            <a:endParaRPr lang="en-US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2717044" y="567629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3197456" y="568805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187" name="TextBox 186"/>
          <p:cNvSpPr txBox="1"/>
          <p:nvPr/>
        </p:nvSpPr>
        <p:spPr>
          <a:xfrm>
            <a:off x="3620720" y="5676291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12</a:t>
            </a:r>
            <a:endParaRPr lang="en-US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7634059" y="569235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189" name="TextBox 188"/>
          <p:cNvSpPr txBox="1"/>
          <p:nvPr/>
        </p:nvSpPr>
        <p:spPr>
          <a:xfrm>
            <a:off x="4180662" y="568805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190" name="TextBox 189"/>
          <p:cNvSpPr txBox="1"/>
          <p:nvPr/>
        </p:nvSpPr>
        <p:spPr>
          <a:xfrm>
            <a:off x="4667629" y="567629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  <a:endParaRPr lang="en-US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5180637" y="567719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  <a:endParaRPr lang="en-US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5651920" y="566791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  <a:endParaRPr lang="en-US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6179315" y="566791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  <a:endParaRPr lang="en-US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6671395" y="569484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0</a:t>
            </a:r>
            <a:endParaRPr lang="en-US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7176035" y="568805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9</a:t>
            </a:r>
            <a:endParaRPr lang="en-US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6118876" y="2465995"/>
            <a:ext cx="4603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14</a:t>
            </a:r>
            <a:endParaRPr lang="en-US" sz="2000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7674276" y="1818509"/>
            <a:ext cx="3432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u="sng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What is the sum of the array?</a:t>
            </a:r>
            <a:endParaRPr lang="en-US" u="sng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7685795" y="2158940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30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99" name="Rectangle 198"/>
          <p:cNvSpPr/>
          <p:nvPr/>
        </p:nvSpPr>
        <p:spPr>
          <a:xfrm>
            <a:off x="371997" y="4931307"/>
            <a:ext cx="8092417" cy="2646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0" name="Group 199"/>
          <p:cNvGrpSpPr/>
          <p:nvPr/>
        </p:nvGrpSpPr>
        <p:grpSpPr>
          <a:xfrm>
            <a:off x="522091" y="4856024"/>
            <a:ext cx="7872836" cy="383799"/>
            <a:chOff x="522091" y="4856024"/>
            <a:chExt cx="7872836" cy="383799"/>
          </a:xfrm>
        </p:grpSpPr>
        <p:sp>
          <p:nvSpPr>
            <p:cNvPr id="141" name="TextBox 140"/>
            <p:cNvSpPr txBox="1"/>
            <p:nvPr/>
          </p:nvSpPr>
          <p:spPr>
            <a:xfrm>
              <a:off x="522091" y="4856024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3</a:t>
              </a:r>
              <a:endParaRPr lang="en-US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1602539" y="4857147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7</a:t>
              </a: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2682987" y="4869361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1</a:t>
              </a: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3763435" y="4870484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5</a:t>
              </a:r>
              <a:endParaRPr lang="en-US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4843883" y="4856031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2</a:t>
              </a: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5924331" y="4857154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0</a:t>
              </a:r>
              <a:endParaRPr lang="en-US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7004779" y="4869368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9</a:t>
              </a:r>
              <a:endParaRPr lang="en-US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8085227" y="4870491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3</a:t>
              </a:r>
            </a:p>
          </p:txBody>
        </p:sp>
      </p:grpSp>
      <p:sp>
        <p:nvSpPr>
          <p:cNvPr id="201" name="Oval 200"/>
          <p:cNvSpPr/>
          <p:nvPr/>
        </p:nvSpPr>
        <p:spPr>
          <a:xfrm>
            <a:off x="676063" y="5676291"/>
            <a:ext cx="381835" cy="38183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Oval 201"/>
          <p:cNvSpPr/>
          <p:nvPr/>
        </p:nvSpPr>
        <p:spPr>
          <a:xfrm>
            <a:off x="3810265" y="1816631"/>
            <a:ext cx="564022" cy="56402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TextBox 179"/>
          <p:cNvSpPr txBox="1"/>
          <p:nvPr/>
        </p:nvSpPr>
        <p:spPr>
          <a:xfrm>
            <a:off x="3866686" y="1890182"/>
            <a:ext cx="4603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30</a:t>
            </a:r>
            <a:endParaRPr lang="en-US" sz="2000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03" name="TextBox 202"/>
          <p:cNvSpPr txBox="1"/>
          <p:nvPr/>
        </p:nvSpPr>
        <p:spPr>
          <a:xfrm>
            <a:off x="7699853" y="2396407"/>
            <a:ext cx="4462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Sum of the entire array is stored at root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grpSp>
        <p:nvGrpSpPr>
          <p:cNvPr id="220" name="Group 219"/>
          <p:cNvGrpSpPr/>
          <p:nvPr/>
        </p:nvGrpSpPr>
        <p:grpSpPr>
          <a:xfrm>
            <a:off x="258622" y="6031035"/>
            <a:ext cx="7826605" cy="377619"/>
            <a:chOff x="678378" y="5987925"/>
            <a:chExt cx="7826605" cy="377619"/>
          </a:xfrm>
        </p:grpSpPr>
        <p:sp>
          <p:nvSpPr>
            <p:cNvPr id="204" name="TextBox 203"/>
            <p:cNvSpPr txBox="1"/>
            <p:nvPr/>
          </p:nvSpPr>
          <p:spPr>
            <a:xfrm>
              <a:off x="678378" y="598792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0</a:t>
              </a:r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1194560" y="598792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1</a:t>
              </a:r>
              <a:endParaRPr lang="en-US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1686940" y="598792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2</a:t>
              </a:r>
              <a:endParaRPr lang="en-US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2203122" y="598792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3</a:t>
              </a:r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2653772" y="598792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4</a:t>
              </a:r>
              <a:endParaRPr lang="en-US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3169954" y="598792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5</a:t>
              </a:r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3662334" y="598792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6</a:t>
              </a:r>
            </a:p>
          </p:txBody>
        </p:sp>
        <p:sp>
          <p:nvSpPr>
            <p:cNvPr id="211" name="TextBox 210"/>
            <p:cNvSpPr txBox="1"/>
            <p:nvPr/>
          </p:nvSpPr>
          <p:spPr>
            <a:xfrm>
              <a:off x="4178516" y="598792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7</a:t>
              </a:r>
              <a:endParaRPr lang="en-US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4651134" y="598792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8</a:t>
              </a:r>
              <a:endParaRPr lang="en-US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213" name="TextBox 212"/>
            <p:cNvSpPr txBox="1"/>
            <p:nvPr/>
          </p:nvSpPr>
          <p:spPr>
            <a:xfrm>
              <a:off x="5167316" y="598792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9</a:t>
              </a:r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5603515" y="5996212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10</a:t>
              </a:r>
              <a:endParaRPr lang="en-US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6089775" y="5996212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11</a:t>
              </a:r>
              <a:endParaRPr lang="en-US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6611123" y="5996212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12</a:t>
              </a:r>
              <a:endParaRPr lang="en-US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7097383" y="5996212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13</a:t>
              </a:r>
              <a:endParaRPr lang="en-US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7583989" y="5995391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14</a:t>
              </a:r>
              <a:endParaRPr lang="en-US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8070249" y="5995391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15</a:t>
              </a:r>
              <a:endParaRPr lang="en-US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1914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" grpId="0"/>
      <p:bldP spid="198" grpId="0"/>
      <p:bldP spid="199" grpId="0" animBg="1"/>
      <p:bldP spid="201" grpId="0" animBg="1"/>
      <p:bldP spid="202" grpId="0" animBg="1"/>
      <p:bldP spid="20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4A6D8-0CD4-486C-9A7C-6FA40A3E42B0}" type="datetime2">
              <a:rPr lang="en-US" smtClean="0"/>
              <a:t>Sunday, November 14,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Lecturer, Dept of CSE, MIST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12</a:t>
            </a:fld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3809071" y="1816631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2014447" y="2381440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6079098" y="2381440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1021406" y="3064133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4339234" y="1736465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(0,7,1)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86" name="Oval 85"/>
          <p:cNvSpPr/>
          <p:nvPr/>
        </p:nvSpPr>
        <p:spPr>
          <a:xfrm>
            <a:off x="3087412" y="3064133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5227483" y="3064133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7307486" y="3064133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411740" y="3976520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1541856" y="3976520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2580778" y="3976520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3595143" y="3976520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4663461" y="3976520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5795380" y="3964272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6809745" y="3976520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7940135" y="3976520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136717" y="4876659"/>
            <a:ext cx="1080448" cy="38693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1217165" y="4876659"/>
            <a:ext cx="1080448" cy="38693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2297613" y="4876659"/>
            <a:ext cx="1080448" cy="38693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3378061" y="4876659"/>
            <a:ext cx="1080448" cy="38693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458509" y="4876659"/>
            <a:ext cx="1080448" cy="38693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5538957" y="4876659"/>
            <a:ext cx="1080448" cy="38693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6619405" y="4876659"/>
            <a:ext cx="1080448" cy="38693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7699853" y="4876659"/>
            <a:ext cx="1080448" cy="38693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/>
          <p:cNvSpPr txBox="1"/>
          <p:nvPr/>
        </p:nvSpPr>
        <p:spPr>
          <a:xfrm>
            <a:off x="1260733" y="2191239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(0,3,2)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6569727" y="2191239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(4,7,3)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283986" y="2982936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(0,1,4)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283986" y="4504447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(0,0,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522091" y="519132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0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3595143" y="2982936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(2,3,5)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4486761" y="2976812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(4,5,6)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6558341" y="2984937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(6,7,7)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1456639" y="4523935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(1,1,9)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2419785" y="4519575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(2,2,10)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3489606" y="4523935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(3,3,11)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4564237" y="4517329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(4,4,12)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5634058" y="4521689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(5,5,13)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6703879" y="4504447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(6,6,14)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7773700" y="4508807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(7,7,15)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1602539" y="519244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2682987" y="520466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3763435" y="520578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4843883" y="519133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5924331" y="519245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7004779" y="520466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8085227" y="520579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127" name="Straight Arrow Connector 126"/>
          <p:cNvCxnSpPr>
            <a:stCxn id="81" idx="2"/>
            <a:endCxn id="82" idx="7"/>
          </p:cNvCxnSpPr>
          <p:nvPr/>
        </p:nvCxnSpPr>
        <p:spPr>
          <a:xfrm flipH="1">
            <a:off x="2495870" y="2098642"/>
            <a:ext cx="1313201" cy="3653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81" idx="6"/>
            <a:endCxn id="83" idx="1"/>
          </p:cNvCxnSpPr>
          <p:nvPr/>
        </p:nvCxnSpPr>
        <p:spPr>
          <a:xfrm>
            <a:off x="4373093" y="2098642"/>
            <a:ext cx="1788604" cy="3653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82" idx="2"/>
            <a:endCxn id="84" idx="0"/>
          </p:cNvCxnSpPr>
          <p:nvPr/>
        </p:nvCxnSpPr>
        <p:spPr>
          <a:xfrm flipH="1">
            <a:off x="1303417" y="2663451"/>
            <a:ext cx="711030" cy="4006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82" idx="6"/>
            <a:endCxn id="86" idx="0"/>
          </p:cNvCxnSpPr>
          <p:nvPr/>
        </p:nvCxnSpPr>
        <p:spPr>
          <a:xfrm>
            <a:off x="2578469" y="2663451"/>
            <a:ext cx="790954" cy="4006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83" idx="2"/>
            <a:endCxn id="87" idx="0"/>
          </p:cNvCxnSpPr>
          <p:nvPr/>
        </p:nvCxnSpPr>
        <p:spPr>
          <a:xfrm flipH="1">
            <a:off x="5509494" y="2663451"/>
            <a:ext cx="569604" cy="4006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83" idx="6"/>
            <a:endCxn id="88" idx="0"/>
          </p:cNvCxnSpPr>
          <p:nvPr/>
        </p:nvCxnSpPr>
        <p:spPr>
          <a:xfrm>
            <a:off x="6643120" y="2663451"/>
            <a:ext cx="946377" cy="4006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84" idx="3"/>
            <a:endCxn id="89" idx="0"/>
          </p:cNvCxnSpPr>
          <p:nvPr/>
        </p:nvCxnSpPr>
        <p:spPr>
          <a:xfrm flipH="1">
            <a:off x="693751" y="3545556"/>
            <a:ext cx="410254" cy="4309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84" idx="5"/>
            <a:endCxn id="90" idx="0"/>
          </p:cNvCxnSpPr>
          <p:nvPr/>
        </p:nvCxnSpPr>
        <p:spPr>
          <a:xfrm>
            <a:off x="1502829" y="3545556"/>
            <a:ext cx="321038" cy="4309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86" idx="3"/>
            <a:endCxn id="91" idx="0"/>
          </p:cNvCxnSpPr>
          <p:nvPr/>
        </p:nvCxnSpPr>
        <p:spPr>
          <a:xfrm flipH="1">
            <a:off x="2862789" y="3545556"/>
            <a:ext cx="307222" cy="4309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86" idx="5"/>
            <a:endCxn id="92" idx="0"/>
          </p:cNvCxnSpPr>
          <p:nvPr/>
        </p:nvCxnSpPr>
        <p:spPr>
          <a:xfrm>
            <a:off x="3568835" y="3545556"/>
            <a:ext cx="308319" cy="4309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87" idx="3"/>
            <a:endCxn id="93" idx="0"/>
          </p:cNvCxnSpPr>
          <p:nvPr/>
        </p:nvCxnSpPr>
        <p:spPr>
          <a:xfrm flipH="1">
            <a:off x="4945472" y="3545556"/>
            <a:ext cx="364610" cy="4309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87" idx="5"/>
            <a:endCxn id="94" idx="0"/>
          </p:cNvCxnSpPr>
          <p:nvPr/>
        </p:nvCxnSpPr>
        <p:spPr>
          <a:xfrm>
            <a:off x="5708906" y="3545556"/>
            <a:ext cx="368485" cy="4187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88" idx="3"/>
            <a:endCxn id="95" idx="0"/>
          </p:cNvCxnSpPr>
          <p:nvPr/>
        </p:nvCxnSpPr>
        <p:spPr>
          <a:xfrm flipH="1">
            <a:off x="7091756" y="3545556"/>
            <a:ext cx="298329" cy="4309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88" idx="5"/>
            <a:endCxn id="96" idx="0"/>
          </p:cNvCxnSpPr>
          <p:nvPr/>
        </p:nvCxnSpPr>
        <p:spPr>
          <a:xfrm>
            <a:off x="7788909" y="3545556"/>
            <a:ext cx="433237" cy="4309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/>
          <p:cNvSpPr/>
          <p:nvPr/>
        </p:nvSpPr>
        <p:spPr>
          <a:xfrm>
            <a:off x="127412" y="5661418"/>
            <a:ext cx="496305" cy="4099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623717" y="5661417"/>
            <a:ext cx="496305" cy="4099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1119697" y="5661416"/>
            <a:ext cx="496305" cy="4099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1616002" y="5661415"/>
            <a:ext cx="496305" cy="4099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2111982" y="5661414"/>
            <a:ext cx="496305" cy="4099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2608287" y="5661413"/>
            <a:ext cx="496305" cy="4099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3104267" y="5661412"/>
            <a:ext cx="496305" cy="4099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3600572" y="5661411"/>
            <a:ext cx="496305" cy="4099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4089467" y="5661382"/>
            <a:ext cx="496305" cy="4099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/>
          <p:cNvSpPr/>
          <p:nvPr/>
        </p:nvSpPr>
        <p:spPr>
          <a:xfrm>
            <a:off x="4585772" y="5661381"/>
            <a:ext cx="496305" cy="4099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/>
          <p:cNvSpPr/>
          <p:nvPr/>
        </p:nvSpPr>
        <p:spPr>
          <a:xfrm>
            <a:off x="5081752" y="5661380"/>
            <a:ext cx="496305" cy="4099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/>
          <p:cNvSpPr/>
          <p:nvPr/>
        </p:nvSpPr>
        <p:spPr>
          <a:xfrm>
            <a:off x="5578057" y="5661379"/>
            <a:ext cx="496305" cy="4099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/>
          <p:cNvSpPr/>
          <p:nvPr/>
        </p:nvSpPr>
        <p:spPr>
          <a:xfrm>
            <a:off x="6074037" y="5661378"/>
            <a:ext cx="496305" cy="4099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/>
          <p:cNvSpPr/>
          <p:nvPr/>
        </p:nvSpPr>
        <p:spPr>
          <a:xfrm>
            <a:off x="6570342" y="5661377"/>
            <a:ext cx="496305" cy="4099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/>
          <p:cNvSpPr/>
          <p:nvPr/>
        </p:nvSpPr>
        <p:spPr>
          <a:xfrm>
            <a:off x="7066322" y="5661376"/>
            <a:ext cx="496305" cy="4099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/>
          <p:cNvSpPr/>
          <p:nvPr/>
        </p:nvSpPr>
        <p:spPr>
          <a:xfrm>
            <a:off x="7562627" y="5661375"/>
            <a:ext cx="496305" cy="4099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TextBox 164"/>
          <p:cNvSpPr txBox="1"/>
          <p:nvPr/>
        </p:nvSpPr>
        <p:spPr>
          <a:xfrm>
            <a:off x="15285" y="5341811"/>
            <a:ext cx="580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tree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36127" y="45435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538248" y="4057505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168" name="TextBox 167"/>
          <p:cNvSpPr txBox="1"/>
          <p:nvPr/>
        </p:nvSpPr>
        <p:spPr>
          <a:xfrm>
            <a:off x="1670579" y="4063338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  <a:endParaRPr lang="en-US" sz="2000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2695177" y="4052352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3716679" y="4052352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  <a:endParaRPr lang="en-US" sz="2000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4784997" y="4047170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5939945" y="4047170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0</a:t>
            </a:r>
            <a:endParaRPr lang="en-US" sz="2000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6930494" y="4046228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9</a:t>
            </a:r>
          </a:p>
        </p:txBody>
      </p:sp>
      <p:sp>
        <p:nvSpPr>
          <p:cNvPr id="174" name="TextBox 173"/>
          <p:cNvSpPr txBox="1"/>
          <p:nvPr/>
        </p:nvSpPr>
        <p:spPr>
          <a:xfrm>
            <a:off x="8060884" y="4055896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  <a:endParaRPr lang="en-US" sz="2000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1056549" y="3150510"/>
            <a:ext cx="4603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10</a:t>
            </a:r>
            <a:endParaRPr lang="en-US" sz="2000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3203241" y="3145330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177" name="TextBox 176"/>
          <p:cNvSpPr txBox="1"/>
          <p:nvPr/>
        </p:nvSpPr>
        <p:spPr>
          <a:xfrm>
            <a:off x="2049973" y="2467714"/>
            <a:ext cx="4603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16</a:t>
            </a:r>
            <a:endParaRPr lang="en-US" sz="2000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5348232" y="3145330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  <a:endParaRPr lang="en-US" sz="2000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7363914" y="3154489"/>
            <a:ext cx="4603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12</a:t>
            </a:r>
            <a:endParaRPr lang="en-US" sz="2000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645510" y="569065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30</a:t>
            </a:r>
            <a:endParaRPr lang="en-US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1144174" y="569065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16</a:t>
            </a:r>
            <a:endParaRPr lang="en-US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1646787" y="5676291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14</a:t>
            </a:r>
            <a:endParaRPr lang="en-US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2119392" y="5676291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10</a:t>
            </a:r>
            <a:endParaRPr lang="en-US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2717044" y="567629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3197456" y="568805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187" name="TextBox 186"/>
          <p:cNvSpPr txBox="1"/>
          <p:nvPr/>
        </p:nvSpPr>
        <p:spPr>
          <a:xfrm>
            <a:off x="3620720" y="5676291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12</a:t>
            </a:r>
            <a:endParaRPr lang="en-US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7634059" y="569235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189" name="TextBox 188"/>
          <p:cNvSpPr txBox="1"/>
          <p:nvPr/>
        </p:nvSpPr>
        <p:spPr>
          <a:xfrm>
            <a:off x="4180662" y="568805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190" name="TextBox 189"/>
          <p:cNvSpPr txBox="1"/>
          <p:nvPr/>
        </p:nvSpPr>
        <p:spPr>
          <a:xfrm>
            <a:off x="4667629" y="567629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  <a:endParaRPr lang="en-US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5180637" y="567719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  <a:endParaRPr lang="en-US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5651920" y="566791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  <a:endParaRPr lang="en-US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6179315" y="566791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  <a:endParaRPr lang="en-US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6671395" y="569484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0</a:t>
            </a:r>
            <a:endParaRPr lang="en-US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7176035" y="568805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9</a:t>
            </a:r>
            <a:endParaRPr lang="en-US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7674276" y="1818509"/>
            <a:ext cx="3432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What is the sum of the array?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7685795" y="2158940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30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99" name="Rectangle 198"/>
          <p:cNvSpPr/>
          <p:nvPr/>
        </p:nvSpPr>
        <p:spPr>
          <a:xfrm>
            <a:off x="4732338" y="4931307"/>
            <a:ext cx="3732076" cy="2829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0" name="Group 199"/>
          <p:cNvGrpSpPr/>
          <p:nvPr/>
        </p:nvGrpSpPr>
        <p:grpSpPr>
          <a:xfrm>
            <a:off x="522091" y="4856024"/>
            <a:ext cx="7872836" cy="383799"/>
            <a:chOff x="522091" y="4856024"/>
            <a:chExt cx="7872836" cy="383799"/>
          </a:xfrm>
        </p:grpSpPr>
        <p:sp>
          <p:nvSpPr>
            <p:cNvPr id="141" name="TextBox 140"/>
            <p:cNvSpPr txBox="1"/>
            <p:nvPr/>
          </p:nvSpPr>
          <p:spPr>
            <a:xfrm>
              <a:off x="522091" y="4856024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3</a:t>
              </a:r>
              <a:endParaRPr lang="en-US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1602539" y="4857147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7</a:t>
              </a: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2682987" y="4869361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1</a:t>
              </a: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3763435" y="4870484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5</a:t>
              </a:r>
              <a:endParaRPr lang="en-US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4843883" y="4856031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2</a:t>
              </a: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5924331" y="4857154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0</a:t>
              </a:r>
              <a:endParaRPr lang="en-US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7004779" y="4869368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9</a:t>
              </a:r>
              <a:endParaRPr lang="en-US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8085227" y="4870491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3</a:t>
              </a:r>
            </a:p>
          </p:txBody>
        </p:sp>
      </p:grpSp>
      <p:sp>
        <p:nvSpPr>
          <p:cNvPr id="201" name="Oval 200"/>
          <p:cNvSpPr/>
          <p:nvPr/>
        </p:nvSpPr>
        <p:spPr>
          <a:xfrm>
            <a:off x="1693052" y="5676291"/>
            <a:ext cx="381835" cy="38183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Oval 201"/>
          <p:cNvSpPr/>
          <p:nvPr/>
        </p:nvSpPr>
        <p:spPr>
          <a:xfrm>
            <a:off x="6075741" y="2385707"/>
            <a:ext cx="564022" cy="56402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TextBox 179"/>
          <p:cNvSpPr txBox="1"/>
          <p:nvPr/>
        </p:nvSpPr>
        <p:spPr>
          <a:xfrm>
            <a:off x="3866686" y="1890182"/>
            <a:ext cx="4603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30</a:t>
            </a:r>
            <a:endParaRPr lang="en-US" sz="2000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03" name="TextBox 202"/>
          <p:cNvSpPr txBox="1"/>
          <p:nvPr/>
        </p:nvSpPr>
        <p:spPr>
          <a:xfrm>
            <a:off x="7699853" y="2396407"/>
            <a:ext cx="4462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Sum of the entire array is stored at root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8095239" y="2736638"/>
            <a:ext cx="3919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u="sng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What is the sum from a[4] to a[7]?</a:t>
            </a:r>
            <a:endParaRPr lang="en-US" u="sng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6118876" y="2465995"/>
            <a:ext cx="4603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14</a:t>
            </a:r>
            <a:endParaRPr lang="en-US" sz="2000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grpSp>
        <p:nvGrpSpPr>
          <p:cNvPr id="222" name="Group 221"/>
          <p:cNvGrpSpPr/>
          <p:nvPr/>
        </p:nvGrpSpPr>
        <p:grpSpPr>
          <a:xfrm>
            <a:off x="258622" y="6031035"/>
            <a:ext cx="7826605" cy="377619"/>
            <a:chOff x="678378" y="5987925"/>
            <a:chExt cx="7826605" cy="377619"/>
          </a:xfrm>
        </p:grpSpPr>
        <p:sp>
          <p:nvSpPr>
            <p:cNvPr id="223" name="TextBox 222"/>
            <p:cNvSpPr txBox="1"/>
            <p:nvPr/>
          </p:nvSpPr>
          <p:spPr>
            <a:xfrm>
              <a:off x="678378" y="598792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0</a:t>
              </a:r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1194560" y="598792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1</a:t>
              </a:r>
              <a:endParaRPr lang="en-US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1686940" y="598792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2</a:t>
              </a:r>
              <a:endParaRPr lang="en-US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226" name="TextBox 225"/>
            <p:cNvSpPr txBox="1"/>
            <p:nvPr/>
          </p:nvSpPr>
          <p:spPr>
            <a:xfrm>
              <a:off x="2203122" y="598792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3</a:t>
              </a:r>
            </a:p>
          </p:txBody>
        </p:sp>
        <p:sp>
          <p:nvSpPr>
            <p:cNvPr id="227" name="TextBox 226"/>
            <p:cNvSpPr txBox="1"/>
            <p:nvPr/>
          </p:nvSpPr>
          <p:spPr>
            <a:xfrm>
              <a:off x="2653772" y="598792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4</a:t>
              </a:r>
              <a:endParaRPr lang="en-US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228" name="TextBox 227"/>
            <p:cNvSpPr txBox="1"/>
            <p:nvPr/>
          </p:nvSpPr>
          <p:spPr>
            <a:xfrm>
              <a:off x="3169954" y="598792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5</a:t>
              </a:r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3662334" y="598792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6</a:t>
              </a:r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4178516" y="598792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7</a:t>
              </a:r>
              <a:endParaRPr lang="en-US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4651134" y="598792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8</a:t>
              </a:r>
              <a:endParaRPr lang="en-US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232" name="TextBox 231"/>
            <p:cNvSpPr txBox="1"/>
            <p:nvPr/>
          </p:nvSpPr>
          <p:spPr>
            <a:xfrm>
              <a:off x="5167316" y="598792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9</a:t>
              </a:r>
            </a:p>
          </p:txBody>
        </p:sp>
        <p:sp>
          <p:nvSpPr>
            <p:cNvPr id="233" name="TextBox 232"/>
            <p:cNvSpPr txBox="1"/>
            <p:nvPr/>
          </p:nvSpPr>
          <p:spPr>
            <a:xfrm>
              <a:off x="5603515" y="5996212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10</a:t>
              </a:r>
              <a:endParaRPr lang="en-US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234" name="TextBox 233"/>
            <p:cNvSpPr txBox="1"/>
            <p:nvPr/>
          </p:nvSpPr>
          <p:spPr>
            <a:xfrm>
              <a:off x="6089775" y="5996212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11</a:t>
              </a:r>
              <a:endParaRPr lang="en-US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235" name="TextBox 234"/>
            <p:cNvSpPr txBox="1"/>
            <p:nvPr/>
          </p:nvSpPr>
          <p:spPr>
            <a:xfrm>
              <a:off x="6611123" y="5996212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12</a:t>
              </a:r>
              <a:endParaRPr lang="en-US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236" name="TextBox 235"/>
            <p:cNvSpPr txBox="1"/>
            <p:nvPr/>
          </p:nvSpPr>
          <p:spPr>
            <a:xfrm>
              <a:off x="7097383" y="5996212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13</a:t>
              </a:r>
              <a:endParaRPr lang="en-US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237" name="TextBox 236"/>
            <p:cNvSpPr txBox="1"/>
            <p:nvPr/>
          </p:nvSpPr>
          <p:spPr>
            <a:xfrm>
              <a:off x="7583989" y="5995391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14</a:t>
              </a:r>
              <a:endParaRPr lang="en-US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238" name="TextBox 237"/>
            <p:cNvSpPr txBox="1"/>
            <p:nvPr/>
          </p:nvSpPr>
          <p:spPr>
            <a:xfrm>
              <a:off x="8070249" y="5995391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15</a:t>
              </a:r>
              <a:endParaRPr lang="en-US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</p:grpSp>
      <p:sp>
        <p:nvSpPr>
          <p:cNvPr id="239" name="TextBox 238"/>
          <p:cNvSpPr txBox="1"/>
          <p:nvPr/>
        </p:nvSpPr>
        <p:spPr>
          <a:xfrm>
            <a:off x="8418663" y="3058391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14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6817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" grpId="0" animBg="1"/>
      <p:bldP spid="201" grpId="0" animBg="1"/>
      <p:bldP spid="20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4A6D8-0CD4-486C-9A7C-6FA40A3E42B0}" type="datetime2">
              <a:rPr lang="en-US" smtClean="0"/>
              <a:t>Sunday, November 14,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Lecturer, Dept of CSE, MIST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13</a:t>
            </a:fld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3809071" y="1816631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2014447" y="2381440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6079098" y="2381440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1021406" y="3064133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4339234" y="1736465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(0,7,1)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86" name="Oval 85"/>
          <p:cNvSpPr/>
          <p:nvPr/>
        </p:nvSpPr>
        <p:spPr>
          <a:xfrm>
            <a:off x="3087412" y="3064133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5227483" y="3064133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7307486" y="3064133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411740" y="3976520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1541856" y="3976520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2580778" y="3976520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3595143" y="3976520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4663461" y="3976520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5795380" y="3964272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6809745" y="3976520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7940135" y="3976520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136717" y="4876659"/>
            <a:ext cx="1080448" cy="38693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1217165" y="4876659"/>
            <a:ext cx="1080448" cy="38693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2297613" y="4876659"/>
            <a:ext cx="1080448" cy="38693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3378061" y="4876659"/>
            <a:ext cx="1080448" cy="38693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458509" y="4876659"/>
            <a:ext cx="1080448" cy="38693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5538957" y="4876659"/>
            <a:ext cx="1080448" cy="38693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6619405" y="4876659"/>
            <a:ext cx="1080448" cy="38693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7699853" y="4876659"/>
            <a:ext cx="1080448" cy="38693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/>
          <p:cNvSpPr txBox="1"/>
          <p:nvPr/>
        </p:nvSpPr>
        <p:spPr>
          <a:xfrm>
            <a:off x="1260733" y="2191239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(0,3,2)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6569727" y="2191239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(4,7,3)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283986" y="2982936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(0,1,4)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283986" y="4504447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(0,0,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522091" y="519132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0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3595143" y="2982936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(2,3,5)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4486761" y="2976812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(4,5,6)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6558341" y="2984937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(6,7,7)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1456639" y="4523935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(1,1,9)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2419785" y="4519575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(2,2,10)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3489606" y="4523935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(3,3,11)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4564237" y="4517329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(4,4,12)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5634058" y="4521689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(5,5,13)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6703879" y="4504447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(6,6,14)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7773700" y="4508807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(7,7,15)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1602539" y="519244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2682987" y="520466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3763435" y="520578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4843883" y="519133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5924331" y="519245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7004779" y="520466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8085227" y="520579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127" name="Straight Arrow Connector 126"/>
          <p:cNvCxnSpPr>
            <a:stCxn id="81" idx="2"/>
            <a:endCxn id="82" idx="7"/>
          </p:cNvCxnSpPr>
          <p:nvPr/>
        </p:nvCxnSpPr>
        <p:spPr>
          <a:xfrm flipH="1">
            <a:off x="2495870" y="2098642"/>
            <a:ext cx="1313201" cy="3653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81" idx="6"/>
            <a:endCxn id="83" idx="1"/>
          </p:cNvCxnSpPr>
          <p:nvPr/>
        </p:nvCxnSpPr>
        <p:spPr>
          <a:xfrm>
            <a:off x="4373093" y="2098642"/>
            <a:ext cx="1788604" cy="3653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82" idx="2"/>
            <a:endCxn id="84" idx="0"/>
          </p:cNvCxnSpPr>
          <p:nvPr/>
        </p:nvCxnSpPr>
        <p:spPr>
          <a:xfrm flipH="1">
            <a:off x="1303417" y="2663451"/>
            <a:ext cx="711030" cy="4006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82" idx="6"/>
            <a:endCxn id="86" idx="0"/>
          </p:cNvCxnSpPr>
          <p:nvPr/>
        </p:nvCxnSpPr>
        <p:spPr>
          <a:xfrm>
            <a:off x="2578469" y="2663451"/>
            <a:ext cx="790954" cy="4006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83" idx="2"/>
            <a:endCxn id="87" idx="0"/>
          </p:cNvCxnSpPr>
          <p:nvPr/>
        </p:nvCxnSpPr>
        <p:spPr>
          <a:xfrm flipH="1">
            <a:off x="5509494" y="2663451"/>
            <a:ext cx="569604" cy="4006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83" idx="6"/>
            <a:endCxn id="88" idx="0"/>
          </p:cNvCxnSpPr>
          <p:nvPr/>
        </p:nvCxnSpPr>
        <p:spPr>
          <a:xfrm>
            <a:off x="6643120" y="2663451"/>
            <a:ext cx="946377" cy="4006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84" idx="3"/>
            <a:endCxn id="89" idx="0"/>
          </p:cNvCxnSpPr>
          <p:nvPr/>
        </p:nvCxnSpPr>
        <p:spPr>
          <a:xfrm flipH="1">
            <a:off x="693751" y="3545556"/>
            <a:ext cx="410254" cy="4309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84" idx="5"/>
            <a:endCxn id="90" idx="0"/>
          </p:cNvCxnSpPr>
          <p:nvPr/>
        </p:nvCxnSpPr>
        <p:spPr>
          <a:xfrm>
            <a:off x="1502829" y="3545556"/>
            <a:ext cx="321038" cy="4309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86" idx="3"/>
            <a:endCxn id="91" idx="0"/>
          </p:cNvCxnSpPr>
          <p:nvPr/>
        </p:nvCxnSpPr>
        <p:spPr>
          <a:xfrm flipH="1">
            <a:off x="2862789" y="3545556"/>
            <a:ext cx="307222" cy="4309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86" idx="5"/>
            <a:endCxn id="92" idx="0"/>
          </p:cNvCxnSpPr>
          <p:nvPr/>
        </p:nvCxnSpPr>
        <p:spPr>
          <a:xfrm>
            <a:off x="3568835" y="3545556"/>
            <a:ext cx="308319" cy="4309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87" idx="3"/>
            <a:endCxn id="93" idx="0"/>
          </p:cNvCxnSpPr>
          <p:nvPr/>
        </p:nvCxnSpPr>
        <p:spPr>
          <a:xfrm flipH="1">
            <a:off x="4945472" y="3545556"/>
            <a:ext cx="364610" cy="4309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87" idx="5"/>
            <a:endCxn id="94" idx="0"/>
          </p:cNvCxnSpPr>
          <p:nvPr/>
        </p:nvCxnSpPr>
        <p:spPr>
          <a:xfrm>
            <a:off x="5708906" y="3545556"/>
            <a:ext cx="368485" cy="4187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88" idx="3"/>
            <a:endCxn id="95" idx="0"/>
          </p:cNvCxnSpPr>
          <p:nvPr/>
        </p:nvCxnSpPr>
        <p:spPr>
          <a:xfrm flipH="1">
            <a:off x="7091756" y="3545556"/>
            <a:ext cx="298329" cy="4309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88" idx="5"/>
            <a:endCxn id="96" idx="0"/>
          </p:cNvCxnSpPr>
          <p:nvPr/>
        </p:nvCxnSpPr>
        <p:spPr>
          <a:xfrm>
            <a:off x="7788909" y="3545556"/>
            <a:ext cx="433237" cy="4309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/>
          <p:cNvSpPr/>
          <p:nvPr/>
        </p:nvSpPr>
        <p:spPr>
          <a:xfrm>
            <a:off x="127412" y="5661418"/>
            <a:ext cx="496305" cy="4099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623717" y="5661417"/>
            <a:ext cx="496305" cy="4099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1119697" y="5661416"/>
            <a:ext cx="496305" cy="4099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1616002" y="5661415"/>
            <a:ext cx="496305" cy="4099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2111982" y="5661414"/>
            <a:ext cx="496305" cy="4099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2608287" y="5661413"/>
            <a:ext cx="496305" cy="4099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3104267" y="5661412"/>
            <a:ext cx="496305" cy="4099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3600572" y="5661411"/>
            <a:ext cx="496305" cy="4099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4089467" y="5661382"/>
            <a:ext cx="496305" cy="4099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/>
          <p:cNvSpPr/>
          <p:nvPr/>
        </p:nvSpPr>
        <p:spPr>
          <a:xfrm>
            <a:off x="4585772" y="5661381"/>
            <a:ext cx="496305" cy="4099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/>
          <p:cNvSpPr/>
          <p:nvPr/>
        </p:nvSpPr>
        <p:spPr>
          <a:xfrm>
            <a:off x="5081752" y="5661380"/>
            <a:ext cx="496305" cy="4099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/>
          <p:cNvSpPr/>
          <p:nvPr/>
        </p:nvSpPr>
        <p:spPr>
          <a:xfrm>
            <a:off x="5578057" y="5661379"/>
            <a:ext cx="496305" cy="4099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/>
          <p:cNvSpPr/>
          <p:nvPr/>
        </p:nvSpPr>
        <p:spPr>
          <a:xfrm>
            <a:off x="6074037" y="5661378"/>
            <a:ext cx="496305" cy="4099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/>
          <p:cNvSpPr/>
          <p:nvPr/>
        </p:nvSpPr>
        <p:spPr>
          <a:xfrm>
            <a:off x="6570342" y="5661377"/>
            <a:ext cx="496305" cy="4099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/>
          <p:cNvSpPr/>
          <p:nvPr/>
        </p:nvSpPr>
        <p:spPr>
          <a:xfrm>
            <a:off x="7066322" y="5661376"/>
            <a:ext cx="496305" cy="4099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/>
          <p:cNvSpPr/>
          <p:nvPr/>
        </p:nvSpPr>
        <p:spPr>
          <a:xfrm>
            <a:off x="7562627" y="5661375"/>
            <a:ext cx="496305" cy="4099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TextBox 164"/>
          <p:cNvSpPr txBox="1"/>
          <p:nvPr/>
        </p:nvSpPr>
        <p:spPr>
          <a:xfrm>
            <a:off x="15285" y="5341811"/>
            <a:ext cx="580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tree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36127" y="45435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538248" y="4057505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2695177" y="4052352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3716679" y="4052352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  <a:endParaRPr lang="en-US" sz="2000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4784997" y="4047170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5939945" y="4047170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0</a:t>
            </a:r>
            <a:endParaRPr lang="en-US" sz="2000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8060884" y="4055896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  <a:endParaRPr lang="en-US" sz="2000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1056549" y="3150510"/>
            <a:ext cx="4603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10</a:t>
            </a:r>
            <a:endParaRPr lang="en-US" sz="2000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2049973" y="2467714"/>
            <a:ext cx="4603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16</a:t>
            </a:r>
            <a:endParaRPr lang="en-US" sz="2000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7363914" y="3154489"/>
            <a:ext cx="4603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12</a:t>
            </a:r>
            <a:endParaRPr lang="en-US" sz="2000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645510" y="569065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30</a:t>
            </a:r>
            <a:endParaRPr lang="en-US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1144174" y="569065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16</a:t>
            </a:r>
            <a:endParaRPr lang="en-US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1646787" y="5676291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14</a:t>
            </a:r>
            <a:endParaRPr lang="en-US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2119392" y="5676291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10</a:t>
            </a:r>
            <a:endParaRPr lang="en-US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2717044" y="567629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3197456" y="568805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187" name="TextBox 186"/>
          <p:cNvSpPr txBox="1"/>
          <p:nvPr/>
        </p:nvSpPr>
        <p:spPr>
          <a:xfrm>
            <a:off x="3620720" y="5676291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12</a:t>
            </a:r>
            <a:endParaRPr lang="en-US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7634059" y="569235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189" name="TextBox 188"/>
          <p:cNvSpPr txBox="1"/>
          <p:nvPr/>
        </p:nvSpPr>
        <p:spPr>
          <a:xfrm>
            <a:off x="4180662" y="568805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190" name="TextBox 189"/>
          <p:cNvSpPr txBox="1"/>
          <p:nvPr/>
        </p:nvSpPr>
        <p:spPr>
          <a:xfrm>
            <a:off x="4667629" y="567629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  <a:endParaRPr lang="en-US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5180637" y="567719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  <a:endParaRPr lang="en-US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5651920" y="566791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  <a:endParaRPr lang="en-US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6179315" y="566791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  <a:endParaRPr lang="en-US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6671395" y="569484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0</a:t>
            </a:r>
            <a:endParaRPr lang="en-US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7176035" y="568805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9</a:t>
            </a:r>
            <a:endParaRPr lang="en-US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7674276" y="1818509"/>
            <a:ext cx="3432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What is the sum of the array?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7685795" y="2158940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30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99" name="Rectangle 198"/>
          <p:cNvSpPr/>
          <p:nvPr/>
        </p:nvSpPr>
        <p:spPr>
          <a:xfrm>
            <a:off x="1531523" y="4931307"/>
            <a:ext cx="5856127" cy="2829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0" name="Group 199"/>
          <p:cNvGrpSpPr/>
          <p:nvPr/>
        </p:nvGrpSpPr>
        <p:grpSpPr>
          <a:xfrm>
            <a:off x="522091" y="4856024"/>
            <a:ext cx="7872836" cy="383799"/>
            <a:chOff x="522091" y="4856024"/>
            <a:chExt cx="7872836" cy="383799"/>
          </a:xfrm>
        </p:grpSpPr>
        <p:sp>
          <p:nvSpPr>
            <p:cNvPr id="141" name="TextBox 140"/>
            <p:cNvSpPr txBox="1"/>
            <p:nvPr/>
          </p:nvSpPr>
          <p:spPr>
            <a:xfrm>
              <a:off x="522091" y="4856024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3</a:t>
              </a:r>
              <a:endParaRPr lang="en-US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1602539" y="4857147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7</a:t>
              </a: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2682987" y="4869361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1</a:t>
              </a: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3763435" y="4870484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5</a:t>
              </a:r>
              <a:endParaRPr lang="en-US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4843883" y="4856031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2</a:t>
              </a: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5924331" y="4857154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0</a:t>
              </a:r>
              <a:endParaRPr lang="en-US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7004779" y="4869368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9</a:t>
              </a:r>
              <a:endParaRPr lang="en-US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8085227" y="4870491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3</a:t>
              </a:r>
            </a:p>
          </p:txBody>
        </p:sp>
      </p:grpSp>
      <p:sp>
        <p:nvSpPr>
          <p:cNvPr id="201" name="Oval 200"/>
          <p:cNvSpPr/>
          <p:nvPr/>
        </p:nvSpPr>
        <p:spPr>
          <a:xfrm>
            <a:off x="4630880" y="5684401"/>
            <a:ext cx="381835" cy="38183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Oval 201"/>
          <p:cNvSpPr/>
          <p:nvPr/>
        </p:nvSpPr>
        <p:spPr>
          <a:xfrm>
            <a:off x="3087412" y="3064133"/>
            <a:ext cx="564022" cy="56402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TextBox 179"/>
          <p:cNvSpPr txBox="1"/>
          <p:nvPr/>
        </p:nvSpPr>
        <p:spPr>
          <a:xfrm>
            <a:off x="3866686" y="1890182"/>
            <a:ext cx="4603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30</a:t>
            </a:r>
            <a:endParaRPr lang="en-US" sz="2000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03" name="TextBox 202"/>
          <p:cNvSpPr txBox="1"/>
          <p:nvPr/>
        </p:nvSpPr>
        <p:spPr>
          <a:xfrm>
            <a:off x="7699853" y="2396407"/>
            <a:ext cx="4462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Sum of the entire array is stored at root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8095239" y="2736638"/>
            <a:ext cx="3919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u="sng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What is the sum from a[4] to a[7]?</a:t>
            </a:r>
            <a:endParaRPr lang="en-US" u="sng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6118876" y="2465995"/>
            <a:ext cx="4603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14</a:t>
            </a:r>
            <a:endParaRPr lang="en-US" sz="2000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grpSp>
        <p:nvGrpSpPr>
          <p:cNvPr id="222" name="Group 221"/>
          <p:cNvGrpSpPr/>
          <p:nvPr/>
        </p:nvGrpSpPr>
        <p:grpSpPr>
          <a:xfrm>
            <a:off x="258622" y="6031035"/>
            <a:ext cx="7826605" cy="377619"/>
            <a:chOff x="678378" y="5987925"/>
            <a:chExt cx="7826605" cy="377619"/>
          </a:xfrm>
        </p:grpSpPr>
        <p:sp>
          <p:nvSpPr>
            <p:cNvPr id="223" name="TextBox 222"/>
            <p:cNvSpPr txBox="1"/>
            <p:nvPr/>
          </p:nvSpPr>
          <p:spPr>
            <a:xfrm>
              <a:off x="678378" y="598792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0</a:t>
              </a:r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1194560" y="598792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1</a:t>
              </a:r>
              <a:endParaRPr lang="en-US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1686940" y="598792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2</a:t>
              </a:r>
              <a:endParaRPr lang="en-US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226" name="TextBox 225"/>
            <p:cNvSpPr txBox="1"/>
            <p:nvPr/>
          </p:nvSpPr>
          <p:spPr>
            <a:xfrm>
              <a:off x="2203122" y="598792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3</a:t>
              </a:r>
            </a:p>
          </p:txBody>
        </p:sp>
        <p:sp>
          <p:nvSpPr>
            <p:cNvPr id="227" name="TextBox 226"/>
            <p:cNvSpPr txBox="1"/>
            <p:nvPr/>
          </p:nvSpPr>
          <p:spPr>
            <a:xfrm>
              <a:off x="2653772" y="598792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4</a:t>
              </a:r>
              <a:endParaRPr lang="en-US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228" name="TextBox 227"/>
            <p:cNvSpPr txBox="1"/>
            <p:nvPr/>
          </p:nvSpPr>
          <p:spPr>
            <a:xfrm>
              <a:off x="3169954" y="598792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5</a:t>
              </a:r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3662334" y="598792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6</a:t>
              </a:r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4178516" y="598792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7</a:t>
              </a:r>
              <a:endParaRPr lang="en-US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4651134" y="598792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8</a:t>
              </a:r>
              <a:endParaRPr lang="en-US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232" name="TextBox 231"/>
            <p:cNvSpPr txBox="1"/>
            <p:nvPr/>
          </p:nvSpPr>
          <p:spPr>
            <a:xfrm>
              <a:off x="5167316" y="598792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9</a:t>
              </a:r>
            </a:p>
          </p:txBody>
        </p:sp>
        <p:sp>
          <p:nvSpPr>
            <p:cNvPr id="233" name="TextBox 232"/>
            <p:cNvSpPr txBox="1"/>
            <p:nvPr/>
          </p:nvSpPr>
          <p:spPr>
            <a:xfrm>
              <a:off x="5603515" y="5996212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10</a:t>
              </a:r>
              <a:endParaRPr lang="en-US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234" name="TextBox 233"/>
            <p:cNvSpPr txBox="1"/>
            <p:nvPr/>
          </p:nvSpPr>
          <p:spPr>
            <a:xfrm>
              <a:off x="6089775" y="5996212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11</a:t>
              </a:r>
              <a:endParaRPr lang="en-US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235" name="TextBox 234"/>
            <p:cNvSpPr txBox="1"/>
            <p:nvPr/>
          </p:nvSpPr>
          <p:spPr>
            <a:xfrm>
              <a:off x="6611123" y="5996212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12</a:t>
              </a:r>
              <a:endParaRPr lang="en-US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236" name="TextBox 235"/>
            <p:cNvSpPr txBox="1"/>
            <p:nvPr/>
          </p:nvSpPr>
          <p:spPr>
            <a:xfrm>
              <a:off x="7097383" y="5996212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13</a:t>
              </a:r>
              <a:endParaRPr lang="en-US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237" name="TextBox 236"/>
            <p:cNvSpPr txBox="1"/>
            <p:nvPr/>
          </p:nvSpPr>
          <p:spPr>
            <a:xfrm>
              <a:off x="7583989" y="5995391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14</a:t>
              </a:r>
              <a:endParaRPr lang="en-US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238" name="TextBox 237"/>
            <p:cNvSpPr txBox="1"/>
            <p:nvPr/>
          </p:nvSpPr>
          <p:spPr>
            <a:xfrm>
              <a:off x="8070249" y="5995391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15</a:t>
              </a:r>
              <a:endParaRPr lang="en-US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</p:grpSp>
      <p:sp>
        <p:nvSpPr>
          <p:cNvPr id="239" name="TextBox 238"/>
          <p:cNvSpPr txBox="1"/>
          <p:nvPr/>
        </p:nvSpPr>
        <p:spPr>
          <a:xfrm>
            <a:off x="8418663" y="3058391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14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8095238" y="3384683"/>
            <a:ext cx="3919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u="sng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What is the sum from a[4] to a[7]?</a:t>
            </a:r>
            <a:endParaRPr lang="en-US" u="sng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8445042" y="3749292"/>
            <a:ext cx="3844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This is not directly present at tree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8474600" y="4108659"/>
            <a:ext cx="37499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Multiple nodes will produce the </a:t>
            </a:r>
          </a:p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   final result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08" name="Oval 207"/>
          <p:cNvSpPr/>
          <p:nvPr/>
        </p:nvSpPr>
        <p:spPr>
          <a:xfrm>
            <a:off x="1541246" y="3970396"/>
            <a:ext cx="564022" cy="56402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TextBox 167"/>
          <p:cNvSpPr txBox="1"/>
          <p:nvPr/>
        </p:nvSpPr>
        <p:spPr>
          <a:xfrm>
            <a:off x="1670583" y="4098360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  <a:endParaRPr lang="en-US" sz="2000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10" name="Oval 209"/>
          <p:cNvSpPr/>
          <p:nvPr/>
        </p:nvSpPr>
        <p:spPr>
          <a:xfrm>
            <a:off x="5234454" y="3067437"/>
            <a:ext cx="564022" cy="56402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TextBox 175"/>
          <p:cNvSpPr txBox="1"/>
          <p:nvPr/>
        </p:nvSpPr>
        <p:spPr>
          <a:xfrm>
            <a:off x="3203241" y="3145330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178" name="TextBox 177"/>
          <p:cNvSpPr txBox="1"/>
          <p:nvPr/>
        </p:nvSpPr>
        <p:spPr>
          <a:xfrm>
            <a:off x="5348232" y="3145330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  <a:endParaRPr lang="en-US" sz="2000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11" name="Oval 210"/>
          <p:cNvSpPr/>
          <p:nvPr/>
        </p:nvSpPr>
        <p:spPr>
          <a:xfrm>
            <a:off x="6815059" y="3973940"/>
            <a:ext cx="564022" cy="56402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TextBox 172"/>
          <p:cNvSpPr txBox="1"/>
          <p:nvPr/>
        </p:nvSpPr>
        <p:spPr>
          <a:xfrm>
            <a:off x="6930494" y="4046228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9</a:t>
            </a:r>
          </a:p>
        </p:txBody>
      </p:sp>
      <p:sp>
        <p:nvSpPr>
          <p:cNvPr id="212" name="Oval 211"/>
          <p:cNvSpPr/>
          <p:nvPr/>
        </p:nvSpPr>
        <p:spPr>
          <a:xfrm>
            <a:off x="3166663" y="5678041"/>
            <a:ext cx="381835" cy="38183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Oval 212"/>
          <p:cNvSpPr/>
          <p:nvPr/>
        </p:nvSpPr>
        <p:spPr>
          <a:xfrm>
            <a:off x="2686435" y="5670039"/>
            <a:ext cx="381835" cy="38183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Oval 213"/>
          <p:cNvSpPr/>
          <p:nvPr/>
        </p:nvSpPr>
        <p:spPr>
          <a:xfrm>
            <a:off x="7144854" y="5682339"/>
            <a:ext cx="381835" cy="38183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9066941" y="5255316"/>
            <a:ext cx="287296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TextBox 214"/>
          <p:cNvSpPr txBox="1"/>
          <p:nvPr/>
        </p:nvSpPr>
        <p:spPr>
          <a:xfrm>
            <a:off x="8968810" y="530472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216" name="TextBox 215"/>
          <p:cNvSpPr txBox="1"/>
          <p:nvPr/>
        </p:nvSpPr>
        <p:spPr>
          <a:xfrm>
            <a:off x="11775393" y="533827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17" name="TextBox 216"/>
          <p:cNvSpPr txBox="1"/>
          <p:nvPr/>
        </p:nvSpPr>
        <p:spPr>
          <a:xfrm>
            <a:off x="8808403" y="4691993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(1,1)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9056071" y="5090683"/>
            <a:ext cx="85867" cy="8586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TextBox 217"/>
          <p:cNvSpPr txBox="1"/>
          <p:nvPr/>
        </p:nvSpPr>
        <p:spPr>
          <a:xfrm>
            <a:off x="9465115" y="530695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10011653" y="532309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20" name="TextBox 219"/>
          <p:cNvSpPr txBox="1"/>
          <p:nvPr/>
        </p:nvSpPr>
        <p:spPr>
          <a:xfrm>
            <a:off x="10593734" y="533827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11147942" y="534674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9576324" y="5107240"/>
            <a:ext cx="54653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TextBox 239"/>
          <p:cNvSpPr txBox="1"/>
          <p:nvPr/>
        </p:nvSpPr>
        <p:spPr>
          <a:xfrm>
            <a:off x="9496376" y="4717909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(2,3)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241" name="Straight Connector 240"/>
          <p:cNvCxnSpPr/>
          <p:nvPr/>
        </p:nvCxnSpPr>
        <p:spPr>
          <a:xfrm>
            <a:off x="10665945" y="5082703"/>
            <a:ext cx="54653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TextBox 241"/>
          <p:cNvSpPr txBox="1"/>
          <p:nvPr/>
        </p:nvSpPr>
        <p:spPr>
          <a:xfrm>
            <a:off x="10596591" y="4713371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(4,5)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43" name="TextBox 242"/>
          <p:cNvSpPr txBox="1"/>
          <p:nvPr/>
        </p:nvSpPr>
        <p:spPr>
          <a:xfrm>
            <a:off x="11602240" y="4701995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(6,6)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44" name="Oval 243"/>
          <p:cNvSpPr/>
          <p:nvPr/>
        </p:nvSpPr>
        <p:spPr>
          <a:xfrm>
            <a:off x="11849908" y="5100685"/>
            <a:ext cx="85867" cy="8586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572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" grpId="0" animBg="1"/>
      <p:bldP spid="201" grpId="0" animBg="1"/>
      <p:bldP spid="202" grpId="0" animBg="1"/>
      <p:bldP spid="206" grpId="0"/>
      <p:bldP spid="207" grpId="0"/>
      <p:bldP spid="208" grpId="0" animBg="1"/>
      <p:bldP spid="210" grpId="0" animBg="1"/>
      <p:bldP spid="211" grpId="0" animBg="1"/>
      <p:bldP spid="212" grpId="0" animBg="1"/>
      <p:bldP spid="213" grpId="0" animBg="1"/>
      <p:bldP spid="214" grpId="0" animBg="1"/>
      <p:bldP spid="215" grpId="0"/>
      <p:bldP spid="216" grpId="0"/>
      <p:bldP spid="217" grpId="0"/>
      <p:bldP spid="8" grpId="0" animBg="1"/>
      <p:bldP spid="218" grpId="0"/>
      <p:bldP spid="219" grpId="0"/>
      <p:bldP spid="220" grpId="0"/>
      <p:bldP spid="221" grpId="0"/>
      <p:bldP spid="240" grpId="0"/>
      <p:bldP spid="242" grpId="0"/>
      <p:bldP spid="243" grpId="0"/>
      <p:bldP spid="24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4A6D8-0CD4-486C-9A7C-6FA40A3E42B0}" type="datetime2">
              <a:rPr lang="en-US" smtClean="0"/>
              <a:t>Sunday, November 14,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Lecturer, Dept of CSE, MIST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14</a:t>
            </a:fld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3809071" y="1816631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2014447" y="2381440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6079098" y="2381440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1021406" y="3064133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4339234" y="1736465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(0,7,1)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86" name="Oval 85"/>
          <p:cNvSpPr/>
          <p:nvPr/>
        </p:nvSpPr>
        <p:spPr>
          <a:xfrm>
            <a:off x="3087412" y="3064133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5227483" y="3064133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7307486" y="3064133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411740" y="3976520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1541856" y="3976520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2580778" y="3976520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3595143" y="3976520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4663461" y="3976520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5795380" y="3964272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6809745" y="3976520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7940135" y="3976520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136717" y="4876659"/>
            <a:ext cx="1080448" cy="38693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1217165" y="4876659"/>
            <a:ext cx="1080448" cy="38693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2297613" y="4876659"/>
            <a:ext cx="1080448" cy="38693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3378061" y="4876659"/>
            <a:ext cx="1080448" cy="38693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458509" y="4876659"/>
            <a:ext cx="1080448" cy="38693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5538957" y="4876659"/>
            <a:ext cx="1080448" cy="38693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6619405" y="4876659"/>
            <a:ext cx="1080448" cy="38693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7699853" y="4876659"/>
            <a:ext cx="1080448" cy="38693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/>
          <p:cNvSpPr txBox="1"/>
          <p:nvPr/>
        </p:nvSpPr>
        <p:spPr>
          <a:xfrm>
            <a:off x="1260733" y="2191239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(0,3,2)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6569727" y="2191239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(4,7,3)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283986" y="2982936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(0,1,4)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283986" y="4504447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(0,0,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522091" y="519132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0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3595143" y="2982936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(2,3,5)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4486761" y="2976812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(4,5,6)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6558341" y="2984937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(6,7,7)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1456639" y="4523935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(1,1,9)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2419785" y="4519575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(2,2,10)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3489606" y="4523935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(3,3,11)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4564237" y="4517329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(4,4,12)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5634058" y="4521689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(5,5,13)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6703879" y="4504447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(6,6,14)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7773700" y="4508807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(7,7,15)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1602539" y="519244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2682987" y="520466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3763435" y="520578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4843883" y="519133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5924331" y="519245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7004779" y="520466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8085227" y="520579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127" name="Straight Arrow Connector 126"/>
          <p:cNvCxnSpPr>
            <a:stCxn id="81" idx="2"/>
            <a:endCxn id="82" idx="7"/>
          </p:cNvCxnSpPr>
          <p:nvPr/>
        </p:nvCxnSpPr>
        <p:spPr>
          <a:xfrm flipH="1">
            <a:off x="2495870" y="2098642"/>
            <a:ext cx="1313201" cy="3653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81" idx="6"/>
            <a:endCxn id="83" idx="1"/>
          </p:cNvCxnSpPr>
          <p:nvPr/>
        </p:nvCxnSpPr>
        <p:spPr>
          <a:xfrm>
            <a:off x="4373093" y="2098642"/>
            <a:ext cx="1788604" cy="3653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82" idx="2"/>
            <a:endCxn id="84" idx="0"/>
          </p:cNvCxnSpPr>
          <p:nvPr/>
        </p:nvCxnSpPr>
        <p:spPr>
          <a:xfrm flipH="1">
            <a:off x="1303417" y="2663451"/>
            <a:ext cx="711030" cy="4006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82" idx="6"/>
            <a:endCxn id="86" idx="0"/>
          </p:cNvCxnSpPr>
          <p:nvPr/>
        </p:nvCxnSpPr>
        <p:spPr>
          <a:xfrm>
            <a:off x="2578469" y="2663451"/>
            <a:ext cx="790954" cy="4006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83" idx="2"/>
            <a:endCxn id="87" idx="0"/>
          </p:cNvCxnSpPr>
          <p:nvPr/>
        </p:nvCxnSpPr>
        <p:spPr>
          <a:xfrm flipH="1">
            <a:off x="5509494" y="2663451"/>
            <a:ext cx="569604" cy="4006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83" idx="6"/>
            <a:endCxn id="88" idx="0"/>
          </p:cNvCxnSpPr>
          <p:nvPr/>
        </p:nvCxnSpPr>
        <p:spPr>
          <a:xfrm>
            <a:off x="6643120" y="2663451"/>
            <a:ext cx="946377" cy="4006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84" idx="3"/>
            <a:endCxn id="89" idx="0"/>
          </p:cNvCxnSpPr>
          <p:nvPr/>
        </p:nvCxnSpPr>
        <p:spPr>
          <a:xfrm flipH="1">
            <a:off x="693751" y="3545556"/>
            <a:ext cx="410254" cy="4309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84" idx="5"/>
            <a:endCxn id="90" idx="0"/>
          </p:cNvCxnSpPr>
          <p:nvPr/>
        </p:nvCxnSpPr>
        <p:spPr>
          <a:xfrm>
            <a:off x="1502829" y="3545556"/>
            <a:ext cx="321038" cy="4309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86" idx="3"/>
            <a:endCxn id="91" idx="0"/>
          </p:cNvCxnSpPr>
          <p:nvPr/>
        </p:nvCxnSpPr>
        <p:spPr>
          <a:xfrm flipH="1">
            <a:off x="2862789" y="3545556"/>
            <a:ext cx="307222" cy="4309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86" idx="5"/>
            <a:endCxn id="92" idx="0"/>
          </p:cNvCxnSpPr>
          <p:nvPr/>
        </p:nvCxnSpPr>
        <p:spPr>
          <a:xfrm>
            <a:off x="3568835" y="3545556"/>
            <a:ext cx="308319" cy="4309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87" idx="3"/>
            <a:endCxn id="93" idx="0"/>
          </p:cNvCxnSpPr>
          <p:nvPr/>
        </p:nvCxnSpPr>
        <p:spPr>
          <a:xfrm flipH="1">
            <a:off x="4945472" y="3545556"/>
            <a:ext cx="364610" cy="4309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87" idx="5"/>
            <a:endCxn id="94" idx="0"/>
          </p:cNvCxnSpPr>
          <p:nvPr/>
        </p:nvCxnSpPr>
        <p:spPr>
          <a:xfrm>
            <a:off x="5708906" y="3545556"/>
            <a:ext cx="368485" cy="4187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88" idx="3"/>
            <a:endCxn id="95" idx="0"/>
          </p:cNvCxnSpPr>
          <p:nvPr/>
        </p:nvCxnSpPr>
        <p:spPr>
          <a:xfrm flipH="1">
            <a:off x="7091756" y="3545556"/>
            <a:ext cx="298329" cy="4309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88" idx="5"/>
            <a:endCxn id="96" idx="0"/>
          </p:cNvCxnSpPr>
          <p:nvPr/>
        </p:nvCxnSpPr>
        <p:spPr>
          <a:xfrm>
            <a:off x="7788909" y="3545556"/>
            <a:ext cx="433237" cy="4309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/>
          <p:cNvSpPr/>
          <p:nvPr/>
        </p:nvSpPr>
        <p:spPr>
          <a:xfrm>
            <a:off x="127412" y="5661418"/>
            <a:ext cx="496305" cy="4099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623717" y="5661417"/>
            <a:ext cx="496305" cy="4099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1119697" y="5661416"/>
            <a:ext cx="496305" cy="4099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1616002" y="5661415"/>
            <a:ext cx="496305" cy="4099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2111982" y="5661414"/>
            <a:ext cx="496305" cy="4099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2608287" y="5661413"/>
            <a:ext cx="496305" cy="4099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3104267" y="5661412"/>
            <a:ext cx="496305" cy="4099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3600572" y="5661411"/>
            <a:ext cx="496305" cy="4099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4089467" y="5661382"/>
            <a:ext cx="496305" cy="4099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/>
          <p:cNvSpPr/>
          <p:nvPr/>
        </p:nvSpPr>
        <p:spPr>
          <a:xfrm>
            <a:off x="4585772" y="5661381"/>
            <a:ext cx="496305" cy="4099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/>
          <p:cNvSpPr/>
          <p:nvPr/>
        </p:nvSpPr>
        <p:spPr>
          <a:xfrm>
            <a:off x="5081752" y="5661380"/>
            <a:ext cx="496305" cy="4099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/>
          <p:cNvSpPr/>
          <p:nvPr/>
        </p:nvSpPr>
        <p:spPr>
          <a:xfrm>
            <a:off x="5578057" y="5661379"/>
            <a:ext cx="496305" cy="4099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/>
          <p:cNvSpPr/>
          <p:nvPr/>
        </p:nvSpPr>
        <p:spPr>
          <a:xfrm>
            <a:off x="6074037" y="5661378"/>
            <a:ext cx="496305" cy="4099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/>
          <p:cNvSpPr/>
          <p:nvPr/>
        </p:nvSpPr>
        <p:spPr>
          <a:xfrm>
            <a:off x="6570342" y="5661377"/>
            <a:ext cx="496305" cy="4099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/>
          <p:cNvSpPr/>
          <p:nvPr/>
        </p:nvSpPr>
        <p:spPr>
          <a:xfrm>
            <a:off x="7066322" y="5661376"/>
            <a:ext cx="496305" cy="4099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/>
          <p:cNvSpPr/>
          <p:nvPr/>
        </p:nvSpPr>
        <p:spPr>
          <a:xfrm>
            <a:off x="7562627" y="5661375"/>
            <a:ext cx="496305" cy="4099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TextBox 164"/>
          <p:cNvSpPr txBox="1"/>
          <p:nvPr/>
        </p:nvSpPr>
        <p:spPr>
          <a:xfrm>
            <a:off x="15285" y="5341811"/>
            <a:ext cx="580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tree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36127" y="45435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538248" y="4057505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2695177" y="4052352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3716679" y="4052352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  <a:endParaRPr lang="en-US" sz="2000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4784997" y="4047170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5939945" y="4047170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0</a:t>
            </a:r>
            <a:endParaRPr lang="en-US" sz="2000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8060884" y="4055896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  <a:endParaRPr lang="en-US" sz="2000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1056549" y="3150510"/>
            <a:ext cx="4603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10</a:t>
            </a:r>
            <a:endParaRPr lang="en-US" sz="2000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2049973" y="2467714"/>
            <a:ext cx="4603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16</a:t>
            </a:r>
            <a:endParaRPr lang="en-US" sz="2000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7363914" y="3154489"/>
            <a:ext cx="4603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12</a:t>
            </a:r>
            <a:endParaRPr lang="en-US" sz="2000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645510" y="569065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30</a:t>
            </a:r>
            <a:endParaRPr lang="en-US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1144174" y="569065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16</a:t>
            </a:r>
            <a:endParaRPr lang="en-US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1646787" y="5676291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14</a:t>
            </a:r>
            <a:endParaRPr lang="en-US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2119392" y="5676291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10</a:t>
            </a:r>
            <a:endParaRPr lang="en-US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2717044" y="567629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3197456" y="568805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187" name="TextBox 186"/>
          <p:cNvSpPr txBox="1"/>
          <p:nvPr/>
        </p:nvSpPr>
        <p:spPr>
          <a:xfrm>
            <a:off x="3620720" y="5676291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12</a:t>
            </a:r>
            <a:endParaRPr lang="en-US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7634059" y="569235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189" name="TextBox 188"/>
          <p:cNvSpPr txBox="1"/>
          <p:nvPr/>
        </p:nvSpPr>
        <p:spPr>
          <a:xfrm>
            <a:off x="4180662" y="568805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190" name="TextBox 189"/>
          <p:cNvSpPr txBox="1"/>
          <p:nvPr/>
        </p:nvSpPr>
        <p:spPr>
          <a:xfrm>
            <a:off x="4667629" y="567629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  <a:endParaRPr lang="en-US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5180637" y="567719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  <a:endParaRPr lang="en-US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5651920" y="566791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  <a:endParaRPr lang="en-US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6179315" y="566791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  <a:endParaRPr lang="en-US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6671395" y="569484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0</a:t>
            </a:r>
            <a:endParaRPr lang="en-US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7176035" y="568805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9</a:t>
            </a:r>
            <a:endParaRPr lang="en-US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7674276" y="1818509"/>
            <a:ext cx="3432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What is the sum of the array?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7685795" y="2158940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30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grpSp>
        <p:nvGrpSpPr>
          <p:cNvPr id="200" name="Group 199"/>
          <p:cNvGrpSpPr/>
          <p:nvPr/>
        </p:nvGrpSpPr>
        <p:grpSpPr>
          <a:xfrm>
            <a:off x="522091" y="4856024"/>
            <a:ext cx="7872836" cy="383799"/>
            <a:chOff x="522091" y="4856024"/>
            <a:chExt cx="7872836" cy="383799"/>
          </a:xfrm>
        </p:grpSpPr>
        <p:sp>
          <p:nvSpPr>
            <p:cNvPr id="141" name="TextBox 140"/>
            <p:cNvSpPr txBox="1"/>
            <p:nvPr/>
          </p:nvSpPr>
          <p:spPr>
            <a:xfrm>
              <a:off x="522091" y="4856024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3</a:t>
              </a:r>
              <a:endParaRPr lang="en-US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1602539" y="4857147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7</a:t>
              </a: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2682987" y="4869361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1</a:t>
              </a: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3763435" y="4870484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5</a:t>
              </a:r>
              <a:endParaRPr lang="en-US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4843883" y="4856031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2</a:t>
              </a: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5924331" y="4857154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0</a:t>
              </a:r>
              <a:endParaRPr lang="en-US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7004779" y="4869368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9</a:t>
              </a:r>
              <a:endParaRPr lang="en-US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8085227" y="4870491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3</a:t>
              </a:r>
            </a:p>
          </p:txBody>
        </p:sp>
      </p:grpSp>
      <p:sp>
        <p:nvSpPr>
          <p:cNvPr id="201" name="Oval 200"/>
          <p:cNvSpPr/>
          <p:nvPr/>
        </p:nvSpPr>
        <p:spPr>
          <a:xfrm>
            <a:off x="4630880" y="5684401"/>
            <a:ext cx="381835" cy="38183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Oval 201"/>
          <p:cNvSpPr/>
          <p:nvPr/>
        </p:nvSpPr>
        <p:spPr>
          <a:xfrm>
            <a:off x="3087412" y="3064133"/>
            <a:ext cx="564022" cy="56402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TextBox 179"/>
          <p:cNvSpPr txBox="1"/>
          <p:nvPr/>
        </p:nvSpPr>
        <p:spPr>
          <a:xfrm>
            <a:off x="3866686" y="1890182"/>
            <a:ext cx="4603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30</a:t>
            </a:r>
            <a:endParaRPr lang="en-US" sz="2000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03" name="TextBox 202"/>
          <p:cNvSpPr txBox="1"/>
          <p:nvPr/>
        </p:nvSpPr>
        <p:spPr>
          <a:xfrm>
            <a:off x="7699853" y="2396407"/>
            <a:ext cx="4462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Sum of the entire array is stored at root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8095239" y="2736638"/>
            <a:ext cx="3919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u="sng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What is the sum from a[4] to a[7]?</a:t>
            </a:r>
            <a:endParaRPr lang="en-US" u="sng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6118876" y="2465995"/>
            <a:ext cx="4603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14</a:t>
            </a:r>
            <a:endParaRPr lang="en-US" sz="2000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grpSp>
        <p:nvGrpSpPr>
          <p:cNvPr id="222" name="Group 221"/>
          <p:cNvGrpSpPr/>
          <p:nvPr/>
        </p:nvGrpSpPr>
        <p:grpSpPr>
          <a:xfrm>
            <a:off x="258622" y="6031035"/>
            <a:ext cx="7826605" cy="377619"/>
            <a:chOff x="678378" y="5987925"/>
            <a:chExt cx="7826605" cy="377619"/>
          </a:xfrm>
        </p:grpSpPr>
        <p:sp>
          <p:nvSpPr>
            <p:cNvPr id="223" name="TextBox 222"/>
            <p:cNvSpPr txBox="1"/>
            <p:nvPr/>
          </p:nvSpPr>
          <p:spPr>
            <a:xfrm>
              <a:off x="678378" y="598792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0</a:t>
              </a:r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1194560" y="598792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1</a:t>
              </a:r>
              <a:endParaRPr lang="en-US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1686940" y="598792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2</a:t>
              </a:r>
              <a:endParaRPr lang="en-US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226" name="TextBox 225"/>
            <p:cNvSpPr txBox="1"/>
            <p:nvPr/>
          </p:nvSpPr>
          <p:spPr>
            <a:xfrm>
              <a:off x="2203122" y="598792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3</a:t>
              </a:r>
            </a:p>
          </p:txBody>
        </p:sp>
        <p:sp>
          <p:nvSpPr>
            <p:cNvPr id="227" name="TextBox 226"/>
            <p:cNvSpPr txBox="1"/>
            <p:nvPr/>
          </p:nvSpPr>
          <p:spPr>
            <a:xfrm>
              <a:off x="2653772" y="598792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4</a:t>
              </a:r>
              <a:endParaRPr lang="en-US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228" name="TextBox 227"/>
            <p:cNvSpPr txBox="1"/>
            <p:nvPr/>
          </p:nvSpPr>
          <p:spPr>
            <a:xfrm>
              <a:off x="3169954" y="598792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5</a:t>
              </a:r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3662334" y="598792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6</a:t>
              </a:r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4178516" y="598792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7</a:t>
              </a:r>
              <a:endParaRPr lang="en-US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4651134" y="598792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8</a:t>
              </a:r>
              <a:endParaRPr lang="en-US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232" name="TextBox 231"/>
            <p:cNvSpPr txBox="1"/>
            <p:nvPr/>
          </p:nvSpPr>
          <p:spPr>
            <a:xfrm>
              <a:off x="5167316" y="598792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9</a:t>
              </a:r>
            </a:p>
          </p:txBody>
        </p:sp>
        <p:sp>
          <p:nvSpPr>
            <p:cNvPr id="233" name="TextBox 232"/>
            <p:cNvSpPr txBox="1"/>
            <p:nvPr/>
          </p:nvSpPr>
          <p:spPr>
            <a:xfrm>
              <a:off x="5603515" y="5996212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10</a:t>
              </a:r>
              <a:endParaRPr lang="en-US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234" name="TextBox 233"/>
            <p:cNvSpPr txBox="1"/>
            <p:nvPr/>
          </p:nvSpPr>
          <p:spPr>
            <a:xfrm>
              <a:off x="6089775" y="5996212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11</a:t>
              </a:r>
              <a:endParaRPr lang="en-US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235" name="TextBox 234"/>
            <p:cNvSpPr txBox="1"/>
            <p:nvPr/>
          </p:nvSpPr>
          <p:spPr>
            <a:xfrm>
              <a:off x="6611123" y="5996212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12</a:t>
              </a:r>
              <a:endParaRPr lang="en-US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236" name="TextBox 235"/>
            <p:cNvSpPr txBox="1"/>
            <p:nvPr/>
          </p:nvSpPr>
          <p:spPr>
            <a:xfrm>
              <a:off x="7097383" y="5996212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13</a:t>
              </a:r>
              <a:endParaRPr lang="en-US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237" name="TextBox 236"/>
            <p:cNvSpPr txBox="1"/>
            <p:nvPr/>
          </p:nvSpPr>
          <p:spPr>
            <a:xfrm>
              <a:off x="7583989" y="5995391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14</a:t>
              </a:r>
              <a:endParaRPr lang="en-US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238" name="TextBox 237"/>
            <p:cNvSpPr txBox="1"/>
            <p:nvPr/>
          </p:nvSpPr>
          <p:spPr>
            <a:xfrm>
              <a:off x="8070249" y="5995391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15</a:t>
              </a:r>
              <a:endParaRPr lang="en-US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</p:grpSp>
      <p:sp>
        <p:nvSpPr>
          <p:cNvPr id="239" name="TextBox 238"/>
          <p:cNvSpPr txBox="1"/>
          <p:nvPr/>
        </p:nvSpPr>
        <p:spPr>
          <a:xfrm>
            <a:off x="8418663" y="3058391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14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8095238" y="3384683"/>
            <a:ext cx="3919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u="sng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What is the sum from a[4] to a[7]?</a:t>
            </a:r>
            <a:endParaRPr lang="en-US" u="sng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8445042" y="3749292"/>
            <a:ext cx="3844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This is not directly present at tree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8474600" y="4108659"/>
            <a:ext cx="37499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Multiple nodes will produce the </a:t>
            </a:r>
          </a:p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   final result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08" name="Oval 207"/>
          <p:cNvSpPr/>
          <p:nvPr/>
        </p:nvSpPr>
        <p:spPr>
          <a:xfrm>
            <a:off x="1541246" y="3970396"/>
            <a:ext cx="564022" cy="56402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TextBox 167"/>
          <p:cNvSpPr txBox="1"/>
          <p:nvPr/>
        </p:nvSpPr>
        <p:spPr>
          <a:xfrm>
            <a:off x="1670583" y="4098360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  <a:endParaRPr lang="en-US" sz="2000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10" name="Oval 209"/>
          <p:cNvSpPr/>
          <p:nvPr/>
        </p:nvSpPr>
        <p:spPr>
          <a:xfrm>
            <a:off x="5234454" y="3067437"/>
            <a:ext cx="564022" cy="56402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TextBox 175"/>
          <p:cNvSpPr txBox="1"/>
          <p:nvPr/>
        </p:nvSpPr>
        <p:spPr>
          <a:xfrm>
            <a:off x="3203241" y="3145330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178" name="TextBox 177"/>
          <p:cNvSpPr txBox="1"/>
          <p:nvPr/>
        </p:nvSpPr>
        <p:spPr>
          <a:xfrm>
            <a:off x="5348232" y="3145330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  <a:endParaRPr lang="en-US" sz="2000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11" name="Oval 210"/>
          <p:cNvSpPr/>
          <p:nvPr/>
        </p:nvSpPr>
        <p:spPr>
          <a:xfrm>
            <a:off x="6815059" y="3973940"/>
            <a:ext cx="564022" cy="56402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TextBox 172"/>
          <p:cNvSpPr txBox="1"/>
          <p:nvPr/>
        </p:nvSpPr>
        <p:spPr>
          <a:xfrm>
            <a:off x="6930494" y="4046228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9</a:t>
            </a:r>
          </a:p>
        </p:txBody>
      </p:sp>
      <p:sp>
        <p:nvSpPr>
          <p:cNvPr id="212" name="Oval 211"/>
          <p:cNvSpPr/>
          <p:nvPr/>
        </p:nvSpPr>
        <p:spPr>
          <a:xfrm>
            <a:off x="3166663" y="5678041"/>
            <a:ext cx="381835" cy="38183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Oval 212"/>
          <p:cNvSpPr/>
          <p:nvPr/>
        </p:nvSpPr>
        <p:spPr>
          <a:xfrm>
            <a:off x="2686435" y="5670039"/>
            <a:ext cx="381835" cy="38183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Oval 213"/>
          <p:cNvSpPr/>
          <p:nvPr/>
        </p:nvSpPr>
        <p:spPr>
          <a:xfrm>
            <a:off x="7144854" y="5682339"/>
            <a:ext cx="381835" cy="38183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9066941" y="5255316"/>
            <a:ext cx="287296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TextBox 214"/>
          <p:cNvSpPr txBox="1"/>
          <p:nvPr/>
        </p:nvSpPr>
        <p:spPr>
          <a:xfrm>
            <a:off x="8968810" y="530472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216" name="TextBox 215"/>
          <p:cNvSpPr txBox="1"/>
          <p:nvPr/>
        </p:nvSpPr>
        <p:spPr>
          <a:xfrm>
            <a:off x="11775393" y="533827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17" name="TextBox 216"/>
          <p:cNvSpPr txBox="1"/>
          <p:nvPr/>
        </p:nvSpPr>
        <p:spPr>
          <a:xfrm>
            <a:off x="8808403" y="4691993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(1,1)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9056071" y="5090683"/>
            <a:ext cx="85867" cy="8586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TextBox 217"/>
          <p:cNvSpPr txBox="1"/>
          <p:nvPr/>
        </p:nvSpPr>
        <p:spPr>
          <a:xfrm>
            <a:off x="9465115" y="530695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10011653" y="532309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20" name="TextBox 219"/>
          <p:cNvSpPr txBox="1"/>
          <p:nvPr/>
        </p:nvSpPr>
        <p:spPr>
          <a:xfrm>
            <a:off x="10593734" y="533827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11147942" y="534674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9576324" y="5107240"/>
            <a:ext cx="54653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TextBox 239"/>
          <p:cNvSpPr txBox="1"/>
          <p:nvPr/>
        </p:nvSpPr>
        <p:spPr>
          <a:xfrm>
            <a:off x="9496376" y="4717909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(2,3)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241" name="Straight Connector 240"/>
          <p:cNvCxnSpPr/>
          <p:nvPr/>
        </p:nvCxnSpPr>
        <p:spPr>
          <a:xfrm>
            <a:off x="10665945" y="5082703"/>
            <a:ext cx="54653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TextBox 241"/>
          <p:cNvSpPr txBox="1"/>
          <p:nvPr/>
        </p:nvSpPr>
        <p:spPr>
          <a:xfrm>
            <a:off x="10596591" y="4713371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(4,5)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43" name="TextBox 242"/>
          <p:cNvSpPr txBox="1"/>
          <p:nvPr/>
        </p:nvSpPr>
        <p:spPr>
          <a:xfrm>
            <a:off x="11602240" y="4701995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(6,6)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44" name="Oval 243"/>
          <p:cNvSpPr/>
          <p:nvPr/>
        </p:nvSpPr>
        <p:spPr>
          <a:xfrm>
            <a:off x="11849908" y="5100685"/>
            <a:ext cx="85867" cy="8586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TextBox 244"/>
          <p:cNvSpPr txBox="1"/>
          <p:nvPr/>
        </p:nvSpPr>
        <p:spPr>
          <a:xfrm>
            <a:off x="8496206" y="5628841"/>
            <a:ext cx="2468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Sum=7+6+2+9=24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09" name="Rectangle 208"/>
          <p:cNvSpPr/>
          <p:nvPr/>
        </p:nvSpPr>
        <p:spPr>
          <a:xfrm>
            <a:off x="6804316" y="4929015"/>
            <a:ext cx="724325" cy="2829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Rectangle 245"/>
          <p:cNvSpPr/>
          <p:nvPr/>
        </p:nvSpPr>
        <p:spPr>
          <a:xfrm>
            <a:off x="1415813" y="4922885"/>
            <a:ext cx="724325" cy="2829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Rectangle 246"/>
          <p:cNvSpPr/>
          <p:nvPr/>
        </p:nvSpPr>
        <p:spPr>
          <a:xfrm>
            <a:off x="2499729" y="4922325"/>
            <a:ext cx="1796871" cy="2829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Rectangle 247"/>
          <p:cNvSpPr/>
          <p:nvPr/>
        </p:nvSpPr>
        <p:spPr>
          <a:xfrm>
            <a:off x="4722077" y="4921809"/>
            <a:ext cx="1766938" cy="2829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252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7175-01E0-4D6C-9E84-F3AC4D1F8F0D}" type="datetime2">
              <a:rPr lang="en-US" smtClean="0"/>
              <a:t>Sunday, November 14, 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Lecturer, Dept of CSE, MIST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15</a:t>
            </a:fld>
            <a:endParaRPr lang="en-US"/>
          </a:p>
        </p:txBody>
      </p:sp>
      <p:sp>
        <p:nvSpPr>
          <p:cNvPr id="156" name="TextBox 155"/>
          <p:cNvSpPr txBox="1"/>
          <p:nvPr/>
        </p:nvSpPr>
        <p:spPr>
          <a:xfrm>
            <a:off x="1097280" y="1707619"/>
            <a:ext cx="805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In last query the sum of the elements from of </a:t>
            </a:r>
            <a:r>
              <a:rPr lang="en-US" b="1" i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from 1 to 6 has been asked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97280" y="1965698"/>
            <a:ext cx="9768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The left point of the query is denoted as </a:t>
            </a:r>
            <a:r>
              <a:rPr lang="en-US" b="1" i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qi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and the right point of the query is denoted as </a:t>
            </a:r>
            <a:r>
              <a:rPr lang="en-US" b="1" i="1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qj</a:t>
            </a:r>
            <a:endParaRPr lang="en-US" b="1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97280" y="2240955"/>
            <a:ext cx="260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Here, </a:t>
            </a:r>
            <a:r>
              <a:rPr lang="en-US" b="1" i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qi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=1 and </a:t>
            </a:r>
            <a:r>
              <a:rPr lang="en-US" b="1" i="1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qj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=6</a:t>
            </a:r>
            <a:endParaRPr lang="en-US" b="1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97280" y="2541464"/>
            <a:ext cx="1032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f the range of a tree node completely falls on (</a:t>
            </a:r>
            <a:r>
              <a:rPr lang="en-US" b="1" i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qi 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b="1" i="1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qj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then the node is considered for contribution</a:t>
            </a:r>
            <a:endParaRPr lang="en-US" b="1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97280" y="2849157"/>
            <a:ext cx="8099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The range of a tree is denoted as (</a:t>
            </a:r>
            <a:r>
              <a:rPr lang="en-US" b="1" i="1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 </a:t>
            </a:r>
            <a:r>
              <a:rPr lang="en-US" b="1" i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j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) and the corresponding tree index is </a:t>
            </a:r>
            <a:r>
              <a:rPr lang="en-US" b="1" i="1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ti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endParaRPr lang="en-US" b="1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97280" y="3171413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3 cases</a:t>
            </a:r>
            <a:endParaRPr lang="en-US" b="1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88998" y="3448502"/>
            <a:ext cx="8997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If the range of a tree node completely falls on 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(</a:t>
            </a:r>
            <a:r>
              <a:rPr lang="en-US" b="1" i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qi 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b="1" i="1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qj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) 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then that node is 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a contributor</a:t>
            </a:r>
            <a:endParaRPr lang="en-US" b="1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612222" y="3904966"/>
            <a:ext cx="3605370" cy="369332"/>
            <a:chOff x="1612222" y="4296083"/>
            <a:chExt cx="3605370" cy="369332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1983805" y="4497996"/>
              <a:ext cx="287296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612222" y="4296083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qi</a:t>
              </a:r>
              <a:endParaRPr lang="en-US" b="1" i="1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829088" y="4296083"/>
              <a:ext cx="388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err="1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qj</a:t>
              </a:r>
              <a:endParaRPr lang="en-US" b="1" i="1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277314" y="3728790"/>
            <a:ext cx="978286" cy="382063"/>
            <a:chOff x="2277314" y="4119907"/>
            <a:chExt cx="978286" cy="382063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2493188" y="4349920"/>
              <a:ext cx="546538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2277314" y="4119907"/>
              <a:ext cx="240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err="1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i</a:t>
              </a:r>
              <a:endParaRPr lang="en-US" b="1" i="1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014828" y="4132638"/>
              <a:ext cx="240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err="1">
                  <a:latin typeface="Segoe UI Symbol" panose="020B0502040204020203" pitchFamily="34" charset="0"/>
                  <a:ea typeface="Segoe UI Symbol" panose="020B0502040204020203" pitchFamily="34" charset="0"/>
                </a:rPr>
                <a:t>j</a:t>
              </a:r>
              <a:endParaRPr lang="en-US" b="1" i="1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5541715" y="3904966"/>
            <a:ext cx="3733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if(</a:t>
            </a:r>
            <a:r>
              <a:rPr lang="en-US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&gt;=qi &amp;&amp; j&lt;=</a:t>
            </a:r>
            <a:r>
              <a:rPr lang="en-US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qj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)    return tree[</a:t>
            </a:r>
            <a:r>
              <a:rPr lang="en-US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ti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];</a:t>
            </a:r>
            <a:endParaRPr lang="en-US" b="1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88998" y="4369335"/>
            <a:ext cx="8807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If the range of a tree node completely falls out of 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(</a:t>
            </a:r>
            <a:r>
              <a:rPr lang="en-US" b="1" i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qi 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b="1" i="1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qj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) 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then that node is 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ignored</a:t>
            </a:r>
            <a:endParaRPr lang="en-US" b="1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2518085" y="4865663"/>
            <a:ext cx="3605370" cy="369332"/>
            <a:chOff x="1612222" y="4296083"/>
            <a:chExt cx="3605370" cy="369332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1983805" y="4497996"/>
              <a:ext cx="287296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1612222" y="4296083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qi</a:t>
              </a:r>
              <a:endParaRPr lang="en-US" b="1" i="1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829088" y="4296083"/>
              <a:ext cx="388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err="1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qj</a:t>
              </a:r>
              <a:endParaRPr lang="en-US" b="1" i="1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539799" y="4634118"/>
            <a:ext cx="978286" cy="382063"/>
            <a:chOff x="2277314" y="4119907"/>
            <a:chExt cx="978286" cy="382063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2493188" y="4349920"/>
              <a:ext cx="546538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2277314" y="4119907"/>
              <a:ext cx="240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err="1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i</a:t>
              </a:r>
              <a:endParaRPr lang="en-US" b="1" i="1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014828" y="4132638"/>
              <a:ext cx="240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err="1">
                  <a:latin typeface="Segoe UI Symbol" panose="020B0502040204020203" pitchFamily="34" charset="0"/>
                  <a:ea typeface="Segoe UI Symbol" panose="020B0502040204020203" pitchFamily="34" charset="0"/>
                </a:rPr>
                <a:t>j</a:t>
              </a:r>
              <a:endParaRPr lang="en-US" b="1" i="1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357959" y="4631783"/>
            <a:ext cx="978286" cy="382063"/>
            <a:chOff x="2277314" y="4119907"/>
            <a:chExt cx="978286" cy="382063"/>
          </a:xfrm>
        </p:grpSpPr>
        <p:cxnSp>
          <p:nvCxnSpPr>
            <p:cNvPr id="36" name="Straight Connector 35"/>
            <p:cNvCxnSpPr/>
            <p:nvPr/>
          </p:nvCxnSpPr>
          <p:spPr>
            <a:xfrm>
              <a:off x="2493188" y="4349920"/>
              <a:ext cx="546538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2277314" y="4119907"/>
              <a:ext cx="240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err="1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i</a:t>
              </a:r>
              <a:endParaRPr lang="en-US" b="1" i="1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014828" y="4132638"/>
              <a:ext cx="240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err="1">
                  <a:latin typeface="Segoe UI Symbol" panose="020B0502040204020203" pitchFamily="34" charset="0"/>
                  <a:ea typeface="Segoe UI Symbol" panose="020B0502040204020203" pitchFamily="34" charset="0"/>
                </a:rPr>
                <a:t>j</a:t>
              </a:r>
              <a:endParaRPr lang="en-US" b="1" i="1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7436419" y="4779193"/>
            <a:ext cx="3521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e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lse if(j&lt;qi || </a:t>
            </a:r>
            <a:r>
              <a:rPr lang="en-US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&gt;</a:t>
            </a:r>
            <a:r>
              <a:rPr lang="en-US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qj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)    return NULL;</a:t>
            </a:r>
            <a:endParaRPr lang="en-US" b="1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288998" y="5262760"/>
            <a:ext cx="7513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Otherwise the node is explored for both left and right (partial overlap)</a:t>
            </a:r>
            <a:endParaRPr lang="en-US" b="1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1672051" y="5785032"/>
            <a:ext cx="3605370" cy="369332"/>
            <a:chOff x="1612222" y="4296083"/>
            <a:chExt cx="3605370" cy="369332"/>
          </a:xfrm>
        </p:grpSpPr>
        <p:cxnSp>
          <p:nvCxnSpPr>
            <p:cNvPr id="42" name="Straight Connector 41"/>
            <p:cNvCxnSpPr/>
            <p:nvPr/>
          </p:nvCxnSpPr>
          <p:spPr>
            <a:xfrm>
              <a:off x="1983805" y="4497996"/>
              <a:ext cx="287296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1612222" y="4296083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qi</a:t>
              </a:r>
              <a:endParaRPr lang="en-US" b="1" i="1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829088" y="4296083"/>
              <a:ext cx="388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err="1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qj</a:t>
              </a:r>
              <a:endParaRPr lang="en-US" b="1" i="1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1510016" y="5501917"/>
            <a:ext cx="978286" cy="382063"/>
            <a:chOff x="2277314" y="4119907"/>
            <a:chExt cx="978286" cy="382063"/>
          </a:xfrm>
        </p:grpSpPr>
        <p:cxnSp>
          <p:nvCxnSpPr>
            <p:cNvPr id="46" name="Straight Connector 45"/>
            <p:cNvCxnSpPr/>
            <p:nvPr/>
          </p:nvCxnSpPr>
          <p:spPr>
            <a:xfrm>
              <a:off x="2493188" y="4349920"/>
              <a:ext cx="546538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2277314" y="4119907"/>
              <a:ext cx="240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err="1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i</a:t>
              </a:r>
              <a:endParaRPr lang="en-US" b="1" i="1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014828" y="4132638"/>
              <a:ext cx="240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err="1">
                  <a:latin typeface="Segoe UI Symbol" panose="020B0502040204020203" pitchFamily="34" charset="0"/>
                  <a:ea typeface="Segoe UI Symbol" panose="020B0502040204020203" pitchFamily="34" charset="0"/>
                </a:rPr>
                <a:t>j</a:t>
              </a:r>
              <a:endParaRPr lang="en-US" b="1" i="1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4469371" y="5552674"/>
            <a:ext cx="978286" cy="382063"/>
            <a:chOff x="2277314" y="4119907"/>
            <a:chExt cx="978286" cy="382063"/>
          </a:xfrm>
        </p:grpSpPr>
        <p:cxnSp>
          <p:nvCxnSpPr>
            <p:cNvPr id="50" name="Straight Connector 49"/>
            <p:cNvCxnSpPr/>
            <p:nvPr/>
          </p:nvCxnSpPr>
          <p:spPr>
            <a:xfrm>
              <a:off x="2493188" y="4349920"/>
              <a:ext cx="546538" cy="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2277314" y="4119907"/>
              <a:ext cx="240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err="1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i</a:t>
              </a:r>
              <a:endParaRPr lang="en-US" b="1" i="1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014828" y="4132638"/>
              <a:ext cx="240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err="1">
                  <a:latin typeface="Segoe UI Symbol" panose="020B0502040204020203" pitchFamily="34" charset="0"/>
                  <a:ea typeface="Segoe UI Symbol" panose="020B0502040204020203" pitchFamily="34" charset="0"/>
                </a:rPr>
                <a:t>j</a:t>
              </a:r>
              <a:endParaRPr lang="en-US" b="1" i="1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5661558" y="5743666"/>
            <a:ext cx="6530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else  return query(i,mid,qi,qj,2*</a:t>
            </a:r>
            <a:r>
              <a:rPr lang="en-US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ti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) + query(mid+1,j,qi,qj,2*ti+1);</a:t>
            </a:r>
            <a:endParaRPr lang="en-US" b="1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6657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" grpId="0"/>
      <p:bldP spid="10" grpId="0"/>
      <p:bldP spid="11" grpId="0"/>
      <p:bldP spid="12" grpId="0"/>
      <p:bldP spid="13" grpId="0"/>
      <p:bldP spid="14" grpId="0"/>
      <p:bldP spid="15" grpId="0"/>
      <p:bldP spid="23" grpId="0"/>
      <p:bldP spid="26" grpId="0"/>
      <p:bldP spid="39" grpId="0"/>
      <p:bldP spid="40" grpId="0"/>
      <p:bldP spid="5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4A6D8-0CD4-486C-9A7C-6FA40A3E42B0}" type="datetime2">
              <a:rPr lang="en-US" smtClean="0"/>
              <a:t>Sunday, November 14,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Lecturer, Dept of CSE, MIST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16</a:t>
            </a:fld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3809071" y="1816631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2014447" y="2381440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6079098" y="2381440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1021406" y="3064133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4339234" y="1736465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(0,7,1)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86" name="Oval 85"/>
          <p:cNvSpPr/>
          <p:nvPr/>
        </p:nvSpPr>
        <p:spPr>
          <a:xfrm>
            <a:off x="3087412" y="3064133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5227483" y="3064133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7307486" y="3064133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411740" y="3976520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1541856" y="3976520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6809745" y="3976520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7940135" y="3976520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136717" y="4876659"/>
            <a:ext cx="1080448" cy="38693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1217165" y="4876659"/>
            <a:ext cx="1080448" cy="38693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2297613" y="4876659"/>
            <a:ext cx="1080448" cy="38693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3378061" y="4876659"/>
            <a:ext cx="1080448" cy="38693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458509" y="4876659"/>
            <a:ext cx="1080448" cy="38693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5538957" y="4876659"/>
            <a:ext cx="1080448" cy="38693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6619405" y="4876659"/>
            <a:ext cx="1080448" cy="38693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7699853" y="4876659"/>
            <a:ext cx="1080448" cy="38693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/>
          <p:cNvSpPr txBox="1"/>
          <p:nvPr/>
        </p:nvSpPr>
        <p:spPr>
          <a:xfrm>
            <a:off x="1260733" y="2191239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(0,3,2)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6569727" y="2191239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(4,7,3)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283986" y="2982936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(0,1,4)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283986" y="4504447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(0,0,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522091" y="519132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0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3595143" y="2982936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(2,3,5)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4486761" y="2976812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(4,5,6)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6558341" y="2984937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(6,7,7)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1456639" y="4523935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(1,1,9)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6703879" y="4504447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(6,6,14)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7773700" y="4508807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(7,7,15)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1602539" y="519244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2682987" y="520466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3763435" y="520578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4843883" y="519133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5924331" y="519245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7004779" y="520466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8085227" y="520579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127" name="Straight Arrow Connector 126"/>
          <p:cNvCxnSpPr>
            <a:stCxn id="81" idx="2"/>
            <a:endCxn id="82" idx="7"/>
          </p:cNvCxnSpPr>
          <p:nvPr/>
        </p:nvCxnSpPr>
        <p:spPr>
          <a:xfrm flipH="1">
            <a:off x="2495870" y="2098642"/>
            <a:ext cx="1313201" cy="3653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81" idx="6"/>
            <a:endCxn id="83" idx="1"/>
          </p:cNvCxnSpPr>
          <p:nvPr/>
        </p:nvCxnSpPr>
        <p:spPr>
          <a:xfrm>
            <a:off x="4373093" y="2098642"/>
            <a:ext cx="1788604" cy="3653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82" idx="2"/>
            <a:endCxn id="84" idx="0"/>
          </p:cNvCxnSpPr>
          <p:nvPr/>
        </p:nvCxnSpPr>
        <p:spPr>
          <a:xfrm flipH="1">
            <a:off x="1303417" y="2663451"/>
            <a:ext cx="711030" cy="4006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82" idx="6"/>
            <a:endCxn id="86" idx="0"/>
          </p:cNvCxnSpPr>
          <p:nvPr/>
        </p:nvCxnSpPr>
        <p:spPr>
          <a:xfrm>
            <a:off x="2578469" y="2663451"/>
            <a:ext cx="790954" cy="4006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83" idx="2"/>
            <a:endCxn id="87" idx="0"/>
          </p:cNvCxnSpPr>
          <p:nvPr/>
        </p:nvCxnSpPr>
        <p:spPr>
          <a:xfrm flipH="1">
            <a:off x="5509494" y="2663451"/>
            <a:ext cx="569604" cy="4006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83" idx="6"/>
            <a:endCxn id="88" idx="0"/>
          </p:cNvCxnSpPr>
          <p:nvPr/>
        </p:nvCxnSpPr>
        <p:spPr>
          <a:xfrm>
            <a:off x="6643120" y="2663451"/>
            <a:ext cx="946377" cy="4006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84" idx="3"/>
            <a:endCxn id="89" idx="0"/>
          </p:cNvCxnSpPr>
          <p:nvPr/>
        </p:nvCxnSpPr>
        <p:spPr>
          <a:xfrm flipH="1">
            <a:off x="693751" y="3545556"/>
            <a:ext cx="410254" cy="4309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84" idx="5"/>
            <a:endCxn id="90" idx="0"/>
          </p:cNvCxnSpPr>
          <p:nvPr/>
        </p:nvCxnSpPr>
        <p:spPr>
          <a:xfrm>
            <a:off x="1502829" y="3545556"/>
            <a:ext cx="321038" cy="4309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88" idx="3"/>
            <a:endCxn id="95" idx="0"/>
          </p:cNvCxnSpPr>
          <p:nvPr/>
        </p:nvCxnSpPr>
        <p:spPr>
          <a:xfrm flipH="1">
            <a:off x="7091756" y="3545556"/>
            <a:ext cx="298329" cy="4309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88" idx="5"/>
            <a:endCxn id="96" idx="0"/>
          </p:cNvCxnSpPr>
          <p:nvPr/>
        </p:nvCxnSpPr>
        <p:spPr>
          <a:xfrm>
            <a:off x="7788909" y="3545556"/>
            <a:ext cx="433237" cy="4309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/>
          <p:cNvSpPr/>
          <p:nvPr/>
        </p:nvSpPr>
        <p:spPr>
          <a:xfrm>
            <a:off x="127412" y="5661418"/>
            <a:ext cx="496305" cy="4099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623717" y="5661417"/>
            <a:ext cx="496305" cy="4099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1119697" y="5661416"/>
            <a:ext cx="496305" cy="4099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1616002" y="5661415"/>
            <a:ext cx="496305" cy="4099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2111982" y="5661414"/>
            <a:ext cx="496305" cy="4099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2608287" y="5661413"/>
            <a:ext cx="496305" cy="4099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3104267" y="5661412"/>
            <a:ext cx="496305" cy="4099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3600572" y="5661411"/>
            <a:ext cx="496305" cy="4099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4089467" y="5661382"/>
            <a:ext cx="496305" cy="4099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/>
          <p:cNvSpPr/>
          <p:nvPr/>
        </p:nvSpPr>
        <p:spPr>
          <a:xfrm>
            <a:off x="4585772" y="5661381"/>
            <a:ext cx="496305" cy="4099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/>
          <p:cNvSpPr/>
          <p:nvPr/>
        </p:nvSpPr>
        <p:spPr>
          <a:xfrm>
            <a:off x="5081752" y="5661380"/>
            <a:ext cx="496305" cy="4099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/>
          <p:cNvSpPr/>
          <p:nvPr/>
        </p:nvSpPr>
        <p:spPr>
          <a:xfrm>
            <a:off x="5578057" y="5661379"/>
            <a:ext cx="496305" cy="4099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/>
          <p:cNvSpPr/>
          <p:nvPr/>
        </p:nvSpPr>
        <p:spPr>
          <a:xfrm>
            <a:off x="6074037" y="5661378"/>
            <a:ext cx="496305" cy="4099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/>
          <p:cNvSpPr/>
          <p:nvPr/>
        </p:nvSpPr>
        <p:spPr>
          <a:xfrm>
            <a:off x="6570342" y="5661377"/>
            <a:ext cx="496305" cy="4099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/>
          <p:cNvSpPr/>
          <p:nvPr/>
        </p:nvSpPr>
        <p:spPr>
          <a:xfrm>
            <a:off x="7066322" y="5661376"/>
            <a:ext cx="496305" cy="4099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/>
          <p:cNvSpPr/>
          <p:nvPr/>
        </p:nvSpPr>
        <p:spPr>
          <a:xfrm>
            <a:off x="7562627" y="5661375"/>
            <a:ext cx="496305" cy="4099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TextBox 164"/>
          <p:cNvSpPr txBox="1"/>
          <p:nvPr/>
        </p:nvSpPr>
        <p:spPr>
          <a:xfrm>
            <a:off x="15285" y="5341811"/>
            <a:ext cx="580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tree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36127" y="45435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</a:p>
        </p:txBody>
      </p:sp>
      <p:sp>
        <p:nvSpPr>
          <p:cNvPr id="181" name="TextBox 180"/>
          <p:cNvSpPr txBox="1"/>
          <p:nvPr/>
        </p:nvSpPr>
        <p:spPr>
          <a:xfrm>
            <a:off x="645510" y="569065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30</a:t>
            </a:r>
            <a:endParaRPr lang="en-US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1144174" y="569065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16</a:t>
            </a:r>
            <a:endParaRPr lang="en-US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1646787" y="5676291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14</a:t>
            </a:r>
            <a:endParaRPr lang="en-US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2119392" y="5676291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10</a:t>
            </a:r>
            <a:endParaRPr lang="en-US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2717044" y="567629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3197456" y="568805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187" name="TextBox 186"/>
          <p:cNvSpPr txBox="1"/>
          <p:nvPr/>
        </p:nvSpPr>
        <p:spPr>
          <a:xfrm>
            <a:off x="3620720" y="5676291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12</a:t>
            </a:r>
            <a:endParaRPr lang="en-US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7634059" y="569235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189" name="TextBox 188"/>
          <p:cNvSpPr txBox="1"/>
          <p:nvPr/>
        </p:nvSpPr>
        <p:spPr>
          <a:xfrm>
            <a:off x="4180662" y="568805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190" name="TextBox 189"/>
          <p:cNvSpPr txBox="1"/>
          <p:nvPr/>
        </p:nvSpPr>
        <p:spPr>
          <a:xfrm>
            <a:off x="4667629" y="567629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  <a:endParaRPr lang="en-US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5180637" y="567719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  <a:endParaRPr lang="en-US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5651920" y="566791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  <a:endParaRPr lang="en-US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6179315" y="566791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  <a:endParaRPr lang="en-US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6671395" y="569484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0</a:t>
            </a:r>
            <a:endParaRPr lang="en-US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7176035" y="568805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9</a:t>
            </a:r>
            <a:endParaRPr lang="en-US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grpSp>
        <p:nvGrpSpPr>
          <p:cNvPr id="200" name="Group 199"/>
          <p:cNvGrpSpPr/>
          <p:nvPr/>
        </p:nvGrpSpPr>
        <p:grpSpPr>
          <a:xfrm>
            <a:off x="522091" y="4856024"/>
            <a:ext cx="7872836" cy="383799"/>
            <a:chOff x="522091" y="4856024"/>
            <a:chExt cx="7872836" cy="383799"/>
          </a:xfrm>
        </p:grpSpPr>
        <p:sp>
          <p:nvSpPr>
            <p:cNvPr id="141" name="TextBox 140"/>
            <p:cNvSpPr txBox="1"/>
            <p:nvPr/>
          </p:nvSpPr>
          <p:spPr>
            <a:xfrm>
              <a:off x="522091" y="4856024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3</a:t>
              </a:r>
              <a:endParaRPr lang="en-US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1602539" y="4857147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7</a:t>
              </a: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2682987" y="4869361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1</a:t>
              </a: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3763435" y="4870484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5</a:t>
              </a:r>
              <a:endParaRPr lang="en-US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4843883" y="4856031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2</a:t>
              </a: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5924331" y="4857154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0</a:t>
              </a:r>
              <a:endParaRPr lang="en-US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7004779" y="4869368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9</a:t>
              </a:r>
              <a:endParaRPr lang="en-US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8085227" y="4870491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3</a:t>
              </a:r>
            </a:p>
          </p:txBody>
        </p:sp>
      </p:grpSp>
      <p:sp>
        <p:nvSpPr>
          <p:cNvPr id="202" name="Oval 201"/>
          <p:cNvSpPr/>
          <p:nvPr/>
        </p:nvSpPr>
        <p:spPr>
          <a:xfrm>
            <a:off x="3082177" y="3064133"/>
            <a:ext cx="564022" cy="56402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2" name="Group 221"/>
          <p:cNvGrpSpPr/>
          <p:nvPr/>
        </p:nvGrpSpPr>
        <p:grpSpPr>
          <a:xfrm>
            <a:off x="258622" y="6031035"/>
            <a:ext cx="7826605" cy="377619"/>
            <a:chOff x="678378" y="5987925"/>
            <a:chExt cx="7826605" cy="377619"/>
          </a:xfrm>
        </p:grpSpPr>
        <p:sp>
          <p:nvSpPr>
            <p:cNvPr id="223" name="TextBox 222"/>
            <p:cNvSpPr txBox="1"/>
            <p:nvPr/>
          </p:nvSpPr>
          <p:spPr>
            <a:xfrm>
              <a:off x="678378" y="598792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0</a:t>
              </a:r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1194560" y="598792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1</a:t>
              </a:r>
              <a:endParaRPr lang="en-US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1686940" y="598792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2</a:t>
              </a:r>
              <a:endParaRPr lang="en-US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226" name="TextBox 225"/>
            <p:cNvSpPr txBox="1"/>
            <p:nvPr/>
          </p:nvSpPr>
          <p:spPr>
            <a:xfrm>
              <a:off x="2203122" y="598792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3</a:t>
              </a:r>
            </a:p>
          </p:txBody>
        </p:sp>
        <p:sp>
          <p:nvSpPr>
            <p:cNvPr id="227" name="TextBox 226"/>
            <p:cNvSpPr txBox="1"/>
            <p:nvPr/>
          </p:nvSpPr>
          <p:spPr>
            <a:xfrm>
              <a:off x="2653772" y="598792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4</a:t>
              </a:r>
              <a:endParaRPr lang="en-US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228" name="TextBox 227"/>
            <p:cNvSpPr txBox="1"/>
            <p:nvPr/>
          </p:nvSpPr>
          <p:spPr>
            <a:xfrm>
              <a:off x="3169954" y="598792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5</a:t>
              </a:r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3662334" y="598792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6</a:t>
              </a:r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4178516" y="598792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7</a:t>
              </a:r>
              <a:endParaRPr lang="en-US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4651134" y="598792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8</a:t>
              </a:r>
              <a:endParaRPr lang="en-US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232" name="TextBox 231"/>
            <p:cNvSpPr txBox="1"/>
            <p:nvPr/>
          </p:nvSpPr>
          <p:spPr>
            <a:xfrm>
              <a:off x="5167316" y="598792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9</a:t>
              </a:r>
            </a:p>
          </p:txBody>
        </p:sp>
        <p:sp>
          <p:nvSpPr>
            <p:cNvPr id="233" name="TextBox 232"/>
            <p:cNvSpPr txBox="1"/>
            <p:nvPr/>
          </p:nvSpPr>
          <p:spPr>
            <a:xfrm>
              <a:off x="5603515" y="5996212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10</a:t>
              </a:r>
              <a:endParaRPr lang="en-US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234" name="TextBox 233"/>
            <p:cNvSpPr txBox="1"/>
            <p:nvPr/>
          </p:nvSpPr>
          <p:spPr>
            <a:xfrm>
              <a:off x="6089775" y="5996212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11</a:t>
              </a:r>
              <a:endParaRPr lang="en-US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235" name="TextBox 234"/>
            <p:cNvSpPr txBox="1"/>
            <p:nvPr/>
          </p:nvSpPr>
          <p:spPr>
            <a:xfrm>
              <a:off x="6611123" y="5996212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12</a:t>
              </a:r>
              <a:endParaRPr lang="en-US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236" name="TextBox 235"/>
            <p:cNvSpPr txBox="1"/>
            <p:nvPr/>
          </p:nvSpPr>
          <p:spPr>
            <a:xfrm>
              <a:off x="7097383" y="5996212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13</a:t>
              </a:r>
              <a:endParaRPr lang="en-US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237" name="TextBox 236"/>
            <p:cNvSpPr txBox="1"/>
            <p:nvPr/>
          </p:nvSpPr>
          <p:spPr>
            <a:xfrm>
              <a:off x="7583989" y="5995391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14</a:t>
              </a:r>
              <a:endParaRPr lang="en-US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238" name="TextBox 237"/>
            <p:cNvSpPr txBox="1"/>
            <p:nvPr/>
          </p:nvSpPr>
          <p:spPr>
            <a:xfrm>
              <a:off x="8070249" y="5995391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15</a:t>
              </a:r>
              <a:endParaRPr lang="en-US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</p:grpSp>
      <p:sp>
        <p:nvSpPr>
          <p:cNvPr id="208" name="Oval 207"/>
          <p:cNvSpPr/>
          <p:nvPr/>
        </p:nvSpPr>
        <p:spPr>
          <a:xfrm>
            <a:off x="1542012" y="3982186"/>
            <a:ext cx="564022" cy="56402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Oval 209"/>
          <p:cNvSpPr/>
          <p:nvPr/>
        </p:nvSpPr>
        <p:spPr>
          <a:xfrm>
            <a:off x="6809745" y="3983302"/>
            <a:ext cx="564022" cy="56402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Oval 210"/>
          <p:cNvSpPr/>
          <p:nvPr/>
        </p:nvSpPr>
        <p:spPr>
          <a:xfrm>
            <a:off x="7952712" y="3983302"/>
            <a:ext cx="564022" cy="564022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8363037" y="2668949"/>
            <a:ext cx="287296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TextBox 214"/>
          <p:cNvSpPr txBox="1"/>
          <p:nvPr/>
        </p:nvSpPr>
        <p:spPr>
          <a:xfrm>
            <a:off x="7896934" y="2690994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qi=1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16" name="TextBox 215"/>
          <p:cNvSpPr txBox="1"/>
          <p:nvPr/>
        </p:nvSpPr>
        <p:spPr>
          <a:xfrm>
            <a:off x="11071489" y="2751904"/>
            <a:ext cx="797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6 = </a:t>
            </a:r>
            <a:r>
              <a:rPr lang="en-US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qj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18" name="TextBox 217"/>
          <p:cNvSpPr txBox="1"/>
          <p:nvPr/>
        </p:nvSpPr>
        <p:spPr>
          <a:xfrm>
            <a:off x="8761211" y="272059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9307749" y="273672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20" name="TextBox 219"/>
          <p:cNvSpPr txBox="1"/>
          <p:nvPr/>
        </p:nvSpPr>
        <p:spPr>
          <a:xfrm>
            <a:off x="9889830" y="275190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10444038" y="276037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257" name="Straight Connector 256"/>
          <p:cNvCxnSpPr/>
          <p:nvPr/>
        </p:nvCxnSpPr>
        <p:spPr>
          <a:xfrm>
            <a:off x="7971680" y="2380653"/>
            <a:ext cx="353095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TextBox 258"/>
          <p:cNvSpPr txBox="1"/>
          <p:nvPr/>
        </p:nvSpPr>
        <p:spPr>
          <a:xfrm>
            <a:off x="7687474" y="2021098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=0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60" name="TextBox 259"/>
          <p:cNvSpPr txBox="1"/>
          <p:nvPr/>
        </p:nvSpPr>
        <p:spPr>
          <a:xfrm>
            <a:off x="11212483" y="198993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7 = j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61" name="TextBox 260"/>
          <p:cNvSpPr txBox="1"/>
          <p:nvPr/>
        </p:nvSpPr>
        <p:spPr>
          <a:xfrm>
            <a:off x="9070911" y="3258823"/>
            <a:ext cx="2180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PARTIAL  OVERLAP!</a:t>
            </a:r>
            <a:endParaRPr lang="en-US" b="1" dirty="0">
              <a:solidFill>
                <a:schemeClr val="accent2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62" name="Oval 261"/>
          <p:cNvSpPr/>
          <p:nvPr/>
        </p:nvSpPr>
        <p:spPr>
          <a:xfrm>
            <a:off x="3814653" y="1820469"/>
            <a:ext cx="564022" cy="56402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919433" y="3212665"/>
            <a:ext cx="2341541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Rectangle 262"/>
          <p:cNvSpPr/>
          <p:nvPr/>
        </p:nvSpPr>
        <p:spPr>
          <a:xfrm>
            <a:off x="7645717" y="2063753"/>
            <a:ext cx="4216303" cy="4266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7551219" y="2023146"/>
            <a:ext cx="2274394" cy="376872"/>
            <a:chOff x="7551219" y="2023146"/>
            <a:chExt cx="2274394" cy="376872"/>
          </a:xfrm>
        </p:grpSpPr>
        <p:cxnSp>
          <p:nvCxnSpPr>
            <p:cNvPr id="264" name="Straight Connector 263"/>
            <p:cNvCxnSpPr/>
            <p:nvPr/>
          </p:nvCxnSpPr>
          <p:spPr>
            <a:xfrm>
              <a:off x="7947706" y="2375905"/>
              <a:ext cx="149608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11"/>
            <p:cNvGrpSpPr/>
            <p:nvPr/>
          </p:nvGrpSpPr>
          <p:grpSpPr>
            <a:xfrm>
              <a:off x="7551219" y="2023146"/>
              <a:ext cx="2274394" cy="376872"/>
              <a:chOff x="7551219" y="2023146"/>
              <a:chExt cx="2274394" cy="376872"/>
            </a:xfrm>
          </p:grpSpPr>
          <p:sp>
            <p:nvSpPr>
              <p:cNvPr id="265" name="TextBox 264"/>
              <p:cNvSpPr txBox="1"/>
              <p:nvPr/>
            </p:nvSpPr>
            <p:spPr>
              <a:xfrm>
                <a:off x="7551219" y="2030686"/>
                <a:ext cx="6607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Segoe UI Symbol" panose="020B0502040204020203" pitchFamily="34" charset="0"/>
                    <a:ea typeface="Segoe UI Symbol" panose="020B0502040204020203" pitchFamily="34" charset="0"/>
                  </a:rPr>
                  <a:t>qi=0</a:t>
                </a:r>
                <a:endParaRPr lang="en-US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</p:txBody>
          </p:sp>
          <p:sp>
            <p:nvSpPr>
              <p:cNvPr id="266" name="TextBox 265"/>
              <p:cNvSpPr txBox="1"/>
              <p:nvPr/>
            </p:nvSpPr>
            <p:spPr>
              <a:xfrm>
                <a:off x="9028343" y="2023146"/>
                <a:ext cx="7972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Segoe UI Symbol" panose="020B0502040204020203" pitchFamily="34" charset="0"/>
                    <a:ea typeface="Segoe UI Symbol" panose="020B0502040204020203" pitchFamily="34" charset="0"/>
                  </a:rPr>
                  <a:t>3</a:t>
                </a:r>
                <a:r>
                  <a:rPr lang="en-US" dirty="0" smtClean="0">
                    <a:latin typeface="Segoe UI Symbol" panose="020B0502040204020203" pitchFamily="34" charset="0"/>
                    <a:ea typeface="Segoe UI Symbol" panose="020B0502040204020203" pitchFamily="34" charset="0"/>
                  </a:rPr>
                  <a:t> = </a:t>
                </a:r>
                <a:r>
                  <a:rPr lang="en-US" dirty="0" err="1" smtClean="0">
                    <a:latin typeface="Segoe UI Symbol" panose="020B0502040204020203" pitchFamily="34" charset="0"/>
                    <a:ea typeface="Segoe UI Symbol" panose="020B0502040204020203" pitchFamily="34" charset="0"/>
                  </a:rPr>
                  <a:t>qj</a:t>
                </a:r>
                <a:endParaRPr lang="en-US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</p:txBody>
          </p:sp>
        </p:grpSp>
      </p:grpSp>
      <p:sp>
        <p:nvSpPr>
          <p:cNvPr id="267" name="TextBox 266"/>
          <p:cNvSpPr txBox="1"/>
          <p:nvPr/>
        </p:nvSpPr>
        <p:spPr>
          <a:xfrm>
            <a:off x="9109414" y="3132551"/>
            <a:ext cx="2046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PARTIAL OVERLAP</a:t>
            </a:r>
            <a:endParaRPr lang="en-US" b="1" dirty="0">
              <a:solidFill>
                <a:schemeClr val="accent2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68" name="Oval 267"/>
          <p:cNvSpPr/>
          <p:nvPr/>
        </p:nvSpPr>
        <p:spPr>
          <a:xfrm>
            <a:off x="2020243" y="2381929"/>
            <a:ext cx="564022" cy="56402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Rectangle 270"/>
          <p:cNvSpPr/>
          <p:nvPr/>
        </p:nvSpPr>
        <p:spPr>
          <a:xfrm>
            <a:off x="8864364" y="3072217"/>
            <a:ext cx="2858079" cy="4266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Rectangle 271"/>
          <p:cNvSpPr/>
          <p:nvPr/>
        </p:nvSpPr>
        <p:spPr>
          <a:xfrm>
            <a:off x="7406274" y="2023146"/>
            <a:ext cx="2858079" cy="4266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7582113" y="2083950"/>
            <a:ext cx="1120918" cy="392705"/>
            <a:chOff x="7582113" y="2083950"/>
            <a:chExt cx="1120918" cy="392705"/>
          </a:xfrm>
        </p:grpSpPr>
        <p:cxnSp>
          <p:nvCxnSpPr>
            <p:cNvPr id="274" name="Straight Connector 273"/>
            <p:cNvCxnSpPr/>
            <p:nvPr/>
          </p:nvCxnSpPr>
          <p:spPr>
            <a:xfrm>
              <a:off x="7867860" y="2464039"/>
              <a:ext cx="54653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5" name="TextBox 274"/>
            <p:cNvSpPr txBox="1"/>
            <p:nvPr/>
          </p:nvSpPr>
          <p:spPr>
            <a:xfrm>
              <a:off x="7582113" y="2107323"/>
              <a:ext cx="5245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i</a:t>
              </a:r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=0</a:t>
              </a:r>
              <a:endParaRPr lang="en-US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276" name="TextBox 275"/>
            <p:cNvSpPr txBox="1"/>
            <p:nvPr/>
          </p:nvSpPr>
          <p:spPr>
            <a:xfrm>
              <a:off x="8116011" y="2083950"/>
              <a:ext cx="587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1</a:t>
              </a:r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= j</a:t>
              </a:r>
              <a:endParaRPr lang="en-US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</p:grpSp>
      <p:sp>
        <p:nvSpPr>
          <p:cNvPr id="277" name="TextBox 276"/>
          <p:cNvSpPr txBox="1"/>
          <p:nvPr/>
        </p:nvSpPr>
        <p:spPr>
          <a:xfrm>
            <a:off x="9215002" y="3296670"/>
            <a:ext cx="2046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PARTIAL OVERLAP</a:t>
            </a:r>
            <a:endParaRPr lang="en-US" b="1" dirty="0">
              <a:solidFill>
                <a:schemeClr val="accent2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78" name="Oval 277"/>
          <p:cNvSpPr/>
          <p:nvPr/>
        </p:nvSpPr>
        <p:spPr>
          <a:xfrm>
            <a:off x="1025909" y="3064133"/>
            <a:ext cx="564022" cy="56402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7382145" y="2134512"/>
            <a:ext cx="4418966" cy="1496281"/>
            <a:chOff x="7382145" y="2134512"/>
            <a:chExt cx="4418966" cy="1496281"/>
          </a:xfrm>
        </p:grpSpPr>
        <p:sp>
          <p:nvSpPr>
            <p:cNvPr id="280" name="Rectangle 279"/>
            <p:cNvSpPr/>
            <p:nvPr/>
          </p:nvSpPr>
          <p:spPr>
            <a:xfrm>
              <a:off x="8943032" y="3204189"/>
              <a:ext cx="2858079" cy="4266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Rectangle 280"/>
            <p:cNvSpPr/>
            <p:nvPr/>
          </p:nvSpPr>
          <p:spPr>
            <a:xfrm>
              <a:off x="7382145" y="2134512"/>
              <a:ext cx="2858079" cy="4266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2" name="TextBox 281"/>
          <p:cNvSpPr txBox="1"/>
          <p:nvPr/>
        </p:nvSpPr>
        <p:spPr>
          <a:xfrm>
            <a:off x="7483479" y="2037521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(0,0)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83" name="Oval 282"/>
          <p:cNvSpPr/>
          <p:nvPr/>
        </p:nvSpPr>
        <p:spPr>
          <a:xfrm>
            <a:off x="7731147" y="2436211"/>
            <a:ext cx="85867" cy="8586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TextBox 283"/>
          <p:cNvSpPr txBox="1"/>
          <p:nvPr/>
        </p:nvSpPr>
        <p:spPr>
          <a:xfrm>
            <a:off x="9111457" y="3338391"/>
            <a:ext cx="116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IGNORED</a:t>
            </a:r>
            <a:endParaRPr lang="en-US" b="1" dirty="0">
              <a:solidFill>
                <a:srgbClr val="FF000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85" name="Oval 284"/>
          <p:cNvSpPr/>
          <p:nvPr/>
        </p:nvSpPr>
        <p:spPr>
          <a:xfrm>
            <a:off x="409227" y="3983302"/>
            <a:ext cx="564022" cy="564022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stCxn id="285" idx="0"/>
            <a:endCxn id="278" idx="3"/>
          </p:cNvCxnSpPr>
          <p:nvPr/>
        </p:nvCxnSpPr>
        <p:spPr>
          <a:xfrm flipV="1">
            <a:off x="691238" y="3545556"/>
            <a:ext cx="417270" cy="437746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TextBox 285"/>
          <p:cNvSpPr txBox="1"/>
          <p:nvPr/>
        </p:nvSpPr>
        <p:spPr>
          <a:xfrm>
            <a:off x="569444" y="352832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0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7314474" y="2134511"/>
            <a:ext cx="4163785" cy="1503190"/>
            <a:chOff x="7314474" y="2134511"/>
            <a:chExt cx="4163785" cy="1503190"/>
          </a:xfrm>
        </p:grpSpPr>
        <p:sp>
          <p:nvSpPr>
            <p:cNvPr id="287" name="Rectangle 286"/>
            <p:cNvSpPr/>
            <p:nvPr/>
          </p:nvSpPr>
          <p:spPr>
            <a:xfrm>
              <a:off x="8620180" y="3211097"/>
              <a:ext cx="2858079" cy="4266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Rectangle 287"/>
            <p:cNvSpPr/>
            <p:nvPr/>
          </p:nvSpPr>
          <p:spPr>
            <a:xfrm>
              <a:off x="7314474" y="2134511"/>
              <a:ext cx="2858079" cy="4266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7" name="TextBox 216"/>
          <p:cNvSpPr txBox="1"/>
          <p:nvPr/>
        </p:nvSpPr>
        <p:spPr>
          <a:xfrm>
            <a:off x="8101220" y="1950687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(1,1)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8348888" y="2349377"/>
            <a:ext cx="85867" cy="8586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TextBox 288"/>
          <p:cNvSpPr txBox="1"/>
          <p:nvPr/>
        </p:nvSpPr>
        <p:spPr>
          <a:xfrm>
            <a:off x="9152117" y="3323943"/>
            <a:ext cx="1708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CONTRIBUTOR</a:t>
            </a:r>
            <a:endParaRPr lang="en-US" b="1" dirty="0">
              <a:solidFill>
                <a:srgbClr val="0070C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21" name="Straight Arrow Connector 20"/>
          <p:cNvCxnSpPr>
            <a:stCxn id="90" idx="0"/>
            <a:endCxn id="84" idx="5"/>
          </p:cNvCxnSpPr>
          <p:nvPr/>
        </p:nvCxnSpPr>
        <p:spPr>
          <a:xfrm flipH="1" flipV="1">
            <a:off x="1502829" y="3545556"/>
            <a:ext cx="321038" cy="430964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Oval 290"/>
          <p:cNvSpPr/>
          <p:nvPr/>
        </p:nvSpPr>
        <p:spPr>
          <a:xfrm>
            <a:off x="4643708" y="5675548"/>
            <a:ext cx="381835" cy="38183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TextBox 291"/>
          <p:cNvSpPr txBox="1"/>
          <p:nvPr/>
        </p:nvSpPr>
        <p:spPr>
          <a:xfrm>
            <a:off x="1661676" y="356634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7582113" y="2041235"/>
            <a:ext cx="4242597" cy="1721755"/>
            <a:chOff x="7582113" y="2041235"/>
            <a:chExt cx="4242597" cy="1721755"/>
          </a:xfrm>
        </p:grpSpPr>
        <p:sp>
          <p:nvSpPr>
            <p:cNvPr id="293" name="Rectangle 292"/>
            <p:cNvSpPr/>
            <p:nvPr/>
          </p:nvSpPr>
          <p:spPr>
            <a:xfrm>
              <a:off x="8966631" y="3336386"/>
              <a:ext cx="2858079" cy="4266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Rectangle 293"/>
            <p:cNvSpPr/>
            <p:nvPr/>
          </p:nvSpPr>
          <p:spPr>
            <a:xfrm>
              <a:off x="7582113" y="2041235"/>
              <a:ext cx="2858079" cy="4266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5" name="TextBox 294"/>
          <p:cNvSpPr txBox="1"/>
          <p:nvPr/>
        </p:nvSpPr>
        <p:spPr>
          <a:xfrm>
            <a:off x="1153297" y="317248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cxnSp>
        <p:nvCxnSpPr>
          <p:cNvPr id="24" name="Straight Arrow Connector 23"/>
          <p:cNvCxnSpPr>
            <a:stCxn id="278" idx="0"/>
            <a:endCxn id="82" idx="2"/>
          </p:cNvCxnSpPr>
          <p:nvPr/>
        </p:nvCxnSpPr>
        <p:spPr>
          <a:xfrm flipV="1">
            <a:off x="1307920" y="2663451"/>
            <a:ext cx="706527" cy="400682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TextBox 295"/>
          <p:cNvSpPr txBox="1"/>
          <p:nvPr/>
        </p:nvSpPr>
        <p:spPr>
          <a:xfrm>
            <a:off x="1365445" y="258980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8605329" y="2064802"/>
            <a:ext cx="1114408" cy="401164"/>
            <a:chOff x="8605329" y="2064802"/>
            <a:chExt cx="1114408" cy="401164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8894131" y="2465966"/>
              <a:ext cx="54653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0" name="TextBox 239"/>
            <p:cNvSpPr txBox="1"/>
            <p:nvPr/>
          </p:nvSpPr>
          <p:spPr>
            <a:xfrm>
              <a:off x="8605329" y="2064802"/>
              <a:ext cx="1114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i</a:t>
              </a:r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=2    3=j</a:t>
              </a:r>
              <a:endParaRPr lang="en-US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</p:grpSp>
      <p:sp>
        <p:nvSpPr>
          <p:cNvPr id="297" name="TextBox 296"/>
          <p:cNvSpPr txBox="1"/>
          <p:nvPr/>
        </p:nvSpPr>
        <p:spPr>
          <a:xfrm>
            <a:off x="9273692" y="3345726"/>
            <a:ext cx="1708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CONTRIBUTOR</a:t>
            </a:r>
            <a:endParaRPr lang="en-US" b="1" dirty="0">
              <a:solidFill>
                <a:srgbClr val="0070C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98" name="Oval 297"/>
          <p:cNvSpPr/>
          <p:nvPr/>
        </p:nvSpPr>
        <p:spPr>
          <a:xfrm>
            <a:off x="2678572" y="5674271"/>
            <a:ext cx="381835" cy="38183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>
            <a:stCxn id="202" idx="0"/>
            <a:endCxn id="268" idx="6"/>
          </p:cNvCxnSpPr>
          <p:nvPr/>
        </p:nvCxnSpPr>
        <p:spPr>
          <a:xfrm flipH="1" flipV="1">
            <a:off x="2584265" y="2663940"/>
            <a:ext cx="779923" cy="400193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TextBox 298"/>
          <p:cNvSpPr txBox="1"/>
          <p:nvPr/>
        </p:nvSpPr>
        <p:spPr>
          <a:xfrm>
            <a:off x="3004978" y="256045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8514856" y="2092991"/>
            <a:ext cx="3250648" cy="1642085"/>
            <a:chOff x="8377921" y="2092586"/>
            <a:chExt cx="3250648" cy="1642085"/>
          </a:xfrm>
        </p:grpSpPr>
        <p:sp>
          <p:nvSpPr>
            <p:cNvPr id="300" name="Rectangle 299"/>
            <p:cNvSpPr/>
            <p:nvPr/>
          </p:nvSpPr>
          <p:spPr>
            <a:xfrm>
              <a:off x="8770490" y="3308067"/>
              <a:ext cx="2858079" cy="4266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Rectangle 300"/>
            <p:cNvSpPr/>
            <p:nvPr/>
          </p:nvSpPr>
          <p:spPr>
            <a:xfrm>
              <a:off x="8377921" y="2092586"/>
              <a:ext cx="2858079" cy="4266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1" name="Straight Arrow Connector 30"/>
          <p:cNvCxnSpPr>
            <a:stCxn id="268" idx="7"/>
            <a:endCxn id="81" idx="2"/>
          </p:cNvCxnSpPr>
          <p:nvPr/>
        </p:nvCxnSpPr>
        <p:spPr>
          <a:xfrm flipV="1">
            <a:off x="2501666" y="2098642"/>
            <a:ext cx="1307405" cy="365886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TextBox 301"/>
          <p:cNvSpPr txBox="1"/>
          <p:nvPr/>
        </p:nvSpPr>
        <p:spPr>
          <a:xfrm>
            <a:off x="2059852" y="246918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13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303" name="TextBox 302"/>
          <p:cNvSpPr txBox="1"/>
          <p:nvPr/>
        </p:nvSpPr>
        <p:spPr>
          <a:xfrm>
            <a:off x="2762722" y="194984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13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304" name="Oval 303"/>
          <p:cNvSpPr/>
          <p:nvPr/>
        </p:nvSpPr>
        <p:spPr>
          <a:xfrm>
            <a:off x="5232424" y="3070257"/>
            <a:ext cx="564022" cy="56402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>
            <a:stCxn id="210" idx="0"/>
            <a:endCxn id="88" idx="3"/>
          </p:cNvCxnSpPr>
          <p:nvPr/>
        </p:nvCxnSpPr>
        <p:spPr>
          <a:xfrm flipV="1">
            <a:off x="7091756" y="3545556"/>
            <a:ext cx="298329" cy="437746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TextBox 304"/>
          <p:cNvSpPr txBox="1"/>
          <p:nvPr/>
        </p:nvSpPr>
        <p:spPr>
          <a:xfrm>
            <a:off x="6897537" y="354672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9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306" name="Oval 305"/>
          <p:cNvSpPr/>
          <p:nvPr/>
        </p:nvSpPr>
        <p:spPr>
          <a:xfrm>
            <a:off x="7139967" y="5663788"/>
            <a:ext cx="381835" cy="38183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>
            <a:stCxn id="211" idx="0"/>
            <a:endCxn id="88" idx="5"/>
          </p:cNvCxnSpPr>
          <p:nvPr/>
        </p:nvCxnSpPr>
        <p:spPr>
          <a:xfrm flipH="1" flipV="1">
            <a:off x="7788909" y="3545556"/>
            <a:ext cx="445814" cy="437746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TextBox 306"/>
          <p:cNvSpPr txBox="1"/>
          <p:nvPr/>
        </p:nvSpPr>
        <p:spPr>
          <a:xfrm>
            <a:off x="8188905" y="355361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0</a:t>
            </a:r>
          </a:p>
        </p:txBody>
      </p:sp>
      <p:sp>
        <p:nvSpPr>
          <p:cNvPr id="308" name="Oval 307"/>
          <p:cNvSpPr/>
          <p:nvPr/>
        </p:nvSpPr>
        <p:spPr>
          <a:xfrm>
            <a:off x="3155179" y="5689441"/>
            <a:ext cx="381835" cy="38183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5388733" y="2584868"/>
            <a:ext cx="690365" cy="485389"/>
            <a:chOff x="5388733" y="2584868"/>
            <a:chExt cx="690365" cy="485389"/>
          </a:xfrm>
        </p:grpSpPr>
        <p:cxnSp>
          <p:nvCxnSpPr>
            <p:cNvPr id="39" name="Straight Arrow Connector 38"/>
            <p:cNvCxnSpPr>
              <a:stCxn id="304" idx="0"/>
              <a:endCxn id="83" idx="2"/>
            </p:cNvCxnSpPr>
            <p:nvPr/>
          </p:nvCxnSpPr>
          <p:spPr>
            <a:xfrm flipV="1">
              <a:off x="5514435" y="2663451"/>
              <a:ext cx="564663" cy="406806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9" name="TextBox 308"/>
            <p:cNvSpPr txBox="1"/>
            <p:nvPr/>
          </p:nvSpPr>
          <p:spPr>
            <a:xfrm>
              <a:off x="5388733" y="2584868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2</a:t>
              </a:r>
              <a:endParaRPr lang="en-US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</p:grpSp>
      <p:cxnSp>
        <p:nvCxnSpPr>
          <p:cNvPr id="42" name="Straight Arrow Connector 41"/>
          <p:cNvCxnSpPr>
            <a:stCxn id="88" idx="0"/>
            <a:endCxn id="83" idx="6"/>
          </p:cNvCxnSpPr>
          <p:nvPr/>
        </p:nvCxnSpPr>
        <p:spPr>
          <a:xfrm flipH="1" flipV="1">
            <a:off x="6643120" y="2663451"/>
            <a:ext cx="946377" cy="400682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" name="TextBox 309"/>
          <p:cNvSpPr txBox="1"/>
          <p:nvPr/>
        </p:nvSpPr>
        <p:spPr>
          <a:xfrm>
            <a:off x="7433415" y="315818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9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311" name="TextBox 310"/>
          <p:cNvSpPr txBox="1"/>
          <p:nvPr/>
        </p:nvSpPr>
        <p:spPr>
          <a:xfrm>
            <a:off x="7145986" y="260299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9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312" name="TextBox 311"/>
          <p:cNvSpPr txBox="1"/>
          <p:nvPr/>
        </p:nvSpPr>
        <p:spPr>
          <a:xfrm>
            <a:off x="6160574" y="247826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11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44" name="Straight Arrow Connector 43"/>
          <p:cNvCxnSpPr>
            <a:stCxn id="83" idx="1"/>
            <a:endCxn id="262" idx="6"/>
          </p:cNvCxnSpPr>
          <p:nvPr/>
        </p:nvCxnSpPr>
        <p:spPr>
          <a:xfrm flipH="1" flipV="1">
            <a:off x="4378675" y="2102480"/>
            <a:ext cx="1783022" cy="361559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" name="TextBox 312"/>
          <p:cNvSpPr txBox="1"/>
          <p:nvPr/>
        </p:nvSpPr>
        <p:spPr>
          <a:xfrm>
            <a:off x="5264251" y="195915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11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314" name="TextBox 313"/>
          <p:cNvSpPr txBox="1"/>
          <p:nvPr/>
        </p:nvSpPr>
        <p:spPr>
          <a:xfrm>
            <a:off x="3885679" y="1933001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24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631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3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1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9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6" dur="1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1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0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3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4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9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3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2" fill="hold">
                      <p:stCondLst>
                        <p:cond delay="indefinite"/>
                      </p:stCondLst>
                      <p:childTnLst>
                        <p:par>
                          <p:cTn id="353" fill="hold">
                            <p:stCondLst>
                              <p:cond delay="0"/>
                            </p:stCondLst>
                            <p:childTnLst>
                              <p:par>
                                <p:cTn id="3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6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>
                      <p:stCondLst>
                        <p:cond delay="indefinite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7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>
                      <p:stCondLst>
                        <p:cond delay="indefinite"/>
                      </p:stCondLst>
                      <p:childTnLst>
                        <p:par>
                          <p:cTn id="369" fill="hold">
                            <p:stCondLst>
                              <p:cond delay="0"/>
                            </p:stCondLst>
                            <p:childTnLst>
                              <p:par>
                                <p:cTn id="3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2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6" fill="hold">
                      <p:stCondLst>
                        <p:cond delay="indefinite"/>
                      </p:stCondLst>
                      <p:childTnLst>
                        <p:par>
                          <p:cTn id="377" fill="hold">
                            <p:stCondLst>
                              <p:cond delay="0"/>
                            </p:stCondLst>
                            <p:childTnLst>
                              <p:par>
                                <p:cTn id="37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9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6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3" fill="hold">
                      <p:stCondLst>
                        <p:cond delay="indefinite"/>
                      </p:stCondLst>
                      <p:childTnLst>
                        <p:par>
                          <p:cTn id="424" fill="hold">
                            <p:stCondLst>
                              <p:cond delay="0"/>
                            </p:stCondLst>
                            <p:childTnLst>
                              <p:par>
                                <p:cTn id="4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7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0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3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4" fill="hold">
                      <p:stCondLst>
                        <p:cond delay="indefinite"/>
                      </p:stCondLst>
                      <p:childTnLst>
                        <p:par>
                          <p:cTn id="435" fill="hold">
                            <p:stCondLst>
                              <p:cond delay="0"/>
                            </p:stCondLst>
                            <p:childTnLst>
                              <p:par>
                                <p:cTn id="43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4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4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2" fill="hold">
                      <p:stCondLst>
                        <p:cond delay="indefinite"/>
                      </p:stCondLst>
                      <p:childTnLst>
                        <p:par>
                          <p:cTn id="453" fill="hold">
                            <p:stCondLst>
                              <p:cond delay="0"/>
                            </p:stCondLst>
                            <p:childTnLst>
                              <p:par>
                                <p:cTn id="4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7" fill="hold">
                      <p:stCondLst>
                        <p:cond delay="indefinite"/>
                      </p:stCondLst>
                      <p:childTnLst>
                        <p:par>
                          <p:cTn id="458" fill="hold">
                            <p:stCondLst>
                              <p:cond delay="0"/>
                            </p:stCondLst>
                            <p:childTnLst>
                              <p:par>
                                <p:cTn id="4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5" fill="hold">
                      <p:stCondLst>
                        <p:cond delay="indefinite"/>
                      </p:stCondLst>
                      <p:childTnLst>
                        <p:par>
                          <p:cTn id="476" fill="hold">
                            <p:stCondLst>
                              <p:cond delay="0"/>
                            </p:stCondLst>
                            <p:childTnLst>
                              <p:par>
                                <p:cTn id="47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2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3" fill="hold">
                      <p:stCondLst>
                        <p:cond delay="indefinite"/>
                      </p:stCondLst>
                      <p:childTnLst>
                        <p:par>
                          <p:cTn id="484" fill="hold">
                            <p:stCondLst>
                              <p:cond delay="0"/>
                            </p:stCondLst>
                            <p:childTnLst>
                              <p:par>
                                <p:cTn id="4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0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1" fill="hold">
                      <p:stCondLst>
                        <p:cond delay="indefinite"/>
                      </p:stCondLst>
                      <p:childTnLst>
                        <p:par>
                          <p:cTn id="492" fill="hold">
                            <p:stCondLst>
                              <p:cond delay="0"/>
                            </p:stCondLst>
                            <p:childTnLst>
                              <p:par>
                                <p:cTn id="49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5" dur="10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6" dur="10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7" dur="10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8" fill="hold">
                      <p:stCondLst>
                        <p:cond delay="indefinite"/>
                      </p:stCondLst>
                      <p:childTnLst>
                        <p:par>
                          <p:cTn id="499" fill="hold">
                            <p:stCondLst>
                              <p:cond delay="0"/>
                            </p:stCondLst>
                            <p:childTnLst>
                              <p:par>
                                <p:cTn id="5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2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6" fill="hold">
                      <p:stCondLst>
                        <p:cond delay="indefinite"/>
                      </p:stCondLst>
                      <p:childTnLst>
                        <p:par>
                          <p:cTn id="507" fill="hold">
                            <p:stCondLst>
                              <p:cond delay="0"/>
                            </p:stCondLst>
                            <p:childTnLst>
                              <p:par>
                                <p:cTn id="50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0" dur="10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1" dur="10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2" dur="10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3" fill="hold">
                      <p:stCondLst>
                        <p:cond delay="indefinite"/>
                      </p:stCondLst>
                      <p:childTnLst>
                        <p:par>
                          <p:cTn id="514" fill="hold">
                            <p:stCondLst>
                              <p:cond delay="0"/>
                            </p:stCondLst>
                            <p:childTnLst>
                              <p:par>
                                <p:cTn id="5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0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1" fill="hold">
                      <p:stCondLst>
                        <p:cond delay="indefinite"/>
                      </p:stCondLst>
                      <p:childTnLst>
                        <p:par>
                          <p:cTn id="522" fill="hold">
                            <p:stCondLst>
                              <p:cond delay="0"/>
                            </p:stCondLst>
                            <p:childTnLst>
                              <p:par>
                                <p:cTn id="5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5"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6" dur="1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7" dur="1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82" grpId="0" animBg="1"/>
      <p:bldP spid="83" grpId="0" animBg="1"/>
      <p:bldP spid="84" grpId="0" animBg="1"/>
      <p:bldP spid="85" grpId="0"/>
      <p:bldP spid="86" grpId="0" animBg="1"/>
      <p:bldP spid="87" grpId="0" animBg="1"/>
      <p:bldP spid="88" grpId="0" animBg="1"/>
      <p:bldP spid="89" grpId="0" animBg="1"/>
      <p:bldP spid="90" grpId="0" animBg="1"/>
      <p:bldP spid="95" grpId="0" animBg="1"/>
      <p:bldP spid="96" grpId="0" animBg="1"/>
      <p:bldP spid="105" grpId="0"/>
      <p:bldP spid="106" grpId="0"/>
      <p:bldP spid="107" grpId="0"/>
      <p:bldP spid="108" grpId="0"/>
      <p:bldP spid="110" grpId="0"/>
      <p:bldP spid="111" grpId="0"/>
      <p:bldP spid="112" grpId="0"/>
      <p:bldP spid="113" grpId="0"/>
      <p:bldP spid="118" grpId="0"/>
      <p:bldP spid="119" grpId="0"/>
      <p:bldP spid="202" grpId="0" animBg="1"/>
      <p:bldP spid="208" grpId="0" animBg="1"/>
      <p:bldP spid="210" grpId="0" animBg="1"/>
      <p:bldP spid="211" grpId="0" animBg="1"/>
      <p:bldP spid="259" grpId="0"/>
      <p:bldP spid="260" grpId="0"/>
      <p:bldP spid="261" grpId="1"/>
      <p:bldP spid="262" grpId="0" animBg="1"/>
      <p:bldP spid="9" grpId="0" animBg="1"/>
      <p:bldP spid="263" grpId="0" animBg="1"/>
      <p:bldP spid="267" grpId="0"/>
      <p:bldP spid="268" grpId="0" animBg="1"/>
      <p:bldP spid="271" grpId="0" animBg="1"/>
      <p:bldP spid="272" grpId="0" animBg="1"/>
      <p:bldP spid="277" grpId="0"/>
      <p:bldP spid="278" grpId="0" animBg="1"/>
      <p:bldP spid="282" grpId="0"/>
      <p:bldP spid="283" grpId="0" animBg="1"/>
      <p:bldP spid="284" grpId="0"/>
      <p:bldP spid="285" grpId="0" animBg="1"/>
      <p:bldP spid="286" grpId="0"/>
      <p:bldP spid="217" grpId="0"/>
      <p:bldP spid="8" grpId="0" animBg="1"/>
      <p:bldP spid="289" grpId="0"/>
      <p:bldP spid="291" grpId="0" animBg="1"/>
      <p:bldP spid="292" grpId="0"/>
      <p:bldP spid="295" grpId="0"/>
      <p:bldP spid="296" grpId="0"/>
      <p:bldP spid="297" grpId="0"/>
      <p:bldP spid="298" grpId="0" animBg="1"/>
      <p:bldP spid="299" grpId="0"/>
      <p:bldP spid="302" grpId="0"/>
      <p:bldP spid="303" grpId="0"/>
      <p:bldP spid="304" grpId="0" animBg="1"/>
      <p:bldP spid="305" grpId="0"/>
      <p:bldP spid="306" grpId="0" animBg="1"/>
      <p:bldP spid="307" grpId="0"/>
      <p:bldP spid="308" grpId="0" animBg="1"/>
      <p:bldP spid="310" grpId="0"/>
      <p:bldP spid="311" grpId="0"/>
      <p:bldP spid="312" grpId="0"/>
      <p:bldP spid="313" grpId="0"/>
      <p:bldP spid="3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4A6D8-0CD4-486C-9A7C-6FA40A3E42B0}" type="datetime2">
              <a:rPr lang="en-US" smtClean="0"/>
              <a:t>Sunday, November 14,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Lecturer, Dept of CSE, MIST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17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097280" y="1853314"/>
            <a:ext cx="4663071" cy="3727680"/>
            <a:chOff x="1097280" y="1853314"/>
            <a:chExt cx="4663071" cy="3727680"/>
          </a:xfrm>
        </p:grpSpPr>
        <p:sp>
          <p:nvSpPr>
            <p:cNvPr id="201" name="TextBox 200"/>
            <p:cNvSpPr txBox="1"/>
            <p:nvPr/>
          </p:nvSpPr>
          <p:spPr>
            <a:xfrm>
              <a:off x="1097280" y="1853314"/>
              <a:ext cx="46630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int</a:t>
              </a:r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 query(</a:t>
              </a:r>
              <a:r>
                <a:rPr lang="en-US" dirty="0" err="1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int</a:t>
              </a:r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 </a:t>
              </a:r>
              <a:r>
                <a:rPr lang="en-US" dirty="0" err="1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tL</a:t>
              </a:r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, </a:t>
              </a:r>
              <a:r>
                <a:rPr lang="en-US" dirty="0" err="1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int</a:t>
              </a:r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 </a:t>
              </a:r>
              <a:r>
                <a:rPr lang="en-US" dirty="0" err="1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tR</a:t>
              </a:r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, </a:t>
              </a:r>
              <a:r>
                <a:rPr lang="en-US" dirty="0" err="1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int</a:t>
              </a:r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 </a:t>
              </a:r>
              <a:r>
                <a:rPr lang="en-US" dirty="0" err="1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qL</a:t>
              </a:r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, </a:t>
              </a:r>
              <a:r>
                <a:rPr lang="en-US" dirty="0" err="1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int</a:t>
              </a:r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 </a:t>
              </a:r>
              <a:r>
                <a:rPr lang="en-US" dirty="0" err="1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qR</a:t>
              </a:r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, </a:t>
              </a:r>
              <a:r>
                <a:rPr lang="en-US" dirty="0" err="1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int</a:t>
              </a:r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 </a:t>
              </a:r>
              <a:r>
                <a:rPr lang="en-US" dirty="0" err="1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ti</a:t>
              </a:r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=1)</a:t>
              </a:r>
              <a:endParaRPr lang="en-US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1097280" y="2322898"/>
              <a:ext cx="253596" cy="3258096"/>
              <a:chOff x="1097280" y="1810150"/>
              <a:chExt cx="253596" cy="3258096"/>
            </a:xfrm>
          </p:grpSpPr>
          <p:sp>
            <p:nvSpPr>
              <p:cNvPr id="204" name="TextBox 203"/>
              <p:cNvSpPr txBox="1"/>
              <p:nvPr/>
            </p:nvSpPr>
            <p:spPr>
              <a:xfrm>
                <a:off x="1097280" y="1810150"/>
                <a:ext cx="2535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Segoe UI Symbol" panose="020B0502040204020203" pitchFamily="34" charset="0"/>
                    <a:ea typeface="Segoe UI Symbol" panose="020B0502040204020203" pitchFamily="34" charset="0"/>
                  </a:rPr>
                  <a:t>{</a:t>
                </a:r>
                <a:endParaRPr lang="en-US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</p:txBody>
          </p:sp>
          <p:sp>
            <p:nvSpPr>
              <p:cNvPr id="205" name="TextBox 204"/>
              <p:cNvSpPr txBox="1"/>
              <p:nvPr/>
            </p:nvSpPr>
            <p:spPr>
              <a:xfrm>
                <a:off x="1097280" y="4698914"/>
                <a:ext cx="2535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Segoe UI Symbol" panose="020B0502040204020203" pitchFamily="34" charset="0"/>
                    <a:ea typeface="Segoe UI Symbol" panose="020B0502040204020203" pitchFamily="34" charset="0"/>
                  </a:rPr>
                  <a:t>}</a:t>
                </a:r>
                <a:endParaRPr lang="en-US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</p:txBody>
          </p:sp>
        </p:grpSp>
      </p:grpSp>
      <p:sp>
        <p:nvSpPr>
          <p:cNvPr id="206" name="TextBox 205"/>
          <p:cNvSpPr txBox="1"/>
          <p:nvPr/>
        </p:nvSpPr>
        <p:spPr>
          <a:xfrm>
            <a:off x="1760658" y="2619177"/>
            <a:ext cx="1925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if(</a:t>
            </a:r>
            <a:r>
              <a:rPr lang="en-US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tR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&lt;</a:t>
            </a:r>
            <a:r>
              <a:rPr lang="en-US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qL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|| </a:t>
            </a:r>
            <a:r>
              <a:rPr lang="en-US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tL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&gt;</a:t>
            </a:r>
            <a:r>
              <a:rPr lang="en-US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qR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3886512" y="2619177"/>
            <a:ext cx="1037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r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eturn 0;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09" name="TextBox 208"/>
          <p:cNvSpPr txBox="1"/>
          <p:nvPr/>
        </p:nvSpPr>
        <p:spPr>
          <a:xfrm>
            <a:off x="6671016" y="2619177"/>
            <a:ext cx="174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//Out of bound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12" name="TextBox 211"/>
          <p:cNvSpPr txBox="1"/>
          <p:nvPr/>
        </p:nvSpPr>
        <p:spPr>
          <a:xfrm>
            <a:off x="1760657" y="3088761"/>
            <a:ext cx="2627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if(</a:t>
            </a:r>
            <a:r>
              <a:rPr lang="en-US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tL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&gt;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=</a:t>
            </a:r>
            <a:r>
              <a:rPr lang="en-US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qL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&amp;&amp; </a:t>
            </a:r>
            <a:r>
              <a:rPr lang="en-US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tR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&lt;= </a:t>
            </a:r>
            <a:r>
              <a:rPr lang="en-US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qR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13" name="TextBox 212"/>
          <p:cNvSpPr txBox="1"/>
          <p:nvPr/>
        </p:nvSpPr>
        <p:spPr>
          <a:xfrm>
            <a:off x="4662755" y="3088761"/>
            <a:ext cx="1580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r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eturn tree[</a:t>
            </a:r>
            <a:r>
              <a:rPr lang="en-US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ti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];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14" name="TextBox 213"/>
          <p:cNvSpPr txBox="1"/>
          <p:nvPr/>
        </p:nvSpPr>
        <p:spPr>
          <a:xfrm>
            <a:off x="6671015" y="3088761"/>
            <a:ext cx="2592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//The full range is taken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39" name="TextBox 238"/>
          <p:cNvSpPr txBox="1"/>
          <p:nvPr/>
        </p:nvSpPr>
        <p:spPr>
          <a:xfrm>
            <a:off x="1760657" y="3538826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int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mid = (</a:t>
            </a:r>
            <a:r>
              <a:rPr lang="en-US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tL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+ </a:t>
            </a:r>
            <a:r>
              <a:rPr lang="en-US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tR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)/2;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41" name="TextBox 240"/>
          <p:cNvSpPr txBox="1"/>
          <p:nvPr/>
        </p:nvSpPr>
        <p:spPr>
          <a:xfrm>
            <a:off x="1760657" y="3971883"/>
            <a:ext cx="3582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int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L = query(</a:t>
            </a:r>
            <a:r>
              <a:rPr lang="en-US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tL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, mid, </a:t>
            </a:r>
            <a:r>
              <a:rPr lang="en-US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qL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, </a:t>
            </a:r>
            <a:r>
              <a:rPr lang="en-US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qR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, 2*</a:t>
            </a:r>
            <a:r>
              <a:rPr lang="en-US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ti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);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42" name="TextBox 241"/>
          <p:cNvSpPr txBox="1"/>
          <p:nvPr/>
        </p:nvSpPr>
        <p:spPr>
          <a:xfrm>
            <a:off x="1760656" y="4404941"/>
            <a:ext cx="4207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int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R = query(mid+1, </a:t>
            </a:r>
            <a:r>
              <a:rPr lang="en-US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tR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, </a:t>
            </a:r>
            <a:r>
              <a:rPr lang="en-US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qL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, </a:t>
            </a:r>
            <a:r>
              <a:rPr lang="en-US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qR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, 2*ti+1);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43" name="TextBox 242"/>
          <p:cNvSpPr txBox="1"/>
          <p:nvPr/>
        </p:nvSpPr>
        <p:spPr>
          <a:xfrm>
            <a:off x="1760655" y="4846502"/>
            <a:ext cx="1268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r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eturn L+R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6820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" grpId="0"/>
      <p:bldP spid="207" grpId="0"/>
      <p:bldP spid="209" grpId="0"/>
      <p:bldP spid="212" grpId="0"/>
      <p:bldP spid="213" grpId="0"/>
      <p:bldP spid="214" grpId="0"/>
      <p:bldP spid="239" grpId="0"/>
      <p:bldP spid="241" grpId="0"/>
      <p:bldP spid="242" grpId="0"/>
      <p:bldP spid="24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4A6D8-0CD4-486C-9A7C-6FA40A3E42B0}" type="datetime2">
              <a:rPr lang="en-US" smtClean="0"/>
              <a:t>Sunday, November 14,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Lecturer, Dept of CSE, MIST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18</a:t>
            </a:fld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3809071" y="1816631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2014447" y="2381440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6079098" y="2381440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1021406" y="3064133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4339234" y="1736465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(0,7,1)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86" name="Oval 85"/>
          <p:cNvSpPr/>
          <p:nvPr/>
        </p:nvSpPr>
        <p:spPr>
          <a:xfrm>
            <a:off x="3087412" y="3064133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5227483" y="3064133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7307486" y="3064133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411740" y="3976520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1541856" y="3976520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2580778" y="3976520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3595143" y="3976520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4663461" y="3976520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5795380" y="3964272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6809745" y="3976520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7940135" y="3976520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136717" y="4876659"/>
            <a:ext cx="1080448" cy="38693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1217165" y="4876659"/>
            <a:ext cx="1080448" cy="38693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2297613" y="4876659"/>
            <a:ext cx="1080448" cy="38693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3378061" y="4876659"/>
            <a:ext cx="1080448" cy="38693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458509" y="4876659"/>
            <a:ext cx="1080448" cy="38693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5538957" y="4876659"/>
            <a:ext cx="1080448" cy="38693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6619405" y="4876659"/>
            <a:ext cx="1080448" cy="38693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7699853" y="4876659"/>
            <a:ext cx="1080448" cy="38693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/>
          <p:cNvSpPr txBox="1"/>
          <p:nvPr/>
        </p:nvSpPr>
        <p:spPr>
          <a:xfrm>
            <a:off x="1260733" y="2191239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(0,3,2)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6569727" y="2191239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(4,7,3)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283986" y="2982936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(0,1,4)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283986" y="4504447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(0,0,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522091" y="519132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0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3595143" y="2982936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(2,3,5)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4486761" y="2976812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(4,5,6)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6558341" y="2984937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(6,7,7)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1456639" y="4523935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(1,1,9)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2419785" y="4519575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(2,2,10)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3489606" y="4523935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(3,3,11)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4564237" y="4517329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(4,4,12)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5634058" y="4521689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(5,5,13)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6703879" y="4504447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(6,6,14)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7773700" y="4508807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(7,7,15)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1602539" y="519244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2682987" y="520466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3763435" y="520578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4843883" y="519133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5924331" y="519245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7004779" y="520466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8085227" y="520579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127" name="Straight Arrow Connector 126"/>
          <p:cNvCxnSpPr>
            <a:stCxn id="81" idx="2"/>
            <a:endCxn id="82" idx="7"/>
          </p:cNvCxnSpPr>
          <p:nvPr/>
        </p:nvCxnSpPr>
        <p:spPr>
          <a:xfrm flipH="1">
            <a:off x="2495870" y="2098642"/>
            <a:ext cx="1313201" cy="3653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81" idx="6"/>
            <a:endCxn id="83" idx="1"/>
          </p:cNvCxnSpPr>
          <p:nvPr/>
        </p:nvCxnSpPr>
        <p:spPr>
          <a:xfrm>
            <a:off x="4373093" y="2098642"/>
            <a:ext cx="1788604" cy="3653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82" idx="2"/>
            <a:endCxn id="84" idx="0"/>
          </p:cNvCxnSpPr>
          <p:nvPr/>
        </p:nvCxnSpPr>
        <p:spPr>
          <a:xfrm flipH="1">
            <a:off x="1303417" y="2663451"/>
            <a:ext cx="711030" cy="4006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82" idx="6"/>
            <a:endCxn id="86" idx="0"/>
          </p:cNvCxnSpPr>
          <p:nvPr/>
        </p:nvCxnSpPr>
        <p:spPr>
          <a:xfrm>
            <a:off x="2578469" y="2663451"/>
            <a:ext cx="790954" cy="4006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83" idx="2"/>
            <a:endCxn id="87" idx="0"/>
          </p:cNvCxnSpPr>
          <p:nvPr/>
        </p:nvCxnSpPr>
        <p:spPr>
          <a:xfrm flipH="1">
            <a:off x="5509494" y="2663451"/>
            <a:ext cx="569604" cy="4006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83" idx="6"/>
            <a:endCxn id="88" idx="0"/>
          </p:cNvCxnSpPr>
          <p:nvPr/>
        </p:nvCxnSpPr>
        <p:spPr>
          <a:xfrm>
            <a:off x="6643120" y="2663451"/>
            <a:ext cx="946377" cy="4006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84" idx="3"/>
            <a:endCxn id="89" idx="0"/>
          </p:cNvCxnSpPr>
          <p:nvPr/>
        </p:nvCxnSpPr>
        <p:spPr>
          <a:xfrm flipH="1">
            <a:off x="693751" y="3545556"/>
            <a:ext cx="410254" cy="4309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84" idx="5"/>
            <a:endCxn id="90" idx="0"/>
          </p:cNvCxnSpPr>
          <p:nvPr/>
        </p:nvCxnSpPr>
        <p:spPr>
          <a:xfrm>
            <a:off x="1502829" y="3545556"/>
            <a:ext cx="321038" cy="4309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86" idx="3"/>
            <a:endCxn id="91" idx="0"/>
          </p:cNvCxnSpPr>
          <p:nvPr/>
        </p:nvCxnSpPr>
        <p:spPr>
          <a:xfrm flipH="1">
            <a:off x="2862789" y="3545556"/>
            <a:ext cx="307222" cy="4309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86" idx="5"/>
            <a:endCxn id="92" idx="0"/>
          </p:cNvCxnSpPr>
          <p:nvPr/>
        </p:nvCxnSpPr>
        <p:spPr>
          <a:xfrm>
            <a:off x="3568835" y="3545556"/>
            <a:ext cx="308319" cy="4309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87" idx="3"/>
            <a:endCxn id="93" idx="0"/>
          </p:cNvCxnSpPr>
          <p:nvPr/>
        </p:nvCxnSpPr>
        <p:spPr>
          <a:xfrm flipH="1">
            <a:off x="4945472" y="3545556"/>
            <a:ext cx="364610" cy="4309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87" idx="5"/>
            <a:endCxn id="94" idx="0"/>
          </p:cNvCxnSpPr>
          <p:nvPr/>
        </p:nvCxnSpPr>
        <p:spPr>
          <a:xfrm>
            <a:off x="5708906" y="3545556"/>
            <a:ext cx="368485" cy="4187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88" idx="3"/>
            <a:endCxn id="95" idx="0"/>
          </p:cNvCxnSpPr>
          <p:nvPr/>
        </p:nvCxnSpPr>
        <p:spPr>
          <a:xfrm flipH="1">
            <a:off x="7091756" y="3545556"/>
            <a:ext cx="298329" cy="4309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88" idx="5"/>
            <a:endCxn id="96" idx="0"/>
          </p:cNvCxnSpPr>
          <p:nvPr/>
        </p:nvCxnSpPr>
        <p:spPr>
          <a:xfrm>
            <a:off x="7788909" y="3545556"/>
            <a:ext cx="433237" cy="4309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/>
          <p:cNvSpPr/>
          <p:nvPr/>
        </p:nvSpPr>
        <p:spPr>
          <a:xfrm>
            <a:off x="127412" y="5661418"/>
            <a:ext cx="496305" cy="4099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623717" y="5661417"/>
            <a:ext cx="496305" cy="4099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1119697" y="5661416"/>
            <a:ext cx="496305" cy="4099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1616002" y="5661415"/>
            <a:ext cx="496305" cy="4099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2111982" y="5661414"/>
            <a:ext cx="496305" cy="4099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2608287" y="5661413"/>
            <a:ext cx="496305" cy="4099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3104267" y="5661412"/>
            <a:ext cx="496305" cy="4099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3600572" y="5661411"/>
            <a:ext cx="496305" cy="4099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4089467" y="5661382"/>
            <a:ext cx="496305" cy="4099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/>
          <p:cNvSpPr/>
          <p:nvPr/>
        </p:nvSpPr>
        <p:spPr>
          <a:xfrm>
            <a:off x="4585772" y="5661381"/>
            <a:ext cx="496305" cy="4099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/>
          <p:cNvSpPr/>
          <p:nvPr/>
        </p:nvSpPr>
        <p:spPr>
          <a:xfrm>
            <a:off x="5081752" y="5661380"/>
            <a:ext cx="496305" cy="4099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/>
          <p:cNvSpPr/>
          <p:nvPr/>
        </p:nvSpPr>
        <p:spPr>
          <a:xfrm>
            <a:off x="5578057" y="5661379"/>
            <a:ext cx="496305" cy="4099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/>
          <p:cNvSpPr/>
          <p:nvPr/>
        </p:nvSpPr>
        <p:spPr>
          <a:xfrm>
            <a:off x="6074037" y="5661378"/>
            <a:ext cx="496305" cy="4099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/>
          <p:cNvSpPr/>
          <p:nvPr/>
        </p:nvSpPr>
        <p:spPr>
          <a:xfrm>
            <a:off x="6570342" y="5661377"/>
            <a:ext cx="496305" cy="4099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/>
          <p:cNvSpPr/>
          <p:nvPr/>
        </p:nvSpPr>
        <p:spPr>
          <a:xfrm>
            <a:off x="7066322" y="5661376"/>
            <a:ext cx="496305" cy="4099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/>
          <p:cNvSpPr/>
          <p:nvPr/>
        </p:nvSpPr>
        <p:spPr>
          <a:xfrm>
            <a:off x="7562627" y="5661375"/>
            <a:ext cx="496305" cy="4099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TextBox 164"/>
          <p:cNvSpPr txBox="1"/>
          <p:nvPr/>
        </p:nvSpPr>
        <p:spPr>
          <a:xfrm>
            <a:off x="15285" y="5341811"/>
            <a:ext cx="580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tree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36127" y="45435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538248" y="4057505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168" name="TextBox 167"/>
          <p:cNvSpPr txBox="1"/>
          <p:nvPr/>
        </p:nvSpPr>
        <p:spPr>
          <a:xfrm>
            <a:off x="1670579" y="4063338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  <a:endParaRPr lang="en-US" sz="2000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2695177" y="4052352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5939945" y="4047170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0</a:t>
            </a:r>
            <a:endParaRPr lang="en-US" sz="2000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6930494" y="4046228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9</a:t>
            </a:r>
          </a:p>
        </p:txBody>
      </p:sp>
      <p:sp>
        <p:nvSpPr>
          <p:cNvPr id="174" name="TextBox 173"/>
          <p:cNvSpPr txBox="1"/>
          <p:nvPr/>
        </p:nvSpPr>
        <p:spPr>
          <a:xfrm>
            <a:off x="8060884" y="4055896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  <a:endParaRPr lang="en-US" sz="2000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1056549" y="3150510"/>
            <a:ext cx="4603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10</a:t>
            </a:r>
            <a:endParaRPr lang="en-US" sz="2000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7363914" y="3154489"/>
            <a:ext cx="4603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12</a:t>
            </a:r>
            <a:endParaRPr lang="en-US" sz="2000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594060" y="5688051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30</a:t>
            </a:r>
            <a:endParaRPr lang="en-US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1144174" y="569065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16</a:t>
            </a:r>
            <a:endParaRPr lang="en-US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1646787" y="5676291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14</a:t>
            </a:r>
            <a:endParaRPr lang="en-US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2119392" y="5676291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10</a:t>
            </a:r>
            <a:endParaRPr lang="en-US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2717044" y="567629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3197456" y="568805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187" name="TextBox 186"/>
          <p:cNvSpPr txBox="1"/>
          <p:nvPr/>
        </p:nvSpPr>
        <p:spPr>
          <a:xfrm>
            <a:off x="3620720" y="5676291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12</a:t>
            </a:r>
            <a:endParaRPr lang="en-US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7634059" y="569235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189" name="TextBox 188"/>
          <p:cNvSpPr txBox="1"/>
          <p:nvPr/>
        </p:nvSpPr>
        <p:spPr>
          <a:xfrm>
            <a:off x="4180662" y="568805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190" name="TextBox 189"/>
          <p:cNvSpPr txBox="1"/>
          <p:nvPr/>
        </p:nvSpPr>
        <p:spPr>
          <a:xfrm>
            <a:off x="4667629" y="567629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  <a:endParaRPr lang="en-US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5180637" y="567719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  <a:endParaRPr lang="en-US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5651920" y="566791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  <a:endParaRPr lang="en-US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6179315" y="566791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  <a:endParaRPr lang="en-US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6671395" y="569484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0</a:t>
            </a:r>
            <a:endParaRPr lang="en-US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7176035" y="568805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9</a:t>
            </a:r>
            <a:endParaRPr lang="en-US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7674276" y="1818509"/>
            <a:ext cx="3797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u="sng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Update the </a:t>
            </a:r>
            <a:r>
              <a:rPr lang="en-US" b="1" i="1" u="sng" dirty="0">
                <a:latin typeface="Segoe UI Symbol" panose="020B0502040204020203" pitchFamily="34" charset="0"/>
                <a:ea typeface="Segoe UI Symbol" panose="020B0502040204020203" pitchFamily="34" charset="0"/>
              </a:rPr>
              <a:t>k</a:t>
            </a:r>
            <a:r>
              <a:rPr lang="en-US" b="1" i="1" u="sng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-</a:t>
            </a:r>
            <a:r>
              <a:rPr lang="en-US" b="1" i="1" u="sng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th</a:t>
            </a:r>
            <a:r>
              <a:rPr lang="en-US" u="sng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index of </a:t>
            </a:r>
            <a:r>
              <a:rPr lang="en-US" b="1" i="1" u="sng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  <a:r>
              <a:rPr lang="en-US" u="sng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with </a:t>
            </a:r>
            <a:r>
              <a:rPr lang="en-US" b="1" i="1" u="sng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v</a:t>
            </a:r>
            <a:endParaRPr lang="en-US" b="1" i="1" u="sng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7685795" y="2158940"/>
            <a:ext cx="326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Update 3</a:t>
            </a:r>
            <a:r>
              <a:rPr lang="en-US" baseline="300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th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index of a with 6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grpSp>
        <p:nvGrpSpPr>
          <p:cNvPr id="200" name="Group 199"/>
          <p:cNvGrpSpPr/>
          <p:nvPr/>
        </p:nvGrpSpPr>
        <p:grpSpPr>
          <a:xfrm>
            <a:off x="522091" y="4856024"/>
            <a:ext cx="7872836" cy="383799"/>
            <a:chOff x="522091" y="4856024"/>
            <a:chExt cx="7872836" cy="383799"/>
          </a:xfrm>
        </p:grpSpPr>
        <p:sp>
          <p:nvSpPr>
            <p:cNvPr id="141" name="TextBox 140"/>
            <p:cNvSpPr txBox="1"/>
            <p:nvPr/>
          </p:nvSpPr>
          <p:spPr>
            <a:xfrm>
              <a:off x="522091" y="4856024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3</a:t>
              </a:r>
              <a:endParaRPr lang="en-US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1602539" y="4857147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7</a:t>
              </a: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2682987" y="4869361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1</a:t>
              </a: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3763435" y="4870484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5</a:t>
              </a:r>
              <a:endParaRPr lang="en-US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4843883" y="4856031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2</a:t>
              </a: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5924331" y="4857154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0</a:t>
              </a:r>
              <a:endParaRPr lang="en-US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7004779" y="4869368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9</a:t>
              </a:r>
              <a:endParaRPr lang="en-US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8085227" y="4870491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3</a:t>
              </a:r>
            </a:p>
          </p:txBody>
        </p:sp>
      </p:grpSp>
      <p:sp>
        <p:nvSpPr>
          <p:cNvPr id="203" name="TextBox 202"/>
          <p:cNvSpPr txBox="1"/>
          <p:nvPr/>
        </p:nvSpPr>
        <p:spPr>
          <a:xfrm>
            <a:off x="7699853" y="2396407"/>
            <a:ext cx="4371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Which nodes will be updated in tree?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grpSp>
        <p:nvGrpSpPr>
          <p:cNvPr id="220" name="Group 219"/>
          <p:cNvGrpSpPr/>
          <p:nvPr/>
        </p:nvGrpSpPr>
        <p:grpSpPr>
          <a:xfrm>
            <a:off x="258622" y="6031035"/>
            <a:ext cx="7826605" cy="377619"/>
            <a:chOff x="678378" y="5987925"/>
            <a:chExt cx="7826605" cy="377619"/>
          </a:xfrm>
        </p:grpSpPr>
        <p:sp>
          <p:nvSpPr>
            <p:cNvPr id="204" name="TextBox 203"/>
            <p:cNvSpPr txBox="1"/>
            <p:nvPr/>
          </p:nvSpPr>
          <p:spPr>
            <a:xfrm>
              <a:off x="678378" y="598792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0</a:t>
              </a:r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1194560" y="598792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1</a:t>
              </a:r>
              <a:endParaRPr lang="en-US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1686940" y="598792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2</a:t>
              </a:r>
              <a:endParaRPr lang="en-US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2203122" y="598792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3</a:t>
              </a:r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2653772" y="598792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4</a:t>
              </a:r>
              <a:endParaRPr lang="en-US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3169954" y="598792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5</a:t>
              </a:r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3662334" y="598792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6</a:t>
              </a:r>
            </a:p>
          </p:txBody>
        </p:sp>
        <p:sp>
          <p:nvSpPr>
            <p:cNvPr id="211" name="TextBox 210"/>
            <p:cNvSpPr txBox="1"/>
            <p:nvPr/>
          </p:nvSpPr>
          <p:spPr>
            <a:xfrm>
              <a:off x="4178516" y="598792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7</a:t>
              </a:r>
              <a:endParaRPr lang="en-US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4651134" y="598792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8</a:t>
              </a:r>
              <a:endParaRPr lang="en-US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213" name="TextBox 212"/>
            <p:cNvSpPr txBox="1"/>
            <p:nvPr/>
          </p:nvSpPr>
          <p:spPr>
            <a:xfrm>
              <a:off x="5167316" y="598792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9</a:t>
              </a:r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5603515" y="5996212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10</a:t>
              </a:r>
              <a:endParaRPr lang="en-US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6089775" y="5996212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11</a:t>
              </a:r>
              <a:endParaRPr lang="en-US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6611123" y="5996212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12</a:t>
              </a:r>
              <a:endParaRPr lang="en-US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7097383" y="5996212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13</a:t>
              </a:r>
              <a:endParaRPr lang="en-US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7583989" y="5995391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14</a:t>
              </a:r>
              <a:endParaRPr lang="en-US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8070249" y="5995391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15</a:t>
              </a:r>
              <a:endParaRPr lang="en-US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</p:grpSp>
      <p:cxnSp>
        <p:nvCxnSpPr>
          <p:cNvPr id="7" name="Straight Connector 6"/>
          <p:cNvCxnSpPr/>
          <p:nvPr/>
        </p:nvCxnSpPr>
        <p:spPr>
          <a:xfrm flipH="1">
            <a:off x="3816123" y="4912717"/>
            <a:ext cx="136733" cy="33426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/>
          <p:cNvSpPr txBox="1"/>
          <p:nvPr/>
        </p:nvSpPr>
        <p:spPr>
          <a:xfrm>
            <a:off x="3894755" y="487559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223" name="Oval 222"/>
          <p:cNvSpPr/>
          <p:nvPr/>
        </p:nvSpPr>
        <p:spPr>
          <a:xfrm>
            <a:off x="3808656" y="1823581"/>
            <a:ext cx="564022" cy="564022"/>
          </a:xfrm>
          <a:prstGeom prst="ellipse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Oval 223"/>
          <p:cNvSpPr/>
          <p:nvPr/>
        </p:nvSpPr>
        <p:spPr>
          <a:xfrm>
            <a:off x="2020165" y="2384070"/>
            <a:ext cx="564022" cy="564022"/>
          </a:xfrm>
          <a:prstGeom prst="ellipse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Oval 224"/>
          <p:cNvSpPr/>
          <p:nvPr/>
        </p:nvSpPr>
        <p:spPr>
          <a:xfrm>
            <a:off x="3087173" y="3068554"/>
            <a:ext cx="564022" cy="564022"/>
          </a:xfrm>
          <a:prstGeom prst="ellipse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Oval 225"/>
          <p:cNvSpPr/>
          <p:nvPr/>
        </p:nvSpPr>
        <p:spPr>
          <a:xfrm>
            <a:off x="3600572" y="3973712"/>
            <a:ext cx="564022" cy="564022"/>
          </a:xfrm>
          <a:prstGeom prst="ellipse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TextBox 170"/>
          <p:cNvSpPr txBox="1"/>
          <p:nvPr/>
        </p:nvSpPr>
        <p:spPr>
          <a:xfrm>
            <a:off x="4784997" y="4047170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178" name="TextBox 177"/>
          <p:cNvSpPr txBox="1"/>
          <p:nvPr/>
        </p:nvSpPr>
        <p:spPr>
          <a:xfrm>
            <a:off x="5348232" y="3145330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  <a:endParaRPr lang="en-US" sz="2000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6118876" y="2465995"/>
            <a:ext cx="4603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14</a:t>
            </a:r>
            <a:endParaRPr lang="en-US" sz="2000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3716679" y="4052352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  <a:endParaRPr lang="en-US" sz="2000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3203241" y="3145330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177" name="TextBox 176"/>
          <p:cNvSpPr txBox="1"/>
          <p:nvPr/>
        </p:nvSpPr>
        <p:spPr>
          <a:xfrm>
            <a:off x="2007731" y="2464317"/>
            <a:ext cx="4603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16</a:t>
            </a:r>
            <a:endParaRPr lang="en-US" sz="2000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3815939" y="1890556"/>
            <a:ext cx="4603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30</a:t>
            </a:r>
            <a:endParaRPr lang="en-US" sz="2000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229" name="Straight Connector 228"/>
          <p:cNvCxnSpPr/>
          <p:nvPr/>
        </p:nvCxnSpPr>
        <p:spPr>
          <a:xfrm flipH="1">
            <a:off x="3788054" y="4111511"/>
            <a:ext cx="136733" cy="33426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TextBox 229"/>
          <p:cNvSpPr txBox="1"/>
          <p:nvPr/>
        </p:nvSpPr>
        <p:spPr>
          <a:xfrm>
            <a:off x="3866686" y="407438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  <a:endParaRPr lang="en-US" b="1" dirty="0">
              <a:solidFill>
                <a:srgbClr val="FF000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231" name="Straight Connector 230"/>
          <p:cNvCxnSpPr/>
          <p:nvPr/>
        </p:nvCxnSpPr>
        <p:spPr>
          <a:xfrm flipH="1">
            <a:off x="3300843" y="3178031"/>
            <a:ext cx="136733" cy="33426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xtBox 231"/>
          <p:cNvSpPr txBox="1"/>
          <p:nvPr/>
        </p:nvSpPr>
        <p:spPr>
          <a:xfrm>
            <a:off x="3379475" y="314090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cxnSp>
        <p:nvCxnSpPr>
          <p:cNvPr id="233" name="Straight Connector 232"/>
          <p:cNvCxnSpPr/>
          <p:nvPr/>
        </p:nvCxnSpPr>
        <p:spPr>
          <a:xfrm flipH="1">
            <a:off x="2192612" y="2540759"/>
            <a:ext cx="136733" cy="33426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TextBox 233"/>
          <p:cNvSpPr txBox="1"/>
          <p:nvPr/>
        </p:nvSpPr>
        <p:spPr>
          <a:xfrm>
            <a:off x="2228514" y="2503637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27</a:t>
            </a:r>
            <a:endParaRPr lang="en-US" b="1" dirty="0">
              <a:solidFill>
                <a:srgbClr val="FF000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235" name="Straight Connector 234"/>
          <p:cNvCxnSpPr/>
          <p:nvPr/>
        </p:nvCxnSpPr>
        <p:spPr>
          <a:xfrm flipH="1">
            <a:off x="4006653" y="1940922"/>
            <a:ext cx="136733" cy="33426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TextBox 235"/>
          <p:cNvSpPr txBox="1"/>
          <p:nvPr/>
        </p:nvSpPr>
        <p:spPr>
          <a:xfrm>
            <a:off x="4023775" y="190119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31</a:t>
            </a:r>
            <a:endParaRPr lang="en-US" b="1" dirty="0">
              <a:solidFill>
                <a:srgbClr val="FF000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37" name="TextBox 236"/>
          <p:cNvSpPr txBox="1"/>
          <p:nvPr/>
        </p:nvSpPr>
        <p:spPr>
          <a:xfrm>
            <a:off x="8213563" y="2720557"/>
            <a:ext cx="40427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All the nodes in the path from root</a:t>
            </a:r>
          </a:p>
          <a:p>
            <a:pPr algn="just"/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to that leaf node which indicates [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k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 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k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]</a:t>
            </a:r>
          </a:p>
          <a:p>
            <a:pPr algn="just"/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as the range gets updated in each </a:t>
            </a:r>
          </a:p>
          <a:p>
            <a:pPr algn="just"/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update query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38" name="TextBox 237"/>
          <p:cNvSpPr txBox="1"/>
          <p:nvPr/>
        </p:nvSpPr>
        <p:spPr>
          <a:xfrm>
            <a:off x="8816496" y="3863081"/>
            <a:ext cx="33279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The leaf node gets updated </a:t>
            </a:r>
          </a:p>
          <a:p>
            <a:pPr algn="just"/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with the updated value of a[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k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]</a:t>
            </a:r>
          </a:p>
          <a:p>
            <a:pPr algn="just"/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Means tree[</a:t>
            </a:r>
            <a:r>
              <a:rPr lang="en-US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ti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]=a[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k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];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39" name="TextBox 238"/>
          <p:cNvSpPr txBox="1"/>
          <p:nvPr/>
        </p:nvSpPr>
        <p:spPr>
          <a:xfrm>
            <a:off x="8792483" y="4728223"/>
            <a:ext cx="329147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The other nodes in the path</a:t>
            </a:r>
          </a:p>
          <a:p>
            <a:pPr algn="just"/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g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et updated with the sum of </a:t>
            </a:r>
          </a:p>
          <a:p>
            <a:pPr algn="just"/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he value of it’s left child and </a:t>
            </a:r>
          </a:p>
          <a:p>
            <a:pPr algn="just"/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r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ight child means</a:t>
            </a:r>
          </a:p>
          <a:p>
            <a:pPr algn="just"/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tree[</a:t>
            </a:r>
            <a:r>
              <a:rPr lang="en-US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ti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]=tree[2*</a:t>
            </a:r>
            <a:r>
              <a:rPr lang="en-US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ti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]+tree[2*ti+1];</a:t>
            </a:r>
          </a:p>
        </p:txBody>
      </p:sp>
      <p:cxnSp>
        <p:nvCxnSpPr>
          <p:cNvPr id="240" name="Straight Connector 239"/>
          <p:cNvCxnSpPr/>
          <p:nvPr/>
        </p:nvCxnSpPr>
        <p:spPr>
          <a:xfrm flipH="1">
            <a:off x="5711003" y="5706291"/>
            <a:ext cx="136733" cy="33426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TextBox 240"/>
          <p:cNvSpPr txBox="1"/>
          <p:nvPr/>
        </p:nvSpPr>
        <p:spPr>
          <a:xfrm>
            <a:off x="5789635" y="566916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  <a:endParaRPr lang="en-US" b="1" dirty="0">
              <a:solidFill>
                <a:srgbClr val="FF000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242" name="Straight Connector 241"/>
          <p:cNvCxnSpPr/>
          <p:nvPr/>
        </p:nvCxnSpPr>
        <p:spPr>
          <a:xfrm flipH="1">
            <a:off x="2771219" y="5706291"/>
            <a:ext cx="136733" cy="33426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TextBox 242"/>
          <p:cNvSpPr txBox="1"/>
          <p:nvPr/>
        </p:nvSpPr>
        <p:spPr>
          <a:xfrm>
            <a:off x="2849851" y="566916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cxnSp>
        <p:nvCxnSpPr>
          <p:cNvPr id="244" name="Straight Connector 243"/>
          <p:cNvCxnSpPr/>
          <p:nvPr/>
        </p:nvCxnSpPr>
        <p:spPr>
          <a:xfrm flipH="1">
            <a:off x="1345499" y="5743413"/>
            <a:ext cx="136733" cy="33426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TextBox 244"/>
          <p:cNvSpPr txBox="1"/>
          <p:nvPr/>
        </p:nvSpPr>
        <p:spPr>
          <a:xfrm>
            <a:off x="1381401" y="5706291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27</a:t>
            </a:r>
            <a:endParaRPr lang="en-US" b="1" dirty="0">
              <a:solidFill>
                <a:srgbClr val="FF000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246" name="Straight Connector 245"/>
          <p:cNvCxnSpPr/>
          <p:nvPr/>
        </p:nvCxnSpPr>
        <p:spPr>
          <a:xfrm flipH="1">
            <a:off x="757040" y="5725173"/>
            <a:ext cx="136733" cy="33426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TextBox 246"/>
          <p:cNvSpPr txBox="1"/>
          <p:nvPr/>
        </p:nvSpPr>
        <p:spPr>
          <a:xfrm>
            <a:off x="776628" y="5688051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31</a:t>
            </a:r>
            <a:endParaRPr lang="en-US" b="1" dirty="0">
              <a:solidFill>
                <a:srgbClr val="FF000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1684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" grpId="0"/>
      <p:bldP spid="198" grpId="0"/>
      <p:bldP spid="203" grpId="0"/>
      <p:bldP spid="222" grpId="0"/>
      <p:bldP spid="223" grpId="0" animBg="1"/>
      <p:bldP spid="224" grpId="0" animBg="1"/>
      <p:bldP spid="225" grpId="0" animBg="1"/>
      <p:bldP spid="226" grpId="0" animBg="1"/>
      <p:bldP spid="230" grpId="0"/>
      <p:bldP spid="232" grpId="0"/>
      <p:bldP spid="234" grpId="0"/>
      <p:bldP spid="236" grpId="0"/>
      <p:bldP spid="237" grpId="0"/>
      <p:bldP spid="238" grpId="0"/>
      <p:bldP spid="239" grpId="0"/>
      <p:bldP spid="241" grpId="0"/>
      <p:bldP spid="243" grpId="0"/>
      <p:bldP spid="245" grpId="0"/>
      <p:bldP spid="24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UPDATE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7175-01E0-4D6C-9E84-F3AC4D1F8F0D}" type="datetime2">
              <a:rPr lang="en-US" smtClean="0"/>
              <a:t>Sunday, November 14, 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Lecturer, Dept of CSE, MIST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19</a:t>
            </a:fld>
            <a:endParaRPr lang="en-US"/>
          </a:p>
        </p:txBody>
      </p:sp>
      <p:sp>
        <p:nvSpPr>
          <p:cNvPr id="156" name="TextBox 155"/>
          <p:cNvSpPr txBox="1"/>
          <p:nvPr/>
        </p:nvSpPr>
        <p:spPr>
          <a:xfrm>
            <a:off x="1097280" y="1914319"/>
            <a:ext cx="4627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void update(</a:t>
            </a:r>
            <a:r>
              <a:rPr lang="en-US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int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k, </a:t>
            </a:r>
            <a:r>
              <a:rPr lang="en-US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int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=0, </a:t>
            </a:r>
            <a:r>
              <a:rPr lang="en-US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int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j=n-1, </a:t>
            </a:r>
            <a:r>
              <a:rPr lang="en-US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int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ti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=1)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651332" y="2323404"/>
            <a:ext cx="2377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if(</a:t>
            </a:r>
            <a:r>
              <a:rPr lang="en-US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==j)    tree[</a:t>
            </a:r>
            <a:r>
              <a:rPr lang="en-US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ti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]=a[k];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651332" y="2732489"/>
            <a:ext cx="1859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int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mid = (</a:t>
            </a:r>
            <a:r>
              <a:rPr lang="en-US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i+j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)/2;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651332" y="3123902"/>
            <a:ext cx="3693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if(k&lt;=mid)    update(k, </a:t>
            </a:r>
            <a:r>
              <a:rPr lang="en-US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, mid, 2*</a:t>
            </a:r>
            <a:r>
              <a:rPr lang="en-US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ti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);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651332" y="3457067"/>
            <a:ext cx="3564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else    update(k, mid+1, j, 2*ti+1);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651332" y="3824763"/>
            <a:ext cx="3533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tree[</a:t>
            </a:r>
            <a:r>
              <a:rPr lang="en-US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ti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] = tree[2*</a:t>
            </a:r>
            <a:r>
              <a:rPr lang="en-US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ti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] + tree[2*ti+1];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197202" y="4158698"/>
            <a:ext cx="253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}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" name="Right Brace 5"/>
          <p:cNvSpPr/>
          <p:nvPr/>
        </p:nvSpPr>
        <p:spPr>
          <a:xfrm>
            <a:off x="5279087" y="3221764"/>
            <a:ext cx="256906" cy="602999"/>
          </a:xfrm>
          <a:prstGeom prst="rightBrace">
            <a:avLst>
              <a:gd name="adj1" fmla="val 33333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5598926" y="3170068"/>
            <a:ext cx="43132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From the current node we choose either </a:t>
            </a:r>
          </a:p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left or right tree where [k k] falls in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649552" y="1914319"/>
            <a:ext cx="5898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//k must be a valid index means k must be from 0 to n-1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197202" y="4624491"/>
            <a:ext cx="6098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We traverse a single path from root to leaf for updating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197202" y="4974135"/>
            <a:ext cx="4683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Length of a path can be at most </a:t>
            </a:r>
            <a:r>
              <a:rPr lang="en-US" b="1" i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h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(log</a:t>
            </a:r>
            <a:r>
              <a:rPr lang="en-US" sz="900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n)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197202" y="5358786"/>
            <a:ext cx="5110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So the complexity for a update query is log</a:t>
            </a:r>
            <a:r>
              <a:rPr lang="en-US" sz="900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n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535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3" grpId="0"/>
      <p:bldP spid="6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 OF ARRAY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47686" y="1878780"/>
            <a:ext cx="5848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An array a is given of size n with q number of queries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44494" y="2290824"/>
            <a:ext cx="5772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Each query involves </a:t>
            </a:r>
            <a:r>
              <a:rPr lang="en-US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and j that indicates a range [</a:t>
            </a:r>
            <a:r>
              <a:rPr lang="en-US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r>
              <a:rPr lang="en-US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,j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]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44494" y="2693331"/>
            <a:ext cx="7907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For each query it is asked to print the sum of the elements from a[</a:t>
            </a:r>
            <a:r>
              <a:rPr lang="en-US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] to a[j]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44494" y="3093614"/>
            <a:ext cx="655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What is the worst case complexity to answer all the queries?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7175-01E0-4D6C-9E84-F3AC4D1F8F0D}" type="datetime2">
              <a:rPr lang="en-US" smtClean="0"/>
              <a:t>Sunday, November 14, 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Lecturer, Dept of CSE, MIST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2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665108" y="3496737"/>
            <a:ext cx="647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In the worst case </a:t>
            </a:r>
            <a:r>
              <a:rPr lang="en-US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can be 0 and j can be n-1 for each query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65108" y="3889163"/>
            <a:ext cx="6917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That means the entire array need to be searched for each query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65108" y="4251386"/>
            <a:ext cx="5430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So in the worst case the time complexity is O(</a:t>
            </a:r>
            <a:r>
              <a:rPr lang="en-US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qn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44494" y="4668859"/>
            <a:ext cx="10010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If q = 10</a:t>
            </a:r>
            <a:r>
              <a:rPr lang="en-US" baseline="300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and n = 10</a:t>
            </a:r>
            <a:r>
              <a:rPr lang="en-US" baseline="30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then the required time in worst case is 10</a:t>
            </a:r>
            <a:r>
              <a:rPr lang="en-US" baseline="30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9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that surely exceeds 1 second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44494" y="5051326"/>
            <a:ext cx="8948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Segment tree deals here to answer each query in </a:t>
            </a:r>
            <a:r>
              <a:rPr lang="en-US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logn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amount of time in worst case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44494" y="5445720"/>
            <a:ext cx="7699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As a result it will take 10</a:t>
            </a:r>
            <a:r>
              <a:rPr lang="en-US" baseline="30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x log10</a:t>
            </a:r>
            <a:r>
              <a:rPr lang="en-US" baseline="300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en-US" dirty="0"/>
              <a:t>≃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10</a:t>
            </a:r>
            <a:r>
              <a:rPr lang="en-US" baseline="300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 time that is less than 1 second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44494" y="5815052"/>
            <a:ext cx="6597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Segment tree is widely used for answering the range queries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643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10" grpId="0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4A6D8-0CD4-486C-9A7C-6FA40A3E42B0}" type="datetime2">
              <a:rPr lang="en-US" smtClean="0"/>
              <a:t>Sunday, November 14,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Lecturer, Dept of CSE, MIST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16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 OF SEGMENT TREE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47686" y="1878780"/>
            <a:ext cx="10089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The main idea is to build a tree of height </a:t>
            </a:r>
            <a:r>
              <a:rPr lang="en-US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logn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from the input data before answering the queries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44494" y="2290824"/>
            <a:ext cx="8392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For each query answer from the tree rather than searching the array from </a:t>
            </a:r>
            <a:r>
              <a:rPr lang="en-US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to j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44494" y="2693331"/>
            <a:ext cx="4848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The tree maintains the following properties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7175-01E0-4D6C-9E84-F3AC4D1F8F0D}" type="datetime2">
              <a:rPr lang="en-US" smtClean="0"/>
              <a:t>Sunday, November 14, 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Lecturer, Dept of CSE, MIST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3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596742" y="3051187"/>
            <a:ext cx="3445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The root is located at index-1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96742" y="3443613"/>
            <a:ext cx="8680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Left child of index-</a:t>
            </a:r>
            <a:r>
              <a:rPr lang="en-US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is located at index-2i and right child is located as index-(2i+1)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96742" y="3805836"/>
            <a:ext cx="5018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Parent of 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index-</a:t>
            </a:r>
            <a:r>
              <a:rPr lang="en-US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is located at 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index-floor(</a:t>
            </a:r>
            <a:r>
              <a:rPr lang="en-US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/2)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44494" y="4668859"/>
            <a:ext cx="5356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Each node of the tree deals with 3 indices (</a:t>
            </a:r>
            <a:r>
              <a:rPr lang="en-US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, j, </a:t>
            </a:r>
            <a:r>
              <a:rPr lang="en-US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ti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44494" y="5051326"/>
            <a:ext cx="10687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</a:t>
            </a:r>
            <a:r>
              <a:rPr lang="en-US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, j) together defines a range and a node stores the sum of the elements from </a:t>
            </a:r>
            <a:r>
              <a:rPr lang="en-US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to j of the given array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44494" y="5445720"/>
            <a:ext cx="4949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ti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indicates the index of the node in the tree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44494" y="5815052"/>
            <a:ext cx="7422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Segment tree follows divide and conquer approach to build the tree 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244493" y="4247469"/>
            <a:ext cx="5478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It implies Segment Tree as a complete binary tree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015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10" grpId="0"/>
      <p:bldP spid="14" grpId="0"/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CONSTRUCTION OF TREE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47686" y="2973318"/>
            <a:ext cx="9645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If the size of the input array is n then the segment tree starts dividing from (</a:t>
            </a:r>
            <a:r>
              <a:rPr lang="en-US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=0, j=n-1,ti=1)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44494" y="3385362"/>
            <a:ext cx="7051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At each iteration the current range (</a:t>
            </a:r>
            <a:r>
              <a:rPr lang="en-US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i,j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) is divided into 2 segments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44494" y="3787869"/>
            <a:ext cx="3531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Range of left segment: (</a:t>
            </a:r>
            <a:r>
              <a:rPr lang="en-US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, mid)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44494" y="4188152"/>
            <a:ext cx="3810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Range of left segment: 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(mid+1, j)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7175-01E0-4D6C-9E84-F3AC4D1F8F0D}" type="datetime2">
              <a:rPr lang="en-US" smtClean="0"/>
              <a:t>Sunday, November 14, 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Lecturer, Dept of CSE, MIST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4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244494" y="4573669"/>
            <a:ext cx="2387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mid = floor((</a:t>
            </a:r>
            <a:r>
              <a:rPr lang="en-US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i+j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)/2)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44494" y="4959186"/>
            <a:ext cx="679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Node for the left segment is stored into index-(2*</a:t>
            </a:r>
            <a:r>
              <a:rPr lang="en-US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ti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) in the tree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44494" y="5353580"/>
            <a:ext cx="7226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Node for the 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right 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segment is stored into index-(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2*ti+1) 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in the tree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44494" y="5722912"/>
            <a:ext cx="7422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Segment tree follows divide and conquer approach to build the tree 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244494" y="1905242"/>
            <a:ext cx="4647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Each segment is denoted as (</a:t>
            </a:r>
            <a:r>
              <a:rPr lang="en-US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, j, </a:t>
            </a:r>
            <a:r>
              <a:rPr lang="en-US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ti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) where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559264" y="2254897"/>
            <a:ext cx="4205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</a:t>
            </a:r>
            <a:r>
              <a:rPr lang="en-US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r>
              <a:rPr lang="en-US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,j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) defines the range of the segment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61803" y="2587616"/>
            <a:ext cx="4463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ti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defines the tree index of the segment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51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16" grpId="0"/>
      <p:bldP spid="17" grpId="0"/>
      <p:bldP spid="18" grpId="0"/>
      <p:bldP spid="19" grpId="0"/>
      <p:bldP spid="21" grpId="0"/>
      <p:bldP spid="22" grpId="0"/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CONSTRUCTION OF TREE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7175-01E0-4D6C-9E84-F3AC4D1F8F0D}" type="datetime2">
              <a:rPr lang="en-US" smtClean="0"/>
              <a:t>Sunday, November 14, 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Lecturer, Dept of CSE, MIST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5</a:t>
            </a:fld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999290" y="2427006"/>
            <a:ext cx="794759" cy="79475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999290" y="2057674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</a:t>
            </a:r>
            <a:r>
              <a:rPr lang="en-US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, j, </a:t>
            </a:r>
            <a:r>
              <a:rPr lang="en-US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ti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3694731" y="3818546"/>
            <a:ext cx="794759" cy="79475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10" idx="2"/>
            <a:endCxn id="24" idx="0"/>
          </p:cNvCxnSpPr>
          <p:nvPr/>
        </p:nvCxnSpPr>
        <p:spPr>
          <a:xfrm flipH="1">
            <a:off x="4092111" y="2824386"/>
            <a:ext cx="907179" cy="9941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622327" y="3490574"/>
            <a:ext cx="135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</a:t>
            </a:r>
            <a:r>
              <a:rPr lang="en-US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, mid, 2*</a:t>
            </a:r>
            <a:r>
              <a:rPr lang="en-US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ti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6487782" y="3818546"/>
            <a:ext cx="794759" cy="79475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10" idx="6"/>
            <a:endCxn id="26" idx="0"/>
          </p:cNvCxnSpPr>
          <p:nvPr/>
        </p:nvCxnSpPr>
        <p:spPr>
          <a:xfrm>
            <a:off x="5794049" y="2824386"/>
            <a:ext cx="1091113" cy="9941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997582" y="3449214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(mid+1, j, 2*ti+1)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379839" y="4883483"/>
            <a:ext cx="10038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When </a:t>
            </a:r>
            <a:r>
              <a:rPr lang="en-US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and j becomes the same in that case it refers a single element and treated as base case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9936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0" grpId="0"/>
      <p:bldP spid="24" grpId="0" animBg="1"/>
      <p:bldP spid="25" grpId="0"/>
      <p:bldP spid="26" grpId="0" animBg="1"/>
      <p:bldP spid="27" grpId="0"/>
      <p:bldP spid="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CONSTRUCTION OF TREE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7175-01E0-4D6C-9E84-F3AC4D1F8F0D}" type="datetime2">
              <a:rPr lang="en-US" smtClean="0"/>
              <a:t>Sunday, November 14, 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Lecturer, Dept of CSE, MIST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6</a:t>
            </a:fld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276673" y="1807839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482049" y="2372648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546700" y="2372648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489008" y="3055341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806836" y="1727673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(0,7,1)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3555014" y="3055341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695085" y="3055341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7775088" y="3055341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879342" y="3967728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009458" y="3967728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048380" y="3967728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062745" y="3967728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131063" y="3967728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262982" y="3955480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7277347" y="3967728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8407737" y="3967728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04319" y="4867867"/>
            <a:ext cx="1080448" cy="38693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684767" y="4867867"/>
            <a:ext cx="1080448" cy="38693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2765215" y="4867867"/>
            <a:ext cx="1080448" cy="38693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845663" y="4867867"/>
            <a:ext cx="1080448" cy="38693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4926111" y="4867867"/>
            <a:ext cx="1080448" cy="38693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6006559" y="4867867"/>
            <a:ext cx="1080448" cy="38693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7087007" y="4867867"/>
            <a:ext cx="1080448" cy="38693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8167455" y="4867867"/>
            <a:ext cx="1080448" cy="38693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1728335" y="2182447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(0,3,2)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037329" y="2182447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(4,7,3)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51588" y="2974144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(0,1,4)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51588" y="4495655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(0,0,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89693" y="518253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062745" y="2974144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(2,3,5)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954363" y="2968020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(4,5,6)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8265520" y="2968020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(6,7,7)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924241" y="4515143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(1,1,9)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887387" y="4510783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(2,2,10)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957208" y="4515143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(3,3,11)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031839" y="4508537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(4,4,12)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101660" y="4512897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(5,5,13)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171481" y="4495655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(6,6,14)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241302" y="4500015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(7,7,15)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070141" y="518365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150589" y="519586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231037" y="519699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311485" y="518253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391933" y="518366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7472381" y="519587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8552829" y="519699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6" name="Straight Arrow Connector 5"/>
          <p:cNvCxnSpPr>
            <a:stCxn id="15" idx="2"/>
            <a:endCxn id="16" idx="7"/>
          </p:cNvCxnSpPr>
          <p:nvPr/>
        </p:nvCxnSpPr>
        <p:spPr>
          <a:xfrm flipH="1">
            <a:off x="2963472" y="2089850"/>
            <a:ext cx="1313201" cy="3653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5" idx="6"/>
            <a:endCxn id="17" idx="1"/>
          </p:cNvCxnSpPr>
          <p:nvPr/>
        </p:nvCxnSpPr>
        <p:spPr>
          <a:xfrm>
            <a:off x="4840695" y="2089850"/>
            <a:ext cx="1788604" cy="3653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16" idx="2"/>
            <a:endCxn id="18" idx="0"/>
          </p:cNvCxnSpPr>
          <p:nvPr/>
        </p:nvCxnSpPr>
        <p:spPr>
          <a:xfrm flipH="1">
            <a:off x="1771019" y="2654659"/>
            <a:ext cx="711030" cy="4006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16" idx="6"/>
            <a:endCxn id="21" idx="0"/>
          </p:cNvCxnSpPr>
          <p:nvPr/>
        </p:nvCxnSpPr>
        <p:spPr>
          <a:xfrm>
            <a:off x="3046071" y="2654659"/>
            <a:ext cx="790954" cy="4006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17" idx="2"/>
            <a:endCxn id="22" idx="0"/>
          </p:cNvCxnSpPr>
          <p:nvPr/>
        </p:nvCxnSpPr>
        <p:spPr>
          <a:xfrm flipH="1">
            <a:off x="5977096" y="2654659"/>
            <a:ext cx="569604" cy="4006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17" idx="6"/>
            <a:endCxn id="23" idx="0"/>
          </p:cNvCxnSpPr>
          <p:nvPr/>
        </p:nvCxnSpPr>
        <p:spPr>
          <a:xfrm>
            <a:off x="7110722" y="2654659"/>
            <a:ext cx="946377" cy="4006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18" idx="3"/>
            <a:endCxn id="28" idx="0"/>
          </p:cNvCxnSpPr>
          <p:nvPr/>
        </p:nvCxnSpPr>
        <p:spPr>
          <a:xfrm flipH="1">
            <a:off x="1161353" y="3536764"/>
            <a:ext cx="410254" cy="4309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18" idx="5"/>
            <a:endCxn id="29" idx="0"/>
          </p:cNvCxnSpPr>
          <p:nvPr/>
        </p:nvCxnSpPr>
        <p:spPr>
          <a:xfrm>
            <a:off x="1970431" y="3536764"/>
            <a:ext cx="321038" cy="4309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21" idx="3"/>
            <a:endCxn id="30" idx="0"/>
          </p:cNvCxnSpPr>
          <p:nvPr/>
        </p:nvCxnSpPr>
        <p:spPr>
          <a:xfrm flipH="1">
            <a:off x="3330391" y="3536764"/>
            <a:ext cx="307222" cy="4309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21" idx="5"/>
            <a:endCxn id="31" idx="0"/>
          </p:cNvCxnSpPr>
          <p:nvPr/>
        </p:nvCxnSpPr>
        <p:spPr>
          <a:xfrm>
            <a:off x="4036437" y="3536764"/>
            <a:ext cx="308319" cy="4309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22" idx="3"/>
            <a:endCxn id="32" idx="0"/>
          </p:cNvCxnSpPr>
          <p:nvPr/>
        </p:nvCxnSpPr>
        <p:spPr>
          <a:xfrm flipH="1">
            <a:off x="5413074" y="3536764"/>
            <a:ext cx="364610" cy="4309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22" idx="5"/>
            <a:endCxn id="33" idx="0"/>
          </p:cNvCxnSpPr>
          <p:nvPr/>
        </p:nvCxnSpPr>
        <p:spPr>
          <a:xfrm>
            <a:off x="6176508" y="3536764"/>
            <a:ext cx="368485" cy="4187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23" idx="3"/>
            <a:endCxn id="34" idx="0"/>
          </p:cNvCxnSpPr>
          <p:nvPr/>
        </p:nvCxnSpPr>
        <p:spPr>
          <a:xfrm flipH="1">
            <a:off x="7559358" y="3536764"/>
            <a:ext cx="298329" cy="4309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23" idx="5"/>
            <a:endCxn id="35" idx="0"/>
          </p:cNvCxnSpPr>
          <p:nvPr/>
        </p:nvCxnSpPr>
        <p:spPr>
          <a:xfrm>
            <a:off x="8256511" y="3536764"/>
            <a:ext cx="433237" cy="4309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989693" y="484723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2070141" y="484835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3150589" y="486056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4231037" y="486169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5311485" y="484723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6391933" y="484836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0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7472381" y="486057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9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8552829" y="486169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595014" y="5652626"/>
            <a:ext cx="496305" cy="4099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1091319" y="5652625"/>
            <a:ext cx="496305" cy="4099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1587299" y="5652624"/>
            <a:ext cx="496305" cy="4099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2083604" y="5652623"/>
            <a:ext cx="496305" cy="4099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2579584" y="5652622"/>
            <a:ext cx="496305" cy="4099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3075889" y="5652621"/>
            <a:ext cx="496305" cy="4099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3571869" y="5652620"/>
            <a:ext cx="496305" cy="4099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4068174" y="5652619"/>
            <a:ext cx="496305" cy="4099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4557069" y="5652590"/>
            <a:ext cx="496305" cy="4099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5053374" y="5652589"/>
            <a:ext cx="496305" cy="4099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5549354" y="5652588"/>
            <a:ext cx="496305" cy="4099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6045659" y="5652587"/>
            <a:ext cx="496305" cy="4099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6541639" y="5652586"/>
            <a:ext cx="496305" cy="4099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7037944" y="5652585"/>
            <a:ext cx="496305" cy="4099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7533924" y="5652584"/>
            <a:ext cx="496305" cy="4099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8030229" y="5652583"/>
            <a:ext cx="496305" cy="4099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Box 116"/>
          <p:cNvSpPr txBox="1"/>
          <p:nvPr/>
        </p:nvSpPr>
        <p:spPr>
          <a:xfrm>
            <a:off x="678378" y="598792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0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1194560" y="598792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1686940" y="598792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2203122" y="598792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2653772" y="598792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3169954" y="598792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3662334" y="598792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4178516" y="598792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4651134" y="598792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5167316" y="598792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9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5603515" y="599621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10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6089775" y="599621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11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6611123" y="599621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12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7097383" y="599621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13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7583989" y="5995391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14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8070249" y="5995391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15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0" y="5626059"/>
            <a:ext cx="580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tree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215993" y="48598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1005850" y="4048713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2138181" y="4054546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  <a:endParaRPr lang="en-US" sz="2000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3162779" y="4043560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4184281" y="4043560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  <a:endParaRPr lang="en-US" sz="2000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5252599" y="4038378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6407547" y="4038378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0</a:t>
            </a:r>
            <a:endParaRPr lang="en-US" sz="2000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7398096" y="4037436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9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8528486" y="4047104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  <a:endParaRPr lang="en-US" sz="2000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1524151" y="3141718"/>
            <a:ext cx="4603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10</a:t>
            </a:r>
            <a:endParaRPr lang="en-US" sz="2000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3670843" y="3136538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2517575" y="2458922"/>
            <a:ext cx="4603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16</a:t>
            </a:r>
            <a:endParaRPr lang="en-US" sz="2000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5815834" y="3136538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  <a:endParaRPr lang="en-US" sz="2000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7831516" y="3145697"/>
            <a:ext cx="4603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12</a:t>
            </a:r>
            <a:endParaRPr lang="en-US" sz="2000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4334288" y="1881390"/>
            <a:ext cx="4603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30</a:t>
            </a:r>
            <a:endParaRPr lang="en-US" sz="2000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1113112" y="5681861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30</a:t>
            </a:r>
            <a:endParaRPr lang="en-US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1611776" y="5681861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16</a:t>
            </a:r>
            <a:endParaRPr lang="en-US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2114389" y="5667499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14</a:t>
            </a:r>
            <a:endParaRPr lang="en-US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2586994" y="5667499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10</a:t>
            </a:r>
            <a:endParaRPr lang="en-US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3184646" y="566749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3665058" y="567925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4088322" y="5667499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12</a:t>
            </a:r>
            <a:endParaRPr lang="en-US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8101661" y="568356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4648264" y="567925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163" name="TextBox 162"/>
          <p:cNvSpPr txBox="1"/>
          <p:nvPr/>
        </p:nvSpPr>
        <p:spPr>
          <a:xfrm>
            <a:off x="5135231" y="566749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  <a:endParaRPr lang="en-US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5648239" y="566840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  <a:endParaRPr lang="en-US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6119522" y="565912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  <a:endParaRPr lang="en-US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6646917" y="565912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  <a:endParaRPr lang="en-US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7138997" y="568605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0</a:t>
            </a:r>
            <a:endParaRPr lang="en-US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7643637" y="567925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9</a:t>
            </a:r>
            <a:endParaRPr lang="en-US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8689748" y="1912168"/>
            <a:ext cx="2800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buildTree</a:t>
            </a:r>
            <a:r>
              <a:rPr lang="en-US" dirty="0" smtClean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(</a:t>
            </a:r>
            <a:r>
              <a:rPr lang="en-US" dirty="0" err="1" smtClean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r>
              <a:rPr lang="en-US" dirty="0" smtClean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=0, j=n-1, </a:t>
            </a:r>
            <a:r>
              <a:rPr lang="en-US" dirty="0" err="1" smtClean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ti</a:t>
            </a:r>
            <a:r>
              <a:rPr lang="en-US" dirty="0" smtClean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=1)</a:t>
            </a:r>
            <a:endParaRPr lang="en-US" dirty="0">
              <a:solidFill>
                <a:srgbClr val="0070C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9054001" y="2584984"/>
            <a:ext cx="1532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mid = (</a:t>
            </a:r>
            <a:r>
              <a:rPr lang="en-US" dirty="0" err="1" smtClean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i+j</a:t>
            </a:r>
            <a:r>
              <a:rPr lang="en-US" dirty="0" smtClean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)/2</a:t>
            </a:r>
            <a:endParaRPr lang="en-US" dirty="0">
              <a:solidFill>
                <a:srgbClr val="0070C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9067708" y="2939115"/>
            <a:ext cx="2287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buildTree</a:t>
            </a:r>
            <a:r>
              <a:rPr lang="en-US" dirty="0" smtClean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(</a:t>
            </a:r>
            <a:r>
              <a:rPr lang="en-US" dirty="0" err="1" smtClean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r>
              <a:rPr lang="en-US" dirty="0" smtClean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, mid, 2*</a:t>
            </a:r>
            <a:r>
              <a:rPr lang="en-US" dirty="0" err="1" smtClean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ti</a:t>
            </a:r>
            <a:r>
              <a:rPr lang="en-US" dirty="0" smtClean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)</a:t>
            </a:r>
            <a:endParaRPr lang="en-US" dirty="0">
              <a:solidFill>
                <a:srgbClr val="0070C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9067708" y="3366201"/>
            <a:ext cx="2849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buildTree</a:t>
            </a:r>
            <a:r>
              <a:rPr lang="en-US" dirty="0" smtClean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(mid+1, j, 2*ti+1)</a:t>
            </a:r>
            <a:endParaRPr lang="en-US" dirty="0">
              <a:solidFill>
                <a:srgbClr val="0070C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9067708" y="3789203"/>
            <a:ext cx="3234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tree[</a:t>
            </a:r>
            <a:r>
              <a:rPr lang="en-US" dirty="0" err="1" smtClean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ti</a:t>
            </a:r>
            <a:r>
              <a:rPr lang="en-US" dirty="0" smtClean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]=tree[2*</a:t>
            </a:r>
            <a:r>
              <a:rPr lang="en-US" dirty="0" err="1" smtClean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ti</a:t>
            </a:r>
            <a:r>
              <a:rPr lang="en-US" dirty="0" smtClean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]+tree[2*ti+1]</a:t>
            </a:r>
            <a:endParaRPr lang="en-US" dirty="0">
              <a:solidFill>
                <a:srgbClr val="0070C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177" name="Straight Arrow Connector 176"/>
          <p:cNvCxnSpPr>
            <a:stCxn id="28" idx="0"/>
            <a:endCxn id="18" idx="3"/>
          </p:cNvCxnSpPr>
          <p:nvPr/>
        </p:nvCxnSpPr>
        <p:spPr>
          <a:xfrm flipV="1">
            <a:off x="1161353" y="3536764"/>
            <a:ext cx="410254" cy="43096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>
            <a:stCxn id="29" idx="0"/>
            <a:endCxn id="18" idx="5"/>
          </p:cNvCxnSpPr>
          <p:nvPr/>
        </p:nvCxnSpPr>
        <p:spPr>
          <a:xfrm flipH="1" flipV="1">
            <a:off x="1970431" y="3536764"/>
            <a:ext cx="321038" cy="43096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>
            <a:stCxn id="18" idx="0"/>
            <a:endCxn id="16" idx="2"/>
          </p:cNvCxnSpPr>
          <p:nvPr/>
        </p:nvCxnSpPr>
        <p:spPr>
          <a:xfrm flipV="1">
            <a:off x="1771019" y="2654659"/>
            <a:ext cx="711030" cy="40068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>
            <a:stCxn id="30" idx="0"/>
            <a:endCxn id="21" idx="3"/>
          </p:cNvCxnSpPr>
          <p:nvPr/>
        </p:nvCxnSpPr>
        <p:spPr>
          <a:xfrm flipV="1">
            <a:off x="3330391" y="3536764"/>
            <a:ext cx="307222" cy="43096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>
            <a:stCxn id="31" idx="0"/>
            <a:endCxn id="21" idx="5"/>
          </p:cNvCxnSpPr>
          <p:nvPr/>
        </p:nvCxnSpPr>
        <p:spPr>
          <a:xfrm flipH="1" flipV="1">
            <a:off x="4036437" y="3536764"/>
            <a:ext cx="308319" cy="43096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/>
          <p:cNvCxnSpPr>
            <a:stCxn id="21" idx="0"/>
            <a:endCxn id="16" idx="6"/>
          </p:cNvCxnSpPr>
          <p:nvPr/>
        </p:nvCxnSpPr>
        <p:spPr>
          <a:xfrm flipH="1" flipV="1">
            <a:off x="3046071" y="2654659"/>
            <a:ext cx="790954" cy="40068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>
            <a:stCxn id="16" idx="7"/>
            <a:endCxn id="15" idx="2"/>
          </p:cNvCxnSpPr>
          <p:nvPr/>
        </p:nvCxnSpPr>
        <p:spPr>
          <a:xfrm flipV="1">
            <a:off x="2963472" y="2089850"/>
            <a:ext cx="1313201" cy="36539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>
            <a:stCxn id="32" idx="0"/>
            <a:endCxn id="22" idx="3"/>
          </p:cNvCxnSpPr>
          <p:nvPr/>
        </p:nvCxnSpPr>
        <p:spPr>
          <a:xfrm flipV="1">
            <a:off x="5413074" y="3536764"/>
            <a:ext cx="364610" cy="43096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>
            <a:stCxn id="33" idx="0"/>
            <a:endCxn id="22" idx="5"/>
          </p:cNvCxnSpPr>
          <p:nvPr/>
        </p:nvCxnSpPr>
        <p:spPr>
          <a:xfrm flipH="1" flipV="1">
            <a:off x="6176508" y="3536764"/>
            <a:ext cx="368485" cy="41871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>
            <a:stCxn id="22" idx="0"/>
            <a:endCxn id="17" idx="2"/>
          </p:cNvCxnSpPr>
          <p:nvPr/>
        </p:nvCxnSpPr>
        <p:spPr>
          <a:xfrm flipV="1">
            <a:off x="5977096" y="2654659"/>
            <a:ext cx="569604" cy="40068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/>
          <p:cNvCxnSpPr>
            <a:stCxn id="34" idx="0"/>
            <a:endCxn id="23" idx="3"/>
          </p:cNvCxnSpPr>
          <p:nvPr/>
        </p:nvCxnSpPr>
        <p:spPr>
          <a:xfrm flipV="1">
            <a:off x="7559358" y="3536764"/>
            <a:ext cx="298329" cy="43096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>
            <a:stCxn id="35" idx="0"/>
            <a:endCxn id="23" idx="5"/>
          </p:cNvCxnSpPr>
          <p:nvPr/>
        </p:nvCxnSpPr>
        <p:spPr>
          <a:xfrm flipH="1" flipV="1">
            <a:off x="8256511" y="3536764"/>
            <a:ext cx="433237" cy="43096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>
            <a:stCxn id="23" idx="0"/>
            <a:endCxn id="17" idx="6"/>
          </p:cNvCxnSpPr>
          <p:nvPr/>
        </p:nvCxnSpPr>
        <p:spPr>
          <a:xfrm flipH="1" flipV="1">
            <a:off x="7110722" y="2654659"/>
            <a:ext cx="946377" cy="40068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>
            <a:stCxn id="17" idx="1"/>
            <a:endCxn id="15" idx="6"/>
          </p:cNvCxnSpPr>
          <p:nvPr/>
        </p:nvCxnSpPr>
        <p:spPr>
          <a:xfrm flipH="1" flipV="1">
            <a:off x="4840695" y="2089850"/>
            <a:ext cx="1788604" cy="36539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Oval 204"/>
          <p:cNvSpPr/>
          <p:nvPr/>
        </p:nvSpPr>
        <p:spPr>
          <a:xfrm>
            <a:off x="6546700" y="2369346"/>
            <a:ext cx="564022" cy="56402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TextBox 150"/>
          <p:cNvSpPr txBox="1"/>
          <p:nvPr/>
        </p:nvSpPr>
        <p:spPr>
          <a:xfrm>
            <a:off x="6586478" y="2457203"/>
            <a:ext cx="4603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14</a:t>
            </a:r>
            <a:endParaRPr lang="en-US" sz="2000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08" name="TextBox 207"/>
          <p:cNvSpPr txBox="1"/>
          <p:nvPr/>
        </p:nvSpPr>
        <p:spPr>
          <a:xfrm>
            <a:off x="9062533" y="2255428"/>
            <a:ext cx="2393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if(</a:t>
            </a:r>
            <a:r>
              <a:rPr lang="en-US" dirty="0" err="1" smtClean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r>
              <a:rPr lang="en-US" dirty="0" smtClean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==j)    tree[</a:t>
            </a:r>
            <a:r>
              <a:rPr lang="en-US" dirty="0" err="1" smtClean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ti</a:t>
            </a:r>
            <a:r>
              <a:rPr lang="en-US" dirty="0" smtClean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] = a[</a:t>
            </a:r>
            <a:r>
              <a:rPr lang="en-US" dirty="0" err="1" smtClean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r>
              <a:rPr lang="en-US" dirty="0" smtClean="0">
                <a:solidFill>
                  <a:srgbClr val="0070C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]</a:t>
            </a:r>
            <a:endParaRPr lang="en-US" dirty="0">
              <a:solidFill>
                <a:srgbClr val="0070C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254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7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5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3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2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3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8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9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4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1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2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7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8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3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8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9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0" dur="10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5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6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1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8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9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0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5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6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>
                      <p:stCondLst>
                        <p:cond delay="indefinite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1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2" fill="hold">
                      <p:stCondLst>
                        <p:cond delay="indefinite"/>
                      </p:stCondLst>
                      <p:childTnLst>
                        <p:par>
                          <p:cTn id="353" fill="hold">
                            <p:stCondLst>
                              <p:cond delay="0"/>
                            </p:stCondLst>
                            <p:childTnLst>
                              <p:par>
                                <p:cTn id="3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>
                      <p:stCondLst>
                        <p:cond delay="indefinite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7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8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9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" fill="hold">
                      <p:stCondLst>
                        <p:cond delay="indefinite"/>
                      </p:stCondLst>
                      <p:childTnLst>
                        <p:par>
                          <p:cTn id="371" fill="hold">
                            <p:stCondLst>
                              <p:cond delay="0"/>
                            </p:stCondLst>
                            <p:childTnLst>
                              <p:par>
                                <p:cTn id="37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4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5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6" fill="hold">
                      <p:stCondLst>
                        <p:cond delay="indefinite"/>
                      </p:stCondLst>
                      <p:childTnLst>
                        <p:par>
                          <p:cTn id="377" fill="hold">
                            <p:stCondLst>
                              <p:cond delay="0"/>
                            </p:stCondLst>
                            <p:childTnLst>
                              <p:par>
                                <p:cTn id="37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0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1" fill="hold">
                      <p:stCondLst>
                        <p:cond delay="indefinite"/>
                      </p:stCondLst>
                      <p:childTnLst>
                        <p:par>
                          <p:cTn id="382" fill="hold">
                            <p:stCondLst>
                              <p:cond delay="0"/>
                            </p:stCondLst>
                            <p:childTnLst>
                              <p:par>
                                <p:cTn id="38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5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6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7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8" fill="hold">
                      <p:stCondLst>
                        <p:cond delay="indefinite"/>
                      </p:stCondLst>
                      <p:childTnLst>
                        <p:par>
                          <p:cTn id="389" fill="hold">
                            <p:stCondLst>
                              <p:cond delay="0"/>
                            </p:stCondLst>
                            <p:childTnLst>
                              <p:par>
                                <p:cTn id="39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2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3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4" fill="hold">
                      <p:stCondLst>
                        <p:cond delay="indefinite"/>
                      </p:stCondLst>
                      <p:childTnLst>
                        <p:par>
                          <p:cTn id="395" fill="hold">
                            <p:stCondLst>
                              <p:cond delay="0"/>
                            </p:stCondLst>
                            <p:childTnLst>
                              <p:par>
                                <p:cTn id="39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8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9" fill="hold">
                      <p:stCondLst>
                        <p:cond delay="indefinite"/>
                      </p:stCondLst>
                      <p:childTnLst>
                        <p:par>
                          <p:cTn id="400" fill="hold">
                            <p:stCondLst>
                              <p:cond delay="0"/>
                            </p:stCondLst>
                            <p:childTnLst>
                              <p:par>
                                <p:cTn id="40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3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4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5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6" fill="hold">
                      <p:stCondLst>
                        <p:cond delay="indefinite"/>
                      </p:stCondLst>
                      <p:childTnLst>
                        <p:par>
                          <p:cTn id="407" fill="hold">
                            <p:stCondLst>
                              <p:cond delay="0"/>
                            </p:stCondLst>
                            <p:childTnLst>
                              <p:par>
                                <p:cTn id="40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0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1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2" fill="hold">
                      <p:stCondLst>
                        <p:cond delay="indefinite"/>
                      </p:stCondLst>
                      <p:childTnLst>
                        <p:par>
                          <p:cTn id="413" fill="hold">
                            <p:stCondLst>
                              <p:cond delay="0"/>
                            </p:stCondLst>
                            <p:childTnLst>
                              <p:par>
                                <p:cTn id="4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6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7" fill="hold">
                      <p:stCondLst>
                        <p:cond delay="indefinite"/>
                      </p:stCondLst>
                      <p:childTnLst>
                        <p:par>
                          <p:cTn id="418" fill="hold">
                            <p:stCondLst>
                              <p:cond delay="0"/>
                            </p:stCondLst>
                            <p:childTnLst>
                              <p:par>
                                <p:cTn id="4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1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2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3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4" fill="hold">
                      <p:stCondLst>
                        <p:cond delay="indefinite"/>
                      </p:stCondLst>
                      <p:childTnLst>
                        <p:par>
                          <p:cTn id="425" fill="hold">
                            <p:stCondLst>
                              <p:cond delay="0"/>
                            </p:stCondLst>
                            <p:childTnLst>
                              <p:par>
                                <p:cTn id="4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8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9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0" fill="hold">
                      <p:stCondLst>
                        <p:cond delay="indefinite"/>
                      </p:stCondLst>
                      <p:childTnLst>
                        <p:par>
                          <p:cTn id="431" fill="hold">
                            <p:stCondLst>
                              <p:cond delay="0"/>
                            </p:stCondLst>
                            <p:childTnLst>
                              <p:par>
                                <p:cTn id="4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4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/>
      <p:bldP spid="21" grpId="0" animBg="1"/>
      <p:bldP spid="22" grpId="0" animBg="1"/>
      <p:bldP spid="23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47" grpId="0"/>
      <p:bldP spid="48" grpId="0"/>
      <p:bldP spid="49" grpId="0"/>
      <p:bldP spid="50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135" grpId="0"/>
      <p:bldP spid="136" grpId="0"/>
      <p:bldP spid="137" grpId="0"/>
      <p:bldP spid="138" grpId="0"/>
      <p:bldP spid="139" grpId="0"/>
      <p:bldP spid="140" grpId="0"/>
      <p:bldP spid="141" grpId="0"/>
      <p:bldP spid="142" grpId="0"/>
      <p:bldP spid="143" grpId="0"/>
      <p:bldP spid="144" grpId="0"/>
      <p:bldP spid="145" grpId="0"/>
      <p:bldP spid="149" grpId="0"/>
      <p:bldP spid="150" grpId="0"/>
      <p:bldP spid="152" grpId="0"/>
      <p:bldP spid="153" grpId="0"/>
      <p:bldP spid="154" grpId="0"/>
      <p:bldP spid="155" grpId="0"/>
      <p:bldP spid="156" grpId="0"/>
      <p:bldP spid="158" grpId="0"/>
      <p:bldP spid="159" grpId="0"/>
      <p:bldP spid="160" grpId="0"/>
      <p:bldP spid="161" grpId="0"/>
      <p:bldP spid="162" grpId="0"/>
      <p:bldP spid="163" grpId="0"/>
      <p:bldP spid="164" grpId="0"/>
      <p:bldP spid="165" grpId="0"/>
      <p:bldP spid="166" grpId="0"/>
      <p:bldP spid="167" grpId="0"/>
      <p:bldP spid="168" grpId="0"/>
      <p:bldP spid="205" grpId="0" animBg="1"/>
      <p:bldP spid="15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CONSTRUCTION OF TREE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7175-01E0-4D6C-9E84-F3AC4D1F8F0D}" type="datetime2">
              <a:rPr lang="en-US" smtClean="0"/>
              <a:t>Sunday, November 14, 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Lecturer, Dept of CSE, MIST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7</a:t>
            </a:fld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809071" y="1816631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014447" y="2381440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079098" y="2381440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021406" y="3064133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339234" y="1736465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(0,7,1)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3087412" y="3064133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227483" y="3064133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7307486" y="3064133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11740" y="3976520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1541856" y="3976520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580778" y="3976520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595143" y="3976520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663461" y="3976520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795380" y="3964272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809745" y="3976520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7940135" y="3976520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36717" y="4876659"/>
            <a:ext cx="1080448" cy="38693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217165" y="4876659"/>
            <a:ext cx="1080448" cy="38693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2297613" y="4876659"/>
            <a:ext cx="1080448" cy="38693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378061" y="4876659"/>
            <a:ext cx="1080448" cy="38693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4458509" y="4876659"/>
            <a:ext cx="1080448" cy="38693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5538957" y="4876659"/>
            <a:ext cx="1080448" cy="38693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6619405" y="4876659"/>
            <a:ext cx="1080448" cy="38693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7699853" y="4876659"/>
            <a:ext cx="1080448" cy="38693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1260733" y="2191239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(0,3,2)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569727" y="2191239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(4,7,3)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83986" y="2982936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(0,1,4)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83986" y="4504447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(0,0,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22091" y="519132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595143" y="2982936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(2,3,5)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486761" y="2976812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(4,5,6)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797918" y="2976812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(6,7,7)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456639" y="4523935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(1,1,9)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419785" y="4519575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(2,2,10)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489606" y="4523935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(3,3,11)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564237" y="4517329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(4,4,12)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634058" y="4521689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(5,5,13)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703879" y="4504447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(6,6,14)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773700" y="4508807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(7,7,15)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602539" y="519244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682987" y="520466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763435" y="520578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843883" y="519133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924331" y="519245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7004779" y="520466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8085227" y="520579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6" name="Straight Arrow Connector 5"/>
          <p:cNvCxnSpPr>
            <a:stCxn id="15" idx="2"/>
            <a:endCxn id="16" idx="7"/>
          </p:cNvCxnSpPr>
          <p:nvPr/>
        </p:nvCxnSpPr>
        <p:spPr>
          <a:xfrm flipH="1">
            <a:off x="2495870" y="2098642"/>
            <a:ext cx="1313201" cy="3653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5" idx="6"/>
            <a:endCxn id="17" idx="1"/>
          </p:cNvCxnSpPr>
          <p:nvPr/>
        </p:nvCxnSpPr>
        <p:spPr>
          <a:xfrm>
            <a:off x="4373093" y="2098642"/>
            <a:ext cx="1788604" cy="3653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16" idx="2"/>
            <a:endCxn id="18" idx="0"/>
          </p:cNvCxnSpPr>
          <p:nvPr/>
        </p:nvCxnSpPr>
        <p:spPr>
          <a:xfrm flipH="1">
            <a:off x="1303417" y="2663451"/>
            <a:ext cx="711030" cy="4006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16" idx="6"/>
            <a:endCxn id="21" idx="0"/>
          </p:cNvCxnSpPr>
          <p:nvPr/>
        </p:nvCxnSpPr>
        <p:spPr>
          <a:xfrm>
            <a:off x="2578469" y="2663451"/>
            <a:ext cx="790954" cy="4006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17" idx="2"/>
            <a:endCxn id="22" idx="0"/>
          </p:cNvCxnSpPr>
          <p:nvPr/>
        </p:nvCxnSpPr>
        <p:spPr>
          <a:xfrm flipH="1">
            <a:off x="5509494" y="2663451"/>
            <a:ext cx="569604" cy="4006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17" idx="6"/>
            <a:endCxn id="23" idx="0"/>
          </p:cNvCxnSpPr>
          <p:nvPr/>
        </p:nvCxnSpPr>
        <p:spPr>
          <a:xfrm>
            <a:off x="6643120" y="2663451"/>
            <a:ext cx="946377" cy="4006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18" idx="3"/>
            <a:endCxn id="28" idx="0"/>
          </p:cNvCxnSpPr>
          <p:nvPr/>
        </p:nvCxnSpPr>
        <p:spPr>
          <a:xfrm flipH="1">
            <a:off x="693751" y="3545556"/>
            <a:ext cx="410254" cy="4309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18" idx="5"/>
            <a:endCxn id="29" idx="0"/>
          </p:cNvCxnSpPr>
          <p:nvPr/>
        </p:nvCxnSpPr>
        <p:spPr>
          <a:xfrm>
            <a:off x="1502829" y="3545556"/>
            <a:ext cx="321038" cy="4309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21" idx="3"/>
            <a:endCxn id="30" idx="0"/>
          </p:cNvCxnSpPr>
          <p:nvPr/>
        </p:nvCxnSpPr>
        <p:spPr>
          <a:xfrm flipH="1">
            <a:off x="2862789" y="3545556"/>
            <a:ext cx="307222" cy="4309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21" idx="5"/>
            <a:endCxn id="31" idx="0"/>
          </p:cNvCxnSpPr>
          <p:nvPr/>
        </p:nvCxnSpPr>
        <p:spPr>
          <a:xfrm>
            <a:off x="3568835" y="3545556"/>
            <a:ext cx="308319" cy="4309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22" idx="3"/>
            <a:endCxn id="32" idx="0"/>
          </p:cNvCxnSpPr>
          <p:nvPr/>
        </p:nvCxnSpPr>
        <p:spPr>
          <a:xfrm flipH="1">
            <a:off x="4945472" y="3545556"/>
            <a:ext cx="364610" cy="4309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22" idx="5"/>
            <a:endCxn id="33" idx="0"/>
          </p:cNvCxnSpPr>
          <p:nvPr/>
        </p:nvCxnSpPr>
        <p:spPr>
          <a:xfrm>
            <a:off x="5708906" y="3545556"/>
            <a:ext cx="368485" cy="4187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23" idx="3"/>
            <a:endCxn id="34" idx="0"/>
          </p:cNvCxnSpPr>
          <p:nvPr/>
        </p:nvCxnSpPr>
        <p:spPr>
          <a:xfrm flipH="1">
            <a:off x="7091756" y="3545556"/>
            <a:ext cx="298329" cy="4309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23" idx="5"/>
            <a:endCxn id="35" idx="0"/>
          </p:cNvCxnSpPr>
          <p:nvPr/>
        </p:nvCxnSpPr>
        <p:spPr>
          <a:xfrm>
            <a:off x="7788909" y="3545556"/>
            <a:ext cx="433237" cy="4309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522091" y="485602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602539" y="485714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2682987" y="486936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3763435" y="487048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4843883" y="485603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5924331" y="485715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0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7004779" y="486936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9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8085227" y="487049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127412" y="5661418"/>
            <a:ext cx="496305" cy="4099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623717" y="5661417"/>
            <a:ext cx="496305" cy="4099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1119697" y="5661416"/>
            <a:ext cx="496305" cy="4099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1616002" y="5661415"/>
            <a:ext cx="496305" cy="4099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2111982" y="5661414"/>
            <a:ext cx="496305" cy="4099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2608287" y="5661413"/>
            <a:ext cx="496305" cy="4099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3104267" y="5661412"/>
            <a:ext cx="496305" cy="4099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3600572" y="5661411"/>
            <a:ext cx="496305" cy="4099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4089467" y="5661382"/>
            <a:ext cx="496305" cy="4099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4585772" y="5661381"/>
            <a:ext cx="496305" cy="4099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5081752" y="5661380"/>
            <a:ext cx="496305" cy="4099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5578057" y="5661379"/>
            <a:ext cx="496305" cy="4099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6074037" y="5661378"/>
            <a:ext cx="496305" cy="4099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6570342" y="5661377"/>
            <a:ext cx="496305" cy="4099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7066322" y="5661376"/>
            <a:ext cx="496305" cy="4099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7562627" y="5661375"/>
            <a:ext cx="496305" cy="4099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Box 116"/>
          <p:cNvSpPr txBox="1"/>
          <p:nvPr/>
        </p:nvSpPr>
        <p:spPr>
          <a:xfrm>
            <a:off x="210776" y="599671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0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726958" y="599671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1219338" y="599671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1735520" y="599671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2186170" y="599671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2702352" y="599671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3194732" y="599671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3710914" y="599671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4183532" y="599671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4699714" y="599671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9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5135913" y="6005004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10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5622173" y="6005004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11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6143521" y="6005004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12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6629781" y="6005004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13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7116387" y="600418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14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7602646" y="6004183"/>
            <a:ext cx="558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15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15285" y="5341811"/>
            <a:ext cx="580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tree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36127" y="45435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538248" y="4057505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1670579" y="4063338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  <a:endParaRPr lang="en-US" sz="2000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2695177" y="4052352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3716679" y="4052352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  <a:endParaRPr lang="en-US" sz="2000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4784997" y="4047170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5939945" y="4047170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0</a:t>
            </a:r>
            <a:endParaRPr lang="en-US" sz="2000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6930494" y="4046228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9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8060884" y="4055896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  <a:endParaRPr lang="en-US" sz="2000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1056549" y="3150510"/>
            <a:ext cx="4603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10</a:t>
            </a:r>
            <a:endParaRPr lang="en-US" sz="2000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3203241" y="3145330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2049973" y="2467714"/>
            <a:ext cx="4603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16</a:t>
            </a:r>
            <a:endParaRPr lang="en-US" sz="2000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5348232" y="3145330"/>
            <a:ext cx="322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  <a:endParaRPr lang="en-US" sz="2000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7363914" y="3154489"/>
            <a:ext cx="4603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12</a:t>
            </a:r>
            <a:endParaRPr lang="en-US" sz="2000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3866686" y="1890182"/>
            <a:ext cx="4603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30</a:t>
            </a:r>
            <a:endParaRPr lang="en-US" sz="2000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645510" y="569065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30</a:t>
            </a:r>
            <a:endParaRPr lang="en-US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1144174" y="569065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16</a:t>
            </a:r>
            <a:endParaRPr lang="en-US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1646787" y="5676291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14</a:t>
            </a:r>
            <a:endParaRPr lang="en-US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2119392" y="5676291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10</a:t>
            </a:r>
            <a:endParaRPr lang="en-US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2717044" y="567629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3197456" y="568805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3620720" y="5676291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12</a:t>
            </a:r>
            <a:endParaRPr lang="en-US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7634059" y="569235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4180662" y="568805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</a:p>
        </p:txBody>
      </p:sp>
      <p:sp>
        <p:nvSpPr>
          <p:cNvPr id="163" name="TextBox 162"/>
          <p:cNvSpPr txBox="1"/>
          <p:nvPr/>
        </p:nvSpPr>
        <p:spPr>
          <a:xfrm>
            <a:off x="4667629" y="567629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  <a:endParaRPr lang="en-US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5180637" y="567719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  <a:endParaRPr lang="en-US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5651920" y="566791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  <a:endParaRPr lang="en-US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6179315" y="566791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  <a:endParaRPr lang="en-US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6671395" y="569484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0</a:t>
            </a:r>
            <a:endParaRPr lang="en-US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7176035" y="568805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9</a:t>
            </a:r>
            <a:endParaRPr lang="en-US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6118876" y="2465995"/>
            <a:ext cx="4603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14</a:t>
            </a:r>
            <a:endParaRPr lang="en-US" sz="2000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8058932" y="1794938"/>
            <a:ext cx="3439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n = 8 (Number of elements in a)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8052794" y="2119634"/>
            <a:ext cx="3026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Height of tree, h = 3 (log</a:t>
            </a:r>
            <a:r>
              <a:rPr lang="en-US" sz="800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n)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8046259" y="2415145"/>
            <a:ext cx="4024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Tree index of the last node in tree is N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8770001" y="2762952"/>
            <a:ext cx="2746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N=2</a:t>
            </a:r>
            <a:r>
              <a:rPr lang="en-US" baseline="300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0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+2</a:t>
            </a:r>
            <a:r>
              <a:rPr lang="en-US" baseline="300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+2</a:t>
            </a:r>
            <a:r>
              <a:rPr lang="en-US" baseline="300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+…..+2</a:t>
            </a:r>
            <a:r>
              <a:rPr lang="en-US" baseline="300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h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…(</a:t>
            </a:r>
            <a:r>
              <a:rPr lang="en-US" dirty="0" err="1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8766905" y="3026831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N-2</a:t>
            </a:r>
            <a:r>
              <a:rPr lang="en-US" baseline="300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0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=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  <a:r>
              <a:rPr lang="en-US" baseline="300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+2</a:t>
            </a:r>
            <a:r>
              <a:rPr lang="en-US" baseline="300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+…..+2</a:t>
            </a:r>
            <a:r>
              <a:rPr lang="en-US" baseline="300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h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8766905" y="3331132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N-1=2</a:t>
            </a:r>
            <a:r>
              <a:rPr lang="en-US" baseline="300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+2</a:t>
            </a:r>
            <a:r>
              <a:rPr lang="en-US" baseline="300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+…..+2</a:t>
            </a:r>
            <a:r>
              <a:rPr lang="en-US" baseline="300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h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8766905" y="3605587"/>
            <a:ext cx="2515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N-1=2(2</a:t>
            </a:r>
            <a:r>
              <a:rPr lang="en-US" baseline="300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0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+2</a:t>
            </a:r>
            <a:r>
              <a:rPr lang="en-US" baseline="300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+…..+2</a:t>
            </a:r>
            <a:r>
              <a:rPr lang="en-US" baseline="300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h-1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8766905" y="3873661"/>
            <a:ext cx="3252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N-1=2(2</a:t>
            </a:r>
            <a:r>
              <a:rPr lang="en-US" baseline="300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0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+2</a:t>
            </a:r>
            <a:r>
              <a:rPr lang="en-US" baseline="300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+…..+2</a:t>
            </a:r>
            <a:r>
              <a:rPr lang="en-US" baseline="300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h-1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+2</a:t>
            </a:r>
            <a:r>
              <a:rPr lang="en-US" baseline="300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h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-2</a:t>
            </a:r>
            <a:r>
              <a:rPr lang="en-US" baseline="300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h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8762777" y="4163703"/>
            <a:ext cx="3365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N-1=2(2</a:t>
            </a:r>
            <a:r>
              <a:rPr lang="en-US" baseline="300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0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+2</a:t>
            </a:r>
            <a:r>
              <a:rPr lang="en-US" baseline="300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+…..+2</a:t>
            </a:r>
            <a:r>
              <a:rPr lang="en-US" baseline="300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h-1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+2</a:t>
            </a:r>
            <a:r>
              <a:rPr lang="en-US" baseline="300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h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)-2.2</a:t>
            </a:r>
            <a:r>
              <a:rPr lang="en-US" baseline="300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h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8767114" y="4420316"/>
            <a:ext cx="151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N-1=2N-2.2</a:t>
            </a:r>
            <a:r>
              <a:rPr lang="en-US" baseline="300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h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8769275" y="4684695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N=2.2</a:t>
            </a:r>
            <a:r>
              <a:rPr lang="en-US" baseline="300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h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-1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10284366" y="4416190"/>
            <a:ext cx="1588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N=2x(2</a:t>
            </a:r>
            <a:r>
              <a:rPr lang="en-US" baseline="300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log</a:t>
            </a:r>
            <a:r>
              <a:rPr lang="en-US" sz="1200" b="1" baseline="300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  <a:r>
              <a:rPr lang="en-US" baseline="300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n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)-1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02" name="TextBox 201"/>
          <p:cNvSpPr txBox="1"/>
          <p:nvPr/>
        </p:nvSpPr>
        <p:spPr>
          <a:xfrm>
            <a:off x="10279066" y="4652605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N=2n-1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8740218" y="5003088"/>
            <a:ext cx="33359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dirty="0" smtClean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So the required memory for the tree is 2n, as it is considered that the array used to store the tree is indexed from 0</a:t>
            </a:r>
            <a:endParaRPr lang="en-US" sz="1400" b="1" dirty="0">
              <a:solidFill>
                <a:srgbClr val="FF000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8712314" y="5662720"/>
            <a:ext cx="33359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dirty="0" smtClean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Here, size of the given array, n = 8</a:t>
            </a:r>
          </a:p>
          <a:p>
            <a:pPr algn="just"/>
            <a:r>
              <a:rPr lang="en-US" sz="1400" b="1" dirty="0" smtClean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So, size of the tree is, N = 2x8 = 16</a:t>
            </a:r>
          </a:p>
          <a:p>
            <a:pPr algn="just"/>
            <a:r>
              <a:rPr lang="en-US" sz="1400" b="1" dirty="0" smtClean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So the theorem is proved correct</a:t>
            </a:r>
            <a:endParaRPr lang="en-US" sz="1400" b="1" dirty="0">
              <a:solidFill>
                <a:srgbClr val="FF000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7800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" grpId="0"/>
      <p:bldP spid="175" grpId="0"/>
      <p:bldP spid="176" grpId="0"/>
      <p:bldP spid="178" grpId="0"/>
      <p:bldP spid="180" grpId="0"/>
      <p:bldP spid="182" grpId="0"/>
      <p:bldP spid="186" grpId="0"/>
      <p:bldP spid="188" grpId="0"/>
      <p:bldP spid="190" grpId="0"/>
      <p:bldP spid="192" grpId="0"/>
      <p:bldP spid="194" grpId="0"/>
      <p:bldP spid="200" grpId="0"/>
      <p:bldP spid="202" grpId="0"/>
      <p:bldP spid="207" grpId="0"/>
      <p:bldP spid="15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CONSTRUCTION OF TREE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7175-01E0-4D6C-9E84-F3AC4D1F8F0D}" type="datetime2">
              <a:rPr lang="en-US" smtClean="0"/>
              <a:t>Sunday, November 14, 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Lecturer, Dept of CSE, MIST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8</a:t>
            </a:fld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5657737" y="2431737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3871396" y="2840009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7936047" y="2840009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2879111" y="3303402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6192902" y="2309242"/>
            <a:ext cx="731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(0,9,1)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87" name="Oval 86"/>
          <p:cNvSpPr/>
          <p:nvPr/>
        </p:nvSpPr>
        <p:spPr>
          <a:xfrm>
            <a:off x="4945117" y="3303402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7085188" y="3303402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/>
          <p:cNvSpPr/>
          <p:nvPr/>
        </p:nvSpPr>
        <p:spPr>
          <a:xfrm>
            <a:off x="9165191" y="3303402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2276583" y="3980833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3406699" y="3980833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4445621" y="3980833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5459986" y="3980833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6528304" y="3980833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7660223" y="3968585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8674588" y="3980833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9804978" y="3980833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3117682" y="2649808"/>
            <a:ext cx="731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(0,4,2)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8426676" y="2649808"/>
            <a:ext cx="731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(5,9,3)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2141691" y="3222205"/>
            <a:ext cx="731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(0,2,4)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2124676" y="4501349"/>
            <a:ext cx="731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(0,1,8)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5373380" y="3222205"/>
            <a:ext cx="731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(3,4,5)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6486539" y="3216081"/>
            <a:ext cx="731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(5,7,6)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9655623" y="3216081"/>
            <a:ext cx="731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(8,9,7)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3297329" y="4520837"/>
            <a:ext cx="731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(2,2,9)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4260475" y="4516477"/>
            <a:ext cx="841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(3,3,10)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5330296" y="4520837"/>
            <a:ext cx="841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(4,4,11)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6404927" y="4514231"/>
            <a:ext cx="841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(5,6,12)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7474748" y="4518591"/>
            <a:ext cx="841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(7,7,13)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8544569" y="4501349"/>
            <a:ext cx="841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(8,8,14)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9614390" y="4505709"/>
            <a:ext cx="841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(9,9,15)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112" name="Straight Arrow Connector 111"/>
          <p:cNvCxnSpPr>
            <a:stCxn id="82" idx="2"/>
            <a:endCxn id="83" idx="7"/>
          </p:cNvCxnSpPr>
          <p:nvPr/>
        </p:nvCxnSpPr>
        <p:spPr>
          <a:xfrm flipH="1">
            <a:off x="4352819" y="2713748"/>
            <a:ext cx="1304918" cy="2088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82" idx="6"/>
            <a:endCxn id="84" idx="1"/>
          </p:cNvCxnSpPr>
          <p:nvPr/>
        </p:nvCxnSpPr>
        <p:spPr>
          <a:xfrm>
            <a:off x="6221759" y="2713748"/>
            <a:ext cx="1796887" cy="2088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83" idx="2"/>
            <a:endCxn id="85" idx="0"/>
          </p:cNvCxnSpPr>
          <p:nvPr/>
        </p:nvCxnSpPr>
        <p:spPr>
          <a:xfrm flipH="1">
            <a:off x="3161122" y="3122020"/>
            <a:ext cx="710274" cy="1813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83" idx="6"/>
            <a:endCxn id="87" idx="0"/>
          </p:cNvCxnSpPr>
          <p:nvPr/>
        </p:nvCxnSpPr>
        <p:spPr>
          <a:xfrm>
            <a:off x="4435418" y="3122020"/>
            <a:ext cx="791710" cy="1813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84" idx="2"/>
            <a:endCxn id="88" idx="0"/>
          </p:cNvCxnSpPr>
          <p:nvPr/>
        </p:nvCxnSpPr>
        <p:spPr>
          <a:xfrm flipH="1">
            <a:off x="7367199" y="3122020"/>
            <a:ext cx="568848" cy="1813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84" idx="6"/>
            <a:endCxn id="89" idx="0"/>
          </p:cNvCxnSpPr>
          <p:nvPr/>
        </p:nvCxnSpPr>
        <p:spPr>
          <a:xfrm>
            <a:off x="8500069" y="3122020"/>
            <a:ext cx="947133" cy="1813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85" idx="3"/>
            <a:endCxn id="90" idx="0"/>
          </p:cNvCxnSpPr>
          <p:nvPr/>
        </p:nvCxnSpPr>
        <p:spPr>
          <a:xfrm flipH="1">
            <a:off x="2558594" y="3784825"/>
            <a:ext cx="403116" cy="1960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85" idx="5"/>
            <a:endCxn id="91" idx="0"/>
          </p:cNvCxnSpPr>
          <p:nvPr/>
        </p:nvCxnSpPr>
        <p:spPr>
          <a:xfrm>
            <a:off x="3360534" y="3784825"/>
            <a:ext cx="328176" cy="1960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87" idx="3"/>
            <a:endCxn id="92" idx="0"/>
          </p:cNvCxnSpPr>
          <p:nvPr/>
        </p:nvCxnSpPr>
        <p:spPr>
          <a:xfrm flipH="1">
            <a:off x="4727632" y="3784825"/>
            <a:ext cx="300084" cy="1960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87" idx="5"/>
            <a:endCxn id="93" idx="0"/>
          </p:cNvCxnSpPr>
          <p:nvPr/>
        </p:nvCxnSpPr>
        <p:spPr>
          <a:xfrm>
            <a:off x="5426540" y="3784825"/>
            <a:ext cx="315457" cy="1960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88" idx="3"/>
            <a:endCxn id="94" idx="0"/>
          </p:cNvCxnSpPr>
          <p:nvPr/>
        </p:nvCxnSpPr>
        <p:spPr>
          <a:xfrm flipH="1">
            <a:off x="6810315" y="3784825"/>
            <a:ext cx="357472" cy="1960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88" idx="5"/>
            <a:endCxn id="95" idx="0"/>
          </p:cNvCxnSpPr>
          <p:nvPr/>
        </p:nvCxnSpPr>
        <p:spPr>
          <a:xfrm>
            <a:off x="7566611" y="3784825"/>
            <a:ext cx="375623" cy="1837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89" idx="3"/>
            <a:endCxn id="96" idx="0"/>
          </p:cNvCxnSpPr>
          <p:nvPr/>
        </p:nvCxnSpPr>
        <p:spPr>
          <a:xfrm flipH="1">
            <a:off x="8956599" y="3784825"/>
            <a:ext cx="291191" cy="1960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stCxn id="89" idx="5"/>
            <a:endCxn id="97" idx="0"/>
          </p:cNvCxnSpPr>
          <p:nvPr/>
        </p:nvCxnSpPr>
        <p:spPr>
          <a:xfrm>
            <a:off x="9646614" y="3784825"/>
            <a:ext cx="440375" cy="1960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/>
          <p:cNvSpPr txBox="1"/>
          <p:nvPr/>
        </p:nvSpPr>
        <p:spPr>
          <a:xfrm>
            <a:off x="1097280" y="1719829"/>
            <a:ext cx="621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Will the tree index of the last node (N) will be always 2n?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75" name="Oval 174"/>
          <p:cNvSpPr/>
          <p:nvPr/>
        </p:nvSpPr>
        <p:spPr>
          <a:xfrm>
            <a:off x="1672532" y="4851554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/>
          <p:cNvSpPr/>
          <p:nvPr/>
        </p:nvSpPr>
        <p:spPr>
          <a:xfrm>
            <a:off x="2830666" y="4851554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val 177"/>
          <p:cNvSpPr/>
          <p:nvPr/>
        </p:nvSpPr>
        <p:spPr>
          <a:xfrm>
            <a:off x="5857260" y="4851554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Oval 179"/>
          <p:cNvSpPr/>
          <p:nvPr/>
        </p:nvSpPr>
        <p:spPr>
          <a:xfrm>
            <a:off x="7284600" y="4851554"/>
            <a:ext cx="564022" cy="56402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>
            <a:stCxn id="90" idx="2"/>
            <a:endCxn id="175" idx="0"/>
          </p:cNvCxnSpPr>
          <p:nvPr/>
        </p:nvCxnSpPr>
        <p:spPr>
          <a:xfrm flipH="1">
            <a:off x="1954543" y="4262844"/>
            <a:ext cx="322040" cy="5887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90" idx="6"/>
            <a:endCxn id="176" idx="0"/>
          </p:cNvCxnSpPr>
          <p:nvPr/>
        </p:nvCxnSpPr>
        <p:spPr>
          <a:xfrm>
            <a:off x="2840605" y="4262844"/>
            <a:ext cx="272072" cy="5887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94" idx="2"/>
            <a:endCxn id="178" idx="0"/>
          </p:cNvCxnSpPr>
          <p:nvPr/>
        </p:nvCxnSpPr>
        <p:spPr>
          <a:xfrm flipH="1">
            <a:off x="6139271" y="4262844"/>
            <a:ext cx="389033" cy="5887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94" idx="6"/>
            <a:endCxn id="180" idx="0"/>
          </p:cNvCxnSpPr>
          <p:nvPr/>
        </p:nvCxnSpPr>
        <p:spPr>
          <a:xfrm>
            <a:off x="7092326" y="4262844"/>
            <a:ext cx="474285" cy="5887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Box 193"/>
          <p:cNvSpPr txBox="1"/>
          <p:nvPr/>
        </p:nvSpPr>
        <p:spPr>
          <a:xfrm>
            <a:off x="1510125" y="5373744"/>
            <a:ext cx="841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(0,0,16)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2721504" y="5370363"/>
            <a:ext cx="841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(1,1,17)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44940" y="5686046"/>
            <a:ext cx="9800353" cy="683295"/>
            <a:chOff x="1013929" y="5712554"/>
            <a:chExt cx="9800353" cy="683295"/>
          </a:xfrm>
        </p:grpSpPr>
        <p:sp>
          <p:nvSpPr>
            <p:cNvPr id="276" name="TextBox 275"/>
            <p:cNvSpPr txBox="1"/>
            <p:nvPr/>
          </p:nvSpPr>
          <p:spPr>
            <a:xfrm>
              <a:off x="1639670" y="6079785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0</a:t>
              </a:r>
            </a:p>
          </p:txBody>
        </p:sp>
        <p:sp>
          <p:nvSpPr>
            <p:cNvPr id="277" name="TextBox 276"/>
            <p:cNvSpPr txBox="1"/>
            <p:nvPr/>
          </p:nvSpPr>
          <p:spPr>
            <a:xfrm>
              <a:off x="1971481" y="6079785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1</a:t>
              </a:r>
              <a:endParaRPr lang="en-US" sz="1400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278" name="TextBox 277"/>
            <p:cNvSpPr txBox="1"/>
            <p:nvPr/>
          </p:nvSpPr>
          <p:spPr>
            <a:xfrm>
              <a:off x="2340938" y="6079785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2</a:t>
              </a:r>
              <a:endParaRPr lang="en-US" sz="1400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279" name="TextBox 278"/>
            <p:cNvSpPr txBox="1"/>
            <p:nvPr/>
          </p:nvSpPr>
          <p:spPr>
            <a:xfrm>
              <a:off x="2698091" y="6079785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3</a:t>
              </a:r>
            </a:p>
          </p:txBody>
        </p:sp>
        <p:sp>
          <p:nvSpPr>
            <p:cNvPr id="280" name="TextBox 279"/>
            <p:cNvSpPr txBox="1"/>
            <p:nvPr/>
          </p:nvSpPr>
          <p:spPr>
            <a:xfrm>
              <a:off x="3028222" y="6079785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4</a:t>
              </a:r>
              <a:endParaRPr lang="en-US" sz="1400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281" name="TextBox 280"/>
            <p:cNvSpPr txBox="1"/>
            <p:nvPr/>
          </p:nvSpPr>
          <p:spPr>
            <a:xfrm>
              <a:off x="3384217" y="6079785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5</a:t>
              </a:r>
            </a:p>
          </p:txBody>
        </p:sp>
        <p:sp>
          <p:nvSpPr>
            <p:cNvPr id="282" name="TextBox 281"/>
            <p:cNvSpPr txBox="1"/>
            <p:nvPr/>
          </p:nvSpPr>
          <p:spPr>
            <a:xfrm>
              <a:off x="3762504" y="6079785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6</a:t>
              </a:r>
            </a:p>
          </p:txBody>
        </p:sp>
        <p:sp>
          <p:nvSpPr>
            <p:cNvPr id="283" name="TextBox 282"/>
            <p:cNvSpPr txBox="1"/>
            <p:nvPr/>
          </p:nvSpPr>
          <p:spPr>
            <a:xfrm>
              <a:off x="4094157" y="6079785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7</a:t>
              </a:r>
              <a:endParaRPr lang="en-US" sz="1400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284" name="TextBox 283"/>
            <p:cNvSpPr txBox="1"/>
            <p:nvPr/>
          </p:nvSpPr>
          <p:spPr>
            <a:xfrm>
              <a:off x="4469038" y="6079785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8</a:t>
              </a:r>
              <a:endParaRPr lang="en-US" sz="1400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285" name="TextBox 284"/>
            <p:cNvSpPr txBox="1"/>
            <p:nvPr/>
          </p:nvSpPr>
          <p:spPr>
            <a:xfrm>
              <a:off x="4792346" y="6079785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9</a:t>
              </a:r>
            </a:p>
          </p:txBody>
        </p:sp>
        <p:sp>
          <p:nvSpPr>
            <p:cNvPr id="286" name="TextBox 285"/>
            <p:cNvSpPr txBox="1"/>
            <p:nvPr/>
          </p:nvSpPr>
          <p:spPr>
            <a:xfrm>
              <a:off x="5078932" y="6088072"/>
              <a:ext cx="3770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10</a:t>
              </a:r>
              <a:endParaRPr lang="en-US" sz="1400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287" name="TextBox 286"/>
            <p:cNvSpPr txBox="1"/>
            <p:nvPr/>
          </p:nvSpPr>
          <p:spPr>
            <a:xfrm>
              <a:off x="5458368" y="6079785"/>
              <a:ext cx="3770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11</a:t>
              </a:r>
              <a:endParaRPr lang="en-US" sz="1400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288" name="TextBox 287"/>
            <p:cNvSpPr txBox="1"/>
            <p:nvPr/>
          </p:nvSpPr>
          <p:spPr>
            <a:xfrm>
              <a:off x="5793755" y="6088072"/>
              <a:ext cx="3770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12</a:t>
              </a:r>
              <a:endParaRPr lang="en-US" sz="1400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289" name="TextBox 288"/>
            <p:cNvSpPr txBox="1"/>
            <p:nvPr/>
          </p:nvSpPr>
          <p:spPr>
            <a:xfrm>
              <a:off x="6177558" y="6088072"/>
              <a:ext cx="3770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13</a:t>
              </a:r>
              <a:endParaRPr lang="en-US" sz="1400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1601773" y="5767984"/>
              <a:ext cx="352713" cy="34383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TextBox 234"/>
            <p:cNvSpPr txBox="1"/>
            <p:nvPr/>
          </p:nvSpPr>
          <p:spPr>
            <a:xfrm>
              <a:off x="6489015" y="6079785"/>
              <a:ext cx="3770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14</a:t>
              </a:r>
              <a:endParaRPr lang="en-US" sz="1400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236" name="TextBox 235"/>
            <p:cNvSpPr txBox="1"/>
            <p:nvPr/>
          </p:nvSpPr>
          <p:spPr>
            <a:xfrm>
              <a:off x="6862873" y="6081587"/>
              <a:ext cx="3770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15</a:t>
              </a:r>
              <a:endParaRPr lang="en-US" sz="1400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237" name="TextBox 236"/>
            <p:cNvSpPr txBox="1"/>
            <p:nvPr/>
          </p:nvSpPr>
          <p:spPr>
            <a:xfrm>
              <a:off x="7224939" y="6074874"/>
              <a:ext cx="3770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16</a:t>
              </a:r>
              <a:endParaRPr lang="en-US" sz="1400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238" name="TextBox 237"/>
            <p:cNvSpPr txBox="1"/>
            <p:nvPr/>
          </p:nvSpPr>
          <p:spPr>
            <a:xfrm>
              <a:off x="7587641" y="6081587"/>
              <a:ext cx="3770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17</a:t>
              </a:r>
              <a:endParaRPr lang="en-US" sz="1400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239" name="Rectangle 238"/>
            <p:cNvSpPr/>
            <p:nvPr/>
          </p:nvSpPr>
          <p:spPr>
            <a:xfrm>
              <a:off x="1955814" y="5767983"/>
              <a:ext cx="352713" cy="34383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Rectangle 239"/>
            <p:cNvSpPr/>
            <p:nvPr/>
          </p:nvSpPr>
          <p:spPr>
            <a:xfrm>
              <a:off x="2307828" y="5767983"/>
              <a:ext cx="352713" cy="34383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Rectangle 240"/>
            <p:cNvSpPr/>
            <p:nvPr/>
          </p:nvSpPr>
          <p:spPr>
            <a:xfrm>
              <a:off x="2661869" y="5767982"/>
              <a:ext cx="352713" cy="34383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Rectangle 267"/>
            <p:cNvSpPr/>
            <p:nvPr/>
          </p:nvSpPr>
          <p:spPr>
            <a:xfrm>
              <a:off x="3012555" y="5764601"/>
              <a:ext cx="352713" cy="34383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Rectangle 270"/>
            <p:cNvSpPr/>
            <p:nvPr/>
          </p:nvSpPr>
          <p:spPr>
            <a:xfrm>
              <a:off x="3366596" y="5764600"/>
              <a:ext cx="352713" cy="34383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3718610" y="5764600"/>
              <a:ext cx="352713" cy="34383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Rectangle 274"/>
            <p:cNvSpPr/>
            <p:nvPr/>
          </p:nvSpPr>
          <p:spPr>
            <a:xfrm>
              <a:off x="4072651" y="5764599"/>
              <a:ext cx="352713" cy="34383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Rectangle 301"/>
            <p:cNvSpPr/>
            <p:nvPr/>
          </p:nvSpPr>
          <p:spPr>
            <a:xfrm>
              <a:off x="4427644" y="5762907"/>
              <a:ext cx="352713" cy="34383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Rectangle 302"/>
            <p:cNvSpPr/>
            <p:nvPr/>
          </p:nvSpPr>
          <p:spPr>
            <a:xfrm>
              <a:off x="4781685" y="5762906"/>
              <a:ext cx="352713" cy="34383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4" name="Rectangle 303"/>
            <p:cNvSpPr/>
            <p:nvPr/>
          </p:nvSpPr>
          <p:spPr>
            <a:xfrm>
              <a:off x="5133699" y="5762906"/>
              <a:ext cx="352713" cy="34383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" name="Rectangle 304"/>
            <p:cNvSpPr/>
            <p:nvPr/>
          </p:nvSpPr>
          <p:spPr>
            <a:xfrm>
              <a:off x="5487740" y="5762905"/>
              <a:ext cx="352713" cy="34383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Rectangle 305"/>
            <p:cNvSpPr/>
            <p:nvPr/>
          </p:nvSpPr>
          <p:spPr>
            <a:xfrm>
              <a:off x="5838426" y="5759524"/>
              <a:ext cx="352713" cy="34383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Rectangle 306"/>
            <p:cNvSpPr/>
            <p:nvPr/>
          </p:nvSpPr>
          <p:spPr>
            <a:xfrm>
              <a:off x="6192467" y="5759523"/>
              <a:ext cx="352713" cy="34383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Rectangle 307"/>
            <p:cNvSpPr/>
            <p:nvPr/>
          </p:nvSpPr>
          <p:spPr>
            <a:xfrm>
              <a:off x="6544481" y="5759523"/>
              <a:ext cx="352713" cy="34383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Rectangle 308"/>
            <p:cNvSpPr/>
            <p:nvPr/>
          </p:nvSpPr>
          <p:spPr>
            <a:xfrm>
              <a:off x="6898522" y="5759522"/>
              <a:ext cx="352713" cy="34383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" name="Rectangle 309"/>
            <p:cNvSpPr/>
            <p:nvPr/>
          </p:nvSpPr>
          <p:spPr>
            <a:xfrm>
              <a:off x="7250536" y="5755291"/>
              <a:ext cx="352713" cy="34383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" name="Rectangle 310"/>
            <p:cNvSpPr/>
            <p:nvPr/>
          </p:nvSpPr>
          <p:spPr>
            <a:xfrm>
              <a:off x="7604577" y="5755290"/>
              <a:ext cx="352713" cy="34383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Rectangle 311"/>
            <p:cNvSpPr/>
            <p:nvPr/>
          </p:nvSpPr>
          <p:spPr>
            <a:xfrm>
              <a:off x="7956591" y="5755290"/>
              <a:ext cx="352713" cy="34383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Rectangle 312"/>
            <p:cNvSpPr/>
            <p:nvPr/>
          </p:nvSpPr>
          <p:spPr>
            <a:xfrm>
              <a:off x="8310632" y="5755289"/>
              <a:ext cx="352713" cy="34383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Rectangle 313"/>
            <p:cNvSpPr/>
            <p:nvPr/>
          </p:nvSpPr>
          <p:spPr>
            <a:xfrm>
              <a:off x="8661318" y="5751908"/>
              <a:ext cx="352713" cy="34383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Rectangle 314"/>
            <p:cNvSpPr/>
            <p:nvPr/>
          </p:nvSpPr>
          <p:spPr>
            <a:xfrm>
              <a:off x="9015359" y="5751907"/>
              <a:ext cx="352713" cy="34383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Rectangle 315"/>
            <p:cNvSpPr/>
            <p:nvPr/>
          </p:nvSpPr>
          <p:spPr>
            <a:xfrm>
              <a:off x="9367373" y="5751907"/>
              <a:ext cx="352713" cy="34383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Rectangle 316"/>
            <p:cNvSpPr/>
            <p:nvPr/>
          </p:nvSpPr>
          <p:spPr>
            <a:xfrm>
              <a:off x="9721414" y="5751906"/>
              <a:ext cx="352713" cy="34383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Rectangle 317"/>
            <p:cNvSpPr/>
            <p:nvPr/>
          </p:nvSpPr>
          <p:spPr>
            <a:xfrm>
              <a:off x="10076407" y="5750214"/>
              <a:ext cx="352713" cy="34383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Rectangle 318"/>
            <p:cNvSpPr/>
            <p:nvPr/>
          </p:nvSpPr>
          <p:spPr>
            <a:xfrm>
              <a:off x="10430448" y="5750213"/>
              <a:ext cx="352713" cy="34383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TextBox 325"/>
            <p:cNvSpPr txBox="1"/>
            <p:nvPr/>
          </p:nvSpPr>
          <p:spPr>
            <a:xfrm>
              <a:off x="1013929" y="5712554"/>
              <a:ext cx="5808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tree</a:t>
              </a:r>
              <a:endParaRPr lang="en-US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327" name="TextBox 326"/>
            <p:cNvSpPr txBox="1"/>
            <p:nvPr/>
          </p:nvSpPr>
          <p:spPr>
            <a:xfrm>
              <a:off x="7928547" y="6081587"/>
              <a:ext cx="3770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18</a:t>
              </a:r>
              <a:endParaRPr lang="en-US" sz="1400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328" name="TextBox 327"/>
            <p:cNvSpPr txBox="1"/>
            <p:nvPr/>
          </p:nvSpPr>
          <p:spPr>
            <a:xfrm>
              <a:off x="8307983" y="6073300"/>
              <a:ext cx="3770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19</a:t>
              </a:r>
              <a:endParaRPr lang="en-US" sz="1400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329" name="TextBox 328"/>
            <p:cNvSpPr txBox="1"/>
            <p:nvPr/>
          </p:nvSpPr>
          <p:spPr>
            <a:xfrm>
              <a:off x="8643370" y="6081587"/>
              <a:ext cx="3770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20</a:t>
              </a:r>
              <a:endParaRPr lang="en-US" sz="1400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330" name="TextBox 329"/>
            <p:cNvSpPr txBox="1"/>
            <p:nvPr/>
          </p:nvSpPr>
          <p:spPr>
            <a:xfrm>
              <a:off x="9027173" y="6081587"/>
              <a:ext cx="3770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21</a:t>
              </a:r>
              <a:endParaRPr lang="en-US" sz="1400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331" name="TextBox 330"/>
            <p:cNvSpPr txBox="1"/>
            <p:nvPr/>
          </p:nvSpPr>
          <p:spPr>
            <a:xfrm>
              <a:off x="9338630" y="6073300"/>
              <a:ext cx="3770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22</a:t>
              </a:r>
              <a:endParaRPr lang="en-US" sz="1400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332" name="TextBox 331"/>
            <p:cNvSpPr txBox="1"/>
            <p:nvPr/>
          </p:nvSpPr>
          <p:spPr>
            <a:xfrm>
              <a:off x="9712488" y="6075102"/>
              <a:ext cx="3770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23</a:t>
              </a:r>
              <a:endParaRPr lang="en-US" sz="1400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333" name="TextBox 332"/>
            <p:cNvSpPr txBox="1"/>
            <p:nvPr/>
          </p:nvSpPr>
          <p:spPr>
            <a:xfrm>
              <a:off x="10074554" y="6068389"/>
              <a:ext cx="3770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24</a:t>
              </a:r>
              <a:endParaRPr lang="en-US" sz="1400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  <p:sp>
          <p:nvSpPr>
            <p:cNvPr id="334" name="TextBox 333"/>
            <p:cNvSpPr txBox="1"/>
            <p:nvPr/>
          </p:nvSpPr>
          <p:spPr>
            <a:xfrm>
              <a:off x="10437256" y="6075102"/>
              <a:ext cx="3770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egoe UI Symbol" panose="020B0502040204020203" pitchFamily="34" charset="0"/>
                  <a:ea typeface="Segoe UI Symbol" panose="020B0502040204020203" pitchFamily="34" charset="0"/>
                </a:rPr>
                <a:t>25</a:t>
              </a:r>
              <a:endParaRPr lang="en-US" sz="1400" dirty="0">
                <a:latin typeface="Segoe UI Symbol" panose="020B0502040204020203" pitchFamily="34" charset="0"/>
                <a:ea typeface="Segoe UI Symbol" panose="020B0502040204020203" pitchFamily="34" charset="0"/>
              </a:endParaRPr>
            </a:p>
          </p:txBody>
        </p:sp>
      </p:grpSp>
      <p:sp>
        <p:nvSpPr>
          <p:cNvPr id="341" name="TextBox 340"/>
          <p:cNvSpPr txBox="1"/>
          <p:nvPr/>
        </p:nvSpPr>
        <p:spPr>
          <a:xfrm>
            <a:off x="5720702" y="5402744"/>
            <a:ext cx="841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(5,5,24)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342" name="TextBox 341"/>
          <p:cNvSpPr txBox="1"/>
          <p:nvPr/>
        </p:nvSpPr>
        <p:spPr>
          <a:xfrm>
            <a:off x="7193107" y="5378530"/>
            <a:ext cx="841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(6,6,25)</a:t>
            </a:r>
            <a:endParaRPr lang="en-US" sz="16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343" name="TextBox 342"/>
          <p:cNvSpPr txBox="1"/>
          <p:nvPr/>
        </p:nvSpPr>
        <p:spPr>
          <a:xfrm>
            <a:off x="986633" y="5699483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  <a:endParaRPr lang="en-US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344" name="TextBox 343"/>
          <p:cNvSpPr txBox="1"/>
          <p:nvPr/>
        </p:nvSpPr>
        <p:spPr>
          <a:xfrm>
            <a:off x="1348001" y="5700236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  <a:endParaRPr lang="en-US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347" name="TextBox 346"/>
          <p:cNvSpPr txBox="1"/>
          <p:nvPr/>
        </p:nvSpPr>
        <p:spPr>
          <a:xfrm>
            <a:off x="1720908" y="5712036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  <a:endParaRPr lang="en-US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348" name="TextBox 347"/>
          <p:cNvSpPr txBox="1"/>
          <p:nvPr/>
        </p:nvSpPr>
        <p:spPr>
          <a:xfrm>
            <a:off x="2082276" y="5712789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  <a:endParaRPr lang="en-US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349" name="TextBox 348"/>
          <p:cNvSpPr txBox="1"/>
          <p:nvPr/>
        </p:nvSpPr>
        <p:spPr>
          <a:xfrm>
            <a:off x="2413200" y="5710575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  <a:endParaRPr lang="en-US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350" name="TextBox 349"/>
          <p:cNvSpPr txBox="1"/>
          <p:nvPr/>
        </p:nvSpPr>
        <p:spPr>
          <a:xfrm>
            <a:off x="2774568" y="5711328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  <a:endParaRPr lang="en-US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351" name="TextBox 350"/>
          <p:cNvSpPr txBox="1"/>
          <p:nvPr/>
        </p:nvSpPr>
        <p:spPr>
          <a:xfrm>
            <a:off x="3147475" y="5723128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  <a:endParaRPr lang="en-US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352" name="TextBox 351"/>
          <p:cNvSpPr txBox="1"/>
          <p:nvPr/>
        </p:nvSpPr>
        <p:spPr>
          <a:xfrm>
            <a:off x="3508843" y="5723881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  <a:endParaRPr lang="en-US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353" name="TextBox 352"/>
          <p:cNvSpPr txBox="1"/>
          <p:nvPr/>
        </p:nvSpPr>
        <p:spPr>
          <a:xfrm>
            <a:off x="3802889" y="5701947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  <a:endParaRPr lang="en-US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354" name="TextBox 353"/>
          <p:cNvSpPr txBox="1"/>
          <p:nvPr/>
        </p:nvSpPr>
        <p:spPr>
          <a:xfrm>
            <a:off x="4164257" y="5702700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  <a:endParaRPr lang="en-US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355" name="TextBox 354"/>
          <p:cNvSpPr txBox="1"/>
          <p:nvPr/>
        </p:nvSpPr>
        <p:spPr>
          <a:xfrm>
            <a:off x="4537164" y="5714500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  <a:endParaRPr lang="en-US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356" name="TextBox 355"/>
          <p:cNvSpPr txBox="1"/>
          <p:nvPr/>
        </p:nvSpPr>
        <p:spPr>
          <a:xfrm>
            <a:off x="4898532" y="5715253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  <a:endParaRPr lang="en-US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357" name="TextBox 356"/>
          <p:cNvSpPr txBox="1"/>
          <p:nvPr/>
        </p:nvSpPr>
        <p:spPr>
          <a:xfrm>
            <a:off x="5229456" y="5713039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  <a:endParaRPr lang="en-US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358" name="TextBox 357"/>
          <p:cNvSpPr txBox="1"/>
          <p:nvPr/>
        </p:nvSpPr>
        <p:spPr>
          <a:xfrm>
            <a:off x="5590824" y="5713792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  <a:endParaRPr lang="en-US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359" name="TextBox 358"/>
          <p:cNvSpPr txBox="1"/>
          <p:nvPr/>
        </p:nvSpPr>
        <p:spPr>
          <a:xfrm>
            <a:off x="5963731" y="5725592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  <a:endParaRPr lang="en-US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360" name="TextBox 359"/>
          <p:cNvSpPr txBox="1"/>
          <p:nvPr/>
        </p:nvSpPr>
        <p:spPr>
          <a:xfrm>
            <a:off x="6325099" y="5726345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  <a:endParaRPr lang="en-US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361" name="TextBox 360"/>
          <p:cNvSpPr txBox="1"/>
          <p:nvPr/>
        </p:nvSpPr>
        <p:spPr>
          <a:xfrm>
            <a:off x="6628061" y="5694962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  <a:endParaRPr lang="en-US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368" name="TextBox 367"/>
          <p:cNvSpPr txBox="1"/>
          <p:nvPr/>
        </p:nvSpPr>
        <p:spPr>
          <a:xfrm>
            <a:off x="9150271" y="5719360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  <a:endParaRPr lang="en-US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369" name="TextBox 368"/>
          <p:cNvSpPr txBox="1"/>
          <p:nvPr/>
        </p:nvSpPr>
        <p:spPr>
          <a:xfrm>
            <a:off x="9478548" y="5705551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X</a:t>
            </a:r>
            <a:endParaRPr lang="en-US" b="1" dirty="0">
              <a:solidFill>
                <a:schemeClr val="accent3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370" name="TextBox 369"/>
          <p:cNvSpPr txBox="1"/>
          <p:nvPr/>
        </p:nvSpPr>
        <p:spPr>
          <a:xfrm>
            <a:off x="1097280" y="2012984"/>
            <a:ext cx="8467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Draw a segment tree for n=10 showing the range and tree index for each node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371" name="TextBox 370"/>
          <p:cNvSpPr txBox="1"/>
          <p:nvPr/>
        </p:nvSpPr>
        <p:spPr>
          <a:xfrm>
            <a:off x="7208527" y="1752083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NO</a:t>
            </a:r>
            <a:endParaRPr lang="en-US" b="1" dirty="0">
              <a:solidFill>
                <a:srgbClr val="FF000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98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9" dur="5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0" dur="5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6" dur="50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3" dur="50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4" dur="50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0" dur="5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1" dur="5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7" dur="500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8" dur="500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6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9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4" dur="50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5" dur="50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3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6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1" dur="500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2" dur="500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0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3"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8" dur="500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9" dur="500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>
                      <p:stCondLst>
                        <p:cond delay="indefinite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7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0"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5" dur="500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6" dur="500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  <p:bldP spid="83" grpId="0" animBg="1"/>
      <p:bldP spid="84" grpId="0" animBg="1"/>
      <p:bldP spid="85" grpId="0" animBg="1"/>
      <p:bldP spid="86" grpId="0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/>
      <p:bldP spid="99" grpId="0"/>
      <p:bldP spid="100" grpId="0"/>
      <p:bldP spid="101" grpId="0"/>
      <p:bldP spid="102" grpId="0"/>
      <p:bldP spid="103" grpId="0"/>
      <p:bldP spid="104" grpId="0"/>
      <p:bldP spid="105" grpId="0"/>
      <p:bldP spid="106" grpId="0"/>
      <p:bldP spid="107" grpId="0"/>
      <p:bldP spid="108" grpId="0"/>
      <p:bldP spid="109" grpId="0"/>
      <p:bldP spid="110" grpId="0"/>
      <p:bldP spid="111" grpId="0"/>
      <p:bldP spid="156" grpId="0"/>
      <p:bldP spid="175" grpId="0" animBg="1"/>
      <p:bldP spid="176" grpId="0" animBg="1"/>
      <p:bldP spid="178" grpId="0" animBg="1"/>
      <p:bldP spid="180" grpId="0" animBg="1"/>
      <p:bldP spid="194" grpId="0"/>
      <p:bldP spid="195" grpId="0"/>
      <p:bldP spid="341" grpId="0"/>
      <p:bldP spid="342" grpId="0"/>
      <p:bldP spid="343" grpId="0"/>
      <p:bldP spid="344" grpId="0"/>
      <p:bldP spid="347" grpId="0"/>
      <p:bldP spid="348" grpId="0"/>
      <p:bldP spid="349" grpId="0"/>
      <p:bldP spid="350" grpId="0"/>
      <p:bldP spid="351" grpId="0"/>
      <p:bldP spid="352" grpId="0"/>
      <p:bldP spid="353" grpId="0"/>
      <p:bldP spid="354" grpId="0"/>
      <p:bldP spid="355" grpId="0"/>
      <p:bldP spid="356" grpId="0"/>
      <p:bldP spid="357" grpId="0"/>
      <p:bldP spid="358" grpId="0"/>
      <p:bldP spid="359" grpId="0"/>
      <p:bldP spid="360" grpId="0"/>
      <p:bldP spid="361" grpId="0"/>
      <p:bldP spid="368" grpId="0"/>
      <p:bldP spid="369" grpId="0"/>
      <p:bldP spid="370" grpId="0"/>
      <p:bldP spid="37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CONSTRUCTION OF TREE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7175-01E0-4D6C-9E84-F3AC4D1F8F0D}" type="datetime2">
              <a:rPr lang="en-US" smtClean="0"/>
              <a:t>Sunday, November 14, 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Swapnil Biswas, Lecturer, Dept of CSE, MIST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754AE-54D3-4C81-B433-FF37B2940E13}" type="slidenum">
              <a:rPr lang="en-US" smtClean="0"/>
              <a:t>9</a:t>
            </a:fld>
            <a:endParaRPr lang="en-US"/>
          </a:p>
        </p:txBody>
      </p:sp>
      <p:sp>
        <p:nvSpPr>
          <p:cNvPr id="156" name="TextBox 155"/>
          <p:cNvSpPr txBox="1"/>
          <p:nvPr/>
        </p:nvSpPr>
        <p:spPr>
          <a:xfrm>
            <a:off x="1097280" y="1752083"/>
            <a:ext cx="3846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Why N=2n didn’t work for n=10?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370" name="TextBox 369"/>
          <p:cNvSpPr txBox="1"/>
          <p:nvPr/>
        </p:nvSpPr>
        <p:spPr>
          <a:xfrm>
            <a:off x="1097280" y="2121415"/>
            <a:ext cx="5957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Because N=2n comes from N = 2.2</a:t>
            </a:r>
            <a:r>
              <a:rPr lang="en-US" baseline="300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h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where h = log</a:t>
            </a:r>
            <a:r>
              <a:rPr lang="en-US" sz="1050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n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1097279" y="2490747"/>
            <a:ext cx="4553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So from algebra, if n = 10 then h = 3.32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1097279" y="2860079"/>
            <a:ext cx="6133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But in the previous tree for n=10, height of the tree is 4 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1097279" y="3182604"/>
            <a:ext cx="6995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Means there can be at most 2</a:t>
            </a:r>
            <a:r>
              <a:rPr lang="en-US" baseline="30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number of nodes at the last level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1097278" y="3527390"/>
            <a:ext cx="10976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But as h=3.32 is taken for derivation so it is considered that there can be at most 2</a:t>
            </a:r>
            <a:r>
              <a:rPr lang="en-US" baseline="30000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3.32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 number of nodes </a:t>
            </a:r>
          </a:p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t the last level which is less counting 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1097277" y="4130480"/>
            <a:ext cx="4198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Assuming h=3.32 is leading to N=2n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1097277" y="4449628"/>
            <a:ext cx="6265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But if h=ceil(log</a:t>
            </a:r>
            <a:r>
              <a:rPr lang="en-US" sz="800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n) would taken then it would lead N&gt;2n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1097276" y="4822337"/>
            <a:ext cx="7850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It can be proved that if h=ceil(log</a:t>
            </a:r>
            <a:r>
              <a:rPr lang="en-US" sz="1200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n) is taken then N will never exceed 4n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1097276" y="5191669"/>
            <a:ext cx="6817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So, for a segment tree the memory complexity is O(4n) or O(n)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1097276" y="5514194"/>
            <a:ext cx="111642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Note that, when n is a power of 2 then N=2n works properly as in that case log</a:t>
            </a:r>
            <a:r>
              <a:rPr lang="en-US" sz="900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n and ceil(log</a:t>
            </a:r>
            <a:r>
              <a:rPr lang="en-US" sz="900" b="1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n) provides</a:t>
            </a:r>
          </a:p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s</a:t>
            </a:r>
            <a:r>
              <a:rPr lang="en-US" dirty="0" smtClean="0">
                <a:latin typeface="Segoe UI Symbol" panose="020B0502040204020203" pitchFamily="34" charset="0"/>
                <a:ea typeface="Segoe UI Symbol" panose="020B0502040204020203" pitchFamily="34" charset="0"/>
              </a:rPr>
              <a:t>ame value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5367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" grpId="0"/>
      <p:bldP spid="370" grpId="0"/>
      <p:bldP spid="138" grpId="0"/>
      <p:bldP spid="139" grpId="0"/>
      <p:bldP spid="140" grpId="0"/>
      <p:bldP spid="141" grpId="0"/>
      <p:bldP spid="142" grpId="0"/>
      <p:bldP spid="143" grpId="0"/>
      <p:bldP spid="144" grpId="0"/>
      <p:bldP spid="145" grpId="0"/>
      <p:bldP spid="146" grpId="0"/>
    </p:bldLst>
  </p:timing>
</p:sld>
</file>

<file path=ppt/theme/theme1.xml><?xml version="1.0" encoding="utf-8"?>
<a:theme xmlns:a="http://schemas.openxmlformats.org/drawingml/2006/main" name="Swapnil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apnil" id="{5D784A22-E3FE-414C-A0F8-91ADBFB46EC2}" vid="{872D0E90-6D7F-4EF3-AD0B-6E7EBD1D98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Swapnil</Template>
  <TotalTime>8328</TotalTime>
  <Words>2857</Words>
  <Application>Microsoft Office PowerPoint</Application>
  <PresentationFormat>Widescreen</PresentationFormat>
  <Paragraphs>1000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Georgia</vt:lpstr>
      <vt:lpstr>Segoe UI Symbol</vt:lpstr>
      <vt:lpstr>Times New Roman</vt:lpstr>
      <vt:lpstr>Wingdings</vt:lpstr>
      <vt:lpstr>Swapnil</vt:lpstr>
      <vt:lpstr>SEGMENT TREE</vt:lpstr>
      <vt:lpstr>SUM OF ARRAY</vt:lpstr>
      <vt:lpstr>CONCEPT OF SEGMENT TREE</vt:lpstr>
      <vt:lpstr>CONSTRUCTION OF TREE</vt:lpstr>
      <vt:lpstr>CONSTRUCTION OF TREE</vt:lpstr>
      <vt:lpstr>CONSTRUCTION OF TREE</vt:lpstr>
      <vt:lpstr>CONSTRUCTION OF TREE</vt:lpstr>
      <vt:lpstr>CONSTRUCTION OF TREE</vt:lpstr>
      <vt:lpstr>CONSTRUCTION OF TREE</vt:lpstr>
      <vt:lpstr>CONSTRUCTION OF TREE</vt:lpstr>
      <vt:lpstr>QUERY</vt:lpstr>
      <vt:lpstr>QUERY</vt:lpstr>
      <vt:lpstr>QUERY</vt:lpstr>
      <vt:lpstr>QUERY</vt:lpstr>
      <vt:lpstr>QUERY</vt:lpstr>
      <vt:lpstr>QUERY</vt:lpstr>
      <vt:lpstr>QUERY</vt:lpstr>
      <vt:lpstr>UPDATE</vt:lpstr>
      <vt:lpstr>UPDATE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MINIMUM SPANNING TREE</dc:title>
  <dc:creator>ACER</dc:creator>
  <cp:lastModifiedBy>ACER</cp:lastModifiedBy>
  <cp:revision>1944</cp:revision>
  <dcterms:created xsi:type="dcterms:W3CDTF">2021-09-27T14:31:20Z</dcterms:created>
  <dcterms:modified xsi:type="dcterms:W3CDTF">2021-11-14T13:04:37Z</dcterms:modified>
</cp:coreProperties>
</file>