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30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>
      <p:cViewPr varScale="1">
        <p:scale>
          <a:sx n="88" d="100"/>
          <a:sy n="88" d="100"/>
        </p:scale>
        <p:origin x="-11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5330-3508-4412-82AA-C2365DD732BB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10FC-F589-4AC1-B1BD-614B60A3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C5E6843-4C01-4A0F-BC10-7281AED2B499}" type="datetime1">
              <a:rPr lang="en-US" smtClean="0"/>
              <a:t>12/30/2021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2513-D0B3-4D32-BA63-B8776935CC2D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EEA5-997B-4D8E-94FA-B873B6F56509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A3A3B9-8172-4D9B-9E42-13C657DAF4E6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9684-C643-4A6C-8C1F-FC4374B9DD80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74E-BCC2-4741-A68E-D03AAFAC4DDE}" type="datetime1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8A56-BEE5-42F1-9AA7-AF17DFC72695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1079-B057-421F-9F7F-0BED7EE47AD3}" type="datetime1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628D-7C4E-4EDD-A36D-26E2229C142A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34C9-0A82-4CD3-8B1F-C7FA491739D8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83CD0C-83D9-4608-A220-2C0DAD1D16D9}" type="datetime1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Computing Upper Bound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To compute the upper bound, we use</a:t>
            </a:r>
          </a:p>
          <a:p>
            <a:pPr lvl="1"/>
            <a:r>
              <a:rPr lang="en-US" sz="2000" dirty="0" err="1"/>
              <a:t>ub</a:t>
            </a:r>
            <a:r>
              <a:rPr lang="en-US" sz="2000" dirty="0"/>
              <a:t> = v + (W – w)(v</a:t>
            </a:r>
            <a:r>
              <a:rPr lang="en-US" sz="2000" baseline="-25000" dirty="0"/>
              <a:t>i+1</a:t>
            </a:r>
            <a:r>
              <a:rPr lang="en-US" sz="2000" dirty="0"/>
              <a:t>/w</a:t>
            </a:r>
            <a:r>
              <a:rPr lang="en-US" sz="2000" baseline="-25000" dirty="0"/>
              <a:t>i+1</a:t>
            </a:r>
            <a:r>
              <a:rPr lang="en-US" sz="20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So the maximum upper bound is</a:t>
            </a:r>
          </a:p>
          <a:p>
            <a:pPr lvl="1"/>
            <a:r>
              <a:rPr lang="en-US" sz="2000" dirty="0"/>
              <a:t>pick no items, take maximum profit item</a:t>
            </a:r>
          </a:p>
          <a:p>
            <a:pPr lvl="1"/>
            <a:r>
              <a:rPr lang="en-US" sz="2000" dirty="0" err="1"/>
              <a:t>ub</a:t>
            </a:r>
            <a:r>
              <a:rPr lang="en-US" sz="2000" dirty="0"/>
              <a:t> = (10 – 0)*($10) = $100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After we pick item 1, we calculate the upper bound as</a:t>
            </a:r>
          </a:p>
          <a:p>
            <a:pPr lvl="1"/>
            <a:r>
              <a:rPr lang="en-US" sz="2000" dirty="0"/>
              <a:t>all of item 1 (4, $40) + partial of item 2 (6, $36)</a:t>
            </a:r>
          </a:p>
          <a:p>
            <a:pPr lvl="1"/>
            <a:r>
              <a:rPr lang="en-US" sz="2000" dirty="0"/>
              <a:t>$40 + (10-4)* ($6) = $76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If we don’t pick item 1:</a:t>
            </a:r>
          </a:p>
          <a:p>
            <a:pPr lvl="1"/>
            <a:r>
              <a:rPr lang="en-US" sz="2000" dirty="0" err="1"/>
              <a:t>ub</a:t>
            </a:r>
            <a:r>
              <a:rPr lang="en-US" sz="2000" dirty="0"/>
              <a:t> = (10 – 0) * ($6) = $60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97015"/>
              </p:ext>
            </p:extLst>
          </p:nvPr>
        </p:nvGraphicFramePr>
        <p:xfrm>
          <a:off x="6096000" y="1295400"/>
          <a:ext cx="2743200" cy="1991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 /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5A7-7AFC-4886-A2F9-3D2645EA35DC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Space Tree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7973"/>
              </p:ext>
            </p:extLst>
          </p:nvPr>
        </p:nvGraphicFramePr>
        <p:xfrm>
          <a:off x="6248400" y="147320"/>
          <a:ext cx="2743200" cy="1991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 / </a:t>
                      </a: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5" name="Rectangle 125"/>
          <p:cNvSpPr>
            <a:spLocks noChangeArrowheads="1"/>
          </p:cNvSpPr>
          <p:nvPr/>
        </p:nvSpPr>
        <p:spPr bwMode="auto">
          <a:xfrm>
            <a:off x="1066800" y="1143000"/>
            <a:ext cx="354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000" dirty="0" err="1"/>
              <a:t>ub</a:t>
            </a:r>
            <a:r>
              <a:rPr lang="en-US" sz="2000" dirty="0"/>
              <a:t> = v + (W – w)(v</a:t>
            </a:r>
            <a:r>
              <a:rPr lang="en-US" sz="2000" baseline="-25000" dirty="0"/>
              <a:t>i+1</a:t>
            </a:r>
            <a:r>
              <a:rPr lang="en-US" sz="2000" dirty="0"/>
              <a:t>/w</a:t>
            </a:r>
            <a:r>
              <a:rPr lang="en-US" sz="2000" baseline="-25000" dirty="0"/>
              <a:t>i+1</a:t>
            </a:r>
            <a:r>
              <a:rPr lang="en-US" sz="2000" dirty="0"/>
              <a:t>)</a:t>
            </a:r>
          </a:p>
        </p:txBody>
      </p: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3344863" y="2057400"/>
            <a:ext cx="1139825" cy="560388"/>
            <a:chOff x="3572847" y="2286000"/>
            <a:chExt cx="1139701" cy="560623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572847" y="2286000"/>
              <a:ext cx="1139701" cy="456498"/>
              <a:chOff x="7043" y="2573"/>
              <a:chExt cx="1795" cy="719"/>
            </a:xfrm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7043" y="2573"/>
                <a:ext cx="1795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7043" y="2573"/>
                <a:ext cx="1795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70626" y="2337427"/>
              <a:ext cx="739694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0, v = 0</a:t>
              </a:r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407146" y="2337427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670626" y="2518376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822375" y="2518376"/>
              <a:ext cx="543501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100</a:t>
              </a:r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363336" y="2518376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13" name="Line 83"/>
            <p:cNvSpPr>
              <a:spLocks noChangeShapeType="1"/>
            </p:cNvSpPr>
            <p:nvPr/>
          </p:nvSpPr>
          <p:spPr bwMode="auto">
            <a:xfrm>
              <a:off x="3572847" y="2513932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1520825" y="2514600"/>
            <a:ext cx="1824038" cy="788988"/>
            <a:chOff x="1749961" y="2742498"/>
            <a:chExt cx="1822885" cy="789190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749961" y="2970430"/>
              <a:ext cx="1139701" cy="456498"/>
              <a:chOff x="4172" y="3651"/>
              <a:chExt cx="1795" cy="719"/>
            </a:xfrm>
          </p:grpSpPr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4172" y="3651"/>
                <a:ext cx="1795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4172" y="3651"/>
                <a:ext cx="1795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47105" y="3022492"/>
              <a:ext cx="815886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4, v = 40</a:t>
              </a:r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659816" y="3022492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847105" y="3203441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98853" y="3203441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76</a:t>
              </a:r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64258" y="3203441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H="1">
              <a:off x="2319493" y="2742498"/>
              <a:ext cx="1253353" cy="227932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1749961" y="3199631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18"/>
          <p:cNvGrpSpPr>
            <a:grpSpLocks/>
          </p:cNvGrpSpPr>
          <p:nvPr/>
        </p:nvGrpSpPr>
        <p:grpSpPr bwMode="auto">
          <a:xfrm>
            <a:off x="4484688" y="2514600"/>
            <a:ext cx="1822450" cy="900113"/>
            <a:chOff x="4712548" y="2742498"/>
            <a:chExt cx="1823521" cy="901568"/>
          </a:xfrm>
        </p:grpSpPr>
        <p:grpSp>
          <p:nvGrpSpPr>
            <p:cNvPr id="28" name="Group 22"/>
            <p:cNvGrpSpPr>
              <a:grpSpLocks/>
            </p:cNvGrpSpPr>
            <p:nvPr/>
          </p:nvGrpSpPr>
          <p:grpSpPr bwMode="auto">
            <a:xfrm>
              <a:off x="5396368" y="3085348"/>
              <a:ext cx="1139701" cy="455863"/>
              <a:chOff x="9915" y="3832"/>
              <a:chExt cx="1795" cy="718"/>
            </a:xfrm>
          </p:grpSpPr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9915" y="3832"/>
                <a:ext cx="1795" cy="7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9915" y="3832"/>
                <a:ext cx="1795" cy="718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5494147" y="3136141"/>
              <a:ext cx="739694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0, v = 0</a:t>
              </a:r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230667" y="3136141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494147" y="3315819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645896" y="3315819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60</a:t>
              </a:r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6110665" y="3315819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34" name="Line 77"/>
            <p:cNvSpPr>
              <a:spLocks noChangeShapeType="1"/>
            </p:cNvSpPr>
            <p:nvPr/>
          </p:nvSpPr>
          <p:spPr bwMode="auto">
            <a:xfrm>
              <a:off x="4712548" y="2742498"/>
              <a:ext cx="1253353" cy="342850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5396368" y="3313280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0609" y="21478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 1</a:t>
            </a:r>
          </a:p>
        </p:txBody>
      </p:sp>
      <p:sp>
        <p:nvSpPr>
          <p:cNvPr id="39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8096" y="2141529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without 1</a:t>
            </a:r>
          </a:p>
        </p:txBody>
      </p:sp>
      <p:grpSp>
        <p:nvGrpSpPr>
          <p:cNvPr id="40" name="Group 119"/>
          <p:cNvGrpSpPr>
            <a:grpSpLocks/>
          </p:cNvGrpSpPr>
          <p:nvPr/>
        </p:nvGrpSpPr>
        <p:grpSpPr bwMode="auto">
          <a:xfrm>
            <a:off x="609600" y="3198813"/>
            <a:ext cx="1139825" cy="898525"/>
            <a:chOff x="838200" y="3426928"/>
            <a:chExt cx="1139701" cy="899029"/>
          </a:xfrm>
        </p:grpSpPr>
        <p:grpSp>
          <p:nvGrpSpPr>
            <p:cNvPr id="41" name="Group 30"/>
            <p:cNvGrpSpPr>
              <a:grpSpLocks/>
            </p:cNvGrpSpPr>
            <p:nvPr/>
          </p:nvGrpSpPr>
          <p:grpSpPr bwMode="auto">
            <a:xfrm>
              <a:off x="838200" y="3770413"/>
              <a:ext cx="1139701" cy="456498"/>
              <a:chOff x="2736" y="4911"/>
              <a:chExt cx="1795" cy="719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auto">
              <a:xfrm>
                <a:off x="2736" y="4911"/>
                <a:ext cx="1795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auto">
              <a:xfrm>
                <a:off x="2736" y="4911"/>
                <a:ext cx="1795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935344" y="3821840"/>
              <a:ext cx="42476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11</a:t>
              </a:r>
              <a:endParaRPr lang="en-US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1359478" y="3821840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935344" y="4002789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45" name="Line 76"/>
            <p:cNvSpPr>
              <a:spLocks noChangeShapeType="1"/>
            </p:cNvSpPr>
            <p:nvPr/>
          </p:nvSpPr>
          <p:spPr bwMode="auto">
            <a:xfrm flipH="1">
              <a:off x="1407733" y="3426928"/>
              <a:ext cx="342228" cy="34348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838200" y="3998345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20"/>
          <p:cNvGrpSpPr>
            <a:grpSpLocks/>
          </p:cNvGrpSpPr>
          <p:nvPr/>
        </p:nvGrpSpPr>
        <p:grpSpPr bwMode="auto">
          <a:xfrm>
            <a:off x="2660650" y="3198813"/>
            <a:ext cx="1139825" cy="903287"/>
            <a:chOff x="2889661" y="3426928"/>
            <a:chExt cx="1139066" cy="904108"/>
          </a:xfrm>
        </p:grpSpPr>
        <p:grpSp>
          <p:nvGrpSpPr>
            <p:cNvPr id="50" name="Group 36"/>
            <p:cNvGrpSpPr>
              <a:grpSpLocks/>
            </p:cNvGrpSpPr>
            <p:nvPr/>
          </p:nvGrpSpPr>
          <p:grpSpPr bwMode="auto">
            <a:xfrm>
              <a:off x="2889661" y="3770413"/>
              <a:ext cx="1139066" cy="456498"/>
              <a:chOff x="5967" y="4911"/>
              <a:chExt cx="1794" cy="719"/>
            </a:xfrm>
          </p:grpSpPr>
          <p:sp>
            <p:nvSpPr>
              <p:cNvPr id="58" name="Rectangle 37"/>
              <p:cNvSpPr>
                <a:spLocks noChangeArrowheads="1"/>
              </p:cNvSpPr>
              <p:nvPr/>
            </p:nvSpPr>
            <p:spPr bwMode="auto">
              <a:xfrm>
                <a:off x="5967" y="4911"/>
                <a:ext cx="1794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38"/>
              <p:cNvSpPr>
                <a:spLocks noChangeArrowheads="1"/>
              </p:cNvSpPr>
              <p:nvPr/>
            </p:nvSpPr>
            <p:spPr bwMode="auto">
              <a:xfrm>
                <a:off x="5967" y="4911"/>
                <a:ext cx="1794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2986806" y="3821840"/>
              <a:ext cx="815886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4, v = 40</a:t>
              </a:r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3799517" y="3821840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2986806" y="4002789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3138554" y="4002789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70</a:t>
              </a:r>
              <a:endParaRPr lang="en-US"/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3603958" y="4002789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2889661" y="3426928"/>
              <a:ext cx="569533" cy="34348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2889661" y="3998345"/>
              <a:ext cx="1139066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Text Box 1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2971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 2</a:t>
            </a:r>
          </a:p>
        </p:txBody>
      </p:sp>
      <p:sp>
        <p:nvSpPr>
          <p:cNvPr id="61" name="Text Box 1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015498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without 2</a:t>
            </a:r>
          </a:p>
        </p:txBody>
      </p:sp>
      <p:grpSp>
        <p:nvGrpSpPr>
          <p:cNvPr id="62" name="Group 122"/>
          <p:cNvGrpSpPr>
            <a:grpSpLocks/>
          </p:cNvGrpSpPr>
          <p:nvPr/>
        </p:nvGrpSpPr>
        <p:grpSpPr bwMode="auto">
          <a:xfrm>
            <a:off x="1635125" y="3998913"/>
            <a:ext cx="1139825" cy="1131887"/>
            <a:chOff x="1863613" y="4226911"/>
            <a:chExt cx="1139701" cy="1132040"/>
          </a:xfrm>
        </p:grpSpPr>
        <p:grpSp>
          <p:nvGrpSpPr>
            <p:cNvPr id="63" name="Group 44"/>
            <p:cNvGrpSpPr>
              <a:grpSpLocks/>
            </p:cNvGrpSpPr>
            <p:nvPr/>
          </p:nvGrpSpPr>
          <p:grpSpPr bwMode="auto">
            <a:xfrm>
              <a:off x="1863613" y="4797693"/>
              <a:ext cx="1139701" cy="457133"/>
              <a:chOff x="4351" y="6529"/>
              <a:chExt cx="1795" cy="720"/>
            </a:xfrm>
          </p:grpSpPr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4351" y="6529"/>
                <a:ext cx="1795" cy="7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/>
            </p:nvSpPr>
            <p:spPr bwMode="auto">
              <a:xfrm>
                <a:off x="4351" y="6529"/>
                <a:ext cx="1795" cy="720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Rectangle 47"/>
            <p:cNvSpPr>
              <a:spLocks noChangeArrowheads="1"/>
            </p:cNvSpPr>
            <p:nvPr/>
          </p:nvSpPr>
          <p:spPr bwMode="auto">
            <a:xfrm>
              <a:off x="1961393" y="4849120"/>
              <a:ext cx="815886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9, v = 65</a:t>
              </a:r>
              <a:endParaRPr lang="en-US"/>
            </a:p>
          </p:txBody>
        </p:sp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2774104" y="4849120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1961393" y="5030704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2113141" y="5030704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69</a:t>
              </a:r>
              <a:endParaRPr 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577910" y="5030704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H="1">
              <a:off x="2433781" y="4226911"/>
              <a:ext cx="455880" cy="570782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9"/>
            <p:cNvSpPr>
              <a:spLocks noChangeShapeType="1"/>
            </p:cNvSpPr>
            <p:nvPr/>
          </p:nvSpPr>
          <p:spPr bwMode="auto">
            <a:xfrm>
              <a:off x="1863613" y="5026259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121"/>
          <p:cNvGrpSpPr>
            <a:grpSpLocks/>
          </p:cNvGrpSpPr>
          <p:nvPr/>
        </p:nvGrpSpPr>
        <p:grpSpPr bwMode="auto">
          <a:xfrm>
            <a:off x="3571875" y="3998913"/>
            <a:ext cx="1139825" cy="1244600"/>
            <a:chOff x="3800787" y="4226911"/>
            <a:chExt cx="1139701" cy="1244418"/>
          </a:xfrm>
        </p:grpSpPr>
        <p:grpSp>
          <p:nvGrpSpPr>
            <p:cNvPr id="74" name="Group 52"/>
            <p:cNvGrpSpPr>
              <a:grpSpLocks/>
            </p:cNvGrpSpPr>
            <p:nvPr/>
          </p:nvGrpSpPr>
          <p:grpSpPr bwMode="auto">
            <a:xfrm>
              <a:off x="3800787" y="4911976"/>
              <a:ext cx="1139701" cy="457768"/>
              <a:chOff x="7402" y="6709"/>
              <a:chExt cx="1795" cy="721"/>
            </a:xfrm>
          </p:grpSpPr>
          <p:sp>
            <p:nvSpPr>
              <p:cNvPr id="82" name="Rectangle 53"/>
              <p:cNvSpPr>
                <a:spLocks noChangeArrowheads="1"/>
              </p:cNvSpPr>
              <p:nvPr/>
            </p:nvSpPr>
            <p:spPr bwMode="auto">
              <a:xfrm>
                <a:off x="7402" y="6709"/>
                <a:ext cx="1795" cy="7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54"/>
              <p:cNvSpPr>
                <a:spLocks noChangeArrowheads="1"/>
              </p:cNvSpPr>
              <p:nvPr/>
            </p:nvSpPr>
            <p:spPr bwMode="auto">
              <a:xfrm>
                <a:off x="7402" y="6709"/>
                <a:ext cx="1795" cy="721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3898566" y="4963404"/>
              <a:ext cx="815886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4, v = 40</a:t>
              </a:r>
              <a:endParaRPr lang="en-US"/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4711278" y="4963404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7" name="Rectangle 57"/>
            <p:cNvSpPr>
              <a:spLocks noChangeArrowheads="1"/>
            </p:cNvSpPr>
            <p:nvPr/>
          </p:nvSpPr>
          <p:spPr bwMode="auto">
            <a:xfrm>
              <a:off x="3898566" y="5143082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4050315" y="5143082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64</a:t>
              </a:r>
              <a:endParaRPr lang="en-US"/>
            </a:p>
          </p:txBody>
        </p:sp>
        <p:sp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4515084" y="5143082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4028727" y="4226911"/>
              <a:ext cx="342228" cy="68506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3800787" y="5141178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4600" y="41290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 3</a:t>
            </a:r>
          </a:p>
        </p:txBody>
      </p:sp>
      <p:sp>
        <p:nvSpPr>
          <p:cNvPr id="85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62400" y="4114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without 3</a:t>
            </a:r>
          </a:p>
        </p:txBody>
      </p:sp>
      <p:grpSp>
        <p:nvGrpSpPr>
          <p:cNvPr id="86" name="Group 124"/>
          <p:cNvGrpSpPr>
            <a:grpSpLocks/>
          </p:cNvGrpSpPr>
          <p:nvPr/>
        </p:nvGrpSpPr>
        <p:grpSpPr bwMode="auto">
          <a:xfrm>
            <a:off x="838200" y="5026025"/>
            <a:ext cx="1139825" cy="1239838"/>
            <a:chOff x="1066140" y="5254826"/>
            <a:chExt cx="1139701" cy="1239339"/>
          </a:xfrm>
        </p:grpSpPr>
        <p:grpSp>
          <p:nvGrpSpPr>
            <p:cNvPr id="87" name="Group 60"/>
            <p:cNvGrpSpPr>
              <a:grpSpLocks/>
            </p:cNvGrpSpPr>
            <p:nvPr/>
          </p:nvGrpSpPr>
          <p:grpSpPr bwMode="auto">
            <a:xfrm>
              <a:off x="1066140" y="5940526"/>
              <a:ext cx="1139701" cy="456498"/>
              <a:chOff x="3095" y="8329"/>
              <a:chExt cx="1795" cy="719"/>
            </a:xfrm>
          </p:grpSpPr>
          <p:sp>
            <p:nvSpPr>
              <p:cNvPr id="94" name="Rectangle 61"/>
              <p:cNvSpPr>
                <a:spLocks noChangeArrowheads="1"/>
              </p:cNvSpPr>
              <p:nvPr/>
            </p:nvSpPr>
            <p:spPr bwMode="auto">
              <a:xfrm>
                <a:off x="3095" y="8329"/>
                <a:ext cx="1795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62"/>
              <p:cNvSpPr>
                <a:spLocks noChangeArrowheads="1"/>
              </p:cNvSpPr>
              <p:nvPr/>
            </p:nvSpPr>
            <p:spPr bwMode="auto">
              <a:xfrm>
                <a:off x="3095" y="8329"/>
                <a:ext cx="1795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Rectangle 63"/>
            <p:cNvSpPr>
              <a:spLocks noChangeArrowheads="1"/>
            </p:cNvSpPr>
            <p:nvPr/>
          </p:nvSpPr>
          <p:spPr bwMode="auto">
            <a:xfrm>
              <a:off x="1163285" y="5992588"/>
              <a:ext cx="42476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12</a:t>
              </a:r>
              <a:endParaRPr lang="en-US"/>
            </a:p>
          </p:txBody>
        </p:sp>
        <p:sp>
          <p:nvSpPr>
            <p:cNvPr id="89" name="Rectangle 64"/>
            <p:cNvSpPr>
              <a:spLocks noChangeArrowheads="1"/>
            </p:cNvSpPr>
            <p:nvPr/>
          </p:nvSpPr>
          <p:spPr bwMode="auto">
            <a:xfrm>
              <a:off x="1587418" y="5992588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90" name="Rectangle 65"/>
            <p:cNvSpPr>
              <a:spLocks noChangeArrowheads="1"/>
            </p:cNvSpPr>
            <p:nvPr/>
          </p:nvSpPr>
          <p:spPr bwMode="auto">
            <a:xfrm>
              <a:off x="1163285" y="6170997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91" name="Rectangle 66"/>
            <p:cNvSpPr>
              <a:spLocks noChangeArrowheads="1"/>
            </p:cNvSpPr>
            <p:nvPr/>
          </p:nvSpPr>
          <p:spPr bwMode="auto">
            <a:xfrm>
              <a:off x="1315668" y="6170997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 flipH="1">
              <a:off x="1522020" y="5254826"/>
              <a:ext cx="341593" cy="685700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066140" y="6168457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23"/>
          <p:cNvGrpSpPr>
            <a:grpSpLocks/>
          </p:cNvGrpSpPr>
          <p:nvPr/>
        </p:nvGrpSpPr>
        <p:grpSpPr bwMode="auto">
          <a:xfrm>
            <a:off x="2546350" y="5026025"/>
            <a:ext cx="1139825" cy="1244600"/>
            <a:chOff x="2775374" y="5254826"/>
            <a:chExt cx="1139701" cy="1244418"/>
          </a:xfrm>
        </p:grpSpPr>
        <p:grpSp>
          <p:nvGrpSpPr>
            <p:cNvPr id="97" name="Group 67"/>
            <p:cNvGrpSpPr>
              <a:grpSpLocks/>
            </p:cNvGrpSpPr>
            <p:nvPr/>
          </p:nvGrpSpPr>
          <p:grpSpPr bwMode="auto">
            <a:xfrm>
              <a:off x="2775374" y="5940526"/>
              <a:ext cx="1139701" cy="456498"/>
              <a:chOff x="5787" y="8329"/>
              <a:chExt cx="1795" cy="719"/>
            </a:xfrm>
          </p:grpSpPr>
          <p:sp>
            <p:nvSpPr>
              <p:cNvPr id="105" name="Rectangle 68"/>
              <p:cNvSpPr>
                <a:spLocks noChangeArrowheads="1"/>
              </p:cNvSpPr>
              <p:nvPr/>
            </p:nvSpPr>
            <p:spPr bwMode="auto">
              <a:xfrm>
                <a:off x="5787" y="8329"/>
                <a:ext cx="1795" cy="7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69"/>
              <p:cNvSpPr>
                <a:spLocks noChangeArrowheads="1"/>
              </p:cNvSpPr>
              <p:nvPr/>
            </p:nvSpPr>
            <p:spPr bwMode="auto">
              <a:xfrm>
                <a:off x="5787" y="8329"/>
                <a:ext cx="1795" cy="719"/>
              </a:xfrm>
              <a:prstGeom prst="rect">
                <a:avLst/>
              </a:prstGeom>
              <a:noFill/>
              <a:ln w="1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2872518" y="5992588"/>
              <a:ext cx="815886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w = 9, v = 65</a:t>
              </a:r>
              <a:endParaRPr lang="en-US"/>
            </a:p>
          </p:txBody>
        </p:sp>
        <p:sp>
          <p:nvSpPr>
            <p:cNvPr id="99" name="Rectangle 71"/>
            <p:cNvSpPr>
              <a:spLocks noChangeArrowheads="1"/>
            </p:cNvSpPr>
            <p:nvPr/>
          </p:nvSpPr>
          <p:spPr bwMode="auto">
            <a:xfrm>
              <a:off x="3685864" y="5992588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2872518" y="6170997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/>
            </a:p>
          </p:txBody>
        </p:sp>
        <p:sp>
          <p:nvSpPr>
            <p:cNvPr id="101" name="Rectangle 73"/>
            <p:cNvSpPr>
              <a:spLocks noChangeArrowheads="1"/>
            </p:cNvSpPr>
            <p:nvPr/>
          </p:nvSpPr>
          <p:spPr bwMode="auto">
            <a:xfrm>
              <a:off x="3024902" y="6170997"/>
              <a:ext cx="467309" cy="328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ub = 65</a:t>
              </a:r>
              <a:endParaRPr lang="en-US"/>
            </a:p>
          </p:txBody>
        </p:sp>
        <p:sp>
          <p:nvSpPr>
            <p:cNvPr id="102" name="Rectangle 74"/>
            <p:cNvSpPr>
              <a:spLocks noChangeArrowheads="1"/>
            </p:cNvSpPr>
            <p:nvPr/>
          </p:nvSpPr>
          <p:spPr bwMode="auto">
            <a:xfrm>
              <a:off x="3489671" y="6170997"/>
              <a:ext cx="38731" cy="323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103" name="Line 82"/>
            <p:cNvSpPr>
              <a:spLocks noChangeShapeType="1"/>
            </p:cNvSpPr>
            <p:nvPr/>
          </p:nvSpPr>
          <p:spPr bwMode="auto">
            <a:xfrm>
              <a:off x="3003314" y="5254826"/>
              <a:ext cx="341593" cy="685700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1"/>
            <p:cNvSpPr>
              <a:spLocks noChangeShapeType="1"/>
            </p:cNvSpPr>
            <p:nvPr/>
          </p:nvSpPr>
          <p:spPr bwMode="auto">
            <a:xfrm>
              <a:off x="2775374" y="6168457"/>
              <a:ext cx="1139701" cy="635"/>
            </a:xfrm>
            <a:prstGeom prst="line">
              <a:avLst/>
            </a:prstGeom>
            <a:noFill/>
            <a:ln w="1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 Box 1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5105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 4</a:t>
            </a:r>
          </a:p>
        </p:txBody>
      </p:sp>
      <p:sp>
        <p:nvSpPr>
          <p:cNvPr id="108" name="Text Box 1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78025" y="5238433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without 4</a:t>
            </a:r>
          </a:p>
        </p:txBody>
      </p:sp>
      <p:sp>
        <p:nvSpPr>
          <p:cNvPr id="109" name="Text Box 2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5775" y="3967163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</a:rPr>
              <a:t>not feasible</a:t>
            </a:r>
          </a:p>
        </p:txBody>
      </p:sp>
      <p:sp>
        <p:nvSpPr>
          <p:cNvPr id="110" name="Text Box 2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4986" y="6262116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</a:rPr>
              <a:t>not feasible</a:t>
            </a:r>
          </a:p>
        </p:txBody>
      </p:sp>
      <p:sp>
        <p:nvSpPr>
          <p:cNvPr id="111" name="Text Box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05400" y="3352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</a:rPr>
              <a:t>inferior to node 8</a:t>
            </a:r>
          </a:p>
        </p:txBody>
      </p:sp>
      <p:sp>
        <p:nvSpPr>
          <p:cNvPr id="112" name="Text Box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37940" y="5151438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</a:rPr>
              <a:t>inferior to node 8</a:t>
            </a:r>
          </a:p>
        </p:txBody>
      </p:sp>
      <p:sp>
        <p:nvSpPr>
          <p:cNvPr id="113" name="Text Box 2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6220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B050"/>
                </a:solidFill>
              </a:rPr>
              <a:t>optimal solution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02026" y="1688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 rot="2201582">
            <a:off x="6066782" y="25520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450721" y="2329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 rot="17803346">
            <a:off x="298960" y="34888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2201582">
            <a:off x="3801053" y="34131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rot="2201582">
            <a:off x="4746551" y="4597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17803346">
            <a:off x="1396316" y="44012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17803346">
            <a:off x="531373" y="5738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 rot="2201582">
            <a:off x="3639190" y="56983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E95D-0783-4C03-8976-33364D319B6A}" type="datetime1">
              <a:rPr lang="en-US" smtClean="0"/>
              <a:t>12/30/2021</a:t>
            </a:fld>
            <a:endParaRPr lang="en-US"/>
          </a:p>
        </p:txBody>
      </p:sp>
      <p:sp>
        <p:nvSpPr>
          <p:cNvPr id="123" name="Footer Placeholder 1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0" grpId="0"/>
      <p:bldP spid="61" grpId="0"/>
      <p:bldP spid="84" grpId="0"/>
      <p:bldP spid="85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Travelling Salesman 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Definition</a:t>
            </a:r>
            <a:r>
              <a:rPr lang="en-US" dirty="0" smtClean="0"/>
              <a:t>: Find a tour of minimum cost starting from a node S going through other nodes only once and returning to the starting point 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Definitions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row or column is said to be reduced </a:t>
            </a:r>
            <a:r>
              <a:rPr lang="en-US" dirty="0" err="1" smtClean="0"/>
              <a:t>iff</a:t>
            </a:r>
            <a:r>
              <a:rPr lang="en-US" dirty="0" smtClean="0"/>
              <a:t> it contains at least one zero and all remaining entries are non-negative.</a:t>
            </a:r>
          </a:p>
          <a:p>
            <a:pPr lvl="1"/>
            <a:r>
              <a:rPr lang="en-US" dirty="0" smtClean="0"/>
              <a:t>A matrix is reduced </a:t>
            </a:r>
            <a:r>
              <a:rPr lang="en-US" dirty="0" err="1" smtClean="0"/>
              <a:t>iff</a:t>
            </a:r>
            <a:r>
              <a:rPr lang="en-US" dirty="0" smtClean="0"/>
              <a:t> every row and column is reduced.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BDB7-666D-45F9-9E89-131D3E193D4B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Branching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Branching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node splits the remaining solutions into two groups: those that include a particular edge and those that exclude that edge.</a:t>
            </a:r>
          </a:p>
          <a:p>
            <a:pPr lvl="1"/>
            <a:r>
              <a:rPr lang="en-US" dirty="0"/>
              <a:t>Each node has a lower bound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Given a graph G=(V,E), let&lt;</a:t>
            </a:r>
            <a:r>
              <a:rPr lang="en-US" dirty="0" err="1" smtClean="0"/>
              <a:t>I,j</a:t>
            </a:r>
            <a:r>
              <a:rPr lang="en-US" dirty="0" smtClean="0"/>
              <a:t>&gt;  € E,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3581400"/>
            <a:ext cx="25908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Solutions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4724400"/>
            <a:ext cx="2667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Solutions with &lt;</a:t>
            </a:r>
            <a:r>
              <a:rPr lang="en-US" dirty="0" err="1" smtClean="0"/>
              <a:t>i,j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724400"/>
            <a:ext cx="2743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Solutions without &lt;</a:t>
            </a:r>
            <a:r>
              <a:rPr lang="en-US" dirty="0" err="1" smtClean="0"/>
              <a:t>i,j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4"/>
            <a:endCxn id="5" idx="0"/>
          </p:cNvCxnSpPr>
          <p:nvPr/>
        </p:nvCxnSpPr>
        <p:spPr>
          <a:xfrm flipH="1">
            <a:off x="3314700" y="4038600"/>
            <a:ext cx="1714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>
            <a:off x="5029200" y="4038600"/>
            <a:ext cx="1905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5320" y="35536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432954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15200" y="43434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AA63-C94B-409D-B382-44F497836A8F}" type="datetime1">
              <a:rPr lang="en-US" smtClean="0"/>
              <a:t>12/30/2021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Bounding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How to compute the cost of each node?</a:t>
            </a:r>
          </a:p>
          <a:p>
            <a:r>
              <a:rPr lang="en-US" dirty="0" smtClean="0"/>
              <a:t>Subtract of a constant from any row and any column does not change the optimal solution (The path).</a:t>
            </a:r>
          </a:p>
          <a:p>
            <a:r>
              <a:rPr lang="en-US" dirty="0" smtClean="0"/>
              <a:t>The cost of the path changes but the path itself.</a:t>
            </a:r>
          </a:p>
          <a:p>
            <a:r>
              <a:rPr lang="en-US" dirty="0" smtClean="0"/>
              <a:t>Let A be the cost matrix of a G=(V,E).</a:t>
            </a:r>
          </a:p>
          <a:p>
            <a:r>
              <a:rPr lang="en-US" dirty="0" smtClean="0"/>
              <a:t>The cost of each node in the search tree is computed as follows:</a:t>
            </a:r>
          </a:p>
          <a:p>
            <a:pPr lvl="1"/>
            <a:r>
              <a:rPr lang="en-US" dirty="0" smtClean="0"/>
              <a:t>Let R be a node in the tree and A® its reduced matrix</a:t>
            </a:r>
          </a:p>
          <a:p>
            <a:pPr lvl="1"/>
            <a:r>
              <a:rPr lang="en-US" dirty="0" smtClean="0"/>
              <a:t>The cost of the child ®, S:</a:t>
            </a:r>
          </a:p>
          <a:p>
            <a:pPr lvl="2"/>
            <a:r>
              <a:rPr lang="en-US" dirty="0" smtClean="0"/>
              <a:t>Set row i and column j to infinity</a:t>
            </a:r>
          </a:p>
          <a:p>
            <a:pPr lvl="2"/>
            <a:r>
              <a:rPr lang="en-US" dirty="0" smtClean="0"/>
              <a:t>Set A(</a:t>
            </a:r>
            <a:r>
              <a:rPr lang="en-US" dirty="0" err="1" smtClean="0"/>
              <a:t>j,i</a:t>
            </a:r>
            <a:r>
              <a:rPr lang="en-US" dirty="0" smtClean="0"/>
              <a:t>) to infinity</a:t>
            </a:r>
          </a:p>
          <a:p>
            <a:pPr lvl="2"/>
            <a:r>
              <a:rPr lang="en-US" dirty="0" smtClean="0"/>
              <a:t>Reduced S and let RCL be the reduced cost.</a:t>
            </a:r>
          </a:p>
          <a:p>
            <a:pPr lvl="2"/>
            <a:r>
              <a:rPr lang="en-US" dirty="0" smtClean="0"/>
              <a:t>C(S) = C® + RCL + A(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8C69-BE27-4062-9DFC-2F9EB7A0BE40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3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Bounding cont..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the reduced matrix A’ of A and let L be value subtracted from A</a:t>
            </a:r>
          </a:p>
          <a:p>
            <a:r>
              <a:rPr lang="en-US" dirty="0" smtClean="0"/>
              <a:t>L: represents the lower bound of the path solution</a:t>
            </a:r>
          </a:p>
          <a:p>
            <a:r>
              <a:rPr lang="en-US" dirty="0" smtClean="0"/>
              <a:t>The cost of the path is exactly reduced by 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 to determine the branching edge?</a:t>
            </a:r>
          </a:p>
          <a:p>
            <a:pPr lvl="1"/>
            <a:r>
              <a:rPr lang="en-US" dirty="0" smtClean="0"/>
              <a:t>The rule favors a solution through left </a:t>
            </a:r>
            <a:r>
              <a:rPr lang="en-US" dirty="0" err="1" smtClean="0"/>
              <a:t>subtree</a:t>
            </a:r>
            <a:r>
              <a:rPr lang="en-US" dirty="0" smtClean="0"/>
              <a:t> rather than right </a:t>
            </a:r>
            <a:r>
              <a:rPr lang="en-US" dirty="0" err="1" smtClean="0"/>
              <a:t>subtree</a:t>
            </a:r>
            <a:r>
              <a:rPr lang="en-US" dirty="0" smtClean="0"/>
              <a:t>, i.e. the matrix is reduced by a dimension.</a:t>
            </a:r>
          </a:p>
          <a:p>
            <a:pPr lvl="1"/>
            <a:r>
              <a:rPr lang="en-US" dirty="0" smtClean="0"/>
              <a:t>Note that the right </a:t>
            </a:r>
            <a:r>
              <a:rPr lang="en-US" dirty="0" err="1" smtClean="0"/>
              <a:t>subtree</a:t>
            </a:r>
            <a:r>
              <a:rPr lang="en-US" dirty="0" smtClean="0"/>
              <a:t> only sets the branching edge to infinity.</a:t>
            </a:r>
          </a:p>
          <a:p>
            <a:pPr lvl="1"/>
            <a:r>
              <a:rPr lang="en-US" dirty="0" smtClean="0"/>
              <a:t>Pick the edge that causes the greatest </a:t>
            </a:r>
            <a:r>
              <a:rPr lang="en-US" dirty="0" err="1" smtClean="0"/>
              <a:t>inctease</a:t>
            </a:r>
            <a:r>
              <a:rPr lang="en-US" dirty="0" smtClean="0"/>
              <a:t> in the lower bound of the right </a:t>
            </a:r>
            <a:r>
              <a:rPr lang="en-US" dirty="0" err="1" smtClean="0"/>
              <a:t>subtree</a:t>
            </a:r>
            <a:r>
              <a:rPr lang="en-US" dirty="0" smtClean="0"/>
              <a:t>, i.e. the lower bound of the root of the right </a:t>
            </a:r>
            <a:r>
              <a:rPr lang="en-US" dirty="0" err="1" smtClean="0"/>
              <a:t>subtree</a:t>
            </a:r>
            <a:r>
              <a:rPr lang="en-US" dirty="0" smtClean="0"/>
              <a:t> is greater.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9167-28D7-4916-8241-15C41329D2B7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Cost Determine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The reduced cost matrix is done as follows:</a:t>
            </a:r>
          </a:p>
          <a:p>
            <a:pPr lvl="1"/>
            <a:r>
              <a:rPr lang="en-US" dirty="0" smtClean="0"/>
              <a:t>Change all entries of row i and column j to infinity</a:t>
            </a:r>
          </a:p>
          <a:p>
            <a:pPr lvl="1"/>
            <a:r>
              <a:rPr lang="en-US" dirty="0" smtClean="0"/>
              <a:t>Set A(j,1) to infinity (assuming the start node is 1)</a:t>
            </a:r>
          </a:p>
          <a:p>
            <a:pPr lvl="1"/>
            <a:r>
              <a:rPr lang="en-US" dirty="0" smtClean="0"/>
              <a:t>Reduce all rows first and then column of the resulting matrix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B12-6949-4B8C-9A2A-D8D9AEFAE895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8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9906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TSP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229600" cy="493776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" y="16764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5964" y="41148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8956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3518" y="28956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16764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762000" y="19812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</p:cNvCxnSpPr>
          <p:nvPr/>
        </p:nvCxnSpPr>
        <p:spPr>
          <a:xfrm>
            <a:off x="2247900" y="2286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7" idx="0"/>
          </p:cNvCxnSpPr>
          <p:nvPr/>
        </p:nvCxnSpPr>
        <p:spPr>
          <a:xfrm>
            <a:off x="419100" y="2286000"/>
            <a:ext cx="17318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6" idx="2"/>
          </p:cNvCxnSpPr>
          <p:nvPr/>
        </p:nvCxnSpPr>
        <p:spPr>
          <a:xfrm>
            <a:off x="779318" y="3200400"/>
            <a:ext cx="1125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1"/>
          </p:cNvCxnSpPr>
          <p:nvPr/>
        </p:nvCxnSpPr>
        <p:spPr>
          <a:xfrm>
            <a:off x="427759" y="3505200"/>
            <a:ext cx="628638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5" idx="7"/>
          </p:cNvCxnSpPr>
          <p:nvPr/>
        </p:nvCxnSpPr>
        <p:spPr>
          <a:xfrm flipH="1">
            <a:off x="1541331" y="3505200"/>
            <a:ext cx="706569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</p:cNvCxnSpPr>
          <p:nvPr/>
        </p:nvCxnSpPr>
        <p:spPr>
          <a:xfrm>
            <a:off x="661567" y="2196726"/>
            <a:ext cx="1243433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7"/>
            <a:endCxn id="8" idx="3"/>
          </p:cNvCxnSpPr>
          <p:nvPr/>
        </p:nvCxnSpPr>
        <p:spPr>
          <a:xfrm flipV="1">
            <a:off x="678885" y="2196726"/>
            <a:ext cx="1326548" cy="78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97556"/>
              </p:ext>
            </p:extLst>
          </p:nvPr>
        </p:nvGraphicFramePr>
        <p:xfrm>
          <a:off x="5410200" y="1198236"/>
          <a:ext cx="3511550" cy="2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1198236"/>
                        <a:ext cx="3511550" cy="2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886200" y="124690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1F4F-3404-45C8-8374-EC6F28D938BA}" type="datetime1">
              <a:rPr lang="en-US" smtClean="0"/>
              <a:t>12/30/2021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State Space Tree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34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3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</a:t>
            </a:r>
            <a:r>
              <a:rPr lang="en-US" dirty="0" smtClean="0">
                <a:solidFill>
                  <a:srgbClr val="C00000"/>
                </a:solidFill>
              </a:rPr>
              <a:t>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Row #1: reduce by 10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024960"/>
              </p:ext>
            </p:extLst>
          </p:nvPr>
        </p:nvGraphicFramePr>
        <p:xfrm>
          <a:off x="0" y="4481513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81513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727055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4087091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Branch and Bound (B &amp; B)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An enhancement of backtracking</a:t>
            </a:r>
          </a:p>
          <a:p>
            <a:pPr lvl="1">
              <a:spcBef>
                <a:spcPts val="1200"/>
              </a:spcBef>
            </a:pPr>
            <a:r>
              <a:rPr lang="en-US" b="1" dirty="0"/>
              <a:t>Similarity : </a:t>
            </a:r>
            <a:r>
              <a:rPr lang="en-US" dirty="0"/>
              <a:t>A state space tree is used to solve a problem.</a:t>
            </a:r>
            <a:endParaRPr lang="en-US" b="1" dirty="0"/>
          </a:p>
          <a:p>
            <a:pPr lvl="1">
              <a:spcBef>
                <a:spcPts val="2400"/>
              </a:spcBef>
            </a:pPr>
            <a:r>
              <a:rPr lang="en-US" b="1" dirty="0"/>
              <a:t>Difference : </a:t>
            </a:r>
            <a:r>
              <a:rPr lang="en-US" dirty="0"/>
              <a:t>Used only for optimization problems.</a:t>
            </a:r>
          </a:p>
          <a:p>
            <a:pPr lvl="1">
              <a:spcBef>
                <a:spcPts val="2400"/>
              </a:spcBef>
            </a:pPr>
            <a:endParaRPr lang="en-US" dirty="0"/>
          </a:p>
          <a:p>
            <a:r>
              <a:rPr lang="en-US" altLang="zh-TW" dirty="0">
                <a:ea typeface="新細明體" pitchFamily="18" charset="-120"/>
              </a:rPr>
              <a:t>2 mechanisms: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 mechanism to generate branches when searching the solution space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 mechanism to generate a bound so that many braches can be terminated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EE77-961B-473B-883A-76BCCAFBDBED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Row #2: reduce by 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66938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710722"/>
              </p:ext>
            </p:extLst>
          </p:nvPr>
        </p:nvGraphicFramePr>
        <p:xfrm>
          <a:off x="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03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Row #3: reduce by 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67784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081130"/>
              </p:ext>
            </p:extLst>
          </p:nvPr>
        </p:nvGraphicFramePr>
        <p:xfrm>
          <a:off x="0" y="4290169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0169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92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Row #4: reduce by 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77727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72748"/>
              </p:ext>
            </p:extLst>
          </p:nvPr>
        </p:nvGraphicFramePr>
        <p:xfrm>
          <a:off x="15240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253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Row #5: reduce by 4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61359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18807"/>
              </p:ext>
            </p:extLst>
          </p:nvPr>
        </p:nvGraphicFramePr>
        <p:xfrm>
          <a:off x="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16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Column#1: reduce by 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62072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66543"/>
              </p:ext>
            </p:extLst>
          </p:nvPr>
        </p:nvGraphicFramePr>
        <p:xfrm>
          <a:off x="152400" y="4306393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306393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04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Column#2: It is reduced </a:t>
            </a:r>
            <a:r>
              <a:rPr lang="en-US" dirty="0" smtClean="0">
                <a:solidFill>
                  <a:srgbClr val="00B0F0"/>
                </a:solidFill>
              </a:rPr>
              <a:t>(no change)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161315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24497"/>
              </p:ext>
            </p:extLst>
          </p:nvPr>
        </p:nvGraphicFramePr>
        <p:xfrm>
          <a:off x="152400" y="4306393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306393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19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Column#3: Reduce by 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10489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41355"/>
              </p:ext>
            </p:extLst>
          </p:nvPr>
        </p:nvGraphicFramePr>
        <p:xfrm>
          <a:off x="15240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1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Column#4: </a:t>
            </a:r>
            <a:r>
              <a:rPr lang="en-US" dirty="0"/>
              <a:t>It is reduced </a:t>
            </a:r>
            <a:r>
              <a:rPr lang="en-US" dirty="0">
                <a:solidFill>
                  <a:srgbClr val="00B0F0"/>
                </a:solidFill>
              </a:rPr>
              <a:t>(no change)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53341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5678"/>
              </p:ext>
            </p:extLst>
          </p:nvPr>
        </p:nvGraphicFramePr>
        <p:xfrm>
          <a:off x="15240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417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Column#5: </a:t>
            </a:r>
            <a:r>
              <a:rPr lang="en-US" dirty="0"/>
              <a:t>It is reduced </a:t>
            </a:r>
            <a:r>
              <a:rPr lang="en-US" dirty="0">
                <a:solidFill>
                  <a:srgbClr val="00B0F0"/>
                </a:solidFill>
              </a:rPr>
              <a:t>(no change)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54017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35853"/>
              </p:ext>
            </p:extLst>
          </p:nvPr>
        </p:nvGraphicFramePr>
        <p:xfrm>
          <a:off x="15240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990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TSP starts from node 1: Node 1</a:t>
            </a:r>
          </a:p>
          <a:p>
            <a:pPr lvl="1"/>
            <a:r>
              <a:rPr lang="en-US" dirty="0" smtClean="0"/>
              <a:t>Reduced Matrix: to get the lower bound of the path starting at node 1</a:t>
            </a:r>
          </a:p>
          <a:p>
            <a:pPr lvl="2"/>
            <a:r>
              <a:rPr lang="en-US" dirty="0" smtClean="0"/>
              <a:t>Column#5: </a:t>
            </a:r>
            <a:r>
              <a:rPr lang="en-US" dirty="0"/>
              <a:t>It is reduced </a:t>
            </a:r>
            <a:r>
              <a:rPr lang="en-US" dirty="0">
                <a:solidFill>
                  <a:srgbClr val="00B0F0"/>
                </a:solidFill>
              </a:rPr>
              <a:t>(no change)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8312-25A3-4484-9ED2-E72447FA443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05768"/>
              </p:ext>
            </p:extLst>
          </p:nvPr>
        </p:nvGraphicFramePr>
        <p:xfrm>
          <a:off x="5334000" y="2362200"/>
          <a:ext cx="35115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511550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3902425"/>
            <a:ext cx="8045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41127" y="4816457"/>
            <a:ext cx="6751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578987"/>
              </p:ext>
            </p:extLst>
          </p:nvPr>
        </p:nvGraphicFramePr>
        <p:xfrm>
          <a:off x="152400" y="4271757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71757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3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Branch and Bound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the tree using a breadth-first search (</a:t>
            </a:r>
            <a:r>
              <a:rPr lang="en-US" dirty="0" smtClean="0">
                <a:solidFill>
                  <a:srgbClr val="00B0F0"/>
                </a:solidFill>
              </a:rPr>
              <a:t>FIFO branch and bound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Search the tree as in a </a:t>
            </a:r>
            <a:r>
              <a:rPr lang="en-US" dirty="0" err="1" smtClean="0"/>
              <a:t>bfs</a:t>
            </a:r>
            <a:r>
              <a:rPr lang="en-US" dirty="0" smtClean="0"/>
              <a:t>, but replace the FIFO queue with a </a:t>
            </a:r>
            <a:r>
              <a:rPr lang="en-US" dirty="0" err="1" smtClean="0"/>
              <a:t>a</a:t>
            </a:r>
            <a:r>
              <a:rPr lang="en-US" dirty="0" smtClean="0"/>
              <a:t> stack </a:t>
            </a:r>
            <a:r>
              <a:rPr lang="en-US" dirty="0" smtClean="0">
                <a:solidFill>
                  <a:srgbClr val="00B0F0"/>
                </a:solidFill>
              </a:rPr>
              <a:t>(LIFO branch and bound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Replace the FIFO queue with a priority queue (</a:t>
            </a:r>
            <a:r>
              <a:rPr lang="en-US" dirty="0" smtClean="0">
                <a:solidFill>
                  <a:srgbClr val="00B0F0"/>
                </a:solidFill>
              </a:rPr>
              <a:t>least-cost (or max priority) branch and bound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priority of a node </a:t>
            </a:r>
            <a:r>
              <a:rPr lang="en-US" dirty="0" smtClean="0">
                <a:solidFill>
                  <a:srgbClr val="00B0F0"/>
                </a:solidFill>
              </a:rPr>
              <a:t>p</a:t>
            </a:r>
            <a:r>
              <a:rPr lang="en-US" dirty="0" smtClean="0"/>
              <a:t> in the queue is based on an estimate of the likelihood that the answer node is in the </a:t>
            </a:r>
            <a:r>
              <a:rPr lang="en-US" dirty="0" err="1" smtClean="0"/>
              <a:t>subtree</a:t>
            </a:r>
            <a:r>
              <a:rPr lang="en-US" dirty="0" smtClean="0"/>
              <a:t> whose root is </a:t>
            </a:r>
            <a:r>
              <a:rPr lang="en-US" dirty="0" smtClean="0">
                <a:solidFill>
                  <a:srgbClr val="00B0F0"/>
                </a:solidFill>
              </a:rPr>
              <a:t>p.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774E-4D7B-4E64-96EE-3A9C41F7C06A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reduced matrix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2133600"/>
            <a:ext cx="5791200" cy="3657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64975"/>
              </p:ext>
            </p:extLst>
          </p:nvPr>
        </p:nvGraphicFramePr>
        <p:xfrm>
          <a:off x="3581400" y="2774156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74156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49669" y="23622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(1) =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3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to go to vertex 2: </a:t>
            </a:r>
            <a:r>
              <a:rPr lang="en-US" dirty="0" smtClean="0">
                <a:solidFill>
                  <a:srgbClr val="C00000"/>
                </a:solidFill>
              </a:rPr>
              <a:t>Node 2</a:t>
            </a:r>
          </a:p>
          <a:p>
            <a:pPr lvl="1"/>
            <a:r>
              <a:rPr lang="en-US" dirty="0" smtClean="0"/>
              <a:t>Cost of edge &lt;1,2&gt; is:  A(1,2) = 10</a:t>
            </a:r>
          </a:p>
          <a:p>
            <a:pPr lvl="1"/>
            <a:r>
              <a:rPr lang="en-US" dirty="0" smtClean="0"/>
              <a:t>Set row#1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choosing edge &lt;1,2&gt;</a:t>
            </a:r>
          </a:p>
          <a:p>
            <a:pPr lvl="1"/>
            <a:r>
              <a:rPr lang="en-US" dirty="0" smtClean="0"/>
              <a:t>Set column #2=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choosing edge &lt;1,2&gt;</a:t>
            </a:r>
          </a:p>
          <a:p>
            <a:pPr lvl="1"/>
            <a:r>
              <a:rPr lang="en-US" dirty="0" smtClean="0"/>
              <a:t>Set A(2,1)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			The resulting cost matrix is: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matrix is reduced: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RCL=0 (</a:t>
            </a:r>
            <a:r>
              <a:rPr lang="en-US" dirty="0" smtClean="0">
                <a:solidFill>
                  <a:srgbClr val="00B0F0"/>
                </a:solidFill>
              </a:rPr>
              <a:t>As min is 0 for all row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And columns)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cost of node 2 (Considering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Vertex 2 from vertex 1) is: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Cost(2)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cost(1)+A(1,2)= 25 +10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35</a:t>
            </a: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262891"/>
              </p:ext>
            </p:extLst>
          </p:nvPr>
        </p:nvGraphicFramePr>
        <p:xfrm>
          <a:off x="5029200" y="3733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1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Choose to go to vertex 3: </a:t>
            </a:r>
            <a:r>
              <a:rPr lang="en-US" dirty="0" smtClean="0">
                <a:solidFill>
                  <a:srgbClr val="C00000"/>
                </a:solidFill>
              </a:rPr>
              <a:t>Node 3</a:t>
            </a:r>
          </a:p>
          <a:p>
            <a:pPr lvl="1"/>
            <a:r>
              <a:rPr lang="en-US" dirty="0" smtClean="0"/>
              <a:t>Cost of edge &lt;1,3&gt; is:  A(1,2) = 17 (in the reduced matrix)</a:t>
            </a:r>
          </a:p>
          <a:p>
            <a:pPr lvl="1"/>
            <a:r>
              <a:rPr lang="en-US" dirty="0" smtClean="0"/>
              <a:t>Set row#1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staring from node 1</a:t>
            </a:r>
          </a:p>
          <a:p>
            <a:pPr lvl="1"/>
            <a:r>
              <a:rPr lang="en-US" dirty="0" smtClean="0"/>
              <a:t>Set column #2=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choosing edge &lt;1,3&gt;</a:t>
            </a:r>
          </a:p>
          <a:p>
            <a:pPr lvl="1"/>
            <a:r>
              <a:rPr lang="en-US" dirty="0" smtClean="0"/>
              <a:t>Set A(3,1)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			The resulting cost matrix is: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Rows are reduced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colum</a:t>
            </a:r>
            <a:r>
              <a:rPr lang="en-US" dirty="0" smtClean="0"/>
              <a:t> are reduced except for </a:t>
            </a:r>
          </a:p>
          <a:p>
            <a:pPr marL="594360" lvl="2" indent="0">
              <a:buNone/>
            </a:pPr>
            <a:r>
              <a:rPr lang="en-US" dirty="0"/>
              <a:t> </a:t>
            </a:r>
            <a:r>
              <a:rPr lang="en-US" dirty="0" smtClean="0"/>
              <a:t>   column # 1: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Reduce column 1 by 11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08411"/>
              </p:ext>
            </p:extLst>
          </p:nvPr>
        </p:nvGraphicFramePr>
        <p:xfrm>
          <a:off x="5181600" y="38100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587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lower bound is:</a:t>
            </a:r>
          </a:p>
          <a:p>
            <a:pPr lvl="1"/>
            <a:r>
              <a:rPr lang="en-US" dirty="0" smtClean="0"/>
              <a:t>RCL=11</a:t>
            </a:r>
          </a:p>
          <a:p>
            <a:r>
              <a:rPr lang="en-US" dirty="0" smtClean="0"/>
              <a:t>The cost of going through node 3 is:</a:t>
            </a:r>
          </a:p>
          <a:p>
            <a:pPr lvl="1"/>
            <a:r>
              <a:rPr lang="en-US" dirty="0" smtClean="0"/>
              <a:t>Cost(3) = cost(1) + RCL + A(1,3) = 25+11+17</a:t>
            </a:r>
          </a:p>
          <a:p>
            <a:pPr marL="1463040" lvl="5" indent="0">
              <a:buNone/>
            </a:pPr>
            <a:r>
              <a:rPr lang="en-US" sz="2000" dirty="0" smtClean="0"/>
              <a:t>= 53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05046"/>
              </p:ext>
            </p:extLst>
          </p:nvPr>
        </p:nvGraphicFramePr>
        <p:xfrm>
          <a:off x="5334000" y="3276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Choose to go to vertex 4: </a:t>
            </a:r>
            <a:r>
              <a:rPr lang="en-US" dirty="0" smtClean="0">
                <a:solidFill>
                  <a:srgbClr val="C00000"/>
                </a:solidFill>
              </a:rPr>
              <a:t>Node 4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Remember that the cost matrix is the one that was reduced at the starting vertex 1</a:t>
            </a:r>
          </a:p>
          <a:p>
            <a:pPr lvl="1"/>
            <a:r>
              <a:rPr lang="en-US" dirty="0" smtClean="0"/>
              <a:t>Cost of edge &lt;1,4&gt; is:  A(1,4) = 0 </a:t>
            </a:r>
          </a:p>
          <a:p>
            <a:pPr lvl="1"/>
            <a:r>
              <a:rPr lang="en-US" dirty="0" smtClean="0"/>
              <a:t>Set row#1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staring from node 1</a:t>
            </a:r>
          </a:p>
          <a:p>
            <a:pPr lvl="1"/>
            <a:r>
              <a:rPr lang="en-US" dirty="0" smtClean="0"/>
              <a:t>Set column #2=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choosing edge &lt;1,4&gt;</a:t>
            </a:r>
          </a:p>
          <a:p>
            <a:pPr lvl="1"/>
            <a:r>
              <a:rPr lang="en-US" dirty="0" smtClean="0"/>
              <a:t>Set A(4,1)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The resulting cost matrix is: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Rows are reduced</a:t>
            </a:r>
          </a:p>
          <a:p>
            <a:pPr lvl="2"/>
            <a:r>
              <a:rPr lang="en-US" dirty="0" smtClean="0"/>
              <a:t>Columns are reduced</a:t>
            </a:r>
          </a:p>
          <a:p>
            <a:r>
              <a:rPr lang="en-US" dirty="0"/>
              <a:t>The cost of going through node </a:t>
            </a:r>
            <a:r>
              <a:rPr lang="en-US" dirty="0" smtClean="0"/>
              <a:t>4 </a:t>
            </a:r>
            <a:r>
              <a:rPr lang="en-US" dirty="0"/>
              <a:t>is:</a:t>
            </a:r>
          </a:p>
          <a:p>
            <a:pPr lvl="1"/>
            <a:r>
              <a:rPr lang="en-US" dirty="0" smtClean="0"/>
              <a:t>Cost(4) </a:t>
            </a:r>
            <a:r>
              <a:rPr lang="en-US" dirty="0"/>
              <a:t>= cost(1) + RCL + </a:t>
            </a:r>
            <a:r>
              <a:rPr lang="en-US" dirty="0" smtClean="0"/>
              <a:t>A(1,4)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25+0+0</a:t>
            </a:r>
          </a:p>
          <a:p>
            <a:pPr marL="274320" lvl="1" indent="0">
              <a:buNone/>
            </a:pPr>
            <a:r>
              <a:rPr lang="en-US" dirty="0"/>
              <a:t>= 53</a:t>
            </a:r>
          </a:p>
          <a:p>
            <a:pPr marL="27432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19027"/>
              </p:ext>
            </p:extLst>
          </p:nvPr>
        </p:nvGraphicFramePr>
        <p:xfrm>
          <a:off x="5486400" y="3733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8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2296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Choose to go to vertex 5: </a:t>
            </a:r>
            <a:r>
              <a:rPr lang="en-US" dirty="0" smtClean="0">
                <a:solidFill>
                  <a:srgbClr val="C00000"/>
                </a:solidFill>
              </a:rPr>
              <a:t>Node 5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Remember that the cost matrix is the one that was reduced at the starting vertex 1</a:t>
            </a:r>
          </a:p>
          <a:p>
            <a:pPr lvl="1"/>
            <a:r>
              <a:rPr lang="en-US" dirty="0" smtClean="0"/>
              <a:t>Cost of edge &lt;1,5&gt; is:  A(1,4) = 1</a:t>
            </a:r>
          </a:p>
          <a:p>
            <a:pPr lvl="1"/>
            <a:r>
              <a:rPr lang="en-US" dirty="0" smtClean="0"/>
              <a:t>Set row#1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staring from node 1</a:t>
            </a:r>
          </a:p>
          <a:p>
            <a:pPr lvl="1"/>
            <a:r>
              <a:rPr lang="en-US" dirty="0" smtClean="0"/>
              <a:t>Set column #2=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since we are choosing edge &lt;1,5&gt;</a:t>
            </a:r>
          </a:p>
          <a:p>
            <a:pPr lvl="1"/>
            <a:r>
              <a:rPr lang="en-US" dirty="0" smtClean="0"/>
              <a:t>Set A(5,1) = </a:t>
            </a:r>
            <a:r>
              <a:rPr lang="en-US" dirty="0" err="1" smtClean="0">
                <a:solidFill>
                  <a:srgbClr val="00B0F0"/>
                </a:solidFill>
              </a:rPr>
              <a:t>inf</a:t>
            </a: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	The resulting cost matrix is:</a:t>
            </a:r>
          </a:p>
          <a:p>
            <a:pPr marL="274320" lvl="1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18086"/>
              </p:ext>
            </p:extLst>
          </p:nvPr>
        </p:nvGraphicFramePr>
        <p:xfrm>
          <a:off x="4724400" y="38862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4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 smtClean="0"/>
              <a:t>Reduce Rows:</a:t>
            </a:r>
          </a:p>
          <a:p>
            <a:pPr lvl="3"/>
            <a:r>
              <a:rPr lang="en-US" dirty="0" smtClean="0"/>
              <a:t>Reduce Row#2: </a:t>
            </a:r>
          </a:p>
          <a:p>
            <a:pPr lvl="3"/>
            <a:r>
              <a:rPr lang="en-US" dirty="0" smtClean="0"/>
              <a:t>Reduce Row# 4:</a:t>
            </a:r>
          </a:p>
          <a:p>
            <a:pPr lvl="2"/>
            <a:r>
              <a:rPr lang="en-US" dirty="0" smtClean="0"/>
              <a:t>Columns </a:t>
            </a:r>
            <a:r>
              <a:rPr lang="en-US" dirty="0"/>
              <a:t>are </a:t>
            </a:r>
            <a:r>
              <a:rPr lang="en-US" dirty="0" smtClean="0"/>
              <a:t>reduced</a:t>
            </a:r>
          </a:p>
          <a:p>
            <a:r>
              <a:rPr lang="en-US" dirty="0" smtClean="0"/>
              <a:t>The lower bound is:</a:t>
            </a:r>
          </a:p>
          <a:p>
            <a:pPr lvl="1"/>
            <a:r>
              <a:rPr lang="en-US" dirty="0" smtClean="0"/>
              <a:t>RCL= 2+3 = 5</a:t>
            </a:r>
            <a:endParaRPr lang="en-US" dirty="0"/>
          </a:p>
          <a:p>
            <a:r>
              <a:rPr lang="en-US" dirty="0"/>
              <a:t>The cost of going through node </a:t>
            </a:r>
            <a:r>
              <a:rPr lang="en-US" dirty="0" smtClean="0"/>
              <a:t>5 </a:t>
            </a:r>
            <a:r>
              <a:rPr lang="en-US" dirty="0"/>
              <a:t>is:</a:t>
            </a:r>
          </a:p>
          <a:p>
            <a:pPr lvl="1"/>
            <a:r>
              <a:rPr lang="en-US" dirty="0" smtClean="0"/>
              <a:t>Cost(5) </a:t>
            </a:r>
            <a:r>
              <a:rPr lang="en-US" dirty="0"/>
              <a:t>= cost(1) + RCL + </a:t>
            </a:r>
            <a:r>
              <a:rPr lang="en-US" dirty="0" smtClean="0"/>
              <a:t>A(1,5)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= </a:t>
            </a:r>
            <a:r>
              <a:rPr lang="en-US" dirty="0" smtClean="0"/>
              <a:t>25+5+1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smtClean="0"/>
              <a:t>31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421415"/>
              </p:ext>
            </p:extLst>
          </p:nvPr>
        </p:nvGraphicFramePr>
        <p:xfrm>
          <a:off x="5632450" y="1131332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131332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29400" y="762000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>
                <a:solidFill>
                  <a:srgbClr val="C00000"/>
                </a:solidFill>
              </a:rPr>
              <a:t>Reduce by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55916"/>
              </p:ext>
            </p:extLst>
          </p:nvPr>
        </p:nvGraphicFramePr>
        <p:xfrm>
          <a:off x="5632450" y="4038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038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43800" y="6324600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>
                <a:solidFill>
                  <a:srgbClr val="C00000"/>
                </a:solidFill>
              </a:rPr>
              <a:t>Reduce by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4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the live nodes we have so far are:</a:t>
            </a:r>
          </a:p>
          <a:p>
            <a:pPr lvl="1"/>
            <a:r>
              <a:rPr lang="en-US" dirty="0" smtClean="0"/>
              <a:t>2: cost(2) = 35,  path: 1</a:t>
            </a:r>
            <a:r>
              <a:rPr lang="en-US" dirty="0" smtClean="0">
                <a:sym typeface="Wingdings" pitchFamily="2" charset="2"/>
              </a:rPr>
              <a:t>2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3: cost(3) = 53, path: 1 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4: cost(4) = 25, path: 14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5: cost(5) = 31, path: 15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Explore the node with the lowest cost: Node 4 has a cost of 25</a:t>
            </a:r>
          </a:p>
          <a:p>
            <a:r>
              <a:rPr lang="en-US" dirty="0" smtClean="0">
                <a:sym typeface="Wingdings" pitchFamily="2" charset="2"/>
              </a:rPr>
              <a:t>Vertices to be explored from node 4: 2, 3, and 5</a:t>
            </a:r>
          </a:p>
        </p:txBody>
      </p:sp>
    </p:spTree>
    <p:extLst>
      <p:ext uri="{BB962C8B-B14F-4D97-AF65-F5344CB8AC3E}">
        <p14:creationId xmlns:p14="http://schemas.microsoft.com/office/powerpoint/2010/main" val="23707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Now we are starting from the cost matrix at node 4 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209800"/>
            <a:ext cx="63246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04406"/>
              </p:ext>
            </p:extLst>
          </p:nvPr>
        </p:nvGraphicFramePr>
        <p:xfrm>
          <a:off x="3006725" y="2971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971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94689" y="25146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Cost(4) =25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794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to go to vertex 2: </a:t>
            </a:r>
            <a:r>
              <a:rPr lang="en-US" dirty="0" smtClean="0">
                <a:solidFill>
                  <a:srgbClr val="C00000"/>
                </a:solidFill>
              </a:rPr>
              <a:t>Node 6 (</a:t>
            </a:r>
            <a:r>
              <a:rPr lang="en-US" dirty="0" smtClean="0"/>
              <a:t>path 1</a:t>
            </a:r>
            <a:r>
              <a:rPr lang="en-US" dirty="0" smtClean="0">
                <a:sym typeface="Wingdings" pitchFamily="2" charset="2"/>
              </a:rPr>
              <a:t>42)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Cost of edge &lt;4,2&gt; is: A(4,2) =3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row#4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&lt;4,2&gt;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column # 2=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&lt;4,2&gt;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A(2,1)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 smtClean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Reduce the matrix: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Rows are reduced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Columns are reduced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lower bound is RCL =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cost of going through node 2 is:</a:t>
            </a: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Cost(6) = cost(4) +RCL + A(4,2)</a:t>
            </a: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</a:t>
            </a:r>
            <a:r>
              <a:rPr lang="en-US" dirty="0" smtClean="0">
                <a:sym typeface="Wingdings" pitchFamily="2" charset="2"/>
              </a:rPr>
              <a:t>    = 25+0+3</a:t>
            </a: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</a:t>
            </a:r>
            <a:r>
              <a:rPr lang="en-US" dirty="0" smtClean="0">
                <a:sym typeface="Wingdings" pitchFamily="2" charset="2"/>
              </a:rPr>
              <a:t>    = 28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03277"/>
              </p:ext>
            </p:extLst>
          </p:nvPr>
        </p:nvGraphicFramePr>
        <p:xfrm>
          <a:off x="5334000" y="31242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242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7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Branch and Bound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FIFO branch and bound </a:t>
            </a:r>
            <a:r>
              <a:rPr lang="en-US" dirty="0" smtClean="0"/>
              <a:t>finds solution closest to the root.</a:t>
            </a:r>
          </a:p>
          <a:p>
            <a:r>
              <a:rPr lang="en-US" dirty="0" smtClean="0"/>
              <a:t>Backtracking may </a:t>
            </a:r>
            <a:r>
              <a:rPr lang="en-US" dirty="0" smtClean="0">
                <a:solidFill>
                  <a:srgbClr val="00B0F0"/>
                </a:solidFill>
              </a:rPr>
              <a:t>never</a:t>
            </a:r>
            <a:r>
              <a:rPr lang="en-US" dirty="0" smtClean="0"/>
              <a:t> find a solution because tree depth is infinite (unless repeating configurations are eliminated).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Least-cost branch and bound </a:t>
            </a:r>
            <a:r>
              <a:rPr lang="en-US" dirty="0" smtClean="0"/>
              <a:t>directs the search to parts of the space most likely to contain the answer. So it could perform better than backtracking.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9C45-5C8A-4D64-8A6D-F1F0A7147DFF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2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Choose to go to vertex 3: </a:t>
            </a:r>
            <a:r>
              <a:rPr lang="en-US" dirty="0" smtClean="0">
                <a:solidFill>
                  <a:srgbClr val="C00000"/>
                </a:solidFill>
              </a:rPr>
              <a:t>Node 7 (</a:t>
            </a:r>
            <a:r>
              <a:rPr lang="en-US" dirty="0" smtClean="0"/>
              <a:t>path 1</a:t>
            </a:r>
            <a:r>
              <a:rPr lang="en-US" dirty="0" smtClean="0">
                <a:sym typeface="Wingdings" pitchFamily="2" charset="2"/>
              </a:rPr>
              <a:t>43)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Cost of edge &lt;4,3&gt; is: A(4,3) =12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row#4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&lt;4,3&gt;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column # 3=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&lt;4,3&gt;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A(3,1)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  <a:sym typeface="Wingdings" pitchFamily="2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72830"/>
              </p:ext>
            </p:extLst>
          </p:nvPr>
        </p:nvGraphicFramePr>
        <p:xfrm>
          <a:off x="5334000" y="3733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3600" y="3131127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resulting matrix is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74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 smtClean="0"/>
              <a:t>Reduce Rows:</a:t>
            </a:r>
          </a:p>
          <a:p>
            <a:pPr lvl="3"/>
            <a:r>
              <a:rPr lang="en-US" dirty="0" smtClean="0"/>
              <a:t>Reduce Row#3: </a:t>
            </a:r>
          </a:p>
          <a:p>
            <a:pPr lvl="3"/>
            <a:r>
              <a:rPr lang="en-US" dirty="0" smtClean="0"/>
              <a:t>Reduce column#1: </a:t>
            </a:r>
          </a:p>
          <a:p>
            <a:r>
              <a:rPr lang="en-US" dirty="0" smtClean="0"/>
              <a:t>The lower bound is:</a:t>
            </a:r>
          </a:p>
          <a:p>
            <a:pPr lvl="1"/>
            <a:r>
              <a:rPr lang="en-US" dirty="0" smtClean="0"/>
              <a:t>RCL= 2+11 = 13</a:t>
            </a:r>
            <a:endParaRPr lang="en-US" dirty="0"/>
          </a:p>
          <a:p>
            <a:r>
              <a:rPr lang="en-US" dirty="0" smtClean="0"/>
              <a:t>Considering vertex 3 from vertex 4is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Cost(7) </a:t>
            </a:r>
            <a:r>
              <a:rPr lang="en-US" dirty="0"/>
              <a:t>= </a:t>
            </a:r>
            <a:r>
              <a:rPr lang="en-US" dirty="0" smtClean="0"/>
              <a:t>cost(4) </a:t>
            </a:r>
            <a:r>
              <a:rPr lang="en-US" dirty="0"/>
              <a:t>+ RCL + </a:t>
            </a:r>
            <a:r>
              <a:rPr lang="en-US" dirty="0" smtClean="0"/>
              <a:t>A(4,3)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= </a:t>
            </a:r>
            <a:r>
              <a:rPr lang="en-US" dirty="0" smtClean="0"/>
              <a:t>25+13+12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smtClean="0"/>
              <a:t>50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72740"/>
              </p:ext>
            </p:extLst>
          </p:nvPr>
        </p:nvGraphicFramePr>
        <p:xfrm>
          <a:off x="5632450" y="1131332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131332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29400" y="762000"/>
            <a:ext cx="133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>
                <a:solidFill>
                  <a:srgbClr val="C00000"/>
                </a:solidFill>
              </a:rPr>
              <a:t>Reduce by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46044"/>
              </p:ext>
            </p:extLst>
          </p:nvPr>
        </p:nvGraphicFramePr>
        <p:xfrm>
          <a:off x="5632450" y="4038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038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43800" y="63246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>
                <a:solidFill>
                  <a:srgbClr val="C00000"/>
                </a:solidFill>
              </a:rPr>
              <a:t>Reduce by </a:t>
            </a:r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1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Choose to go to vertex 5: </a:t>
            </a:r>
            <a:r>
              <a:rPr lang="en-US" dirty="0" smtClean="0">
                <a:solidFill>
                  <a:srgbClr val="C00000"/>
                </a:solidFill>
              </a:rPr>
              <a:t>Node 8 (</a:t>
            </a:r>
            <a:r>
              <a:rPr lang="en-US" dirty="0" smtClean="0"/>
              <a:t>path 1</a:t>
            </a:r>
            <a:r>
              <a:rPr lang="en-US" dirty="0" smtClean="0">
                <a:sym typeface="Wingdings" pitchFamily="2" charset="2"/>
              </a:rPr>
              <a:t>45)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Cost of edge &lt;4,5&gt; is: A(4,5) =0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row#4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&lt;4,3&gt;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column # 3=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since we are considering edge &lt;4,5&gt;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Set A(5,1) = </a:t>
            </a:r>
            <a:r>
              <a:rPr lang="en-US" dirty="0" err="1" smtClean="0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274320" lvl="1" indent="0">
              <a:buNone/>
            </a:pPr>
            <a:endParaRPr lang="en-US" dirty="0">
              <a:solidFill>
                <a:srgbClr val="00B0F0"/>
              </a:solidFill>
              <a:sym typeface="Wingdings" pitchFamily="2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572551"/>
              </p:ext>
            </p:extLst>
          </p:nvPr>
        </p:nvGraphicFramePr>
        <p:xfrm>
          <a:off x="5334000" y="3733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3600" y="3131127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The resulting matrix is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11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 smtClean="0"/>
              <a:t>Reduce Rows:</a:t>
            </a:r>
          </a:p>
          <a:p>
            <a:pPr lvl="3"/>
            <a:r>
              <a:rPr lang="en-US" dirty="0" smtClean="0"/>
              <a:t>Reduce Row#2</a:t>
            </a:r>
          </a:p>
          <a:p>
            <a:pPr lvl="2"/>
            <a:r>
              <a:rPr lang="en-US" dirty="0" smtClean="0"/>
              <a:t>Columns are reduced </a:t>
            </a:r>
          </a:p>
          <a:p>
            <a:r>
              <a:rPr lang="en-US" dirty="0" smtClean="0"/>
              <a:t>The lower bound is:</a:t>
            </a:r>
          </a:p>
          <a:p>
            <a:pPr lvl="1"/>
            <a:r>
              <a:rPr lang="en-US" dirty="0" smtClean="0"/>
              <a:t>RCL= 11 = 11</a:t>
            </a:r>
            <a:endParaRPr lang="en-US" dirty="0"/>
          </a:p>
          <a:p>
            <a:r>
              <a:rPr lang="en-US" dirty="0" smtClean="0"/>
              <a:t>Considering vertex 5 from vertex 4is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Cost(8) </a:t>
            </a:r>
            <a:r>
              <a:rPr lang="en-US" dirty="0"/>
              <a:t>= </a:t>
            </a:r>
            <a:r>
              <a:rPr lang="en-US" dirty="0" smtClean="0"/>
              <a:t>cost(4) </a:t>
            </a:r>
            <a:r>
              <a:rPr lang="en-US" dirty="0"/>
              <a:t>+ RCL + </a:t>
            </a:r>
            <a:r>
              <a:rPr lang="en-US" dirty="0" smtClean="0"/>
              <a:t>A(4,5)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= </a:t>
            </a:r>
            <a:r>
              <a:rPr lang="en-US" dirty="0" smtClean="0"/>
              <a:t>25+11+0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smtClean="0"/>
              <a:t>36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7620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dirty="0">
                <a:solidFill>
                  <a:srgbClr val="C00000"/>
                </a:solidFill>
              </a:rPr>
              <a:t>Reduce by </a:t>
            </a:r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57455"/>
              </p:ext>
            </p:extLst>
          </p:nvPr>
        </p:nvGraphicFramePr>
        <p:xfrm>
          <a:off x="5518887" y="1131332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887" y="1131332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720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the live nodes we have so far are:</a:t>
            </a:r>
          </a:p>
          <a:p>
            <a:pPr lvl="1"/>
            <a:r>
              <a:rPr lang="en-US" dirty="0" smtClean="0"/>
              <a:t>2: cost(2) = 35,  path: 1</a:t>
            </a:r>
            <a:r>
              <a:rPr lang="en-US" dirty="0" smtClean="0">
                <a:sym typeface="Wingdings" pitchFamily="2" charset="2"/>
              </a:rPr>
              <a:t>2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3: cost(3) = 53, path: 1 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5: cost(5) = 31, path: 15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6: cost(6) = 28, path: 142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7: cost(7) = 50, path: 143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8: cost(8) = 36, path: 145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Explore the node with the lowest cost: Node 6has a cost of 28</a:t>
            </a:r>
          </a:p>
          <a:p>
            <a:r>
              <a:rPr lang="en-US" dirty="0" smtClean="0">
                <a:sym typeface="Wingdings" pitchFamily="2" charset="2"/>
              </a:rPr>
              <a:t>Vertices to be explored from node 6: 3, and 5</a:t>
            </a:r>
          </a:p>
        </p:txBody>
      </p:sp>
    </p:spTree>
    <p:extLst>
      <p:ext uri="{BB962C8B-B14F-4D97-AF65-F5344CB8AC3E}">
        <p14:creationId xmlns:p14="http://schemas.microsoft.com/office/powerpoint/2010/main" val="1876609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Now we are starting from the cost matrix at node </a:t>
            </a:r>
            <a:r>
              <a:rPr lang="en-US" dirty="0" smtClean="0">
                <a:sym typeface="Wingdings" pitchFamily="2" charset="2"/>
              </a:rPr>
              <a:t>6 </a:t>
            </a:r>
            <a:r>
              <a:rPr lang="en-US" dirty="0">
                <a:sym typeface="Wingdings" pitchFamily="2" charset="2"/>
              </a:rPr>
              <a:t>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209800"/>
            <a:ext cx="63246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94689" y="25146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Cost(4) =28</a:t>
            </a:r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443703"/>
              </p:ext>
            </p:extLst>
          </p:nvPr>
        </p:nvGraphicFramePr>
        <p:xfrm>
          <a:off x="3006725" y="30480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0480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145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4937760"/>
          </a:xfrm>
        </p:spPr>
        <p:txBody>
          <a:bodyPr/>
          <a:lstStyle/>
          <a:p>
            <a:r>
              <a:rPr lang="en-US" dirty="0"/>
              <a:t>Choose to go to vertex </a:t>
            </a:r>
            <a:r>
              <a:rPr lang="en-US" dirty="0" smtClean="0"/>
              <a:t>3: </a:t>
            </a:r>
            <a:r>
              <a:rPr lang="en-US" dirty="0">
                <a:solidFill>
                  <a:srgbClr val="C00000"/>
                </a:solidFill>
              </a:rPr>
              <a:t>Node </a:t>
            </a:r>
            <a:r>
              <a:rPr lang="en-US" dirty="0" smtClean="0">
                <a:solidFill>
                  <a:srgbClr val="C00000"/>
                </a:solidFill>
              </a:rPr>
              <a:t>9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path 1</a:t>
            </a:r>
            <a:r>
              <a:rPr lang="en-US" dirty="0">
                <a:sym typeface="Wingdings" pitchFamily="2" charset="2"/>
              </a:rPr>
              <a:t>4</a:t>
            </a:r>
            <a:r>
              <a:rPr lang="en-US" dirty="0" smtClean="0">
                <a:sym typeface="Wingdings" pitchFamily="2" charset="2"/>
              </a:rPr>
              <a:t>23)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Cost of edge </a:t>
            </a:r>
            <a:r>
              <a:rPr lang="en-US" dirty="0" smtClean="0">
                <a:sym typeface="Wingdings" pitchFamily="2" charset="2"/>
              </a:rPr>
              <a:t>&lt;2,3&gt; </a:t>
            </a:r>
            <a:r>
              <a:rPr lang="en-US" dirty="0">
                <a:sym typeface="Wingdings" pitchFamily="2" charset="2"/>
              </a:rPr>
              <a:t>is: </a:t>
            </a:r>
            <a:r>
              <a:rPr lang="en-US" dirty="0" smtClean="0">
                <a:sym typeface="Wingdings" pitchFamily="2" charset="2"/>
              </a:rPr>
              <a:t>A(2,3) =11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row#2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&lt;2,3</a:t>
            </a:r>
            <a:r>
              <a:rPr lang="en-US" dirty="0">
                <a:sym typeface="Wingdings" pitchFamily="2" charset="2"/>
              </a:rPr>
              <a:t>&gt;</a:t>
            </a:r>
          </a:p>
          <a:p>
            <a:pPr lvl="1"/>
            <a:r>
              <a:rPr lang="en-US" dirty="0">
                <a:sym typeface="Wingdings" pitchFamily="2" charset="2"/>
              </a:rPr>
              <a:t>Set column # 3=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&lt;2,3&gt;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A(3,1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06272"/>
              </p:ext>
            </p:extLst>
          </p:nvPr>
        </p:nvGraphicFramePr>
        <p:xfrm>
          <a:off x="4876800" y="33528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070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Reduce the matrix:</a:t>
            </a:r>
          </a:p>
          <a:p>
            <a:pPr lvl="2"/>
            <a:r>
              <a:rPr lang="en-US" dirty="0"/>
              <a:t>Reduce Rows:</a:t>
            </a:r>
          </a:p>
          <a:p>
            <a:pPr lvl="3"/>
            <a:r>
              <a:rPr lang="en-US" dirty="0"/>
              <a:t>Reduce </a:t>
            </a:r>
            <a:r>
              <a:rPr lang="en-US" dirty="0" smtClean="0"/>
              <a:t>Row#3</a:t>
            </a:r>
          </a:p>
          <a:p>
            <a:pPr lvl="3"/>
            <a:r>
              <a:rPr lang="en-US" dirty="0" smtClean="0"/>
              <a:t>Reduce column# 1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lower bound is:</a:t>
            </a:r>
          </a:p>
          <a:p>
            <a:pPr lvl="1"/>
            <a:r>
              <a:rPr lang="en-US" dirty="0"/>
              <a:t>RCL= </a:t>
            </a:r>
            <a:r>
              <a:rPr lang="en-US" dirty="0" smtClean="0"/>
              <a:t>2+ 11 </a:t>
            </a:r>
            <a:r>
              <a:rPr lang="en-US" dirty="0"/>
              <a:t>= </a:t>
            </a:r>
            <a:r>
              <a:rPr lang="en-US" dirty="0" smtClean="0"/>
              <a:t>13</a:t>
            </a:r>
            <a:endParaRPr lang="en-US" dirty="0"/>
          </a:p>
          <a:p>
            <a:r>
              <a:rPr lang="en-US" dirty="0"/>
              <a:t>Considering vertex </a:t>
            </a:r>
            <a:r>
              <a:rPr lang="en-US" dirty="0" smtClean="0"/>
              <a:t>3 </a:t>
            </a:r>
            <a:r>
              <a:rPr lang="en-US" dirty="0"/>
              <a:t>from vertex </a:t>
            </a:r>
            <a:r>
              <a:rPr lang="en-US" dirty="0" smtClean="0"/>
              <a:t>2is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Cost(9) </a:t>
            </a:r>
            <a:r>
              <a:rPr lang="en-US" dirty="0"/>
              <a:t>= </a:t>
            </a:r>
            <a:r>
              <a:rPr lang="en-US" dirty="0" smtClean="0"/>
              <a:t>cost(6) </a:t>
            </a:r>
            <a:r>
              <a:rPr lang="en-US" dirty="0"/>
              <a:t>+ RCL + </a:t>
            </a:r>
            <a:r>
              <a:rPr lang="en-US" dirty="0" smtClean="0"/>
              <a:t>A(2,3)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= </a:t>
            </a:r>
            <a:r>
              <a:rPr lang="en-US" dirty="0" smtClean="0"/>
              <a:t>28+13+11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= </a:t>
            </a:r>
            <a:r>
              <a:rPr lang="en-US" dirty="0" smtClean="0"/>
              <a:t>52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125817"/>
              </p:ext>
            </p:extLst>
          </p:nvPr>
        </p:nvGraphicFramePr>
        <p:xfrm>
          <a:off x="5410200" y="12954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1800" y="9745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By 2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87147"/>
              </p:ext>
            </p:extLst>
          </p:nvPr>
        </p:nvGraphicFramePr>
        <p:xfrm>
          <a:off x="5604741" y="4038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5" imgW="1688760" imgH="1143000" progId="Equation.3">
                  <p:embed/>
                </p:oleObj>
              </mc:Choice>
              <mc:Fallback>
                <p:oleObj name="Equation" r:id="rId5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741" y="4038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72400" y="6324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By 11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75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Choose to go to vertex </a:t>
            </a:r>
            <a:r>
              <a:rPr lang="en-US" dirty="0" smtClean="0"/>
              <a:t>5: </a:t>
            </a:r>
            <a:r>
              <a:rPr lang="en-US" dirty="0">
                <a:solidFill>
                  <a:srgbClr val="C00000"/>
                </a:solidFill>
              </a:rPr>
              <a:t>Node </a:t>
            </a:r>
            <a:r>
              <a:rPr lang="en-US" dirty="0" smtClean="0">
                <a:solidFill>
                  <a:srgbClr val="C00000"/>
                </a:solidFill>
              </a:rPr>
              <a:t>10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path 1</a:t>
            </a:r>
            <a:r>
              <a:rPr lang="en-US" dirty="0">
                <a:sym typeface="Wingdings" pitchFamily="2" charset="2"/>
              </a:rPr>
              <a:t>4</a:t>
            </a:r>
            <a:r>
              <a:rPr lang="en-US" dirty="0" smtClean="0">
                <a:sym typeface="Wingdings" pitchFamily="2" charset="2"/>
              </a:rPr>
              <a:t>25)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Cost of edge </a:t>
            </a:r>
            <a:r>
              <a:rPr lang="en-US" dirty="0" smtClean="0">
                <a:sym typeface="Wingdings" pitchFamily="2" charset="2"/>
              </a:rPr>
              <a:t>&lt;2,5&gt; </a:t>
            </a:r>
            <a:r>
              <a:rPr lang="en-US" dirty="0">
                <a:sym typeface="Wingdings" pitchFamily="2" charset="2"/>
              </a:rPr>
              <a:t>is: </a:t>
            </a:r>
            <a:r>
              <a:rPr lang="en-US" dirty="0" smtClean="0">
                <a:sym typeface="Wingdings" pitchFamily="2" charset="2"/>
              </a:rPr>
              <a:t>A(2,5) =0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row#2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&lt;2,3&gt;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Set column # </a:t>
            </a:r>
            <a:r>
              <a:rPr lang="en-US" dirty="0" smtClean="0">
                <a:sym typeface="Wingdings" pitchFamily="2" charset="2"/>
              </a:rPr>
              <a:t>3=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&lt;2,3&gt;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A(5,1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Reduce the matrix:</a:t>
            </a:r>
          </a:p>
          <a:p>
            <a:pPr lvl="2"/>
            <a:r>
              <a:rPr lang="en-US" dirty="0">
                <a:sym typeface="Wingdings" pitchFamily="2" charset="2"/>
              </a:rPr>
              <a:t>Rows are reduced</a:t>
            </a:r>
          </a:p>
          <a:p>
            <a:pPr lvl="2"/>
            <a:r>
              <a:rPr lang="en-US" dirty="0">
                <a:sym typeface="Wingdings" pitchFamily="2" charset="2"/>
              </a:rPr>
              <a:t>Columns are reduced</a:t>
            </a:r>
          </a:p>
          <a:p>
            <a:pPr lvl="1"/>
            <a:r>
              <a:rPr lang="en-US" dirty="0">
                <a:sym typeface="Wingdings" pitchFamily="2" charset="2"/>
              </a:rPr>
              <a:t>The lower bound is RCL = 0</a:t>
            </a:r>
          </a:p>
          <a:p>
            <a:pPr lvl="1"/>
            <a:r>
              <a:rPr lang="en-US" dirty="0"/>
              <a:t>Considering vertex 3 from vertex 2is</a:t>
            </a:r>
            <a:r>
              <a:rPr lang="en-US" dirty="0" smtClean="0"/>
              <a:t>: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Cost(10)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cost(6) </a:t>
            </a:r>
            <a:r>
              <a:rPr lang="en-US" dirty="0">
                <a:sym typeface="Wingdings" pitchFamily="2" charset="2"/>
              </a:rPr>
              <a:t>+RCL + </a:t>
            </a:r>
            <a:r>
              <a:rPr lang="en-US" dirty="0" smtClean="0">
                <a:sym typeface="Wingdings" pitchFamily="2" charset="2"/>
              </a:rPr>
              <a:t>A(2,3)</a:t>
            </a:r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    = </a:t>
            </a:r>
            <a:r>
              <a:rPr lang="en-US" dirty="0" smtClean="0">
                <a:sym typeface="Wingdings" pitchFamily="2" charset="2"/>
              </a:rPr>
              <a:t>28+0+0</a:t>
            </a:r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    = 28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77033"/>
              </p:ext>
            </p:extLst>
          </p:nvPr>
        </p:nvGraphicFramePr>
        <p:xfrm>
          <a:off x="5410200" y="2514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50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the live nodes we have so far are:</a:t>
            </a:r>
          </a:p>
          <a:p>
            <a:pPr lvl="1"/>
            <a:r>
              <a:rPr lang="en-US" dirty="0" smtClean="0"/>
              <a:t>2: cost(2) = 35,  path: 1</a:t>
            </a:r>
            <a:r>
              <a:rPr lang="en-US" dirty="0" smtClean="0">
                <a:sym typeface="Wingdings" pitchFamily="2" charset="2"/>
              </a:rPr>
              <a:t>2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3: cost(3) = 53, path: 1 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5: cost(5) = 31, path: 15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7: cost(7) = 50, path: 143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8: cost(8) = 36, path: 145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9: cost(9) = 52, path: 1423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10: cost(2) = 28, path: 1425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Explore the node with the lowest cost: Node 10 has a cost of 28</a:t>
            </a:r>
          </a:p>
          <a:p>
            <a:r>
              <a:rPr lang="en-US" dirty="0" smtClean="0">
                <a:sym typeface="Wingdings" pitchFamily="2" charset="2"/>
              </a:rPr>
              <a:t>Vertices to be explored from node 10:  3</a:t>
            </a:r>
          </a:p>
        </p:txBody>
      </p:sp>
    </p:spTree>
    <p:extLst>
      <p:ext uri="{BB962C8B-B14F-4D97-AF65-F5344CB8AC3E}">
        <p14:creationId xmlns:p14="http://schemas.microsoft.com/office/powerpoint/2010/main" val="8445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Branch and Bound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sz="2400" dirty="0"/>
              <a:t>The idea:</a:t>
            </a:r>
          </a:p>
          <a:p>
            <a:pPr marL="225425" indent="-225425">
              <a:spcBef>
                <a:spcPts val="1800"/>
              </a:spcBef>
              <a:buFont typeface="Monotype Sorts" pitchFamily="2" charset="2"/>
              <a:buNone/>
              <a:defRPr/>
            </a:pPr>
            <a:r>
              <a:rPr lang="en-US" sz="2400" dirty="0"/>
              <a:t>   Set up a </a:t>
            </a:r>
            <a:r>
              <a:rPr lang="en-US" sz="2400" b="1" dirty="0">
                <a:solidFill>
                  <a:srgbClr val="00B0F0"/>
                </a:solidFill>
              </a:rPr>
              <a:t>bounding function</a:t>
            </a:r>
            <a:r>
              <a:rPr lang="en-US" sz="2400" dirty="0"/>
              <a:t>, which is used to compute a </a:t>
            </a:r>
            <a:r>
              <a:rPr lang="en-US" sz="2400" b="1" dirty="0">
                <a:solidFill>
                  <a:srgbClr val="00B0F0"/>
                </a:solidFill>
              </a:rPr>
              <a:t>bound</a:t>
            </a:r>
            <a:r>
              <a:rPr lang="en-US" sz="2400" dirty="0"/>
              <a:t> (for the value of the objective function) </a:t>
            </a:r>
            <a:r>
              <a:rPr lang="en-US" sz="2400" b="1" dirty="0">
                <a:solidFill>
                  <a:srgbClr val="00B0F0"/>
                </a:solidFill>
              </a:rPr>
              <a:t>at a node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on a state-space tree and determine </a:t>
            </a:r>
            <a:r>
              <a:rPr lang="en-US" sz="2400" b="1" dirty="0">
                <a:solidFill>
                  <a:srgbClr val="00B0F0"/>
                </a:solidFill>
              </a:rPr>
              <a:t>if it is promising</a:t>
            </a:r>
          </a:p>
          <a:p>
            <a:pPr lvl="1">
              <a:spcBef>
                <a:spcPts val="1800"/>
              </a:spcBef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Promising</a:t>
            </a:r>
            <a:r>
              <a:rPr lang="en-US" dirty="0"/>
              <a:t> (if the bound is better than the value of the best solution so far): expand beyond the node.</a:t>
            </a:r>
          </a:p>
          <a:p>
            <a:pPr lvl="1">
              <a:spcBef>
                <a:spcPts val="1800"/>
              </a:spcBef>
              <a:defRPr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Nonpromising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(if the bound is no better than the value of the best solution so far): do not expand beyond the node (pruning the state-space tree).</a:t>
            </a:r>
          </a:p>
          <a:p>
            <a:pPr lvl="1">
              <a:spcBef>
                <a:spcPts val="1800"/>
              </a:spcBef>
              <a:defRPr/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search proceeds until all nodes have been solved or pruned</a:t>
            </a:r>
            <a:r>
              <a:rPr lang="en-US" altLang="zh-TW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altLang="zh-TW" dirty="0"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6A1B-E119-4AC3-888E-F6FF4B749B0A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Now we are starting from the cost matrix at node </a:t>
            </a:r>
            <a:r>
              <a:rPr lang="en-US" dirty="0" smtClean="0">
                <a:sym typeface="Wingdings" pitchFamily="2" charset="2"/>
              </a:rPr>
              <a:t>10 </a:t>
            </a:r>
            <a:r>
              <a:rPr lang="en-US" dirty="0">
                <a:sym typeface="Wingdings" pitchFamily="2" charset="2"/>
              </a:rPr>
              <a:t>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2209800"/>
            <a:ext cx="6324600" cy="342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94689" y="25146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Cost(4) =28</a:t>
            </a:r>
            <a:endParaRPr lang="en-US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26681"/>
              </p:ext>
            </p:extLst>
          </p:nvPr>
        </p:nvGraphicFramePr>
        <p:xfrm>
          <a:off x="3276600" y="30480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100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Choose to go to vertex </a:t>
            </a:r>
            <a:r>
              <a:rPr lang="en-US" dirty="0" smtClean="0"/>
              <a:t>3: </a:t>
            </a:r>
            <a:r>
              <a:rPr lang="en-US" dirty="0">
                <a:solidFill>
                  <a:srgbClr val="C00000"/>
                </a:solidFill>
              </a:rPr>
              <a:t>Node </a:t>
            </a:r>
            <a:r>
              <a:rPr lang="en-US" dirty="0" smtClean="0">
                <a:solidFill>
                  <a:srgbClr val="C00000"/>
                </a:solidFill>
              </a:rPr>
              <a:t>11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path 1</a:t>
            </a:r>
            <a:r>
              <a:rPr lang="en-US" dirty="0">
                <a:sym typeface="Wingdings" pitchFamily="2" charset="2"/>
              </a:rPr>
              <a:t>42</a:t>
            </a:r>
            <a:r>
              <a:rPr lang="en-US" dirty="0" smtClean="0">
                <a:sym typeface="Wingdings" pitchFamily="2" charset="2"/>
              </a:rPr>
              <a:t>53)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Cost of edge </a:t>
            </a:r>
            <a:r>
              <a:rPr lang="en-US" dirty="0" smtClean="0">
                <a:sym typeface="Wingdings" pitchFamily="2" charset="2"/>
              </a:rPr>
              <a:t>&lt;5,3&gt; </a:t>
            </a:r>
            <a:r>
              <a:rPr lang="en-US" dirty="0">
                <a:sym typeface="Wingdings" pitchFamily="2" charset="2"/>
              </a:rPr>
              <a:t>is: </a:t>
            </a:r>
            <a:r>
              <a:rPr lang="en-US" dirty="0" smtClean="0">
                <a:sym typeface="Wingdings" pitchFamily="2" charset="2"/>
              </a:rPr>
              <a:t>A(5,3) </a:t>
            </a:r>
            <a:r>
              <a:rPr lang="en-US" dirty="0">
                <a:sym typeface="Wingdings" pitchFamily="2" charset="2"/>
              </a:rPr>
              <a:t>=0</a:t>
            </a: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row#5=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&lt;5,3</a:t>
            </a:r>
            <a:r>
              <a:rPr lang="en-US" dirty="0">
                <a:sym typeface="Wingdings" pitchFamily="2" charset="2"/>
              </a:rPr>
              <a:t>&gt;</a:t>
            </a:r>
          </a:p>
          <a:p>
            <a:pPr lvl="1"/>
            <a:r>
              <a:rPr lang="en-US" dirty="0">
                <a:sym typeface="Wingdings" pitchFamily="2" charset="2"/>
              </a:rPr>
              <a:t>Set column # 3=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since we are considering edge </a:t>
            </a:r>
            <a:r>
              <a:rPr lang="en-US" dirty="0" smtClean="0">
                <a:sym typeface="Wingdings" pitchFamily="2" charset="2"/>
              </a:rPr>
              <a:t>&lt;5,3</a:t>
            </a:r>
            <a:r>
              <a:rPr lang="en-US" dirty="0">
                <a:sym typeface="Wingdings" pitchFamily="2" charset="2"/>
              </a:rPr>
              <a:t>&gt;</a:t>
            </a:r>
          </a:p>
          <a:p>
            <a:pPr lvl="1"/>
            <a:r>
              <a:rPr lang="en-US" dirty="0">
                <a:sym typeface="Wingdings" pitchFamily="2" charset="2"/>
              </a:rPr>
              <a:t>Set </a:t>
            </a:r>
            <a:r>
              <a:rPr lang="en-US" dirty="0" smtClean="0">
                <a:sym typeface="Wingdings" pitchFamily="2" charset="2"/>
              </a:rPr>
              <a:t>A(3,1</a:t>
            </a:r>
            <a:r>
              <a:rPr lang="en-US" dirty="0">
                <a:sym typeface="Wingdings" pitchFamily="2" charset="2"/>
              </a:rPr>
              <a:t>) = </a:t>
            </a:r>
            <a:r>
              <a:rPr lang="en-US" dirty="0" err="1">
                <a:solidFill>
                  <a:srgbClr val="00B0F0"/>
                </a:solidFill>
                <a:sym typeface="Wingdings" pitchFamily="2" charset="2"/>
              </a:rPr>
              <a:t>inf</a:t>
            </a:r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endParaRPr lang="en-US" dirty="0">
              <a:solidFill>
                <a:srgbClr val="00B0F0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Reduce the matrix:</a:t>
            </a:r>
          </a:p>
          <a:p>
            <a:pPr lvl="2"/>
            <a:r>
              <a:rPr lang="en-US" dirty="0">
                <a:sym typeface="Wingdings" pitchFamily="2" charset="2"/>
              </a:rPr>
              <a:t>Rows are reduced</a:t>
            </a:r>
          </a:p>
          <a:p>
            <a:pPr lvl="2"/>
            <a:r>
              <a:rPr lang="en-US" dirty="0">
                <a:sym typeface="Wingdings" pitchFamily="2" charset="2"/>
              </a:rPr>
              <a:t>Columns are reduced</a:t>
            </a:r>
          </a:p>
          <a:p>
            <a:pPr lvl="1"/>
            <a:r>
              <a:rPr lang="en-US" dirty="0">
                <a:sym typeface="Wingdings" pitchFamily="2" charset="2"/>
              </a:rPr>
              <a:t>The lower bound is RCL = 0</a:t>
            </a:r>
          </a:p>
          <a:p>
            <a:pPr lvl="1"/>
            <a:r>
              <a:rPr lang="en-US" dirty="0"/>
              <a:t>Considering vertex </a:t>
            </a:r>
            <a:r>
              <a:rPr lang="en-US" dirty="0" smtClean="0"/>
              <a:t>5 </a:t>
            </a:r>
            <a:r>
              <a:rPr lang="en-US" dirty="0"/>
              <a:t>from vertex </a:t>
            </a:r>
            <a:r>
              <a:rPr lang="en-US" dirty="0" smtClean="0"/>
              <a:t>3is:</a:t>
            </a:r>
            <a:endParaRPr lang="en-US" dirty="0">
              <a:sym typeface="Wingdings" pitchFamily="2" charset="2"/>
            </a:endParaRPr>
          </a:p>
          <a:p>
            <a:pPr marL="274320" lvl="1" indent="0">
              <a:buNone/>
            </a:pPr>
            <a:r>
              <a:rPr lang="en-US" dirty="0" smtClean="0">
                <a:sym typeface="Wingdings" pitchFamily="2" charset="2"/>
              </a:rPr>
              <a:t>Cost(11)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smtClean="0">
                <a:sym typeface="Wingdings" pitchFamily="2" charset="2"/>
              </a:rPr>
              <a:t>cost(10) </a:t>
            </a:r>
            <a:r>
              <a:rPr lang="en-US" dirty="0">
                <a:sym typeface="Wingdings" pitchFamily="2" charset="2"/>
              </a:rPr>
              <a:t>+RCL + </a:t>
            </a:r>
            <a:r>
              <a:rPr lang="en-US" dirty="0" smtClean="0">
                <a:sym typeface="Wingdings" pitchFamily="2" charset="2"/>
              </a:rPr>
              <a:t>A(5,3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    = 28+0+0</a:t>
            </a:r>
          </a:p>
          <a:p>
            <a:pPr marL="274320" lvl="1" indent="0">
              <a:buNone/>
            </a:pPr>
            <a:r>
              <a:rPr lang="en-US" dirty="0">
                <a:sym typeface="Wingdings" pitchFamily="2" charset="2"/>
              </a:rPr>
              <a:t>	     = 28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530688"/>
              </p:ext>
            </p:extLst>
          </p:nvPr>
        </p:nvGraphicFramePr>
        <p:xfrm>
          <a:off x="5632450" y="2514600"/>
          <a:ext cx="35115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688760" imgH="1143000" progId="Equation.3">
                  <p:embed/>
                </p:oleObj>
              </mc:Choice>
              <mc:Fallback>
                <p:oleObj name="Equation" r:id="rId3" imgW="168876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514600"/>
                        <a:ext cx="35115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393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State Space Tree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34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5791200"/>
            <a:ext cx="406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short tour: </a:t>
            </a:r>
            <a:r>
              <a:rPr lang="en-US" dirty="0"/>
              <a:t>path 1</a:t>
            </a:r>
            <a:r>
              <a:rPr lang="en-US" dirty="0">
                <a:sym typeface="Wingdings" pitchFamily="2" charset="2"/>
              </a:rPr>
              <a:t>425</a:t>
            </a:r>
            <a:r>
              <a:rPr lang="en-US" dirty="0" smtClean="0">
                <a:sym typeface="Wingdings" pitchFamily="2" charset="2"/>
              </a:rPr>
              <a:t>31)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773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D1BE-3F50-4BDD-B6BB-19A7077C4C9A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26670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7030A0"/>
                </a:solidFill>
                <a:latin typeface="Algerian" pitchFamily="82" charset="0"/>
              </a:rPr>
              <a:t>Thank You</a:t>
            </a:r>
            <a:endParaRPr lang="en-US" sz="4800" i="1" dirty="0">
              <a:solidFill>
                <a:srgbClr val="7030A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7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Bounding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/>
              <a:t>A bound on a node is a guarantee that any solution obtained from expanding the node will be: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Greater than some number (lower bound)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Or, less than some number (upper bound)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If we are looking for a maximal optimal (knapsack), then we need an upper bound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For example, if the best solution we have found so far has a profit of 12 and the upper bound on a node is 10 then there is no point in expanding the node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node cannot lead to anything better than a 10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CA35-1CCC-4B5C-B42E-AAC8E9978E15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Bounding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prune (via bounding) when: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sz="2000" dirty="0"/>
              <a:t>	(</a:t>
            </a:r>
            <a:r>
              <a:rPr lang="en-US" sz="2000" dirty="0" err="1"/>
              <a:t>currentBestSolutionCost</a:t>
            </a:r>
            <a:r>
              <a:rPr lang="en-US" sz="2000" dirty="0"/>
              <a:t>  &gt;=  </a:t>
            </a:r>
            <a:r>
              <a:rPr lang="en-US" sz="2000" dirty="0" err="1"/>
              <a:t>nodeBound</a:t>
            </a:r>
            <a:r>
              <a:rPr lang="en-US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This tells us that we get more pruning if: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The </a:t>
            </a:r>
            <a:r>
              <a:rPr lang="en-US" sz="2000" dirty="0" err="1"/>
              <a:t>currentBestSolution</a:t>
            </a:r>
            <a:r>
              <a:rPr lang="en-US" sz="2000" dirty="0"/>
              <a:t> is high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And the </a:t>
            </a:r>
            <a:r>
              <a:rPr lang="en-US" sz="2000" dirty="0" err="1"/>
              <a:t>nodeBound</a:t>
            </a:r>
            <a:r>
              <a:rPr lang="en-US" sz="2000" dirty="0"/>
              <a:t> is low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So we want to find a high solution quickly and we want the highest possible upper bound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One has to factor in the extra computation cost of computing higher upper bounds vs. the expected pruning savings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C6BF-8214-442C-BE09-CCBCC2743DE5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and Bound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endParaRPr lang="en-US" altLang="zh-TW" kern="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altLang="zh-TW" kern="0" dirty="0" smtClean="0"/>
              <a:t>It </a:t>
            </a:r>
            <a:r>
              <a:rPr lang="en-US" altLang="zh-TW" kern="0" dirty="0"/>
              <a:t>is efficient </a:t>
            </a:r>
            <a:r>
              <a:rPr lang="en-US" altLang="zh-TW" kern="0" dirty="0">
                <a:solidFill>
                  <a:srgbClr val="00B0F0"/>
                </a:solidFill>
              </a:rPr>
              <a:t>in the average case </a:t>
            </a:r>
            <a:r>
              <a:rPr lang="en-US" altLang="zh-TW" kern="0" dirty="0"/>
              <a:t>because many branches can be terminated very early.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altLang="zh-TW" kern="0" dirty="0"/>
              <a:t>Although it is usually very efficient, a very large tree may be generated in the worst case.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altLang="zh-TW" kern="0" dirty="0"/>
              <a:t>Many NP-hard problem can be solved by B&amp;B efficiently in the average case; however, </a:t>
            </a:r>
            <a:r>
              <a:rPr lang="en-US" altLang="zh-TW" kern="0" dirty="0">
                <a:solidFill>
                  <a:srgbClr val="00B0F0"/>
                </a:solidFill>
              </a:rPr>
              <a:t>the worst case time complexity is still exponential.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2054-4EC5-4C15-9595-BF0F4DE0C71B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0-1 Knapsack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Capacity W is 10</a:t>
            </a:r>
          </a:p>
          <a:p>
            <a:r>
              <a:rPr lang="en-US" sz="2800" dirty="0"/>
              <a:t>Upper bound is $100 (use fractional value)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27074"/>
              </p:ext>
            </p:extLst>
          </p:nvPr>
        </p:nvGraphicFramePr>
        <p:xfrm>
          <a:off x="1219200" y="2667000"/>
          <a:ext cx="6172200" cy="2976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Value/weight</a:t>
                      </a:r>
                    </a:p>
                  </a:txBody>
                  <a:tcPr horzOverflow="overflow"/>
                </a:tc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horzOverflow="overflow"/>
                </a:tc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/>
                </a:tc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6899-A126-40B0-B2F6-421498156ADD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Rubyeat Islam, Lecturer, CSE Dept,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228</TotalTime>
  <Words>3597</Words>
  <Application>Microsoft Office PowerPoint</Application>
  <PresentationFormat>On-screen Show (4:3)</PresentationFormat>
  <Paragraphs>648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Origin</vt:lpstr>
      <vt:lpstr>Equation</vt:lpstr>
      <vt:lpstr>Microsoft Equation 3.0</vt:lpstr>
      <vt:lpstr>Branch and Bound</vt:lpstr>
      <vt:lpstr>Branch and Bound (B &amp; B)</vt:lpstr>
      <vt:lpstr>Branch and Bound</vt:lpstr>
      <vt:lpstr>Branch and Bound</vt:lpstr>
      <vt:lpstr>Branch and Bound</vt:lpstr>
      <vt:lpstr>Bounding</vt:lpstr>
      <vt:lpstr>Bounding</vt:lpstr>
      <vt:lpstr>Branch and Bound</vt:lpstr>
      <vt:lpstr>0-1 Knapsack</vt:lpstr>
      <vt:lpstr>Computing Upper Bound</vt:lpstr>
      <vt:lpstr>State Space Tree</vt:lpstr>
      <vt:lpstr>Travelling Salesman Problem</vt:lpstr>
      <vt:lpstr>Branching</vt:lpstr>
      <vt:lpstr>Bounding</vt:lpstr>
      <vt:lpstr>Bounding cont..</vt:lpstr>
      <vt:lpstr>Cost Determine</vt:lpstr>
      <vt:lpstr>TSP</vt:lpstr>
      <vt:lpstr>State Space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</vt:lpstr>
      <vt:lpstr>PowerPoint Presentation</vt:lpstr>
      <vt:lpstr>PowerPoint Presentation</vt:lpstr>
      <vt:lpstr>PowerPoint Presentation</vt:lpstr>
      <vt:lpstr>PowerPoint Presentation</vt:lpstr>
      <vt:lpstr>In summary</vt:lpstr>
      <vt:lpstr>PowerPoint Presentation</vt:lpstr>
      <vt:lpstr>PowerPoint Presentation</vt:lpstr>
      <vt:lpstr>State Space Tree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Mohammad Yusuf Foraiji</dc:creator>
  <cp:lastModifiedBy>Mohammad Yusuf Foraiji</cp:lastModifiedBy>
  <cp:revision>105</cp:revision>
  <dcterms:created xsi:type="dcterms:W3CDTF">2006-08-16T00:00:00Z</dcterms:created>
  <dcterms:modified xsi:type="dcterms:W3CDTF">2021-12-30T09:54:46Z</dcterms:modified>
</cp:coreProperties>
</file>