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48"/>
  </p:notesMasterIdLst>
  <p:handoutMasterIdLst>
    <p:handoutMasterId r:id="rId49"/>
  </p:handoutMasterIdLst>
  <p:sldIdLst>
    <p:sldId id="256" r:id="rId2"/>
    <p:sldId id="267" r:id="rId3"/>
    <p:sldId id="329" r:id="rId4"/>
    <p:sldId id="327" r:id="rId5"/>
    <p:sldId id="301" r:id="rId6"/>
    <p:sldId id="325" r:id="rId7"/>
    <p:sldId id="292" r:id="rId8"/>
    <p:sldId id="300"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6" r:id="rId33"/>
    <p:sldId id="339" r:id="rId34"/>
    <p:sldId id="331" r:id="rId35"/>
    <p:sldId id="332" r:id="rId36"/>
    <p:sldId id="333" r:id="rId37"/>
    <p:sldId id="334" r:id="rId38"/>
    <p:sldId id="335" r:id="rId39"/>
    <p:sldId id="336" r:id="rId40"/>
    <p:sldId id="337" r:id="rId41"/>
    <p:sldId id="338" r:id="rId42"/>
    <p:sldId id="340" r:id="rId43"/>
    <p:sldId id="341" r:id="rId44"/>
    <p:sldId id="282" r:id="rId45"/>
    <p:sldId id="328" r:id="rId46"/>
    <p:sldId id="286" r:id="rId4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2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434" autoAdjust="0"/>
  </p:normalViewPr>
  <p:slideViewPr>
    <p:cSldViewPr>
      <p:cViewPr varScale="1">
        <p:scale>
          <a:sx n="71" d="100"/>
          <a:sy n="71" d="100"/>
        </p:scale>
        <p:origin x="72" y="144"/>
      </p:cViewPr>
      <p:guideLst>
        <p:guide pos="3839"/>
        <p:guide orient="horz" pos="2160"/>
      </p:guideLst>
    </p:cSldViewPr>
  </p:slideViewPr>
  <p:notesTextViewPr>
    <p:cViewPr>
      <p:scale>
        <a:sx n="1" d="1"/>
        <a:sy n="1" d="1"/>
      </p:scale>
      <p:origin x="0" y="0"/>
    </p:cViewPr>
  </p:notesTextViewPr>
  <p:notesViewPr>
    <p:cSldViewPr showGuides="1">
      <p:cViewPr varScale="1">
        <p:scale>
          <a:sx n="57" d="100"/>
          <a:sy n="57" d="100"/>
        </p:scale>
        <p:origin x="2808"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6994" y="758952"/>
            <a:ext cx="10055781" cy="3566160"/>
          </a:xfrm>
        </p:spPr>
        <p:txBody>
          <a:bodyPr anchor="b">
            <a:normAutofit/>
          </a:bodyPr>
          <a:lstStyle>
            <a:lvl1pPr algn="l">
              <a:lnSpc>
                <a:spcPct val="85000"/>
              </a:lnSpc>
              <a:defRPr sz="7998"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99764" y="4455621"/>
            <a:ext cx="10055781" cy="1143000"/>
          </a:xfrm>
        </p:spPr>
        <p:txBody>
          <a:bodyPr lIns="91440" rIns="91440">
            <a:normAutofit/>
          </a:bodyPr>
          <a:lstStyle>
            <a:lvl1pPr marL="0" indent="0" algn="l">
              <a:buNone/>
              <a:defRPr sz="2399" cap="all" spc="200" baseline="0">
                <a:solidFill>
                  <a:schemeClr val="tx2"/>
                </a:solidFill>
                <a:latin typeface="+mj-lt"/>
              </a:defRPr>
            </a:lvl1pPr>
            <a:lvl2pPr marL="457063" indent="0" algn="ctr">
              <a:buNone/>
              <a:defRPr sz="2399"/>
            </a:lvl2pPr>
            <a:lvl3pPr marL="914126" indent="0" algn="ctr">
              <a:buNone/>
              <a:defRPr sz="23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2DA1761-FDF2-4A03-9E55-62148D68828E}" type="datetime3">
              <a:rPr lang="en-US" smtClean="0"/>
              <a:t>17 June 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68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EBDA67-5049-46D3-BEA4-7735320A71EA}" type="datetime3">
              <a:rPr lang="en-US" smtClean="0"/>
              <a:t>17 June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91222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2628" y="412302"/>
            <a:ext cx="262821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7982" y="412302"/>
            <a:ext cx="7732286"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FAC1A1-A00A-4071-8DF5-0281A72B2BC8}" type="datetime3">
              <a:rPr lang="en-US" smtClean="0"/>
              <a:t>17 June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48062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EBA0A8-5F14-4E01-992E-F9382ACA00E2}" type="datetime3">
              <a:rPr lang="en-US" smtClean="0"/>
              <a:t>17 June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18783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4" y="758952"/>
            <a:ext cx="10055781" cy="3566160"/>
          </a:xfrm>
        </p:spPr>
        <p:txBody>
          <a:bodyPr anchor="b" anchorCtr="0">
            <a:normAutofit/>
          </a:bodyPr>
          <a:lstStyle>
            <a:lvl1pPr>
              <a:lnSpc>
                <a:spcPct val="85000"/>
              </a:lnSpc>
              <a:defRPr sz="7998"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6994" y="4453128"/>
            <a:ext cx="10055781" cy="1143000"/>
          </a:xfrm>
        </p:spPr>
        <p:txBody>
          <a:bodyPr lIns="91440" rIns="91440" anchor="t" anchorCtr="0">
            <a:normAutofit/>
          </a:bodyPr>
          <a:lstStyle>
            <a:lvl1pPr marL="0" indent="0">
              <a:buNone/>
              <a:defRPr sz="2399" cap="all" spc="200" baseline="0">
                <a:solidFill>
                  <a:schemeClr val="tx2"/>
                </a:solidFill>
                <a:latin typeface="+mj-lt"/>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41805-9F3D-4553-BB5E-CAFB8012C00E}" type="datetime3">
              <a:rPr lang="en-US" smtClean="0"/>
              <a:t>17 June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cxnSp>
        <p:nvCxnSpPr>
          <p:cNvPr id="9" name="Straight Connector 8"/>
          <p:cNvCxnSpPr/>
          <p:nvPr/>
        </p:nvCxnSpPr>
        <p:spPr>
          <a:xfrm>
            <a:off x="1207344" y="4343400"/>
            <a:ext cx="987294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73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6992" y="1845734"/>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6301" y="1845735"/>
            <a:ext cx="4936474"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5945F8-01BB-4C6B-B4FE-0997BBE255C8}" type="datetime3">
              <a:rPr lang="en-US" smtClean="0"/>
              <a:t>17 June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5108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6994" y="286604"/>
            <a:ext cx="10055781"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6994"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6301" y="1846052"/>
            <a:ext cx="4936474" cy="736282"/>
          </a:xfrm>
        </p:spPr>
        <p:txBody>
          <a:bodyPr lIns="91440" rIns="91440" anchor="ctr">
            <a:normAutofit/>
          </a:bodyPr>
          <a:lstStyle>
            <a:lvl1pPr marL="0" indent="0">
              <a:buNone/>
              <a:defRPr sz="1999" b="0" cap="all" baseline="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6301" y="2582334"/>
            <a:ext cx="4936474"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79EEBD-746B-4586-AC92-AFB6485B2FF5}" type="datetime3">
              <a:rPr lang="en-US" smtClean="0"/>
              <a:t>17 June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5153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4E22D0-799C-4A42-86C8-2DD7702D2F8C}" type="datetime3">
              <a:rPr lang="en-US" smtClean="0"/>
              <a:t>17 June 2021</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18159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565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8D9706-01BC-4091-BA2D-6ECBC23BDE7B}" type="datetime3">
              <a:rPr lang="en-US" smtClean="0"/>
              <a:t>17 June 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304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4049736"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39019" y="0"/>
            <a:ext cx="63991"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594359"/>
            <a:ext cx="3199567" cy="2286000"/>
          </a:xfrm>
        </p:spPr>
        <p:txBody>
          <a:bodyPr anchor="b">
            <a:normAutofit/>
          </a:bodyPr>
          <a:lstStyle>
            <a:lvl1pPr>
              <a:defRPr sz="3599"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799350" y="731520"/>
            <a:ext cx="6490549"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081" y="2926080"/>
            <a:ext cx="3199567" cy="3379124"/>
          </a:xfrm>
        </p:spPr>
        <p:txBody>
          <a:bodyPr lIns="91440" rIns="91440">
            <a:normAutofit/>
          </a:bodyPr>
          <a:lstStyle>
            <a:lvl1pPr marL="0" indent="0">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391" y="6459786"/>
            <a:ext cx="2617828" cy="365125"/>
          </a:xfrm>
        </p:spPr>
        <p:txBody>
          <a:bodyPr/>
          <a:lstStyle>
            <a:lvl1pPr algn="l">
              <a:defRPr/>
            </a:lvl1pPr>
          </a:lstStyle>
          <a:p>
            <a:fld id="{507F37F0-C015-4341-A6F3-EFD8B9B5A07B}" type="datetime3">
              <a:rPr lang="en-US" smtClean="0"/>
              <a:t>17 June 2021</a:t>
            </a:fld>
            <a:endParaRPr lang="en-US"/>
          </a:p>
        </p:txBody>
      </p:sp>
      <p:sp>
        <p:nvSpPr>
          <p:cNvPr id="6" name="Footer Placeholder 5"/>
          <p:cNvSpPr>
            <a:spLocks noGrp="1"/>
          </p:cNvSpPr>
          <p:nvPr>
            <p:ph type="ftr" sz="quarter" idx="11"/>
          </p:nvPr>
        </p:nvSpPr>
        <p:spPr>
          <a:xfrm>
            <a:off x="4799350" y="6459786"/>
            <a:ext cx="464699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BA54BD-C84D-46CE-8B72-31BFB26ABA43}" type="slidenum">
              <a:rPr lang="en-US" smtClean="0"/>
              <a:t>‹#›</a:t>
            </a:fld>
            <a:endParaRPr lang="en-US"/>
          </a:p>
        </p:txBody>
      </p:sp>
    </p:spTree>
    <p:extLst>
      <p:ext uri="{BB962C8B-B14F-4D97-AF65-F5344CB8AC3E}">
        <p14:creationId xmlns:p14="http://schemas.microsoft.com/office/powerpoint/2010/main" val="55695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5651"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5651"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6995" y="5074920"/>
            <a:ext cx="10111011" cy="822960"/>
          </a:xfrm>
        </p:spPr>
        <p:txBody>
          <a:bodyPr lIns="91440" tIns="0" rIns="91440" bIns="0" anchor="b">
            <a:noAutofit/>
          </a:bodyPr>
          <a:lstStyle>
            <a:lvl1pPr>
              <a:defRPr sz="3599"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88810" cy="4915076"/>
          </a:xfrm>
          <a:solidFill>
            <a:schemeClr val="bg2">
              <a:lumMod val="90000"/>
            </a:schemeClr>
          </a:solidFill>
        </p:spPr>
        <p:txBody>
          <a:bodyPr lIns="457200" tIns="45720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1096994" y="5907024"/>
            <a:ext cx="1011063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A6094E-8F27-492E-8D5F-B2952ACE5CBA}" type="datetime3">
              <a:rPr lang="en-US" smtClean="0"/>
              <a:t>17 June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6042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10"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94" y="286604"/>
            <a:ext cx="10055781"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6994" y="1845734"/>
            <a:ext cx="1005578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6995" y="6459786"/>
            <a:ext cx="2471627" cy="365125"/>
          </a:xfrm>
          <a:prstGeom prst="rect">
            <a:avLst/>
          </a:prstGeom>
        </p:spPr>
        <p:txBody>
          <a:bodyPr vert="horz" lIns="91440" tIns="45720" rIns="91440" bIns="45720" rtlCol="0" anchor="ctr"/>
          <a:lstStyle>
            <a:lvl1pPr algn="l">
              <a:defRPr sz="900">
                <a:solidFill>
                  <a:srgbClr val="FFFFFF"/>
                </a:solidFill>
              </a:defRPr>
            </a:lvl1pPr>
          </a:lstStyle>
          <a:p>
            <a:fld id="{CF0ECF1A-3A12-4D4B-84E5-3A3972C6AEC0}" type="datetime3">
              <a:rPr lang="en-US" smtClean="0"/>
              <a:pPr/>
              <a:t>17 June 2021</a:t>
            </a:fld>
            <a:endParaRPr lang="en-US" dirty="0"/>
          </a:p>
        </p:txBody>
      </p:sp>
      <p:sp>
        <p:nvSpPr>
          <p:cNvPr id="5" name="Footer Placeholder 4"/>
          <p:cNvSpPr>
            <a:spLocks noGrp="1"/>
          </p:cNvSpPr>
          <p:nvPr>
            <p:ph type="ftr" sz="quarter" idx="3"/>
          </p:nvPr>
        </p:nvSpPr>
        <p:spPr>
          <a:xfrm>
            <a:off x="3685225" y="6459786"/>
            <a:ext cx="482154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897880" y="6459786"/>
            <a:ext cx="1311683" cy="365125"/>
          </a:xfrm>
          <a:prstGeom prst="rect">
            <a:avLst/>
          </a:prstGeom>
        </p:spPr>
        <p:txBody>
          <a:bodyPr vert="horz" lIns="91440" tIns="45720" rIns="91440" bIns="45720" rtlCol="0" anchor="ctr"/>
          <a:lstStyle>
            <a:lvl1pPr algn="r">
              <a:defRPr sz="1050">
                <a:solidFill>
                  <a:srgbClr val="FFFFFF"/>
                </a:solidFill>
              </a:defRPr>
            </a:lvl1pPr>
          </a:lstStyle>
          <a:p>
            <a:fld id="{25BA54BD-C84D-46CE-8B72-31BFB26ABA43}" type="slidenum">
              <a:rPr lang="en-US" smtClean="0"/>
              <a:pPr/>
              <a:t>‹#›</a:t>
            </a:fld>
            <a:endParaRPr lang="en-US" dirty="0"/>
          </a:p>
        </p:txBody>
      </p:sp>
      <p:cxnSp>
        <p:nvCxnSpPr>
          <p:cNvPr id="10" name="Straight Connector 9"/>
          <p:cNvCxnSpPr/>
          <p:nvPr/>
        </p:nvCxnSpPr>
        <p:spPr>
          <a:xfrm>
            <a:off x="1193221" y="1737845"/>
            <a:ext cx="996436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flipH="1">
            <a:off x="4959729" y="6455579"/>
            <a:ext cx="2738409" cy="369332"/>
          </a:xfrm>
          <a:prstGeom prst="rect">
            <a:avLst/>
          </a:prstGeom>
          <a:noFill/>
        </p:spPr>
        <p:txBody>
          <a:bodyPr wrap="square" rtlCol="0">
            <a:spAutoFit/>
          </a:bodyPr>
          <a:lstStyle/>
          <a:p>
            <a:r>
              <a:rPr lang="en-US" dirty="0" err="1" smtClean="0">
                <a:solidFill>
                  <a:schemeClr val="bg1"/>
                </a:solidFill>
              </a:rPr>
              <a:t>Lec</a:t>
            </a:r>
            <a:r>
              <a:rPr lang="en-US" dirty="0" smtClean="0">
                <a:solidFill>
                  <a:schemeClr val="bg1"/>
                </a:solidFill>
              </a:rPr>
              <a:t> Shahriar Rahman Khan</a:t>
            </a:r>
            <a:endParaRPr lang="en-US" dirty="0">
              <a:solidFill>
                <a:schemeClr val="bg1"/>
              </a:solidFill>
            </a:endParaRPr>
          </a:p>
        </p:txBody>
      </p:sp>
      <p:pic>
        <p:nvPicPr>
          <p:cNvPr id="12" name="Picture 2" descr="Military Institute of Science and Technology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285412" y="445795"/>
            <a:ext cx="1217605" cy="1132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253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p:txStyles>
    <p:title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62059" y="291446"/>
            <a:ext cx="10390575" cy="5414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rebuchet MS" panose="020B0603020202020204" pitchFamily="34" charset="0"/>
              </a:rPr>
              <a:t>Department of Computer Science &amp; Engineering (CSE) </a:t>
            </a:r>
            <a:endParaRPr lang="en-US" dirty="0">
              <a:latin typeface="Trebuchet MS" panose="020B0603020202020204" pitchFamily="34" charset="0"/>
            </a:endParaRPr>
          </a:p>
        </p:txBody>
      </p:sp>
      <p:sp>
        <p:nvSpPr>
          <p:cNvPr id="5" name="Title 1"/>
          <p:cNvSpPr txBox="1">
            <a:spLocks/>
          </p:cNvSpPr>
          <p:nvPr/>
        </p:nvSpPr>
        <p:spPr>
          <a:xfrm>
            <a:off x="1522413" y="1600200"/>
            <a:ext cx="9144000" cy="23876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en-US" b="1" dirty="0" smtClean="0">
                <a:latin typeface="Trebuchet MS" panose="020B0603020202020204" pitchFamily="34" charset="0"/>
              </a:rPr>
              <a:t>Course Title:</a:t>
            </a:r>
            <a:br>
              <a:rPr lang="en-US" b="1" dirty="0" smtClean="0">
                <a:latin typeface="Trebuchet MS" panose="020B0603020202020204" pitchFamily="34" charset="0"/>
              </a:rPr>
            </a:br>
            <a:r>
              <a:rPr lang="en-US" b="1" dirty="0" smtClean="0">
                <a:latin typeface="Trebuchet MS" panose="020B0603020202020204" pitchFamily="34" charset="0"/>
              </a:rPr>
              <a:t>Data Structures and Algorithms-I Sessional</a:t>
            </a:r>
            <a:endParaRPr lang="en-US" b="1" dirty="0">
              <a:latin typeface="Trebuchet MS" panose="020B0603020202020204" pitchFamily="34" charset="0"/>
            </a:endParaRPr>
          </a:p>
        </p:txBody>
      </p:sp>
      <p:sp>
        <p:nvSpPr>
          <p:cNvPr id="8" name="Subtitle 2"/>
          <p:cNvSpPr txBox="1">
            <a:spLocks/>
          </p:cNvSpPr>
          <p:nvPr/>
        </p:nvSpPr>
        <p:spPr>
          <a:xfrm>
            <a:off x="8013399" y="4952999"/>
            <a:ext cx="3439235" cy="1542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smtClean="0">
                <a:latin typeface="Trebuchet MS" panose="020B0603020202020204" pitchFamily="34" charset="0"/>
              </a:rPr>
              <a:t>Course Code: CSE 204</a:t>
            </a:r>
          </a:p>
          <a:p>
            <a:pPr algn="r"/>
            <a:r>
              <a:rPr lang="en-US" dirty="0" smtClean="0">
                <a:latin typeface="Trebuchet MS" panose="020B0603020202020204" pitchFamily="34" charset="0"/>
              </a:rPr>
              <a:t>Credit </a:t>
            </a:r>
            <a:r>
              <a:rPr lang="en-US" dirty="0" err="1" smtClean="0">
                <a:latin typeface="Trebuchet MS" panose="020B0603020202020204" pitchFamily="34" charset="0"/>
              </a:rPr>
              <a:t>Hr</a:t>
            </a:r>
            <a:r>
              <a:rPr lang="en-US" dirty="0" smtClean="0">
                <a:latin typeface="Trebuchet MS" panose="020B0603020202020204" pitchFamily="34" charset="0"/>
              </a:rPr>
              <a:t>: 1.50</a:t>
            </a:r>
          </a:p>
          <a:p>
            <a:pPr algn="r"/>
            <a:r>
              <a:rPr lang="en-US" dirty="0" smtClean="0">
                <a:latin typeface="Trebuchet MS" panose="020B0603020202020204" pitchFamily="34" charset="0"/>
              </a:rPr>
              <a:t>Contact </a:t>
            </a:r>
            <a:r>
              <a:rPr lang="en-US" dirty="0" err="1" smtClean="0">
                <a:latin typeface="Trebuchet MS" panose="020B0603020202020204" pitchFamily="34" charset="0"/>
              </a:rPr>
              <a:t>Hr</a:t>
            </a:r>
            <a:r>
              <a:rPr lang="en-US" dirty="0" smtClean="0">
                <a:latin typeface="Trebuchet MS" panose="020B0603020202020204" pitchFamily="34" charset="0"/>
              </a:rPr>
              <a:t>: 3.00</a:t>
            </a:r>
            <a:endParaRPr lang="en-US" dirty="0">
              <a:latin typeface="Trebuchet MS" panose="020B0603020202020204" pitchFamily="34" charset="0"/>
            </a:endParaRPr>
          </a:p>
        </p:txBody>
      </p:sp>
      <p:sp>
        <p:nvSpPr>
          <p:cNvPr id="9" name="Subtitle 2"/>
          <p:cNvSpPr txBox="1">
            <a:spLocks/>
          </p:cNvSpPr>
          <p:nvPr/>
        </p:nvSpPr>
        <p:spPr>
          <a:xfrm>
            <a:off x="1062059" y="4952999"/>
            <a:ext cx="3439235" cy="15421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latin typeface="Trebuchet MS" panose="020B0603020202020204" pitchFamily="34" charset="0"/>
              </a:rPr>
              <a:t>Shahriar Rahman Khan</a:t>
            </a:r>
          </a:p>
          <a:p>
            <a:pPr algn="l"/>
            <a:r>
              <a:rPr lang="en-US" dirty="0" smtClean="0">
                <a:latin typeface="Trebuchet MS" panose="020B0603020202020204" pitchFamily="34" charset="0"/>
              </a:rPr>
              <a:t>Lecturer</a:t>
            </a:r>
          </a:p>
          <a:p>
            <a:pPr algn="l"/>
            <a:r>
              <a:rPr lang="en-US" dirty="0" smtClean="0">
                <a:latin typeface="Trebuchet MS" panose="020B0603020202020204" pitchFamily="34" charset="0"/>
              </a:rPr>
              <a:t>Dept. of CSE, MIST</a:t>
            </a:r>
            <a:endParaRPr lang="en-US" dirty="0">
              <a:latin typeface="Trebuchet MS" panose="020B0603020202020204" pitchFamily="34"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12652482"/>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118907595"/>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1785113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pic>
        <p:nvPicPr>
          <p:cNvPr id="66" name="Picture 65"/>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762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12652482"/>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1785113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7" name="TextBox 66"/>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pic>
        <p:nvPicPr>
          <p:cNvPr id="68" name="Picture 67"/>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37430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12652482"/>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pic>
        <p:nvPicPr>
          <p:cNvPr id="70" name="Picture 69"/>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43801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pic>
        <p:nvPicPr>
          <p:cNvPr id="70" name="Picture 69"/>
          <p:cNvPicPr>
            <a:picLocks noChangeAspect="1"/>
          </p:cNvPicPr>
          <p:nvPr/>
        </p:nvPicPr>
        <p:blipFill>
          <a:blip r:embed="rId2"/>
          <a:stretch>
            <a:fillRect/>
          </a:stretch>
        </p:blipFill>
        <p:spPr>
          <a:xfrm>
            <a:off x="4573614" y="4730339"/>
            <a:ext cx="2469878" cy="1828800"/>
          </a:xfrm>
          <a:prstGeom prst="rect">
            <a:avLst/>
          </a:prstGeom>
        </p:spPr>
      </p:pic>
      <p:sp>
        <p:nvSpPr>
          <p:cNvPr id="71" name="TextBox 70"/>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Tree>
    <p:extLst>
      <p:ext uri="{BB962C8B-B14F-4D97-AF65-F5344CB8AC3E}">
        <p14:creationId xmlns:p14="http://schemas.microsoft.com/office/powerpoint/2010/main" val="119145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pic>
        <p:nvPicPr>
          <p:cNvPr id="73" name="Picture 72"/>
          <p:cNvPicPr>
            <a:picLocks noChangeAspect="1"/>
          </p:cNvPicPr>
          <p:nvPr/>
        </p:nvPicPr>
        <p:blipFill>
          <a:blip r:embed="rId2"/>
          <a:stretch>
            <a:fillRect/>
          </a:stretch>
        </p:blipFill>
        <p:spPr>
          <a:xfrm>
            <a:off x="4573614" y="4730339"/>
            <a:ext cx="2469878" cy="1828800"/>
          </a:xfrm>
          <a:prstGeom prst="rect">
            <a:avLst/>
          </a:prstGeom>
        </p:spPr>
      </p:pic>
      <p:sp>
        <p:nvSpPr>
          <p:cNvPr id="74" name="TextBox 73"/>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Tree>
    <p:extLst>
      <p:ext uri="{BB962C8B-B14F-4D97-AF65-F5344CB8AC3E}">
        <p14:creationId xmlns:p14="http://schemas.microsoft.com/office/powerpoint/2010/main" val="138042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pic>
        <p:nvPicPr>
          <p:cNvPr id="73" name="Picture 72"/>
          <p:cNvPicPr>
            <a:picLocks noChangeAspect="1"/>
          </p:cNvPicPr>
          <p:nvPr/>
        </p:nvPicPr>
        <p:blipFill>
          <a:blip r:embed="rId2"/>
          <a:stretch>
            <a:fillRect/>
          </a:stretch>
        </p:blipFill>
        <p:spPr>
          <a:xfrm>
            <a:off x="4573614" y="4730339"/>
            <a:ext cx="2469878" cy="1828800"/>
          </a:xfrm>
          <a:prstGeom prst="rect">
            <a:avLst/>
          </a:prstGeom>
        </p:spPr>
      </p:pic>
      <p:sp>
        <p:nvSpPr>
          <p:cNvPr id="74" name="TextBox 73"/>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5" name="TextBox 74"/>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Tree>
    <p:extLst>
      <p:ext uri="{BB962C8B-B14F-4D97-AF65-F5344CB8AC3E}">
        <p14:creationId xmlns:p14="http://schemas.microsoft.com/office/powerpoint/2010/main" val="117858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512432"/>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pic>
        <p:nvPicPr>
          <p:cNvPr id="77" name="Picture 76"/>
          <p:cNvPicPr>
            <a:picLocks noChangeAspect="1"/>
          </p:cNvPicPr>
          <p:nvPr/>
        </p:nvPicPr>
        <p:blipFill>
          <a:blip r:embed="rId2"/>
          <a:stretch>
            <a:fillRect/>
          </a:stretch>
        </p:blipFill>
        <p:spPr>
          <a:xfrm>
            <a:off x="4573614" y="4730339"/>
            <a:ext cx="2469878" cy="1828800"/>
          </a:xfrm>
          <a:prstGeom prst="rect">
            <a:avLst/>
          </a:prstGeom>
        </p:spPr>
      </p:pic>
      <p:sp>
        <p:nvSpPr>
          <p:cNvPr id="78" name="TextBox 77"/>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9" name="TextBox 78"/>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Tree>
    <p:extLst>
      <p:ext uri="{BB962C8B-B14F-4D97-AF65-F5344CB8AC3E}">
        <p14:creationId xmlns:p14="http://schemas.microsoft.com/office/powerpoint/2010/main" val="1402418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512432"/>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39607123"/>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pic>
        <p:nvPicPr>
          <p:cNvPr id="81" name="Picture 80"/>
          <p:cNvPicPr>
            <a:picLocks noChangeAspect="1"/>
          </p:cNvPicPr>
          <p:nvPr/>
        </p:nvPicPr>
        <p:blipFill>
          <a:blip r:embed="rId2"/>
          <a:stretch>
            <a:fillRect/>
          </a:stretch>
        </p:blipFill>
        <p:spPr>
          <a:xfrm>
            <a:off x="4573614" y="4730339"/>
            <a:ext cx="2469878" cy="1828800"/>
          </a:xfrm>
          <a:prstGeom prst="rect">
            <a:avLst/>
          </a:prstGeom>
        </p:spPr>
      </p:pic>
      <p:sp>
        <p:nvSpPr>
          <p:cNvPr id="83" name="TextBox 82"/>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84" name="TextBox 83"/>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Tree>
    <p:extLst>
      <p:ext uri="{BB962C8B-B14F-4D97-AF65-F5344CB8AC3E}">
        <p14:creationId xmlns:p14="http://schemas.microsoft.com/office/powerpoint/2010/main" val="225744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1512432"/>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pic>
        <p:nvPicPr>
          <p:cNvPr id="81" name="Picture 80"/>
          <p:cNvPicPr>
            <a:picLocks noChangeAspect="1"/>
          </p:cNvPicPr>
          <p:nvPr/>
        </p:nvPicPr>
        <p:blipFill>
          <a:blip r:embed="rId2"/>
          <a:stretch>
            <a:fillRect/>
          </a:stretch>
        </p:blipFill>
        <p:spPr>
          <a:xfrm>
            <a:off x="4573614" y="4730339"/>
            <a:ext cx="2469878" cy="1828800"/>
          </a:xfrm>
          <a:prstGeom prst="rect">
            <a:avLst/>
          </a:prstGeom>
        </p:spPr>
      </p:pic>
      <p:sp>
        <p:nvSpPr>
          <p:cNvPr id="82" name="TextBox 81"/>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83" name="TextBox 82"/>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Tree>
    <p:extLst>
      <p:ext uri="{BB962C8B-B14F-4D97-AF65-F5344CB8AC3E}">
        <p14:creationId xmlns:p14="http://schemas.microsoft.com/office/powerpoint/2010/main" val="53045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19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pic>
        <p:nvPicPr>
          <p:cNvPr id="83" name="Picture 82"/>
          <p:cNvPicPr>
            <a:picLocks noChangeAspect="1"/>
          </p:cNvPicPr>
          <p:nvPr/>
        </p:nvPicPr>
        <p:blipFill>
          <a:blip r:embed="rId2"/>
          <a:stretch>
            <a:fillRect/>
          </a:stretch>
        </p:blipFill>
        <p:spPr>
          <a:xfrm>
            <a:off x="4573614" y="4730339"/>
            <a:ext cx="2469878" cy="1828800"/>
          </a:xfrm>
          <a:prstGeom prst="rect">
            <a:avLst/>
          </a:prstGeom>
        </p:spPr>
      </p:pic>
      <p:sp>
        <p:nvSpPr>
          <p:cNvPr id="84" name="TextBox 83"/>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85" name="TextBox 84"/>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Tree>
    <p:extLst>
      <p:ext uri="{BB962C8B-B14F-4D97-AF65-F5344CB8AC3E}">
        <p14:creationId xmlns:p14="http://schemas.microsoft.com/office/powerpoint/2010/main" val="238173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533400"/>
            <a:ext cx="9143998" cy="1020762"/>
          </a:xfrm>
        </p:spPr>
        <p:txBody>
          <a:bodyPr>
            <a:normAutofit/>
          </a:bodyPr>
          <a:lstStyle/>
          <a:p>
            <a:pPr algn="ctr"/>
            <a:r>
              <a:rPr lang="en-US" sz="4000" dirty="0" smtClean="0"/>
              <a:t>Definition of Merge Sort</a:t>
            </a:r>
            <a:endParaRPr lang="en-US" sz="4000" dirty="0"/>
          </a:p>
        </p:txBody>
      </p:sp>
      <p:sp>
        <p:nvSpPr>
          <p:cNvPr id="3" name="Content Placeholder 2"/>
          <p:cNvSpPr>
            <a:spLocks noGrp="1"/>
          </p:cNvSpPr>
          <p:nvPr>
            <p:ph idx="1"/>
          </p:nvPr>
        </p:nvSpPr>
        <p:spPr>
          <a:xfrm>
            <a:off x="1096995" y="2133600"/>
            <a:ext cx="6292817" cy="3962400"/>
          </a:xfrm>
        </p:spPr>
        <p:txBody>
          <a:bodyPr>
            <a:normAutofit fontScale="85000" lnSpcReduction="10000"/>
          </a:bodyPr>
          <a:lstStyle/>
          <a:p>
            <a:pPr marL="749720" lvl="1" indent="-457200" algn="just">
              <a:lnSpc>
                <a:spcPct val="150000"/>
              </a:lnSpc>
              <a:buClr>
                <a:schemeClr val="accent4"/>
              </a:buClr>
              <a:buFont typeface="Calibri" panose="020F0502020204030204" pitchFamily="34" charset="0"/>
              <a:buChar char="•"/>
            </a:pPr>
            <a:r>
              <a:rPr lang="en-US" sz="2600" dirty="0">
                <a:cs typeface="Calibri" panose="020F0502020204030204" pitchFamily="34" charset="0"/>
              </a:rPr>
              <a:t>Merge sort is one of the most efficient sorting algorithms</a:t>
            </a:r>
            <a:r>
              <a:rPr lang="en-US" sz="2600" dirty="0" smtClean="0">
                <a:cs typeface="Calibri" panose="020F0502020204030204" pitchFamily="34" charset="0"/>
              </a:rPr>
              <a:t>.</a:t>
            </a:r>
          </a:p>
          <a:p>
            <a:pPr marL="749720" lvl="1" indent="-457200" algn="just">
              <a:lnSpc>
                <a:spcPct val="150000"/>
              </a:lnSpc>
              <a:buClr>
                <a:schemeClr val="accent4"/>
              </a:buClr>
              <a:buFont typeface="Calibri" panose="020F0502020204030204" pitchFamily="34" charset="0"/>
              <a:buChar char="•"/>
            </a:pPr>
            <a:r>
              <a:rPr lang="en-US" sz="2600" dirty="0" smtClean="0">
                <a:cs typeface="Calibri" panose="020F0502020204030204" pitchFamily="34" charset="0"/>
              </a:rPr>
              <a:t>It </a:t>
            </a:r>
            <a:r>
              <a:rPr lang="en-US" sz="2600" dirty="0">
                <a:cs typeface="Calibri" panose="020F0502020204030204" pitchFamily="34" charset="0"/>
              </a:rPr>
              <a:t>works on the principle of Divide and Conquer</a:t>
            </a:r>
            <a:r>
              <a:rPr lang="en-US" sz="2600" dirty="0" smtClean="0">
                <a:cs typeface="Calibri" panose="020F0502020204030204" pitchFamily="34" charset="0"/>
              </a:rPr>
              <a:t>.</a:t>
            </a:r>
          </a:p>
          <a:p>
            <a:pPr marL="749720" lvl="1" indent="-457200" algn="just">
              <a:lnSpc>
                <a:spcPct val="150000"/>
              </a:lnSpc>
              <a:buClr>
                <a:schemeClr val="accent4"/>
              </a:buClr>
              <a:buFont typeface="Calibri" panose="020F0502020204030204" pitchFamily="34" charset="0"/>
              <a:buChar char="•"/>
            </a:pPr>
            <a:r>
              <a:rPr lang="en-US" sz="2600" dirty="0" smtClean="0">
                <a:cs typeface="Calibri" panose="020F0502020204030204" pitchFamily="34" charset="0"/>
              </a:rPr>
              <a:t>Merge </a:t>
            </a:r>
            <a:r>
              <a:rPr lang="en-US" sz="2600" dirty="0">
                <a:cs typeface="Calibri" panose="020F0502020204030204" pitchFamily="34" charset="0"/>
              </a:rPr>
              <a:t>sort repeatedly breaks down a list into several </a:t>
            </a:r>
            <a:r>
              <a:rPr lang="en-US" sz="2600" dirty="0" err="1">
                <a:cs typeface="Calibri" panose="020F0502020204030204" pitchFamily="34" charset="0"/>
              </a:rPr>
              <a:t>sublists</a:t>
            </a:r>
            <a:r>
              <a:rPr lang="en-US" sz="2600" dirty="0">
                <a:cs typeface="Calibri" panose="020F0502020204030204" pitchFamily="34" charset="0"/>
              </a:rPr>
              <a:t> until each </a:t>
            </a:r>
            <a:r>
              <a:rPr lang="en-US" sz="2600" dirty="0" err="1">
                <a:cs typeface="Calibri" panose="020F0502020204030204" pitchFamily="34" charset="0"/>
              </a:rPr>
              <a:t>sublist</a:t>
            </a:r>
            <a:r>
              <a:rPr lang="en-US" sz="2600" dirty="0">
                <a:cs typeface="Calibri" panose="020F0502020204030204" pitchFamily="34" charset="0"/>
              </a:rPr>
              <a:t> consists of </a:t>
            </a:r>
            <a:r>
              <a:rPr lang="en-US" sz="2600" dirty="0" smtClean="0">
                <a:cs typeface="Calibri" panose="020F0502020204030204" pitchFamily="34" charset="0"/>
              </a:rPr>
              <a:t>a  </a:t>
            </a:r>
            <a:r>
              <a:rPr lang="en-US" sz="2600" dirty="0">
                <a:cs typeface="Calibri" panose="020F0502020204030204" pitchFamily="34" charset="0"/>
              </a:rPr>
              <a:t>single element and merging those </a:t>
            </a:r>
            <a:r>
              <a:rPr lang="en-US" sz="2600" dirty="0" err="1">
                <a:cs typeface="Calibri" panose="020F0502020204030204" pitchFamily="34" charset="0"/>
              </a:rPr>
              <a:t>sublists</a:t>
            </a:r>
            <a:r>
              <a:rPr lang="en-US" sz="2600" dirty="0">
                <a:cs typeface="Calibri" panose="020F0502020204030204" pitchFamily="34" charset="0"/>
              </a:rPr>
              <a:t> in a manner that results into a sorted list</a:t>
            </a:r>
            <a:r>
              <a:rPr lang="en-US" sz="2600" dirty="0" smtClean="0">
                <a:cs typeface="Calibri" panose="020F0502020204030204" pitchFamily="34" charset="0"/>
              </a:rPr>
              <a:t>.</a:t>
            </a:r>
          </a:p>
        </p:txBody>
      </p:sp>
      <p:sp>
        <p:nvSpPr>
          <p:cNvPr id="4" name="Date Placeholder 3"/>
          <p:cNvSpPr>
            <a:spLocks noGrp="1"/>
          </p:cNvSpPr>
          <p:nvPr>
            <p:ph type="dt" sz="half" idx="10"/>
          </p:nvPr>
        </p:nvSpPr>
        <p:spPr/>
        <p:txBody>
          <a:bodyPr/>
          <a:lstStyle/>
          <a:p>
            <a:fld id="{DA0BFCC2-951C-44D4-AF5B-5B5942EAA17F}" type="datetime3">
              <a:rPr lang="en-US" smtClean="0"/>
              <a:t>17 June 2021</a:t>
            </a:fld>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2</a:t>
            </a:fld>
            <a:endParaRPr lang="en-US" dirty="0"/>
          </a:p>
        </p:txBody>
      </p:sp>
      <p:pic>
        <p:nvPicPr>
          <p:cNvPr id="6146" name="Picture 2" descr="Sorting factory Animation | Motion design video, Interactive design,  Animation desig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18412" y="2133600"/>
            <a:ext cx="4243481" cy="3962400"/>
          </a:xfrm>
          <a:prstGeom prst="rect">
            <a:avLst/>
          </a:prstGeom>
          <a:solidFill>
            <a:schemeClr val="bg1"/>
          </a:solidFill>
          <a:ln>
            <a:solidFill>
              <a:schemeClr val="bg1"/>
            </a:solidFill>
          </a:ln>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pic>
        <p:nvPicPr>
          <p:cNvPr id="83" name="Picture 82"/>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573197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pic>
        <p:nvPicPr>
          <p:cNvPr id="87" name="Picture 86"/>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7711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22</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72975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pic>
        <p:nvPicPr>
          <p:cNvPr id="91" name="Picture 90"/>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65560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72975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pic>
        <p:nvPicPr>
          <p:cNvPr id="93" name="Picture 92"/>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11443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72975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pic>
        <p:nvPicPr>
          <p:cNvPr id="96" name="Picture 95"/>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2845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pic>
        <p:nvPicPr>
          <p:cNvPr id="96" name="Picture 95"/>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25122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pic>
        <p:nvPicPr>
          <p:cNvPr id="100" name="Picture 99"/>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198891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26590768"/>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sp>
        <p:nvSpPr>
          <p:cNvPr id="100" name="TextBox 99"/>
          <p:cNvSpPr txBox="1"/>
          <p:nvPr/>
        </p:nvSpPr>
        <p:spPr>
          <a:xfrm>
            <a:off x="9700309" y="3954160"/>
            <a:ext cx="881507" cy="369332"/>
          </a:xfrm>
          <a:prstGeom prst="rect">
            <a:avLst/>
          </a:prstGeom>
          <a:noFill/>
        </p:spPr>
        <p:txBody>
          <a:bodyPr wrap="square" rtlCol="0">
            <a:spAutoFit/>
          </a:bodyPr>
          <a:lstStyle/>
          <a:p>
            <a:r>
              <a:rPr lang="en-US" dirty="0" smtClean="0"/>
              <a:t>L=R=7</a:t>
            </a:r>
            <a:endParaRPr lang="en-US" dirty="0"/>
          </a:p>
        </p:txBody>
      </p:sp>
      <p:sp>
        <p:nvSpPr>
          <p:cNvPr id="101" name="TextBox 100"/>
          <p:cNvSpPr txBox="1"/>
          <p:nvPr/>
        </p:nvSpPr>
        <p:spPr>
          <a:xfrm>
            <a:off x="9982976" y="3596452"/>
            <a:ext cx="874964" cy="307777"/>
          </a:xfrm>
          <a:prstGeom prst="rect">
            <a:avLst/>
          </a:prstGeom>
          <a:noFill/>
        </p:spPr>
        <p:txBody>
          <a:bodyPr wrap="square" rtlCol="0">
            <a:spAutoFit/>
          </a:bodyPr>
          <a:lstStyle/>
          <a:p>
            <a:r>
              <a:rPr lang="en-US" sz="1400" dirty="0" smtClean="0"/>
              <a:t>MS(7, 7)</a:t>
            </a:r>
            <a:endParaRPr lang="en-US" sz="1400" dirty="0"/>
          </a:p>
        </p:txBody>
      </p:sp>
      <p:pic>
        <p:nvPicPr>
          <p:cNvPr id="102" name="Picture 101"/>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93423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26590768"/>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50768908"/>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sp>
        <p:nvSpPr>
          <p:cNvPr id="100" name="TextBox 99"/>
          <p:cNvSpPr txBox="1"/>
          <p:nvPr/>
        </p:nvSpPr>
        <p:spPr>
          <a:xfrm>
            <a:off x="9700309" y="3954160"/>
            <a:ext cx="881507" cy="369332"/>
          </a:xfrm>
          <a:prstGeom prst="rect">
            <a:avLst/>
          </a:prstGeom>
          <a:noFill/>
        </p:spPr>
        <p:txBody>
          <a:bodyPr wrap="square" rtlCol="0">
            <a:spAutoFit/>
          </a:bodyPr>
          <a:lstStyle/>
          <a:p>
            <a:r>
              <a:rPr lang="en-US" dirty="0" smtClean="0"/>
              <a:t>L=R=7</a:t>
            </a:r>
            <a:endParaRPr lang="en-US" dirty="0"/>
          </a:p>
        </p:txBody>
      </p:sp>
      <p:sp>
        <p:nvSpPr>
          <p:cNvPr id="101" name="TextBox 100"/>
          <p:cNvSpPr txBox="1"/>
          <p:nvPr/>
        </p:nvSpPr>
        <p:spPr>
          <a:xfrm>
            <a:off x="9982976" y="3596452"/>
            <a:ext cx="874964" cy="307777"/>
          </a:xfrm>
          <a:prstGeom prst="rect">
            <a:avLst/>
          </a:prstGeom>
          <a:noFill/>
        </p:spPr>
        <p:txBody>
          <a:bodyPr wrap="square" rtlCol="0">
            <a:spAutoFit/>
          </a:bodyPr>
          <a:lstStyle/>
          <a:p>
            <a:r>
              <a:rPr lang="en-US" sz="1400" dirty="0" smtClean="0"/>
              <a:t>MS(7, 7)</a:t>
            </a:r>
            <a:endParaRPr lang="en-US" sz="1400" dirty="0"/>
          </a:p>
        </p:txBody>
      </p:sp>
      <p:sp>
        <p:nvSpPr>
          <p:cNvPr id="102" name="TextBox 101"/>
          <p:cNvSpPr txBox="1"/>
          <p:nvPr/>
        </p:nvSpPr>
        <p:spPr>
          <a:xfrm>
            <a:off x="11209563" y="3558901"/>
            <a:ext cx="874964" cy="307777"/>
          </a:xfrm>
          <a:prstGeom prst="rect">
            <a:avLst/>
          </a:prstGeom>
          <a:noFill/>
        </p:spPr>
        <p:txBody>
          <a:bodyPr wrap="square" rtlCol="0">
            <a:spAutoFit/>
          </a:bodyPr>
          <a:lstStyle/>
          <a:p>
            <a:r>
              <a:rPr lang="en-US" sz="1400" dirty="0" smtClean="0"/>
              <a:t>MS(8, 8)</a:t>
            </a:r>
            <a:endParaRPr lang="en-US" sz="1400" dirty="0"/>
          </a:p>
        </p:txBody>
      </p:sp>
      <p:sp>
        <p:nvSpPr>
          <p:cNvPr id="103" name="TextBox 102"/>
          <p:cNvSpPr txBox="1"/>
          <p:nvPr/>
        </p:nvSpPr>
        <p:spPr>
          <a:xfrm>
            <a:off x="11489176" y="3927760"/>
            <a:ext cx="881507" cy="369332"/>
          </a:xfrm>
          <a:prstGeom prst="rect">
            <a:avLst/>
          </a:prstGeom>
          <a:noFill/>
        </p:spPr>
        <p:txBody>
          <a:bodyPr wrap="square" rtlCol="0">
            <a:spAutoFit/>
          </a:bodyPr>
          <a:lstStyle/>
          <a:p>
            <a:r>
              <a:rPr lang="en-US" dirty="0" smtClean="0"/>
              <a:t>L=R=8</a:t>
            </a:r>
            <a:endParaRPr lang="en-US" dirty="0"/>
          </a:p>
        </p:txBody>
      </p:sp>
      <p:pic>
        <p:nvPicPr>
          <p:cNvPr id="104" name="Picture 103"/>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414504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29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0529477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26590768"/>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50768908"/>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sp>
        <p:nvSpPr>
          <p:cNvPr id="100" name="TextBox 99"/>
          <p:cNvSpPr txBox="1"/>
          <p:nvPr/>
        </p:nvSpPr>
        <p:spPr>
          <a:xfrm>
            <a:off x="9700309" y="3954160"/>
            <a:ext cx="881507" cy="369332"/>
          </a:xfrm>
          <a:prstGeom prst="rect">
            <a:avLst/>
          </a:prstGeom>
          <a:noFill/>
        </p:spPr>
        <p:txBody>
          <a:bodyPr wrap="square" rtlCol="0">
            <a:spAutoFit/>
          </a:bodyPr>
          <a:lstStyle/>
          <a:p>
            <a:r>
              <a:rPr lang="en-US" dirty="0" smtClean="0"/>
              <a:t>L=R=7</a:t>
            </a:r>
            <a:endParaRPr lang="en-US" dirty="0"/>
          </a:p>
        </p:txBody>
      </p:sp>
      <p:sp>
        <p:nvSpPr>
          <p:cNvPr id="101" name="TextBox 100"/>
          <p:cNvSpPr txBox="1"/>
          <p:nvPr/>
        </p:nvSpPr>
        <p:spPr>
          <a:xfrm>
            <a:off x="9982976" y="3596452"/>
            <a:ext cx="874964" cy="307777"/>
          </a:xfrm>
          <a:prstGeom prst="rect">
            <a:avLst/>
          </a:prstGeom>
          <a:noFill/>
        </p:spPr>
        <p:txBody>
          <a:bodyPr wrap="square" rtlCol="0">
            <a:spAutoFit/>
          </a:bodyPr>
          <a:lstStyle/>
          <a:p>
            <a:r>
              <a:rPr lang="en-US" sz="1400" dirty="0" smtClean="0"/>
              <a:t>MS(7, 7)</a:t>
            </a:r>
            <a:endParaRPr lang="en-US" sz="1400" dirty="0"/>
          </a:p>
        </p:txBody>
      </p:sp>
      <p:sp>
        <p:nvSpPr>
          <p:cNvPr id="102" name="TextBox 101"/>
          <p:cNvSpPr txBox="1"/>
          <p:nvPr/>
        </p:nvSpPr>
        <p:spPr>
          <a:xfrm>
            <a:off x="11209563" y="3558901"/>
            <a:ext cx="874964" cy="307777"/>
          </a:xfrm>
          <a:prstGeom prst="rect">
            <a:avLst/>
          </a:prstGeom>
          <a:noFill/>
        </p:spPr>
        <p:txBody>
          <a:bodyPr wrap="square" rtlCol="0">
            <a:spAutoFit/>
          </a:bodyPr>
          <a:lstStyle/>
          <a:p>
            <a:r>
              <a:rPr lang="en-US" sz="1400" dirty="0" smtClean="0"/>
              <a:t>MS(8, 8)</a:t>
            </a:r>
            <a:endParaRPr lang="en-US" sz="1400" dirty="0"/>
          </a:p>
        </p:txBody>
      </p:sp>
      <p:sp>
        <p:nvSpPr>
          <p:cNvPr id="103" name="TextBox 102"/>
          <p:cNvSpPr txBox="1"/>
          <p:nvPr/>
        </p:nvSpPr>
        <p:spPr>
          <a:xfrm>
            <a:off x="11489176" y="3927760"/>
            <a:ext cx="881507" cy="369332"/>
          </a:xfrm>
          <a:prstGeom prst="rect">
            <a:avLst/>
          </a:prstGeom>
          <a:noFill/>
        </p:spPr>
        <p:txBody>
          <a:bodyPr wrap="square" rtlCol="0">
            <a:spAutoFit/>
          </a:bodyPr>
          <a:lstStyle/>
          <a:p>
            <a:r>
              <a:rPr lang="en-US" dirty="0" smtClean="0"/>
              <a:t>L=R=8</a:t>
            </a:r>
            <a:endParaRPr lang="en-US" dirty="0"/>
          </a:p>
        </p:txBody>
      </p:sp>
      <p:sp>
        <p:nvSpPr>
          <p:cNvPr id="104" name="TextBox 103"/>
          <p:cNvSpPr txBox="1"/>
          <p:nvPr/>
        </p:nvSpPr>
        <p:spPr>
          <a:xfrm>
            <a:off x="9330109" y="3048520"/>
            <a:ext cx="874964" cy="307777"/>
          </a:xfrm>
          <a:prstGeom prst="rect">
            <a:avLst/>
          </a:prstGeom>
          <a:noFill/>
        </p:spPr>
        <p:txBody>
          <a:bodyPr wrap="square" rtlCol="0">
            <a:spAutoFit/>
          </a:bodyPr>
          <a:lstStyle/>
          <a:p>
            <a:r>
              <a:rPr lang="en-US" sz="1400" dirty="0" smtClean="0"/>
              <a:t>M(7,7,8)</a:t>
            </a:r>
            <a:endParaRPr lang="en-US" sz="1400" dirty="0"/>
          </a:p>
        </p:txBody>
      </p:sp>
      <p:pic>
        <p:nvPicPr>
          <p:cNvPr id="105" name="Picture 104"/>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10192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9143998" cy="1020762"/>
          </a:xfrm>
        </p:spPr>
        <p:txBody>
          <a:bodyPr>
            <a:normAutofit/>
          </a:bodyPr>
          <a:lstStyle/>
          <a:p>
            <a:pPr algn="ctr"/>
            <a:r>
              <a:rPr lang="en-US" sz="4000" dirty="0" smtClean="0"/>
              <a:t>Time Complexity of Merge Sort</a:t>
            </a:r>
            <a:endParaRPr lang="en-US" sz="4000" dirty="0"/>
          </a:p>
        </p:txBody>
      </p:sp>
      <p:sp>
        <p:nvSpPr>
          <p:cNvPr id="3" name="Content Placeholder 2"/>
          <p:cNvSpPr>
            <a:spLocks noGrp="1"/>
          </p:cNvSpPr>
          <p:nvPr>
            <p:ph idx="1"/>
          </p:nvPr>
        </p:nvSpPr>
        <p:spPr>
          <a:xfrm>
            <a:off x="836612" y="2454158"/>
            <a:ext cx="10287000" cy="3181829"/>
          </a:xfrm>
        </p:spPr>
        <p:txBody>
          <a:bodyPr>
            <a:normAutofit/>
          </a:bodyPr>
          <a:lstStyle/>
          <a:p>
            <a:pPr marL="749720" lvl="1" indent="-457200" algn="just">
              <a:lnSpc>
                <a:spcPct val="150000"/>
              </a:lnSpc>
              <a:buClr>
                <a:schemeClr val="accent4"/>
              </a:buClr>
              <a:buFont typeface="Calibri" panose="020F0502020204030204" pitchFamily="34" charset="0"/>
              <a:buChar char="•"/>
            </a:pPr>
            <a:r>
              <a:rPr lang="en-US" sz="2800" dirty="0"/>
              <a:t>Time complexity of Selection, Bubble and Insertion </a:t>
            </a:r>
            <a:r>
              <a:rPr lang="en-US" sz="2800" dirty="0" smtClean="0"/>
              <a:t>Sort in worst case </a:t>
            </a:r>
            <a:r>
              <a:rPr lang="en-US" sz="2800" dirty="0"/>
              <a:t>is O(n^2).</a:t>
            </a:r>
            <a:endParaRPr lang="en-US" sz="2800" dirty="0" smtClean="0"/>
          </a:p>
          <a:p>
            <a:pPr marL="749720" lvl="1" indent="-457200" algn="just">
              <a:lnSpc>
                <a:spcPct val="150000"/>
              </a:lnSpc>
              <a:buClr>
                <a:schemeClr val="accent4"/>
              </a:buClr>
              <a:buFont typeface="Calibri" panose="020F0502020204030204" pitchFamily="34" charset="0"/>
              <a:buChar char="•"/>
            </a:pPr>
            <a:r>
              <a:rPr lang="en-US" sz="2800" dirty="0" smtClean="0"/>
              <a:t>The</a:t>
            </a:r>
            <a:r>
              <a:rPr lang="en-US" sz="2800" dirty="0"/>
              <a:t> </a:t>
            </a:r>
            <a:r>
              <a:rPr lang="en-US" sz="2800" b="1" dirty="0"/>
              <a:t>time complexity</a:t>
            </a:r>
            <a:r>
              <a:rPr lang="en-US" sz="2800" dirty="0"/>
              <a:t> of </a:t>
            </a:r>
            <a:r>
              <a:rPr lang="en-US" sz="2800" b="1" dirty="0" smtClean="0"/>
              <a:t>Merge Sort</a:t>
            </a:r>
            <a:r>
              <a:rPr lang="en-US" sz="2800" dirty="0"/>
              <a:t> is O(n*Log n) in all the 3 cases (worst, average and best</a:t>
            </a:r>
            <a:r>
              <a:rPr lang="en-US" sz="2800" dirty="0" smtClean="0"/>
              <a:t>). </a:t>
            </a:r>
          </a:p>
          <a:p>
            <a:pPr marL="749720" lvl="1" indent="-457200" algn="just">
              <a:lnSpc>
                <a:spcPct val="150000"/>
              </a:lnSpc>
              <a:buClr>
                <a:schemeClr val="accent4"/>
              </a:buClr>
              <a:buFont typeface="Calibri" panose="020F0502020204030204" pitchFamily="34" charset="0"/>
              <a:buChar char="•"/>
            </a:pPr>
            <a:endParaRPr lang="en-US" sz="2800" dirty="0" smtClean="0"/>
          </a:p>
          <a:p>
            <a:pPr marL="749720" lvl="1" indent="-457200" algn="just">
              <a:lnSpc>
                <a:spcPct val="150000"/>
              </a:lnSpc>
              <a:buClr>
                <a:schemeClr val="accent4"/>
              </a:buClr>
              <a:buFont typeface="Calibri" panose="020F0502020204030204" pitchFamily="34" charset="0"/>
              <a:buChar char="•"/>
            </a:pPr>
            <a:endParaRPr lang="en-US" sz="2600" dirty="0"/>
          </a:p>
        </p:txBody>
      </p:sp>
      <p:sp>
        <p:nvSpPr>
          <p:cNvPr id="4" name="Date Placeholder 3"/>
          <p:cNvSpPr>
            <a:spLocks noGrp="1"/>
          </p:cNvSpPr>
          <p:nvPr>
            <p:ph type="dt" sz="half" idx="10"/>
          </p:nvPr>
        </p:nvSpPr>
        <p:spPr/>
        <p:txBody>
          <a:bodyPr/>
          <a:lstStyle/>
          <a:p>
            <a:fld id="{DA0BFCC2-951C-44D4-AF5B-5B5942EAA17F}" type="datetime3">
              <a:rPr lang="en-US" smtClean="0"/>
              <a:t>17 June 2021</a:t>
            </a:fld>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3</a:t>
            </a:fld>
            <a:endParaRPr lang="en-US" dirty="0"/>
          </a:p>
        </p:txBody>
      </p:sp>
    </p:spTree>
    <p:extLst>
      <p:ext uri="{BB962C8B-B14F-4D97-AF65-F5344CB8AC3E}">
        <p14:creationId xmlns:p14="http://schemas.microsoft.com/office/powerpoint/2010/main" val="102807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4889469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26590768"/>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50768908"/>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sp>
        <p:nvSpPr>
          <p:cNvPr id="100" name="TextBox 99"/>
          <p:cNvSpPr txBox="1"/>
          <p:nvPr/>
        </p:nvSpPr>
        <p:spPr>
          <a:xfrm>
            <a:off x="9700309" y="3954160"/>
            <a:ext cx="881507" cy="369332"/>
          </a:xfrm>
          <a:prstGeom prst="rect">
            <a:avLst/>
          </a:prstGeom>
          <a:noFill/>
        </p:spPr>
        <p:txBody>
          <a:bodyPr wrap="square" rtlCol="0">
            <a:spAutoFit/>
          </a:bodyPr>
          <a:lstStyle/>
          <a:p>
            <a:r>
              <a:rPr lang="en-US" dirty="0" smtClean="0"/>
              <a:t>L=R=7</a:t>
            </a:r>
            <a:endParaRPr lang="en-US" dirty="0"/>
          </a:p>
        </p:txBody>
      </p:sp>
      <p:sp>
        <p:nvSpPr>
          <p:cNvPr id="101" name="TextBox 100"/>
          <p:cNvSpPr txBox="1"/>
          <p:nvPr/>
        </p:nvSpPr>
        <p:spPr>
          <a:xfrm>
            <a:off x="9982976" y="3596452"/>
            <a:ext cx="874964" cy="307777"/>
          </a:xfrm>
          <a:prstGeom prst="rect">
            <a:avLst/>
          </a:prstGeom>
          <a:noFill/>
        </p:spPr>
        <p:txBody>
          <a:bodyPr wrap="square" rtlCol="0">
            <a:spAutoFit/>
          </a:bodyPr>
          <a:lstStyle/>
          <a:p>
            <a:r>
              <a:rPr lang="en-US" sz="1400" dirty="0" smtClean="0"/>
              <a:t>MS(7, 7)</a:t>
            </a:r>
            <a:endParaRPr lang="en-US" sz="1400" dirty="0"/>
          </a:p>
        </p:txBody>
      </p:sp>
      <p:sp>
        <p:nvSpPr>
          <p:cNvPr id="102" name="TextBox 101"/>
          <p:cNvSpPr txBox="1"/>
          <p:nvPr/>
        </p:nvSpPr>
        <p:spPr>
          <a:xfrm>
            <a:off x="11209563" y="3558901"/>
            <a:ext cx="874964" cy="307777"/>
          </a:xfrm>
          <a:prstGeom prst="rect">
            <a:avLst/>
          </a:prstGeom>
          <a:noFill/>
        </p:spPr>
        <p:txBody>
          <a:bodyPr wrap="square" rtlCol="0">
            <a:spAutoFit/>
          </a:bodyPr>
          <a:lstStyle/>
          <a:p>
            <a:r>
              <a:rPr lang="en-US" sz="1400" dirty="0" smtClean="0"/>
              <a:t>MS(8, 8)</a:t>
            </a:r>
            <a:endParaRPr lang="en-US" sz="1400" dirty="0"/>
          </a:p>
        </p:txBody>
      </p:sp>
      <p:sp>
        <p:nvSpPr>
          <p:cNvPr id="103" name="TextBox 102"/>
          <p:cNvSpPr txBox="1"/>
          <p:nvPr/>
        </p:nvSpPr>
        <p:spPr>
          <a:xfrm>
            <a:off x="11489176" y="3927760"/>
            <a:ext cx="881507" cy="369332"/>
          </a:xfrm>
          <a:prstGeom prst="rect">
            <a:avLst/>
          </a:prstGeom>
          <a:noFill/>
        </p:spPr>
        <p:txBody>
          <a:bodyPr wrap="square" rtlCol="0">
            <a:spAutoFit/>
          </a:bodyPr>
          <a:lstStyle/>
          <a:p>
            <a:r>
              <a:rPr lang="en-US" dirty="0" smtClean="0"/>
              <a:t>L=R=8</a:t>
            </a:r>
            <a:endParaRPr lang="en-US" dirty="0"/>
          </a:p>
        </p:txBody>
      </p:sp>
      <p:sp>
        <p:nvSpPr>
          <p:cNvPr id="104" name="TextBox 103"/>
          <p:cNvSpPr txBox="1"/>
          <p:nvPr/>
        </p:nvSpPr>
        <p:spPr>
          <a:xfrm>
            <a:off x="9330109" y="3048520"/>
            <a:ext cx="874964" cy="307777"/>
          </a:xfrm>
          <a:prstGeom prst="rect">
            <a:avLst/>
          </a:prstGeom>
          <a:noFill/>
        </p:spPr>
        <p:txBody>
          <a:bodyPr wrap="square" rtlCol="0">
            <a:spAutoFit/>
          </a:bodyPr>
          <a:lstStyle/>
          <a:p>
            <a:r>
              <a:rPr lang="en-US" sz="1400" dirty="0" smtClean="0"/>
              <a:t>M(7,7,8)</a:t>
            </a:r>
            <a:endParaRPr lang="en-US" sz="1400" dirty="0"/>
          </a:p>
        </p:txBody>
      </p:sp>
      <p:sp>
        <p:nvSpPr>
          <p:cNvPr id="105" name="TextBox 104"/>
          <p:cNvSpPr txBox="1"/>
          <p:nvPr/>
        </p:nvSpPr>
        <p:spPr>
          <a:xfrm>
            <a:off x="6756850" y="1590358"/>
            <a:ext cx="996364" cy="307777"/>
          </a:xfrm>
          <a:prstGeom prst="rect">
            <a:avLst/>
          </a:prstGeom>
          <a:noFill/>
        </p:spPr>
        <p:txBody>
          <a:bodyPr wrap="square" rtlCol="0">
            <a:spAutoFit/>
          </a:bodyPr>
          <a:lstStyle/>
          <a:p>
            <a:r>
              <a:rPr lang="en-US" sz="1400" dirty="0" smtClean="0"/>
              <a:t>M(5, 6, 8)</a:t>
            </a:r>
            <a:endParaRPr lang="en-US" sz="1400" dirty="0"/>
          </a:p>
        </p:txBody>
      </p:sp>
      <p:pic>
        <p:nvPicPr>
          <p:cNvPr id="106" name="Picture 105"/>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059287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40555868"/>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913257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948894695"/>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5544394"/>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2021360"/>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09696069"/>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670296412"/>
              </p:ext>
            </p:extLst>
          </p:nvPr>
        </p:nvGraphicFramePr>
        <p:xfrm>
          <a:off x="528034" y="4343400"/>
          <a:ext cx="1809530" cy="365633"/>
        </p:xfrm>
        <a:graphic>
          <a:graphicData uri="http://schemas.openxmlformats.org/drawingml/2006/table">
            <a:tbl>
              <a:tblPr bandRow="1">
                <a:tableStyleId>{616DA210-FB5B-4158-B5E0-FEB733F419BA}</a:tableStyleId>
              </a:tblPr>
              <a:tblGrid>
                <a:gridCol w="904765"/>
                <a:gridCol w="904765"/>
              </a:tblGrid>
              <a:tr h="312103">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60885010"/>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29130426"/>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304686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03339294"/>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40218058"/>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01176002"/>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21666439"/>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655888991"/>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26590768"/>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850768908"/>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2799" y="3418840"/>
            <a:ext cx="453327"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sp>
        <p:nvSpPr>
          <p:cNvPr id="58" name="TextBox 57"/>
          <p:cNvSpPr txBox="1"/>
          <p:nvPr/>
        </p:nvSpPr>
        <p:spPr>
          <a:xfrm>
            <a:off x="828684" y="3932038"/>
            <a:ext cx="708471" cy="369332"/>
          </a:xfrm>
          <a:prstGeom prst="rect">
            <a:avLst/>
          </a:prstGeom>
          <a:noFill/>
        </p:spPr>
        <p:txBody>
          <a:bodyPr wrap="square" rtlCol="0">
            <a:spAutoFit/>
          </a:bodyPr>
          <a:lstStyle/>
          <a:p>
            <a:r>
              <a:rPr lang="en-US" dirty="0" smtClean="0"/>
              <a:t>L=0</a:t>
            </a:r>
            <a:endParaRPr lang="en-US" dirty="0"/>
          </a:p>
        </p:txBody>
      </p:sp>
      <p:sp>
        <p:nvSpPr>
          <p:cNvPr id="60" name="TextBox 59"/>
          <p:cNvSpPr txBox="1"/>
          <p:nvPr/>
        </p:nvSpPr>
        <p:spPr>
          <a:xfrm>
            <a:off x="1572109" y="3928233"/>
            <a:ext cx="708471" cy="369332"/>
          </a:xfrm>
          <a:prstGeom prst="rect">
            <a:avLst/>
          </a:prstGeom>
          <a:noFill/>
        </p:spPr>
        <p:txBody>
          <a:bodyPr wrap="square" rtlCol="0">
            <a:spAutoFit/>
          </a:bodyPr>
          <a:lstStyle/>
          <a:p>
            <a:r>
              <a:rPr lang="en-US" dirty="0" smtClean="0"/>
              <a:t>R=1</a:t>
            </a:r>
            <a:endParaRPr lang="en-US" dirty="0"/>
          </a:p>
        </p:txBody>
      </p:sp>
      <p:sp>
        <p:nvSpPr>
          <p:cNvPr id="64" name="TextBox 63"/>
          <p:cNvSpPr txBox="1"/>
          <p:nvPr/>
        </p:nvSpPr>
        <p:spPr>
          <a:xfrm>
            <a:off x="785091" y="3558901"/>
            <a:ext cx="1141253" cy="369332"/>
          </a:xfrm>
          <a:prstGeom prst="rect">
            <a:avLst/>
          </a:prstGeom>
          <a:noFill/>
        </p:spPr>
        <p:txBody>
          <a:bodyPr wrap="square" rtlCol="0">
            <a:spAutoFit/>
          </a:bodyPr>
          <a:lstStyle/>
          <a:p>
            <a:r>
              <a:rPr lang="en-US" dirty="0" smtClean="0"/>
              <a:t>MS(0, 1)</a:t>
            </a:r>
            <a:endParaRPr lang="en-US" dirty="0"/>
          </a:p>
        </p:txBody>
      </p:sp>
      <p:sp>
        <p:nvSpPr>
          <p:cNvPr id="65" name="TextBox 64"/>
          <p:cNvSpPr txBox="1"/>
          <p:nvPr/>
        </p:nvSpPr>
        <p:spPr>
          <a:xfrm>
            <a:off x="143559" y="5067300"/>
            <a:ext cx="881507" cy="369332"/>
          </a:xfrm>
          <a:prstGeom prst="rect">
            <a:avLst/>
          </a:prstGeom>
          <a:noFill/>
        </p:spPr>
        <p:txBody>
          <a:bodyPr wrap="square" rtlCol="0">
            <a:spAutoFit/>
          </a:bodyPr>
          <a:lstStyle/>
          <a:p>
            <a:r>
              <a:rPr lang="en-US" dirty="0" smtClean="0"/>
              <a:t>L=R=0</a:t>
            </a:r>
            <a:endParaRPr lang="en-US" dirty="0"/>
          </a:p>
        </p:txBody>
      </p:sp>
      <p:sp>
        <p:nvSpPr>
          <p:cNvPr id="66" name="TextBox 65"/>
          <p:cNvSpPr txBox="1"/>
          <p:nvPr/>
        </p:nvSpPr>
        <p:spPr>
          <a:xfrm>
            <a:off x="418810" y="4785138"/>
            <a:ext cx="874964" cy="307777"/>
          </a:xfrm>
          <a:prstGeom prst="rect">
            <a:avLst/>
          </a:prstGeom>
          <a:noFill/>
        </p:spPr>
        <p:txBody>
          <a:bodyPr wrap="square" rtlCol="0">
            <a:spAutoFit/>
          </a:bodyPr>
          <a:lstStyle/>
          <a:p>
            <a:r>
              <a:rPr lang="en-US" sz="1400" dirty="0" smtClean="0"/>
              <a:t>MS(0, 0)</a:t>
            </a:r>
            <a:endParaRPr lang="en-US" sz="1400" dirty="0"/>
          </a:p>
        </p:txBody>
      </p:sp>
      <p:sp>
        <p:nvSpPr>
          <p:cNvPr id="67" name="TextBox 66"/>
          <p:cNvSpPr txBox="1"/>
          <p:nvPr/>
        </p:nvSpPr>
        <p:spPr>
          <a:xfrm>
            <a:off x="1747487" y="4847102"/>
            <a:ext cx="1141253" cy="307777"/>
          </a:xfrm>
          <a:prstGeom prst="rect">
            <a:avLst/>
          </a:prstGeom>
          <a:noFill/>
        </p:spPr>
        <p:txBody>
          <a:bodyPr wrap="square" rtlCol="0">
            <a:spAutoFit/>
          </a:bodyPr>
          <a:lstStyle/>
          <a:p>
            <a:r>
              <a:rPr lang="en-US" sz="1400" dirty="0" smtClean="0"/>
              <a:t>MS(1, </a:t>
            </a:r>
            <a:r>
              <a:rPr lang="en-US" sz="1400" dirty="0"/>
              <a:t>1</a:t>
            </a:r>
            <a:r>
              <a:rPr lang="en-US" sz="1400" dirty="0" smtClean="0"/>
              <a:t>)</a:t>
            </a:r>
            <a:endParaRPr lang="en-US" sz="1400" dirty="0"/>
          </a:p>
        </p:txBody>
      </p:sp>
      <p:sp>
        <p:nvSpPr>
          <p:cNvPr id="68" name="TextBox 67"/>
          <p:cNvSpPr txBox="1"/>
          <p:nvPr/>
        </p:nvSpPr>
        <p:spPr>
          <a:xfrm>
            <a:off x="1972103" y="5092915"/>
            <a:ext cx="881507" cy="369332"/>
          </a:xfrm>
          <a:prstGeom prst="rect">
            <a:avLst/>
          </a:prstGeom>
          <a:noFill/>
        </p:spPr>
        <p:txBody>
          <a:bodyPr wrap="square" rtlCol="0">
            <a:spAutoFit/>
          </a:bodyPr>
          <a:lstStyle/>
          <a:p>
            <a:r>
              <a:rPr lang="en-US" dirty="0" smtClean="0"/>
              <a:t>L=R=1</a:t>
            </a:r>
            <a:endParaRPr lang="en-US" dirty="0"/>
          </a:p>
        </p:txBody>
      </p:sp>
      <p:sp>
        <p:nvSpPr>
          <p:cNvPr id="69" name="TextBox 68"/>
          <p:cNvSpPr txBox="1"/>
          <p:nvPr/>
        </p:nvSpPr>
        <p:spPr>
          <a:xfrm>
            <a:off x="28624" y="4067732"/>
            <a:ext cx="874964" cy="307777"/>
          </a:xfrm>
          <a:prstGeom prst="rect">
            <a:avLst/>
          </a:prstGeom>
          <a:noFill/>
        </p:spPr>
        <p:txBody>
          <a:bodyPr wrap="square" rtlCol="0">
            <a:spAutoFit/>
          </a:bodyPr>
          <a:lstStyle/>
          <a:p>
            <a:r>
              <a:rPr lang="en-US" sz="1400" dirty="0" smtClean="0"/>
              <a:t>M(0,0,1)</a:t>
            </a:r>
            <a:endParaRPr lang="en-US" sz="1400" dirty="0"/>
          </a:p>
        </p:txBody>
      </p:sp>
      <p:sp>
        <p:nvSpPr>
          <p:cNvPr id="70" name="TextBox 69"/>
          <p:cNvSpPr txBox="1"/>
          <p:nvPr/>
        </p:nvSpPr>
        <p:spPr>
          <a:xfrm>
            <a:off x="2527597" y="3596452"/>
            <a:ext cx="1141253" cy="369332"/>
          </a:xfrm>
          <a:prstGeom prst="rect">
            <a:avLst/>
          </a:prstGeom>
          <a:noFill/>
        </p:spPr>
        <p:txBody>
          <a:bodyPr wrap="square" rtlCol="0">
            <a:spAutoFit/>
          </a:bodyPr>
          <a:lstStyle/>
          <a:p>
            <a:r>
              <a:rPr lang="en-US" dirty="0" smtClean="0"/>
              <a:t>MS(2, </a:t>
            </a:r>
            <a:r>
              <a:rPr lang="en-US" dirty="0"/>
              <a:t>2</a:t>
            </a:r>
            <a:r>
              <a:rPr lang="en-US" dirty="0" smtClean="0"/>
              <a:t>)</a:t>
            </a:r>
            <a:endParaRPr lang="en-US" dirty="0"/>
          </a:p>
        </p:txBody>
      </p:sp>
      <p:sp>
        <p:nvSpPr>
          <p:cNvPr id="71" name="TextBox 70"/>
          <p:cNvSpPr txBox="1"/>
          <p:nvPr/>
        </p:nvSpPr>
        <p:spPr>
          <a:xfrm>
            <a:off x="3018612" y="3965784"/>
            <a:ext cx="881507" cy="369332"/>
          </a:xfrm>
          <a:prstGeom prst="rect">
            <a:avLst/>
          </a:prstGeom>
          <a:noFill/>
        </p:spPr>
        <p:txBody>
          <a:bodyPr wrap="square" rtlCol="0">
            <a:spAutoFit/>
          </a:bodyPr>
          <a:lstStyle/>
          <a:p>
            <a:r>
              <a:rPr lang="en-US" dirty="0" smtClean="0"/>
              <a:t>L=R=2</a:t>
            </a:r>
            <a:endParaRPr lang="en-US" dirty="0"/>
          </a:p>
        </p:txBody>
      </p:sp>
      <p:sp>
        <p:nvSpPr>
          <p:cNvPr id="72" name="TextBox 71"/>
          <p:cNvSpPr txBox="1"/>
          <p:nvPr/>
        </p:nvSpPr>
        <p:spPr>
          <a:xfrm>
            <a:off x="3719" y="2758826"/>
            <a:ext cx="874964" cy="307777"/>
          </a:xfrm>
          <a:prstGeom prst="rect">
            <a:avLst/>
          </a:prstGeom>
          <a:noFill/>
        </p:spPr>
        <p:txBody>
          <a:bodyPr wrap="square" rtlCol="0">
            <a:spAutoFit/>
          </a:bodyPr>
          <a:lstStyle/>
          <a:p>
            <a:r>
              <a:rPr lang="en-US" sz="1400" dirty="0" smtClean="0"/>
              <a:t>M(0,1,2)</a:t>
            </a:r>
            <a:endParaRPr lang="en-US" sz="1400" dirty="0"/>
          </a:p>
        </p:txBody>
      </p:sp>
      <p:sp>
        <p:nvSpPr>
          <p:cNvPr id="73" name="TextBox 72"/>
          <p:cNvSpPr txBox="1"/>
          <p:nvPr/>
        </p:nvSpPr>
        <p:spPr>
          <a:xfrm>
            <a:off x="3777284" y="2213782"/>
            <a:ext cx="1141253" cy="369332"/>
          </a:xfrm>
          <a:prstGeom prst="rect">
            <a:avLst/>
          </a:prstGeom>
          <a:noFill/>
        </p:spPr>
        <p:txBody>
          <a:bodyPr wrap="square" rtlCol="0">
            <a:spAutoFit/>
          </a:bodyPr>
          <a:lstStyle/>
          <a:p>
            <a:r>
              <a:rPr lang="en-US" dirty="0" smtClean="0"/>
              <a:t>MS(3, </a:t>
            </a:r>
            <a:r>
              <a:rPr lang="en-US" dirty="0"/>
              <a:t>4</a:t>
            </a:r>
            <a:r>
              <a:rPr lang="en-US" dirty="0" smtClean="0"/>
              <a:t>)</a:t>
            </a:r>
            <a:endParaRPr lang="en-US" dirty="0"/>
          </a:p>
        </p:txBody>
      </p:sp>
      <p:sp>
        <p:nvSpPr>
          <p:cNvPr id="74" name="TextBox 73"/>
          <p:cNvSpPr txBox="1"/>
          <p:nvPr/>
        </p:nvSpPr>
        <p:spPr>
          <a:xfrm>
            <a:off x="3728576" y="2705456"/>
            <a:ext cx="708471" cy="369332"/>
          </a:xfrm>
          <a:prstGeom prst="rect">
            <a:avLst/>
          </a:prstGeom>
          <a:noFill/>
        </p:spPr>
        <p:txBody>
          <a:bodyPr wrap="square" rtlCol="0">
            <a:spAutoFit/>
          </a:bodyPr>
          <a:lstStyle/>
          <a:p>
            <a:r>
              <a:rPr lang="en-US" dirty="0" smtClean="0"/>
              <a:t>L=3</a:t>
            </a:r>
            <a:endParaRPr lang="en-US" dirty="0"/>
          </a:p>
        </p:txBody>
      </p:sp>
      <p:sp>
        <p:nvSpPr>
          <p:cNvPr id="75" name="TextBox 74"/>
          <p:cNvSpPr txBox="1"/>
          <p:nvPr/>
        </p:nvSpPr>
        <p:spPr>
          <a:xfrm>
            <a:off x="5113638" y="2705456"/>
            <a:ext cx="708471" cy="369332"/>
          </a:xfrm>
          <a:prstGeom prst="rect">
            <a:avLst/>
          </a:prstGeom>
          <a:noFill/>
        </p:spPr>
        <p:txBody>
          <a:bodyPr wrap="square" rtlCol="0">
            <a:spAutoFit/>
          </a:bodyPr>
          <a:lstStyle/>
          <a:p>
            <a:r>
              <a:rPr lang="en-US" dirty="0" smtClean="0"/>
              <a:t>R=4</a:t>
            </a:r>
            <a:endParaRPr lang="en-US" dirty="0"/>
          </a:p>
        </p:txBody>
      </p:sp>
      <p:sp>
        <p:nvSpPr>
          <p:cNvPr id="76" name="TextBox 75"/>
          <p:cNvSpPr txBox="1"/>
          <p:nvPr/>
        </p:nvSpPr>
        <p:spPr>
          <a:xfrm>
            <a:off x="4531463" y="2685222"/>
            <a:ext cx="914400" cy="338554"/>
          </a:xfrm>
          <a:prstGeom prst="rect">
            <a:avLst/>
          </a:prstGeom>
          <a:noFill/>
        </p:spPr>
        <p:txBody>
          <a:bodyPr wrap="square" rtlCol="0">
            <a:spAutoFit/>
          </a:bodyPr>
          <a:lstStyle/>
          <a:p>
            <a:r>
              <a:rPr lang="en-US" sz="1600" dirty="0" smtClean="0"/>
              <a:t>Mid=3</a:t>
            </a:r>
            <a:endParaRPr lang="en-US" sz="1600" dirty="0"/>
          </a:p>
        </p:txBody>
      </p:sp>
      <p:sp>
        <p:nvSpPr>
          <p:cNvPr id="77" name="TextBox 76"/>
          <p:cNvSpPr txBox="1"/>
          <p:nvPr/>
        </p:nvSpPr>
        <p:spPr>
          <a:xfrm>
            <a:off x="3958242" y="3699628"/>
            <a:ext cx="874964" cy="307777"/>
          </a:xfrm>
          <a:prstGeom prst="rect">
            <a:avLst/>
          </a:prstGeom>
          <a:noFill/>
        </p:spPr>
        <p:txBody>
          <a:bodyPr wrap="square" rtlCol="0">
            <a:spAutoFit/>
          </a:bodyPr>
          <a:lstStyle/>
          <a:p>
            <a:r>
              <a:rPr lang="en-US" sz="1400" dirty="0" smtClean="0"/>
              <a:t>MS(3, </a:t>
            </a:r>
            <a:r>
              <a:rPr lang="en-US" sz="1400" dirty="0"/>
              <a:t>3</a:t>
            </a:r>
            <a:r>
              <a:rPr lang="en-US" sz="1400" dirty="0" smtClean="0"/>
              <a:t>)</a:t>
            </a:r>
            <a:endParaRPr lang="en-US" sz="1400" dirty="0"/>
          </a:p>
        </p:txBody>
      </p:sp>
      <p:sp>
        <p:nvSpPr>
          <p:cNvPr id="78" name="TextBox 77"/>
          <p:cNvSpPr txBox="1"/>
          <p:nvPr/>
        </p:nvSpPr>
        <p:spPr>
          <a:xfrm>
            <a:off x="3798723" y="4007405"/>
            <a:ext cx="881507" cy="369332"/>
          </a:xfrm>
          <a:prstGeom prst="rect">
            <a:avLst/>
          </a:prstGeom>
          <a:noFill/>
        </p:spPr>
        <p:txBody>
          <a:bodyPr wrap="square" rtlCol="0">
            <a:spAutoFit/>
          </a:bodyPr>
          <a:lstStyle/>
          <a:p>
            <a:r>
              <a:rPr lang="en-US" dirty="0" smtClean="0"/>
              <a:t>L=R=3</a:t>
            </a:r>
            <a:endParaRPr lang="en-US" dirty="0"/>
          </a:p>
        </p:txBody>
      </p:sp>
      <p:sp>
        <p:nvSpPr>
          <p:cNvPr id="79" name="TextBox 78"/>
          <p:cNvSpPr txBox="1"/>
          <p:nvPr/>
        </p:nvSpPr>
        <p:spPr>
          <a:xfrm>
            <a:off x="5520935" y="3699627"/>
            <a:ext cx="874964" cy="307777"/>
          </a:xfrm>
          <a:prstGeom prst="rect">
            <a:avLst/>
          </a:prstGeom>
          <a:noFill/>
        </p:spPr>
        <p:txBody>
          <a:bodyPr wrap="square" rtlCol="0">
            <a:spAutoFit/>
          </a:bodyPr>
          <a:lstStyle/>
          <a:p>
            <a:r>
              <a:rPr lang="en-US" sz="1400" dirty="0" smtClean="0"/>
              <a:t>MS(4, 4)</a:t>
            </a:r>
            <a:endParaRPr lang="en-US" sz="1400" dirty="0"/>
          </a:p>
        </p:txBody>
      </p:sp>
      <p:sp>
        <p:nvSpPr>
          <p:cNvPr id="80" name="TextBox 79"/>
          <p:cNvSpPr txBox="1"/>
          <p:nvPr/>
        </p:nvSpPr>
        <p:spPr>
          <a:xfrm>
            <a:off x="5122598" y="3995378"/>
            <a:ext cx="917594" cy="369332"/>
          </a:xfrm>
          <a:prstGeom prst="rect">
            <a:avLst/>
          </a:prstGeom>
          <a:noFill/>
        </p:spPr>
        <p:txBody>
          <a:bodyPr wrap="square" rtlCol="0">
            <a:spAutoFit/>
          </a:bodyPr>
          <a:lstStyle/>
          <a:p>
            <a:r>
              <a:rPr lang="en-US" dirty="0" smtClean="0"/>
              <a:t>L=R=4</a:t>
            </a:r>
            <a:endParaRPr lang="en-US" dirty="0"/>
          </a:p>
        </p:txBody>
      </p:sp>
      <p:sp>
        <p:nvSpPr>
          <p:cNvPr id="81" name="TextBox 80"/>
          <p:cNvSpPr txBox="1"/>
          <p:nvPr/>
        </p:nvSpPr>
        <p:spPr>
          <a:xfrm>
            <a:off x="3231368" y="3067189"/>
            <a:ext cx="874964" cy="307777"/>
          </a:xfrm>
          <a:prstGeom prst="rect">
            <a:avLst/>
          </a:prstGeom>
          <a:noFill/>
        </p:spPr>
        <p:txBody>
          <a:bodyPr wrap="square" rtlCol="0">
            <a:spAutoFit/>
          </a:bodyPr>
          <a:lstStyle/>
          <a:p>
            <a:r>
              <a:rPr lang="en-US" sz="1400" dirty="0" smtClean="0"/>
              <a:t>M(3,3,4)</a:t>
            </a:r>
            <a:endParaRPr lang="en-US" sz="1400" dirty="0"/>
          </a:p>
        </p:txBody>
      </p:sp>
      <p:sp>
        <p:nvSpPr>
          <p:cNvPr id="82" name="TextBox 81"/>
          <p:cNvSpPr txBox="1"/>
          <p:nvPr/>
        </p:nvSpPr>
        <p:spPr>
          <a:xfrm>
            <a:off x="-11349" y="1325366"/>
            <a:ext cx="874964" cy="307777"/>
          </a:xfrm>
          <a:prstGeom prst="rect">
            <a:avLst/>
          </a:prstGeom>
          <a:noFill/>
        </p:spPr>
        <p:txBody>
          <a:bodyPr wrap="square" rtlCol="0">
            <a:spAutoFit/>
          </a:bodyPr>
          <a:lstStyle/>
          <a:p>
            <a:r>
              <a:rPr lang="en-US" sz="1400" dirty="0" smtClean="0"/>
              <a:t>M(0,2,4)</a:t>
            </a:r>
            <a:endParaRPr lang="en-US" sz="1400" dirty="0"/>
          </a:p>
        </p:txBody>
      </p:sp>
      <p:sp>
        <p:nvSpPr>
          <p:cNvPr id="83" name="TextBox 82"/>
          <p:cNvSpPr txBox="1"/>
          <p:nvPr/>
        </p:nvSpPr>
        <p:spPr>
          <a:xfrm>
            <a:off x="7569956" y="1181100"/>
            <a:ext cx="670718" cy="374561"/>
          </a:xfrm>
          <a:prstGeom prst="rect">
            <a:avLst/>
          </a:prstGeom>
          <a:noFill/>
        </p:spPr>
        <p:txBody>
          <a:bodyPr wrap="square" rtlCol="0">
            <a:spAutoFit/>
          </a:bodyPr>
          <a:lstStyle/>
          <a:p>
            <a:r>
              <a:rPr lang="en-US" dirty="0" smtClean="0"/>
              <a:t>L=5</a:t>
            </a:r>
            <a:endParaRPr lang="en-US" dirty="0"/>
          </a:p>
        </p:txBody>
      </p:sp>
      <p:sp>
        <p:nvSpPr>
          <p:cNvPr id="84" name="TextBox 83"/>
          <p:cNvSpPr txBox="1"/>
          <p:nvPr/>
        </p:nvSpPr>
        <p:spPr>
          <a:xfrm>
            <a:off x="10700529" y="1181099"/>
            <a:ext cx="670718" cy="374561"/>
          </a:xfrm>
          <a:prstGeom prst="rect">
            <a:avLst/>
          </a:prstGeom>
          <a:noFill/>
        </p:spPr>
        <p:txBody>
          <a:bodyPr wrap="square" rtlCol="0">
            <a:spAutoFit/>
          </a:bodyPr>
          <a:lstStyle/>
          <a:p>
            <a:r>
              <a:rPr lang="en-US" dirty="0" smtClean="0"/>
              <a:t>R=8</a:t>
            </a:r>
            <a:endParaRPr lang="en-US" dirty="0"/>
          </a:p>
        </p:txBody>
      </p:sp>
      <p:sp>
        <p:nvSpPr>
          <p:cNvPr id="85" name="TextBox 84"/>
          <p:cNvSpPr txBox="1"/>
          <p:nvPr/>
        </p:nvSpPr>
        <p:spPr>
          <a:xfrm>
            <a:off x="9330109" y="1170499"/>
            <a:ext cx="914400" cy="369332"/>
          </a:xfrm>
          <a:prstGeom prst="rect">
            <a:avLst/>
          </a:prstGeom>
          <a:noFill/>
        </p:spPr>
        <p:txBody>
          <a:bodyPr wrap="square" rtlCol="0">
            <a:spAutoFit/>
          </a:bodyPr>
          <a:lstStyle/>
          <a:p>
            <a:r>
              <a:rPr lang="en-US" dirty="0" smtClean="0"/>
              <a:t>Mid=6</a:t>
            </a:r>
            <a:endParaRPr lang="en-US" dirty="0"/>
          </a:p>
        </p:txBody>
      </p:sp>
      <p:sp>
        <p:nvSpPr>
          <p:cNvPr id="86" name="TextBox 85"/>
          <p:cNvSpPr txBox="1"/>
          <p:nvPr/>
        </p:nvSpPr>
        <p:spPr>
          <a:xfrm>
            <a:off x="6156020" y="989688"/>
            <a:ext cx="1141253" cy="369332"/>
          </a:xfrm>
          <a:prstGeom prst="rect">
            <a:avLst/>
          </a:prstGeom>
          <a:noFill/>
        </p:spPr>
        <p:txBody>
          <a:bodyPr wrap="square" rtlCol="0">
            <a:spAutoFit/>
          </a:bodyPr>
          <a:lstStyle/>
          <a:p>
            <a:r>
              <a:rPr lang="en-US" dirty="0" smtClean="0"/>
              <a:t>MS(5, </a:t>
            </a:r>
            <a:r>
              <a:rPr lang="en-US" dirty="0"/>
              <a:t>8</a:t>
            </a:r>
            <a:r>
              <a:rPr lang="en-US" dirty="0" smtClean="0"/>
              <a:t>)</a:t>
            </a:r>
            <a:endParaRPr lang="en-US" dirty="0"/>
          </a:p>
        </p:txBody>
      </p:sp>
      <p:sp>
        <p:nvSpPr>
          <p:cNvPr id="87" name="TextBox 86"/>
          <p:cNvSpPr txBox="1"/>
          <p:nvPr/>
        </p:nvSpPr>
        <p:spPr>
          <a:xfrm>
            <a:off x="7215720" y="2654444"/>
            <a:ext cx="708471" cy="369332"/>
          </a:xfrm>
          <a:prstGeom prst="rect">
            <a:avLst/>
          </a:prstGeom>
          <a:noFill/>
        </p:spPr>
        <p:txBody>
          <a:bodyPr wrap="square" rtlCol="0">
            <a:spAutoFit/>
          </a:bodyPr>
          <a:lstStyle/>
          <a:p>
            <a:r>
              <a:rPr lang="en-US" dirty="0" smtClean="0"/>
              <a:t>L=5</a:t>
            </a:r>
            <a:endParaRPr lang="en-US" dirty="0"/>
          </a:p>
        </p:txBody>
      </p:sp>
      <p:sp>
        <p:nvSpPr>
          <p:cNvPr id="88" name="TextBox 87"/>
          <p:cNvSpPr txBox="1"/>
          <p:nvPr/>
        </p:nvSpPr>
        <p:spPr>
          <a:xfrm>
            <a:off x="8512205" y="2708203"/>
            <a:ext cx="708471" cy="369332"/>
          </a:xfrm>
          <a:prstGeom prst="rect">
            <a:avLst/>
          </a:prstGeom>
          <a:noFill/>
        </p:spPr>
        <p:txBody>
          <a:bodyPr wrap="square" rtlCol="0">
            <a:spAutoFit/>
          </a:bodyPr>
          <a:lstStyle/>
          <a:p>
            <a:r>
              <a:rPr lang="en-US" dirty="0" smtClean="0"/>
              <a:t>R=6</a:t>
            </a:r>
            <a:endParaRPr lang="en-US" dirty="0"/>
          </a:p>
        </p:txBody>
      </p:sp>
      <p:sp>
        <p:nvSpPr>
          <p:cNvPr id="89" name="TextBox 88"/>
          <p:cNvSpPr txBox="1"/>
          <p:nvPr/>
        </p:nvSpPr>
        <p:spPr>
          <a:xfrm>
            <a:off x="7753214" y="2654444"/>
            <a:ext cx="914400" cy="338554"/>
          </a:xfrm>
          <a:prstGeom prst="rect">
            <a:avLst/>
          </a:prstGeom>
          <a:noFill/>
        </p:spPr>
        <p:txBody>
          <a:bodyPr wrap="square" rtlCol="0">
            <a:spAutoFit/>
          </a:bodyPr>
          <a:lstStyle/>
          <a:p>
            <a:r>
              <a:rPr lang="en-US" sz="1600" dirty="0" smtClean="0"/>
              <a:t>Mid=5</a:t>
            </a:r>
            <a:endParaRPr lang="en-US" sz="1600" dirty="0"/>
          </a:p>
        </p:txBody>
      </p:sp>
      <p:sp>
        <p:nvSpPr>
          <p:cNvPr id="90" name="TextBox 89"/>
          <p:cNvSpPr txBox="1"/>
          <p:nvPr/>
        </p:nvSpPr>
        <p:spPr>
          <a:xfrm>
            <a:off x="7941578" y="2210971"/>
            <a:ext cx="1141253" cy="369332"/>
          </a:xfrm>
          <a:prstGeom prst="rect">
            <a:avLst/>
          </a:prstGeom>
          <a:noFill/>
        </p:spPr>
        <p:txBody>
          <a:bodyPr wrap="square" rtlCol="0">
            <a:spAutoFit/>
          </a:bodyPr>
          <a:lstStyle/>
          <a:p>
            <a:r>
              <a:rPr lang="en-US" dirty="0" smtClean="0"/>
              <a:t>MS(5, </a:t>
            </a:r>
            <a:r>
              <a:rPr lang="en-US" dirty="0"/>
              <a:t>6</a:t>
            </a:r>
            <a:r>
              <a:rPr lang="en-US" dirty="0" smtClean="0"/>
              <a:t>)</a:t>
            </a:r>
            <a:endParaRPr lang="en-US" dirty="0"/>
          </a:p>
        </p:txBody>
      </p:sp>
      <p:sp>
        <p:nvSpPr>
          <p:cNvPr id="91" name="TextBox 90"/>
          <p:cNvSpPr txBox="1"/>
          <p:nvPr/>
        </p:nvSpPr>
        <p:spPr>
          <a:xfrm>
            <a:off x="6856519" y="3984228"/>
            <a:ext cx="881507" cy="369332"/>
          </a:xfrm>
          <a:prstGeom prst="rect">
            <a:avLst/>
          </a:prstGeom>
          <a:noFill/>
        </p:spPr>
        <p:txBody>
          <a:bodyPr wrap="square" rtlCol="0">
            <a:spAutoFit/>
          </a:bodyPr>
          <a:lstStyle/>
          <a:p>
            <a:r>
              <a:rPr lang="en-US" dirty="0" smtClean="0"/>
              <a:t>L=R=5</a:t>
            </a:r>
            <a:endParaRPr lang="en-US" dirty="0"/>
          </a:p>
        </p:txBody>
      </p:sp>
      <p:sp>
        <p:nvSpPr>
          <p:cNvPr id="92" name="TextBox 91"/>
          <p:cNvSpPr txBox="1"/>
          <p:nvPr/>
        </p:nvSpPr>
        <p:spPr>
          <a:xfrm>
            <a:off x="7139186" y="3626520"/>
            <a:ext cx="874964" cy="307777"/>
          </a:xfrm>
          <a:prstGeom prst="rect">
            <a:avLst/>
          </a:prstGeom>
          <a:noFill/>
        </p:spPr>
        <p:txBody>
          <a:bodyPr wrap="square" rtlCol="0">
            <a:spAutoFit/>
          </a:bodyPr>
          <a:lstStyle/>
          <a:p>
            <a:r>
              <a:rPr lang="en-US" sz="1400" dirty="0" smtClean="0"/>
              <a:t>MS(5, </a:t>
            </a:r>
            <a:r>
              <a:rPr lang="en-US" sz="1400" dirty="0"/>
              <a:t>5</a:t>
            </a:r>
            <a:r>
              <a:rPr lang="en-US" sz="1400" dirty="0" smtClean="0"/>
              <a:t>)</a:t>
            </a:r>
            <a:endParaRPr lang="en-US" sz="1400" dirty="0"/>
          </a:p>
        </p:txBody>
      </p:sp>
      <p:sp>
        <p:nvSpPr>
          <p:cNvPr id="93" name="TextBox 92"/>
          <p:cNvSpPr txBox="1"/>
          <p:nvPr/>
        </p:nvSpPr>
        <p:spPr>
          <a:xfrm>
            <a:off x="8502406" y="3626519"/>
            <a:ext cx="874964" cy="307777"/>
          </a:xfrm>
          <a:prstGeom prst="rect">
            <a:avLst/>
          </a:prstGeom>
          <a:noFill/>
        </p:spPr>
        <p:txBody>
          <a:bodyPr wrap="square" rtlCol="0">
            <a:spAutoFit/>
          </a:bodyPr>
          <a:lstStyle/>
          <a:p>
            <a:r>
              <a:rPr lang="en-US" sz="1400" dirty="0" smtClean="0"/>
              <a:t>MS(6, 6)</a:t>
            </a:r>
            <a:endParaRPr lang="en-US" sz="1400" dirty="0"/>
          </a:p>
        </p:txBody>
      </p:sp>
      <p:sp>
        <p:nvSpPr>
          <p:cNvPr id="94" name="TextBox 93"/>
          <p:cNvSpPr txBox="1"/>
          <p:nvPr/>
        </p:nvSpPr>
        <p:spPr>
          <a:xfrm>
            <a:off x="8782019" y="3995378"/>
            <a:ext cx="881507" cy="369332"/>
          </a:xfrm>
          <a:prstGeom prst="rect">
            <a:avLst/>
          </a:prstGeom>
          <a:noFill/>
        </p:spPr>
        <p:txBody>
          <a:bodyPr wrap="square" rtlCol="0">
            <a:spAutoFit/>
          </a:bodyPr>
          <a:lstStyle/>
          <a:p>
            <a:r>
              <a:rPr lang="en-US" dirty="0" smtClean="0"/>
              <a:t>L=R=6</a:t>
            </a:r>
            <a:endParaRPr lang="en-US" dirty="0"/>
          </a:p>
        </p:txBody>
      </p:sp>
      <p:sp>
        <p:nvSpPr>
          <p:cNvPr id="95" name="TextBox 94"/>
          <p:cNvSpPr txBox="1"/>
          <p:nvPr/>
        </p:nvSpPr>
        <p:spPr>
          <a:xfrm>
            <a:off x="6436639" y="2986559"/>
            <a:ext cx="874964" cy="307777"/>
          </a:xfrm>
          <a:prstGeom prst="rect">
            <a:avLst/>
          </a:prstGeom>
          <a:noFill/>
        </p:spPr>
        <p:txBody>
          <a:bodyPr wrap="square" rtlCol="0">
            <a:spAutoFit/>
          </a:bodyPr>
          <a:lstStyle/>
          <a:p>
            <a:r>
              <a:rPr lang="en-US" sz="1400" dirty="0" smtClean="0"/>
              <a:t>M(5,5,6)</a:t>
            </a:r>
            <a:endParaRPr lang="en-US" sz="1400" dirty="0"/>
          </a:p>
        </p:txBody>
      </p:sp>
      <p:sp>
        <p:nvSpPr>
          <p:cNvPr id="96" name="TextBox 95"/>
          <p:cNvSpPr txBox="1"/>
          <p:nvPr/>
        </p:nvSpPr>
        <p:spPr>
          <a:xfrm>
            <a:off x="10196207" y="2190579"/>
            <a:ext cx="1141253" cy="369332"/>
          </a:xfrm>
          <a:prstGeom prst="rect">
            <a:avLst/>
          </a:prstGeom>
          <a:noFill/>
        </p:spPr>
        <p:txBody>
          <a:bodyPr wrap="square" rtlCol="0">
            <a:spAutoFit/>
          </a:bodyPr>
          <a:lstStyle/>
          <a:p>
            <a:r>
              <a:rPr lang="en-US" dirty="0" smtClean="0"/>
              <a:t>MS(7, 8)</a:t>
            </a:r>
            <a:endParaRPr lang="en-US" dirty="0"/>
          </a:p>
        </p:txBody>
      </p:sp>
      <p:sp>
        <p:nvSpPr>
          <p:cNvPr id="97" name="TextBox 96"/>
          <p:cNvSpPr txBox="1"/>
          <p:nvPr/>
        </p:nvSpPr>
        <p:spPr>
          <a:xfrm>
            <a:off x="10134828" y="2640435"/>
            <a:ext cx="708471" cy="369332"/>
          </a:xfrm>
          <a:prstGeom prst="rect">
            <a:avLst/>
          </a:prstGeom>
          <a:noFill/>
        </p:spPr>
        <p:txBody>
          <a:bodyPr wrap="square" rtlCol="0">
            <a:spAutoFit/>
          </a:bodyPr>
          <a:lstStyle/>
          <a:p>
            <a:r>
              <a:rPr lang="en-US" dirty="0" smtClean="0"/>
              <a:t>L=7</a:t>
            </a:r>
            <a:endParaRPr lang="en-US" dirty="0"/>
          </a:p>
        </p:txBody>
      </p:sp>
      <p:sp>
        <p:nvSpPr>
          <p:cNvPr id="98" name="TextBox 97"/>
          <p:cNvSpPr txBox="1"/>
          <p:nvPr/>
        </p:nvSpPr>
        <p:spPr>
          <a:xfrm>
            <a:off x="11431313" y="2694194"/>
            <a:ext cx="708471" cy="369332"/>
          </a:xfrm>
          <a:prstGeom prst="rect">
            <a:avLst/>
          </a:prstGeom>
          <a:noFill/>
        </p:spPr>
        <p:txBody>
          <a:bodyPr wrap="square" rtlCol="0">
            <a:spAutoFit/>
          </a:bodyPr>
          <a:lstStyle/>
          <a:p>
            <a:r>
              <a:rPr lang="en-US" dirty="0" smtClean="0"/>
              <a:t>R=8</a:t>
            </a:r>
            <a:endParaRPr lang="en-US" dirty="0"/>
          </a:p>
        </p:txBody>
      </p:sp>
      <p:sp>
        <p:nvSpPr>
          <p:cNvPr id="99" name="TextBox 98"/>
          <p:cNvSpPr txBox="1"/>
          <p:nvPr/>
        </p:nvSpPr>
        <p:spPr>
          <a:xfrm>
            <a:off x="10752363" y="2622469"/>
            <a:ext cx="914400" cy="338554"/>
          </a:xfrm>
          <a:prstGeom prst="rect">
            <a:avLst/>
          </a:prstGeom>
          <a:noFill/>
        </p:spPr>
        <p:txBody>
          <a:bodyPr wrap="square" rtlCol="0">
            <a:spAutoFit/>
          </a:bodyPr>
          <a:lstStyle/>
          <a:p>
            <a:r>
              <a:rPr lang="en-US" sz="1600" dirty="0" smtClean="0"/>
              <a:t>Mid=7</a:t>
            </a:r>
            <a:endParaRPr lang="en-US" sz="1600" dirty="0"/>
          </a:p>
        </p:txBody>
      </p:sp>
      <p:sp>
        <p:nvSpPr>
          <p:cNvPr id="100" name="TextBox 99"/>
          <p:cNvSpPr txBox="1"/>
          <p:nvPr/>
        </p:nvSpPr>
        <p:spPr>
          <a:xfrm>
            <a:off x="9700309" y="3954160"/>
            <a:ext cx="881507" cy="369332"/>
          </a:xfrm>
          <a:prstGeom prst="rect">
            <a:avLst/>
          </a:prstGeom>
          <a:noFill/>
        </p:spPr>
        <p:txBody>
          <a:bodyPr wrap="square" rtlCol="0">
            <a:spAutoFit/>
          </a:bodyPr>
          <a:lstStyle/>
          <a:p>
            <a:r>
              <a:rPr lang="en-US" dirty="0" smtClean="0"/>
              <a:t>L=R=7</a:t>
            </a:r>
            <a:endParaRPr lang="en-US" dirty="0"/>
          </a:p>
        </p:txBody>
      </p:sp>
      <p:sp>
        <p:nvSpPr>
          <p:cNvPr id="101" name="TextBox 100"/>
          <p:cNvSpPr txBox="1"/>
          <p:nvPr/>
        </p:nvSpPr>
        <p:spPr>
          <a:xfrm>
            <a:off x="9982976" y="3596452"/>
            <a:ext cx="874964" cy="307777"/>
          </a:xfrm>
          <a:prstGeom prst="rect">
            <a:avLst/>
          </a:prstGeom>
          <a:noFill/>
        </p:spPr>
        <p:txBody>
          <a:bodyPr wrap="square" rtlCol="0">
            <a:spAutoFit/>
          </a:bodyPr>
          <a:lstStyle/>
          <a:p>
            <a:r>
              <a:rPr lang="en-US" sz="1400" dirty="0" smtClean="0"/>
              <a:t>MS(7, 7)</a:t>
            </a:r>
            <a:endParaRPr lang="en-US" sz="1400" dirty="0"/>
          </a:p>
        </p:txBody>
      </p:sp>
      <p:sp>
        <p:nvSpPr>
          <p:cNvPr id="102" name="TextBox 101"/>
          <p:cNvSpPr txBox="1"/>
          <p:nvPr/>
        </p:nvSpPr>
        <p:spPr>
          <a:xfrm>
            <a:off x="11209563" y="3558901"/>
            <a:ext cx="874964" cy="307777"/>
          </a:xfrm>
          <a:prstGeom prst="rect">
            <a:avLst/>
          </a:prstGeom>
          <a:noFill/>
        </p:spPr>
        <p:txBody>
          <a:bodyPr wrap="square" rtlCol="0">
            <a:spAutoFit/>
          </a:bodyPr>
          <a:lstStyle/>
          <a:p>
            <a:r>
              <a:rPr lang="en-US" sz="1400" dirty="0" smtClean="0"/>
              <a:t>MS(8, 8)</a:t>
            </a:r>
            <a:endParaRPr lang="en-US" sz="1400" dirty="0"/>
          </a:p>
        </p:txBody>
      </p:sp>
      <p:sp>
        <p:nvSpPr>
          <p:cNvPr id="103" name="TextBox 102"/>
          <p:cNvSpPr txBox="1"/>
          <p:nvPr/>
        </p:nvSpPr>
        <p:spPr>
          <a:xfrm>
            <a:off x="11489176" y="3927760"/>
            <a:ext cx="881507" cy="369332"/>
          </a:xfrm>
          <a:prstGeom prst="rect">
            <a:avLst/>
          </a:prstGeom>
          <a:noFill/>
        </p:spPr>
        <p:txBody>
          <a:bodyPr wrap="square" rtlCol="0">
            <a:spAutoFit/>
          </a:bodyPr>
          <a:lstStyle/>
          <a:p>
            <a:r>
              <a:rPr lang="en-US" dirty="0" smtClean="0"/>
              <a:t>L=R=8</a:t>
            </a:r>
            <a:endParaRPr lang="en-US" dirty="0"/>
          </a:p>
        </p:txBody>
      </p:sp>
      <p:sp>
        <p:nvSpPr>
          <p:cNvPr id="104" name="TextBox 103"/>
          <p:cNvSpPr txBox="1"/>
          <p:nvPr/>
        </p:nvSpPr>
        <p:spPr>
          <a:xfrm>
            <a:off x="9330109" y="3048520"/>
            <a:ext cx="874964" cy="307777"/>
          </a:xfrm>
          <a:prstGeom prst="rect">
            <a:avLst/>
          </a:prstGeom>
          <a:noFill/>
        </p:spPr>
        <p:txBody>
          <a:bodyPr wrap="square" rtlCol="0">
            <a:spAutoFit/>
          </a:bodyPr>
          <a:lstStyle/>
          <a:p>
            <a:r>
              <a:rPr lang="en-US" sz="1400" dirty="0" smtClean="0"/>
              <a:t>M(7,7,8)</a:t>
            </a:r>
            <a:endParaRPr lang="en-US" sz="1400" dirty="0"/>
          </a:p>
        </p:txBody>
      </p:sp>
      <p:sp>
        <p:nvSpPr>
          <p:cNvPr id="105" name="TextBox 104"/>
          <p:cNvSpPr txBox="1"/>
          <p:nvPr/>
        </p:nvSpPr>
        <p:spPr>
          <a:xfrm>
            <a:off x="6756850" y="1590358"/>
            <a:ext cx="996364" cy="307777"/>
          </a:xfrm>
          <a:prstGeom prst="rect">
            <a:avLst/>
          </a:prstGeom>
          <a:noFill/>
        </p:spPr>
        <p:txBody>
          <a:bodyPr wrap="square" rtlCol="0">
            <a:spAutoFit/>
          </a:bodyPr>
          <a:lstStyle/>
          <a:p>
            <a:r>
              <a:rPr lang="en-US" sz="1400" dirty="0" smtClean="0"/>
              <a:t>M(5, 6, 8)</a:t>
            </a:r>
            <a:endParaRPr lang="en-US" sz="1400" dirty="0"/>
          </a:p>
        </p:txBody>
      </p:sp>
      <p:sp>
        <p:nvSpPr>
          <p:cNvPr id="106" name="TextBox 105"/>
          <p:cNvSpPr txBox="1"/>
          <p:nvPr/>
        </p:nvSpPr>
        <p:spPr>
          <a:xfrm>
            <a:off x="315050" y="358849"/>
            <a:ext cx="1059356" cy="338554"/>
          </a:xfrm>
          <a:prstGeom prst="rect">
            <a:avLst/>
          </a:prstGeom>
          <a:noFill/>
        </p:spPr>
        <p:txBody>
          <a:bodyPr wrap="square" rtlCol="0">
            <a:spAutoFit/>
          </a:bodyPr>
          <a:lstStyle/>
          <a:p>
            <a:r>
              <a:rPr lang="en-US" sz="1600" dirty="0" smtClean="0"/>
              <a:t>M(0, 4, 8)</a:t>
            </a:r>
            <a:endParaRPr lang="en-US" sz="1600" dirty="0"/>
          </a:p>
        </p:txBody>
      </p:sp>
      <p:pic>
        <p:nvPicPr>
          <p:cNvPr id="107" name="Picture 106"/>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52790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32</a:t>
            </a:fld>
            <a:endParaRPr lang="en-US"/>
          </a:p>
        </p:txBody>
      </p:sp>
      <p:pic>
        <p:nvPicPr>
          <p:cNvPr id="1026" name="Picture 2" descr="Visualizing, Designing, and Analyzing the Merge Sort Algorithm. | by Vikram  Gupta | Level Up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228600"/>
            <a:ext cx="8686800" cy="5943600"/>
          </a:xfrm>
          <a:prstGeom prst="rect">
            <a:avLst/>
          </a:prstGeom>
          <a:noFill/>
          <a:ln>
            <a:noFill/>
          </a:ln>
        </p:spPr>
      </p:pic>
    </p:spTree>
    <p:extLst>
      <p:ext uri="{BB962C8B-B14F-4D97-AF65-F5344CB8AC3E}">
        <p14:creationId xmlns:p14="http://schemas.microsoft.com/office/powerpoint/2010/main" val="215373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33</a:t>
            </a:fld>
            <a:endParaRPr lang="en-US"/>
          </a:p>
        </p:txBody>
      </p:sp>
      <p:pic>
        <p:nvPicPr>
          <p:cNvPr id="5122" name="Picture 2" descr="Merge sort - Wikiped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304800"/>
            <a:ext cx="9601200"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5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5400" dirty="0" smtClean="0">
                <a:latin typeface="+mn-lt"/>
              </a:rPr>
              <a:t>How Merge Function Works</a:t>
            </a:r>
            <a:endParaRPr lang="en-US" sz="5400" dirty="0">
              <a:latin typeface="+mn-lt"/>
            </a:endParaRPr>
          </a:p>
        </p:txBody>
      </p:sp>
    </p:spTree>
    <p:extLst>
      <p:ext uri="{BB962C8B-B14F-4D97-AF65-F5344CB8AC3E}">
        <p14:creationId xmlns:p14="http://schemas.microsoft.com/office/powerpoint/2010/main" val="100088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078115533"/>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2192496"/>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313953247"/>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 name="TextBox 61"/>
          <p:cNvSpPr txBox="1"/>
          <p:nvPr/>
        </p:nvSpPr>
        <p:spPr>
          <a:xfrm>
            <a:off x="726217" y="1143000"/>
            <a:ext cx="708471" cy="400110"/>
          </a:xfrm>
          <a:prstGeom prst="rect">
            <a:avLst/>
          </a:prstGeom>
          <a:noFill/>
        </p:spPr>
        <p:txBody>
          <a:bodyPr wrap="square" rtlCol="0">
            <a:spAutoFit/>
          </a:bodyPr>
          <a:lstStyle/>
          <a:p>
            <a:r>
              <a:rPr lang="en-US" sz="2000" dirty="0" err="1"/>
              <a:t>i</a:t>
            </a:r>
            <a:endParaRPr lang="en-US" sz="2000" dirty="0"/>
          </a:p>
        </p:txBody>
      </p:sp>
      <p:sp>
        <p:nvSpPr>
          <p:cNvPr id="46" name="TextBox 45"/>
          <p:cNvSpPr txBox="1"/>
          <p:nvPr/>
        </p:nvSpPr>
        <p:spPr>
          <a:xfrm>
            <a:off x="7182214" y="1143000"/>
            <a:ext cx="708471" cy="400110"/>
          </a:xfrm>
          <a:prstGeom prst="rect">
            <a:avLst/>
          </a:prstGeom>
          <a:noFill/>
        </p:spPr>
        <p:txBody>
          <a:bodyPr wrap="square" rtlCol="0">
            <a:spAutoFit/>
          </a:bodyPr>
          <a:lstStyle/>
          <a:p>
            <a:r>
              <a:rPr lang="en-US" sz="2000" dirty="0"/>
              <a:t>j</a:t>
            </a:r>
          </a:p>
        </p:txBody>
      </p:sp>
      <p:sp>
        <p:nvSpPr>
          <p:cNvPr id="48" name="TextBox 47"/>
          <p:cNvSpPr txBox="1"/>
          <p:nvPr/>
        </p:nvSpPr>
        <p:spPr>
          <a:xfrm>
            <a:off x="2332808" y="2218789"/>
            <a:ext cx="708471" cy="400110"/>
          </a:xfrm>
          <a:prstGeom prst="rect">
            <a:avLst/>
          </a:prstGeom>
          <a:noFill/>
        </p:spPr>
        <p:txBody>
          <a:bodyPr wrap="square" rtlCol="0">
            <a:spAutoFit/>
          </a:bodyPr>
          <a:lstStyle/>
          <a:p>
            <a:r>
              <a:rPr lang="en-US" sz="2000" dirty="0" smtClean="0"/>
              <a:t>k</a:t>
            </a:r>
            <a:endParaRPr lang="en-US" sz="2000" dirty="0"/>
          </a:p>
        </p:txBody>
      </p:sp>
    </p:spTree>
    <p:extLst>
      <p:ext uri="{BB962C8B-B14F-4D97-AF65-F5344CB8AC3E}">
        <p14:creationId xmlns:p14="http://schemas.microsoft.com/office/powerpoint/2010/main" val="21123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661675824"/>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54564912"/>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96738583"/>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2" name="TextBox 61"/>
          <p:cNvSpPr txBox="1"/>
          <p:nvPr/>
        </p:nvSpPr>
        <p:spPr>
          <a:xfrm>
            <a:off x="726217" y="1143000"/>
            <a:ext cx="708471" cy="400110"/>
          </a:xfrm>
          <a:prstGeom prst="rect">
            <a:avLst/>
          </a:prstGeom>
          <a:noFill/>
        </p:spPr>
        <p:txBody>
          <a:bodyPr wrap="square" rtlCol="0">
            <a:spAutoFit/>
          </a:bodyPr>
          <a:lstStyle/>
          <a:p>
            <a:r>
              <a:rPr lang="en-US" sz="2000" dirty="0" err="1"/>
              <a:t>i</a:t>
            </a:r>
            <a:endParaRPr lang="en-US" sz="2000" dirty="0"/>
          </a:p>
        </p:txBody>
      </p:sp>
      <p:sp>
        <p:nvSpPr>
          <p:cNvPr id="46" name="TextBox 45"/>
          <p:cNvSpPr txBox="1"/>
          <p:nvPr/>
        </p:nvSpPr>
        <p:spPr>
          <a:xfrm>
            <a:off x="7237412" y="1143000"/>
            <a:ext cx="708471" cy="400110"/>
          </a:xfrm>
          <a:prstGeom prst="rect">
            <a:avLst/>
          </a:prstGeom>
          <a:noFill/>
        </p:spPr>
        <p:txBody>
          <a:bodyPr wrap="square" rtlCol="0">
            <a:spAutoFit/>
          </a:bodyPr>
          <a:lstStyle/>
          <a:p>
            <a:r>
              <a:rPr lang="en-US" sz="2000" dirty="0"/>
              <a:t>j</a:t>
            </a:r>
          </a:p>
        </p:txBody>
      </p:sp>
      <p:sp>
        <p:nvSpPr>
          <p:cNvPr id="48" name="TextBox 47"/>
          <p:cNvSpPr txBox="1"/>
          <p:nvPr/>
        </p:nvSpPr>
        <p:spPr>
          <a:xfrm>
            <a:off x="2311176" y="2247780"/>
            <a:ext cx="708471" cy="400110"/>
          </a:xfrm>
          <a:prstGeom prst="rect">
            <a:avLst/>
          </a:prstGeom>
          <a:noFill/>
        </p:spPr>
        <p:txBody>
          <a:bodyPr wrap="square" rtlCol="0">
            <a:spAutoFit/>
          </a:bodyPr>
          <a:lstStyle/>
          <a:p>
            <a:r>
              <a:rPr lang="en-US" sz="2000" dirty="0" smtClean="0"/>
              <a:t>k</a:t>
            </a:r>
            <a:endParaRPr lang="en-US" sz="2000" dirty="0"/>
          </a:p>
        </p:txBody>
      </p:sp>
      <p:sp>
        <p:nvSpPr>
          <p:cNvPr id="10" name="TextBox 9"/>
          <p:cNvSpPr txBox="1"/>
          <p:nvPr/>
        </p:nvSpPr>
        <p:spPr>
          <a:xfrm>
            <a:off x="2236693" y="2647890"/>
            <a:ext cx="428719" cy="400110"/>
          </a:xfrm>
          <a:prstGeom prst="rect">
            <a:avLst/>
          </a:prstGeom>
          <a:noFill/>
        </p:spPr>
        <p:txBody>
          <a:bodyPr wrap="square" rtlCol="0">
            <a:spAutoFit/>
          </a:bodyPr>
          <a:lstStyle/>
          <a:p>
            <a:r>
              <a:rPr lang="en-US" sz="2000" dirty="0" err="1" smtClean="0"/>
              <a:t>1</a:t>
            </a:r>
            <a:endParaRPr lang="en-US" sz="2000" dirty="0"/>
          </a:p>
        </p:txBody>
      </p:sp>
    </p:spTree>
    <p:extLst>
      <p:ext uri="{BB962C8B-B14F-4D97-AF65-F5344CB8AC3E}">
        <p14:creationId xmlns:p14="http://schemas.microsoft.com/office/powerpoint/2010/main" val="182505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1.5577E-6 -3.33333E-6 L 0.07098 0.00417 " pathEditMode="relative" rAng="0" ptsTypes="AA">
                                      <p:cBhvr>
                                        <p:cTn id="11" dur="2000" fill="hold"/>
                                        <p:tgtEl>
                                          <p:spTgt spid="46"/>
                                        </p:tgtEl>
                                        <p:attrNameLst>
                                          <p:attrName>ppt_x</p:attrName>
                                          <p:attrName>ppt_y</p:attrName>
                                        </p:attrNameLst>
                                      </p:cBhvr>
                                      <p:rCtr x="3543" y="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3.26127E-6 -4.44444E-6 L 0.05848 -4.44444E-6 " pathEditMode="relative" rAng="0" ptsTypes="AA">
                                      <p:cBhvr>
                                        <p:cTn id="15" dur="2000" fill="hold"/>
                                        <p:tgtEl>
                                          <p:spTgt spid="48"/>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51861368"/>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55710096"/>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5140829"/>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sp>
        <p:nvSpPr>
          <p:cNvPr id="46" name="TextBox 45"/>
          <p:cNvSpPr txBox="1"/>
          <p:nvPr/>
        </p:nvSpPr>
        <p:spPr>
          <a:xfrm>
            <a:off x="8151812" y="1143000"/>
            <a:ext cx="708471" cy="400110"/>
          </a:xfrm>
          <a:prstGeom prst="rect">
            <a:avLst/>
          </a:prstGeom>
          <a:noFill/>
        </p:spPr>
        <p:txBody>
          <a:bodyPr wrap="square" rtlCol="0">
            <a:spAutoFit/>
          </a:bodyPr>
          <a:lstStyle/>
          <a:p>
            <a:r>
              <a:rPr lang="en-US" sz="2000" dirty="0"/>
              <a:t>j</a:t>
            </a:r>
          </a:p>
        </p:txBody>
      </p:sp>
      <p:sp>
        <p:nvSpPr>
          <p:cNvPr id="10" name="TextBox 9"/>
          <p:cNvSpPr txBox="1"/>
          <p:nvPr/>
        </p:nvSpPr>
        <p:spPr>
          <a:xfrm>
            <a:off x="3227293" y="2647890"/>
            <a:ext cx="428719" cy="400110"/>
          </a:xfrm>
          <a:prstGeom prst="rect">
            <a:avLst/>
          </a:prstGeom>
          <a:noFill/>
        </p:spPr>
        <p:txBody>
          <a:bodyPr wrap="square" rtlCol="0">
            <a:spAutoFit/>
          </a:bodyPr>
          <a:lstStyle/>
          <a:p>
            <a:r>
              <a:rPr lang="en-US" sz="2000" dirty="0" err="1"/>
              <a:t>2</a:t>
            </a:r>
            <a:endParaRPr lang="en-US" sz="2000" dirty="0"/>
          </a:p>
        </p:txBody>
      </p:sp>
      <p:sp>
        <p:nvSpPr>
          <p:cNvPr id="11" name="TextBox 10"/>
          <p:cNvSpPr txBox="1"/>
          <p:nvPr/>
        </p:nvSpPr>
        <p:spPr>
          <a:xfrm>
            <a:off x="3198811" y="2247780"/>
            <a:ext cx="708471" cy="400110"/>
          </a:xfrm>
          <a:prstGeom prst="rect">
            <a:avLst/>
          </a:prstGeom>
          <a:noFill/>
        </p:spPr>
        <p:txBody>
          <a:bodyPr wrap="square" rtlCol="0">
            <a:spAutoFit/>
          </a:bodyPr>
          <a:lstStyle/>
          <a:p>
            <a:r>
              <a:rPr lang="en-US" sz="2000" dirty="0" smtClean="0"/>
              <a:t>k</a:t>
            </a:r>
            <a:endParaRPr lang="en-US" sz="2000" dirty="0"/>
          </a:p>
        </p:txBody>
      </p:sp>
      <p:sp>
        <p:nvSpPr>
          <p:cNvPr id="12" name="TextBox 11"/>
          <p:cNvSpPr txBox="1"/>
          <p:nvPr/>
        </p:nvSpPr>
        <p:spPr>
          <a:xfrm>
            <a:off x="742759" y="1143000"/>
            <a:ext cx="708471" cy="400110"/>
          </a:xfrm>
          <a:prstGeom prst="rect">
            <a:avLst/>
          </a:prstGeom>
          <a:noFill/>
        </p:spPr>
        <p:txBody>
          <a:bodyPr wrap="square" rtlCol="0">
            <a:spAutoFit/>
          </a:bodyPr>
          <a:lstStyle/>
          <a:p>
            <a:r>
              <a:rPr lang="en-US" sz="2000" dirty="0" smtClean="0"/>
              <a:t>i</a:t>
            </a:r>
            <a:endParaRPr lang="en-US" sz="2000" dirty="0"/>
          </a:p>
        </p:txBody>
      </p:sp>
    </p:spTree>
    <p:extLst>
      <p:ext uri="{BB962C8B-B14F-4D97-AF65-F5344CB8AC3E}">
        <p14:creationId xmlns:p14="http://schemas.microsoft.com/office/powerpoint/2010/main" val="281096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2.60485E-6 -3.33333E-6 L 0.07098 0.00417 " pathEditMode="relative" rAng="0" ptsTypes="AA">
                                      <p:cBhvr>
                                        <p:cTn id="11" dur="2000" fill="hold"/>
                                        <p:tgtEl>
                                          <p:spTgt spid="12"/>
                                        </p:tgtEl>
                                        <p:attrNameLst>
                                          <p:attrName>ppt_x</p:attrName>
                                          <p:attrName>ppt_y</p:attrName>
                                        </p:attrNameLst>
                                      </p:cBhvr>
                                      <p:rCtr x="3543" y="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15681E-6 -4.44444E-6 L 0.05848 -4.44444E-6 " pathEditMode="relative" rAng="0" ptsTypes="AA">
                                      <p:cBhvr>
                                        <p:cTn id="15" dur="2000" fill="hold"/>
                                        <p:tgtEl>
                                          <p:spTgt spid="11"/>
                                        </p:tgtEl>
                                        <p:attrNameLst>
                                          <p:attrName>ppt_x</p:attrName>
                                          <p:attrName>ppt_y</p:attrName>
                                        </p:attrNameLst>
                                      </p:cBhvr>
                                      <p:rCtr x="291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46858194"/>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99555851"/>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2A7"/>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5140829"/>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sp>
        <p:nvSpPr>
          <p:cNvPr id="46" name="TextBox 45"/>
          <p:cNvSpPr txBox="1"/>
          <p:nvPr/>
        </p:nvSpPr>
        <p:spPr>
          <a:xfrm>
            <a:off x="8151812" y="1143000"/>
            <a:ext cx="708471" cy="400110"/>
          </a:xfrm>
          <a:prstGeom prst="rect">
            <a:avLst/>
          </a:prstGeom>
          <a:noFill/>
        </p:spPr>
        <p:txBody>
          <a:bodyPr wrap="square" rtlCol="0">
            <a:spAutoFit/>
          </a:bodyPr>
          <a:lstStyle/>
          <a:p>
            <a:r>
              <a:rPr lang="en-US" sz="2000" dirty="0"/>
              <a:t>j</a:t>
            </a:r>
          </a:p>
        </p:txBody>
      </p:sp>
      <p:sp>
        <p:nvSpPr>
          <p:cNvPr id="11" name="TextBox 10"/>
          <p:cNvSpPr txBox="1"/>
          <p:nvPr/>
        </p:nvSpPr>
        <p:spPr>
          <a:xfrm>
            <a:off x="3198811" y="2247780"/>
            <a:ext cx="369811" cy="400110"/>
          </a:xfrm>
          <a:prstGeom prst="rect">
            <a:avLst/>
          </a:prstGeom>
          <a:noFill/>
        </p:spPr>
        <p:txBody>
          <a:bodyPr wrap="square" rtlCol="0">
            <a:spAutoFit/>
          </a:bodyPr>
          <a:lstStyle/>
          <a:p>
            <a:r>
              <a:rPr lang="en-US" sz="2000" dirty="0" smtClean="0"/>
              <a:t>k</a:t>
            </a:r>
            <a:endParaRPr lang="en-US" sz="2000" dirty="0"/>
          </a:p>
        </p:txBody>
      </p:sp>
      <p:sp>
        <p:nvSpPr>
          <p:cNvPr id="13" name="TextBox 12"/>
          <p:cNvSpPr txBox="1"/>
          <p:nvPr/>
        </p:nvSpPr>
        <p:spPr>
          <a:xfrm>
            <a:off x="4037012" y="2647890"/>
            <a:ext cx="428719" cy="400110"/>
          </a:xfrm>
          <a:prstGeom prst="rect">
            <a:avLst/>
          </a:prstGeom>
          <a:noFill/>
        </p:spPr>
        <p:txBody>
          <a:bodyPr wrap="square" rtlCol="0">
            <a:spAutoFit/>
          </a:bodyPr>
          <a:lstStyle/>
          <a:p>
            <a:r>
              <a:rPr lang="en-US" sz="2000" dirty="0" err="1" smtClean="0"/>
              <a:t>3</a:t>
            </a:r>
            <a:endParaRPr lang="en-US" sz="2000" dirty="0"/>
          </a:p>
        </p:txBody>
      </p:sp>
      <p:sp>
        <p:nvSpPr>
          <p:cNvPr id="14" name="TextBox 13"/>
          <p:cNvSpPr txBox="1"/>
          <p:nvPr/>
        </p:nvSpPr>
        <p:spPr>
          <a:xfrm>
            <a:off x="1711486" y="1143000"/>
            <a:ext cx="708471" cy="400110"/>
          </a:xfrm>
          <a:prstGeom prst="rect">
            <a:avLst/>
          </a:prstGeom>
          <a:noFill/>
        </p:spPr>
        <p:txBody>
          <a:bodyPr wrap="square" rtlCol="0">
            <a:spAutoFit/>
          </a:bodyPr>
          <a:lstStyle/>
          <a:p>
            <a:r>
              <a:rPr lang="en-US" sz="2000" dirty="0" smtClean="0"/>
              <a:t>i</a:t>
            </a:r>
            <a:endParaRPr lang="en-US" sz="2000" dirty="0"/>
          </a:p>
        </p:txBody>
      </p:sp>
    </p:spTree>
    <p:extLst>
      <p:ext uri="{BB962C8B-B14F-4D97-AF65-F5344CB8AC3E}">
        <p14:creationId xmlns:p14="http://schemas.microsoft.com/office/powerpoint/2010/main" val="86489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3199E-6 -3.33333E-6 L 0.07098 0.00417 " pathEditMode="relative" rAng="0" ptsTypes="AA">
                                      <p:cBhvr>
                                        <p:cTn id="11" dur="2000" fill="hold"/>
                                        <p:tgtEl>
                                          <p:spTgt spid="14"/>
                                        </p:tgtEl>
                                        <p:attrNameLst>
                                          <p:attrName>ppt_x</p:attrName>
                                          <p:attrName>ppt_y</p:attrName>
                                        </p:attrNameLst>
                                      </p:cBhvr>
                                      <p:rCtr x="3543" y="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0.0013 -4.44444E-6 L 0.06616 -0.00138 " pathEditMode="relative" rAng="0" ptsTypes="AA">
                                      <p:cBhvr>
                                        <p:cTn id="15" dur="2000" fill="hold"/>
                                        <p:tgtEl>
                                          <p:spTgt spid="11"/>
                                        </p:tgtEl>
                                        <p:attrNameLst>
                                          <p:attrName>ppt_x</p:attrName>
                                          <p:attrName>ppt_y</p:attrName>
                                        </p:attrNameLst>
                                      </p:cBhvr>
                                      <p:rCtr x="3243"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39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929066335"/>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2995916"/>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2A7"/>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2A7"/>
                    </a:solidFill>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5140829"/>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sp>
        <p:nvSpPr>
          <p:cNvPr id="46" name="TextBox 45"/>
          <p:cNvSpPr txBox="1"/>
          <p:nvPr/>
        </p:nvSpPr>
        <p:spPr>
          <a:xfrm>
            <a:off x="8151812" y="1143000"/>
            <a:ext cx="708471" cy="400110"/>
          </a:xfrm>
          <a:prstGeom prst="rect">
            <a:avLst/>
          </a:prstGeom>
          <a:noFill/>
        </p:spPr>
        <p:txBody>
          <a:bodyPr wrap="square" rtlCol="0">
            <a:spAutoFit/>
          </a:bodyPr>
          <a:lstStyle/>
          <a:p>
            <a:r>
              <a:rPr lang="en-US" sz="2000" dirty="0"/>
              <a:t>j</a:t>
            </a:r>
          </a:p>
        </p:txBody>
      </p:sp>
      <p:sp>
        <p:nvSpPr>
          <p:cNvPr id="11" name="TextBox 10"/>
          <p:cNvSpPr txBox="1"/>
          <p:nvPr/>
        </p:nvSpPr>
        <p:spPr>
          <a:xfrm>
            <a:off x="4037012" y="2247780"/>
            <a:ext cx="369811" cy="400110"/>
          </a:xfrm>
          <a:prstGeom prst="rect">
            <a:avLst/>
          </a:prstGeom>
          <a:noFill/>
        </p:spPr>
        <p:txBody>
          <a:bodyPr wrap="square" rtlCol="0">
            <a:spAutoFit/>
          </a:bodyPr>
          <a:lstStyle/>
          <a:p>
            <a:r>
              <a:rPr lang="en-US" sz="2000" dirty="0" smtClean="0"/>
              <a:t>k</a:t>
            </a:r>
            <a:endParaRPr lang="en-US" sz="2000" dirty="0"/>
          </a:p>
        </p:txBody>
      </p:sp>
      <p:sp>
        <p:nvSpPr>
          <p:cNvPr id="13" name="TextBox 12"/>
          <p:cNvSpPr txBox="1"/>
          <p:nvPr/>
        </p:nvSpPr>
        <p:spPr>
          <a:xfrm>
            <a:off x="4951412" y="2647890"/>
            <a:ext cx="428719" cy="400110"/>
          </a:xfrm>
          <a:prstGeom prst="rect">
            <a:avLst/>
          </a:prstGeom>
          <a:noFill/>
        </p:spPr>
        <p:txBody>
          <a:bodyPr wrap="square" rtlCol="0">
            <a:spAutoFit/>
          </a:bodyPr>
          <a:lstStyle/>
          <a:p>
            <a:r>
              <a:rPr lang="en-US" sz="2000" dirty="0" err="1"/>
              <a:t>4</a:t>
            </a:r>
            <a:endParaRPr lang="en-US" sz="2000" dirty="0"/>
          </a:p>
        </p:txBody>
      </p:sp>
      <p:sp>
        <p:nvSpPr>
          <p:cNvPr id="14" name="TextBox 13"/>
          <p:cNvSpPr txBox="1"/>
          <p:nvPr/>
        </p:nvSpPr>
        <p:spPr>
          <a:xfrm>
            <a:off x="2589213" y="1143000"/>
            <a:ext cx="381000" cy="400110"/>
          </a:xfrm>
          <a:prstGeom prst="rect">
            <a:avLst/>
          </a:prstGeom>
          <a:noFill/>
        </p:spPr>
        <p:txBody>
          <a:bodyPr wrap="square" rtlCol="0">
            <a:spAutoFit/>
          </a:bodyPr>
          <a:lstStyle/>
          <a:p>
            <a:r>
              <a:rPr lang="en-US" sz="2000" dirty="0" smtClean="0"/>
              <a:t>i</a:t>
            </a:r>
            <a:endParaRPr lang="en-US" sz="2000" dirty="0"/>
          </a:p>
        </p:txBody>
      </p:sp>
    </p:spTree>
    <p:extLst>
      <p:ext uri="{BB962C8B-B14F-4D97-AF65-F5344CB8AC3E}">
        <p14:creationId xmlns:p14="http://schemas.microsoft.com/office/powerpoint/2010/main" val="286440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14431E-6 -4.44444E-6 L 0.07242 -0.00138 " pathEditMode="relative" rAng="0" ptsTypes="AA">
                                      <p:cBhvr>
                                        <p:cTn id="11" dur="2000" fill="hold"/>
                                        <p:tgtEl>
                                          <p:spTgt spid="11"/>
                                        </p:tgtEl>
                                        <p:attrNameLst>
                                          <p:attrName>ppt_x</p:attrName>
                                          <p:attrName>ppt_y</p:attrName>
                                        </p:attrNameLst>
                                      </p:cBhvr>
                                      <p:rCtr x="362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501"/>
            <a:ext cx="9143998" cy="1020762"/>
          </a:xfrm>
        </p:spPr>
        <p:txBody>
          <a:bodyPr>
            <a:normAutofit/>
          </a:bodyPr>
          <a:lstStyle/>
          <a:p>
            <a:pPr algn="ctr"/>
            <a:r>
              <a:rPr lang="en-US" sz="4000" dirty="0" smtClean="0"/>
              <a:t>How Merge Sort Works?</a:t>
            </a:r>
            <a:endParaRPr lang="en-US" sz="4000" dirty="0"/>
          </a:p>
        </p:txBody>
      </p:sp>
      <p:sp>
        <p:nvSpPr>
          <p:cNvPr id="3" name="Content Placeholder 2"/>
          <p:cNvSpPr>
            <a:spLocks noGrp="1"/>
          </p:cNvSpPr>
          <p:nvPr>
            <p:ph idx="1"/>
          </p:nvPr>
        </p:nvSpPr>
        <p:spPr>
          <a:xfrm>
            <a:off x="1293009" y="2380770"/>
            <a:ext cx="5258603" cy="3715230"/>
          </a:xfrm>
        </p:spPr>
        <p:txBody>
          <a:bodyPr>
            <a:normAutofit fontScale="70000" lnSpcReduction="20000"/>
          </a:bodyPr>
          <a:lstStyle/>
          <a:p>
            <a:pPr marL="292520" lvl="1" indent="0">
              <a:lnSpc>
                <a:spcPct val="150000"/>
              </a:lnSpc>
              <a:buClr>
                <a:schemeClr val="accent4"/>
              </a:buClr>
              <a:buNone/>
            </a:pPr>
            <a:r>
              <a:rPr lang="en-US" sz="2800" dirty="0"/>
              <a:t>The top-down merge sort approach is the methodology </a:t>
            </a:r>
            <a:r>
              <a:rPr lang="en-US" sz="2800" dirty="0" smtClean="0"/>
              <a:t>which uses</a:t>
            </a:r>
            <a:r>
              <a:rPr lang="en-US" sz="2800" dirty="0"/>
              <a:t> recursion mechanism. It starts at the Top and proceeds downwards, with each recursive turn asking the same question such as “What is required to be done to sort the array?” and having the answer as, “split the array into two, make a recursive call, and merge the results.”, until one gets to the bottom of the array-tree.</a:t>
            </a:r>
            <a:endParaRPr lang="en-US" sz="2600" dirty="0">
              <a:latin typeface="Comic Sans MS" panose="030F0702030302020204" pitchFamily="66" charset="0"/>
            </a:endParaRPr>
          </a:p>
        </p:txBody>
      </p:sp>
      <p:sp>
        <p:nvSpPr>
          <p:cNvPr id="4" name="Date Placeholder 3"/>
          <p:cNvSpPr>
            <a:spLocks noGrp="1"/>
          </p:cNvSpPr>
          <p:nvPr>
            <p:ph type="dt" sz="half" idx="10"/>
          </p:nvPr>
        </p:nvSpPr>
        <p:spPr/>
        <p:txBody>
          <a:bodyPr/>
          <a:lstStyle/>
          <a:p>
            <a:fld id="{DA0BFCC2-951C-44D4-AF5B-5B5942EAA17F}" type="datetime3">
              <a:rPr lang="en-US" smtClean="0"/>
              <a:t>17 June 2021</a:t>
            </a:fld>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4</a:t>
            </a:fld>
            <a:endParaRPr lang="en-US" dirty="0"/>
          </a:p>
        </p:txBody>
      </p:sp>
      <p:sp>
        <p:nvSpPr>
          <p:cNvPr id="6" name="Title 1"/>
          <p:cNvSpPr txBox="1">
            <a:spLocks/>
          </p:cNvSpPr>
          <p:nvPr/>
        </p:nvSpPr>
        <p:spPr>
          <a:xfrm>
            <a:off x="1409021" y="1828800"/>
            <a:ext cx="5142592" cy="551970"/>
          </a:xfrm>
          <a:prstGeom prst="rect">
            <a:avLst/>
          </a:prstGeom>
        </p:spPr>
        <p:txBody>
          <a:bodyPr vert="horz" lIns="91440" tIns="45720" rIns="91440" bIns="45720" rtlCol="0" anchor="b">
            <a:noAutofit/>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r>
              <a:rPr lang="en-US" sz="3600" b="1" dirty="0"/>
              <a:t>Top-down </a:t>
            </a:r>
            <a:r>
              <a:rPr lang="en-US" sz="3600" b="1" dirty="0" smtClean="0"/>
              <a:t>Approach:</a:t>
            </a:r>
            <a:endParaRPr lang="en-US" sz="3600" b="1" dirty="0"/>
          </a:p>
        </p:txBody>
      </p:sp>
      <p:pic>
        <p:nvPicPr>
          <p:cNvPr id="7" name="Picture 2" descr="Merge Sort O(n·log(n)) | Sort | Algorithms | Interview Prep | Tiffany Le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008812" y="2117664"/>
            <a:ext cx="4343399" cy="39783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34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40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14659069"/>
              </p:ext>
            </p:extLst>
          </p:nvPr>
        </p:nvGraphicFramePr>
        <p:xfrm>
          <a:off x="1968471" y="2685481"/>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2995916"/>
              </p:ext>
            </p:extLst>
          </p:nvPr>
        </p:nvGraphicFramePr>
        <p:xfrm>
          <a:off x="455612" y="16002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2A7"/>
                    </a:solidFill>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6B2A7"/>
                    </a:solidFill>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25140829"/>
              </p:ext>
            </p:extLst>
          </p:nvPr>
        </p:nvGraphicFramePr>
        <p:xfrm>
          <a:off x="6942217" y="1577788"/>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20000"/>
                      </a:srgbClr>
                    </a:solidFill>
                  </a:tcPr>
                </a:tc>
              </a:tr>
            </a:tbl>
          </a:graphicData>
        </a:graphic>
      </p:graphicFrame>
      <p:sp>
        <p:nvSpPr>
          <p:cNvPr id="46" name="TextBox 45"/>
          <p:cNvSpPr txBox="1"/>
          <p:nvPr/>
        </p:nvSpPr>
        <p:spPr>
          <a:xfrm>
            <a:off x="8151812" y="1143000"/>
            <a:ext cx="708471" cy="400110"/>
          </a:xfrm>
          <a:prstGeom prst="rect">
            <a:avLst/>
          </a:prstGeom>
          <a:noFill/>
        </p:spPr>
        <p:txBody>
          <a:bodyPr wrap="square" rtlCol="0">
            <a:spAutoFit/>
          </a:bodyPr>
          <a:lstStyle/>
          <a:p>
            <a:r>
              <a:rPr lang="en-US" sz="2000" dirty="0"/>
              <a:t>j</a:t>
            </a:r>
          </a:p>
        </p:txBody>
      </p:sp>
      <p:sp>
        <p:nvSpPr>
          <p:cNvPr id="11" name="TextBox 10"/>
          <p:cNvSpPr txBox="1"/>
          <p:nvPr/>
        </p:nvSpPr>
        <p:spPr>
          <a:xfrm>
            <a:off x="4951412" y="2247780"/>
            <a:ext cx="369811" cy="400110"/>
          </a:xfrm>
          <a:prstGeom prst="rect">
            <a:avLst/>
          </a:prstGeom>
          <a:noFill/>
        </p:spPr>
        <p:txBody>
          <a:bodyPr wrap="square" rtlCol="0">
            <a:spAutoFit/>
          </a:bodyPr>
          <a:lstStyle/>
          <a:p>
            <a:r>
              <a:rPr lang="en-US" sz="2000" dirty="0" smtClean="0"/>
              <a:t>k</a:t>
            </a:r>
            <a:endParaRPr lang="en-US" sz="2000" dirty="0"/>
          </a:p>
        </p:txBody>
      </p:sp>
      <p:sp>
        <p:nvSpPr>
          <p:cNvPr id="13" name="TextBox 12"/>
          <p:cNvSpPr txBox="1"/>
          <p:nvPr/>
        </p:nvSpPr>
        <p:spPr>
          <a:xfrm>
            <a:off x="5865812" y="2647890"/>
            <a:ext cx="428719" cy="400110"/>
          </a:xfrm>
          <a:prstGeom prst="rect">
            <a:avLst/>
          </a:prstGeom>
          <a:noFill/>
        </p:spPr>
        <p:txBody>
          <a:bodyPr wrap="square" rtlCol="0">
            <a:spAutoFit/>
          </a:bodyPr>
          <a:lstStyle/>
          <a:p>
            <a:r>
              <a:rPr lang="en-US" sz="2000" dirty="0" err="1" smtClean="0"/>
              <a:t>5</a:t>
            </a:r>
            <a:endParaRPr lang="en-US" sz="2000" dirty="0"/>
          </a:p>
        </p:txBody>
      </p:sp>
      <p:sp>
        <p:nvSpPr>
          <p:cNvPr id="14" name="TextBox 13"/>
          <p:cNvSpPr txBox="1"/>
          <p:nvPr/>
        </p:nvSpPr>
        <p:spPr>
          <a:xfrm>
            <a:off x="2589213" y="1143000"/>
            <a:ext cx="381000" cy="400110"/>
          </a:xfrm>
          <a:prstGeom prst="rect">
            <a:avLst/>
          </a:prstGeom>
          <a:noFill/>
        </p:spPr>
        <p:txBody>
          <a:bodyPr wrap="square" rtlCol="0">
            <a:spAutoFit/>
          </a:bodyPr>
          <a:lstStyle/>
          <a:p>
            <a:r>
              <a:rPr lang="en-US" sz="2000" dirty="0" smtClean="0"/>
              <a:t>i</a:t>
            </a:r>
            <a:endParaRPr lang="en-US" sz="2000" dirty="0"/>
          </a:p>
        </p:txBody>
      </p:sp>
    </p:spTree>
    <p:extLst>
      <p:ext uri="{BB962C8B-B14F-4D97-AF65-F5344CB8AC3E}">
        <p14:creationId xmlns:p14="http://schemas.microsoft.com/office/powerpoint/2010/main" val="339188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3.68065E-6 -4.44444E-6 L 0.07242 -0.00138 " pathEditMode="relative" rAng="0" ptsTypes="AA">
                                      <p:cBhvr>
                                        <p:cTn id="11" dur="2000" fill="hold"/>
                                        <p:tgtEl>
                                          <p:spTgt spid="11"/>
                                        </p:tgtEl>
                                        <p:attrNameLst>
                                          <p:attrName>ppt_x</p:attrName>
                                          <p:attrName>ppt_y</p:attrName>
                                        </p:attrNameLst>
                                      </p:cBhvr>
                                      <p:rCtr x="3621"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41</a:t>
            </a:fld>
            <a:endParaRPr lang="en-US"/>
          </a:p>
        </p:txBody>
      </p:sp>
      <p:pic>
        <p:nvPicPr>
          <p:cNvPr id="3074" name="Picture 2" descr="30 Days of Algorithms - Day 3: Merge Sort - Shahad Mahmud"/>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71" y="0"/>
            <a:ext cx="12194895"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89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42</a:t>
            </a:fld>
            <a:endParaRPr lang="en-US"/>
          </a:p>
        </p:txBody>
      </p:sp>
      <p:pic>
        <p:nvPicPr>
          <p:cNvPr id="1026" name="Picture 2" descr="merge two sorted arr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2" y="381000"/>
            <a:ext cx="9128369"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8916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43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17074102"/>
              </p:ext>
            </p:extLst>
          </p:nvPr>
        </p:nvGraphicFramePr>
        <p:xfrm>
          <a:off x="2132012" y="3048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Text Placeholder 2"/>
          <p:cNvSpPr txBox="1">
            <a:spLocks/>
          </p:cNvSpPr>
          <p:nvPr/>
        </p:nvSpPr>
        <p:spPr>
          <a:xfrm>
            <a:off x="2332808" y="2133600"/>
            <a:ext cx="6673817" cy="339130"/>
          </a:xfrm>
          <a:prstGeom prst="rect">
            <a:avLst/>
          </a:prstGeom>
        </p:spPr>
        <p:txBody>
          <a:bodyPr anchor="ctr">
            <a:normAutofit lnSpcReduction="10000"/>
          </a:bodyPr>
          <a:lstStyle>
            <a:lvl1pPr marL="91413" indent="-91413" algn="l" defTabSz="914126"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999" kern="1200">
                <a:solidFill>
                  <a:schemeClr val="tx1">
                    <a:lumMod val="75000"/>
                    <a:lumOff val="25000"/>
                  </a:schemeClr>
                </a:solidFill>
                <a:latin typeface="+mn-lt"/>
                <a:ea typeface="+mn-ea"/>
                <a:cs typeface="+mn-cs"/>
              </a:defRPr>
            </a:lvl1pPr>
            <a:lvl2pPr marL="383933" indent="-182825" algn="l" defTabSz="914126" rtl="0" eaLnBrk="1" latinLnBrk="0" hangingPunct="1">
              <a:lnSpc>
                <a:spcPct val="90000"/>
              </a:lnSpc>
              <a:spcBef>
                <a:spcPts val="200"/>
              </a:spcBef>
              <a:spcAft>
                <a:spcPts val="400"/>
              </a:spcAft>
              <a:buClr>
                <a:schemeClr val="accent1"/>
              </a:buClr>
              <a:buFont typeface="Calibri" pitchFamily="34" charset="0"/>
              <a:buChar char="◦"/>
              <a:defRPr sz="1799" kern="1200">
                <a:solidFill>
                  <a:schemeClr val="tx1">
                    <a:lumMod val="75000"/>
                    <a:lumOff val="25000"/>
                  </a:schemeClr>
                </a:solidFill>
                <a:latin typeface="+mn-lt"/>
                <a:ea typeface="+mn-ea"/>
                <a:cs typeface="+mn-cs"/>
              </a:defRPr>
            </a:lvl2pPr>
            <a:lvl3pPr marL="56675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583"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408" indent="-182825"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67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61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55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490" indent="-228531" algn="l" defTabSz="914126"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dirty="0" smtClean="0"/>
              <a:t>What’s the real scenario actually??</a:t>
            </a:r>
            <a:endParaRPr lang="en-US" dirty="0"/>
          </a:p>
        </p:txBody>
      </p:sp>
    </p:spTree>
    <p:extLst>
      <p:ext uri="{BB962C8B-B14F-4D97-AF65-F5344CB8AC3E}">
        <p14:creationId xmlns:p14="http://schemas.microsoft.com/office/powerpoint/2010/main" val="21112758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OCR A Extended" panose="02010509020102010303" pitchFamily="50" charset="0"/>
              </a:rPr>
              <a:t>Enjoying the Class??</a:t>
            </a:r>
            <a:endParaRPr lang="en-US" sz="6000" dirty="0">
              <a:latin typeface="OCR A Extended" panose="02010509020102010303" pitchFamily="50" charset="0"/>
            </a:endParaRPr>
          </a:p>
        </p:txBody>
      </p:sp>
      <p:sp>
        <p:nvSpPr>
          <p:cNvPr id="3" name="Text Placeholder 2"/>
          <p:cNvSpPr>
            <a:spLocks noGrp="1"/>
          </p:cNvSpPr>
          <p:nvPr>
            <p:ph type="body" idx="1"/>
          </p:nvPr>
        </p:nvSpPr>
        <p:spPr>
          <a:xfrm>
            <a:off x="2564621" y="4475926"/>
            <a:ext cx="6673817" cy="339130"/>
          </a:xfrm>
        </p:spPr>
        <p:txBody>
          <a:bodyPr anchor="ctr">
            <a:normAutofit fontScale="92500" lnSpcReduction="20000"/>
          </a:bodyPr>
          <a:lstStyle/>
          <a:p>
            <a:pPr algn="ctr"/>
            <a:r>
              <a:rPr lang="en-US" dirty="0" smtClean="0"/>
              <a:t>Okay! Then let’s dive into some coding </a:t>
            </a:r>
            <a:endParaRPr lang="en-US" dirty="0"/>
          </a:p>
        </p:txBody>
      </p:sp>
      <p:sp>
        <p:nvSpPr>
          <p:cNvPr id="4" name="Date Placeholder 3"/>
          <p:cNvSpPr>
            <a:spLocks noGrp="1"/>
          </p:cNvSpPr>
          <p:nvPr>
            <p:ph type="dt" sz="half" idx="10"/>
          </p:nvPr>
        </p:nvSpPr>
        <p:spPr/>
        <p:txBody>
          <a:bodyPr/>
          <a:lstStyle/>
          <a:p>
            <a:fld id="{C45A1C46-BC4D-4485-AC5C-C3C6AA1BD4F6}" type="datetime3">
              <a:rPr lang="en-US" smtClean="0"/>
              <a:t>17 June 2021</a:t>
            </a:fld>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44</a:t>
            </a:fld>
            <a:endParaRPr lang="en-US"/>
          </a:p>
        </p:txBody>
      </p:sp>
      <p:pic>
        <p:nvPicPr>
          <p:cNvPr id="1028" name="Picture 4" descr="14,253 Emoji Pictures, Emoji Stock Photos &amp; Images | Depositphoto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2137" y="1295400"/>
            <a:ext cx="1678783" cy="167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55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4E22D0-799C-4A42-86C8-2DD7702D2F8C}" type="datetime3">
              <a:rPr lang="en-US" smtClean="0"/>
              <a:t>17 June 2021</a:t>
            </a:fld>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45</a:t>
            </a:fld>
            <a:endParaRPr lang="en-US"/>
          </a:p>
        </p:txBody>
      </p:sp>
      <p:sp>
        <p:nvSpPr>
          <p:cNvPr id="6" name="Rectangle 5"/>
          <p:cNvSpPr/>
          <p:nvPr/>
        </p:nvSpPr>
        <p:spPr>
          <a:xfrm>
            <a:off x="1370012" y="2553831"/>
            <a:ext cx="10052960" cy="2246769"/>
          </a:xfrm>
          <a:prstGeom prst="rect">
            <a:avLst/>
          </a:prstGeom>
        </p:spPr>
        <p:txBody>
          <a:bodyPr wrap="square">
            <a:spAutoFit/>
          </a:bodyPr>
          <a:lstStyle/>
          <a:p>
            <a:pPr marL="457200" indent="-457200">
              <a:buFont typeface="Arial" panose="020B0604020202020204" pitchFamily="34" charset="0"/>
              <a:buChar char="•"/>
            </a:pPr>
            <a:r>
              <a:rPr lang="en-US" sz="2800" dirty="0" smtClean="0"/>
              <a:t>Slower </a:t>
            </a:r>
            <a:r>
              <a:rPr lang="en-US" sz="2800" dirty="0"/>
              <a:t>comparative to the other sort algorithms for </a:t>
            </a:r>
            <a:r>
              <a:rPr lang="en-US" sz="2800" dirty="0" smtClean="0"/>
              <a:t>smaller tasks</a:t>
            </a:r>
            <a:r>
              <a:rPr lang="en-US" sz="2800" dirty="0"/>
              <a:t>.</a:t>
            </a:r>
          </a:p>
          <a:p>
            <a:pPr marL="457200" indent="-457200">
              <a:buFont typeface="Arial" panose="020B0604020202020204" pitchFamily="34" charset="0"/>
              <a:buChar char="•"/>
            </a:pPr>
            <a:r>
              <a:rPr lang="en-US" sz="2800" dirty="0"/>
              <a:t>Merge sort algorithm requires an additional memory space of 0(n) for the temporary array.</a:t>
            </a:r>
          </a:p>
          <a:p>
            <a:pPr marL="457200" indent="-457200">
              <a:buFont typeface="Arial" panose="020B0604020202020204" pitchFamily="34" charset="0"/>
              <a:buChar char="•"/>
            </a:pPr>
            <a:r>
              <a:rPr lang="en-US" sz="2800" dirty="0"/>
              <a:t>It goes through the whole process even if the array is sorted.</a:t>
            </a:r>
          </a:p>
        </p:txBody>
      </p:sp>
      <p:sp>
        <p:nvSpPr>
          <p:cNvPr id="8" name="Title 1"/>
          <p:cNvSpPr txBox="1">
            <a:spLocks/>
          </p:cNvSpPr>
          <p:nvPr/>
        </p:nvSpPr>
        <p:spPr>
          <a:xfrm>
            <a:off x="1598612" y="609501"/>
            <a:ext cx="9143998" cy="1020762"/>
          </a:xfrm>
          <a:prstGeom prst="rect">
            <a:avLst/>
          </a:prstGeom>
        </p:spPr>
        <p:txBody>
          <a:bodyPr vert="horz" lIns="91440" tIns="45720" rIns="91440" bIns="45720" rtlCol="0" anchor="b">
            <a:normAutofit/>
          </a:bodyPr>
          <a:lstStyle>
            <a:lvl1pPr algn="l" defTabSz="914126" rtl="0" eaLnBrk="1" latinLnBrk="0" hangingPunct="1">
              <a:lnSpc>
                <a:spcPct val="85000"/>
              </a:lnSpc>
              <a:spcBef>
                <a:spcPct val="0"/>
              </a:spcBef>
              <a:buNone/>
              <a:defRPr sz="4799" kern="1200" spc="-50" baseline="0">
                <a:solidFill>
                  <a:schemeClr val="tx1">
                    <a:lumMod val="75000"/>
                    <a:lumOff val="25000"/>
                  </a:schemeClr>
                </a:solidFill>
                <a:latin typeface="+mj-lt"/>
                <a:ea typeface="+mj-ea"/>
                <a:cs typeface="+mj-cs"/>
              </a:defRPr>
            </a:lvl1pPr>
          </a:lstStyle>
          <a:p>
            <a:pPr algn="ctr"/>
            <a:r>
              <a:rPr lang="en-US" sz="4000" dirty="0" smtClean="0"/>
              <a:t>Drawbacks of Merge Sort</a:t>
            </a:r>
            <a:endParaRPr lang="en-US" sz="4000" dirty="0"/>
          </a:p>
        </p:txBody>
      </p:sp>
    </p:spTree>
    <p:extLst>
      <p:ext uri="{BB962C8B-B14F-4D97-AF65-F5344CB8AC3E}">
        <p14:creationId xmlns:p14="http://schemas.microsoft.com/office/powerpoint/2010/main" val="55294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25BA54BD-C84D-46CE-8B72-31BFB26ABA43}" type="slidenum">
              <a:rPr lang="en-US" smtClean="0"/>
              <a:t>46</a:t>
            </a:fld>
            <a:endParaRPr lang="en-US" dirty="0"/>
          </a:p>
        </p:txBody>
      </p:sp>
      <p:sp>
        <p:nvSpPr>
          <p:cNvPr id="4" name="Date Placeholder 3"/>
          <p:cNvSpPr>
            <a:spLocks noGrp="1"/>
          </p:cNvSpPr>
          <p:nvPr>
            <p:ph type="dt" sz="half" idx="10"/>
          </p:nvPr>
        </p:nvSpPr>
        <p:spPr/>
        <p:txBody>
          <a:bodyPr/>
          <a:lstStyle/>
          <a:p>
            <a:fld id="{C45A1C46-BC4D-4485-AC5C-C3C6AA1BD4F6}" type="datetime3">
              <a:rPr lang="en-US" smtClean="0"/>
              <a:t>17 June 2021</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121024"/>
            <a:ext cx="12188825" cy="6979024"/>
          </a:xfrm>
          <a:prstGeom prst="rect">
            <a:avLst/>
          </a:prstGeom>
        </p:spPr>
      </p:pic>
      <p:sp>
        <p:nvSpPr>
          <p:cNvPr id="3" name="Text Placeholder 2"/>
          <p:cNvSpPr>
            <a:spLocks noGrp="1"/>
          </p:cNvSpPr>
          <p:nvPr>
            <p:ph type="body" idx="1"/>
          </p:nvPr>
        </p:nvSpPr>
        <p:spPr>
          <a:xfrm>
            <a:off x="4875212" y="3048000"/>
            <a:ext cx="2819400" cy="1295400"/>
          </a:xfrm>
        </p:spPr>
        <p:txBody>
          <a:bodyPr anchor="ctr">
            <a:noAutofit/>
          </a:bodyPr>
          <a:lstStyle/>
          <a:p>
            <a:pPr algn="ctr"/>
            <a:r>
              <a:rPr lang="en-US" sz="2000" dirty="0" smtClean="0">
                <a:solidFill>
                  <a:schemeClr val="bg1">
                    <a:lumMod val="75000"/>
                  </a:schemeClr>
                </a:solidFill>
                <a:latin typeface="OCR A Extended" panose="02010509020102010303" pitchFamily="50" charset="0"/>
              </a:rPr>
              <a:t>Good news!</a:t>
            </a:r>
          </a:p>
          <a:p>
            <a:pPr algn="ctr"/>
            <a:r>
              <a:rPr lang="en-US" sz="2000" dirty="0" smtClean="0">
                <a:solidFill>
                  <a:schemeClr val="bg1">
                    <a:lumMod val="75000"/>
                  </a:schemeClr>
                </a:solidFill>
                <a:latin typeface="OCR A Extended" panose="02010509020102010303" pitchFamily="50" charset="0"/>
              </a:rPr>
              <a:t>The class is over… </a:t>
            </a:r>
          </a:p>
          <a:p>
            <a:pPr algn="ctr"/>
            <a:r>
              <a:rPr lang="en-US" sz="2000" dirty="0" smtClean="0">
                <a:solidFill>
                  <a:schemeClr val="bg1">
                    <a:lumMod val="75000"/>
                  </a:schemeClr>
                </a:solidFill>
                <a:latin typeface="OCR A Extended" panose="02010509020102010303" pitchFamily="50" charset="0"/>
              </a:rPr>
              <a:t>Thank you!</a:t>
            </a:r>
            <a:endParaRPr lang="en-US" sz="2000" dirty="0">
              <a:solidFill>
                <a:schemeClr val="bg1">
                  <a:lumMod val="75000"/>
                </a:schemeClr>
              </a:solidFill>
              <a:latin typeface="OCR A Extended" panose="02010509020102010303" pitchFamily="50" charset="0"/>
            </a:endParaRPr>
          </a:p>
        </p:txBody>
      </p:sp>
    </p:spTree>
    <p:extLst>
      <p:ext uri="{BB962C8B-B14F-4D97-AF65-F5344CB8AC3E}">
        <p14:creationId xmlns:p14="http://schemas.microsoft.com/office/powerpoint/2010/main" val="297642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8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4200"/>
                            </p:stCondLst>
                            <p:childTnLst>
                              <p:par>
                                <p:cTn id="13" presetID="10" presetClass="entr" presetSubtype="0" fill="hold" grpId="0" nodeType="afterEffect">
                                  <p:stCondLst>
                                    <p:cond delay="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 Algorithm</a:t>
            </a:r>
            <a:endParaRPr lang="en-US" dirty="0"/>
          </a:p>
        </p:txBody>
      </p:sp>
      <p:sp>
        <p:nvSpPr>
          <p:cNvPr id="4" name="Date Placeholder 3"/>
          <p:cNvSpPr>
            <a:spLocks noGrp="1"/>
          </p:cNvSpPr>
          <p:nvPr>
            <p:ph type="dt" sz="half" idx="10"/>
          </p:nvPr>
        </p:nvSpPr>
        <p:spPr/>
        <p:txBody>
          <a:bodyPr/>
          <a:lstStyle/>
          <a:p>
            <a:fld id="{42EBA0A8-5F14-4E01-992E-F9382ACA00E2}" type="datetime3">
              <a:rPr lang="en-US" smtClean="0"/>
              <a:t>17 June 2021</a:t>
            </a:fld>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5</a:t>
            </a:fld>
            <a:endParaRPr lang="en-US" dirty="0"/>
          </a:p>
        </p:txBody>
      </p:sp>
      <p:pic>
        <p:nvPicPr>
          <p:cNvPr id="6" name="Picture 5"/>
          <p:cNvPicPr>
            <a:picLocks noChangeAspect="1"/>
          </p:cNvPicPr>
          <p:nvPr/>
        </p:nvPicPr>
        <p:blipFill>
          <a:blip r:embed="rId2"/>
          <a:stretch>
            <a:fillRect/>
          </a:stretch>
        </p:blipFill>
        <p:spPr>
          <a:xfrm>
            <a:off x="3588499" y="2209800"/>
            <a:ext cx="4953000" cy="3667406"/>
          </a:xfrm>
          <a:prstGeom prst="rect">
            <a:avLst/>
          </a:prstGeom>
        </p:spPr>
      </p:pic>
    </p:spTree>
    <p:extLst>
      <p:ext uri="{BB962C8B-B14F-4D97-AF65-F5344CB8AC3E}">
        <p14:creationId xmlns:p14="http://schemas.microsoft.com/office/powerpoint/2010/main" val="381735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7200" dirty="0" smtClean="0"/>
              <a:t>Let’s </a:t>
            </a:r>
            <a:r>
              <a:rPr lang="en-US" sz="7200" dirty="0" smtClean="0"/>
              <a:t>go to the</a:t>
            </a:r>
            <a:r>
              <a:rPr lang="en-US" sz="7200" dirty="0" smtClean="0"/>
              <a:t> </a:t>
            </a:r>
            <a:r>
              <a:rPr lang="en-US" sz="7200" dirty="0" smtClean="0"/>
              <a:t>Simulation</a:t>
            </a:r>
            <a:endParaRPr lang="en-US" sz="7200" dirty="0"/>
          </a:p>
        </p:txBody>
      </p:sp>
      <p:pic>
        <p:nvPicPr>
          <p:cNvPr id="2054" name="Picture 6" descr="Running Gif - Ic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65612" y="533400"/>
            <a:ext cx="38862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7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79332688"/>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902876"/>
                <a:gridCol w="90287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06238008"/>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91181561"/>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85733335"/>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51211476"/>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81822933"/>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66" name="TextBox 6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pic>
        <p:nvPicPr>
          <p:cNvPr id="70" name="Picture 69"/>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326243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79332688"/>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902876"/>
                <a:gridCol w="90287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91181561"/>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85733335"/>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51211476"/>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81822933"/>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0" name="TextBox 49"/>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pic>
        <p:nvPicPr>
          <p:cNvPr id="52" name="Picture 51"/>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140316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D9706-01BC-4091-BA2D-6ECBC23BDE7B}" type="datetime3">
              <a:rPr lang="en-US" smtClean="0"/>
              <a:t>17 June 2021</a:t>
            </a:fld>
            <a:endParaRPr lang="en-US"/>
          </a:p>
        </p:txBody>
      </p:sp>
      <p:sp>
        <p:nvSpPr>
          <p:cNvPr id="3" name="Slide Number Placeholder 2"/>
          <p:cNvSpPr>
            <a:spLocks noGrp="1"/>
          </p:cNvSpPr>
          <p:nvPr>
            <p:ph type="sldNum" sz="quarter" idx="12"/>
          </p:nvPr>
        </p:nvSpPr>
        <p:spPr/>
        <p:txBody>
          <a:bodyPr/>
          <a:lstStyle/>
          <a:p>
            <a:fld id="{25BA54BD-C84D-46CE-8B72-31BFB26ABA43}" type="slidenum">
              <a:rPr lang="en-US" smtClean="0"/>
              <a:t>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863747597"/>
              </p:ext>
            </p:extLst>
          </p:nvPr>
        </p:nvGraphicFramePr>
        <p:xfrm>
          <a:off x="1979612" y="381000"/>
          <a:ext cx="8125884" cy="370840"/>
        </p:xfrm>
        <a:graphic>
          <a:graphicData uri="http://schemas.openxmlformats.org/drawingml/2006/table">
            <a:tbl>
              <a:tblPr bandRow="1">
                <a:tableStyleId>{616DA210-FB5B-4158-B5E0-FEB733F419BA}</a:tableStyleId>
              </a:tblPr>
              <a:tblGrid>
                <a:gridCol w="902876"/>
                <a:gridCol w="902876"/>
                <a:gridCol w="902876"/>
                <a:gridCol w="902876"/>
                <a:gridCol w="884296"/>
                <a:gridCol w="921456"/>
                <a:gridCol w="902876"/>
                <a:gridCol w="902876"/>
                <a:gridCol w="902876"/>
              </a:tblGrid>
              <a:tr h="370840">
                <a:tc>
                  <a:txBody>
                    <a:bodyPr/>
                    <a:lstStyle/>
                    <a:p>
                      <a:pPr algn="ctr"/>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298693"/>
              </p:ext>
            </p:extLst>
          </p:nvPr>
        </p:nvGraphicFramePr>
        <p:xfrm>
          <a:off x="455612" y="1600200"/>
          <a:ext cx="4514380" cy="370840"/>
        </p:xfrm>
        <a:graphic>
          <a:graphicData uri="http://schemas.openxmlformats.org/drawingml/2006/table">
            <a:tbl>
              <a:tblPr bandRow="1">
                <a:tableStyleId>{616DA210-FB5B-4158-B5E0-FEB733F419BA}</a:tableStyleId>
              </a:tblPr>
              <a:tblGrid>
                <a:gridCol w="902876"/>
                <a:gridCol w="902876"/>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44556594"/>
              </p:ext>
            </p:extLst>
          </p:nvPr>
        </p:nvGraphicFramePr>
        <p:xfrm>
          <a:off x="7770812" y="1524000"/>
          <a:ext cx="3611504" cy="370840"/>
        </p:xfrm>
        <a:graphic>
          <a:graphicData uri="http://schemas.openxmlformats.org/drawingml/2006/table">
            <a:tbl>
              <a:tblPr bandRow="1">
                <a:tableStyleId>{616DA210-FB5B-4158-B5E0-FEB733F419BA}</a:tableStyleId>
              </a:tblPr>
              <a:tblGrid>
                <a:gridCol w="902876"/>
                <a:gridCol w="902876"/>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6561935"/>
              </p:ext>
            </p:extLst>
          </p:nvPr>
        </p:nvGraphicFramePr>
        <p:xfrm>
          <a:off x="531812" y="3048000"/>
          <a:ext cx="2708628" cy="370840"/>
        </p:xfrm>
        <a:graphic>
          <a:graphicData uri="http://schemas.openxmlformats.org/drawingml/2006/table">
            <a:tbl>
              <a:tblPr bandRow="1">
                <a:tableStyleId>{616DA210-FB5B-4158-B5E0-FEB733F419BA}</a:tableStyleId>
              </a:tblPr>
              <a:tblGrid>
                <a:gridCol w="902876"/>
                <a:gridCol w="902876"/>
                <a:gridCol w="902876"/>
              </a:tblGrid>
              <a:tr h="370840">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7610618"/>
              </p:ext>
            </p:extLst>
          </p:nvPr>
        </p:nvGraphicFramePr>
        <p:xfrm>
          <a:off x="39608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845644254"/>
              </p:ext>
            </p:extLst>
          </p:nvPr>
        </p:nvGraphicFramePr>
        <p:xfrm>
          <a:off x="2680257"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185733335"/>
              </p:ext>
            </p:extLst>
          </p:nvPr>
        </p:nvGraphicFramePr>
        <p:xfrm>
          <a:off x="531812" y="4343400"/>
          <a:ext cx="1805752" cy="365633"/>
        </p:xfrm>
        <a:graphic>
          <a:graphicData uri="http://schemas.openxmlformats.org/drawingml/2006/table">
            <a:tbl>
              <a:tblPr bandRow="1">
                <a:tableStyleId>{616DA210-FB5B-4158-B5E0-FEB733F419BA}</a:tableStyleId>
              </a:tblPr>
              <a:tblGrid>
                <a:gridCol w="902876"/>
                <a:gridCol w="902876"/>
              </a:tblGrid>
              <a:tr h="31210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51211476"/>
              </p:ext>
            </p:extLst>
          </p:nvPr>
        </p:nvGraphicFramePr>
        <p:xfrm>
          <a:off x="3794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581822933"/>
              </p:ext>
            </p:extLst>
          </p:nvPr>
        </p:nvGraphicFramePr>
        <p:xfrm>
          <a:off x="1598612" y="54102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666158956"/>
              </p:ext>
            </p:extLst>
          </p:nvPr>
        </p:nvGraphicFramePr>
        <p:xfrm>
          <a:off x="4128057" y="435356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708377031"/>
              </p:ext>
            </p:extLst>
          </p:nvPr>
        </p:nvGraphicFramePr>
        <p:xfrm>
          <a:off x="56372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800926265"/>
              </p:ext>
            </p:extLst>
          </p:nvPr>
        </p:nvGraphicFramePr>
        <p:xfrm>
          <a:off x="72374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4033598800"/>
              </p:ext>
            </p:extLst>
          </p:nvPr>
        </p:nvGraphicFramePr>
        <p:xfrm>
          <a:off x="10133012" y="3048000"/>
          <a:ext cx="1805752" cy="370840"/>
        </p:xfrm>
        <a:graphic>
          <a:graphicData uri="http://schemas.openxmlformats.org/drawingml/2006/table">
            <a:tbl>
              <a:tblPr bandRow="1">
                <a:tableStyleId>{616DA210-FB5B-4158-B5E0-FEB733F419BA}</a:tableStyleId>
              </a:tblPr>
              <a:tblGrid>
                <a:gridCol w="902876"/>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729457545"/>
              </p:ext>
            </p:extLst>
          </p:nvPr>
        </p:nvGraphicFramePr>
        <p:xfrm>
          <a:off x="70850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029189550"/>
              </p:ext>
            </p:extLst>
          </p:nvPr>
        </p:nvGraphicFramePr>
        <p:xfrm>
          <a:off x="84566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3729457545"/>
              </p:ext>
            </p:extLst>
          </p:nvPr>
        </p:nvGraphicFramePr>
        <p:xfrm>
          <a:off x="9904412"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324907763"/>
              </p:ext>
            </p:extLst>
          </p:nvPr>
        </p:nvGraphicFramePr>
        <p:xfrm>
          <a:off x="11181144" y="4343400"/>
          <a:ext cx="902876" cy="370840"/>
        </p:xfrm>
        <a:graphic>
          <a:graphicData uri="http://schemas.openxmlformats.org/drawingml/2006/table">
            <a:tbl>
              <a:tblPr bandRow="1">
                <a:tableStyleId>{616DA210-FB5B-4158-B5E0-FEB733F419BA}</a:tableStyleId>
              </a:tblPr>
              <a:tblGrid>
                <a:gridCol w="902876"/>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25" name="Straight Arrow Connector 24"/>
          <p:cNvCxnSpPr>
            <a:endCxn id="8" idx="0"/>
          </p:cNvCxnSpPr>
          <p:nvPr/>
        </p:nvCxnSpPr>
        <p:spPr>
          <a:xfrm flipH="1">
            <a:off x="2712802" y="762000"/>
            <a:ext cx="2924410" cy="838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0"/>
          </p:cNvCxnSpPr>
          <p:nvPr/>
        </p:nvCxnSpPr>
        <p:spPr>
          <a:xfrm>
            <a:off x="5637212" y="762000"/>
            <a:ext cx="3939352" cy="76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8" idx="2"/>
          </p:cNvCxnSpPr>
          <p:nvPr/>
        </p:nvCxnSpPr>
        <p:spPr>
          <a:xfrm flipH="1">
            <a:off x="1943165" y="1971040"/>
            <a:ext cx="769637" cy="107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2712802" y="1981200"/>
            <a:ext cx="2150886" cy="1066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a:endCxn id="18" idx="0"/>
          </p:cNvCxnSpPr>
          <p:nvPr/>
        </p:nvCxnSpPr>
        <p:spPr>
          <a:xfrm flipH="1">
            <a:off x="8140288" y="1894840"/>
            <a:ext cx="1436276"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9" idx="2"/>
            <a:endCxn id="19" idx="0"/>
          </p:cNvCxnSpPr>
          <p:nvPr/>
        </p:nvCxnSpPr>
        <p:spPr>
          <a:xfrm>
            <a:off x="9576564" y="1894840"/>
            <a:ext cx="1459324" cy="1153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3" idx="0"/>
          </p:cNvCxnSpPr>
          <p:nvPr/>
        </p:nvCxnSpPr>
        <p:spPr>
          <a:xfrm flipH="1">
            <a:off x="1434688" y="3418840"/>
            <a:ext cx="451438"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12" idx="0"/>
          </p:cNvCxnSpPr>
          <p:nvPr/>
        </p:nvCxnSpPr>
        <p:spPr>
          <a:xfrm>
            <a:off x="1943165" y="3429000"/>
            <a:ext cx="118853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4" idx="0"/>
          </p:cNvCxnSpPr>
          <p:nvPr/>
        </p:nvCxnSpPr>
        <p:spPr>
          <a:xfrm flipH="1">
            <a:off x="830850" y="4724400"/>
            <a:ext cx="603838"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5" idx="0"/>
          </p:cNvCxnSpPr>
          <p:nvPr/>
        </p:nvCxnSpPr>
        <p:spPr>
          <a:xfrm>
            <a:off x="1434688" y="4724400"/>
            <a:ext cx="615362" cy="685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2"/>
            <a:endCxn id="16" idx="0"/>
          </p:cNvCxnSpPr>
          <p:nvPr/>
        </p:nvCxnSpPr>
        <p:spPr>
          <a:xfrm flipH="1">
            <a:off x="4579495" y="3418840"/>
            <a:ext cx="284193" cy="934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17" idx="0"/>
          </p:cNvCxnSpPr>
          <p:nvPr/>
        </p:nvCxnSpPr>
        <p:spPr>
          <a:xfrm>
            <a:off x="4863688" y="3418840"/>
            <a:ext cx="1224962" cy="924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20" idx="0"/>
          </p:cNvCxnSpPr>
          <p:nvPr/>
        </p:nvCxnSpPr>
        <p:spPr>
          <a:xfrm flipH="1">
            <a:off x="7536450" y="3413474"/>
            <a:ext cx="6038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21" idx="0"/>
          </p:cNvCxnSpPr>
          <p:nvPr/>
        </p:nvCxnSpPr>
        <p:spPr>
          <a:xfrm>
            <a:off x="8140288" y="3413474"/>
            <a:ext cx="767762"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22" idx="0"/>
          </p:cNvCxnSpPr>
          <p:nvPr/>
        </p:nvCxnSpPr>
        <p:spPr>
          <a:xfrm flipH="1">
            <a:off x="10355850" y="3413474"/>
            <a:ext cx="680038" cy="929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23" idx="0"/>
          </p:cNvCxnSpPr>
          <p:nvPr/>
        </p:nvCxnSpPr>
        <p:spPr>
          <a:xfrm>
            <a:off x="11035888" y="3429000"/>
            <a:ext cx="596694"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2089843" y="0"/>
            <a:ext cx="708471" cy="369332"/>
          </a:xfrm>
          <a:prstGeom prst="rect">
            <a:avLst/>
          </a:prstGeom>
          <a:noFill/>
        </p:spPr>
        <p:txBody>
          <a:bodyPr wrap="square" rtlCol="0">
            <a:spAutoFit/>
          </a:bodyPr>
          <a:lstStyle/>
          <a:p>
            <a:r>
              <a:rPr lang="en-US" dirty="0" smtClean="0"/>
              <a:t>L=0</a:t>
            </a:r>
            <a:endParaRPr lang="en-US" dirty="0"/>
          </a:p>
        </p:txBody>
      </p:sp>
      <p:sp>
        <p:nvSpPr>
          <p:cNvPr id="62" name="TextBox 61"/>
          <p:cNvSpPr txBox="1"/>
          <p:nvPr/>
        </p:nvSpPr>
        <p:spPr>
          <a:xfrm>
            <a:off x="9371012" y="21828"/>
            <a:ext cx="708471" cy="369332"/>
          </a:xfrm>
          <a:prstGeom prst="rect">
            <a:avLst/>
          </a:prstGeom>
          <a:noFill/>
        </p:spPr>
        <p:txBody>
          <a:bodyPr wrap="square" rtlCol="0">
            <a:spAutoFit/>
          </a:bodyPr>
          <a:lstStyle/>
          <a:p>
            <a:r>
              <a:rPr lang="en-US" dirty="0" smtClean="0"/>
              <a:t>R=8</a:t>
            </a:r>
            <a:endParaRPr lang="en-US" dirty="0"/>
          </a:p>
        </p:txBody>
      </p:sp>
      <p:sp>
        <p:nvSpPr>
          <p:cNvPr id="63" name="TextBox 62"/>
          <p:cNvSpPr txBox="1"/>
          <p:nvPr/>
        </p:nvSpPr>
        <p:spPr>
          <a:xfrm>
            <a:off x="1434688" y="358849"/>
            <a:ext cx="708471" cy="369332"/>
          </a:xfrm>
          <a:prstGeom prst="rect">
            <a:avLst/>
          </a:prstGeom>
          <a:noFill/>
        </p:spPr>
        <p:txBody>
          <a:bodyPr wrap="square" rtlCol="0">
            <a:spAutoFit/>
          </a:bodyPr>
          <a:lstStyle/>
          <a:p>
            <a:r>
              <a:rPr lang="en-US" dirty="0"/>
              <a:t>A</a:t>
            </a:r>
          </a:p>
        </p:txBody>
      </p:sp>
      <p:sp>
        <p:nvSpPr>
          <p:cNvPr id="41" name="TextBox 40"/>
          <p:cNvSpPr txBox="1"/>
          <p:nvPr/>
        </p:nvSpPr>
        <p:spPr>
          <a:xfrm>
            <a:off x="2888740" y="902409"/>
            <a:ext cx="1141253" cy="369332"/>
          </a:xfrm>
          <a:prstGeom prst="rect">
            <a:avLst/>
          </a:prstGeom>
          <a:noFill/>
        </p:spPr>
        <p:txBody>
          <a:bodyPr wrap="square" rtlCol="0">
            <a:spAutoFit/>
          </a:bodyPr>
          <a:lstStyle/>
          <a:p>
            <a:r>
              <a:rPr lang="en-US" dirty="0" smtClean="0"/>
              <a:t>MS(0, 4)</a:t>
            </a:r>
            <a:endParaRPr lang="en-US" dirty="0"/>
          </a:p>
        </p:txBody>
      </p:sp>
      <p:sp>
        <p:nvSpPr>
          <p:cNvPr id="42" name="TextBox 41"/>
          <p:cNvSpPr txBox="1"/>
          <p:nvPr/>
        </p:nvSpPr>
        <p:spPr>
          <a:xfrm>
            <a:off x="670831" y="1230868"/>
            <a:ext cx="708471" cy="369332"/>
          </a:xfrm>
          <a:prstGeom prst="rect">
            <a:avLst/>
          </a:prstGeom>
          <a:noFill/>
        </p:spPr>
        <p:txBody>
          <a:bodyPr wrap="square" rtlCol="0">
            <a:spAutoFit/>
          </a:bodyPr>
          <a:lstStyle/>
          <a:p>
            <a:r>
              <a:rPr lang="en-US" dirty="0" smtClean="0"/>
              <a:t>L=0</a:t>
            </a:r>
            <a:endParaRPr lang="en-US" dirty="0"/>
          </a:p>
        </p:txBody>
      </p:sp>
      <p:sp>
        <p:nvSpPr>
          <p:cNvPr id="44" name="TextBox 43"/>
          <p:cNvSpPr txBox="1"/>
          <p:nvPr/>
        </p:nvSpPr>
        <p:spPr>
          <a:xfrm>
            <a:off x="4367355" y="1241028"/>
            <a:ext cx="708471" cy="369332"/>
          </a:xfrm>
          <a:prstGeom prst="rect">
            <a:avLst/>
          </a:prstGeom>
          <a:noFill/>
        </p:spPr>
        <p:txBody>
          <a:bodyPr wrap="square" rtlCol="0">
            <a:spAutoFit/>
          </a:bodyPr>
          <a:lstStyle/>
          <a:p>
            <a:r>
              <a:rPr lang="en-US" dirty="0" smtClean="0"/>
              <a:t>R=4</a:t>
            </a:r>
            <a:endParaRPr lang="en-US" dirty="0"/>
          </a:p>
        </p:txBody>
      </p:sp>
      <p:sp>
        <p:nvSpPr>
          <p:cNvPr id="46" name="TextBox 45"/>
          <p:cNvSpPr txBox="1"/>
          <p:nvPr/>
        </p:nvSpPr>
        <p:spPr>
          <a:xfrm>
            <a:off x="5637212" y="26484"/>
            <a:ext cx="914400" cy="369332"/>
          </a:xfrm>
          <a:prstGeom prst="rect">
            <a:avLst/>
          </a:prstGeom>
          <a:noFill/>
        </p:spPr>
        <p:txBody>
          <a:bodyPr wrap="square" rtlCol="0">
            <a:spAutoFit/>
          </a:bodyPr>
          <a:lstStyle/>
          <a:p>
            <a:r>
              <a:rPr lang="en-US" dirty="0" smtClean="0"/>
              <a:t>Mid=4</a:t>
            </a:r>
            <a:endParaRPr lang="en-US" dirty="0"/>
          </a:p>
        </p:txBody>
      </p:sp>
      <p:sp>
        <p:nvSpPr>
          <p:cNvPr id="48" name="TextBox 47"/>
          <p:cNvSpPr txBox="1"/>
          <p:nvPr/>
        </p:nvSpPr>
        <p:spPr>
          <a:xfrm>
            <a:off x="688843" y="2673302"/>
            <a:ext cx="708471" cy="369332"/>
          </a:xfrm>
          <a:prstGeom prst="rect">
            <a:avLst/>
          </a:prstGeom>
          <a:noFill/>
        </p:spPr>
        <p:txBody>
          <a:bodyPr wrap="square" rtlCol="0">
            <a:spAutoFit/>
          </a:bodyPr>
          <a:lstStyle/>
          <a:p>
            <a:r>
              <a:rPr lang="en-US" dirty="0" smtClean="0"/>
              <a:t>L=0</a:t>
            </a:r>
            <a:endParaRPr lang="en-US" dirty="0"/>
          </a:p>
        </p:txBody>
      </p:sp>
      <p:sp>
        <p:nvSpPr>
          <p:cNvPr id="50" name="TextBox 49"/>
          <p:cNvSpPr txBox="1"/>
          <p:nvPr/>
        </p:nvSpPr>
        <p:spPr>
          <a:xfrm>
            <a:off x="2550182" y="2673302"/>
            <a:ext cx="708471" cy="369332"/>
          </a:xfrm>
          <a:prstGeom prst="rect">
            <a:avLst/>
          </a:prstGeom>
          <a:noFill/>
        </p:spPr>
        <p:txBody>
          <a:bodyPr wrap="square" rtlCol="0">
            <a:spAutoFit/>
          </a:bodyPr>
          <a:lstStyle/>
          <a:p>
            <a:r>
              <a:rPr lang="en-US" dirty="0" smtClean="0"/>
              <a:t>R=2</a:t>
            </a:r>
            <a:endParaRPr lang="en-US" dirty="0"/>
          </a:p>
        </p:txBody>
      </p:sp>
      <p:sp>
        <p:nvSpPr>
          <p:cNvPr id="52" name="TextBox 51"/>
          <p:cNvSpPr txBox="1"/>
          <p:nvPr/>
        </p:nvSpPr>
        <p:spPr>
          <a:xfrm>
            <a:off x="1379302" y="2213782"/>
            <a:ext cx="1141253" cy="369332"/>
          </a:xfrm>
          <a:prstGeom prst="rect">
            <a:avLst/>
          </a:prstGeom>
          <a:noFill/>
        </p:spPr>
        <p:txBody>
          <a:bodyPr wrap="square" rtlCol="0">
            <a:spAutoFit/>
          </a:bodyPr>
          <a:lstStyle/>
          <a:p>
            <a:r>
              <a:rPr lang="en-US" dirty="0" smtClean="0"/>
              <a:t>MS(0, 2)</a:t>
            </a:r>
            <a:endParaRPr lang="en-US" dirty="0"/>
          </a:p>
        </p:txBody>
      </p:sp>
      <p:sp>
        <p:nvSpPr>
          <p:cNvPr id="54" name="TextBox 53"/>
          <p:cNvSpPr txBox="1"/>
          <p:nvPr/>
        </p:nvSpPr>
        <p:spPr>
          <a:xfrm>
            <a:off x="2168479" y="1220708"/>
            <a:ext cx="914400" cy="369332"/>
          </a:xfrm>
          <a:prstGeom prst="rect">
            <a:avLst/>
          </a:prstGeom>
          <a:noFill/>
        </p:spPr>
        <p:txBody>
          <a:bodyPr wrap="square" rtlCol="0">
            <a:spAutoFit/>
          </a:bodyPr>
          <a:lstStyle/>
          <a:p>
            <a:r>
              <a:rPr lang="en-US" dirty="0" smtClean="0"/>
              <a:t>Mid=2</a:t>
            </a:r>
            <a:endParaRPr lang="en-US" dirty="0"/>
          </a:p>
        </p:txBody>
      </p:sp>
      <p:sp>
        <p:nvSpPr>
          <p:cNvPr id="56" name="TextBox 55"/>
          <p:cNvSpPr txBox="1"/>
          <p:nvPr/>
        </p:nvSpPr>
        <p:spPr>
          <a:xfrm>
            <a:off x="1331723" y="2659880"/>
            <a:ext cx="914400" cy="369332"/>
          </a:xfrm>
          <a:prstGeom prst="rect">
            <a:avLst/>
          </a:prstGeom>
          <a:noFill/>
        </p:spPr>
        <p:txBody>
          <a:bodyPr wrap="square" rtlCol="0">
            <a:spAutoFit/>
          </a:bodyPr>
          <a:lstStyle/>
          <a:p>
            <a:r>
              <a:rPr lang="en-US" dirty="0" smtClean="0"/>
              <a:t>Mid=1</a:t>
            </a:r>
            <a:endParaRPr lang="en-US" dirty="0"/>
          </a:p>
        </p:txBody>
      </p:sp>
      <p:pic>
        <p:nvPicPr>
          <p:cNvPr id="58" name="Picture 57"/>
          <p:cNvPicPr>
            <a:picLocks noChangeAspect="1"/>
          </p:cNvPicPr>
          <p:nvPr/>
        </p:nvPicPr>
        <p:blipFill>
          <a:blip r:embed="rId2"/>
          <a:stretch>
            <a:fillRect/>
          </a:stretch>
        </p:blipFill>
        <p:spPr>
          <a:xfrm>
            <a:off x="4573614" y="4730339"/>
            <a:ext cx="2469878" cy="1828800"/>
          </a:xfrm>
          <a:prstGeom prst="rect">
            <a:avLst/>
          </a:prstGeom>
        </p:spPr>
      </p:pic>
    </p:spTree>
    <p:extLst>
      <p:ext uri="{BB962C8B-B14F-4D97-AF65-F5344CB8AC3E}">
        <p14:creationId xmlns:p14="http://schemas.microsoft.com/office/powerpoint/2010/main" val="123877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4692</TotalTime>
  <Words>2646</Words>
  <Application>Microsoft Office PowerPoint</Application>
  <PresentationFormat>Custom</PresentationFormat>
  <Paragraphs>1697</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Comic Sans MS</vt:lpstr>
      <vt:lpstr>Corbel</vt:lpstr>
      <vt:lpstr>OCR A Extended</vt:lpstr>
      <vt:lpstr>Trebuchet MS</vt:lpstr>
      <vt:lpstr>Retrospect</vt:lpstr>
      <vt:lpstr>PowerPoint Presentation</vt:lpstr>
      <vt:lpstr>Definition of Merge Sort</vt:lpstr>
      <vt:lpstr>Time Complexity of Merge Sort</vt:lpstr>
      <vt:lpstr>How Merge Sort Works?</vt:lpstr>
      <vt:lpstr>Merge Sort Algorithm</vt:lpstr>
      <vt:lpstr>Let’s go to the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Merge Function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Enjoying the Class??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Shahriar Rahman Khan Nehal</dc:creator>
  <cp:lastModifiedBy>Shahriar Rahman Khan Nehal</cp:lastModifiedBy>
  <cp:revision>254</cp:revision>
  <dcterms:created xsi:type="dcterms:W3CDTF">2021-04-08T06:24:32Z</dcterms:created>
  <dcterms:modified xsi:type="dcterms:W3CDTF">2021-06-17T05:48:24Z</dcterms:modified>
</cp:coreProperties>
</file>