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12188825"/>
  <p:notesSz cx="6858000" cy="9144000"/>
  <p:embeddedFontLst>
    <p:embeddedFont>
      <p:font typeface="Corbel"/>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3" roundtripDataSignature="AMtx7mg5Nmw3rC3e54mT0QG+68gsTHc9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C7F5CE-EB55-4A8F-BD28-C80A69F7E23F}">
  <a:tblStyle styleId="{54C7F5CE-EB55-4A8F-BD28-C80A69F7E23F}" styleName="Table_0">
    <a:wholeTbl>
      <a:tcTxStyle b="off" i="off">
        <a:font>
          <a:latin typeface="Calibri"/>
          <a:ea typeface="Calibri"/>
          <a:cs typeface="Calibri"/>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12700">
              <a:solidFill>
                <a:schemeClr val="accent5"/>
              </a:solidFill>
              <a:prstDash val="solid"/>
              <a:round/>
              <a:headEnd len="sm" w="sm" type="none"/>
              <a:tailEnd len="sm" w="sm" type="none"/>
            </a:ln>
          </a:insideV>
        </a:tcBdr>
        <a:fill>
          <a:solidFill>
            <a:srgbClr val="E8F2F6"/>
          </a:solidFill>
        </a:fill>
      </a:tcStyle>
    </a:wholeTbl>
    <a:band1H>
      <a:tcTxStyle/>
      <a:tcStyle>
        <a:fill>
          <a:solidFill>
            <a:srgbClr val="CFE4ED"/>
          </a:solidFill>
        </a:fill>
      </a:tcStyle>
    </a:band1H>
    <a:band2H>
      <a:tcTxStyle/>
    </a:band2H>
    <a:band1V>
      <a:tcTxStyle/>
      <a:tcStyle>
        <a:fill>
          <a:solidFill>
            <a:srgbClr val="CFE4ED"/>
          </a:solidFill>
        </a:fill>
      </a:tcStyle>
    </a:band1V>
    <a:band2V>
      <a:tcTxStyle/>
    </a:band2V>
    <a:lastCol>
      <a:tcTxStyle b="on" i="off"/>
    </a:lastCol>
    <a:firstCol>
      <a:tcTxStyle b="on" i="off"/>
    </a:firstCol>
    <a:lastRow>
      <a:tcTxStyle b="on" i="off"/>
      <a:tcStyle>
        <a:tcBdr>
          <a:top>
            <a:ln cap="flat" cmpd="sng" w="25400">
              <a:solidFill>
                <a:schemeClr val="accent5"/>
              </a:solidFill>
              <a:prstDash val="solid"/>
              <a:round/>
              <a:headEnd len="sm" w="sm" type="none"/>
              <a:tailEnd len="sm" w="sm" type="none"/>
            </a:ln>
          </a:top>
        </a:tcBdr>
        <a:fill>
          <a:solidFill>
            <a:srgbClr val="E8F2F6"/>
          </a:solidFill>
        </a:fill>
      </a:tcStyle>
    </a:lastRow>
    <a:seCell>
      <a:tcTxStyle/>
    </a:seCell>
    <a:swCell>
      <a:tcTxStyle/>
    </a:swCell>
    <a:firstRow>
      <a:tcTxStyle b="on" i="off"/>
      <a:tcStyle>
        <a:fill>
          <a:solidFill>
            <a:srgbClr val="E8F2F6"/>
          </a:solidFill>
        </a:fill>
      </a:tcStyle>
    </a:firstRow>
    <a:neCell>
      <a:tcTxStyle/>
    </a:neCell>
    <a:nwCell>
      <a:tcTxStyle/>
    </a:nwCell>
  </a:tblStyle>
  <a:tblStyle styleId="{F90AA6D3-2749-4C4B-9AA7-F4F1D082144F}"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Calibri"/>
          <a:ea typeface="Calibri"/>
          <a:cs typeface="Calibri"/>
        </a:font>
        <a:schemeClr val="dk1"/>
      </a:tcTxStyle>
    </a:seCell>
    <a:swCell>
      <a:tcTxStyle b="on" i="off">
        <a:font>
          <a:latin typeface="Calibri"/>
          <a:ea typeface="Calibri"/>
          <a:cs typeface="Calibri"/>
        </a:font>
        <a:schemeClr val="dk1"/>
      </a:tcTxStyle>
    </a:swCell>
    <a:firstRow>
      <a:tcTxStyle b="on" i="off">
        <a:font>
          <a:latin typeface="Calibri"/>
          <a:ea typeface="Calibri"/>
          <a:cs typeface="Calibri"/>
        </a:font>
        <a:schemeClr val="lt1"/>
      </a:tcTxStyle>
      <a:tcStyle>
        <a:tcBdr>
          <a:bottom>
            <a:ln cap="flat" cmpd="sng" w="25400">
              <a:solidFill>
                <a:schemeClr val="dk1"/>
              </a:solidFill>
              <a:prstDash val="solid"/>
              <a:round/>
              <a:headEnd len="sm" w="sm" type="none"/>
              <a:tailEnd len="sm" w="sm" type="none"/>
            </a:ln>
          </a:bottom>
        </a:tcBdr>
        <a:fill>
          <a:solidFill>
            <a:schemeClr val="dk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39"/>
        <p:guide pos="2160"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Corbel-bold.fntdata"/><Relationship Id="rId20" Type="http://schemas.openxmlformats.org/officeDocument/2006/relationships/slide" Target="slides/slide14.xml"/><Relationship Id="rId42" Type="http://schemas.openxmlformats.org/officeDocument/2006/relationships/font" Target="fonts/Corbel-boldItalic.fntdata"/><Relationship Id="rId41" Type="http://schemas.openxmlformats.org/officeDocument/2006/relationships/font" Target="fonts/Corbel-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Corbel-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indent="-228600" lvl="1" marL="914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2pPr>
            <a:lvl3pPr indent="-228600" lvl="2" marL="1371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3pPr>
            <a:lvl4pPr indent="-228600" lvl="3" marL="1828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4pPr>
            <a:lvl5pPr indent="-228600" lvl="4" marL="22860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5pPr>
            <a:lvl6pPr indent="-228600" lvl="5" marL="2743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6pPr>
            <a:lvl7pPr indent="-228600" lvl="6" marL="3200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7pPr>
            <a:lvl8pPr indent="-228600" lvl="7" marL="3657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8pPr>
            <a:lvl9pPr indent="-228600" lvl="8" marL="4114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orbel"/>
                <a:ea typeface="Corbel"/>
                <a:cs typeface="Corbel"/>
                <a:sym typeface="Corbel"/>
              </a:rPr>
              <a:t>‹#›</a:t>
            </a:fld>
            <a:endParaRPr b="0" i="0" sz="1200" u="none" cap="none" strike="noStrike">
              <a:solidFill>
                <a:schemeClr val="dk1"/>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1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2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2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2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2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2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2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2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3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3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3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sp>
        <p:nvSpPr>
          <p:cNvPr id="21" name="Google Shape;21;p34"/>
          <p:cNvSpPr/>
          <p:nvPr/>
        </p:nvSpPr>
        <p:spPr>
          <a:xfrm>
            <a:off x="3175" y="6400800"/>
            <a:ext cx="1218565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4"/>
          <p:cNvSpPr/>
          <p:nvPr/>
        </p:nvSpPr>
        <p:spPr>
          <a:xfrm>
            <a:off x="15" y="6334316"/>
            <a:ext cx="12185650"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4"/>
          <p:cNvSpPr txBox="1"/>
          <p:nvPr>
            <p:ph type="ctrTitle"/>
          </p:nvPr>
        </p:nvSpPr>
        <p:spPr>
          <a:xfrm>
            <a:off x="1096994" y="758952"/>
            <a:ext cx="10055781"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7998"/>
              <a:buFont typeface="Calibri"/>
              <a:buNone/>
              <a:defRPr sz="7998">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4"/>
          <p:cNvSpPr txBox="1"/>
          <p:nvPr>
            <p:ph idx="1" type="subTitle"/>
          </p:nvPr>
        </p:nvSpPr>
        <p:spPr>
          <a:xfrm>
            <a:off x="1099764" y="4455621"/>
            <a:ext cx="10055781"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399"/>
              <a:buNone/>
              <a:defRPr sz="2399" cap="none">
                <a:solidFill>
                  <a:schemeClr val="dk2"/>
                </a:solidFill>
                <a:latin typeface="Calibri"/>
                <a:ea typeface="Calibri"/>
                <a:cs typeface="Calibri"/>
                <a:sym typeface="Calibri"/>
              </a:defRPr>
            </a:lvl1pPr>
            <a:lvl2pPr lvl="1" algn="ctr">
              <a:lnSpc>
                <a:spcPct val="90000"/>
              </a:lnSpc>
              <a:spcBef>
                <a:spcPts val="200"/>
              </a:spcBef>
              <a:spcAft>
                <a:spcPts val="0"/>
              </a:spcAft>
              <a:buSzPts val="2399"/>
              <a:buNone/>
              <a:defRPr sz="2399"/>
            </a:lvl2pPr>
            <a:lvl3pPr lvl="2" algn="ctr">
              <a:lnSpc>
                <a:spcPct val="90000"/>
              </a:lnSpc>
              <a:spcBef>
                <a:spcPts val="400"/>
              </a:spcBef>
              <a:spcAft>
                <a:spcPts val="0"/>
              </a:spcAft>
              <a:buSzPts val="2399"/>
              <a:buNone/>
              <a:defRPr sz="2399"/>
            </a:lvl3pPr>
            <a:lvl4pPr lvl="3" algn="ctr">
              <a:lnSpc>
                <a:spcPct val="90000"/>
              </a:lnSpc>
              <a:spcBef>
                <a:spcPts val="400"/>
              </a:spcBef>
              <a:spcAft>
                <a:spcPts val="0"/>
              </a:spcAft>
              <a:buSzPts val="1999"/>
              <a:buNone/>
              <a:defRPr sz="1999"/>
            </a:lvl4pPr>
            <a:lvl5pPr lvl="4" algn="ctr">
              <a:lnSpc>
                <a:spcPct val="90000"/>
              </a:lnSpc>
              <a:spcBef>
                <a:spcPts val="400"/>
              </a:spcBef>
              <a:spcAft>
                <a:spcPts val="0"/>
              </a:spcAft>
              <a:buSzPts val="1999"/>
              <a:buNone/>
              <a:defRPr sz="1999"/>
            </a:lvl5pPr>
            <a:lvl6pPr lvl="5" algn="ctr">
              <a:lnSpc>
                <a:spcPct val="90000"/>
              </a:lnSpc>
              <a:spcBef>
                <a:spcPts val="400"/>
              </a:spcBef>
              <a:spcAft>
                <a:spcPts val="0"/>
              </a:spcAft>
              <a:buSzPts val="1999"/>
              <a:buNone/>
              <a:defRPr sz="1999"/>
            </a:lvl6pPr>
            <a:lvl7pPr lvl="6" algn="ctr">
              <a:lnSpc>
                <a:spcPct val="90000"/>
              </a:lnSpc>
              <a:spcBef>
                <a:spcPts val="400"/>
              </a:spcBef>
              <a:spcAft>
                <a:spcPts val="0"/>
              </a:spcAft>
              <a:buSzPts val="1999"/>
              <a:buNone/>
              <a:defRPr sz="1999"/>
            </a:lvl7pPr>
            <a:lvl8pPr lvl="7" algn="ctr">
              <a:lnSpc>
                <a:spcPct val="90000"/>
              </a:lnSpc>
              <a:spcBef>
                <a:spcPts val="400"/>
              </a:spcBef>
              <a:spcAft>
                <a:spcPts val="0"/>
              </a:spcAft>
              <a:buSzPts val="1999"/>
              <a:buNone/>
              <a:defRPr sz="1999"/>
            </a:lvl8pPr>
            <a:lvl9pPr lvl="8" algn="ctr">
              <a:lnSpc>
                <a:spcPct val="90000"/>
              </a:lnSpc>
              <a:spcBef>
                <a:spcPts val="400"/>
              </a:spcBef>
              <a:spcAft>
                <a:spcPts val="400"/>
              </a:spcAft>
              <a:buSzPts val="1999"/>
              <a:buNone/>
              <a:defRPr sz="1999"/>
            </a:lvl9pPr>
          </a:lstStyle>
          <a:p/>
        </p:txBody>
      </p:sp>
      <p:sp>
        <p:nvSpPr>
          <p:cNvPr id="25" name="Google Shape;25;p34"/>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4"/>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8" name="Google Shape;28;p34"/>
          <p:cNvCxnSpPr/>
          <p:nvPr/>
        </p:nvCxnSpPr>
        <p:spPr>
          <a:xfrm>
            <a:off x="1207344" y="4343400"/>
            <a:ext cx="9872948"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43"/>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43"/>
          <p:cNvSpPr txBox="1"/>
          <p:nvPr>
            <p:ph idx="1" type="body"/>
          </p:nvPr>
        </p:nvSpPr>
        <p:spPr>
          <a:xfrm rot="5400000">
            <a:off x="4113204" y="-1170477"/>
            <a:ext cx="4023360" cy="1005578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2" name="Google Shape;92;p43"/>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3"/>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3"/>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44"/>
          <p:cNvSpPr/>
          <p:nvPr/>
        </p:nvSpPr>
        <p:spPr>
          <a:xfrm>
            <a:off x="3175" y="6400800"/>
            <a:ext cx="1218565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4"/>
          <p:cNvSpPr/>
          <p:nvPr/>
        </p:nvSpPr>
        <p:spPr>
          <a:xfrm>
            <a:off x="15" y="6334316"/>
            <a:ext cx="12185650"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4"/>
          <p:cNvSpPr txBox="1"/>
          <p:nvPr>
            <p:ph type="title"/>
          </p:nvPr>
        </p:nvSpPr>
        <p:spPr>
          <a:xfrm rot="5400000">
            <a:off x="7156786" y="1978143"/>
            <a:ext cx="5759898" cy="262821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44"/>
          <p:cNvSpPr txBox="1"/>
          <p:nvPr>
            <p:ph idx="1" type="body"/>
          </p:nvPr>
        </p:nvSpPr>
        <p:spPr>
          <a:xfrm rot="5400000">
            <a:off x="1824176" y="-573892"/>
            <a:ext cx="5759898" cy="7732286"/>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0" name="Google Shape;100;p44"/>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4"/>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4"/>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35"/>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5"/>
          <p:cNvSpPr txBox="1"/>
          <p:nvPr>
            <p:ph idx="1" type="body"/>
          </p:nvPr>
        </p:nvSpPr>
        <p:spPr>
          <a:xfrm>
            <a:off x="1096994" y="1845734"/>
            <a:ext cx="1005578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35"/>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5"/>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5"/>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36"/>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6"/>
          <p:cNvSpPr txBox="1"/>
          <p:nvPr>
            <p:ph idx="1" type="body"/>
          </p:nvPr>
        </p:nvSpPr>
        <p:spPr>
          <a:xfrm>
            <a:off x="1096992" y="1845734"/>
            <a:ext cx="4936474"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36"/>
          <p:cNvSpPr txBox="1"/>
          <p:nvPr>
            <p:ph idx="2" type="body"/>
          </p:nvPr>
        </p:nvSpPr>
        <p:spPr>
          <a:xfrm>
            <a:off x="6216301" y="1845735"/>
            <a:ext cx="4936474"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36"/>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6"/>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6"/>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2" name="Shape 42"/>
        <p:cNvGrpSpPr/>
        <p:nvPr/>
      </p:nvGrpSpPr>
      <p:grpSpPr>
        <a:xfrm>
          <a:off x="0" y="0"/>
          <a:ext cx="0" cy="0"/>
          <a:chOff x="0" y="0"/>
          <a:chExt cx="0" cy="0"/>
        </a:xfrm>
      </p:grpSpPr>
      <p:sp>
        <p:nvSpPr>
          <p:cNvPr id="43" name="Google Shape;43;p37"/>
          <p:cNvSpPr/>
          <p:nvPr/>
        </p:nvSpPr>
        <p:spPr>
          <a:xfrm>
            <a:off x="3175" y="6400800"/>
            <a:ext cx="1218565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7"/>
          <p:cNvSpPr/>
          <p:nvPr/>
        </p:nvSpPr>
        <p:spPr>
          <a:xfrm>
            <a:off x="15" y="6334316"/>
            <a:ext cx="12185650"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7"/>
          <p:cNvSpPr txBox="1"/>
          <p:nvPr>
            <p:ph type="title"/>
          </p:nvPr>
        </p:nvSpPr>
        <p:spPr>
          <a:xfrm>
            <a:off x="1096994" y="758952"/>
            <a:ext cx="10055781"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7998"/>
              <a:buFont typeface="Calibri"/>
              <a:buNone/>
              <a:defRPr b="0" sz="7998">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7"/>
          <p:cNvSpPr txBox="1"/>
          <p:nvPr>
            <p:ph idx="1" type="body"/>
          </p:nvPr>
        </p:nvSpPr>
        <p:spPr>
          <a:xfrm>
            <a:off x="1096994" y="4453128"/>
            <a:ext cx="10055781"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399"/>
              <a:buNone/>
              <a:defRPr sz="2399"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799"/>
              <a:buNone/>
              <a:defRPr sz="1799">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7" name="Google Shape;47;p37"/>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7"/>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7"/>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0" name="Google Shape;50;p37"/>
          <p:cNvCxnSpPr/>
          <p:nvPr/>
        </p:nvCxnSpPr>
        <p:spPr>
          <a:xfrm>
            <a:off x="1207344" y="4343400"/>
            <a:ext cx="9872948"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38"/>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8"/>
          <p:cNvSpPr txBox="1"/>
          <p:nvPr>
            <p:ph idx="1" type="body"/>
          </p:nvPr>
        </p:nvSpPr>
        <p:spPr>
          <a:xfrm>
            <a:off x="1096994" y="1846052"/>
            <a:ext cx="4936474"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999"/>
              <a:buNone/>
              <a:defRPr b="0" sz="1999" cap="none">
                <a:solidFill>
                  <a:schemeClr val="dk2"/>
                </a:solidFill>
              </a:defRPr>
            </a:lvl1pPr>
            <a:lvl2pPr indent="-228600" lvl="1" marL="914400" algn="l">
              <a:lnSpc>
                <a:spcPct val="90000"/>
              </a:lnSpc>
              <a:spcBef>
                <a:spcPts val="200"/>
              </a:spcBef>
              <a:spcAft>
                <a:spcPts val="0"/>
              </a:spcAft>
              <a:buSzPts val="1999"/>
              <a:buNone/>
              <a:defRPr b="1" sz="1999"/>
            </a:lvl2pPr>
            <a:lvl3pPr indent="-228600" lvl="2" marL="1371600" algn="l">
              <a:lnSpc>
                <a:spcPct val="90000"/>
              </a:lnSpc>
              <a:spcBef>
                <a:spcPts val="400"/>
              </a:spcBef>
              <a:spcAft>
                <a:spcPts val="0"/>
              </a:spcAft>
              <a:buSzPts val="1799"/>
              <a:buNone/>
              <a:defRPr b="1" sz="1799"/>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38"/>
          <p:cNvSpPr txBox="1"/>
          <p:nvPr>
            <p:ph idx="2" type="body"/>
          </p:nvPr>
        </p:nvSpPr>
        <p:spPr>
          <a:xfrm>
            <a:off x="1096994" y="2582334"/>
            <a:ext cx="4936474"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38"/>
          <p:cNvSpPr txBox="1"/>
          <p:nvPr>
            <p:ph idx="3" type="body"/>
          </p:nvPr>
        </p:nvSpPr>
        <p:spPr>
          <a:xfrm>
            <a:off x="6216301" y="1846052"/>
            <a:ext cx="4936474"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999"/>
              <a:buNone/>
              <a:defRPr b="0" sz="1999" cap="none">
                <a:solidFill>
                  <a:schemeClr val="dk2"/>
                </a:solidFill>
              </a:defRPr>
            </a:lvl1pPr>
            <a:lvl2pPr indent="-228600" lvl="1" marL="914400" algn="l">
              <a:lnSpc>
                <a:spcPct val="90000"/>
              </a:lnSpc>
              <a:spcBef>
                <a:spcPts val="200"/>
              </a:spcBef>
              <a:spcAft>
                <a:spcPts val="0"/>
              </a:spcAft>
              <a:buSzPts val="1999"/>
              <a:buNone/>
              <a:defRPr b="1" sz="1999"/>
            </a:lvl2pPr>
            <a:lvl3pPr indent="-228600" lvl="2" marL="1371600" algn="l">
              <a:lnSpc>
                <a:spcPct val="90000"/>
              </a:lnSpc>
              <a:spcBef>
                <a:spcPts val="400"/>
              </a:spcBef>
              <a:spcAft>
                <a:spcPts val="0"/>
              </a:spcAft>
              <a:buSzPts val="1799"/>
              <a:buNone/>
              <a:defRPr b="1" sz="1799"/>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38"/>
          <p:cNvSpPr txBox="1"/>
          <p:nvPr>
            <p:ph idx="4" type="body"/>
          </p:nvPr>
        </p:nvSpPr>
        <p:spPr>
          <a:xfrm>
            <a:off x="6216301" y="2582334"/>
            <a:ext cx="4936474"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38"/>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8"/>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8"/>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39"/>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9"/>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9"/>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40"/>
          <p:cNvSpPr/>
          <p:nvPr/>
        </p:nvSpPr>
        <p:spPr>
          <a:xfrm>
            <a:off x="3175" y="6400800"/>
            <a:ext cx="1218565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0"/>
          <p:cNvSpPr/>
          <p:nvPr/>
        </p:nvSpPr>
        <p:spPr>
          <a:xfrm>
            <a:off x="15" y="6334316"/>
            <a:ext cx="12185650"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0"/>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0"/>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41"/>
          <p:cNvSpPr/>
          <p:nvPr/>
        </p:nvSpPr>
        <p:spPr>
          <a:xfrm>
            <a:off x="17" y="0"/>
            <a:ext cx="4049736"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1"/>
          <p:cNvSpPr/>
          <p:nvPr/>
        </p:nvSpPr>
        <p:spPr>
          <a:xfrm>
            <a:off x="4039019" y="0"/>
            <a:ext cx="639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1"/>
          <p:cNvSpPr txBox="1"/>
          <p:nvPr>
            <p:ph type="title"/>
          </p:nvPr>
        </p:nvSpPr>
        <p:spPr>
          <a:xfrm>
            <a:off x="457081" y="594359"/>
            <a:ext cx="3199567"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599"/>
              <a:buFont typeface="Calibri"/>
              <a:buNone/>
              <a:defRPr b="0" sz="3599">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41"/>
          <p:cNvSpPr txBox="1"/>
          <p:nvPr>
            <p:ph idx="1" type="body"/>
          </p:nvPr>
        </p:nvSpPr>
        <p:spPr>
          <a:xfrm>
            <a:off x="4799350" y="731520"/>
            <a:ext cx="6490549"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6" name="Google Shape;76;p41"/>
          <p:cNvSpPr txBox="1"/>
          <p:nvPr>
            <p:ph idx="2" type="body"/>
          </p:nvPr>
        </p:nvSpPr>
        <p:spPr>
          <a:xfrm>
            <a:off x="457081" y="2926080"/>
            <a:ext cx="3199567"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7" name="Google Shape;77;p41"/>
          <p:cNvSpPr txBox="1"/>
          <p:nvPr>
            <p:ph idx="10" type="dt"/>
          </p:nvPr>
        </p:nvSpPr>
        <p:spPr>
          <a:xfrm>
            <a:off x="465391" y="6459786"/>
            <a:ext cx="261782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1"/>
          <p:cNvSpPr txBox="1"/>
          <p:nvPr>
            <p:ph idx="11" type="ftr"/>
          </p:nvPr>
        </p:nvSpPr>
        <p:spPr>
          <a:xfrm>
            <a:off x="4799350" y="6459786"/>
            <a:ext cx="464699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1"/>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600">
                <a:solidFill>
                  <a:schemeClr val="dk2"/>
                </a:solidFill>
                <a:latin typeface="Calibri"/>
                <a:ea typeface="Calibri"/>
                <a:cs typeface="Calibri"/>
                <a:sym typeface="Calibri"/>
              </a:defRPr>
            </a:lvl1pPr>
            <a:lvl2pPr indent="0" lvl="1" marL="0" algn="r">
              <a:spcBef>
                <a:spcPts val="0"/>
              </a:spcBef>
              <a:buNone/>
              <a:defRPr sz="1600">
                <a:solidFill>
                  <a:schemeClr val="dk2"/>
                </a:solidFill>
                <a:latin typeface="Calibri"/>
                <a:ea typeface="Calibri"/>
                <a:cs typeface="Calibri"/>
                <a:sym typeface="Calibri"/>
              </a:defRPr>
            </a:lvl2pPr>
            <a:lvl3pPr indent="0" lvl="2" marL="0" algn="r">
              <a:spcBef>
                <a:spcPts val="0"/>
              </a:spcBef>
              <a:buNone/>
              <a:defRPr sz="1600">
                <a:solidFill>
                  <a:schemeClr val="dk2"/>
                </a:solidFill>
                <a:latin typeface="Calibri"/>
                <a:ea typeface="Calibri"/>
                <a:cs typeface="Calibri"/>
                <a:sym typeface="Calibri"/>
              </a:defRPr>
            </a:lvl3pPr>
            <a:lvl4pPr indent="0" lvl="3" marL="0" algn="r">
              <a:spcBef>
                <a:spcPts val="0"/>
              </a:spcBef>
              <a:buNone/>
              <a:defRPr sz="1600">
                <a:solidFill>
                  <a:schemeClr val="dk2"/>
                </a:solidFill>
                <a:latin typeface="Calibri"/>
                <a:ea typeface="Calibri"/>
                <a:cs typeface="Calibri"/>
                <a:sym typeface="Calibri"/>
              </a:defRPr>
            </a:lvl4pPr>
            <a:lvl5pPr indent="0" lvl="4" marL="0" algn="r">
              <a:spcBef>
                <a:spcPts val="0"/>
              </a:spcBef>
              <a:buNone/>
              <a:defRPr sz="1600">
                <a:solidFill>
                  <a:schemeClr val="dk2"/>
                </a:solidFill>
                <a:latin typeface="Calibri"/>
                <a:ea typeface="Calibri"/>
                <a:cs typeface="Calibri"/>
                <a:sym typeface="Calibri"/>
              </a:defRPr>
            </a:lvl5pPr>
            <a:lvl6pPr indent="0" lvl="5" marL="0" algn="r">
              <a:spcBef>
                <a:spcPts val="0"/>
              </a:spcBef>
              <a:buNone/>
              <a:defRPr sz="1600">
                <a:solidFill>
                  <a:schemeClr val="dk2"/>
                </a:solidFill>
                <a:latin typeface="Calibri"/>
                <a:ea typeface="Calibri"/>
                <a:cs typeface="Calibri"/>
                <a:sym typeface="Calibri"/>
              </a:defRPr>
            </a:lvl6pPr>
            <a:lvl7pPr indent="0" lvl="6" marL="0" algn="r">
              <a:spcBef>
                <a:spcPts val="0"/>
              </a:spcBef>
              <a:buNone/>
              <a:defRPr sz="1600">
                <a:solidFill>
                  <a:schemeClr val="dk2"/>
                </a:solidFill>
                <a:latin typeface="Calibri"/>
                <a:ea typeface="Calibri"/>
                <a:cs typeface="Calibri"/>
                <a:sym typeface="Calibri"/>
              </a:defRPr>
            </a:lvl7pPr>
            <a:lvl8pPr indent="0" lvl="7" marL="0" algn="r">
              <a:spcBef>
                <a:spcPts val="0"/>
              </a:spcBef>
              <a:buNone/>
              <a:defRPr sz="1600">
                <a:solidFill>
                  <a:schemeClr val="dk2"/>
                </a:solidFill>
                <a:latin typeface="Calibri"/>
                <a:ea typeface="Calibri"/>
                <a:cs typeface="Calibri"/>
                <a:sym typeface="Calibri"/>
              </a:defRPr>
            </a:lvl8pPr>
            <a:lvl9pPr indent="0" lvl="8" marL="0" algn="r">
              <a:spcBef>
                <a:spcPts val="0"/>
              </a:spcBef>
              <a:buNone/>
              <a:defRPr sz="160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0" name="Shape 80"/>
        <p:cNvGrpSpPr/>
        <p:nvPr/>
      </p:nvGrpSpPr>
      <p:grpSpPr>
        <a:xfrm>
          <a:off x="0" y="0"/>
          <a:ext cx="0" cy="0"/>
          <a:chOff x="0" y="0"/>
          <a:chExt cx="0" cy="0"/>
        </a:xfrm>
      </p:grpSpPr>
      <p:sp>
        <p:nvSpPr>
          <p:cNvPr id="81" name="Google Shape;81;p42"/>
          <p:cNvSpPr/>
          <p:nvPr/>
        </p:nvSpPr>
        <p:spPr>
          <a:xfrm>
            <a:off x="0" y="4953000"/>
            <a:ext cx="12185650"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2"/>
          <p:cNvSpPr/>
          <p:nvPr/>
        </p:nvSpPr>
        <p:spPr>
          <a:xfrm>
            <a:off x="15" y="4915076"/>
            <a:ext cx="12185650"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2"/>
          <p:cNvSpPr txBox="1"/>
          <p:nvPr>
            <p:ph type="title"/>
          </p:nvPr>
        </p:nvSpPr>
        <p:spPr>
          <a:xfrm>
            <a:off x="1096995" y="5074920"/>
            <a:ext cx="10111011"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599"/>
              <a:buFont typeface="Calibri"/>
              <a:buNone/>
              <a:defRPr b="0" sz="3599">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2"/>
          <p:cNvSpPr/>
          <p:nvPr>
            <p:ph idx="2" type="pic"/>
          </p:nvPr>
        </p:nvSpPr>
        <p:spPr>
          <a:xfrm>
            <a:off x="15" y="0"/>
            <a:ext cx="12188810" cy="4915076"/>
          </a:xfrm>
          <a:prstGeom prst="rect">
            <a:avLst/>
          </a:prstGeom>
          <a:solidFill>
            <a:srgbClr val="D2CDB0"/>
          </a:solid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199"/>
              <a:buFont typeface="Calibri"/>
              <a:buNone/>
              <a:defRPr b="0" i="0" sz="3199"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799"/>
              <a:buFont typeface="Calibri"/>
              <a:buNone/>
              <a:defRPr b="0" i="0" sz="2799"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399"/>
              <a:buFont typeface="Calibri"/>
              <a:buNone/>
              <a:defRPr b="0" i="0" sz="2399"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1999"/>
              <a:buFont typeface="Calibri"/>
              <a:buNone/>
              <a:defRPr b="0" i="0" sz="1999"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1999"/>
              <a:buFont typeface="Calibri"/>
              <a:buNone/>
              <a:defRPr b="0" i="0" sz="1999"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1999"/>
              <a:buFont typeface="Calibri"/>
              <a:buNone/>
              <a:defRPr b="0" i="0" sz="1999"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1999"/>
              <a:buFont typeface="Calibri"/>
              <a:buNone/>
              <a:defRPr b="0" i="0" sz="1999"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1999"/>
              <a:buFont typeface="Calibri"/>
              <a:buNone/>
              <a:defRPr b="0" i="0" sz="1999"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1999"/>
              <a:buFont typeface="Calibri"/>
              <a:buNone/>
              <a:defRPr b="0" i="0" sz="1999" u="none" cap="none" strike="noStrike">
                <a:solidFill>
                  <a:srgbClr val="3F3F3F"/>
                </a:solidFill>
                <a:latin typeface="Calibri"/>
                <a:ea typeface="Calibri"/>
                <a:cs typeface="Calibri"/>
                <a:sym typeface="Calibri"/>
              </a:defRPr>
            </a:lvl9pPr>
          </a:lstStyle>
          <a:p/>
        </p:txBody>
      </p:sp>
      <p:sp>
        <p:nvSpPr>
          <p:cNvPr id="85" name="Google Shape;85;p42"/>
          <p:cNvSpPr txBox="1"/>
          <p:nvPr>
            <p:ph idx="1" type="body"/>
          </p:nvPr>
        </p:nvSpPr>
        <p:spPr>
          <a:xfrm>
            <a:off x="1096994" y="5907024"/>
            <a:ext cx="1011063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6" name="Google Shape;86;p42"/>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2"/>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2"/>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p:nvPr/>
        </p:nvSpPr>
        <p:spPr>
          <a:xfrm>
            <a:off x="1"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33"/>
          <p:cNvSpPr/>
          <p:nvPr/>
        </p:nvSpPr>
        <p:spPr>
          <a:xfrm>
            <a:off x="15" y="6334316"/>
            <a:ext cx="1218881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3"/>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799"/>
              <a:buFont typeface="Calibri"/>
              <a:buNone/>
              <a:defRPr b="0" i="0" sz="4799"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33"/>
          <p:cNvSpPr txBox="1"/>
          <p:nvPr>
            <p:ph idx="1" type="body"/>
          </p:nvPr>
        </p:nvSpPr>
        <p:spPr>
          <a:xfrm>
            <a:off x="1096994" y="1845734"/>
            <a:ext cx="10055781" cy="4023360"/>
          </a:xfrm>
          <a:prstGeom prst="rect">
            <a:avLst/>
          </a:prstGeom>
          <a:noFill/>
          <a:ln>
            <a:noFill/>
          </a:ln>
        </p:spPr>
        <p:txBody>
          <a:bodyPr anchorCtr="0" anchor="t" bIns="45700" lIns="0" spcFirstLastPara="1" rIns="0" wrap="square" tIns="45700">
            <a:normAutofit/>
          </a:bodyPr>
          <a:lstStyle>
            <a:lvl1pPr indent="-355536" lvl="0" marL="457200" marR="0" rtl="0" algn="l">
              <a:lnSpc>
                <a:spcPct val="90000"/>
              </a:lnSpc>
              <a:spcBef>
                <a:spcPts val="1200"/>
              </a:spcBef>
              <a:spcAft>
                <a:spcPts val="0"/>
              </a:spcAft>
              <a:buClr>
                <a:schemeClr val="accent1"/>
              </a:buClr>
              <a:buSzPts val="1999"/>
              <a:buFont typeface="Calibri"/>
              <a:buChar char=" "/>
              <a:defRPr b="0" i="0" sz="1999" u="none" cap="none" strike="noStrike">
                <a:solidFill>
                  <a:srgbClr val="3F3F3F"/>
                </a:solidFill>
                <a:latin typeface="Calibri"/>
                <a:ea typeface="Calibri"/>
                <a:cs typeface="Calibri"/>
                <a:sym typeface="Calibri"/>
              </a:defRPr>
            </a:lvl1pPr>
            <a:lvl2pPr indent="-342836" lvl="1" marL="914400" marR="0" rtl="0" algn="l">
              <a:lnSpc>
                <a:spcPct val="90000"/>
              </a:lnSpc>
              <a:spcBef>
                <a:spcPts val="200"/>
              </a:spcBef>
              <a:spcAft>
                <a:spcPts val="0"/>
              </a:spcAft>
              <a:buClr>
                <a:schemeClr val="accent1"/>
              </a:buClr>
              <a:buSzPts val="1799"/>
              <a:buFont typeface="Calibri"/>
              <a:buChar char="◦"/>
              <a:defRPr b="0" i="0" sz="1799"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33"/>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6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33"/>
          <p:cNvSpPr txBox="1"/>
          <p:nvPr>
            <p:ph idx="11" type="ftr"/>
          </p:nvPr>
        </p:nvSpPr>
        <p:spPr>
          <a:xfrm>
            <a:off x="3685225" y="6459786"/>
            <a:ext cx="4821548"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33"/>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rgbClr val="FFFFFF"/>
                </a:solidFill>
                <a:latin typeface="Calibri"/>
                <a:ea typeface="Calibri"/>
                <a:cs typeface="Calibri"/>
                <a:sym typeface="Calibri"/>
              </a:defRPr>
            </a:lvl1pPr>
            <a:lvl2pPr indent="0" lvl="1" marL="0" marR="0" rtl="0" algn="r">
              <a:spcBef>
                <a:spcPts val="0"/>
              </a:spcBef>
              <a:buNone/>
              <a:defRPr b="0" i="0" sz="1600" u="none" cap="none" strike="noStrike">
                <a:solidFill>
                  <a:srgbClr val="FFFFFF"/>
                </a:solidFill>
                <a:latin typeface="Calibri"/>
                <a:ea typeface="Calibri"/>
                <a:cs typeface="Calibri"/>
                <a:sym typeface="Calibri"/>
              </a:defRPr>
            </a:lvl2pPr>
            <a:lvl3pPr indent="0" lvl="2" marL="0" marR="0" rtl="0" algn="r">
              <a:spcBef>
                <a:spcPts val="0"/>
              </a:spcBef>
              <a:buNone/>
              <a:defRPr b="0" i="0" sz="1600" u="none" cap="none" strike="noStrike">
                <a:solidFill>
                  <a:srgbClr val="FFFFFF"/>
                </a:solidFill>
                <a:latin typeface="Calibri"/>
                <a:ea typeface="Calibri"/>
                <a:cs typeface="Calibri"/>
                <a:sym typeface="Calibri"/>
              </a:defRPr>
            </a:lvl3pPr>
            <a:lvl4pPr indent="0" lvl="3" marL="0" marR="0" rtl="0" algn="r">
              <a:spcBef>
                <a:spcPts val="0"/>
              </a:spcBef>
              <a:buNone/>
              <a:defRPr b="0" i="0" sz="1600" u="none" cap="none" strike="noStrike">
                <a:solidFill>
                  <a:srgbClr val="FFFFFF"/>
                </a:solidFill>
                <a:latin typeface="Calibri"/>
                <a:ea typeface="Calibri"/>
                <a:cs typeface="Calibri"/>
                <a:sym typeface="Calibri"/>
              </a:defRPr>
            </a:lvl4pPr>
            <a:lvl5pPr indent="0" lvl="4" marL="0" marR="0" rtl="0" algn="r">
              <a:spcBef>
                <a:spcPts val="0"/>
              </a:spcBef>
              <a:buNone/>
              <a:defRPr b="0" i="0" sz="1600" u="none" cap="none" strike="noStrike">
                <a:solidFill>
                  <a:srgbClr val="FFFFFF"/>
                </a:solidFill>
                <a:latin typeface="Calibri"/>
                <a:ea typeface="Calibri"/>
                <a:cs typeface="Calibri"/>
                <a:sym typeface="Calibri"/>
              </a:defRPr>
            </a:lvl5pPr>
            <a:lvl6pPr indent="0" lvl="5" marL="0" marR="0" rtl="0" algn="r">
              <a:spcBef>
                <a:spcPts val="0"/>
              </a:spcBef>
              <a:buNone/>
              <a:defRPr b="0" i="0" sz="1600" u="none" cap="none" strike="noStrike">
                <a:solidFill>
                  <a:srgbClr val="FFFFFF"/>
                </a:solidFill>
                <a:latin typeface="Calibri"/>
                <a:ea typeface="Calibri"/>
                <a:cs typeface="Calibri"/>
                <a:sym typeface="Calibri"/>
              </a:defRPr>
            </a:lvl6pPr>
            <a:lvl7pPr indent="0" lvl="6" marL="0" marR="0" rtl="0" algn="r">
              <a:spcBef>
                <a:spcPts val="0"/>
              </a:spcBef>
              <a:buNone/>
              <a:defRPr b="0" i="0" sz="1600" u="none" cap="none" strike="noStrike">
                <a:solidFill>
                  <a:srgbClr val="FFFFFF"/>
                </a:solidFill>
                <a:latin typeface="Calibri"/>
                <a:ea typeface="Calibri"/>
                <a:cs typeface="Calibri"/>
                <a:sym typeface="Calibri"/>
              </a:defRPr>
            </a:lvl7pPr>
            <a:lvl8pPr indent="0" lvl="7" marL="0" marR="0" rtl="0" algn="r">
              <a:spcBef>
                <a:spcPts val="0"/>
              </a:spcBef>
              <a:buNone/>
              <a:defRPr b="0" i="0" sz="1600" u="none" cap="none" strike="noStrike">
                <a:solidFill>
                  <a:srgbClr val="FFFFFF"/>
                </a:solidFill>
                <a:latin typeface="Calibri"/>
                <a:ea typeface="Calibri"/>
                <a:cs typeface="Calibri"/>
                <a:sym typeface="Calibri"/>
              </a:defRPr>
            </a:lvl8pPr>
            <a:lvl9pPr indent="0" lvl="8" marL="0" marR="0" rtl="0" algn="r">
              <a:spcBef>
                <a:spcPts val="0"/>
              </a:spcBef>
              <a:buNone/>
              <a:defRPr b="0" i="0" sz="16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33"/>
          <p:cNvCxnSpPr/>
          <p:nvPr/>
        </p:nvCxnSpPr>
        <p:spPr>
          <a:xfrm>
            <a:off x="1193221" y="1737845"/>
            <a:ext cx="9964364" cy="0"/>
          </a:xfrm>
          <a:prstGeom prst="straightConnector1">
            <a:avLst/>
          </a:prstGeom>
          <a:noFill/>
          <a:ln cap="flat" cmpd="sng" w="9525">
            <a:solidFill>
              <a:srgbClr val="7F7F7F"/>
            </a:solidFill>
            <a:prstDash val="solid"/>
            <a:round/>
            <a:headEnd len="sm" w="sm" type="none"/>
            <a:tailEnd len="sm" w="sm" type="none"/>
          </a:ln>
        </p:spPr>
      </p:cxnSp>
      <p:sp>
        <p:nvSpPr>
          <p:cNvPr id="18" name="Google Shape;18;p33"/>
          <p:cNvSpPr txBox="1"/>
          <p:nvPr/>
        </p:nvSpPr>
        <p:spPr>
          <a:xfrm flipH="1">
            <a:off x="4959729" y="6455579"/>
            <a:ext cx="27384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Lec Shahriar Rahman Khan</a:t>
            </a:r>
            <a:endParaRPr sz="1800">
              <a:solidFill>
                <a:schemeClr val="lt1"/>
              </a:solidFill>
              <a:latin typeface="Calibri"/>
              <a:ea typeface="Calibri"/>
              <a:cs typeface="Calibri"/>
              <a:sym typeface="Calibri"/>
            </a:endParaRPr>
          </a:p>
        </p:txBody>
      </p:sp>
      <p:pic>
        <p:nvPicPr>
          <p:cNvPr descr="Military Institute of Science and Technology - Wikipedia" id="19" name="Google Shape;19;p33"/>
          <p:cNvPicPr preferRelativeResize="0"/>
          <p:nvPr/>
        </p:nvPicPr>
        <p:blipFill rotWithShape="1">
          <a:blip r:embed="rId1">
            <a:alphaModFix/>
          </a:blip>
          <a:srcRect b="0" l="0" r="0" t="0"/>
          <a:stretch/>
        </p:blipFill>
        <p:spPr>
          <a:xfrm>
            <a:off x="10285412" y="445795"/>
            <a:ext cx="1217605" cy="113237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dummies.com/web-design-development/site-development/a-sample-web-page-in-html/" TargetMode="External"/><Relationship Id="rId4" Type="http://schemas.openxmlformats.org/officeDocument/2006/relationships/hyperlink" Target="https://docs.google.com/document/d/1cy-QBT8_91pD1D81MGRBR4HFbQCXJavvGVYCB_Gj_9s/edit?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0.jpg"/><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gif"/><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2.gif"/><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
          <p:cNvSpPr txBox="1"/>
          <p:nvPr/>
        </p:nvSpPr>
        <p:spPr>
          <a:xfrm>
            <a:off x="1062059" y="291446"/>
            <a:ext cx="10390575" cy="541474"/>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a:buNone/>
            </a:pPr>
            <a:r>
              <a:rPr lang="en-US" sz="2400">
                <a:solidFill>
                  <a:schemeClr val="dk1"/>
                </a:solidFill>
                <a:latin typeface="Trebuchet MS"/>
                <a:ea typeface="Trebuchet MS"/>
                <a:cs typeface="Trebuchet MS"/>
                <a:sym typeface="Trebuchet MS"/>
              </a:rPr>
              <a:t>Department of Computer Science &amp; Engineering (CSE) </a:t>
            </a:r>
            <a:endParaRPr sz="2400">
              <a:solidFill>
                <a:schemeClr val="dk1"/>
              </a:solidFill>
              <a:latin typeface="Trebuchet MS"/>
              <a:ea typeface="Trebuchet MS"/>
              <a:cs typeface="Trebuchet MS"/>
              <a:sym typeface="Trebuchet MS"/>
            </a:endParaRPr>
          </a:p>
        </p:txBody>
      </p:sp>
      <p:sp>
        <p:nvSpPr>
          <p:cNvPr id="108" name="Google Shape;108;p1"/>
          <p:cNvSpPr txBox="1"/>
          <p:nvPr/>
        </p:nvSpPr>
        <p:spPr>
          <a:xfrm>
            <a:off x="1522413" y="1600200"/>
            <a:ext cx="9144000" cy="2387600"/>
          </a:xfrm>
          <a:prstGeom prst="rect">
            <a:avLst/>
          </a:prstGeom>
          <a:noFill/>
          <a:ln>
            <a:noFill/>
          </a:ln>
        </p:spPr>
        <p:txBody>
          <a:bodyPr anchorCtr="0" anchor="b" bIns="45700" lIns="91425" spcFirstLastPara="1" rIns="91425" wrap="square" tIns="45700">
            <a:normAutofit fontScale="97500"/>
          </a:bodyPr>
          <a:lstStyle/>
          <a:p>
            <a:pPr indent="0" lvl="0" marL="0" marR="0" rtl="0" algn="ctr">
              <a:lnSpc>
                <a:spcPct val="90000"/>
              </a:lnSpc>
              <a:spcBef>
                <a:spcPts val="0"/>
              </a:spcBef>
              <a:spcAft>
                <a:spcPts val="0"/>
              </a:spcAft>
              <a:buClr>
                <a:schemeClr val="dk1"/>
              </a:buClr>
              <a:buSzPct val="100000"/>
              <a:buFont typeface="Trebuchet MS"/>
              <a:buNone/>
            </a:pPr>
            <a:r>
              <a:rPr b="1" lang="en-US" sz="5400">
                <a:solidFill>
                  <a:schemeClr val="dk1"/>
                </a:solidFill>
                <a:latin typeface="Trebuchet MS"/>
                <a:ea typeface="Trebuchet MS"/>
                <a:cs typeface="Trebuchet MS"/>
                <a:sym typeface="Trebuchet MS"/>
              </a:rPr>
              <a:t>Course Title:</a:t>
            </a:r>
            <a:br>
              <a:rPr b="1" lang="en-US" sz="5400">
                <a:solidFill>
                  <a:schemeClr val="dk1"/>
                </a:solidFill>
                <a:latin typeface="Trebuchet MS"/>
                <a:ea typeface="Trebuchet MS"/>
                <a:cs typeface="Trebuchet MS"/>
                <a:sym typeface="Trebuchet MS"/>
              </a:rPr>
            </a:br>
            <a:r>
              <a:rPr b="1" lang="en-US" sz="5400">
                <a:solidFill>
                  <a:schemeClr val="dk1"/>
                </a:solidFill>
                <a:latin typeface="Trebuchet MS"/>
                <a:ea typeface="Trebuchet MS"/>
                <a:cs typeface="Trebuchet MS"/>
                <a:sym typeface="Trebuchet MS"/>
              </a:rPr>
              <a:t>Data Structures and Algorithms-I Sessional</a:t>
            </a:r>
            <a:endParaRPr b="1" sz="5400">
              <a:solidFill>
                <a:schemeClr val="dk1"/>
              </a:solidFill>
              <a:latin typeface="Trebuchet MS"/>
              <a:ea typeface="Trebuchet MS"/>
              <a:cs typeface="Trebuchet MS"/>
              <a:sym typeface="Trebuchet MS"/>
            </a:endParaRPr>
          </a:p>
        </p:txBody>
      </p:sp>
      <p:sp>
        <p:nvSpPr>
          <p:cNvPr id="109" name="Google Shape;109;p1"/>
          <p:cNvSpPr txBox="1"/>
          <p:nvPr/>
        </p:nvSpPr>
        <p:spPr>
          <a:xfrm>
            <a:off x="8013399" y="4952999"/>
            <a:ext cx="3439235" cy="1542197"/>
          </a:xfrm>
          <a:prstGeom prst="rect">
            <a:avLst/>
          </a:prstGeom>
          <a:noFill/>
          <a:ln>
            <a:noFill/>
          </a:ln>
        </p:spPr>
        <p:txBody>
          <a:bodyPr anchorCtr="0" anchor="t" bIns="45700" lIns="91425" spcFirstLastPara="1" rIns="91425" wrap="square" tIns="45700">
            <a:normAutofit/>
          </a:bodyPr>
          <a:lstStyle/>
          <a:p>
            <a:pPr indent="0" lvl="0" marL="0" marR="0" rtl="0" algn="r">
              <a:lnSpc>
                <a:spcPct val="90000"/>
              </a:lnSpc>
              <a:spcBef>
                <a:spcPts val="0"/>
              </a:spcBef>
              <a:spcAft>
                <a:spcPts val="0"/>
              </a:spcAft>
              <a:buClr>
                <a:schemeClr val="dk1"/>
              </a:buClr>
              <a:buSzPts val="2400"/>
              <a:buFont typeface="Arial"/>
              <a:buNone/>
            </a:pPr>
            <a:r>
              <a:rPr lang="en-US" sz="2400">
                <a:solidFill>
                  <a:schemeClr val="dk1"/>
                </a:solidFill>
                <a:latin typeface="Trebuchet MS"/>
                <a:ea typeface="Trebuchet MS"/>
                <a:cs typeface="Trebuchet MS"/>
                <a:sym typeface="Trebuchet MS"/>
              </a:rPr>
              <a:t>Course Code: CSE 204</a:t>
            </a:r>
            <a:endParaRPr/>
          </a:p>
          <a:p>
            <a:pPr indent="0" lvl="0" marL="0" marR="0" rtl="0" algn="r">
              <a:lnSpc>
                <a:spcPct val="90000"/>
              </a:lnSpc>
              <a:spcBef>
                <a:spcPts val="1000"/>
              </a:spcBef>
              <a:spcAft>
                <a:spcPts val="0"/>
              </a:spcAft>
              <a:buClr>
                <a:schemeClr val="dk1"/>
              </a:buClr>
              <a:buSzPts val="2400"/>
              <a:buFont typeface="Arial"/>
              <a:buNone/>
            </a:pPr>
            <a:r>
              <a:rPr lang="en-US" sz="2400">
                <a:solidFill>
                  <a:schemeClr val="dk1"/>
                </a:solidFill>
                <a:latin typeface="Trebuchet MS"/>
                <a:ea typeface="Trebuchet MS"/>
                <a:cs typeface="Trebuchet MS"/>
                <a:sym typeface="Trebuchet MS"/>
              </a:rPr>
              <a:t>Credit Hr: 1.50</a:t>
            </a:r>
            <a:endParaRPr/>
          </a:p>
          <a:p>
            <a:pPr indent="0" lvl="0" marL="0" marR="0" rtl="0" algn="r">
              <a:lnSpc>
                <a:spcPct val="90000"/>
              </a:lnSpc>
              <a:spcBef>
                <a:spcPts val="1000"/>
              </a:spcBef>
              <a:spcAft>
                <a:spcPts val="0"/>
              </a:spcAft>
              <a:buClr>
                <a:schemeClr val="dk1"/>
              </a:buClr>
              <a:buSzPts val="2400"/>
              <a:buFont typeface="Arial"/>
              <a:buNone/>
            </a:pPr>
            <a:r>
              <a:rPr lang="en-US" sz="2400">
                <a:solidFill>
                  <a:schemeClr val="dk1"/>
                </a:solidFill>
                <a:latin typeface="Trebuchet MS"/>
                <a:ea typeface="Trebuchet MS"/>
                <a:cs typeface="Trebuchet MS"/>
                <a:sym typeface="Trebuchet MS"/>
              </a:rPr>
              <a:t>Contact Hr: 3.00</a:t>
            </a:r>
            <a:endParaRPr sz="2400">
              <a:solidFill>
                <a:schemeClr val="dk1"/>
              </a:solidFill>
              <a:latin typeface="Trebuchet MS"/>
              <a:ea typeface="Trebuchet MS"/>
              <a:cs typeface="Trebuchet MS"/>
              <a:sym typeface="Trebuchet MS"/>
            </a:endParaRPr>
          </a:p>
        </p:txBody>
      </p:sp>
      <p:sp>
        <p:nvSpPr>
          <p:cNvPr id="110" name="Google Shape;110;p1"/>
          <p:cNvSpPr txBox="1"/>
          <p:nvPr/>
        </p:nvSpPr>
        <p:spPr>
          <a:xfrm>
            <a:off x="1062059" y="4952999"/>
            <a:ext cx="3439235" cy="154219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Trebuchet MS"/>
                <a:ea typeface="Trebuchet MS"/>
                <a:cs typeface="Trebuchet MS"/>
                <a:sym typeface="Trebuchet MS"/>
              </a:rPr>
              <a:t>Shahriar Rahman Khan</a:t>
            </a:r>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Trebuchet MS"/>
                <a:ea typeface="Trebuchet MS"/>
                <a:cs typeface="Trebuchet MS"/>
                <a:sym typeface="Trebuchet MS"/>
              </a:rPr>
              <a:t>Lecturer</a:t>
            </a:r>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Trebuchet MS"/>
                <a:ea typeface="Trebuchet MS"/>
                <a:cs typeface="Trebuchet MS"/>
                <a:sym typeface="Trebuchet MS"/>
              </a:rPr>
              <a:t>Dept. of CSE, MIST</a:t>
            </a:r>
            <a:endParaRPr sz="24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0"/>
          <p:cNvSpPr/>
          <p:nvPr/>
        </p:nvSpPr>
        <p:spPr>
          <a:xfrm>
            <a:off x="1674812" y="2286000"/>
            <a:ext cx="9215392" cy="341632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Push(x) - to insert element in the Stack.</a:t>
            </a:r>
            <a:endParaRPr sz="24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Pop() - to delete element from stack.</a:t>
            </a:r>
            <a:endParaRPr sz="24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Peek()/Top() - to display element at top.</a:t>
            </a:r>
            <a:endParaRPr sz="24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isEmpty() - to check if the Stack is empty or not.</a:t>
            </a:r>
            <a:endParaRPr sz="24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isFull() - to check if the Stack is full or not.</a:t>
            </a:r>
            <a:endParaRPr sz="2400">
              <a:solidFill>
                <a:schemeClr val="dk1"/>
              </a:solidFill>
              <a:latin typeface="Calibri"/>
              <a:ea typeface="Calibri"/>
              <a:cs typeface="Calibri"/>
              <a:sym typeface="Calibri"/>
            </a:endParaRPr>
          </a:p>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Except these basic operations, you can do many operations like Sorting array using Stacks, Reverse individual words, find the min or max value from the stack, reverse the stack etc.  </a:t>
            </a:r>
            <a:endParaRPr sz="2400">
              <a:solidFill>
                <a:schemeClr val="dk1"/>
              </a:solidFill>
              <a:latin typeface="Calibri"/>
              <a:ea typeface="Calibri"/>
              <a:cs typeface="Calibri"/>
              <a:sym typeface="Calibri"/>
            </a:endParaRPr>
          </a:p>
        </p:txBody>
      </p:sp>
      <p:sp>
        <p:nvSpPr>
          <p:cNvPr id="213" name="Google Shape;213;p10"/>
          <p:cNvSpPr txBox="1"/>
          <p:nvPr/>
        </p:nvSpPr>
        <p:spPr>
          <a:xfrm>
            <a:off x="1522414" y="261759"/>
            <a:ext cx="9143998" cy="1020762"/>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rgbClr val="3F3F3F"/>
              </a:buClr>
              <a:buSzPts val="4000"/>
              <a:buFont typeface="Calibri"/>
              <a:buNone/>
            </a:pPr>
            <a:r>
              <a:rPr lang="en-US" sz="4000">
                <a:solidFill>
                  <a:srgbClr val="3F3F3F"/>
                </a:solidFill>
                <a:latin typeface="Calibri"/>
                <a:ea typeface="Calibri"/>
                <a:cs typeface="Calibri"/>
                <a:sym typeface="Calibri"/>
              </a:rPr>
              <a:t>Stack Operations</a:t>
            </a:r>
            <a:endParaRPr sz="4000">
              <a:solidFill>
                <a:srgbClr val="3F3F3F"/>
              </a:solidFill>
              <a:latin typeface="Calibri"/>
              <a:ea typeface="Calibri"/>
              <a:cs typeface="Calibri"/>
              <a:sym typeface="Calibri"/>
            </a:endParaRPr>
          </a:p>
        </p:txBody>
      </p:sp>
      <p:sp>
        <p:nvSpPr>
          <p:cNvPr id="214" name="Google Shape;214;p10"/>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215" name="Google Shape;215;p10"/>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5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500"/>
                                        <p:tgtEl>
                                          <p:spTgt spid="2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Effect filter="fade" transition="in">
                                      <p:cBhvr>
                                        <p:cTn dur="500"/>
                                        <p:tgtEl>
                                          <p:spTgt spid="2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Effect filter="fade" transition="in">
                                      <p:cBhvr>
                                        <p:cTn dur="500"/>
                                        <p:tgtEl>
                                          <p:spTgt spid="2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animEffect filter="fade" transition="in">
                                      <p:cBhvr>
                                        <p:cTn dur="500"/>
                                        <p:tgtEl>
                                          <p:spTgt spid="2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animEffect filter="fade" transition="in">
                                      <p:cBhvr>
                                        <p:cTn dur="500"/>
                                        <p:tgtEl>
                                          <p:spTgt spid="2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6" st="6"/>
                                            </p:txEl>
                                          </p:spTgt>
                                        </p:tgtEl>
                                        <p:attrNameLst>
                                          <p:attrName>style.visibility</p:attrName>
                                        </p:attrNameLst>
                                      </p:cBhvr>
                                      <p:to>
                                        <p:strVal val="visible"/>
                                      </p:to>
                                    </p:set>
                                    <p:animEffect filter="fade" transition="in">
                                      <p:cBhvr>
                                        <p:cTn dur="500"/>
                                        <p:tgtEl>
                                          <p:spTgt spid="21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1"/>
          <p:cNvSpPr/>
          <p:nvPr/>
        </p:nvSpPr>
        <p:spPr>
          <a:xfrm>
            <a:off x="1674812" y="2286000"/>
            <a:ext cx="9215392" cy="461665"/>
          </a:xfrm>
          <a:prstGeom prst="rect">
            <a:avLst/>
          </a:prstGeom>
          <a:noFill/>
          <a:ln>
            <a:noFill/>
          </a:ln>
        </p:spPr>
        <p:txBody>
          <a:bodyPr anchorCtr="0" anchor="t" bIns="45700" lIns="91425" spcFirstLastPara="1" rIns="91425" wrap="square" tIns="45700">
            <a:spAutoFit/>
          </a:bodyPr>
          <a:lstStyle/>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221" name="Google Shape;221;p11"/>
          <p:cNvSpPr txBox="1"/>
          <p:nvPr/>
        </p:nvSpPr>
        <p:spPr>
          <a:xfrm>
            <a:off x="1522414" y="261759"/>
            <a:ext cx="9143998" cy="1020762"/>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rgbClr val="3F3F3F"/>
              </a:buClr>
              <a:buSzPts val="4000"/>
              <a:buFont typeface="Calibri"/>
              <a:buNone/>
            </a:pPr>
            <a:r>
              <a:rPr lang="en-US" sz="4000">
                <a:solidFill>
                  <a:srgbClr val="3F3F3F"/>
                </a:solidFill>
                <a:latin typeface="Calibri"/>
                <a:ea typeface="Calibri"/>
                <a:cs typeface="Calibri"/>
                <a:sym typeface="Calibri"/>
              </a:rPr>
              <a:t>Push(X) Operation</a:t>
            </a:r>
            <a:endParaRPr sz="4000">
              <a:solidFill>
                <a:srgbClr val="3F3F3F"/>
              </a:solidFill>
              <a:latin typeface="Calibri"/>
              <a:ea typeface="Calibri"/>
              <a:cs typeface="Calibri"/>
              <a:sym typeface="Calibri"/>
            </a:endParaRPr>
          </a:p>
        </p:txBody>
      </p:sp>
      <p:sp>
        <p:nvSpPr>
          <p:cNvPr id="222" name="Google Shape;222;p11"/>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223" name="Google Shape;223;p11"/>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24" name="Google Shape;224;p11"/>
          <p:cNvGraphicFramePr/>
          <p:nvPr/>
        </p:nvGraphicFramePr>
        <p:xfrm>
          <a:off x="9455780" y="2048541"/>
          <a:ext cx="3000000" cy="3000000"/>
        </p:xfrm>
        <a:graphic>
          <a:graphicData uri="http://schemas.openxmlformats.org/drawingml/2006/table">
            <a:tbl>
              <a:tblPr bandRow="1" firstRow="1">
                <a:solidFill>
                  <a:srgbClr val="ADC5B8"/>
                </a:solidFill>
                <a:tableStyleId>{54C7F5CE-EB55-4A8F-BD28-C80A69F7E23F}</a:tableStyleId>
              </a:tblPr>
              <a:tblGrid>
                <a:gridCol w="910325"/>
              </a:tblGrid>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25" name="Google Shape;225;p11"/>
          <p:cNvGraphicFramePr/>
          <p:nvPr/>
        </p:nvGraphicFramePr>
        <p:xfrm>
          <a:off x="10417961" y="2060346"/>
          <a:ext cx="3000000" cy="3000000"/>
        </p:xfrm>
        <a:graphic>
          <a:graphicData uri="http://schemas.openxmlformats.org/drawingml/2006/table">
            <a:tbl>
              <a:tblPr bandRow="1" firstRow="1">
                <a:noFill/>
                <a:tableStyleId>{54C7F5CE-EB55-4A8F-BD28-C80A69F7E23F}</a:tableStyleId>
              </a:tblPr>
              <a:tblGrid>
                <a:gridCol w="710150"/>
              </a:tblGrid>
              <a:tr h="678875">
                <a:tc>
                  <a:txBody>
                    <a:bodyPr/>
                    <a:lstStyle/>
                    <a:p>
                      <a:pPr indent="0" lvl="0" marL="0" marR="0" rtl="0" algn="ctr">
                        <a:spcBef>
                          <a:spcPts val="0"/>
                        </a:spcBef>
                        <a:spcAft>
                          <a:spcPts val="0"/>
                        </a:spcAft>
                        <a:buNone/>
                      </a:pPr>
                      <a:r>
                        <a:rPr b="0" lang="en-US" sz="1799" u="none" cap="none" strike="noStrike"/>
                        <a:t>4</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3</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2</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1</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0</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26" name="Google Shape;226;p11"/>
          <p:cNvSpPr txBox="1"/>
          <p:nvPr/>
        </p:nvSpPr>
        <p:spPr>
          <a:xfrm>
            <a:off x="1446212" y="1905000"/>
            <a:ext cx="7748274"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Let, This is our stack.</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Now if we push an element in this stack, what will happen?</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Let, we call the function push(5).</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seems like, the element has dropped in the bottom of the stack.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if we push second element, let’s say push(7).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has dropped on top of the element 5.</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Now, is it possible that, if we want the next element to be at index 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rgbClr val="FF0000"/>
              </a:buClr>
              <a:buSzPts val="1800"/>
              <a:buFont typeface="Arial"/>
              <a:buChar char="•"/>
            </a:pPr>
            <a:r>
              <a:rPr lang="en-US" sz="1800">
                <a:solidFill>
                  <a:srgbClr val="FF0000"/>
                </a:solidFill>
                <a:latin typeface="Calibri"/>
                <a:ea typeface="Calibri"/>
                <a:cs typeface="Calibri"/>
                <a:sym typeface="Calibri"/>
              </a:rPr>
              <a:t>The answer is NO! </a:t>
            </a:r>
            <a:r>
              <a:rPr lang="en-US" sz="1800">
                <a:solidFill>
                  <a:schemeClr val="dk1"/>
                </a:solidFill>
                <a:latin typeface="Calibri"/>
                <a:ea typeface="Calibri"/>
                <a:cs typeface="Calibri"/>
                <a:sym typeface="Calibri"/>
              </a:rPr>
              <a:t>The next element will always drop on the current top element.</a:t>
            </a:r>
            <a:endParaRPr sz="1800">
              <a:solidFill>
                <a:srgbClr val="FF0000"/>
              </a:solidFill>
              <a:latin typeface="Calibri"/>
              <a:ea typeface="Calibri"/>
              <a:cs typeface="Calibri"/>
              <a:sym typeface="Calibri"/>
            </a:endParaRPr>
          </a:p>
        </p:txBody>
      </p:sp>
      <p:sp>
        <p:nvSpPr>
          <p:cNvPr id="227" name="Google Shape;227;p11"/>
          <p:cNvSpPr txBox="1"/>
          <p:nvPr/>
        </p:nvSpPr>
        <p:spPr>
          <a:xfrm>
            <a:off x="9732161" y="4879746"/>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28" name="Google Shape;228;p11"/>
          <p:cNvSpPr txBox="1"/>
          <p:nvPr/>
        </p:nvSpPr>
        <p:spPr>
          <a:xfrm>
            <a:off x="9732161" y="4209427"/>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229" name="Google Shape;229;p11"/>
          <p:cNvSpPr txBox="1"/>
          <p:nvPr/>
        </p:nvSpPr>
        <p:spPr>
          <a:xfrm>
            <a:off x="9599612" y="5483800"/>
            <a:ext cx="2367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Stack       SIZE=5      </a:t>
            </a:r>
            <a:endParaRPr sz="1800">
              <a:solidFill>
                <a:schemeClr val="dk1"/>
              </a:solidFill>
              <a:latin typeface="Calibri"/>
              <a:ea typeface="Calibri"/>
              <a:cs typeface="Calibri"/>
              <a:sym typeface="Calibri"/>
            </a:endParaRPr>
          </a:p>
        </p:txBody>
      </p:sp>
      <p:sp>
        <p:nvSpPr>
          <p:cNvPr id="230" name="Google Shape;230;p11"/>
          <p:cNvSpPr txBox="1"/>
          <p:nvPr/>
        </p:nvSpPr>
        <p:spPr>
          <a:xfrm>
            <a:off x="9723785" y="2924548"/>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Effect filter="fade" transition="in">
                                      <p:cBhvr>
                                        <p:cTn dur="500"/>
                                        <p:tgtEl>
                                          <p:spTgt spid="2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animEffect filter="fade" transition="in">
                                      <p:cBhvr>
                                        <p:cTn dur="500"/>
                                        <p:tgtEl>
                                          <p:spTgt spid="2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animEffect filter="fade" transition="in">
                                      <p:cBhvr>
                                        <p:cTn dur="500"/>
                                        <p:tgtEl>
                                          <p:spTgt spid="2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animEffect filter="fade" transition="in">
                                      <p:cBhvr>
                                        <p:cTn dur="500"/>
                                        <p:tgtEl>
                                          <p:spTgt spid="2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4" st="4"/>
                                            </p:txEl>
                                          </p:spTgt>
                                        </p:tgtEl>
                                        <p:attrNameLst>
                                          <p:attrName>style.visibility</p:attrName>
                                        </p:attrNameLst>
                                      </p:cBhvr>
                                      <p:to>
                                        <p:strVal val="visible"/>
                                      </p:to>
                                    </p:set>
                                    <p:animEffect filter="fade" transition="in">
                                      <p:cBhvr>
                                        <p:cTn dur="500"/>
                                        <p:tgtEl>
                                          <p:spTgt spid="2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5" st="5"/>
                                            </p:txEl>
                                          </p:spTgt>
                                        </p:tgtEl>
                                        <p:attrNameLst>
                                          <p:attrName>style.visibility</p:attrName>
                                        </p:attrNameLst>
                                      </p:cBhvr>
                                      <p:to>
                                        <p:strVal val="visible"/>
                                      </p:to>
                                    </p:set>
                                    <p:animEffect filter="fade" transition="in">
                                      <p:cBhvr>
                                        <p:cTn dur="500"/>
                                        <p:tgtEl>
                                          <p:spTgt spid="2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6" st="6"/>
                                            </p:txEl>
                                          </p:spTgt>
                                        </p:tgtEl>
                                        <p:attrNameLst>
                                          <p:attrName>style.visibility</p:attrName>
                                        </p:attrNameLst>
                                      </p:cBhvr>
                                      <p:to>
                                        <p:strVal val="visible"/>
                                      </p:to>
                                    </p:set>
                                    <p:animEffect filter="fade" transition="in">
                                      <p:cBhvr>
                                        <p:cTn dur="500"/>
                                        <p:tgtEl>
                                          <p:spTgt spid="22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7" st="7"/>
                                            </p:txEl>
                                          </p:spTgt>
                                        </p:tgtEl>
                                        <p:attrNameLst>
                                          <p:attrName>style.visibility</p:attrName>
                                        </p:attrNameLst>
                                      </p:cBhvr>
                                      <p:to>
                                        <p:strVal val="visible"/>
                                      </p:to>
                                    </p:set>
                                    <p:animEffect filter="fade" transition="in">
                                      <p:cBhvr>
                                        <p:cTn dur="500"/>
                                        <p:tgtEl>
                                          <p:spTgt spid="22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8" st="8"/>
                                            </p:txEl>
                                          </p:spTgt>
                                        </p:tgtEl>
                                        <p:attrNameLst>
                                          <p:attrName>style.visibility</p:attrName>
                                        </p:attrNameLst>
                                      </p:cBhvr>
                                      <p:to>
                                        <p:strVal val="visible"/>
                                      </p:to>
                                    </p:set>
                                    <p:animEffect filter="fade" transition="in">
                                      <p:cBhvr>
                                        <p:cTn dur="500"/>
                                        <p:tgtEl>
                                          <p:spTgt spid="22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9" st="9"/>
                                            </p:txEl>
                                          </p:spTgt>
                                        </p:tgtEl>
                                        <p:attrNameLst>
                                          <p:attrName>style.visibility</p:attrName>
                                        </p:attrNameLst>
                                      </p:cBhvr>
                                      <p:to>
                                        <p:strVal val="visible"/>
                                      </p:to>
                                    </p:set>
                                    <p:animEffect filter="fade" transition="in">
                                      <p:cBhvr>
                                        <p:cTn dur="500"/>
                                        <p:tgtEl>
                                          <p:spTgt spid="22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10" st="10"/>
                                            </p:txEl>
                                          </p:spTgt>
                                        </p:tgtEl>
                                        <p:attrNameLst>
                                          <p:attrName>style.visibility</p:attrName>
                                        </p:attrNameLst>
                                      </p:cBhvr>
                                      <p:to>
                                        <p:strVal val="visible"/>
                                      </p:to>
                                    </p:set>
                                    <p:animEffect filter="fade" transition="in">
                                      <p:cBhvr>
                                        <p:cTn dur="500"/>
                                        <p:tgtEl>
                                          <p:spTgt spid="22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11" st="11"/>
                                            </p:txEl>
                                          </p:spTgt>
                                        </p:tgtEl>
                                        <p:attrNameLst>
                                          <p:attrName>style.visibility</p:attrName>
                                        </p:attrNameLst>
                                      </p:cBhvr>
                                      <p:to>
                                        <p:strVal val="visible"/>
                                      </p:to>
                                    </p:set>
                                    <p:animEffect filter="fade" transition="in">
                                      <p:cBhvr>
                                        <p:cTn dur="500"/>
                                        <p:tgtEl>
                                          <p:spTgt spid="22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12" st="12"/>
                                            </p:txEl>
                                          </p:spTgt>
                                        </p:tgtEl>
                                        <p:attrNameLst>
                                          <p:attrName>style.visibility</p:attrName>
                                        </p:attrNameLst>
                                      </p:cBhvr>
                                      <p:to>
                                        <p:strVal val="visible"/>
                                      </p:to>
                                    </p:set>
                                    <p:animEffect filter="fade" transition="in">
                                      <p:cBhvr>
                                        <p:cTn dur="500"/>
                                        <p:tgtEl>
                                          <p:spTgt spid="22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13" st="13"/>
                                            </p:txEl>
                                          </p:spTgt>
                                        </p:tgtEl>
                                        <p:attrNameLst>
                                          <p:attrName>style.visibility</p:attrName>
                                        </p:attrNameLst>
                                      </p:cBhvr>
                                      <p:to>
                                        <p:strVal val="visible"/>
                                      </p:to>
                                    </p:set>
                                    <p:animEffect filter="fade" transition="in">
                                      <p:cBhvr>
                                        <p:cTn dur="500"/>
                                        <p:tgtEl>
                                          <p:spTgt spid="22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14" st="14"/>
                                            </p:txEl>
                                          </p:spTgt>
                                        </p:tgtEl>
                                        <p:attrNameLst>
                                          <p:attrName>style.visibility</p:attrName>
                                        </p:attrNameLst>
                                      </p:cBhvr>
                                      <p:to>
                                        <p:strVal val="visible"/>
                                      </p:to>
                                    </p:set>
                                    <p:animEffect filter="fade" transition="in">
                                      <p:cBhvr>
                                        <p:cTn dur="500"/>
                                        <p:tgtEl>
                                          <p:spTgt spid="22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500"/>
                                        <p:tgtEl>
                                          <p:spTgt spid="22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500"/>
                                        <p:tgtEl>
                                          <p:spTgt spid="2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500"/>
                                        <p:tgtEl>
                                          <p:spTgt spid="2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30"/>
                                        </p:tgtEl>
                                      </p:cBhvr>
                                    </p:animEffect>
                                    <p:set>
                                      <p:cBhvr>
                                        <p:cTn dur="1" fill="hold">
                                          <p:stCondLst>
                                            <p:cond delay="500"/>
                                          </p:stCondLst>
                                        </p:cTn>
                                        <p:tgtEl>
                                          <p:spTgt spid="23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2"/>
          <p:cNvSpPr/>
          <p:nvPr/>
        </p:nvSpPr>
        <p:spPr>
          <a:xfrm>
            <a:off x="1674812" y="2286000"/>
            <a:ext cx="9215392" cy="461665"/>
          </a:xfrm>
          <a:prstGeom prst="rect">
            <a:avLst/>
          </a:prstGeom>
          <a:noFill/>
          <a:ln>
            <a:noFill/>
          </a:ln>
        </p:spPr>
        <p:txBody>
          <a:bodyPr anchorCtr="0" anchor="t" bIns="45700" lIns="91425" spcFirstLastPara="1" rIns="91425" wrap="square" tIns="45700">
            <a:spAutoFit/>
          </a:bodyPr>
          <a:lstStyle/>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236" name="Google Shape;236;p12"/>
          <p:cNvSpPr txBox="1"/>
          <p:nvPr/>
        </p:nvSpPr>
        <p:spPr>
          <a:xfrm>
            <a:off x="1522414" y="261759"/>
            <a:ext cx="9143998" cy="1020762"/>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rgbClr val="3F3F3F"/>
              </a:buClr>
              <a:buSzPts val="4000"/>
              <a:buFont typeface="Calibri"/>
              <a:buNone/>
            </a:pPr>
            <a:r>
              <a:rPr lang="en-US" sz="4000">
                <a:solidFill>
                  <a:srgbClr val="3F3F3F"/>
                </a:solidFill>
                <a:latin typeface="Calibri"/>
                <a:ea typeface="Calibri"/>
                <a:cs typeface="Calibri"/>
                <a:sym typeface="Calibri"/>
              </a:rPr>
              <a:t>Overflow Condition</a:t>
            </a:r>
            <a:endParaRPr sz="4000">
              <a:solidFill>
                <a:srgbClr val="3F3F3F"/>
              </a:solidFill>
              <a:latin typeface="Calibri"/>
              <a:ea typeface="Calibri"/>
              <a:cs typeface="Calibri"/>
              <a:sym typeface="Calibri"/>
            </a:endParaRPr>
          </a:p>
        </p:txBody>
      </p:sp>
      <p:sp>
        <p:nvSpPr>
          <p:cNvPr id="237" name="Google Shape;237;p12"/>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238" name="Google Shape;238;p12"/>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39" name="Google Shape;239;p12"/>
          <p:cNvGraphicFramePr/>
          <p:nvPr/>
        </p:nvGraphicFramePr>
        <p:xfrm>
          <a:off x="9455780" y="2048541"/>
          <a:ext cx="3000000" cy="3000000"/>
        </p:xfrm>
        <a:graphic>
          <a:graphicData uri="http://schemas.openxmlformats.org/drawingml/2006/table">
            <a:tbl>
              <a:tblPr bandRow="1" firstRow="1">
                <a:solidFill>
                  <a:srgbClr val="ADC5B8"/>
                </a:solidFill>
                <a:tableStyleId>{54C7F5CE-EB55-4A8F-BD28-C80A69F7E23F}</a:tableStyleId>
              </a:tblPr>
              <a:tblGrid>
                <a:gridCol w="910325"/>
              </a:tblGrid>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40" name="Google Shape;240;p12"/>
          <p:cNvGraphicFramePr/>
          <p:nvPr/>
        </p:nvGraphicFramePr>
        <p:xfrm>
          <a:off x="10417961" y="2060346"/>
          <a:ext cx="3000000" cy="3000000"/>
        </p:xfrm>
        <a:graphic>
          <a:graphicData uri="http://schemas.openxmlformats.org/drawingml/2006/table">
            <a:tbl>
              <a:tblPr bandRow="1" firstRow="1">
                <a:noFill/>
                <a:tableStyleId>{54C7F5CE-EB55-4A8F-BD28-C80A69F7E23F}</a:tableStyleId>
              </a:tblPr>
              <a:tblGrid>
                <a:gridCol w="710150"/>
              </a:tblGrid>
              <a:tr h="678875">
                <a:tc>
                  <a:txBody>
                    <a:bodyPr/>
                    <a:lstStyle/>
                    <a:p>
                      <a:pPr indent="0" lvl="0" marL="0" marR="0" rtl="0" algn="ctr">
                        <a:spcBef>
                          <a:spcPts val="0"/>
                        </a:spcBef>
                        <a:spcAft>
                          <a:spcPts val="0"/>
                        </a:spcAft>
                        <a:buNone/>
                      </a:pPr>
                      <a:r>
                        <a:rPr b="0" lang="en-US" sz="1799" u="none" cap="none" strike="noStrike"/>
                        <a:t>4</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3</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2</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1</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0</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41" name="Google Shape;241;p12"/>
          <p:cNvSpPr txBox="1"/>
          <p:nvPr/>
        </p:nvSpPr>
        <p:spPr>
          <a:xfrm>
            <a:off x="1446212" y="1905000"/>
            <a:ext cx="7748274"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Let, we call the function push(2).</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we call the function push(3).</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we call the function push(6).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Now, if we push the 6</a:t>
            </a:r>
            <a:r>
              <a:rPr baseline="30000" lang="en-US" sz="1800">
                <a:solidFill>
                  <a:schemeClr val="dk1"/>
                </a:solidFill>
                <a:latin typeface="Calibri"/>
                <a:ea typeface="Calibri"/>
                <a:cs typeface="Calibri"/>
                <a:sym typeface="Calibri"/>
              </a:rPr>
              <a:t>th</a:t>
            </a:r>
            <a:r>
              <a:rPr lang="en-US" sz="1800">
                <a:solidFill>
                  <a:schemeClr val="dk1"/>
                </a:solidFill>
                <a:latin typeface="Calibri"/>
                <a:ea typeface="Calibri"/>
                <a:cs typeface="Calibri"/>
                <a:sym typeface="Calibri"/>
              </a:rPr>
              <a:t> element, let’s say push(8). What will happen?</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Yes, it will not be able to push in the stack, as the stack has reached it’s maximum size, which is 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is called </a:t>
            </a:r>
            <a:r>
              <a:rPr lang="en-US" sz="1800">
                <a:solidFill>
                  <a:srgbClr val="C00000"/>
                </a:solidFill>
                <a:latin typeface="Calibri"/>
                <a:ea typeface="Calibri"/>
                <a:cs typeface="Calibri"/>
                <a:sym typeface="Calibri"/>
              </a:rPr>
              <a:t>overflow condition</a:t>
            </a:r>
            <a:r>
              <a:rPr lang="en-US" sz="1800">
                <a:solidFill>
                  <a:schemeClr val="dk1"/>
                </a:solidFill>
                <a:latin typeface="Calibri"/>
                <a:ea typeface="Calibri"/>
                <a:cs typeface="Calibri"/>
                <a:sym typeface="Calibri"/>
              </a:rPr>
              <a:t> of stack.</a:t>
            </a:r>
            <a:endParaRPr sz="1800">
              <a:solidFill>
                <a:schemeClr val="dk1"/>
              </a:solidFill>
              <a:latin typeface="Calibri"/>
              <a:ea typeface="Calibri"/>
              <a:cs typeface="Calibri"/>
              <a:sym typeface="Calibri"/>
            </a:endParaRPr>
          </a:p>
        </p:txBody>
      </p:sp>
      <p:sp>
        <p:nvSpPr>
          <p:cNvPr id="242" name="Google Shape;242;p12"/>
          <p:cNvSpPr txBox="1"/>
          <p:nvPr/>
        </p:nvSpPr>
        <p:spPr>
          <a:xfrm>
            <a:off x="9732161" y="4879746"/>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43" name="Google Shape;243;p12"/>
          <p:cNvSpPr txBox="1"/>
          <p:nvPr/>
        </p:nvSpPr>
        <p:spPr>
          <a:xfrm>
            <a:off x="9732161" y="4209427"/>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244" name="Google Shape;244;p12"/>
          <p:cNvSpPr txBox="1"/>
          <p:nvPr/>
        </p:nvSpPr>
        <p:spPr>
          <a:xfrm>
            <a:off x="9732161" y="3583270"/>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45" name="Google Shape;245;p12"/>
          <p:cNvSpPr txBox="1"/>
          <p:nvPr/>
        </p:nvSpPr>
        <p:spPr>
          <a:xfrm>
            <a:off x="9728139" y="2912951"/>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46" name="Google Shape;246;p12"/>
          <p:cNvSpPr txBox="1"/>
          <p:nvPr/>
        </p:nvSpPr>
        <p:spPr>
          <a:xfrm>
            <a:off x="9728139" y="2213433"/>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47" name="Google Shape;247;p12"/>
          <p:cNvSpPr txBox="1"/>
          <p:nvPr/>
        </p:nvSpPr>
        <p:spPr>
          <a:xfrm>
            <a:off x="9728139" y="1748794"/>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8</a:t>
            </a:r>
            <a:endParaRPr/>
          </a:p>
        </p:txBody>
      </p:sp>
      <p:sp>
        <p:nvSpPr>
          <p:cNvPr id="248" name="Google Shape;248;p12"/>
          <p:cNvSpPr txBox="1"/>
          <p:nvPr/>
        </p:nvSpPr>
        <p:spPr>
          <a:xfrm>
            <a:off x="9599612" y="5483800"/>
            <a:ext cx="2367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Stack       SIZE=5      </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animEffect filter="fade" transition="in">
                                      <p:cBhvr>
                                        <p:cTn dur="500"/>
                                        <p:tgtEl>
                                          <p:spTgt spid="2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animEffect filter="fade" transition="in">
                                      <p:cBhvr>
                                        <p:cTn dur="500"/>
                                        <p:tgtEl>
                                          <p:spTgt spid="2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2" st="2"/>
                                            </p:txEl>
                                          </p:spTgt>
                                        </p:tgtEl>
                                        <p:attrNameLst>
                                          <p:attrName>style.visibility</p:attrName>
                                        </p:attrNameLst>
                                      </p:cBhvr>
                                      <p:to>
                                        <p:strVal val="visible"/>
                                      </p:to>
                                    </p:set>
                                    <p:animEffect filter="fade" transition="in">
                                      <p:cBhvr>
                                        <p:cTn dur="500"/>
                                        <p:tgtEl>
                                          <p:spTgt spid="2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3" st="3"/>
                                            </p:txEl>
                                          </p:spTgt>
                                        </p:tgtEl>
                                        <p:attrNameLst>
                                          <p:attrName>style.visibility</p:attrName>
                                        </p:attrNameLst>
                                      </p:cBhvr>
                                      <p:to>
                                        <p:strVal val="visible"/>
                                      </p:to>
                                    </p:set>
                                    <p:animEffect filter="fade" transition="in">
                                      <p:cBhvr>
                                        <p:cTn dur="500"/>
                                        <p:tgtEl>
                                          <p:spTgt spid="2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4" st="4"/>
                                            </p:txEl>
                                          </p:spTgt>
                                        </p:tgtEl>
                                        <p:attrNameLst>
                                          <p:attrName>style.visibility</p:attrName>
                                        </p:attrNameLst>
                                      </p:cBhvr>
                                      <p:to>
                                        <p:strVal val="visible"/>
                                      </p:to>
                                    </p:set>
                                    <p:animEffect filter="fade" transition="in">
                                      <p:cBhvr>
                                        <p:cTn dur="500"/>
                                        <p:tgtEl>
                                          <p:spTgt spid="2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5" st="5"/>
                                            </p:txEl>
                                          </p:spTgt>
                                        </p:tgtEl>
                                        <p:attrNameLst>
                                          <p:attrName>style.visibility</p:attrName>
                                        </p:attrNameLst>
                                      </p:cBhvr>
                                      <p:to>
                                        <p:strVal val="visible"/>
                                      </p:to>
                                    </p:set>
                                    <p:animEffect filter="fade" transition="in">
                                      <p:cBhvr>
                                        <p:cTn dur="500"/>
                                        <p:tgtEl>
                                          <p:spTgt spid="2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6" st="6"/>
                                            </p:txEl>
                                          </p:spTgt>
                                        </p:tgtEl>
                                        <p:attrNameLst>
                                          <p:attrName>style.visibility</p:attrName>
                                        </p:attrNameLst>
                                      </p:cBhvr>
                                      <p:to>
                                        <p:strVal val="visible"/>
                                      </p:to>
                                    </p:set>
                                    <p:animEffect filter="fade" transition="in">
                                      <p:cBhvr>
                                        <p:cTn dur="500"/>
                                        <p:tgtEl>
                                          <p:spTgt spid="2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7" st="7"/>
                                            </p:txEl>
                                          </p:spTgt>
                                        </p:tgtEl>
                                        <p:attrNameLst>
                                          <p:attrName>style.visibility</p:attrName>
                                        </p:attrNameLst>
                                      </p:cBhvr>
                                      <p:to>
                                        <p:strVal val="visible"/>
                                      </p:to>
                                    </p:set>
                                    <p:animEffect filter="fade" transition="in">
                                      <p:cBhvr>
                                        <p:cTn dur="500"/>
                                        <p:tgtEl>
                                          <p:spTgt spid="24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8" st="8"/>
                                            </p:txEl>
                                          </p:spTgt>
                                        </p:tgtEl>
                                        <p:attrNameLst>
                                          <p:attrName>style.visibility</p:attrName>
                                        </p:attrNameLst>
                                      </p:cBhvr>
                                      <p:to>
                                        <p:strVal val="visible"/>
                                      </p:to>
                                    </p:set>
                                    <p:animEffect filter="fade" transition="in">
                                      <p:cBhvr>
                                        <p:cTn dur="500"/>
                                        <p:tgtEl>
                                          <p:spTgt spid="24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9" st="9"/>
                                            </p:txEl>
                                          </p:spTgt>
                                        </p:tgtEl>
                                        <p:attrNameLst>
                                          <p:attrName>style.visibility</p:attrName>
                                        </p:attrNameLst>
                                      </p:cBhvr>
                                      <p:to>
                                        <p:strVal val="visible"/>
                                      </p:to>
                                    </p:set>
                                    <p:animEffect filter="fade" transition="in">
                                      <p:cBhvr>
                                        <p:cTn dur="500"/>
                                        <p:tgtEl>
                                          <p:spTgt spid="24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0" st="10"/>
                                            </p:txEl>
                                          </p:spTgt>
                                        </p:tgtEl>
                                        <p:attrNameLst>
                                          <p:attrName>style.visibility</p:attrName>
                                        </p:attrNameLst>
                                      </p:cBhvr>
                                      <p:to>
                                        <p:strVal val="visible"/>
                                      </p:to>
                                    </p:set>
                                    <p:animEffect filter="fade" transition="in">
                                      <p:cBhvr>
                                        <p:cTn dur="500"/>
                                        <p:tgtEl>
                                          <p:spTgt spid="24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500"/>
                                        <p:tgtEl>
                                          <p:spTgt spid="24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500"/>
                                        <p:tgtEl>
                                          <p:spTgt spid="24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500"/>
                                        <p:tgtEl>
                                          <p:spTgt spid="24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3"/>
          <p:cNvSpPr/>
          <p:nvPr/>
        </p:nvSpPr>
        <p:spPr>
          <a:xfrm>
            <a:off x="1674812" y="2286000"/>
            <a:ext cx="9215392" cy="461665"/>
          </a:xfrm>
          <a:prstGeom prst="rect">
            <a:avLst/>
          </a:prstGeom>
          <a:noFill/>
          <a:ln>
            <a:noFill/>
          </a:ln>
        </p:spPr>
        <p:txBody>
          <a:bodyPr anchorCtr="0" anchor="t" bIns="45700" lIns="91425" spcFirstLastPara="1" rIns="91425" wrap="square" tIns="45700">
            <a:spAutoFit/>
          </a:bodyPr>
          <a:lstStyle/>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254" name="Google Shape;254;p13"/>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255" name="Google Shape;255;p13"/>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56" name="Google Shape;256;p13"/>
          <p:cNvGraphicFramePr/>
          <p:nvPr/>
        </p:nvGraphicFramePr>
        <p:xfrm>
          <a:off x="9455780" y="2048541"/>
          <a:ext cx="3000000" cy="3000000"/>
        </p:xfrm>
        <a:graphic>
          <a:graphicData uri="http://schemas.openxmlformats.org/drawingml/2006/table">
            <a:tbl>
              <a:tblPr bandRow="1" firstRow="1">
                <a:solidFill>
                  <a:srgbClr val="ADC5B8"/>
                </a:solidFill>
                <a:tableStyleId>{54C7F5CE-EB55-4A8F-BD28-C80A69F7E23F}</a:tableStyleId>
              </a:tblPr>
              <a:tblGrid>
                <a:gridCol w="910325"/>
              </a:tblGrid>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57" name="Google Shape;257;p13"/>
          <p:cNvGraphicFramePr/>
          <p:nvPr/>
        </p:nvGraphicFramePr>
        <p:xfrm>
          <a:off x="10417961" y="2060346"/>
          <a:ext cx="3000000" cy="3000000"/>
        </p:xfrm>
        <a:graphic>
          <a:graphicData uri="http://schemas.openxmlformats.org/drawingml/2006/table">
            <a:tbl>
              <a:tblPr bandRow="1" firstRow="1">
                <a:noFill/>
                <a:tableStyleId>{54C7F5CE-EB55-4A8F-BD28-C80A69F7E23F}</a:tableStyleId>
              </a:tblPr>
              <a:tblGrid>
                <a:gridCol w="710150"/>
              </a:tblGrid>
              <a:tr h="678875">
                <a:tc>
                  <a:txBody>
                    <a:bodyPr/>
                    <a:lstStyle/>
                    <a:p>
                      <a:pPr indent="0" lvl="0" marL="0" marR="0" rtl="0" algn="ctr">
                        <a:spcBef>
                          <a:spcPts val="0"/>
                        </a:spcBef>
                        <a:spcAft>
                          <a:spcPts val="0"/>
                        </a:spcAft>
                        <a:buNone/>
                      </a:pPr>
                      <a:r>
                        <a:rPr b="0" lang="en-US" sz="1799" u="none" cap="none" strike="noStrike"/>
                        <a:t>4</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3</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2</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1</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0</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58" name="Google Shape;258;p13"/>
          <p:cNvSpPr txBox="1"/>
          <p:nvPr/>
        </p:nvSpPr>
        <p:spPr>
          <a:xfrm>
            <a:off x="1446212" y="2118126"/>
            <a:ext cx="7748274"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Now let’s say, we want to delete the element at index 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Can we do that without hampering the elements at index 3 and index 4?</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 we can’t do that as long as this is stack!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First, we have to delete/remove/ pop the element at index 4.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we have to delete/remove/ pop the element at index 3.</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Finally, we have to delete/remove/ pop the element at index 2.</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 have you understood the concept LIFO – Last In First Out? We pushed the element 6 at last, but we are popping out element 6 at first. That’s LIFO.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13"/>
          <p:cNvSpPr txBox="1"/>
          <p:nvPr/>
        </p:nvSpPr>
        <p:spPr>
          <a:xfrm>
            <a:off x="9732161" y="4879746"/>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60" name="Google Shape;260;p13"/>
          <p:cNvSpPr txBox="1"/>
          <p:nvPr/>
        </p:nvSpPr>
        <p:spPr>
          <a:xfrm>
            <a:off x="9732161" y="4209427"/>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261" name="Google Shape;261;p13"/>
          <p:cNvSpPr txBox="1"/>
          <p:nvPr/>
        </p:nvSpPr>
        <p:spPr>
          <a:xfrm>
            <a:off x="9732161" y="3583270"/>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62" name="Google Shape;262;p13"/>
          <p:cNvSpPr txBox="1"/>
          <p:nvPr/>
        </p:nvSpPr>
        <p:spPr>
          <a:xfrm>
            <a:off x="9728139" y="2912951"/>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63" name="Google Shape;263;p13"/>
          <p:cNvSpPr txBox="1"/>
          <p:nvPr/>
        </p:nvSpPr>
        <p:spPr>
          <a:xfrm>
            <a:off x="9728139" y="2213433"/>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64" name="Google Shape;264;p13"/>
          <p:cNvSpPr txBox="1"/>
          <p:nvPr/>
        </p:nvSpPr>
        <p:spPr>
          <a:xfrm>
            <a:off x="9599612" y="5483800"/>
            <a:ext cx="2367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Stack       SIZE=5      </a:t>
            </a:r>
            <a:endParaRPr sz="1800">
              <a:solidFill>
                <a:schemeClr val="dk1"/>
              </a:solidFill>
              <a:latin typeface="Calibri"/>
              <a:ea typeface="Calibri"/>
              <a:cs typeface="Calibri"/>
              <a:sym typeface="Calibri"/>
            </a:endParaRPr>
          </a:p>
        </p:txBody>
      </p:sp>
      <p:sp>
        <p:nvSpPr>
          <p:cNvPr id="265" name="Google Shape;265;p13"/>
          <p:cNvSpPr txBox="1"/>
          <p:nvPr/>
        </p:nvSpPr>
        <p:spPr>
          <a:xfrm>
            <a:off x="1674814" y="414159"/>
            <a:ext cx="9143998" cy="1020762"/>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rgbClr val="3F3F3F"/>
              </a:buClr>
              <a:buSzPts val="4000"/>
              <a:buFont typeface="Calibri"/>
              <a:buNone/>
            </a:pPr>
            <a:r>
              <a:rPr lang="en-US" sz="4000">
                <a:solidFill>
                  <a:srgbClr val="3F3F3F"/>
                </a:solidFill>
                <a:latin typeface="Calibri"/>
                <a:ea typeface="Calibri"/>
                <a:cs typeface="Calibri"/>
                <a:sym typeface="Calibri"/>
              </a:rPr>
              <a:t>Pop() Operation</a:t>
            </a:r>
            <a:endParaRPr sz="4000">
              <a:solidFill>
                <a:srgbClr val="3F3F3F"/>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5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5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5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5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500"/>
                                        <p:tgtEl>
                                          <p:spTgt spid="2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animEffect filter="fade" transition="in">
                                      <p:cBhvr>
                                        <p:cTn dur="500"/>
                                        <p:tgtEl>
                                          <p:spTgt spid="2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6" st="6"/>
                                            </p:txEl>
                                          </p:spTgt>
                                        </p:tgtEl>
                                        <p:attrNameLst>
                                          <p:attrName>style.visibility</p:attrName>
                                        </p:attrNameLst>
                                      </p:cBhvr>
                                      <p:to>
                                        <p:strVal val="visible"/>
                                      </p:to>
                                    </p:set>
                                    <p:animEffect filter="fade" transition="in">
                                      <p:cBhvr>
                                        <p:cTn dur="500"/>
                                        <p:tgtEl>
                                          <p:spTgt spid="2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7" st="7"/>
                                            </p:txEl>
                                          </p:spTgt>
                                        </p:tgtEl>
                                        <p:attrNameLst>
                                          <p:attrName>style.visibility</p:attrName>
                                        </p:attrNameLst>
                                      </p:cBhvr>
                                      <p:to>
                                        <p:strVal val="visible"/>
                                      </p:to>
                                    </p:set>
                                    <p:animEffect filter="fade" transition="in">
                                      <p:cBhvr>
                                        <p:cTn dur="500"/>
                                        <p:tgtEl>
                                          <p:spTgt spid="2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8" st="8"/>
                                            </p:txEl>
                                          </p:spTgt>
                                        </p:tgtEl>
                                        <p:attrNameLst>
                                          <p:attrName>style.visibility</p:attrName>
                                        </p:attrNameLst>
                                      </p:cBhvr>
                                      <p:to>
                                        <p:strVal val="visible"/>
                                      </p:to>
                                    </p:set>
                                    <p:animEffect filter="fade" transition="in">
                                      <p:cBhvr>
                                        <p:cTn dur="500"/>
                                        <p:tgtEl>
                                          <p:spTgt spid="25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9" st="9"/>
                                            </p:txEl>
                                          </p:spTgt>
                                        </p:tgtEl>
                                        <p:attrNameLst>
                                          <p:attrName>style.visibility</p:attrName>
                                        </p:attrNameLst>
                                      </p:cBhvr>
                                      <p:to>
                                        <p:strVal val="visible"/>
                                      </p:to>
                                    </p:set>
                                    <p:animEffect filter="fade" transition="in">
                                      <p:cBhvr>
                                        <p:cTn dur="500"/>
                                        <p:tgtEl>
                                          <p:spTgt spid="25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0" st="10"/>
                                            </p:txEl>
                                          </p:spTgt>
                                        </p:tgtEl>
                                        <p:attrNameLst>
                                          <p:attrName>style.visibility</p:attrName>
                                        </p:attrNameLst>
                                      </p:cBhvr>
                                      <p:to>
                                        <p:strVal val="visible"/>
                                      </p:to>
                                    </p:set>
                                    <p:animEffect filter="fade" transition="in">
                                      <p:cBhvr>
                                        <p:cTn dur="500"/>
                                        <p:tgtEl>
                                          <p:spTgt spid="25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1" st="11"/>
                                            </p:txEl>
                                          </p:spTgt>
                                        </p:tgtEl>
                                        <p:attrNameLst>
                                          <p:attrName>style.visibility</p:attrName>
                                        </p:attrNameLst>
                                      </p:cBhvr>
                                      <p:to>
                                        <p:strVal val="visible"/>
                                      </p:to>
                                    </p:set>
                                    <p:animEffect filter="fade" transition="in">
                                      <p:cBhvr>
                                        <p:cTn dur="500"/>
                                        <p:tgtEl>
                                          <p:spTgt spid="25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2" st="12"/>
                                            </p:txEl>
                                          </p:spTgt>
                                        </p:tgtEl>
                                        <p:attrNameLst>
                                          <p:attrName>style.visibility</p:attrName>
                                        </p:attrNameLst>
                                      </p:cBhvr>
                                      <p:to>
                                        <p:strVal val="visible"/>
                                      </p:to>
                                    </p:set>
                                    <p:animEffect filter="fade" transition="in">
                                      <p:cBhvr>
                                        <p:cTn dur="500"/>
                                        <p:tgtEl>
                                          <p:spTgt spid="25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3" st="13"/>
                                            </p:txEl>
                                          </p:spTgt>
                                        </p:tgtEl>
                                        <p:attrNameLst>
                                          <p:attrName>style.visibility</p:attrName>
                                        </p:attrNameLst>
                                      </p:cBhvr>
                                      <p:to>
                                        <p:strVal val="visible"/>
                                      </p:to>
                                    </p:set>
                                    <p:animEffect filter="fade" transition="in">
                                      <p:cBhvr>
                                        <p:cTn dur="500"/>
                                        <p:tgtEl>
                                          <p:spTgt spid="25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4" st="14"/>
                                            </p:txEl>
                                          </p:spTgt>
                                        </p:tgtEl>
                                        <p:attrNameLst>
                                          <p:attrName>style.visibility</p:attrName>
                                        </p:attrNameLst>
                                      </p:cBhvr>
                                      <p:to>
                                        <p:strVal val="visible"/>
                                      </p:to>
                                    </p:set>
                                    <p:animEffect filter="fade" transition="in">
                                      <p:cBhvr>
                                        <p:cTn dur="500"/>
                                        <p:tgtEl>
                                          <p:spTgt spid="25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
                                        <p:tgtEl>
                                          <p:spTgt spid="263"/>
                                        </p:tgtEl>
                                        <p:attrNameLst>
                                          <p:attrName>ppt_y</p:attrName>
                                        </p:attrNameLst>
                                      </p:cBhvr>
                                      <p:tavLst>
                                        <p:tav fmla="" tm="0">
                                          <p:val>
                                            <p:strVal val="#ppt_y"/>
                                          </p:val>
                                        </p:tav>
                                        <p:tav fmla="" tm="100000">
                                          <p:val>
                                            <p:strVal val="#ppt_y-1"/>
                                          </p:val>
                                        </p:tav>
                                      </p:tavLst>
                                    </p:anim>
                                    <p:set>
                                      <p:cBhvr>
                                        <p:cTn dur="1" fill="hold">
                                          <p:stCondLst>
                                            <p:cond delay="500"/>
                                          </p:stCondLst>
                                        </p:cTn>
                                        <p:tgtEl>
                                          <p:spTgt spid="2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
                                        <p:tgtEl>
                                          <p:spTgt spid="262"/>
                                        </p:tgtEl>
                                        <p:attrNameLst>
                                          <p:attrName>ppt_y</p:attrName>
                                        </p:attrNameLst>
                                      </p:cBhvr>
                                      <p:tavLst>
                                        <p:tav fmla="" tm="0">
                                          <p:val>
                                            <p:strVal val="#ppt_y"/>
                                          </p:val>
                                        </p:tav>
                                        <p:tav fmla="" tm="100000">
                                          <p:val>
                                            <p:strVal val="#ppt_y-1"/>
                                          </p:val>
                                        </p:tav>
                                      </p:tavLst>
                                    </p:anim>
                                    <p:set>
                                      <p:cBhvr>
                                        <p:cTn dur="1" fill="hold">
                                          <p:stCondLst>
                                            <p:cond delay="500"/>
                                          </p:stCondLst>
                                        </p:cTn>
                                        <p:tgtEl>
                                          <p:spTgt spid="26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
                                        <p:tgtEl>
                                          <p:spTgt spid="261"/>
                                        </p:tgtEl>
                                        <p:attrNameLst>
                                          <p:attrName>ppt_y</p:attrName>
                                        </p:attrNameLst>
                                      </p:cBhvr>
                                      <p:tavLst>
                                        <p:tav fmla="" tm="0">
                                          <p:val>
                                            <p:strVal val="#ppt_y"/>
                                          </p:val>
                                        </p:tav>
                                        <p:tav fmla="" tm="100000">
                                          <p:val>
                                            <p:strVal val="#ppt_y-1"/>
                                          </p:val>
                                        </p:tav>
                                      </p:tavLst>
                                    </p:anim>
                                    <p:set>
                                      <p:cBhvr>
                                        <p:cTn dur="1" fill="hold">
                                          <p:stCondLst>
                                            <p:cond delay="500"/>
                                          </p:stCondLst>
                                        </p:cTn>
                                        <p:tgtEl>
                                          <p:spTgt spid="26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4"/>
          <p:cNvSpPr/>
          <p:nvPr/>
        </p:nvSpPr>
        <p:spPr>
          <a:xfrm>
            <a:off x="1674812" y="2286000"/>
            <a:ext cx="9215392" cy="461665"/>
          </a:xfrm>
          <a:prstGeom prst="rect">
            <a:avLst/>
          </a:prstGeom>
          <a:noFill/>
          <a:ln>
            <a:noFill/>
          </a:ln>
        </p:spPr>
        <p:txBody>
          <a:bodyPr anchorCtr="0" anchor="t" bIns="45700" lIns="91425" spcFirstLastPara="1" rIns="91425" wrap="square" tIns="45700">
            <a:spAutoFit/>
          </a:bodyPr>
          <a:lstStyle/>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271" name="Google Shape;271;p14"/>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272" name="Google Shape;272;p14"/>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73" name="Google Shape;273;p14"/>
          <p:cNvGraphicFramePr/>
          <p:nvPr/>
        </p:nvGraphicFramePr>
        <p:xfrm>
          <a:off x="9455780" y="2048541"/>
          <a:ext cx="3000000" cy="3000000"/>
        </p:xfrm>
        <a:graphic>
          <a:graphicData uri="http://schemas.openxmlformats.org/drawingml/2006/table">
            <a:tbl>
              <a:tblPr bandRow="1" firstRow="1">
                <a:solidFill>
                  <a:srgbClr val="ADC5B8"/>
                </a:solidFill>
                <a:tableStyleId>{54C7F5CE-EB55-4A8F-BD28-C80A69F7E23F}</a:tableStyleId>
              </a:tblPr>
              <a:tblGrid>
                <a:gridCol w="910325"/>
              </a:tblGrid>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74" name="Google Shape;274;p14"/>
          <p:cNvGraphicFramePr/>
          <p:nvPr/>
        </p:nvGraphicFramePr>
        <p:xfrm>
          <a:off x="10417961" y="2060346"/>
          <a:ext cx="3000000" cy="3000000"/>
        </p:xfrm>
        <a:graphic>
          <a:graphicData uri="http://schemas.openxmlformats.org/drawingml/2006/table">
            <a:tbl>
              <a:tblPr bandRow="1" firstRow="1">
                <a:noFill/>
                <a:tableStyleId>{54C7F5CE-EB55-4A8F-BD28-C80A69F7E23F}</a:tableStyleId>
              </a:tblPr>
              <a:tblGrid>
                <a:gridCol w="710150"/>
              </a:tblGrid>
              <a:tr h="678875">
                <a:tc>
                  <a:txBody>
                    <a:bodyPr/>
                    <a:lstStyle/>
                    <a:p>
                      <a:pPr indent="0" lvl="0" marL="0" marR="0" rtl="0" algn="ctr">
                        <a:spcBef>
                          <a:spcPts val="0"/>
                        </a:spcBef>
                        <a:spcAft>
                          <a:spcPts val="0"/>
                        </a:spcAft>
                        <a:buNone/>
                      </a:pPr>
                      <a:r>
                        <a:rPr b="0" lang="en-US" sz="1799" u="none" cap="none" strike="noStrike"/>
                        <a:t>4</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3</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2</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1</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0</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75" name="Google Shape;275;p14"/>
          <p:cNvSpPr txBox="1"/>
          <p:nvPr/>
        </p:nvSpPr>
        <p:spPr>
          <a:xfrm>
            <a:off x="1446212" y="2118126"/>
            <a:ext cx="7748274"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Now, let’s pop out the element at index 1 and index 0.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call the function Pop(). That will pop out 7.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we again call the function Pop(). That will pop out 5 from the stack.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Now, we try to call the function Pop() again. What do you think will happen?</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There is nothing in the stack, the stack is empty.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 if we try to pop out something from an empty stack, the situation will be called </a:t>
            </a:r>
            <a:r>
              <a:rPr lang="en-US" sz="1800">
                <a:solidFill>
                  <a:srgbClr val="C00000"/>
                </a:solidFill>
                <a:latin typeface="Calibri"/>
                <a:ea typeface="Calibri"/>
                <a:cs typeface="Calibri"/>
                <a:sym typeface="Calibri"/>
              </a:rPr>
              <a:t>underflow Condition </a:t>
            </a:r>
            <a:r>
              <a:rPr lang="en-US" sz="1800">
                <a:solidFill>
                  <a:schemeClr val="dk1"/>
                </a:solidFill>
                <a:latin typeface="Calibri"/>
                <a:ea typeface="Calibri"/>
                <a:cs typeface="Calibri"/>
                <a:sym typeface="Calibri"/>
              </a:rPr>
              <a:t>of a stack.</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 hope, you have understood the push and pop function and the overflow and underflow condition.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14"/>
          <p:cNvSpPr txBox="1"/>
          <p:nvPr/>
        </p:nvSpPr>
        <p:spPr>
          <a:xfrm>
            <a:off x="9732161" y="4879746"/>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77" name="Google Shape;277;p14"/>
          <p:cNvSpPr txBox="1"/>
          <p:nvPr/>
        </p:nvSpPr>
        <p:spPr>
          <a:xfrm>
            <a:off x="9732161" y="4209427"/>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278" name="Google Shape;278;p14"/>
          <p:cNvSpPr txBox="1"/>
          <p:nvPr/>
        </p:nvSpPr>
        <p:spPr>
          <a:xfrm>
            <a:off x="9599612" y="5483800"/>
            <a:ext cx="2367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Stack       SIZE=5      </a:t>
            </a:r>
            <a:endParaRPr sz="1800">
              <a:solidFill>
                <a:schemeClr val="dk1"/>
              </a:solidFill>
              <a:latin typeface="Calibri"/>
              <a:ea typeface="Calibri"/>
              <a:cs typeface="Calibri"/>
              <a:sym typeface="Calibri"/>
            </a:endParaRPr>
          </a:p>
        </p:txBody>
      </p:sp>
      <p:sp>
        <p:nvSpPr>
          <p:cNvPr id="279" name="Google Shape;279;p14"/>
          <p:cNvSpPr txBox="1"/>
          <p:nvPr/>
        </p:nvSpPr>
        <p:spPr>
          <a:xfrm>
            <a:off x="1674814" y="414159"/>
            <a:ext cx="9143998" cy="1020762"/>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rgbClr val="3F3F3F"/>
              </a:buClr>
              <a:buSzPts val="4000"/>
              <a:buFont typeface="Calibri"/>
              <a:buNone/>
            </a:pPr>
            <a:r>
              <a:rPr lang="en-US" sz="4000">
                <a:solidFill>
                  <a:srgbClr val="3F3F3F"/>
                </a:solidFill>
                <a:latin typeface="Calibri"/>
                <a:ea typeface="Calibri"/>
                <a:cs typeface="Calibri"/>
                <a:sym typeface="Calibri"/>
              </a:rPr>
              <a:t>Underflow condition</a:t>
            </a:r>
            <a:endParaRPr sz="4000">
              <a:solidFill>
                <a:srgbClr val="3F3F3F"/>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5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500"/>
                                        <p:tgtEl>
                                          <p:spTgt spid="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animEffect filter="fade" transition="in">
                                      <p:cBhvr>
                                        <p:cTn dur="500"/>
                                        <p:tgtEl>
                                          <p:spTgt spid="2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animEffect filter="fade" transition="in">
                                      <p:cBhvr>
                                        <p:cTn dur="500"/>
                                        <p:tgtEl>
                                          <p:spTgt spid="2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animEffect filter="fade" transition="in">
                                      <p:cBhvr>
                                        <p:cTn dur="500"/>
                                        <p:tgtEl>
                                          <p:spTgt spid="2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5" st="5"/>
                                            </p:txEl>
                                          </p:spTgt>
                                        </p:tgtEl>
                                        <p:attrNameLst>
                                          <p:attrName>style.visibility</p:attrName>
                                        </p:attrNameLst>
                                      </p:cBhvr>
                                      <p:to>
                                        <p:strVal val="visible"/>
                                      </p:to>
                                    </p:set>
                                    <p:animEffect filter="fade" transition="in">
                                      <p:cBhvr>
                                        <p:cTn dur="500"/>
                                        <p:tgtEl>
                                          <p:spTgt spid="2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6" st="6"/>
                                            </p:txEl>
                                          </p:spTgt>
                                        </p:tgtEl>
                                        <p:attrNameLst>
                                          <p:attrName>style.visibility</p:attrName>
                                        </p:attrNameLst>
                                      </p:cBhvr>
                                      <p:to>
                                        <p:strVal val="visible"/>
                                      </p:to>
                                    </p:set>
                                    <p:animEffect filter="fade" transition="in">
                                      <p:cBhvr>
                                        <p:cTn dur="500"/>
                                        <p:tgtEl>
                                          <p:spTgt spid="2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7" st="7"/>
                                            </p:txEl>
                                          </p:spTgt>
                                        </p:tgtEl>
                                        <p:attrNameLst>
                                          <p:attrName>style.visibility</p:attrName>
                                        </p:attrNameLst>
                                      </p:cBhvr>
                                      <p:to>
                                        <p:strVal val="visible"/>
                                      </p:to>
                                    </p:set>
                                    <p:animEffect filter="fade" transition="in">
                                      <p:cBhvr>
                                        <p:cTn dur="500"/>
                                        <p:tgtEl>
                                          <p:spTgt spid="27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8" st="8"/>
                                            </p:txEl>
                                          </p:spTgt>
                                        </p:tgtEl>
                                        <p:attrNameLst>
                                          <p:attrName>style.visibility</p:attrName>
                                        </p:attrNameLst>
                                      </p:cBhvr>
                                      <p:to>
                                        <p:strVal val="visible"/>
                                      </p:to>
                                    </p:set>
                                    <p:animEffect filter="fade" transition="in">
                                      <p:cBhvr>
                                        <p:cTn dur="500"/>
                                        <p:tgtEl>
                                          <p:spTgt spid="27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9" st="9"/>
                                            </p:txEl>
                                          </p:spTgt>
                                        </p:tgtEl>
                                        <p:attrNameLst>
                                          <p:attrName>style.visibility</p:attrName>
                                        </p:attrNameLst>
                                      </p:cBhvr>
                                      <p:to>
                                        <p:strVal val="visible"/>
                                      </p:to>
                                    </p:set>
                                    <p:animEffect filter="fade" transition="in">
                                      <p:cBhvr>
                                        <p:cTn dur="500"/>
                                        <p:tgtEl>
                                          <p:spTgt spid="27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0" st="10"/>
                                            </p:txEl>
                                          </p:spTgt>
                                        </p:tgtEl>
                                        <p:attrNameLst>
                                          <p:attrName>style.visibility</p:attrName>
                                        </p:attrNameLst>
                                      </p:cBhvr>
                                      <p:to>
                                        <p:strVal val="visible"/>
                                      </p:to>
                                    </p:set>
                                    <p:animEffect filter="fade" transition="in">
                                      <p:cBhvr>
                                        <p:cTn dur="500"/>
                                        <p:tgtEl>
                                          <p:spTgt spid="27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1" st="11"/>
                                            </p:txEl>
                                          </p:spTgt>
                                        </p:tgtEl>
                                        <p:attrNameLst>
                                          <p:attrName>style.visibility</p:attrName>
                                        </p:attrNameLst>
                                      </p:cBhvr>
                                      <p:to>
                                        <p:strVal val="visible"/>
                                      </p:to>
                                    </p:set>
                                    <p:animEffect filter="fade" transition="in">
                                      <p:cBhvr>
                                        <p:cTn dur="500"/>
                                        <p:tgtEl>
                                          <p:spTgt spid="27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2" st="12"/>
                                            </p:txEl>
                                          </p:spTgt>
                                        </p:tgtEl>
                                        <p:attrNameLst>
                                          <p:attrName>style.visibility</p:attrName>
                                        </p:attrNameLst>
                                      </p:cBhvr>
                                      <p:to>
                                        <p:strVal val="visible"/>
                                      </p:to>
                                    </p:set>
                                    <p:animEffect filter="fade" transition="in">
                                      <p:cBhvr>
                                        <p:cTn dur="500"/>
                                        <p:tgtEl>
                                          <p:spTgt spid="27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3" st="13"/>
                                            </p:txEl>
                                          </p:spTgt>
                                        </p:tgtEl>
                                        <p:attrNameLst>
                                          <p:attrName>style.visibility</p:attrName>
                                        </p:attrNameLst>
                                      </p:cBhvr>
                                      <p:to>
                                        <p:strVal val="visible"/>
                                      </p:to>
                                    </p:set>
                                    <p:animEffect filter="fade" transition="in">
                                      <p:cBhvr>
                                        <p:cTn dur="500"/>
                                        <p:tgtEl>
                                          <p:spTgt spid="27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4" st="14"/>
                                            </p:txEl>
                                          </p:spTgt>
                                        </p:tgtEl>
                                        <p:attrNameLst>
                                          <p:attrName>style.visibility</p:attrName>
                                        </p:attrNameLst>
                                      </p:cBhvr>
                                      <p:to>
                                        <p:strVal val="visible"/>
                                      </p:to>
                                    </p:set>
                                    <p:animEffect filter="fade" transition="in">
                                      <p:cBhvr>
                                        <p:cTn dur="500"/>
                                        <p:tgtEl>
                                          <p:spTgt spid="27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
                                        <p:tgtEl>
                                          <p:spTgt spid="277"/>
                                        </p:tgtEl>
                                        <p:attrNameLst>
                                          <p:attrName>ppt_y</p:attrName>
                                        </p:attrNameLst>
                                      </p:cBhvr>
                                      <p:tavLst>
                                        <p:tav fmla="" tm="0">
                                          <p:val>
                                            <p:strVal val="#ppt_y"/>
                                          </p:val>
                                        </p:tav>
                                        <p:tav fmla="" tm="100000">
                                          <p:val>
                                            <p:strVal val="#ppt_y-1"/>
                                          </p:val>
                                        </p:tav>
                                      </p:tavLst>
                                    </p:anim>
                                    <p:set>
                                      <p:cBhvr>
                                        <p:cTn dur="1" fill="hold">
                                          <p:stCondLst>
                                            <p:cond delay="500"/>
                                          </p:stCondLst>
                                        </p:cTn>
                                        <p:tgtEl>
                                          <p:spTgt spid="2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
                                        <p:tgtEl>
                                          <p:spTgt spid="276"/>
                                        </p:tgtEl>
                                        <p:attrNameLst>
                                          <p:attrName>ppt_y</p:attrName>
                                        </p:attrNameLst>
                                      </p:cBhvr>
                                      <p:tavLst>
                                        <p:tav fmla="" tm="0">
                                          <p:val>
                                            <p:strVal val="#ppt_y"/>
                                          </p:val>
                                        </p:tav>
                                        <p:tav fmla="" tm="100000">
                                          <p:val>
                                            <p:strVal val="#ppt_y-1"/>
                                          </p:val>
                                        </p:tav>
                                      </p:tavLst>
                                    </p:anim>
                                    <p:set>
                                      <p:cBhvr>
                                        <p:cTn dur="1" fill="hold">
                                          <p:stCondLst>
                                            <p:cond delay="500"/>
                                          </p:stCondLst>
                                        </p:cTn>
                                        <p:tgtEl>
                                          <p:spTgt spid="27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5"/>
          <p:cNvSpPr/>
          <p:nvPr/>
        </p:nvSpPr>
        <p:spPr>
          <a:xfrm>
            <a:off x="1674812" y="2286000"/>
            <a:ext cx="9215392" cy="461665"/>
          </a:xfrm>
          <a:prstGeom prst="rect">
            <a:avLst/>
          </a:prstGeom>
          <a:noFill/>
          <a:ln>
            <a:noFill/>
          </a:ln>
        </p:spPr>
        <p:txBody>
          <a:bodyPr anchorCtr="0" anchor="t" bIns="45700" lIns="91425" spcFirstLastPara="1" rIns="91425" wrap="square" tIns="45700">
            <a:spAutoFit/>
          </a:bodyPr>
          <a:lstStyle/>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285" name="Google Shape;285;p15"/>
          <p:cNvSpPr txBox="1"/>
          <p:nvPr/>
        </p:nvSpPr>
        <p:spPr>
          <a:xfrm>
            <a:off x="1522414" y="261759"/>
            <a:ext cx="9143998" cy="1020762"/>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rgbClr val="3F3F3F"/>
              </a:buClr>
              <a:buSzPts val="4000"/>
              <a:buFont typeface="Calibri"/>
              <a:buNone/>
            </a:pPr>
            <a:r>
              <a:rPr lang="en-US" sz="4000">
                <a:solidFill>
                  <a:srgbClr val="3F3F3F"/>
                </a:solidFill>
                <a:latin typeface="Calibri"/>
                <a:ea typeface="Calibri"/>
                <a:cs typeface="Calibri"/>
                <a:sym typeface="Calibri"/>
              </a:rPr>
              <a:t>Top variable</a:t>
            </a:r>
            <a:endParaRPr sz="4000">
              <a:solidFill>
                <a:srgbClr val="3F3F3F"/>
              </a:solidFill>
              <a:latin typeface="Calibri"/>
              <a:ea typeface="Calibri"/>
              <a:cs typeface="Calibri"/>
              <a:sym typeface="Calibri"/>
            </a:endParaRPr>
          </a:p>
        </p:txBody>
      </p:sp>
      <p:sp>
        <p:nvSpPr>
          <p:cNvPr id="286" name="Google Shape;286;p15"/>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287" name="Google Shape;287;p15"/>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88" name="Google Shape;288;p15"/>
          <p:cNvGraphicFramePr/>
          <p:nvPr/>
        </p:nvGraphicFramePr>
        <p:xfrm>
          <a:off x="9455780" y="2048541"/>
          <a:ext cx="3000000" cy="3000000"/>
        </p:xfrm>
        <a:graphic>
          <a:graphicData uri="http://schemas.openxmlformats.org/drawingml/2006/table">
            <a:tbl>
              <a:tblPr bandRow="1" firstRow="1">
                <a:solidFill>
                  <a:srgbClr val="ADC5B8"/>
                </a:solidFill>
                <a:tableStyleId>{54C7F5CE-EB55-4A8F-BD28-C80A69F7E23F}</a:tableStyleId>
              </a:tblPr>
              <a:tblGrid>
                <a:gridCol w="910325"/>
              </a:tblGrid>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89" name="Google Shape;289;p15"/>
          <p:cNvGraphicFramePr/>
          <p:nvPr/>
        </p:nvGraphicFramePr>
        <p:xfrm>
          <a:off x="10417961" y="2060346"/>
          <a:ext cx="3000000" cy="3000000"/>
        </p:xfrm>
        <a:graphic>
          <a:graphicData uri="http://schemas.openxmlformats.org/drawingml/2006/table">
            <a:tbl>
              <a:tblPr bandRow="1" firstRow="1">
                <a:noFill/>
                <a:tableStyleId>{54C7F5CE-EB55-4A8F-BD28-C80A69F7E23F}</a:tableStyleId>
              </a:tblPr>
              <a:tblGrid>
                <a:gridCol w="710150"/>
              </a:tblGrid>
              <a:tr h="678875">
                <a:tc>
                  <a:txBody>
                    <a:bodyPr/>
                    <a:lstStyle/>
                    <a:p>
                      <a:pPr indent="0" lvl="0" marL="0" marR="0" rtl="0" algn="ctr">
                        <a:spcBef>
                          <a:spcPts val="0"/>
                        </a:spcBef>
                        <a:spcAft>
                          <a:spcPts val="0"/>
                        </a:spcAft>
                        <a:buNone/>
                      </a:pPr>
                      <a:r>
                        <a:rPr b="0" lang="en-US" sz="1799" u="none" cap="none" strike="noStrike"/>
                        <a:t>4</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3</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2</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1</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0</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90" name="Google Shape;290;p15"/>
          <p:cNvSpPr txBox="1"/>
          <p:nvPr/>
        </p:nvSpPr>
        <p:spPr>
          <a:xfrm>
            <a:off x="9732161" y="4879746"/>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91" name="Google Shape;291;p15"/>
          <p:cNvSpPr txBox="1"/>
          <p:nvPr/>
        </p:nvSpPr>
        <p:spPr>
          <a:xfrm>
            <a:off x="9732161" y="4209427"/>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292" name="Google Shape;292;p15"/>
          <p:cNvSpPr txBox="1"/>
          <p:nvPr/>
        </p:nvSpPr>
        <p:spPr>
          <a:xfrm>
            <a:off x="9599612" y="5483800"/>
            <a:ext cx="2367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Stack       SIZE=5      </a:t>
            </a:r>
            <a:endParaRPr sz="1800">
              <a:solidFill>
                <a:schemeClr val="dk1"/>
              </a:solidFill>
              <a:latin typeface="Calibri"/>
              <a:ea typeface="Calibri"/>
              <a:cs typeface="Calibri"/>
              <a:sym typeface="Calibri"/>
            </a:endParaRPr>
          </a:p>
        </p:txBody>
      </p:sp>
      <p:sp>
        <p:nvSpPr>
          <p:cNvPr id="293" name="Google Shape;293;p15"/>
          <p:cNvSpPr txBox="1"/>
          <p:nvPr/>
        </p:nvSpPr>
        <p:spPr>
          <a:xfrm>
            <a:off x="1446212" y="2118126"/>
            <a:ext cx="7162800" cy="4247317"/>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Now, how to track which element is on top of the stack?</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To do that, a variable named top is introduced.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Initially, the value of the top = -1.</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Top = -1 means the stack is empty. So, before pushing an element into the stack, top must be incremented. That’s top++.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Now, if we insert the next element 7, what should be done?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Two steps: </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Increment the top variable: top++</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Insert the element in the top position, array[top]=7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15"/>
          <p:cNvSpPr txBox="1"/>
          <p:nvPr/>
        </p:nvSpPr>
        <p:spPr>
          <a:xfrm>
            <a:off x="8228012" y="5483800"/>
            <a:ext cx="1143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top </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animEffect filter="fade" transition="in">
                                      <p:cBhvr>
                                        <p:cTn dur="500"/>
                                        <p:tgtEl>
                                          <p:spTgt spid="2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animEffect filter="fade" transition="in">
                                      <p:cBhvr>
                                        <p:cTn dur="500"/>
                                        <p:tgtEl>
                                          <p:spTgt spid="2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2" st="2"/>
                                            </p:txEl>
                                          </p:spTgt>
                                        </p:tgtEl>
                                        <p:attrNameLst>
                                          <p:attrName>style.visibility</p:attrName>
                                        </p:attrNameLst>
                                      </p:cBhvr>
                                      <p:to>
                                        <p:strVal val="visible"/>
                                      </p:to>
                                    </p:set>
                                    <p:animEffect filter="fade" transition="in">
                                      <p:cBhvr>
                                        <p:cTn dur="500"/>
                                        <p:tgtEl>
                                          <p:spTgt spid="2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3" st="3"/>
                                            </p:txEl>
                                          </p:spTgt>
                                        </p:tgtEl>
                                        <p:attrNameLst>
                                          <p:attrName>style.visibility</p:attrName>
                                        </p:attrNameLst>
                                      </p:cBhvr>
                                      <p:to>
                                        <p:strVal val="visible"/>
                                      </p:to>
                                    </p:set>
                                    <p:animEffect filter="fade" transition="in">
                                      <p:cBhvr>
                                        <p:cTn dur="500"/>
                                        <p:tgtEl>
                                          <p:spTgt spid="2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4" st="4"/>
                                            </p:txEl>
                                          </p:spTgt>
                                        </p:tgtEl>
                                        <p:attrNameLst>
                                          <p:attrName>style.visibility</p:attrName>
                                        </p:attrNameLst>
                                      </p:cBhvr>
                                      <p:to>
                                        <p:strVal val="visible"/>
                                      </p:to>
                                    </p:set>
                                    <p:animEffect filter="fade" transition="in">
                                      <p:cBhvr>
                                        <p:cTn dur="500"/>
                                        <p:tgtEl>
                                          <p:spTgt spid="2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5" st="5"/>
                                            </p:txEl>
                                          </p:spTgt>
                                        </p:tgtEl>
                                        <p:attrNameLst>
                                          <p:attrName>style.visibility</p:attrName>
                                        </p:attrNameLst>
                                      </p:cBhvr>
                                      <p:to>
                                        <p:strVal val="visible"/>
                                      </p:to>
                                    </p:set>
                                    <p:animEffect filter="fade" transition="in">
                                      <p:cBhvr>
                                        <p:cTn dur="500"/>
                                        <p:tgtEl>
                                          <p:spTgt spid="2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6" st="6"/>
                                            </p:txEl>
                                          </p:spTgt>
                                        </p:tgtEl>
                                        <p:attrNameLst>
                                          <p:attrName>style.visibility</p:attrName>
                                        </p:attrNameLst>
                                      </p:cBhvr>
                                      <p:to>
                                        <p:strVal val="visible"/>
                                      </p:to>
                                    </p:set>
                                    <p:animEffect filter="fade" transition="in">
                                      <p:cBhvr>
                                        <p:cTn dur="500"/>
                                        <p:tgtEl>
                                          <p:spTgt spid="2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7" st="7"/>
                                            </p:txEl>
                                          </p:spTgt>
                                        </p:tgtEl>
                                        <p:attrNameLst>
                                          <p:attrName>style.visibility</p:attrName>
                                        </p:attrNameLst>
                                      </p:cBhvr>
                                      <p:to>
                                        <p:strVal val="visible"/>
                                      </p:to>
                                    </p:set>
                                    <p:animEffect filter="fade" transition="in">
                                      <p:cBhvr>
                                        <p:cTn dur="500"/>
                                        <p:tgtEl>
                                          <p:spTgt spid="29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8" st="8"/>
                                            </p:txEl>
                                          </p:spTgt>
                                        </p:tgtEl>
                                        <p:attrNameLst>
                                          <p:attrName>style.visibility</p:attrName>
                                        </p:attrNameLst>
                                      </p:cBhvr>
                                      <p:to>
                                        <p:strVal val="visible"/>
                                      </p:to>
                                    </p:set>
                                    <p:animEffect filter="fade" transition="in">
                                      <p:cBhvr>
                                        <p:cTn dur="500"/>
                                        <p:tgtEl>
                                          <p:spTgt spid="29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9" st="9"/>
                                            </p:txEl>
                                          </p:spTgt>
                                        </p:tgtEl>
                                        <p:attrNameLst>
                                          <p:attrName>style.visibility</p:attrName>
                                        </p:attrNameLst>
                                      </p:cBhvr>
                                      <p:to>
                                        <p:strVal val="visible"/>
                                      </p:to>
                                    </p:set>
                                    <p:animEffect filter="fade" transition="in">
                                      <p:cBhvr>
                                        <p:cTn dur="500"/>
                                        <p:tgtEl>
                                          <p:spTgt spid="29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0" st="10"/>
                                            </p:txEl>
                                          </p:spTgt>
                                        </p:tgtEl>
                                        <p:attrNameLst>
                                          <p:attrName>style.visibility</p:attrName>
                                        </p:attrNameLst>
                                      </p:cBhvr>
                                      <p:to>
                                        <p:strVal val="visible"/>
                                      </p:to>
                                    </p:set>
                                    <p:animEffect filter="fade" transition="in">
                                      <p:cBhvr>
                                        <p:cTn dur="500"/>
                                        <p:tgtEl>
                                          <p:spTgt spid="29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1" st="11"/>
                                            </p:txEl>
                                          </p:spTgt>
                                        </p:tgtEl>
                                        <p:attrNameLst>
                                          <p:attrName>style.visibility</p:attrName>
                                        </p:attrNameLst>
                                      </p:cBhvr>
                                      <p:to>
                                        <p:strVal val="visible"/>
                                      </p:to>
                                    </p:set>
                                    <p:animEffect filter="fade" transition="in">
                                      <p:cBhvr>
                                        <p:cTn dur="500"/>
                                        <p:tgtEl>
                                          <p:spTgt spid="29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2" st="12"/>
                                            </p:txEl>
                                          </p:spTgt>
                                        </p:tgtEl>
                                        <p:attrNameLst>
                                          <p:attrName>style.visibility</p:attrName>
                                        </p:attrNameLst>
                                      </p:cBhvr>
                                      <p:to>
                                        <p:strVal val="visible"/>
                                      </p:to>
                                    </p:set>
                                    <p:animEffect filter="fade" transition="in">
                                      <p:cBhvr>
                                        <p:cTn dur="500"/>
                                        <p:tgtEl>
                                          <p:spTgt spid="29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3" st="13"/>
                                            </p:txEl>
                                          </p:spTgt>
                                        </p:tgtEl>
                                        <p:attrNameLst>
                                          <p:attrName>style.visibility</p:attrName>
                                        </p:attrNameLst>
                                      </p:cBhvr>
                                      <p:to>
                                        <p:strVal val="visible"/>
                                      </p:to>
                                    </p:set>
                                    <p:animEffect filter="fade" transition="in">
                                      <p:cBhvr>
                                        <p:cTn dur="500"/>
                                        <p:tgtEl>
                                          <p:spTgt spid="29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500"/>
                                        <p:tgtEl>
                                          <p:spTgt spid="2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500"/>
                                        <p:tgtEl>
                                          <p:spTgt spid="29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p:nvPr/>
        </p:nvSpPr>
        <p:spPr>
          <a:xfrm>
            <a:off x="1674812" y="2286000"/>
            <a:ext cx="9215392" cy="461665"/>
          </a:xfrm>
          <a:prstGeom prst="rect">
            <a:avLst/>
          </a:prstGeom>
          <a:noFill/>
          <a:ln>
            <a:noFill/>
          </a:ln>
        </p:spPr>
        <p:txBody>
          <a:bodyPr anchorCtr="0" anchor="t" bIns="45700" lIns="91425" spcFirstLastPara="1" rIns="91425" wrap="square" tIns="45700">
            <a:spAutoFit/>
          </a:bodyPr>
          <a:lstStyle/>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300" name="Google Shape;300;p16"/>
          <p:cNvSpPr txBox="1"/>
          <p:nvPr/>
        </p:nvSpPr>
        <p:spPr>
          <a:xfrm>
            <a:off x="1522414" y="261759"/>
            <a:ext cx="9143998" cy="1020762"/>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rgbClr val="3F3F3F"/>
              </a:buClr>
              <a:buSzPts val="4000"/>
              <a:buFont typeface="Calibri"/>
              <a:buNone/>
            </a:pPr>
            <a:r>
              <a:rPr lang="en-US" sz="4000">
                <a:solidFill>
                  <a:srgbClr val="3F3F3F"/>
                </a:solidFill>
                <a:latin typeface="Calibri"/>
                <a:ea typeface="Calibri"/>
                <a:cs typeface="Calibri"/>
                <a:sym typeface="Calibri"/>
              </a:rPr>
              <a:t>Top variable</a:t>
            </a:r>
            <a:endParaRPr sz="4000">
              <a:solidFill>
                <a:srgbClr val="3F3F3F"/>
              </a:solidFill>
              <a:latin typeface="Calibri"/>
              <a:ea typeface="Calibri"/>
              <a:cs typeface="Calibri"/>
              <a:sym typeface="Calibri"/>
            </a:endParaRPr>
          </a:p>
        </p:txBody>
      </p:sp>
      <p:sp>
        <p:nvSpPr>
          <p:cNvPr id="301" name="Google Shape;301;p16"/>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302" name="Google Shape;302;p16"/>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03" name="Google Shape;303;p16"/>
          <p:cNvGraphicFramePr/>
          <p:nvPr/>
        </p:nvGraphicFramePr>
        <p:xfrm>
          <a:off x="9455780" y="2048541"/>
          <a:ext cx="3000000" cy="3000000"/>
        </p:xfrm>
        <a:graphic>
          <a:graphicData uri="http://schemas.openxmlformats.org/drawingml/2006/table">
            <a:tbl>
              <a:tblPr bandRow="1" firstRow="1">
                <a:solidFill>
                  <a:srgbClr val="ADC5B8"/>
                </a:solidFill>
                <a:tableStyleId>{54C7F5CE-EB55-4A8F-BD28-C80A69F7E23F}</a:tableStyleId>
              </a:tblPr>
              <a:tblGrid>
                <a:gridCol w="910325"/>
              </a:tblGrid>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04" name="Google Shape;304;p16"/>
          <p:cNvGraphicFramePr/>
          <p:nvPr/>
        </p:nvGraphicFramePr>
        <p:xfrm>
          <a:off x="10417961" y="2060346"/>
          <a:ext cx="3000000" cy="3000000"/>
        </p:xfrm>
        <a:graphic>
          <a:graphicData uri="http://schemas.openxmlformats.org/drawingml/2006/table">
            <a:tbl>
              <a:tblPr bandRow="1" firstRow="1">
                <a:noFill/>
                <a:tableStyleId>{54C7F5CE-EB55-4A8F-BD28-C80A69F7E23F}</a:tableStyleId>
              </a:tblPr>
              <a:tblGrid>
                <a:gridCol w="710150"/>
              </a:tblGrid>
              <a:tr h="678875">
                <a:tc>
                  <a:txBody>
                    <a:bodyPr/>
                    <a:lstStyle/>
                    <a:p>
                      <a:pPr indent="0" lvl="0" marL="0" marR="0" rtl="0" algn="ctr">
                        <a:spcBef>
                          <a:spcPts val="0"/>
                        </a:spcBef>
                        <a:spcAft>
                          <a:spcPts val="0"/>
                        </a:spcAft>
                        <a:buNone/>
                      </a:pPr>
                      <a:r>
                        <a:rPr b="0" lang="en-US" sz="1799" u="none" cap="none" strike="noStrike"/>
                        <a:t>4</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3</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2</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1</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0</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05" name="Google Shape;305;p16"/>
          <p:cNvSpPr txBox="1"/>
          <p:nvPr/>
        </p:nvSpPr>
        <p:spPr>
          <a:xfrm>
            <a:off x="9732161" y="4879746"/>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306" name="Google Shape;306;p16"/>
          <p:cNvSpPr txBox="1"/>
          <p:nvPr/>
        </p:nvSpPr>
        <p:spPr>
          <a:xfrm>
            <a:off x="9732161" y="4209427"/>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307" name="Google Shape;307;p16"/>
          <p:cNvSpPr txBox="1"/>
          <p:nvPr/>
        </p:nvSpPr>
        <p:spPr>
          <a:xfrm>
            <a:off x="9599612" y="5483800"/>
            <a:ext cx="2367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Stack       SIZE=5      </a:t>
            </a:r>
            <a:endParaRPr sz="1800">
              <a:solidFill>
                <a:schemeClr val="dk1"/>
              </a:solidFill>
              <a:latin typeface="Calibri"/>
              <a:ea typeface="Calibri"/>
              <a:cs typeface="Calibri"/>
              <a:sym typeface="Calibri"/>
            </a:endParaRPr>
          </a:p>
        </p:txBody>
      </p:sp>
      <p:sp>
        <p:nvSpPr>
          <p:cNvPr id="308" name="Google Shape;308;p16"/>
          <p:cNvSpPr txBox="1"/>
          <p:nvPr/>
        </p:nvSpPr>
        <p:spPr>
          <a:xfrm>
            <a:off x="1096994" y="1841034"/>
            <a:ext cx="7740617" cy="5078313"/>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Now, when we pop something, what do we do?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delete the topmost element from the stack.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we want to return the topmost element, then the steps are:</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Store the topmost value in a variable: temp = arr[top]</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Decrement variable top: top --</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Return temp</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we don’t want to return the topmost element, just want to delete it, then</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We simply just decrement top: top --</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Suppose, we decrement top. What will happen to element 7?</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will be treated as garbage value.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Next time, when I will push an element (say 3) to the stack, it will overwrite 7.</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16"/>
          <p:cNvSpPr txBox="1"/>
          <p:nvPr/>
        </p:nvSpPr>
        <p:spPr>
          <a:xfrm>
            <a:off x="8376488" y="4209427"/>
            <a:ext cx="1143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top </a:t>
            </a:r>
            <a:endParaRPr sz="1800">
              <a:solidFill>
                <a:schemeClr val="dk1"/>
              </a:solidFill>
              <a:latin typeface="Calibri"/>
              <a:ea typeface="Calibri"/>
              <a:cs typeface="Calibri"/>
              <a:sym typeface="Calibri"/>
            </a:endParaRPr>
          </a:p>
        </p:txBody>
      </p:sp>
      <p:sp>
        <p:nvSpPr>
          <p:cNvPr id="310" name="Google Shape;310;p16"/>
          <p:cNvSpPr txBox="1"/>
          <p:nvPr/>
        </p:nvSpPr>
        <p:spPr>
          <a:xfrm>
            <a:off x="9732161" y="4218752"/>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500"/>
                                        <p:tgtEl>
                                          <p:spTgt spid="3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animEffect filter="fade" transition="in">
                                      <p:cBhvr>
                                        <p:cTn dur="500"/>
                                        <p:tgtEl>
                                          <p:spTgt spid="3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animEffect filter="fade" transition="in">
                                      <p:cBhvr>
                                        <p:cTn dur="500"/>
                                        <p:tgtEl>
                                          <p:spTgt spid="3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animEffect filter="fade" transition="in">
                                      <p:cBhvr>
                                        <p:cTn dur="500"/>
                                        <p:tgtEl>
                                          <p:spTgt spid="3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animEffect filter="fade" transition="in">
                                      <p:cBhvr>
                                        <p:cTn dur="500"/>
                                        <p:tgtEl>
                                          <p:spTgt spid="3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5" st="5"/>
                                            </p:txEl>
                                          </p:spTgt>
                                        </p:tgtEl>
                                        <p:attrNameLst>
                                          <p:attrName>style.visibility</p:attrName>
                                        </p:attrNameLst>
                                      </p:cBhvr>
                                      <p:to>
                                        <p:strVal val="visible"/>
                                      </p:to>
                                    </p:set>
                                    <p:animEffect filter="fade" transition="in">
                                      <p:cBhvr>
                                        <p:cTn dur="500"/>
                                        <p:tgtEl>
                                          <p:spTgt spid="3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6" st="6"/>
                                            </p:txEl>
                                          </p:spTgt>
                                        </p:tgtEl>
                                        <p:attrNameLst>
                                          <p:attrName>style.visibility</p:attrName>
                                        </p:attrNameLst>
                                      </p:cBhvr>
                                      <p:to>
                                        <p:strVal val="visible"/>
                                      </p:to>
                                    </p:set>
                                    <p:animEffect filter="fade" transition="in">
                                      <p:cBhvr>
                                        <p:cTn dur="500"/>
                                        <p:tgtEl>
                                          <p:spTgt spid="3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7" st="7"/>
                                            </p:txEl>
                                          </p:spTgt>
                                        </p:tgtEl>
                                        <p:attrNameLst>
                                          <p:attrName>style.visibility</p:attrName>
                                        </p:attrNameLst>
                                      </p:cBhvr>
                                      <p:to>
                                        <p:strVal val="visible"/>
                                      </p:to>
                                    </p:set>
                                    <p:animEffect filter="fade" transition="in">
                                      <p:cBhvr>
                                        <p:cTn dur="500"/>
                                        <p:tgtEl>
                                          <p:spTgt spid="3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8" st="8"/>
                                            </p:txEl>
                                          </p:spTgt>
                                        </p:tgtEl>
                                        <p:attrNameLst>
                                          <p:attrName>style.visibility</p:attrName>
                                        </p:attrNameLst>
                                      </p:cBhvr>
                                      <p:to>
                                        <p:strVal val="visible"/>
                                      </p:to>
                                    </p:set>
                                    <p:animEffect filter="fade" transition="in">
                                      <p:cBhvr>
                                        <p:cTn dur="500"/>
                                        <p:tgtEl>
                                          <p:spTgt spid="30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9" st="9"/>
                                            </p:txEl>
                                          </p:spTgt>
                                        </p:tgtEl>
                                        <p:attrNameLst>
                                          <p:attrName>style.visibility</p:attrName>
                                        </p:attrNameLst>
                                      </p:cBhvr>
                                      <p:to>
                                        <p:strVal val="visible"/>
                                      </p:to>
                                    </p:set>
                                    <p:animEffect filter="fade" transition="in">
                                      <p:cBhvr>
                                        <p:cTn dur="500"/>
                                        <p:tgtEl>
                                          <p:spTgt spid="30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0" st="10"/>
                                            </p:txEl>
                                          </p:spTgt>
                                        </p:tgtEl>
                                        <p:attrNameLst>
                                          <p:attrName>style.visibility</p:attrName>
                                        </p:attrNameLst>
                                      </p:cBhvr>
                                      <p:to>
                                        <p:strVal val="visible"/>
                                      </p:to>
                                    </p:set>
                                    <p:animEffect filter="fade" transition="in">
                                      <p:cBhvr>
                                        <p:cTn dur="500"/>
                                        <p:tgtEl>
                                          <p:spTgt spid="30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1" st="11"/>
                                            </p:txEl>
                                          </p:spTgt>
                                        </p:tgtEl>
                                        <p:attrNameLst>
                                          <p:attrName>style.visibility</p:attrName>
                                        </p:attrNameLst>
                                      </p:cBhvr>
                                      <p:to>
                                        <p:strVal val="visible"/>
                                      </p:to>
                                    </p:set>
                                    <p:animEffect filter="fade" transition="in">
                                      <p:cBhvr>
                                        <p:cTn dur="500"/>
                                        <p:tgtEl>
                                          <p:spTgt spid="30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2" st="12"/>
                                            </p:txEl>
                                          </p:spTgt>
                                        </p:tgtEl>
                                        <p:attrNameLst>
                                          <p:attrName>style.visibility</p:attrName>
                                        </p:attrNameLst>
                                      </p:cBhvr>
                                      <p:to>
                                        <p:strVal val="visible"/>
                                      </p:to>
                                    </p:set>
                                    <p:animEffect filter="fade" transition="in">
                                      <p:cBhvr>
                                        <p:cTn dur="500"/>
                                        <p:tgtEl>
                                          <p:spTgt spid="30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3" st="13"/>
                                            </p:txEl>
                                          </p:spTgt>
                                        </p:tgtEl>
                                        <p:attrNameLst>
                                          <p:attrName>style.visibility</p:attrName>
                                        </p:attrNameLst>
                                      </p:cBhvr>
                                      <p:to>
                                        <p:strVal val="visible"/>
                                      </p:to>
                                    </p:set>
                                    <p:animEffect filter="fade" transition="in">
                                      <p:cBhvr>
                                        <p:cTn dur="500"/>
                                        <p:tgtEl>
                                          <p:spTgt spid="30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4" st="14"/>
                                            </p:txEl>
                                          </p:spTgt>
                                        </p:tgtEl>
                                        <p:attrNameLst>
                                          <p:attrName>style.visibility</p:attrName>
                                        </p:attrNameLst>
                                      </p:cBhvr>
                                      <p:to>
                                        <p:strVal val="visible"/>
                                      </p:to>
                                    </p:set>
                                    <p:animEffect filter="fade" transition="in">
                                      <p:cBhvr>
                                        <p:cTn dur="500"/>
                                        <p:tgtEl>
                                          <p:spTgt spid="30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5" st="15"/>
                                            </p:txEl>
                                          </p:spTgt>
                                        </p:tgtEl>
                                        <p:attrNameLst>
                                          <p:attrName>style.visibility</p:attrName>
                                        </p:attrNameLst>
                                      </p:cBhvr>
                                      <p:to>
                                        <p:strVal val="visible"/>
                                      </p:to>
                                    </p:set>
                                    <p:animEffect filter="fade" transition="in">
                                      <p:cBhvr>
                                        <p:cTn dur="500"/>
                                        <p:tgtEl>
                                          <p:spTgt spid="30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6" st="16"/>
                                            </p:txEl>
                                          </p:spTgt>
                                        </p:tgtEl>
                                        <p:attrNameLst>
                                          <p:attrName>style.visibility</p:attrName>
                                        </p:attrNameLst>
                                      </p:cBhvr>
                                      <p:to>
                                        <p:strVal val="visible"/>
                                      </p:to>
                                    </p:set>
                                    <p:animEffect filter="fade" transition="in">
                                      <p:cBhvr>
                                        <p:cTn dur="500"/>
                                        <p:tgtEl>
                                          <p:spTgt spid="308">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7" st="17"/>
                                            </p:txEl>
                                          </p:spTgt>
                                        </p:tgtEl>
                                        <p:attrNameLst>
                                          <p:attrName>style.visibility</p:attrName>
                                        </p:attrNameLst>
                                      </p:cBhvr>
                                      <p:to>
                                        <p:strVal val="visible"/>
                                      </p:to>
                                    </p:set>
                                    <p:animEffect filter="fade" transition="in">
                                      <p:cBhvr>
                                        <p:cTn dur="500"/>
                                        <p:tgtEl>
                                          <p:spTgt spid="308">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06"/>
                                        </p:tgtEl>
                                      </p:cBhvr>
                                    </p:animEffect>
                                    <p:set>
                                      <p:cBhvr>
                                        <p:cTn dur="1" fill="hold">
                                          <p:stCondLst>
                                            <p:cond delay="500"/>
                                          </p:stCondLst>
                                        </p:cTn>
                                        <p:tgtEl>
                                          <p:spTgt spid="30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500"/>
                                        <p:tgtEl>
                                          <p:spTgt spid="31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7"/>
          <p:cNvSpPr txBox="1"/>
          <p:nvPr>
            <p:ph type="title"/>
          </p:nvPr>
        </p:nvSpPr>
        <p:spPr>
          <a:xfrm>
            <a:off x="1096994" y="758952"/>
            <a:ext cx="10055781"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7900"/>
              <a:buFont typeface="Calibri"/>
              <a:buNone/>
            </a:pPr>
            <a:r>
              <a:rPr lang="en-US"/>
              <a:t>Enjoying the Class??</a:t>
            </a:r>
            <a:endParaRPr/>
          </a:p>
        </p:txBody>
      </p:sp>
      <p:sp>
        <p:nvSpPr>
          <p:cNvPr id="316" name="Google Shape;316;p17"/>
          <p:cNvSpPr txBox="1"/>
          <p:nvPr>
            <p:ph idx="1" type="body"/>
          </p:nvPr>
        </p:nvSpPr>
        <p:spPr>
          <a:xfrm>
            <a:off x="1096994" y="4453129"/>
            <a:ext cx="6673817" cy="33913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SzPct val="95873"/>
              <a:buNone/>
            </a:pPr>
            <a:r>
              <a:rPr lang="en-US"/>
              <a:t>IF NO, THEN LET’S HAVE A 5 MINUTES BREAK!! </a:t>
            </a:r>
            <a:endParaRPr/>
          </a:p>
        </p:txBody>
      </p:sp>
      <p:sp>
        <p:nvSpPr>
          <p:cNvPr id="317" name="Google Shape;317;p17"/>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318" name="Google Shape;318;p17"/>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pple Suddenly Unveils Cool Emoji, Including 1 Too Rude To Use" id="319" name="Google Shape;319;p17"/>
          <p:cNvPicPr preferRelativeResize="0"/>
          <p:nvPr/>
        </p:nvPicPr>
        <p:blipFill rotWithShape="1">
          <a:blip r:embed="rId3">
            <a:alphaModFix/>
          </a:blip>
          <a:srcRect b="0" l="0" r="0" t="0"/>
          <a:stretch/>
        </p:blipFill>
        <p:spPr>
          <a:xfrm>
            <a:off x="7542211" y="4343400"/>
            <a:ext cx="457200" cy="47727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8"/>
          <p:cNvSpPr/>
          <p:nvPr/>
        </p:nvSpPr>
        <p:spPr>
          <a:xfrm>
            <a:off x="1674812" y="2286000"/>
            <a:ext cx="9215392" cy="461665"/>
          </a:xfrm>
          <a:prstGeom prst="rect">
            <a:avLst/>
          </a:prstGeom>
          <a:noFill/>
          <a:ln>
            <a:noFill/>
          </a:ln>
        </p:spPr>
        <p:txBody>
          <a:bodyPr anchorCtr="0" anchor="t" bIns="45700" lIns="91425" spcFirstLastPara="1" rIns="91425" wrap="square" tIns="45700">
            <a:spAutoFit/>
          </a:bodyPr>
          <a:lstStyle/>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325" name="Google Shape;325;p18"/>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326" name="Google Shape;326;p18"/>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27" name="Google Shape;327;p18"/>
          <p:cNvGraphicFramePr/>
          <p:nvPr/>
        </p:nvGraphicFramePr>
        <p:xfrm>
          <a:off x="9455780" y="2048541"/>
          <a:ext cx="3000000" cy="3000000"/>
        </p:xfrm>
        <a:graphic>
          <a:graphicData uri="http://schemas.openxmlformats.org/drawingml/2006/table">
            <a:tbl>
              <a:tblPr bandRow="1" firstRow="1">
                <a:solidFill>
                  <a:srgbClr val="ADC5B8"/>
                </a:solidFill>
                <a:tableStyleId>{54C7F5CE-EB55-4A8F-BD28-C80A69F7E23F}</a:tableStyleId>
              </a:tblPr>
              <a:tblGrid>
                <a:gridCol w="910325"/>
              </a:tblGrid>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28" name="Google Shape;328;p18"/>
          <p:cNvGraphicFramePr/>
          <p:nvPr/>
        </p:nvGraphicFramePr>
        <p:xfrm>
          <a:off x="10417961" y="2060346"/>
          <a:ext cx="3000000" cy="3000000"/>
        </p:xfrm>
        <a:graphic>
          <a:graphicData uri="http://schemas.openxmlformats.org/drawingml/2006/table">
            <a:tbl>
              <a:tblPr bandRow="1" firstRow="1">
                <a:noFill/>
                <a:tableStyleId>{54C7F5CE-EB55-4A8F-BD28-C80A69F7E23F}</a:tableStyleId>
              </a:tblPr>
              <a:tblGrid>
                <a:gridCol w="710150"/>
              </a:tblGrid>
              <a:tr h="678875">
                <a:tc>
                  <a:txBody>
                    <a:bodyPr/>
                    <a:lstStyle/>
                    <a:p>
                      <a:pPr indent="0" lvl="0" marL="0" marR="0" rtl="0" algn="ctr">
                        <a:spcBef>
                          <a:spcPts val="0"/>
                        </a:spcBef>
                        <a:spcAft>
                          <a:spcPts val="0"/>
                        </a:spcAft>
                        <a:buNone/>
                      </a:pPr>
                      <a:r>
                        <a:rPr b="0" lang="en-US" sz="1799" u="none" cap="none" strike="noStrike"/>
                        <a:t>4</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3</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2</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1</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0</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29" name="Google Shape;329;p18"/>
          <p:cNvSpPr txBox="1"/>
          <p:nvPr/>
        </p:nvSpPr>
        <p:spPr>
          <a:xfrm>
            <a:off x="1104116" y="1882814"/>
            <a:ext cx="7391400"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 far, we have talked about stack, but what do we need to create a stack?</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An array to store elements of a stack</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Variable named top</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Size of the array</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Now, suppose you have to maintain 1000 stacks, will you declare these variables 1000 times?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what’s the solution? Using class! </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class Stack{</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int top;</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int capacity;</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int *arr;  };</a:t>
            </a:r>
            <a:endParaRPr/>
          </a:p>
          <a:p>
            <a:pPr indent="0" lvl="2" marL="9144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Now, in future, whatever number of stacks we may need, we just have to declare a variable of Stack type, where we can access these 3 variables automatically.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18"/>
          <p:cNvSpPr txBox="1"/>
          <p:nvPr/>
        </p:nvSpPr>
        <p:spPr>
          <a:xfrm>
            <a:off x="9732161" y="4879746"/>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331" name="Google Shape;331;p18"/>
          <p:cNvSpPr txBox="1"/>
          <p:nvPr/>
        </p:nvSpPr>
        <p:spPr>
          <a:xfrm>
            <a:off x="9732161" y="4209427"/>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332" name="Google Shape;332;p18"/>
          <p:cNvSpPr txBox="1"/>
          <p:nvPr/>
        </p:nvSpPr>
        <p:spPr>
          <a:xfrm>
            <a:off x="9599612" y="5483800"/>
            <a:ext cx="2367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Stack       SIZE=5      </a:t>
            </a:r>
            <a:endParaRPr sz="1800">
              <a:solidFill>
                <a:schemeClr val="dk1"/>
              </a:solidFill>
              <a:latin typeface="Calibri"/>
              <a:ea typeface="Calibri"/>
              <a:cs typeface="Calibri"/>
              <a:sym typeface="Calibri"/>
            </a:endParaRPr>
          </a:p>
        </p:txBody>
      </p:sp>
      <p:sp>
        <p:nvSpPr>
          <p:cNvPr id="333" name="Google Shape;333;p18"/>
          <p:cNvSpPr txBox="1"/>
          <p:nvPr/>
        </p:nvSpPr>
        <p:spPr>
          <a:xfrm>
            <a:off x="1674814" y="414159"/>
            <a:ext cx="9143998" cy="1020762"/>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rgbClr val="3F3F3F"/>
              </a:buClr>
              <a:buSzPts val="4000"/>
              <a:buFont typeface="Calibri"/>
              <a:buNone/>
            </a:pPr>
            <a:r>
              <a:rPr lang="en-US" sz="4000">
                <a:solidFill>
                  <a:srgbClr val="3F3F3F"/>
                </a:solidFill>
                <a:latin typeface="Calibri"/>
                <a:ea typeface="Calibri"/>
                <a:cs typeface="Calibri"/>
                <a:sym typeface="Calibri"/>
              </a:rPr>
              <a:t>Understanding Memory Structure</a:t>
            </a:r>
            <a:endParaRPr sz="4000">
              <a:solidFill>
                <a:srgbClr val="3F3F3F"/>
              </a:solidFill>
              <a:latin typeface="Calibri"/>
              <a:ea typeface="Calibri"/>
              <a:cs typeface="Calibri"/>
              <a:sym typeface="Calibri"/>
            </a:endParaRPr>
          </a:p>
        </p:txBody>
      </p:sp>
      <p:sp>
        <p:nvSpPr>
          <p:cNvPr id="334" name="Google Shape;334;p18"/>
          <p:cNvSpPr txBox="1"/>
          <p:nvPr/>
        </p:nvSpPr>
        <p:spPr>
          <a:xfrm>
            <a:off x="8304212" y="4259078"/>
            <a:ext cx="1143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top </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500"/>
                                        <p:tgtEl>
                                          <p:spTgt spid="3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Effect filter="fade" transition="in">
                                      <p:cBhvr>
                                        <p:cTn dur="500"/>
                                        <p:tgtEl>
                                          <p:spTgt spid="3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animEffect filter="fade" transition="in">
                                      <p:cBhvr>
                                        <p:cTn dur="500"/>
                                        <p:tgtEl>
                                          <p:spTgt spid="3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3" st="3"/>
                                            </p:txEl>
                                          </p:spTgt>
                                        </p:tgtEl>
                                        <p:attrNameLst>
                                          <p:attrName>style.visibility</p:attrName>
                                        </p:attrNameLst>
                                      </p:cBhvr>
                                      <p:to>
                                        <p:strVal val="visible"/>
                                      </p:to>
                                    </p:set>
                                    <p:animEffect filter="fade" transition="in">
                                      <p:cBhvr>
                                        <p:cTn dur="500"/>
                                        <p:tgtEl>
                                          <p:spTgt spid="3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4" st="4"/>
                                            </p:txEl>
                                          </p:spTgt>
                                        </p:tgtEl>
                                        <p:attrNameLst>
                                          <p:attrName>style.visibility</p:attrName>
                                        </p:attrNameLst>
                                      </p:cBhvr>
                                      <p:to>
                                        <p:strVal val="visible"/>
                                      </p:to>
                                    </p:set>
                                    <p:animEffect filter="fade" transition="in">
                                      <p:cBhvr>
                                        <p:cTn dur="500"/>
                                        <p:tgtEl>
                                          <p:spTgt spid="3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5" st="5"/>
                                            </p:txEl>
                                          </p:spTgt>
                                        </p:tgtEl>
                                        <p:attrNameLst>
                                          <p:attrName>style.visibility</p:attrName>
                                        </p:attrNameLst>
                                      </p:cBhvr>
                                      <p:to>
                                        <p:strVal val="visible"/>
                                      </p:to>
                                    </p:set>
                                    <p:animEffect filter="fade" transition="in">
                                      <p:cBhvr>
                                        <p:cTn dur="500"/>
                                        <p:tgtEl>
                                          <p:spTgt spid="3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6" st="6"/>
                                            </p:txEl>
                                          </p:spTgt>
                                        </p:tgtEl>
                                        <p:attrNameLst>
                                          <p:attrName>style.visibility</p:attrName>
                                        </p:attrNameLst>
                                      </p:cBhvr>
                                      <p:to>
                                        <p:strVal val="visible"/>
                                      </p:to>
                                    </p:set>
                                    <p:animEffect filter="fade" transition="in">
                                      <p:cBhvr>
                                        <p:cTn dur="500"/>
                                        <p:tgtEl>
                                          <p:spTgt spid="3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7" st="7"/>
                                            </p:txEl>
                                          </p:spTgt>
                                        </p:tgtEl>
                                        <p:attrNameLst>
                                          <p:attrName>style.visibility</p:attrName>
                                        </p:attrNameLst>
                                      </p:cBhvr>
                                      <p:to>
                                        <p:strVal val="visible"/>
                                      </p:to>
                                    </p:set>
                                    <p:animEffect filter="fade" transition="in">
                                      <p:cBhvr>
                                        <p:cTn dur="500"/>
                                        <p:tgtEl>
                                          <p:spTgt spid="3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8" st="8"/>
                                            </p:txEl>
                                          </p:spTgt>
                                        </p:tgtEl>
                                        <p:attrNameLst>
                                          <p:attrName>style.visibility</p:attrName>
                                        </p:attrNameLst>
                                      </p:cBhvr>
                                      <p:to>
                                        <p:strVal val="visible"/>
                                      </p:to>
                                    </p:set>
                                    <p:animEffect filter="fade" transition="in">
                                      <p:cBhvr>
                                        <p:cTn dur="500"/>
                                        <p:tgtEl>
                                          <p:spTgt spid="3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9" st="9"/>
                                            </p:txEl>
                                          </p:spTgt>
                                        </p:tgtEl>
                                        <p:attrNameLst>
                                          <p:attrName>style.visibility</p:attrName>
                                        </p:attrNameLst>
                                      </p:cBhvr>
                                      <p:to>
                                        <p:strVal val="visible"/>
                                      </p:to>
                                    </p:set>
                                    <p:animEffect filter="fade" transition="in">
                                      <p:cBhvr>
                                        <p:cTn dur="500"/>
                                        <p:tgtEl>
                                          <p:spTgt spid="32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0" st="10"/>
                                            </p:txEl>
                                          </p:spTgt>
                                        </p:tgtEl>
                                        <p:attrNameLst>
                                          <p:attrName>style.visibility</p:attrName>
                                        </p:attrNameLst>
                                      </p:cBhvr>
                                      <p:to>
                                        <p:strVal val="visible"/>
                                      </p:to>
                                    </p:set>
                                    <p:animEffect filter="fade" transition="in">
                                      <p:cBhvr>
                                        <p:cTn dur="500"/>
                                        <p:tgtEl>
                                          <p:spTgt spid="32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1" st="11"/>
                                            </p:txEl>
                                          </p:spTgt>
                                        </p:tgtEl>
                                        <p:attrNameLst>
                                          <p:attrName>style.visibility</p:attrName>
                                        </p:attrNameLst>
                                      </p:cBhvr>
                                      <p:to>
                                        <p:strVal val="visible"/>
                                      </p:to>
                                    </p:set>
                                    <p:animEffect filter="fade" transition="in">
                                      <p:cBhvr>
                                        <p:cTn dur="500"/>
                                        <p:tgtEl>
                                          <p:spTgt spid="32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2" st="12"/>
                                            </p:txEl>
                                          </p:spTgt>
                                        </p:tgtEl>
                                        <p:attrNameLst>
                                          <p:attrName>style.visibility</p:attrName>
                                        </p:attrNameLst>
                                      </p:cBhvr>
                                      <p:to>
                                        <p:strVal val="visible"/>
                                      </p:to>
                                    </p:set>
                                    <p:animEffect filter="fade" transition="in">
                                      <p:cBhvr>
                                        <p:cTn dur="500"/>
                                        <p:tgtEl>
                                          <p:spTgt spid="32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3" st="13"/>
                                            </p:txEl>
                                          </p:spTgt>
                                        </p:tgtEl>
                                        <p:attrNameLst>
                                          <p:attrName>style.visibility</p:attrName>
                                        </p:attrNameLst>
                                      </p:cBhvr>
                                      <p:to>
                                        <p:strVal val="visible"/>
                                      </p:to>
                                    </p:set>
                                    <p:animEffect filter="fade" transition="in">
                                      <p:cBhvr>
                                        <p:cTn dur="500"/>
                                        <p:tgtEl>
                                          <p:spTgt spid="329">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9"/>
          <p:cNvSpPr/>
          <p:nvPr/>
        </p:nvSpPr>
        <p:spPr>
          <a:xfrm>
            <a:off x="1674812" y="2286000"/>
            <a:ext cx="9215392" cy="461665"/>
          </a:xfrm>
          <a:prstGeom prst="rect">
            <a:avLst/>
          </a:prstGeom>
          <a:noFill/>
          <a:ln>
            <a:noFill/>
          </a:ln>
        </p:spPr>
        <p:txBody>
          <a:bodyPr anchorCtr="0" anchor="t" bIns="45700" lIns="91425" spcFirstLastPara="1" rIns="91425" wrap="square" tIns="45700">
            <a:spAutoFit/>
          </a:bodyPr>
          <a:lstStyle/>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340" name="Google Shape;340;p19"/>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341" name="Google Shape;341;p19"/>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42" name="Google Shape;342;p19"/>
          <p:cNvGraphicFramePr/>
          <p:nvPr/>
        </p:nvGraphicFramePr>
        <p:xfrm>
          <a:off x="9455780" y="2048541"/>
          <a:ext cx="3000000" cy="3000000"/>
        </p:xfrm>
        <a:graphic>
          <a:graphicData uri="http://schemas.openxmlformats.org/drawingml/2006/table">
            <a:tbl>
              <a:tblPr bandRow="1" firstRow="1">
                <a:solidFill>
                  <a:srgbClr val="ADC5B8"/>
                </a:solidFill>
                <a:tableStyleId>{54C7F5CE-EB55-4A8F-BD28-C80A69F7E23F}</a:tableStyleId>
              </a:tblPr>
              <a:tblGrid>
                <a:gridCol w="910325"/>
              </a:tblGrid>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43" name="Google Shape;343;p19"/>
          <p:cNvGraphicFramePr/>
          <p:nvPr/>
        </p:nvGraphicFramePr>
        <p:xfrm>
          <a:off x="10417961" y="2060346"/>
          <a:ext cx="3000000" cy="3000000"/>
        </p:xfrm>
        <a:graphic>
          <a:graphicData uri="http://schemas.openxmlformats.org/drawingml/2006/table">
            <a:tbl>
              <a:tblPr bandRow="1" firstRow="1">
                <a:noFill/>
                <a:tableStyleId>{54C7F5CE-EB55-4A8F-BD28-C80A69F7E23F}</a:tableStyleId>
              </a:tblPr>
              <a:tblGrid>
                <a:gridCol w="710150"/>
              </a:tblGrid>
              <a:tr h="678875">
                <a:tc>
                  <a:txBody>
                    <a:bodyPr/>
                    <a:lstStyle/>
                    <a:p>
                      <a:pPr indent="0" lvl="0" marL="0" marR="0" rtl="0" algn="ctr">
                        <a:spcBef>
                          <a:spcPts val="0"/>
                        </a:spcBef>
                        <a:spcAft>
                          <a:spcPts val="0"/>
                        </a:spcAft>
                        <a:buNone/>
                      </a:pPr>
                      <a:r>
                        <a:rPr b="0" lang="en-US" sz="1799" u="none" cap="none" strike="noStrike"/>
                        <a:t>4</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3</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2</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1</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0</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44" name="Google Shape;344;p19"/>
          <p:cNvSpPr txBox="1"/>
          <p:nvPr/>
        </p:nvSpPr>
        <p:spPr>
          <a:xfrm>
            <a:off x="1104116" y="1882814"/>
            <a:ext cx="7657296"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class Stack{</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int top;</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int capacity;</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int *arr;  };</a:t>
            </a:r>
            <a:endParaRPr/>
          </a:p>
          <a:p>
            <a:pPr indent="0" lvl="2" marL="9144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Now for this Stack, we are declaring an object of this Stack class.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Stack s1(5);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2" marL="9144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19"/>
          <p:cNvSpPr txBox="1"/>
          <p:nvPr/>
        </p:nvSpPr>
        <p:spPr>
          <a:xfrm>
            <a:off x="9732161" y="4879746"/>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346" name="Google Shape;346;p19"/>
          <p:cNvSpPr txBox="1"/>
          <p:nvPr/>
        </p:nvSpPr>
        <p:spPr>
          <a:xfrm>
            <a:off x="9732161" y="4209427"/>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347" name="Google Shape;347;p19"/>
          <p:cNvSpPr txBox="1"/>
          <p:nvPr/>
        </p:nvSpPr>
        <p:spPr>
          <a:xfrm>
            <a:off x="9599612" y="5483800"/>
            <a:ext cx="2367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Stack       SIZE=5      </a:t>
            </a:r>
            <a:endParaRPr sz="1800">
              <a:solidFill>
                <a:schemeClr val="dk1"/>
              </a:solidFill>
              <a:latin typeface="Calibri"/>
              <a:ea typeface="Calibri"/>
              <a:cs typeface="Calibri"/>
              <a:sym typeface="Calibri"/>
            </a:endParaRPr>
          </a:p>
        </p:txBody>
      </p:sp>
      <p:sp>
        <p:nvSpPr>
          <p:cNvPr id="348" name="Google Shape;348;p19"/>
          <p:cNvSpPr txBox="1"/>
          <p:nvPr/>
        </p:nvSpPr>
        <p:spPr>
          <a:xfrm>
            <a:off x="1674814" y="414159"/>
            <a:ext cx="9143998" cy="1020762"/>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rgbClr val="3F3F3F"/>
              </a:buClr>
              <a:buSzPts val="4000"/>
              <a:buFont typeface="Calibri"/>
              <a:buNone/>
            </a:pPr>
            <a:r>
              <a:rPr lang="en-US" sz="4000">
                <a:solidFill>
                  <a:srgbClr val="3F3F3F"/>
                </a:solidFill>
                <a:latin typeface="Calibri"/>
                <a:ea typeface="Calibri"/>
                <a:cs typeface="Calibri"/>
                <a:sym typeface="Calibri"/>
              </a:rPr>
              <a:t>Understanding Memory Structure</a:t>
            </a:r>
            <a:endParaRPr sz="4000">
              <a:solidFill>
                <a:srgbClr val="3F3F3F"/>
              </a:solidFill>
              <a:latin typeface="Calibri"/>
              <a:ea typeface="Calibri"/>
              <a:cs typeface="Calibri"/>
              <a:sym typeface="Calibri"/>
            </a:endParaRPr>
          </a:p>
        </p:txBody>
      </p:sp>
      <p:sp>
        <p:nvSpPr>
          <p:cNvPr id="349" name="Google Shape;349;p19"/>
          <p:cNvSpPr txBox="1"/>
          <p:nvPr/>
        </p:nvSpPr>
        <p:spPr>
          <a:xfrm>
            <a:off x="8304212" y="4259078"/>
            <a:ext cx="1143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top </a:t>
            </a:r>
            <a:endParaRPr sz="1800">
              <a:solidFill>
                <a:schemeClr val="dk1"/>
              </a:solidFill>
              <a:latin typeface="Calibri"/>
              <a:ea typeface="Calibri"/>
              <a:cs typeface="Calibri"/>
              <a:sym typeface="Calibri"/>
            </a:endParaRPr>
          </a:p>
        </p:txBody>
      </p:sp>
      <p:sp>
        <p:nvSpPr>
          <p:cNvPr id="350" name="Google Shape;350;p19"/>
          <p:cNvSpPr/>
          <p:nvPr/>
        </p:nvSpPr>
        <p:spPr>
          <a:xfrm>
            <a:off x="4951412" y="4419600"/>
            <a:ext cx="2209800" cy="1600200"/>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a:t>
            </a:r>
            <a:endParaRPr sz="1800">
              <a:solidFill>
                <a:schemeClr val="lt1"/>
              </a:solidFill>
              <a:latin typeface="Calibri"/>
              <a:ea typeface="Calibri"/>
              <a:cs typeface="Calibri"/>
              <a:sym typeface="Calibri"/>
            </a:endParaRPr>
          </a:p>
        </p:txBody>
      </p:sp>
      <p:sp>
        <p:nvSpPr>
          <p:cNvPr id="351" name="Google Shape;351;p19"/>
          <p:cNvSpPr/>
          <p:nvPr/>
        </p:nvSpPr>
        <p:spPr>
          <a:xfrm>
            <a:off x="6084487" y="4578759"/>
            <a:ext cx="762000" cy="307746"/>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2" name="Google Shape;352;p19"/>
          <p:cNvSpPr/>
          <p:nvPr/>
        </p:nvSpPr>
        <p:spPr>
          <a:xfrm>
            <a:off x="6084487" y="5088446"/>
            <a:ext cx="762000" cy="307746"/>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19"/>
          <p:cNvSpPr/>
          <p:nvPr/>
        </p:nvSpPr>
        <p:spPr>
          <a:xfrm>
            <a:off x="6084487" y="5598133"/>
            <a:ext cx="762000" cy="307746"/>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19"/>
          <p:cNvSpPr txBox="1"/>
          <p:nvPr/>
        </p:nvSpPr>
        <p:spPr>
          <a:xfrm>
            <a:off x="5380437" y="4554725"/>
            <a:ext cx="6758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top</a:t>
            </a:r>
            <a:endParaRPr sz="1800">
              <a:solidFill>
                <a:schemeClr val="dk1"/>
              </a:solidFill>
              <a:latin typeface="Calibri"/>
              <a:ea typeface="Calibri"/>
              <a:cs typeface="Calibri"/>
              <a:sym typeface="Calibri"/>
            </a:endParaRPr>
          </a:p>
        </p:txBody>
      </p:sp>
      <p:sp>
        <p:nvSpPr>
          <p:cNvPr id="355" name="Google Shape;355;p19"/>
          <p:cNvSpPr txBox="1"/>
          <p:nvPr/>
        </p:nvSpPr>
        <p:spPr>
          <a:xfrm>
            <a:off x="5189936" y="5059182"/>
            <a:ext cx="10568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capacity</a:t>
            </a:r>
            <a:endParaRPr sz="1800">
              <a:solidFill>
                <a:schemeClr val="dk1"/>
              </a:solidFill>
              <a:latin typeface="Calibri"/>
              <a:ea typeface="Calibri"/>
              <a:cs typeface="Calibri"/>
              <a:sym typeface="Calibri"/>
            </a:endParaRPr>
          </a:p>
        </p:txBody>
      </p:sp>
      <p:sp>
        <p:nvSpPr>
          <p:cNvPr id="356" name="Google Shape;356;p19"/>
          <p:cNvSpPr txBox="1"/>
          <p:nvPr/>
        </p:nvSpPr>
        <p:spPr>
          <a:xfrm>
            <a:off x="5380435" y="5567340"/>
            <a:ext cx="6758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arr</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animEffect filter="fade" transition="in">
                                      <p:cBhvr>
                                        <p:cTn dur="500"/>
                                        <p:tgtEl>
                                          <p:spTgt spid="3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1" st="1"/>
                                            </p:txEl>
                                          </p:spTgt>
                                        </p:tgtEl>
                                        <p:attrNameLst>
                                          <p:attrName>style.visibility</p:attrName>
                                        </p:attrNameLst>
                                      </p:cBhvr>
                                      <p:to>
                                        <p:strVal val="visible"/>
                                      </p:to>
                                    </p:set>
                                    <p:animEffect filter="fade" transition="in">
                                      <p:cBhvr>
                                        <p:cTn dur="500"/>
                                        <p:tgtEl>
                                          <p:spTgt spid="3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2" st="2"/>
                                            </p:txEl>
                                          </p:spTgt>
                                        </p:tgtEl>
                                        <p:attrNameLst>
                                          <p:attrName>style.visibility</p:attrName>
                                        </p:attrNameLst>
                                      </p:cBhvr>
                                      <p:to>
                                        <p:strVal val="visible"/>
                                      </p:to>
                                    </p:set>
                                    <p:animEffect filter="fade" transition="in">
                                      <p:cBhvr>
                                        <p:cTn dur="500"/>
                                        <p:tgtEl>
                                          <p:spTgt spid="3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3" st="3"/>
                                            </p:txEl>
                                          </p:spTgt>
                                        </p:tgtEl>
                                        <p:attrNameLst>
                                          <p:attrName>style.visibility</p:attrName>
                                        </p:attrNameLst>
                                      </p:cBhvr>
                                      <p:to>
                                        <p:strVal val="visible"/>
                                      </p:to>
                                    </p:set>
                                    <p:animEffect filter="fade" transition="in">
                                      <p:cBhvr>
                                        <p:cTn dur="500"/>
                                        <p:tgtEl>
                                          <p:spTgt spid="3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4" st="4"/>
                                            </p:txEl>
                                          </p:spTgt>
                                        </p:tgtEl>
                                        <p:attrNameLst>
                                          <p:attrName>style.visibility</p:attrName>
                                        </p:attrNameLst>
                                      </p:cBhvr>
                                      <p:to>
                                        <p:strVal val="visible"/>
                                      </p:to>
                                    </p:set>
                                    <p:animEffect filter="fade" transition="in">
                                      <p:cBhvr>
                                        <p:cTn dur="500"/>
                                        <p:tgtEl>
                                          <p:spTgt spid="3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5" st="5"/>
                                            </p:txEl>
                                          </p:spTgt>
                                        </p:tgtEl>
                                        <p:attrNameLst>
                                          <p:attrName>style.visibility</p:attrName>
                                        </p:attrNameLst>
                                      </p:cBhvr>
                                      <p:to>
                                        <p:strVal val="visible"/>
                                      </p:to>
                                    </p:set>
                                    <p:animEffect filter="fade" transition="in">
                                      <p:cBhvr>
                                        <p:cTn dur="500"/>
                                        <p:tgtEl>
                                          <p:spTgt spid="3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6" st="6"/>
                                            </p:txEl>
                                          </p:spTgt>
                                        </p:tgtEl>
                                        <p:attrNameLst>
                                          <p:attrName>style.visibility</p:attrName>
                                        </p:attrNameLst>
                                      </p:cBhvr>
                                      <p:to>
                                        <p:strVal val="visible"/>
                                      </p:to>
                                    </p:set>
                                    <p:animEffect filter="fade" transition="in">
                                      <p:cBhvr>
                                        <p:cTn dur="500"/>
                                        <p:tgtEl>
                                          <p:spTgt spid="3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7" st="7"/>
                                            </p:txEl>
                                          </p:spTgt>
                                        </p:tgtEl>
                                        <p:attrNameLst>
                                          <p:attrName>style.visibility</p:attrName>
                                        </p:attrNameLst>
                                      </p:cBhvr>
                                      <p:to>
                                        <p:strVal val="visible"/>
                                      </p:to>
                                    </p:set>
                                    <p:animEffect filter="fade" transition="in">
                                      <p:cBhvr>
                                        <p:cTn dur="500"/>
                                        <p:tgtEl>
                                          <p:spTgt spid="3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8" st="8"/>
                                            </p:txEl>
                                          </p:spTgt>
                                        </p:tgtEl>
                                        <p:attrNameLst>
                                          <p:attrName>style.visibility</p:attrName>
                                        </p:attrNameLst>
                                      </p:cBhvr>
                                      <p:to>
                                        <p:strVal val="visible"/>
                                      </p:to>
                                    </p:set>
                                    <p:animEffect filter="fade" transition="in">
                                      <p:cBhvr>
                                        <p:cTn dur="500"/>
                                        <p:tgtEl>
                                          <p:spTgt spid="3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9" st="9"/>
                                            </p:txEl>
                                          </p:spTgt>
                                        </p:tgtEl>
                                        <p:attrNameLst>
                                          <p:attrName>style.visibility</p:attrName>
                                        </p:attrNameLst>
                                      </p:cBhvr>
                                      <p:to>
                                        <p:strVal val="visible"/>
                                      </p:to>
                                    </p:set>
                                    <p:animEffect filter="fade" transition="in">
                                      <p:cBhvr>
                                        <p:cTn dur="500"/>
                                        <p:tgtEl>
                                          <p:spTgt spid="34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10" st="10"/>
                                            </p:txEl>
                                          </p:spTgt>
                                        </p:tgtEl>
                                        <p:attrNameLst>
                                          <p:attrName>style.visibility</p:attrName>
                                        </p:attrNameLst>
                                      </p:cBhvr>
                                      <p:to>
                                        <p:strVal val="visible"/>
                                      </p:to>
                                    </p:set>
                                    <p:animEffect filter="fade" transition="in">
                                      <p:cBhvr>
                                        <p:cTn dur="500"/>
                                        <p:tgtEl>
                                          <p:spTgt spid="34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11" st="11"/>
                                            </p:txEl>
                                          </p:spTgt>
                                        </p:tgtEl>
                                        <p:attrNameLst>
                                          <p:attrName>style.visibility</p:attrName>
                                        </p:attrNameLst>
                                      </p:cBhvr>
                                      <p:to>
                                        <p:strVal val="visible"/>
                                      </p:to>
                                    </p:set>
                                    <p:animEffect filter="fade" transition="in">
                                      <p:cBhvr>
                                        <p:cTn dur="500"/>
                                        <p:tgtEl>
                                          <p:spTgt spid="34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12" st="12"/>
                                            </p:txEl>
                                          </p:spTgt>
                                        </p:tgtEl>
                                        <p:attrNameLst>
                                          <p:attrName>style.visibility</p:attrName>
                                        </p:attrNameLst>
                                      </p:cBhvr>
                                      <p:to>
                                        <p:strVal val="visible"/>
                                      </p:to>
                                    </p:set>
                                    <p:animEffect filter="fade" transition="in">
                                      <p:cBhvr>
                                        <p:cTn dur="500"/>
                                        <p:tgtEl>
                                          <p:spTgt spid="34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13" st="13"/>
                                            </p:txEl>
                                          </p:spTgt>
                                        </p:tgtEl>
                                        <p:attrNameLst>
                                          <p:attrName>style.visibility</p:attrName>
                                        </p:attrNameLst>
                                      </p:cBhvr>
                                      <p:to>
                                        <p:strVal val="visible"/>
                                      </p:to>
                                    </p:set>
                                    <p:animEffect filter="fade" transition="in">
                                      <p:cBhvr>
                                        <p:cTn dur="500"/>
                                        <p:tgtEl>
                                          <p:spTgt spid="34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5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title"/>
          </p:nvPr>
        </p:nvSpPr>
        <p:spPr>
          <a:xfrm>
            <a:off x="1096994" y="286604"/>
            <a:ext cx="10055781"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000"/>
              <a:buFont typeface="Calibri"/>
              <a:buNone/>
            </a:pPr>
            <a:r>
              <a:rPr lang="en-US" sz="4000"/>
              <a:t>Some Real Life Scenarios</a:t>
            </a:r>
            <a:endParaRPr sz="4000"/>
          </a:p>
        </p:txBody>
      </p:sp>
      <p:sp>
        <p:nvSpPr>
          <p:cNvPr id="116" name="Google Shape;116;p2"/>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117" name="Google Shape;117;p2"/>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8" name="Google Shape;118;p2"/>
          <p:cNvSpPr/>
          <p:nvPr/>
        </p:nvSpPr>
        <p:spPr>
          <a:xfrm>
            <a:off x="5332412" y="3124200"/>
            <a:ext cx="2171699"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u="sng">
                <a:solidFill>
                  <a:schemeClr val="dk1"/>
                </a:solidFill>
                <a:latin typeface="Calibri"/>
                <a:ea typeface="Calibri"/>
                <a:cs typeface="Calibri"/>
                <a:sym typeface="Calibri"/>
                <a:hlinkClick r:id="rId3">
                  <a:extLst>
                    <a:ext uri="{A12FA001-AC4F-418D-AE19-62706E023703}">
                      <ahyp:hlinkClr val="tx"/>
                    </a:ext>
                  </a:extLst>
                </a:hlinkClick>
              </a:rPr>
              <a:t>Scenario 1</a:t>
            </a:r>
            <a:endParaRPr b="1" sz="2800">
              <a:solidFill>
                <a:schemeClr val="dk1"/>
              </a:solidFill>
              <a:latin typeface="Calibri"/>
              <a:ea typeface="Calibri"/>
              <a:cs typeface="Calibri"/>
              <a:sym typeface="Calibri"/>
            </a:endParaRPr>
          </a:p>
        </p:txBody>
      </p:sp>
      <p:sp>
        <p:nvSpPr>
          <p:cNvPr id="119" name="Google Shape;119;p2"/>
          <p:cNvSpPr/>
          <p:nvPr/>
        </p:nvSpPr>
        <p:spPr>
          <a:xfrm>
            <a:off x="5333169" y="3647420"/>
            <a:ext cx="2171699"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u="sng">
                <a:solidFill>
                  <a:schemeClr val="dk1"/>
                </a:solidFill>
                <a:latin typeface="Calibri"/>
                <a:ea typeface="Calibri"/>
                <a:cs typeface="Calibri"/>
                <a:sym typeface="Calibri"/>
                <a:hlinkClick r:id="rId4">
                  <a:extLst>
                    <a:ext uri="{A12FA001-AC4F-418D-AE19-62706E023703}">
                      <ahyp:hlinkClr val="tx"/>
                    </a:ext>
                  </a:extLst>
                </a:hlinkClick>
              </a:rPr>
              <a:t>Scenario 2</a:t>
            </a:r>
            <a:endParaRPr b="1" sz="2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0"/>
          <p:cNvSpPr/>
          <p:nvPr/>
        </p:nvSpPr>
        <p:spPr>
          <a:xfrm>
            <a:off x="1674812" y="2286000"/>
            <a:ext cx="9215392" cy="461665"/>
          </a:xfrm>
          <a:prstGeom prst="rect">
            <a:avLst/>
          </a:prstGeom>
          <a:noFill/>
          <a:ln>
            <a:noFill/>
          </a:ln>
        </p:spPr>
        <p:txBody>
          <a:bodyPr anchorCtr="0" anchor="t" bIns="45700" lIns="91425" spcFirstLastPara="1" rIns="91425" wrap="square" tIns="45700">
            <a:spAutoFit/>
          </a:bodyPr>
          <a:lstStyle/>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362" name="Google Shape;362;p20"/>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363" name="Google Shape;363;p20"/>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64" name="Google Shape;364;p20"/>
          <p:cNvGraphicFramePr/>
          <p:nvPr/>
        </p:nvGraphicFramePr>
        <p:xfrm>
          <a:off x="9455780" y="2048541"/>
          <a:ext cx="3000000" cy="3000000"/>
        </p:xfrm>
        <a:graphic>
          <a:graphicData uri="http://schemas.openxmlformats.org/drawingml/2006/table">
            <a:tbl>
              <a:tblPr bandRow="1" firstRow="1">
                <a:solidFill>
                  <a:srgbClr val="ADC5B8"/>
                </a:solidFill>
                <a:tableStyleId>{54C7F5CE-EB55-4A8F-BD28-C80A69F7E23F}</a:tableStyleId>
              </a:tblPr>
              <a:tblGrid>
                <a:gridCol w="910325"/>
              </a:tblGrid>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65" name="Google Shape;365;p20"/>
          <p:cNvGraphicFramePr/>
          <p:nvPr/>
        </p:nvGraphicFramePr>
        <p:xfrm>
          <a:off x="10417961" y="2060346"/>
          <a:ext cx="3000000" cy="3000000"/>
        </p:xfrm>
        <a:graphic>
          <a:graphicData uri="http://schemas.openxmlformats.org/drawingml/2006/table">
            <a:tbl>
              <a:tblPr bandRow="1" firstRow="1">
                <a:noFill/>
                <a:tableStyleId>{54C7F5CE-EB55-4A8F-BD28-C80A69F7E23F}</a:tableStyleId>
              </a:tblPr>
              <a:tblGrid>
                <a:gridCol w="710150"/>
              </a:tblGrid>
              <a:tr h="678875">
                <a:tc>
                  <a:txBody>
                    <a:bodyPr/>
                    <a:lstStyle/>
                    <a:p>
                      <a:pPr indent="0" lvl="0" marL="0" marR="0" rtl="0" algn="ctr">
                        <a:spcBef>
                          <a:spcPts val="0"/>
                        </a:spcBef>
                        <a:spcAft>
                          <a:spcPts val="0"/>
                        </a:spcAft>
                        <a:buNone/>
                      </a:pPr>
                      <a:r>
                        <a:rPr b="0" lang="en-US" sz="1799" u="none" cap="none" strike="noStrike"/>
                        <a:t>1016</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1012</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1008</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1004</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1000</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66" name="Google Shape;366;p20"/>
          <p:cNvSpPr txBox="1"/>
          <p:nvPr/>
        </p:nvSpPr>
        <p:spPr>
          <a:xfrm>
            <a:off x="1104116" y="1882814"/>
            <a:ext cx="7657296"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class Stack{</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int top;</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int capacity;</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int *arr;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Now we have to create this array, and the address of this array will be stored in *arr.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arr = new int[capacity];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2" marL="9144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20"/>
          <p:cNvSpPr txBox="1"/>
          <p:nvPr/>
        </p:nvSpPr>
        <p:spPr>
          <a:xfrm>
            <a:off x="9599612" y="5483800"/>
            <a:ext cx="2367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Stack       SIZE=5      </a:t>
            </a:r>
            <a:endParaRPr sz="1800">
              <a:solidFill>
                <a:schemeClr val="dk1"/>
              </a:solidFill>
              <a:latin typeface="Calibri"/>
              <a:ea typeface="Calibri"/>
              <a:cs typeface="Calibri"/>
              <a:sym typeface="Calibri"/>
            </a:endParaRPr>
          </a:p>
        </p:txBody>
      </p:sp>
      <p:sp>
        <p:nvSpPr>
          <p:cNvPr id="368" name="Google Shape;368;p20"/>
          <p:cNvSpPr txBox="1"/>
          <p:nvPr/>
        </p:nvSpPr>
        <p:spPr>
          <a:xfrm>
            <a:off x="1674814" y="414159"/>
            <a:ext cx="9143998" cy="1020762"/>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rgbClr val="3F3F3F"/>
              </a:buClr>
              <a:buSzPts val="4000"/>
              <a:buFont typeface="Calibri"/>
              <a:buNone/>
            </a:pPr>
            <a:r>
              <a:rPr lang="en-US" sz="4000">
                <a:solidFill>
                  <a:srgbClr val="3F3F3F"/>
                </a:solidFill>
                <a:latin typeface="Calibri"/>
                <a:ea typeface="Calibri"/>
                <a:cs typeface="Calibri"/>
                <a:sym typeface="Calibri"/>
              </a:rPr>
              <a:t>Understanding Memory Structure</a:t>
            </a:r>
            <a:endParaRPr sz="4000">
              <a:solidFill>
                <a:srgbClr val="3F3F3F"/>
              </a:solidFill>
              <a:latin typeface="Calibri"/>
              <a:ea typeface="Calibri"/>
              <a:cs typeface="Calibri"/>
              <a:sym typeface="Calibri"/>
            </a:endParaRPr>
          </a:p>
        </p:txBody>
      </p:sp>
      <p:sp>
        <p:nvSpPr>
          <p:cNvPr id="369" name="Google Shape;369;p20"/>
          <p:cNvSpPr txBox="1"/>
          <p:nvPr/>
        </p:nvSpPr>
        <p:spPr>
          <a:xfrm>
            <a:off x="8458954" y="5480553"/>
            <a:ext cx="1143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top </a:t>
            </a:r>
            <a:endParaRPr sz="1800">
              <a:solidFill>
                <a:schemeClr val="dk1"/>
              </a:solidFill>
              <a:latin typeface="Calibri"/>
              <a:ea typeface="Calibri"/>
              <a:cs typeface="Calibri"/>
              <a:sym typeface="Calibri"/>
            </a:endParaRPr>
          </a:p>
        </p:txBody>
      </p:sp>
      <p:sp>
        <p:nvSpPr>
          <p:cNvPr id="370" name="Google Shape;370;p20"/>
          <p:cNvSpPr/>
          <p:nvPr/>
        </p:nvSpPr>
        <p:spPr>
          <a:xfrm>
            <a:off x="4932764" y="4554725"/>
            <a:ext cx="2209800" cy="1413250"/>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d</a:t>
            </a:r>
            <a:endParaRPr sz="1600">
              <a:solidFill>
                <a:schemeClr val="lt1"/>
              </a:solidFill>
              <a:latin typeface="Calibri"/>
              <a:ea typeface="Calibri"/>
              <a:cs typeface="Calibri"/>
              <a:sym typeface="Calibri"/>
            </a:endParaRPr>
          </a:p>
        </p:txBody>
      </p:sp>
      <p:sp>
        <p:nvSpPr>
          <p:cNvPr id="371" name="Google Shape;371;p20"/>
          <p:cNvSpPr/>
          <p:nvPr/>
        </p:nvSpPr>
        <p:spPr>
          <a:xfrm>
            <a:off x="6084487" y="4620190"/>
            <a:ext cx="762000" cy="307746"/>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372" name="Google Shape;372;p20"/>
          <p:cNvSpPr/>
          <p:nvPr/>
        </p:nvSpPr>
        <p:spPr>
          <a:xfrm>
            <a:off x="6084487" y="5088446"/>
            <a:ext cx="762000" cy="307746"/>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373" name="Google Shape;373;p20"/>
          <p:cNvSpPr/>
          <p:nvPr/>
        </p:nvSpPr>
        <p:spPr>
          <a:xfrm>
            <a:off x="6084487" y="5598133"/>
            <a:ext cx="762000" cy="307746"/>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374" name="Google Shape;374;p20"/>
          <p:cNvSpPr txBox="1"/>
          <p:nvPr/>
        </p:nvSpPr>
        <p:spPr>
          <a:xfrm>
            <a:off x="5380437" y="4554725"/>
            <a:ext cx="67587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top</a:t>
            </a:r>
            <a:endParaRPr sz="1600">
              <a:solidFill>
                <a:schemeClr val="dk1"/>
              </a:solidFill>
              <a:latin typeface="Calibri"/>
              <a:ea typeface="Calibri"/>
              <a:cs typeface="Calibri"/>
              <a:sym typeface="Calibri"/>
            </a:endParaRPr>
          </a:p>
        </p:txBody>
      </p:sp>
      <p:sp>
        <p:nvSpPr>
          <p:cNvPr id="375" name="Google Shape;375;p20"/>
          <p:cNvSpPr txBox="1"/>
          <p:nvPr/>
        </p:nvSpPr>
        <p:spPr>
          <a:xfrm>
            <a:off x="5189936" y="5059182"/>
            <a:ext cx="105687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capacity</a:t>
            </a:r>
            <a:endParaRPr sz="1600">
              <a:solidFill>
                <a:schemeClr val="dk1"/>
              </a:solidFill>
              <a:latin typeface="Calibri"/>
              <a:ea typeface="Calibri"/>
              <a:cs typeface="Calibri"/>
              <a:sym typeface="Calibri"/>
            </a:endParaRPr>
          </a:p>
        </p:txBody>
      </p:sp>
      <p:sp>
        <p:nvSpPr>
          <p:cNvPr id="376" name="Google Shape;376;p20"/>
          <p:cNvSpPr txBox="1"/>
          <p:nvPr/>
        </p:nvSpPr>
        <p:spPr>
          <a:xfrm>
            <a:off x="5380435" y="5567340"/>
            <a:ext cx="67587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arr</a:t>
            </a:r>
            <a:endParaRPr sz="1600">
              <a:solidFill>
                <a:schemeClr val="dk1"/>
              </a:solidFill>
              <a:latin typeface="Calibri"/>
              <a:ea typeface="Calibri"/>
              <a:cs typeface="Calibri"/>
              <a:sym typeface="Calibri"/>
            </a:endParaRPr>
          </a:p>
        </p:txBody>
      </p:sp>
      <p:cxnSp>
        <p:nvCxnSpPr>
          <p:cNvPr id="377" name="Google Shape;377;p20"/>
          <p:cNvCxnSpPr>
            <a:stCxn id="373" idx="3"/>
          </p:cNvCxnSpPr>
          <p:nvPr/>
        </p:nvCxnSpPr>
        <p:spPr>
          <a:xfrm flipH="1" rot="10800000">
            <a:off x="6846487" y="5228506"/>
            <a:ext cx="2600700" cy="523500"/>
          </a:xfrm>
          <a:prstGeom prst="bentConnector3">
            <a:avLst>
              <a:gd fmla="val 50000" name="adj1"/>
            </a:avLst>
          </a:prstGeom>
          <a:noFill/>
          <a:ln cap="flat" cmpd="sng" w="12700">
            <a:solidFill>
              <a:schemeClr val="dk1"/>
            </a:solidFill>
            <a:prstDash val="solid"/>
            <a:round/>
            <a:headEnd len="sm" w="sm" type="none"/>
            <a:tailEnd len="med" w="med" type="triangle"/>
          </a:ln>
        </p:spPr>
      </p:cxnSp>
      <p:sp>
        <p:nvSpPr>
          <p:cNvPr id="378" name="Google Shape;378;p20"/>
          <p:cNvSpPr txBox="1"/>
          <p:nvPr/>
        </p:nvSpPr>
        <p:spPr>
          <a:xfrm>
            <a:off x="10971212" y="4965460"/>
            <a:ext cx="1234269"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(base address)</a:t>
            </a:r>
            <a:endParaRPr sz="1400">
              <a:solidFill>
                <a:schemeClr val="dk1"/>
              </a:solidFill>
              <a:latin typeface="Calibri"/>
              <a:ea typeface="Calibri"/>
              <a:cs typeface="Calibri"/>
              <a:sym typeface="Calibri"/>
            </a:endParaRPr>
          </a:p>
        </p:txBody>
      </p:sp>
      <p:sp>
        <p:nvSpPr>
          <p:cNvPr id="379" name="Google Shape;379;p20"/>
          <p:cNvSpPr txBox="1"/>
          <p:nvPr/>
        </p:nvSpPr>
        <p:spPr>
          <a:xfrm>
            <a:off x="5922816" y="5556702"/>
            <a:ext cx="1143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1000 </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animEffect filter="fade" transition="in">
                                      <p:cBhvr>
                                        <p:cTn dur="500"/>
                                        <p:tgtEl>
                                          <p:spTgt spid="3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1" st="1"/>
                                            </p:txEl>
                                          </p:spTgt>
                                        </p:tgtEl>
                                        <p:attrNameLst>
                                          <p:attrName>style.visibility</p:attrName>
                                        </p:attrNameLst>
                                      </p:cBhvr>
                                      <p:to>
                                        <p:strVal val="visible"/>
                                      </p:to>
                                    </p:set>
                                    <p:animEffect filter="fade" transition="in">
                                      <p:cBhvr>
                                        <p:cTn dur="500"/>
                                        <p:tgtEl>
                                          <p:spTgt spid="3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2" st="2"/>
                                            </p:txEl>
                                          </p:spTgt>
                                        </p:tgtEl>
                                        <p:attrNameLst>
                                          <p:attrName>style.visibility</p:attrName>
                                        </p:attrNameLst>
                                      </p:cBhvr>
                                      <p:to>
                                        <p:strVal val="visible"/>
                                      </p:to>
                                    </p:set>
                                    <p:animEffect filter="fade" transition="in">
                                      <p:cBhvr>
                                        <p:cTn dur="500"/>
                                        <p:tgtEl>
                                          <p:spTgt spid="3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3" st="3"/>
                                            </p:txEl>
                                          </p:spTgt>
                                        </p:tgtEl>
                                        <p:attrNameLst>
                                          <p:attrName>style.visibility</p:attrName>
                                        </p:attrNameLst>
                                      </p:cBhvr>
                                      <p:to>
                                        <p:strVal val="visible"/>
                                      </p:to>
                                    </p:set>
                                    <p:animEffect filter="fade" transition="in">
                                      <p:cBhvr>
                                        <p:cTn dur="500"/>
                                        <p:tgtEl>
                                          <p:spTgt spid="3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4" st="4"/>
                                            </p:txEl>
                                          </p:spTgt>
                                        </p:tgtEl>
                                        <p:attrNameLst>
                                          <p:attrName>style.visibility</p:attrName>
                                        </p:attrNameLst>
                                      </p:cBhvr>
                                      <p:to>
                                        <p:strVal val="visible"/>
                                      </p:to>
                                    </p:set>
                                    <p:animEffect filter="fade" transition="in">
                                      <p:cBhvr>
                                        <p:cTn dur="500"/>
                                        <p:tgtEl>
                                          <p:spTgt spid="3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5" st="5"/>
                                            </p:txEl>
                                          </p:spTgt>
                                        </p:tgtEl>
                                        <p:attrNameLst>
                                          <p:attrName>style.visibility</p:attrName>
                                        </p:attrNameLst>
                                      </p:cBhvr>
                                      <p:to>
                                        <p:strVal val="visible"/>
                                      </p:to>
                                    </p:set>
                                    <p:animEffect filter="fade" transition="in">
                                      <p:cBhvr>
                                        <p:cTn dur="500"/>
                                        <p:tgtEl>
                                          <p:spTgt spid="3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6" st="6"/>
                                            </p:txEl>
                                          </p:spTgt>
                                        </p:tgtEl>
                                        <p:attrNameLst>
                                          <p:attrName>style.visibility</p:attrName>
                                        </p:attrNameLst>
                                      </p:cBhvr>
                                      <p:to>
                                        <p:strVal val="visible"/>
                                      </p:to>
                                    </p:set>
                                    <p:animEffect filter="fade" transition="in">
                                      <p:cBhvr>
                                        <p:cTn dur="500"/>
                                        <p:tgtEl>
                                          <p:spTgt spid="3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7" st="7"/>
                                            </p:txEl>
                                          </p:spTgt>
                                        </p:tgtEl>
                                        <p:attrNameLst>
                                          <p:attrName>style.visibility</p:attrName>
                                        </p:attrNameLst>
                                      </p:cBhvr>
                                      <p:to>
                                        <p:strVal val="visible"/>
                                      </p:to>
                                    </p:set>
                                    <p:animEffect filter="fade" transition="in">
                                      <p:cBhvr>
                                        <p:cTn dur="500"/>
                                        <p:tgtEl>
                                          <p:spTgt spid="36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8" st="8"/>
                                            </p:txEl>
                                          </p:spTgt>
                                        </p:tgtEl>
                                        <p:attrNameLst>
                                          <p:attrName>style.visibility</p:attrName>
                                        </p:attrNameLst>
                                      </p:cBhvr>
                                      <p:to>
                                        <p:strVal val="visible"/>
                                      </p:to>
                                    </p:set>
                                    <p:animEffect filter="fade" transition="in">
                                      <p:cBhvr>
                                        <p:cTn dur="500"/>
                                        <p:tgtEl>
                                          <p:spTgt spid="36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9" st="9"/>
                                            </p:txEl>
                                          </p:spTgt>
                                        </p:tgtEl>
                                        <p:attrNameLst>
                                          <p:attrName>style.visibility</p:attrName>
                                        </p:attrNameLst>
                                      </p:cBhvr>
                                      <p:to>
                                        <p:strVal val="visible"/>
                                      </p:to>
                                    </p:set>
                                    <p:animEffect filter="fade" transition="in">
                                      <p:cBhvr>
                                        <p:cTn dur="500"/>
                                        <p:tgtEl>
                                          <p:spTgt spid="36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10" st="10"/>
                                            </p:txEl>
                                          </p:spTgt>
                                        </p:tgtEl>
                                        <p:attrNameLst>
                                          <p:attrName>style.visibility</p:attrName>
                                        </p:attrNameLst>
                                      </p:cBhvr>
                                      <p:to>
                                        <p:strVal val="visible"/>
                                      </p:to>
                                    </p:set>
                                    <p:animEffect filter="fade" transition="in">
                                      <p:cBhvr>
                                        <p:cTn dur="500"/>
                                        <p:tgtEl>
                                          <p:spTgt spid="36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11" st="11"/>
                                            </p:txEl>
                                          </p:spTgt>
                                        </p:tgtEl>
                                        <p:attrNameLst>
                                          <p:attrName>style.visibility</p:attrName>
                                        </p:attrNameLst>
                                      </p:cBhvr>
                                      <p:to>
                                        <p:strVal val="visible"/>
                                      </p:to>
                                    </p:set>
                                    <p:animEffect filter="fade" transition="in">
                                      <p:cBhvr>
                                        <p:cTn dur="500"/>
                                        <p:tgtEl>
                                          <p:spTgt spid="36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12" st="12"/>
                                            </p:txEl>
                                          </p:spTgt>
                                        </p:tgtEl>
                                        <p:attrNameLst>
                                          <p:attrName>style.visibility</p:attrName>
                                        </p:attrNameLst>
                                      </p:cBhvr>
                                      <p:to>
                                        <p:strVal val="visible"/>
                                      </p:to>
                                    </p:set>
                                    <p:animEffect filter="fade" transition="in">
                                      <p:cBhvr>
                                        <p:cTn dur="500"/>
                                        <p:tgtEl>
                                          <p:spTgt spid="36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13" st="13"/>
                                            </p:txEl>
                                          </p:spTgt>
                                        </p:tgtEl>
                                        <p:attrNameLst>
                                          <p:attrName>style.visibility</p:attrName>
                                        </p:attrNameLst>
                                      </p:cBhvr>
                                      <p:to>
                                        <p:strVal val="visible"/>
                                      </p:to>
                                    </p:set>
                                    <p:animEffect filter="fade" transition="in">
                                      <p:cBhvr>
                                        <p:cTn dur="500"/>
                                        <p:tgtEl>
                                          <p:spTgt spid="36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1"/>
          <p:cNvSpPr txBox="1"/>
          <p:nvPr>
            <p:ph type="title"/>
          </p:nvPr>
        </p:nvSpPr>
        <p:spPr>
          <a:xfrm>
            <a:off x="1096994" y="758952"/>
            <a:ext cx="10055781"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7900"/>
              <a:buFont typeface="Calibri"/>
              <a:buNone/>
            </a:pPr>
            <a:r>
              <a:rPr lang="en-US"/>
              <a:t>Still Enjoying the Class??</a:t>
            </a:r>
            <a:endParaRPr/>
          </a:p>
        </p:txBody>
      </p:sp>
      <p:sp>
        <p:nvSpPr>
          <p:cNvPr id="385" name="Google Shape;385;p21"/>
          <p:cNvSpPr txBox="1"/>
          <p:nvPr>
            <p:ph idx="1" type="body"/>
          </p:nvPr>
        </p:nvSpPr>
        <p:spPr>
          <a:xfrm>
            <a:off x="2564621" y="4475926"/>
            <a:ext cx="6673817" cy="33913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SzPct val="95873"/>
              <a:buNone/>
            </a:pPr>
            <a:r>
              <a:rPr lang="en-US"/>
              <a:t>OKAY! THEN LET’S DIVE INTO SOME CODING </a:t>
            </a:r>
            <a:endParaRPr/>
          </a:p>
        </p:txBody>
      </p:sp>
      <p:sp>
        <p:nvSpPr>
          <p:cNvPr id="386" name="Google Shape;386;p21"/>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387" name="Google Shape;387;p21"/>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Thumb up Emoticon with Medical Mask by yayayoyo | GraphicRiver" id="388" name="Google Shape;388;p21"/>
          <p:cNvPicPr preferRelativeResize="0"/>
          <p:nvPr/>
        </p:nvPicPr>
        <p:blipFill rotWithShape="1">
          <a:blip r:embed="rId3">
            <a:alphaModFix/>
          </a:blip>
          <a:srcRect b="0" l="0" r="0" t="0"/>
          <a:stretch/>
        </p:blipFill>
        <p:spPr>
          <a:xfrm>
            <a:off x="4916274" y="608138"/>
            <a:ext cx="2052637" cy="2435332"/>
          </a:xfrm>
          <a:prstGeom prst="rect">
            <a:avLst/>
          </a:prstGeom>
          <a:noFill/>
          <a:ln>
            <a:noFill/>
          </a:ln>
        </p:spPr>
      </p:pic>
      <p:pic>
        <p:nvPicPr>
          <p:cNvPr descr="14,253 Emoji Pictures, Emoji Stock Photos &amp; Images | Depositphotos®" id="389" name="Google Shape;389;p21"/>
          <p:cNvPicPr preferRelativeResize="0"/>
          <p:nvPr/>
        </p:nvPicPr>
        <p:blipFill rotWithShape="1">
          <a:blip r:embed="rId4">
            <a:alphaModFix/>
          </a:blip>
          <a:srcRect b="0" l="0" r="0" t="0"/>
          <a:stretch/>
        </p:blipFill>
        <p:spPr>
          <a:xfrm>
            <a:off x="5675312" y="4845708"/>
            <a:ext cx="838200" cy="838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3" name="Shape 393"/>
        <p:cNvGrpSpPr/>
        <p:nvPr/>
      </p:nvGrpSpPr>
      <p:grpSpPr>
        <a:xfrm>
          <a:off x="0" y="0"/>
          <a:ext cx="0" cy="0"/>
          <a:chOff x="0" y="0"/>
          <a:chExt cx="0" cy="0"/>
        </a:xfrm>
      </p:grpSpPr>
      <p:sp>
        <p:nvSpPr>
          <p:cNvPr id="394" name="Google Shape;394;p22"/>
          <p:cNvSpPr/>
          <p:nvPr/>
        </p:nvSpPr>
        <p:spPr>
          <a:xfrm>
            <a:off x="1674812" y="2286000"/>
            <a:ext cx="9215392" cy="461665"/>
          </a:xfrm>
          <a:prstGeom prst="rect">
            <a:avLst/>
          </a:prstGeom>
          <a:noFill/>
          <a:ln>
            <a:noFill/>
          </a:ln>
        </p:spPr>
        <p:txBody>
          <a:bodyPr anchorCtr="0" anchor="t" bIns="45700" lIns="91425" spcFirstLastPara="1" rIns="91425" wrap="square" tIns="45700">
            <a:spAutoFit/>
          </a:bodyPr>
          <a:lstStyle/>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395" name="Google Shape;395;p22"/>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396" name="Google Shape;396;p22"/>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97" name="Google Shape;397;p22"/>
          <p:cNvGraphicFramePr/>
          <p:nvPr/>
        </p:nvGraphicFramePr>
        <p:xfrm>
          <a:off x="9455780" y="2048541"/>
          <a:ext cx="3000000" cy="3000000"/>
        </p:xfrm>
        <a:graphic>
          <a:graphicData uri="http://schemas.openxmlformats.org/drawingml/2006/table">
            <a:tbl>
              <a:tblPr bandRow="1" firstRow="1">
                <a:solidFill>
                  <a:srgbClr val="ADC5B8"/>
                </a:solidFill>
                <a:tableStyleId>{54C7F5CE-EB55-4A8F-BD28-C80A69F7E23F}</a:tableStyleId>
              </a:tblPr>
              <a:tblGrid>
                <a:gridCol w="910325"/>
              </a:tblGrid>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98" name="Google Shape;398;p22"/>
          <p:cNvGraphicFramePr/>
          <p:nvPr/>
        </p:nvGraphicFramePr>
        <p:xfrm>
          <a:off x="10417961" y="2060346"/>
          <a:ext cx="3000000" cy="3000000"/>
        </p:xfrm>
        <a:graphic>
          <a:graphicData uri="http://schemas.openxmlformats.org/drawingml/2006/table">
            <a:tbl>
              <a:tblPr bandRow="1" firstRow="1">
                <a:noFill/>
                <a:tableStyleId>{54C7F5CE-EB55-4A8F-BD28-C80A69F7E23F}</a:tableStyleId>
              </a:tblPr>
              <a:tblGrid>
                <a:gridCol w="710150"/>
              </a:tblGrid>
              <a:tr h="678875">
                <a:tc>
                  <a:txBody>
                    <a:bodyPr/>
                    <a:lstStyle/>
                    <a:p>
                      <a:pPr indent="0" lvl="0" marL="0" marR="0" rtl="0" algn="ctr">
                        <a:spcBef>
                          <a:spcPts val="0"/>
                        </a:spcBef>
                        <a:spcAft>
                          <a:spcPts val="0"/>
                        </a:spcAft>
                        <a:buNone/>
                      </a:pPr>
                      <a:r>
                        <a:rPr b="0" lang="en-US" sz="1799" u="none" cap="none" strike="noStrike"/>
                        <a:t>1016</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1012</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1008</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1004</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1000</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99" name="Google Shape;399;p22"/>
          <p:cNvSpPr txBox="1"/>
          <p:nvPr/>
        </p:nvSpPr>
        <p:spPr>
          <a:xfrm>
            <a:off x="1104116" y="1882814"/>
            <a:ext cx="7657296"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Stack(int 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top=-1;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capacity=n;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arr = new int[capacity];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int main(){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Stack stk(5);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2" marL="9144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22"/>
          <p:cNvSpPr txBox="1"/>
          <p:nvPr/>
        </p:nvSpPr>
        <p:spPr>
          <a:xfrm>
            <a:off x="9599612" y="5483800"/>
            <a:ext cx="2367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Stack       SIZE=5      </a:t>
            </a:r>
            <a:endParaRPr sz="1800">
              <a:solidFill>
                <a:schemeClr val="dk1"/>
              </a:solidFill>
              <a:latin typeface="Calibri"/>
              <a:ea typeface="Calibri"/>
              <a:cs typeface="Calibri"/>
              <a:sym typeface="Calibri"/>
            </a:endParaRPr>
          </a:p>
        </p:txBody>
      </p:sp>
      <p:sp>
        <p:nvSpPr>
          <p:cNvPr id="401" name="Google Shape;401;p22"/>
          <p:cNvSpPr txBox="1"/>
          <p:nvPr/>
        </p:nvSpPr>
        <p:spPr>
          <a:xfrm>
            <a:off x="1674814" y="414159"/>
            <a:ext cx="9143998" cy="1020762"/>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rgbClr val="3F3F3F"/>
              </a:buClr>
              <a:buSzPts val="4000"/>
              <a:buFont typeface="Calibri"/>
              <a:buNone/>
            </a:pPr>
            <a:r>
              <a:rPr lang="en-US" sz="4000">
                <a:solidFill>
                  <a:srgbClr val="3F3F3F"/>
                </a:solidFill>
                <a:latin typeface="Calibri"/>
                <a:ea typeface="Calibri"/>
                <a:cs typeface="Calibri"/>
                <a:sym typeface="Calibri"/>
              </a:rPr>
              <a:t>Declaration of Stack</a:t>
            </a:r>
            <a:endParaRPr sz="4000">
              <a:solidFill>
                <a:srgbClr val="3F3F3F"/>
              </a:solidFill>
              <a:latin typeface="Calibri"/>
              <a:ea typeface="Calibri"/>
              <a:cs typeface="Calibri"/>
              <a:sym typeface="Calibri"/>
            </a:endParaRPr>
          </a:p>
        </p:txBody>
      </p:sp>
      <p:sp>
        <p:nvSpPr>
          <p:cNvPr id="402" name="Google Shape;402;p22"/>
          <p:cNvSpPr txBox="1"/>
          <p:nvPr/>
        </p:nvSpPr>
        <p:spPr>
          <a:xfrm>
            <a:off x="8458954" y="5480553"/>
            <a:ext cx="1143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top </a:t>
            </a:r>
            <a:endParaRPr sz="1800">
              <a:solidFill>
                <a:schemeClr val="dk1"/>
              </a:solidFill>
              <a:latin typeface="Calibri"/>
              <a:ea typeface="Calibri"/>
              <a:cs typeface="Calibri"/>
              <a:sym typeface="Calibri"/>
            </a:endParaRPr>
          </a:p>
        </p:txBody>
      </p:sp>
      <p:sp>
        <p:nvSpPr>
          <p:cNvPr id="403" name="Google Shape;403;p22"/>
          <p:cNvSpPr/>
          <p:nvPr/>
        </p:nvSpPr>
        <p:spPr>
          <a:xfrm>
            <a:off x="4932764" y="4554725"/>
            <a:ext cx="2209800" cy="1413250"/>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d</a:t>
            </a:r>
            <a:endParaRPr sz="1600">
              <a:solidFill>
                <a:schemeClr val="lt1"/>
              </a:solidFill>
              <a:latin typeface="Calibri"/>
              <a:ea typeface="Calibri"/>
              <a:cs typeface="Calibri"/>
              <a:sym typeface="Calibri"/>
            </a:endParaRPr>
          </a:p>
        </p:txBody>
      </p:sp>
      <p:sp>
        <p:nvSpPr>
          <p:cNvPr id="404" name="Google Shape;404;p22"/>
          <p:cNvSpPr/>
          <p:nvPr/>
        </p:nvSpPr>
        <p:spPr>
          <a:xfrm>
            <a:off x="6084487" y="4620190"/>
            <a:ext cx="762000" cy="307746"/>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405" name="Google Shape;405;p22"/>
          <p:cNvSpPr/>
          <p:nvPr/>
        </p:nvSpPr>
        <p:spPr>
          <a:xfrm>
            <a:off x="6084487" y="5088446"/>
            <a:ext cx="762000" cy="307746"/>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406" name="Google Shape;406;p22"/>
          <p:cNvSpPr/>
          <p:nvPr/>
        </p:nvSpPr>
        <p:spPr>
          <a:xfrm>
            <a:off x="6084487" y="5598133"/>
            <a:ext cx="762000" cy="307746"/>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407" name="Google Shape;407;p22"/>
          <p:cNvSpPr txBox="1"/>
          <p:nvPr/>
        </p:nvSpPr>
        <p:spPr>
          <a:xfrm>
            <a:off x="5380437" y="4554725"/>
            <a:ext cx="67587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top</a:t>
            </a:r>
            <a:endParaRPr sz="1600">
              <a:solidFill>
                <a:schemeClr val="dk1"/>
              </a:solidFill>
              <a:latin typeface="Calibri"/>
              <a:ea typeface="Calibri"/>
              <a:cs typeface="Calibri"/>
              <a:sym typeface="Calibri"/>
            </a:endParaRPr>
          </a:p>
        </p:txBody>
      </p:sp>
      <p:sp>
        <p:nvSpPr>
          <p:cNvPr id="408" name="Google Shape;408;p22"/>
          <p:cNvSpPr txBox="1"/>
          <p:nvPr/>
        </p:nvSpPr>
        <p:spPr>
          <a:xfrm>
            <a:off x="5189936" y="5059182"/>
            <a:ext cx="105687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capacity</a:t>
            </a:r>
            <a:endParaRPr sz="1600">
              <a:solidFill>
                <a:schemeClr val="dk1"/>
              </a:solidFill>
              <a:latin typeface="Calibri"/>
              <a:ea typeface="Calibri"/>
              <a:cs typeface="Calibri"/>
              <a:sym typeface="Calibri"/>
            </a:endParaRPr>
          </a:p>
        </p:txBody>
      </p:sp>
      <p:sp>
        <p:nvSpPr>
          <p:cNvPr id="409" name="Google Shape;409;p22"/>
          <p:cNvSpPr txBox="1"/>
          <p:nvPr/>
        </p:nvSpPr>
        <p:spPr>
          <a:xfrm>
            <a:off x="5380435" y="5567340"/>
            <a:ext cx="67587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arr</a:t>
            </a:r>
            <a:endParaRPr sz="1600">
              <a:solidFill>
                <a:schemeClr val="dk1"/>
              </a:solidFill>
              <a:latin typeface="Calibri"/>
              <a:ea typeface="Calibri"/>
              <a:cs typeface="Calibri"/>
              <a:sym typeface="Calibri"/>
            </a:endParaRPr>
          </a:p>
        </p:txBody>
      </p:sp>
      <p:cxnSp>
        <p:nvCxnSpPr>
          <p:cNvPr id="410" name="Google Shape;410;p22"/>
          <p:cNvCxnSpPr>
            <a:stCxn id="406" idx="3"/>
          </p:cNvCxnSpPr>
          <p:nvPr/>
        </p:nvCxnSpPr>
        <p:spPr>
          <a:xfrm flipH="1" rot="10800000">
            <a:off x="6846487" y="5228506"/>
            <a:ext cx="2600700" cy="523500"/>
          </a:xfrm>
          <a:prstGeom prst="bentConnector3">
            <a:avLst>
              <a:gd fmla="val 50000" name="adj1"/>
            </a:avLst>
          </a:prstGeom>
          <a:noFill/>
          <a:ln cap="flat" cmpd="sng" w="12700">
            <a:solidFill>
              <a:schemeClr val="dk1"/>
            </a:solidFill>
            <a:prstDash val="solid"/>
            <a:round/>
            <a:headEnd len="sm" w="sm" type="none"/>
            <a:tailEnd len="med" w="med" type="triangle"/>
          </a:ln>
        </p:spPr>
      </p:cxnSp>
      <p:sp>
        <p:nvSpPr>
          <p:cNvPr id="411" name="Google Shape;411;p22"/>
          <p:cNvSpPr txBox="1"/>
          <p:nvPr/>
        </p:nvSpPr>
        <p:spPr>
          <a:xfrm>
            <a:off x="10971212" y="4965460"/>
            <a:ext cx="1234269"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(base address)</a:t>
            </a:r>
            <a:endParaRPr sz="1400">
              <a:solidFill>
                <a:schemeClr val="dk1"/>
              </a:solidFill>
              <a:latin typeface="Calibri"/>
              <a:ea typeface="Calibri"/>
              <a:cs typeface="Calibri"/>
              <a:sym typeface="Calibri"/>
            </a:endParaRPr>
          </a:p>
        </p:txBody>
      </p:sp>
      <p:sp>
        <p:nvSpPr>
          <p:cNvPr id="412" name="Google Shape;412;p22"/>
          <p:cNvSpPr txBox="1"/>
          <p:nvPr/>
        </p:nvSpPr>
        <p:spPr>
          <a:xfrm>
            <a:off x="5893987" y="4576605"/>
            <a:ext cx="1143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 </a:t>
            </a:r>
            <a:endParaRPr sz="1800">
              <a:solidFill>
                <a:schemeClr val="dk1"/>
              </a:solidFill>
              <a:latin typeface="Calibri"/>
              <a:ea typeface="Calibri"/>
              <a:cs typeface="Calibri"/>
              <a:sym typeface="Calibri"/>
            </a:endParaRPr>
          </a:p>
        </p:txBody>
      </p:sp>
      <p:sp>
        <p:nvSpPr>
          <p:cNvPr id="413" name="Google Shape;413;p22"/>
          <p:cNvSpPr txBox="1"/>
          <p:nvPr/>
        </p:nvSpPr>
        <p:spPr>
          <a:xfrm>
            <a:off x="5879899" y="5035342"/>
            <a:ext cx="1143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 </a:t>
            </a:r>
            <a:endParaRPr sz="1800">
              <a:solidFill>
                <a:schemeClr val="dk1"/>
              </a:solidFill>
              <a:latin typeface="Calibri"/>
              <a:ea typeface="Calibri"/>
              <a:cs typeface="Calibri"/>
              <a:sym typeface="Calibri"/>
            </a:endParaRPr>
          </a:p>
        </p:txBody>
      </p:sp>
      <p:sp>
        <p:nvSpPr>
          <p:cNvPr id="414" name="Google Shape;414;p22"/>
          <p:cNvSpPr txBox="1"/>
          <p:nvPr/>
        </p:nvSpPr>
        <p:spPr>
          <a:xfrm>
            <a:off x="5878309" y="5553921"/>
            <a:ext cx="1143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1000 </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0" st="0"/>
                                            </p:txEl>
                                          </p:spTgt>
                                        </p:tgtEl>
                                        <p:attrNameLst>
                                          <p:attrName>style.visibility</p:attrName>
                                        </p:attrNameLst>
                                      </p:cBhvr>
                                      <p:to>
                                        <p:strVal val="visible"/>
                                      </p:to>
                                    </p:set>
                                    <p:animEffect filter="fade" transition="in">
                                      <p:cBhvr>
                                        <p:cTn dur="500"/>
                                        <p:tgtEl>
                                          <p:spTgt spid="3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1" st="1"/>
                                            </p:txEl>
                                          </p:spTgt>
                                        </p:tgtEl>
                                        <p:attrNameLst>
                                          <p:attrName>style.visibility</p:attrName>
                                        </p:attrNameLst>
                                      </p:cBhvr>
                                      <p:to>
                                        <p:strVal val="visible"/>
                                      </p:to>
                                    </p:set>
                                    <p:animEffect filter="fade" transition="in">
                                      <p:cBhvr>
                                        <p:cTn dur="500"/>
                                        <p:tgtEl>
                                          <p:spTgt spid="3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2" st="2"/>
                                            </p:txEl>
                                          </p:spTgt>
                                        </p:tgtEl>
                                        <p:attrNameLst>
                                          <p:attrName>style.visibility</p:attrName>
                                        </p:attrNameLst>
                                      </p:cBhvr>
                                      <p:to>
                                        <p:strVal val="visible"/>
                                      </p:to>
                                    </p:set>
                                    <p:animEffect filter="fade" transition="in">
                                      <p:cBhvr>
                                        <p:cTn dur="500"/>
                                        <p:tgtEl>
                                          <p:spTgt spid="3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3" st="3"/>
                                            </p:txEl>
                                          </p:spTgt>
                                        </p:tgtEl>
                                        <p:attrNameLst>
                                          <p:attrName>style.visibility</p:attrName>
                                        </p:attrNameLst>
                                      </p:cBhvr>
                                      <p:to>
                                        <p:strVal val="visible"/>
                                      </p:to>
                                    </p:set>
                                    <p:animEffect filter="fade" transition="in">
                                      <p:cBhvr>
                                        <p:cTn dur="500"/>
                                        <p:tgtEl>
                                          <p:spTgt spid="3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4" st="4"/>
                                            </p:txEl>
                                          </p:spTgt>
                                        </p:tgtEl>
                                        <p:attrNameLst>
                                          <p:attrName>style.visibility</p:attrName>
                                        </p:attrNameLst>
                                      </p:cBhvr>
                                      <p:to>
                                        <p:strVal val="visible"/>
                                      </p:to>
                                    </p:set>
                                    <p:animEffect filter="fade" transition="in">
                                      <p:cBhvr>
                                        <p:cTn dur="500"/>
                                        <p:tgtEl>
                                          <p:spTgt spid="3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5" st="5"/>
                                            </p:txEl>
                                          </p:spTgt>
                                        </p:tgtEl>
                                        <p:attrNameLst>
                                          <p:attrName>style.visibility</p:attrName>
                                        </p:attrNameLst>
                                      </p:cBhvr>
                                      <p:to>
                                        <p:strVal val="visible"/>
                                      </p:to>
                                    </p:set>
                                    <p:animEffect filter="fade" transition="in">
                                      <p:cBhvr>
                                        <p:cTn dur="500"/>
                                        <p:tgtEl>
                                          <p:spTgt spid="3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6" st="6"/>
                                            </p:txEl>
                                          </p:spTgt>
                                        </p:tgtEl>
                                        <p:attrNameLst>
                                          <p:attrName>style.visibility</p:attrName>
                                        </p:attrNameLst>
                                      </p:cBhvr>
                                      <p:to>
                                        <p:strVal val="visible"/>
                                      </p:to>
                                    </p:set>
                                    <p:animEffect filter="fade" transition="in">
                                      <p:cBhvr>
                                        <p:cTn dur="500"/>
                                        <p:tgtEl>
                                          <p:spTgt spid="39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7" st="7"/>
                                            </p:txEl>
                                          </p:spTgt>
                                        </p:tgtEl>
                                        <p:attrNameLst>
                                          <p:attrName>style.visibility</p:attrName>
                                        </p:attrNameLst>
                                      </p:cBhvr>
                                      <p:to>
                                        <p:strVal val="visible"/>
                                      </p:to>
                                    </p:set>
                                    <p:animEffect filter="fade" transition="in">
                                      <p:cBhvr>
                                        <p:cTn dur="500"/>
                                        <p:tgtEl>
                                          <p:spTgt spid="39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8" st="8"/>
                                            </p:txEl>
                                          </p:spTgt>
                                        </p:tgtEl>
                                        <p:attrNameLst>
                                          <p:attrName>style.visibility</p:attrName>
                                        </p:attrNameLst>
                                      </p:cBhvr>
                                      <p:to>
                                        <p:strVal val="visible"/>
                                      </p:to>
                                    </p:set>
                                    <p:animEffect filter="fade" transition="in">
                                      <p:cBhvr>
                                        <p:cTn dur="500"/>
                                        <p:tgtEl>
                                          <p:spTgt spid="39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9" st="9"/>
                                            </p:txEl>
                                          </p:spTgt>
                                        </p:tgtEl>
                                        <p:attrNameLst>
                                          <p:attrName>style.visibility</p:attrName>
                                        </p:attrNameLst>
                                      </p:cBhvr>
                                      <p:to>
                                        <p:strVal val="visible"/>
                                      </p:to>
                                    </p:set>
                                    <p:animEffect filter="fade" transition="in">
                                      <p:cBhvr>
                                        <p:cTn dur="500"/>
                                        <p:tgtEl>
                                          <p:spTgt spid="39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10" st="10"/>
                                            </p:txEl>
                                          </p:spTgt>
                                        </p:tgtEl>
                                        <p:attrNameLst>
                                          <p:attrName>style.visibility</p:attrName>
                                        </p:attrNameLst>
                                      </p:cBhvr>
                                      <p:to>
                                        <p:strVal val="visible"/>
                                      </p:to>
                                    </p:set>
                                    <p:animEffect filter="fade" transition="in">
                                      <p:cBhvr>
                                        <p:cTn dur="500"/>
                                        <p:tgtEl>
                                          <p:spTgt spid="39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11" st="11"/>
                                            </p:txEl>
                                          </p:spTgt>
                                        </p:tgtEl>
                                        <p:attrNameLst>
                                          <p:attrName>style.visibility</p:attrName>
                                        </p:attrNameLst>
                                      </p:cBhvr>
                                      <p:to>
                                        <p:strVal val="visible"/>
                                      </p:to>
                                    </p:set>
                                    <p:animEffect filter="fade" transition="in">
                                      <p:cBhvr>
                                        <p:cTn dur="500"/>
                                        <p:tgtEl>
                                          <p:spTgt spid="39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12" st="12"/>
                                            </p:txEl>
                                          </p:spTgt>
                                        </p:tgtEl>
                                        <p:attrNameLst>
                                          <p:attrName>style.visibility</p:attrName>
                                        </p:attrNameLst>
                                      </p:cBhvr>
                                      <p:to>
                                        <p:strVal val="visible"/>
                                      </p:to>
                                    </p:set>
                                    <p:animEffect filter="fade" transition="in">
                                      <p:cBhvr>
                                        <p:cTn dur="500"/>
                                        <p:tgtEl>
                                          <p:spTgt spid="39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13" st="13"/>
                                            </p:txEl>
                                          </p:spTgt>
                                        </p:tgtEl>
                                        <p:attrNameLst>
                                          <p:attrName>style.visibility</p:attrName>
                                        </p:attrNameLst>
                                      </p:cBhvr>
                                      <p:to>
                                        <p:strVal val="visible"/>
                                      </p:to>
                                    </p:set>
                                    <p:animEffect filter="fade" transition="in">
                                      <p:cBhvr>
                                        <p:cTn dur="500"/>
                                        <p:tgtEl>
                                          <p:spTgt spid="399">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14" st="14"/>
                                            </p:txEl>
                                          </p:spTgt>
                                        </p:tgtEl>
                                        <p:attrNameLst>
                                          <p:attrName>style.visibility</p:attrName>
                                        </p:attrNameLst>
                                      </p:cBhvr>
                                      <p:to>
                                        <p:strVal val="visible"/>
                                      </p:to>
                                    </p:set>
                                    <p:animEffect filter="fade" transition="in">
                                      <p:cBhvr>
                                        <p:cTn dur="500"/>
                                        <p:tgtEl>
                                          <p:spTgt spid="399">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5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5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5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8" name="Shape 418"/>
        <p:cNvGrpSpPr/>
        <p:nvPr/>
      </p:nvGrpSpPr>
      <p:grpSpPr>
        <a:xfrm>
          <a:off x="0" y="0"/>
          <a:ext cx="0" cy="0"/>
          <a:chOff x="0" y="0"/>
          <a:chExt cx="0" cy="0"/>
        </a:xfrm>
      </p:grpSpPr>
      <p:sp>
        <p:nvSpPr>
          <p:cNvPr id="419" name="Google Shape;419;p23"/>
          <p:cNvSpPr txBox="1"/>
          <p:nvPr>
            <p:ph type="title"/>
          </p:nvPr>
        </p:nvSpPr>
        <p:spPr>
          <a:xfrm>
            <a:off x="1096994" y="758952"/>
            <a:ext cx="10941018"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7900"/>
              <a:buFont typeface="Calibri"/>
              <a:buNone/>
            </a:pPr>
            <a:r>
              <a:rPr lang="en-US"/>
              <a:t>Stack Using Dynamic Array</a:t>
            </a:r>
            <a:endParaRPr/>
          </a:p>
        </p:txBody>
      </p:sp>
      <p:sp>
        <p:nvSpPr>
          <p:cNvPr id="420" name="Google Shape;420;p23"/>
          <p:cNvSpPr txBox="1"/>
          <p:nvPr>
            <p:ph idx="1" type="body"/>
          </p:nvPr>
        </p:nvSpPr>
        <p:spPr>
          <a:xfrm>
            <a:off x="2564621" y="4475926"/>
            <a:ext cx="6673817" cy="33913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SzPct val="95873"/>
              <a:buNone/>
            </a:pPr>
            <a:r>
              <a:rPr lang="en-US"/>
              <a:t>A LITTLE BIT MORE CONCEPT</a:t>
            </a:r>
            <a:endParaRPr/>
          </a:p>
        </p:txBody>
      </p:sp>
      <p:sp>
        <p:nvSpPr>
          <p:cNvPr id="421" name="Google Shape;421;p23"/>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422" name="Google Shape;422;p23"/>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14,253 Emoji Pictures, Emoji Stock Photos &amp; Images | Depositphotos®" id="423" name="Google Shape;423;p23"/>
          <p:cNvPicPr preferRelativeResize="0"/>
          <p:nvPr/>
        </p:nvPicPr>
        <p:blipFill rotWithShape="1">
          <a:blip r:embed="rId3">
            <a:alphaModFix/>
          </a:blip>
          <a:srcRect b="0" l="0" r="0" t="0"/>
          <a:stretch/>
        </p:blipFill>
        <p:spPr>
          <a:xfrm>
            <a:off x="5675312" y="4845708"/>
            <a:ext cx="838200" cy="838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7" name="Shape 427"/>
        <p:cNvGrpSpPr/>
        <p:nvPr/>
      </p:nvGrpSpPr>
      <p:grpSpPr>
        <a:xfrm>
          <a:off x="0" y="0"/>
          <a:ext cx="0" cy="0"/>
          <a:chOff x="0" y="0"/>
          <a:chExt cx="0" cy="0"/>
        </a:xfrm>
      </p:grpSpPr>
      <p:sp>
        <p:nvSpPr>
          <p:cNvPr id="428" name="Google Shape;428;p24"/>
          <p:cNvSpPr/>
          <p:nvPr/>
        </p:nvSpPr>
        <p:spPr>
          <a:xfrm>
            <a:off x="1674812" y="2286000"/>
            <a:ext cx="9215392" cy="461665"/>
          </a:xfrm>
          <a:prstGeom prst="rect">
            <a:avLst/>
          </a:prstGeom>
          <a:noFill/>
          <a:ln>
            <a:noFill/>
          </a:ln>
        </p:spPr>
        <p:txBody>
          <a:bodyPr anchorCtr="0" anchor="t" bIns="45700" lIns="91425" spcFirstLastPara="1" rIns="91425" wrap="square" tIns="45700">
            <a:spAutoFit/>
          </a:bodyPr>
          <a:lstStyle/>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429" name="Google Shape;429;p24"/>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430" name="Google Shape;430;p24"/>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31" name="Google Shape;431;p24"/>
          <p:cNvGraphicFramePr/>
          <p:nvPr/>
        </p:nvGraphicFramePr>
        <p:xfrm>
          <a:off x="9455780" y="2048541"/>
          <a:ext cx="3000000" cy="3000000"/>
        </p:xfrm>
        <a:graphic>
          <a:graphicData uri="http://schemas.openxmlformats.org/drawingml/2006/table">
            <a:tbl>
              <a:tblPr bandRow="1" firstRow="1">
                <a:solidFill>
                  <a:srgbClr val="ADC5B8"/>
                </a:solidFill>
                <a:tableStyleId>{54C7F5CE-EB55-4A8F-BD28-C80A69F7E23F}</a:tableStyleId>
              </a:tblPr>
              <a:tblGrid>
                <a:gridCol w="910325"/>
              </a:tblGrid>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250">
                <a:tc>
                  <a:txBody>
                    <a:bodyPr/>
                    <a:lstStyle/>
                    <a:p>
                      <a:pPr indent="0" lvl="0" marL="0" marR="0" rtl="0" algn="ctr">
                        <a:spcBef>
                          <a:spcPts val="0"/>
                        </a:spcBef>
                        <a:spcAft>
                          <a:spcPts val="0"/>
                        </a:spcAft>
                        <a:buNone/>
                      </a:pPr>
                      <a:r>
                        <a:t/>
                      </a:r>
                      <a:endParaRPr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32" name="Google Shape;432;p24"/>
          <p:cNvGraphicFramePr/>
          <p:nvPr/>
        </p:nvGraphicFramePr>
        <p:xfrm>
          <a:off x="10417961" y="2060346"/>
          <a:ext cx="3000000" cy="3000000"/>
        </p:xfrm>
        <a:graphic>
          <a:graphicData uri="http://schemas.openxmlformats.org/drawingml/2006/table">
            <a:tbl>
              <a:tblPr bandRow="1" firstRow="1">
                <a:noFill/>
                <a:tableStyleId>{54C7F5CE-EB55-4A8F-BD28-C80A69F7E23F}</a:tableStyleId>
              </a:tblPr>
              <a:tblGrid>
                <a:gridCol w="710150"/>
              </a:tblGrid>
              <a:tr h="678875">
                <a:tc>
                  <a:txBody>
                    <a:bodyPr/>
                    <a:lstStyle/>
                    <a:p>
                      <a:pPr indent="0" lvl="0" marL="0" marR="0" rtl="0" algn="ctr">
                        <a:spcBef>
                          <a:spcPts val="0"/>
                        </a:spcBef>
                        <a:spcAft>
                          <a:spcPts val="0"/>
                        </a:spcAft>
                        <a:buNone/>
                      </a:pPr>
                      <a:r>
                        <a:rPr b="0" lang="en-US" sz="1799" u="none" cap="none" strike="noStrike"/>
                        <a:t>4</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3</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2</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1</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8875">
                <a:tc>
                  <a:txBody>
                    <a:bodyPr/>
                    <a:lstStyle/>
                    <a:p>
                      <a:pPr indent="0" lvl="0" marL="0" marR="0" rtl="0" algn="ctr">
                        <a:spcBef>
                          <a:spcPts val="0"/>
                        </a:spcBef>
                        <a:spcAft>
                          <a:spcPts val="0"/>
                        </a:spcAft>
                        <a:buNone/>
                      </a:pPr>
                      <a:r>
                        <a:rPr b="0" lang="en-US" sz="1799" u="none" cap="none" strike="noStrike"/>
                        <a:t>0</a:t>
                      </a:r>
                      <a:endParaRPr b="0" sz="1799"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33" name="Google Shape;433;p24"/>
          <p:cNvSpPr txBox="1"/>
          <p:nvPr/>
        </p:nvSpPr>
        <p:spPr>
          <a:xfrm>
            <a:off x="1446212" y="2118126"/>
            <a:ext cx="7748274" cy="507831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 previous case, there was a condition called overflow condition, when stack reached it’s maximum capacity.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Now what’s the solution to overcome this problem? </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rgbClr val="C00000"/>
              </a:buClr>
              <a:buSzPts val="1800"/>
              <a:buFont typeface="Arial"/>
              <a:buChar char="•"/>
            </a:pPr>
            <a:r>
              <a:rPr b="0" i="0" lang="en-US" sz="1800" u="none" cap="none" strike="noStrike">
                <a:solidFill>
                  <a:srgbClr val="C00000"/>
                </a:solidFill>
                <a:latin typeface="Calibri"/>
                <a:ea typeface="Calibri"/>
                <a:cs typeface="Calibri"/>
                <a:sym typeface="Calibri"/>
              </a:rPr>
              <a:t>Yes, dynamic array!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What we will do now is, we will follow these steps: </a:t>
            </a:r>
            <a:endParaRPr/>
          </a:p>
          <a:p>
            <a:pPr indent="-342900" lvl="1" marL="8001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We will keep pushing elements into the stack</a:t>
            </a:r>
            <a:endParaRPr/>
          </a:p>
          <a:p>
            <a:pPr indent="-342900" lvl="1" marL="8001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Check if the stack is full</a:t>
            </a:r>
            <a:endParaRPr/>
          </a:p>
          <a:p>
            <a:pPr indent="-342900" lvl="1" marL="80010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If full, then create an array of double capacity</a:t>
            </a:r>
            <a:endParaRPr b="0" i="0" sz="18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Copy all the element from previous array to new array</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Release the memory of previous array</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Go to step 1</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As we are increasing the size of array during runtime, that’s why this is called stack using dynamic array.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24"/>
          <p:cNvSpPr txBox="1"/>
          <p:nvPr/>
        </p:nvSpPr>
        <p:spPr>
          <a:xfrm>
            <a:off x="9732161" y="4879746"/>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435" name="Google Shape;435;p24"/>
          <p:cNvSpPr txBox="1"/>
          <p:nvPr/>
        </p:nvSpPr>
        <p:spPr>
          <a:xfrm>
            <a:off x="9732161" y="4209427"/>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436" name="Google Shape;436;p24"/>
          <p:cNvSpPr txBox="1"/>
          <p:nvPr/>
        </p:nvSpPr>
        <p:spPr>
          <a:xfrm>
            <a:off x="9599612" y="5483800"/>
            <a:ext cx="2367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Stack       SIZE=5      </a:t>
            </a:r>
            <a:endParaRPr sz="1800">
              <a:solidFill>
                <a:schemeClr val="dk1"/>
              </a:solidFill>
              <a:latin typeface="Calibri"/>
              <a:ea typeface="Calibri"/>
              <a:cs typeface="Calibri"/>
              <a:sym typeface="Calibri"/>
            </a:endParaRPr>
          </a:p>
        </p:txBody>
      </p:sp>
      <p:sp>
        <p:nvSpPr>
          <p:cNvPr id="437" name="Google Shape;437;p24"/>
          <p:cNvSpPr txBox="1"/>
          <p:nvPr/>
        </p:nvSpPr>
        <p:spPr>
          <a:xfrm>
            <a:off x="1674814" y="414159"/>
            <a:ext cx="9143998" cy="1020762"/>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rgbClr val="3F3F3F"/>
              </a:buClr>
              <a:buSzPts val="4000"/>
              <a:buFont typeface="Calibri"/>
              <a:buNone/>
            </a:pPr>
            <a:r>
              <a:rPr lang="en-US" sz="4000">
                <a:solidFill>
                  <a:srgbClr val="3F3F3F"/>
                </a:solidFill>
                <a:latin typeface="Calibri"/>
                <a:ea typeface="Calibri"/>
                <a:cs typeface="Calibri"/>
                <a:sym typeface="Calibri"/>
              </a:rPr>
              <a:t>Basic of Dynamic Array </a:t>
            </a:r>
            <a:endParaRPr sz="4000">
              <a:solidFill>
                <a:srgbClr val="3F3F3F"/>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xEl>
                                              <p:pRg end="0" st="0"/>
                                            </p:txEl>
                                          </p:spTgt>
                                        </p:tgtEl>
                                        <p:attrNameLst>
                                          <p:attrName>style.visibility</p:attrName>
                                        </p:attrNameLst>
                                      </p:cBhvr>
                                      <p:to>
                                        <p:strVal val="visible"/>
                                      </p:to>
                                    </p:set>
                                    <p:animEffect filter="fade" transition="in">
                                      <p:cBhvr>
                                        <p:cTn dur="500"/>
                                        <p:tgtEl>
                                          <p:spTgt spid="4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xEl>
                                              <p:pRg end="1" st="1"/>
                                            </p:txEl>
                                          </p:spTgt>
                                        </p:tgtEl>
                                        <p:attrNameLst>
                                          <p:attrName>style.visibility</p:attrName>
                                        </p:attrNameLst>
                                      </p:cBhvr>
                                      <p:to>
                                        <p:strVal val="visible"/>
                                      </p:to>
                                    </p:set>
                                    <p:animEffect filter="fade" transition="in">
                                      <p:cBhvr>
                                        <p:cTn dur="500"/>
                                        <p:tgtEl>
                                          <p:spTgt spid="4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xEl>
                                              <p:pRg end="2" st="2"/>
                                            </p:txEl>
                                          </p:spTgt>
                                        </p:tgtEl>
                                        <p:attrNameLst>
                                          <p:attrName>style.visibility</p:attrName>
                                        </p:attrNameLst>
                                      </p:cBhvr>
                                      <p:to>
                                        <p:strVal val="visible"/>
                                      </p:to>
                                    </p:set>
                                    <p:animEffect filter="fade" transition="in">
                                      <p:cBhvr>
                                        <p:cTn dur="500"/>
                                        <p:tgtEl>
                                          <p:spTgt spid="4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xEl>
                                              <p:pRg end="3" st="3"/>
                                            </p:txEl>
                                          </p:spTgt>
                                        </p:tgtEl>
                                        <p:attrNameLst>
                                          <p:attrName>style.visibility</p:attrName>
                                        </p:attrNameLst>
                                      </p:cBhvr>
                                      <p:to>
                                        <p:strVal val="visible"/>
                                      </p:to>
                                    </p:set>
                                    <p:animEffect filter="fade" transition="in">
                                      <p:cBhvr>
                                        <p:cTn dur="500"/>
                                        <p:tgtEl>
                                          <p:spTgt spid="4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xEl>
                                              <p:pRg end="4" st="4"/>
                                            </p:txEl>
                                          </p:spTgt>
                                        </p:tgtEl>
                                        <p:attrNameLst>
                                          <p:attrName>style.visibility</p:attrName>
                                        </p:attrNameLst>
                                      </p:cBhvr>
                                      <p:to>
                                        <p:strVal val="visible"/>
                                      </p:to>
                                    </p:set>
                                    <p:animEffect filter="fade" transition="in">
                                      <p:cBhvr>
                                        <p:cTn dur="500"/>
                                        <p:tgtEl>
                                          <p:spTgt spid="4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xEl>
                                              <p:pRg end="5" st="5"/>
                                            </p:txEl>
                                          </p:spTgt>
                                        </p:tgtEl>
                                        <p:attrNameLst>
                                          <p:attrName>style.visibility</p:attrName>
                                        </p:attrNameLst>
                                      </p:cBhvr>
                                      <p:to>
                                        <p:strVal val="visible"/>
                                      </p:to>
                                    </p:set>
                                    <p:animEffect filter="fade" transition="in">
                                      <p:cBhvr>
                                        <p:cTn dur="500"/>
                                        <p:tgtEl>
                                          <p:spTgt spid="4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xEl>
                                              <p:pRg end="6" st="6"/>
                                            </p:txEl>
                                          </p:spTgt>
                                        </p:tgtEl>
                                        <p:attrNameLst>
                                          <p:attrName>style.visibility</p:attrName>
                                        </p:attrNameLst>
                                      </p:cBhvr>
                                      <p:to>
                                        <p:strVal val="visible"/>
                                      </p:to>
                                    </p:set>
                                    <p:animEffect filter="fade" transition="in">
                                      <p:cBhvr>
                                        <p:cTn dur="500"/>
                                        <p:tgtEl>
                                          <p:spTgt spid="43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xEl>
                                              <p:pRg end="7" st="7"/>
                                            </p:txEl>
                                          </p:spTgt>
                                        </p:tgtEl>
                                        <p:attrNameLst>
                                          <p:attrName>style.visibility</p:attrName>
                                        </p:attrNameLst>
                                      </p:cBhvr>
                                      <p:to>
                                        <p:strVal val="visible"/>
                                      </p:to>
                                    </p:set>
                                    <p:animEffect filter="fade" transition="in">
                                      <p:cBhvr>
                                        <p:cTn dur="500"/>
                                        <p:tgtEl>
                                          <p:spTgt spid="43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xEl>
                                              <p:pRg end="8" st="8"/>
                                            </p:txEl>
                                          </p:spTgt>
                                        </p:tgtEl>
                                        <p:attrNameLst>
                                          <p:attrName>style.visibility</p:attrName>
                                        </p:attrNameLst>
                                      </p:cBhvr>
                                      <p:to>
                                        <p:strVal val="visible"/>
                                      </p:to>
                                    </p:set>
                                    <p:animEffect filter="fade" transition="in">
                                      <p:cBhvr>
                                        <p:cTn dur="500"/>
                                        <p:tgtEl>
                                          <p:spTgt spid="43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xEl>
                                              <p:pRg end="9" st="9"/>
                                            </p:txEl>
                                          </p:spTgt>
                                        </p:tgtEl>
                                        <p:attrNameLst>
                                          <p:attrName>style.visibility</p:attrName>
                                        </p:attrNameLst>
                                      </p:cBhvr>
                                      <p:to>
                                        <p:strVal val="visible"/>
                                      </p:to>
                                    </p:set>
                                    <p:animEffect filter="fade" transition="in">
                                      <p:cBhvr>
                                        <p:cTn dur="500"/>
                                        <p:tgtEl>
                                          <p:spTgt spid="43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xEl>
                                              <p:pRg end="10" st="10"/>
                                            </p:txEl>
                                          </p:spTgt>
                                        </p:tgtEl>
                                        <p:attrNameLst>
                                          <p:attrName>style.visibility</p:attrName>
                                        </p:attrNameLst>
                                      </p:cBhvr>
                                      <p:to>
                                        <p:strVal val="visible"/>
                                      </p:to>
                                    </p:set>
                                    <p:animEffect filter="fade" transition="in">
                                      <p:cBhvr>
                                        <p:cTn dur="500"/>
                                        <p:tgtEl>
                                          <p:spTgt spid="43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xEl>
                                              <p:pRg end="11" st="11"/>
                                            </p:txEl>
                                          </p:spTgt>
                                        </p:tgtEl>
                                        <p:attrNameLst>
                                          <p:attrName>style.visibility</p:attrName>
                                        </p:attrNameLst>
                                      </p:cBhvr>
                                      <p:to>
                                        <p:strVal val="visible"/>
                                      </p:to>
                                    </p:set>
                                    <p:animEffect filter="fade" transition="in">
                                      <p:cBhvr>
                                        <p:cTn dur="500"/>
                                        <p:tgtEl>
                                          <p:spTgt spid="43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xEl>
                                              <p:pRg end="12" st="12"/>
                                            </p:txEl>
                                          </p:spTgt>
                                        </p:tgtEl>
                                        <p:attrNameLst>
                                          <p:attrName>style.visibility</p:attrName>
                                        </p:attrNameLst>
                                      </p:cBhvr>
                                      <p:to>
                                        <p:strVal val="visible"/>
                                      </p:to>
                                    </p:set>
                                    <p:animEffect filter="fade" transition="in">
                                      <p:cBhvr>
                                        <p:cTn dur="500"/>
                                        <p:tgtEl>
                                          <p:spTgt spid="43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xEl>
                                              <p:pRg end="13" st="13"/>
                                            </p:txEl>
                                          </p:spTgt>
                                        </p:tgtEl>
                                        <p:attrNameLst>
                                          <p:attrName>style.visibility</p:attrName>
                                        </p:attrNameLst>
                                      </p:cBhvr>
                                      <p:to>
                                        <p:strVal val="visible"/>
                                      </p:to>
                                    </p:set>
                                    <p:animEffect filter="fade" transition="in">
                                      <p:cBhvr>
                                        <p:cTn dur="500"/>
                                        <p:tgtEl>
                                          <p:spTgt spid="43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xEl>
                                              <p:pRg end="14" st="14"/>
                                            </p:txEl>
                                          </p:spTgt>
                                        </p:tgtEl>
                                        <p:attrNameLst>
                                          <p:attrName>style.visibility</p:attrName>
                                        </p:attrNameLst>
                                      </p:cBhvr>
                                      <p:to>
                                        <p:strVal val="visible"/>
                                      </p:to>
                                    </p:set>
                                    <p:animEffect filter="fade" transition="in">
                                      <p:cBhvr>
                                        <p:cTn dur="500"/>
                                        <p:tgtEl>
                                          <p:spTgt spid="433">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xEl>
                                              <p:pRg end="15" st="15"/>
                                            </p:txEl>
                                          </p:spTgt>
                                        </p:tgtEl>
                                        <p:attrNameLst>
                                          <p:attrName>style.visibility</p:attrName>
                                        </p:attrNameLst>
                                      </p:cBhvr>
                                      <p:to>
                                        <p:strVal val="visible"/>
                                      </p:to>
                                    </p:set>
                                    <p:animEffect filter="fade" transition="in">
                                      <p:cBhvr>
                                        <p:cTn dur="500"/>
                                        <p:tgtEl>
                                          <p:spTgt spid="433">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1" name="Shape 441"/>
        <p:cNvGrpSpPr/>
        <p:nvPr/>
      </p:nvGrpSpPr>
      <p:grpSpPr>
        <a:xfrm>
          <a:off x="0" y="0"/>
          <a:ext cx="0" cy="0"/>
          <a:chOff x="0" y="0"/>
          <a:chExt cx="0" cy="0"/>
        </a:xfrm>
      </p:grpSpPr>
      <p:sp>
        <p:nvSpPr>
          <p:cNvPr id="442" name="Google Shape;442;p25"/>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443" name="Google Shape;443;p25"/>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44" name="Google Shape;444;p25"/>
          <p:cNvGraphicFramePr/>
          <p:nvPr/>
        </p:nvGraphicFramePr>
        <p:xfrm>
          <a:off x="3493687" y="3095982"/>
          <a:ext cx="3000000" cy="3000000"/>
        </p:xfrm>
        <a:graphic>
          <a:graphicData uri="http://schemas.openxmlformats.org/drawingml/2006/table">
            <a:tbl>
              <a:tblPr bandRow="1" firstRow="1">
                <a:solidFill>
                  <a:srgbClr val="ADC5B8"/>
                </a:solidFill>
                <a:tableStyleId>{54C7F5CE-EB55-4A8F-BD28-C80A69F7E23F}</a:tableStyleId>
              </a:tblPr>
              <a:tblGrid>
                <a:gridCol w="910325"/>
              </a:tblGrid>
              <a:tr h="624775">
                <a:tc>
                  <a:txBody>
                    <a:bodyPr/>
                    <a:lstStyle/>
                    <a:p>
                      <a:pPr indent="0" lvl="0" marL="0" marR="0" rtl="0" algn="ctr">
                        <a:spcBef>
                          <a:spcPts val="0"/>
                        </a:spcBef>
                        <a:spcAft>
                          <a:spcPts val="0"/>
                        </a:spcAft>
                        <a:buNone/>
                      </a:pPr>
                      <a:r>
                        <a:t/>
                      </a:r>
                      <a:endParaRPr b="0" sz="1799" u="none" cap="none" strike="noStrike">
                        <a:solidFill>
                          <a:schemeClr val="dk1"/>
                        </a:solidFill>
                        <a:latin typeface="Calibri"/>
                        <a:ea typeface="Calibri"/>
                        <a:cs typeface="Calibri"/>
                        <a:sym typeface="Calibri"/>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24775">
                <a:tc>
                  <a:txBody>
                    <a:bodyPr/>
                    <a:lstStyle/>
                    <a:p>
                      <a:pPr indent="0" lvl="0" marL="0" marR="0" rtl="0" algn="ctr">
                        <a:spcBef>
                          <a:spcPts val="0"/>
                        </a:spcBef>
                        <a:spcAft>
                          <a:spcPts val="0"/>
                        </a:spcAft>
                        <a:buNone/>
                      </a:pPr>
                      <a:r>
                        <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24775">
                <a:tc>
                  <a:txBody>
                    <a:bodyPr/>
                    <a:lstStyle/>
                    <a:p>
                      <a:pPr indent="0" lvl="0" marL="0" marR="0" rtl="0" algn="ctr">
                        <a:spcBef>
                          <a:spcPts val="0"/>
                        </a:spcBef>
                        <a:spcAft>
                          <a:spcPts val="0"/>
                        </a:spcAft>
                        <a:buNone/>
                      </a:pPr>
                      <a:r>
                        <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24775">
                <a:tc>
                  <a:txBody>
                    <a:bodyPr/>
                    <a:lstStyle/>
                    <a:p>
                      <a:pPr indent="0" lvl="0" marL="0" marR="0" rtl="0" algn="ctr">
                        <a:spcBef>
                          <a:spcPts val="0"/>
                        </a:spcBef>
                        <a:spcAft>
                          <a:spcPts val="0"/>
                        </a:spcAft>
                        <a:buNone/>
                      </a:pPr>
                      <a:r>
                        <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24775">
                <a:tc>
                  <a:txBody>
                    <a:bodyPr/>
                    <a:lstStyle/>
                    <a:p>
                      <a:pPr indent="0" lvl="0" marL="0" marR="0" rtl="0" algn="ctr">
                        <a:spcBef>
                          <a:spcPts val="0"/>
                        </a:spcBef>
                        <a:spcAft>
                          <a:spcPts val="0"/>
                        </a:spcAft>
                        <a:buNone/>
                      </a:pPr>
                      <a:r>
                        <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45" name="Google Shape;445;p25"/>
          <p:cNvGraphicFramePr/>
          <p:nvPr/>
        </p:nvGraphicFramePr>
        <p:xfrm>
          <a:off x="6704012" y="3124200"/>
          <a:ext cx="3000000" cy="3000000"/>
        </p:xfrm>
        <a:graphic>
          <a:graphicData uri="http://schemas.openxmlformats.org/drawingml/2006/table">
            <a:tbl>
              <a:tblPr bandRow="1" firstRow="1">
                <a:solidFill>
                  <a:srgbClr val="ADC5B8"/>
                </a:solidFill>
                <a:tableStyleId>{54C7F5CE-EB55-4A8F-BD28-C80A69F7E23F}</a:tableStyleId>
              </a:tblPr>
              <a:tblGrid>
                <a:gridCol w="910325"/>
              </a:tblGrid>
              <a:tr h="620275">
                <a:tc>
                  <a:txBody>
                    <a:bodyPr/>
                    <a:lstStyle/>
                    <a:p>
                      <a:pPr indent="0" lvl="0" marL="0" marR="0" rtl="0" algn="ctr">
                        <a:spcBef>
                          <a:spcPts val="0"/>
                        </a:spcBef>
                        <a:spcAft>
                          <a:spcPts val="0"/>
                        </a:spcAft>
                        <a:buNone/>
                      </a:pPr>
                      <a:r>
                        <a:rPr b="0" lang="en-US" sz="1799" u="none" cap="none" strike="noStrike"/>
                        <a:t>6</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20275">
                <a:tc>
                  <a:txBody>
                    <a:bodyPr/>
                    <a:lstStyle/>
                    <a:p>
                      <a:pPr indent="0" lvl="0" marL="0" marR="0" rtl="0" algn="ctr">
                        <a:spcBef>
                          <a:spcPts val="0"/>
                        </a:spcBef>
                        <a:spcAft>
                          <a:spcPts val="0"/>
                        </a:spcAft>
                        <a:buNone/>
                      </a:pPr>
                      <a:r>
                        <a:rPr b="0" lang="en-US" sz="1799" u="none" cap="none" strike="noStrike"/>
                        <a:t>7</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20275">
                <a:tc>
                  <a:txBody>
                    <a:bodyPr/>
                    <a:lstStyle/>
                    <a:p>
                      <a:pPr indent="0" lvl="0" marL="0" marR="0" rtl="0" algn="ctr">
                        <a:spcBef>
                          <a:spcPts val="0"/>
                        </a:spcBef>
                        <a:spcAft>
                          <a:spcPts val="0"/>
                        </a:spcAft>
                        <a:buNone/>
                      </a:pPr>
                      <a:r>
                        <a:rPr b="0" lang="en-US" sz="1799" u="none" cap="none" strike="noStrike"/>
                        <a:t>1</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20275">
                <a:tc>
                  <a:txBody>
                    <a:bodyPr/>
                    <a:lstStyle/>
                    <a:p>
                      <a:pPr indent="0" lvl="0" marL="0" marR="0" rtl="0" algn="ctr">
                        <a:spcBef>
                          <a:spcPts val="0"/>
                        </a:spcBef>
                        <a:spcAft>
                          <a:spcPts val="0"/>
                        </a:spcAft>
                        <a:buNone/>
                      </a:pPr>
                      <a:r>
                        <a:rPr b="0" lang="en-US" sz="1799" u="none" cap="none" strike="noStrike"/>
                        <a:t>2</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20275">
                <a:tc>
                  <a:txBody>
                    <a:bodyPr/>
                    <a:lstStyle/>
                    <a:p>
                      <a:pPr indent="0" lvl="0" marL="0" marR="0" rtl="0" algn="ctr">
                        <a:spcBef>
                          <a:spcPts val="0"/>
                        </a:spcBef>
                        <a:spcAft>
                          <a:spcPts val="0"/>
                        </a:spcAft>
                        <a:buNone/>
                      </a:pPr>
                      <a:r>
                        <a:rPr b="0" lang="en-US" sz="1799" u="none" cap="none" strike="noStrike"/>
                        <a:t>4</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46" name="Google Shape;446;p25"/>
          <p:cNvGraphicFramePr/>
          <p:nvPr/>
        </p:nvGraphicFramePr>
        <p:xfrm>
          <a:off x="5103812" y="152400"/>
          <a:ext cx="3000000" cy="3000000"/>
        </p:xfrm>
        <a:graphic>
          <a:graphicData uri="http://schemas.openxmlformats.org/drawingml/2006/table">
            <a:tbl>
              <a:tblPr bandRow="1" firstRow="1">
                <a:noFill/>
                <a:tableStyleId>{F90AA6D3-2749-4C4B-9AA7-F4F1D082144F}</a:tableStyleId>
              </a:tblPr>
              <a:tblGrid>
                <a:gridCol w="823175"/>
              </a:tblGrid>
              <a:tr h="608400">
                <a:tc>
                  <a:txBody>
                    <a:bodyPr/>
                    <a:lstStyle/>
                    <a:p>
                      <a:pPr indent="0" lvl="0" marL="0" marR="0" rtl="0" algn="ctr">
                        <a:spcBef>
                          <a:spcPts val="0"/>
                        </a:spcBef>
                        <a:spcAft>
                          <a:spcPts val="0"/>
                        </a:spcAft>
                        <a:buNone/>
                      </a:pPr>
                      <a:r>
                        <a:t/>
                      </a:r>
                      <a:endParaRPr b="0" sz="1799" u="none" cap="none" strike="noStrike">
                        <a:solidFill>
                          <a:schemeClr val="dk1"/>
                        </a:solidFill>
                        <a:latin typeface="Calibri"/>
                        <a:ea typeface="Calibri"/>
                        <a:cs typeface="Calibri"/>
                        <a:sym typeface="Calibri"/>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08400">
                <a:tc>
                  <a:txBody>
                    <a:bodyPr/>
                    <a:lstStyle/>
                    <a:p>
                      <a:pPr indent="0" lvl="0" marL="0" marR="0" rtl="0" algn="ctr">
                        <a:spcBef>
                          <a:spcPts val="0"/>
                        </a:spcBef>
                        <a:spcAft>
                          <a:spcPts val="0"/>
                        </a:spcAft>
                        <a:buNone/>
                      </a:pPr>
                      <a:r>
                        <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08400">
                <a:tc>
                  <a:txBody>
                    <a:bodyPr/>
                    <a:lstStyle/>
                    <a:p>
                      <a:pPr indent="0" lvl="0" marL="0" marR="0" rtl="0" algn="ctr">
                        <a:spcBef>
                          <a:spcPts val="0"/>
                        </a:spcBef>
                        <a:spcAft>
                          <a:spcPts val="0"/>
                        </a:spcAft>
                        <a:buNone/>
                      </a:pPr>
                      <a:r>
                        <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08400">
                <a:tc>
                  <a:txBody>
                    <a:bodyPr/>
                    <a:lstStyle/>
                    <a:p>
                      <a:pPr indent="0" lvl="0" marL="0" marR="0" rtl="0" algn="ctr">
                        <a:spcBef>
                          <a:spcPts val="0"/>
                        </a:spcBef>
                        <a:spcAft>
                          <a:spcPts val="0"/>
                        </a:spcAft>
                        <a:buNone/>
                      </a:pPr>
                      <a:r>
                        <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08400">
                <a:tc>
                  <a:txBody>
                    <a:bodyPr/>
                    <a:lstStyle/>
                    <a:p>
                      <a:pPr indent="0" lvl="0" marL="0" marR="0" rtl="0" algn="ctr">
                        <a:spcBef>
                          <a:spcPts val="0"/>
                        </a:spcBef>
                        <a:spcAft>
                          <a:spcPts val="0"/>
                        </a:spcAft>
                        <a:buNone/>
                      </a:pPr>
                      <a:r>
                        <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08400">
                <a:tc>
                  <a:txBody>
                    <a:bodyPr/>
                    <a:lstStyle/>
                    <a:p>
                      <a:pPr indent="0" lvl="0" marL="0" marR="0" rtl="0" algn="ctr">
                        <a:spcBef>
                          <a:spcPts val="0"/>
                        </a:spcBef>
                        <a:spcAft>
                          <a:spcPts val="0"/>
                        </a:spcAft>
                        <a:buNone/>
                      </a:pPr>
                      <a:r>
                        <a:rPr b="0" lang="en-US" sz="1799" u="none" cap="none" strike="noStrike"/>
                        <a:t>6</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08400">
                <a:tc>
                  <a:txBody>
                    <a:bodyPr/>
                    <a:lstStyle/>
                    <a:p>
                      <a:pPr indent="0" lvl="0" marL="0" marR="0" rtl="0" algn="ctr">
                        <a:spcBef>
                          <a:spcPts val="0"/>
                        </a:spcBef>
                        <a:spcAft>
                          <a:spcPts val="0"/>
                        </a:spcAft>
                        <a:buNone/>
                      </a:pPr>
                      <a:r>
                        <a:rPr b="0" lang="en-US" sz="1799" u="none" cap="none" strike="noStrike">
                          <a:solidFill>
                            <a:schemeClr val="dk1"/>
                          </a:solidFill>
                          <a:latin typeface="Calibri"/>
                          <a:ea typeface="Calibri"/>
                          <a:cs typeface="Calibri"/>
                          <a:sym typeface="Calibri"/>
                        </a:rPr>
                        <a:t>7</a:t>
                      </a:r>
                      <a:endParaRPr b="0" sz="1799" u="none" cap="none" strike="noStrike">
                        <a:solidFill>
                          <a:schemeClr val="dk1"/>
                        </a:solidFill>
                        <a:latin typeface="Calibri"/>
                        <a:ea typeface="Calibri"/>
                        <a:cs typeface="Calibri"/>
                        <a:sym typeface="Calibri"/>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08400">
                <a:tc>
                  <a:txBody>
                    <a:bodyPr/>
                    <a:lstStyle/>
                    <a:p>
                      <a:pPr indent="0" lvl="0" marL="0" marR="0" rtl="0" algn="ctr">
                        <a:spcBef>
                          <a:spcPts val="0"/>
                        </a:spcBef>
                        <a:spcAft>
                          <a:spcPts val="0"/>
                        </a:spcAft>
                        <a:buNone/>
                      </a:pPr>
                      <a:r>
                        <a:rPr b="0" lang="en-US" sz="1799" u="none" cap="none" strike="noStrike"/>
                        <a:t>1</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08400">
                <a:tc>
                  <a:txBody>
                    <a:bodyPr/>
                    <a:lstStyle/>
                    <a:p>
                      <a:pPr indent="0" lvl="0" marL="0" marR="0" rtl="0" algn="ctr">
                        <a:spcBef>
                          <a:spcPts val="0"/>
                        </a:spcBef>
                        <a:spcAft>
                          <a:spcPts val="0"/>
                        </a:spcAft>
                        <a:buNone/>
                      </a:pPr>
                      <a:r>
                        <a:rPr b="0" lang="en-US" sz="1799" u="none" cap="none" strike="noStrike"/>
                        <a:t>2</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08400">
                <a:tc>
                  <a:txBody>
                    <a:bodyPr/>
                    <a:lstStyle/>
                    <a:p>
                      <a:pPr indent="0" lvl="0" marL="0" marR="0" rtl="0" algn="ctr">
                        <a:spcBef>
                          <a:spcPts val="0"/>
                        </a:spcBef>
                        <a:spcAft>
                          <a:spcPts val="0"/>
                        </a:spcAft>
                        <a:buNone/>
                      </a:pPr>
                      <a:r>
                        <a:rPr b="0" lang="en-US" sz="1799" u="none" cap="none" strike="noStrike"/>
                        <a:t>4</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447" name="Google Shape;447;p25"/>
          <p:cNvGraphicFramePr/>
          <p:nvPr/>
        </p:nvGraphicFramePr>
        <p:xfrm>
          <a:off x="8837612" y="152400"/>
          <a:ext cx="3000000" cy="3000000"/>
        </p:xfrm>
        <a:graphic>
          <a:graphicData uri="http://schemas.openxmlformats.org/drawingml/2006/table">
            <a:tbl>
              <a:tblPr bandRow="1" firstRow="1">
                <a:noFill/>
                <a:tableStyleId>{F90AA6D3-2749-4C4B-9AA7-F4F1D082144F}</a:tableStyleId>
              </a:tblPr>
              <a:tblGrid>
                <a:gridCol w="823175"/>
              </a:tblGrid>
              <a:tr h="608400">
                <a:tc>
                  <a:txBody>
                    <a:bodyPr/>
                    <a:lstStyle/>
                    <a:p>
                      <a:pPr indent="0" lvl="0" marL="0" marR="0" rtl="0" algn="ctr">
                        <a:spcBef>
                          <a:spcPts val="0"/>
                        </a:spcBef>
                        <a:spcAft>
                          <a:spcPts val="0"/>
                        </a:spcAft>
                        <a:buNone/>
                      </a:pPr>
                      <a:r>
                        <a:t/>
                      </a:r>
                      <a:endParaRPr b="0" sz="1799" u="none" cap="none" strike="noStrike">
                        <a:solidFill>
                          <a:schemeClr val="dk1"/>
                        </a:solidFill>
                        <a:latin typeface="Calibri"/>
                        <a:ea typeface="Calibri"/>
                        <a:cs typeface="Calibri"/>
                        <a:sym typeface="Calibri"/>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08400">
                <a:tc>
                  <a:txBody>
                    <a:bodyPr/>
                    <a:lstStyle/>
                    <a:p>
                      <a:pPr indent="0" lvl="0" marL="0" marR="0" rtl="0" algn="ctr">
                        <a:spcBef>
                          <a:spcPts val="0"/>
                        </a:spcBef>
                        <a:spcAft>
                          <a:spcPts val="0"/>
                        </a:spcAft>
                        <a:buNone/>
                      </a:pPr>
                      <a:r>
                        <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08400">
                <a:tc>
                  <a:txBody>
                    <a:bodyPr/>
                    <a:lstStyle/>
                    <a:p>
                      <a:pPr indent="0" lvl="0" marL="0" marR="0" rtl="0" algn="ctr">
                        <a:spcBef>
                          <a:spcPts val="0"/>
                        </a:spcBef>
                        <a:spcAft>
                          <a:spcPts val="0"/>
                        </a:spcAft>
                        <a:buNone/>
                      </a:pPr>
                      <a:r>
                        <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08400">
                <a:tc>
                  <a:txBody>
                    <a:bodyPr/>
                    <a:lstStyle/>
                    <a:p>
                      <a:pPr indent="0" lvl="0" marL="0" marR="0" rtl="0" algn="ctr">
                        <a:spcBef>
                          <a:spcPts val="0"/>
                        </a:spcBef>
                        <a:spcAft>
                          <a:spcPts val="0"/>
                        </a:spcAft>
                        <a:buNone/>
                      </a:pPr>
                      <a:r>
                        <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08400">
                <a:tc>
                  <a:txBody>
                    <a:bodyPr/>
                    <a:lstStyle/>
                    <a:p>
                      <a:pPr indent="0" lvl="0" marL="0" marR="0" rtl="0" algn="ctr">
                        <a:spcBef>
                          <a:spcPts val="0"/>
                        </a:spcBef>
                        <a:spcAft>
                          <a:spcPts val="0"/>
                        </a:spcAft>
                        <a:buNone/>
                      </a:pPr>
                      <a:r>
                        <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08400">
                <a:tc>
                  <a:txBody>
                    <a:bodyPr/>
                    <a:lstStyle/>
                    <a:p>
                      <a:pPr indent="0" lvl="0" marL="0" marR="0" rtl="0" algn="ctr">
                        <a:spcBef>
                          <a:spcPts val="0"/>
                        </a:spcBef>
                        <a:spcAft>
                          <a:spcPts val="0"/>
                        </a:spcAft>
                        <a:buNone/>
                      </a:pPr>
                      <a:r>
                        <a:rPr b="0" lang="en-US" sz="1799" u="none" cap="none" strike="noStrike"/>
                        <a:t>6</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08400">
                <a:tc>
                  <a:txBody>
                    <a:bodyPr/>
                    <a:lstStyle/>
                    <a:p>
                      <a:pPr indent="0" lvl="0" marL="0" marR="0" rtl="0" algn="ctr">
                        <a:spcBef>
                          <a:spcPts val="0"/>
                        </a:spcBef>
                        <a:spcAft>
                          <a:spcPts val="0"/>
                        </a:spcAft>
                        <a:buNone/>
                      </a:pPr>
                      <a:r>
                        <a:rPr b="0" lang="en-US" sz="1799" u="none" cap="none" strike="noStrike">
                          <a:solidFill>
                            <a:schemeClr val="dk1"/>
                          </a:solidFill>
                          <a:latin typeface="Calibri"/>
                          <a:ea typeface="Calibri"/>
                          <a:cs typeface="Calibri"/>
                          <a:sym typeface="Calibri"/>
                        </a:rPr>
                        <a:t>7</a:t>
                      </a:r>
                      <a:endParaRPr b="0" sz="1799" u="none" cap="none" strike="noStrike">
                        <a:solidFill>
                          <a:schemeClr val="dk1"/>
                        </a:solidFill>
                        <a:latin typeface="Calibri"/>
                        <a:ea typeface="Calibri"/>
                        <a:cs typeface="Calibri"/>
                        <a:sym typeface="Calibri"/>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08400">
                <a:tc>
                  <a:txBody>
                    <a:bodyPr/>
                    <a:lstStyle/>
                    <a:p>
                      <a:pPr indent="0" lvl="0" marL="0" marR="0" rtl="0" algn="ctr">
                        <a:spcBef>
                          <a:spcPts val="0"/>
                        </a:spcBef>
                        <a:spcAft>
                          <a:spcPts val="0"/>
                        </a:spcAft>
                        <a:buNone/>
                      </a:pPr>
                      <a:r>
                        <a:rPr b="0" lang="en-US" sz="1799" u="none" cap="none" strike="noStrike"/>
                        <a:t>1</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08400">
                <a:tc>
                  <a:txBody>
                    <a:bodyPr/>
                    <a:lstStyle/>
                    <a:p>
                      <a:pPr indent="0" lvl="0" marL="0" marR="0" rtl="0" algn="ctr">
                        <a:spcBef>
                          <a:spcPts val="0"/>
                        </a:spcBef>
                        <a:spcAft>
                          <a:spcPts val="0"/>
                        </a:spcAft>
                        <a:buNone/>
                      </a:pPr>
                      <a:r>
                        <a:rPr b="0" lang="en-US" sz="1799" u="none" cap="none" strike="noStrike"/>
                        <a:t>2</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08400">
                <a:tc>
                  <a:txBody>
                    <a:bodyPr/>
                    <a:lstStyle/>
                    <a:p>
                      <a:pPr indent="0" lvl="0" marL="0" marR="0" rtl="0" algn="ctr">
                        <a:spcBef>
                          <a:spcPts val="0"/>
                        </a:spcBef>
                        <a:spcAft>
                          <a:spcPts val="0"/>
                        </a:spcAft>
                        <a:buNone/>
                      </a:pPr>
                      <a:r>
                        <a:rPr b="0" lang="en-US" sz="1799" u="none" cap="none" strike="noStrike"/>
                        <a:t>4</a:t>
                      </a:r>
                      <a:endParaRPr b="0" sz="1799"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448" name="Google Shape;448;p25"/>
          <p:cNvSpPr/>
          <p:nvPr/>
        </p:nvSpPr>
        <p:spPr>
          <a:xfrm>
            <a:off x="150812" y="4191000"/>
            <a:ext cx="2209800" cy="1600200"/>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a:t>
            </a:r>
            <a:endParaRPr sz="1800">
              <a:solidFill>
                <a:schemeClr val="lt1"/>
              </a:solidFill>
              <a:latin typeface="Calibri"/>
              <a:ea typeface="Calibri"/>
              <a:cs typeface="Calibri"/>
              <a:sym typeface="Calibri"/>
            </a:endParaRPr>
          </a:p>
        </p:txBody>
      </p:sp>
      <p:sp>
        <p:nvSpPr>
          <p:cNvPr id="449" name="Google Shape;449;p25"/>
          <p:cNvSpPr/>
          <p:nvPr/>
        </p:nvSpPr>
        <p:spPr>
          <a:xfrm>
            <a:off x="1283887" y="4350159"/>
            <a:ext cx="762000" cy="307746"/>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0" name="Google Shape;450;p25"/>
          <p:cNvSpPr/>
          <p:nvPr/>
        </p:nvSpPr>
        <p:spPr>
          <a:xfrm>
            <a:off x="1283887" y="4859846"/>
            <a:ext cx="762000" cy="307746"/>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1" name="Google Shape;451;p25"/>
          <p:cNvSpPr/>
          <p:nvPr/>
        </p:nvSpPr>
        <p:spPr>
          <a:xfrm>
            <a:off x="1283887" y="5369533"/>
            <a:ext cx="762000" cy="307746"/>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1000</a:t>
            </a:r>
            <a:endParaRPr sz="1800">
              <a:solidFill>
                <a:schemeClr val="dk1"/>
              </a:solidFill>
              <a:latin typeface="Calibri"/>
              <a:ea typeface="Calibri"/>
              <a:cs typeface="Calibri"/>
              <a:sym typeface="Calibri"/>
            </a:endParaRPr>
          </a:p>
        </p:txBody>
      </p:sp>
      <p:sp>
        <p:nvSpPr>
          <p:cNvPr id="452" name="Google Shape;452;p25"/>
          <p:cNvSpPr txBox="1"/>
          <p:nvPr/>
        </p:nvSpPr>
        <p:spPr>
          <a:xfrm>
            <a:off x="579837" y="4326125"/>
            <a:ext cx="6758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top</a:t>
            </a:r>
            <a:endParaRPr sz="1800">
              <a:solidFill>
                <a:schemeClr val="dk1"/>
              </a:solidFill>
              <a:latin typeface="Calibri"/>
              <a:ea typeface="Calibri"/>
              <a:cs typeface="Calibri"/>
              <a:sym typeface="Calibri"/>
            </a:endParaRPr>
          </a:p>
        </p:txBody>
      </p:sp>
      <p:sp>
        <p:nvSpPr>
          <p:cNvPr id="453" name="Google Shape;453;p25"/>
          <p:cNvSpPr txBox="1"/>
          <p:nvPr/>
        </p:nvSpPr>
        <p:spPr>
          <a:xfrm>
            <a:off x="389336" y="4830582"/>
            <a:ext cx="10568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capacity</a:t>
            </a:r>
            <a:endParaRPr sz="1800">
              <a:solidFill>
                <a:schemeClr val="dk1"/>
              </a:solidFill>
              <a:latin typeface="Calibri"/>
              <a:ea typeface="Calibri"/>
              <a:cs typeface="Calibri"/>
              <a:sym typeface="Calibri"/>
            </a:endParaRPr>
          </a:p>
        </p:txBody>
      </p:sp>
      <p:sp>
        <p:nvSpPr>
          <p:cNvPr id="454" name="Google Shape;454;p25"/>
          <p:cNvSpPr txBox="1"/>
          <p:nvPr/>
        </p:nvSpPr>
        <p:spPr>
          <a:xfrm>
            <a:off x="947019" y="5739374"/>
            <a:ext cx="6758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2000</a:t>
            </a:r>
            <a:endParaRPr sz="1800">
              <a:solidFill>
                <a:schemeClr val="dk1"/>
              </a:solidFill>
              <a:latin typeface="Calibri"/>
              <a:ea typeface="Calibri"/>
              <a:cs typeface="Calibri"/>
              <a:sym typeface="Calibri"/>
            </a:endParaRPr>
          </a:p>
        </p:txBody>
      </p:sp>
      <p:sp>
        <p:nvSpPr>
          <p:cNvPr id="455" name="Google Shape;455;p25"/>
          <p:cNvSpPr txBox="1"/>
          <p:nvPr/>
        </p:nvSpPr>
        <p:spPr>
          <a:xfrm>
            <a:off x="625720" y="5293293"/>
            <a:ext cx="10568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arr</a:t>
            </a:r>
            <a:endParaRPr sz="1800">
              <a:solidFill>
                <a:schemeClr val="dk1"/>
              </a:solidFill>
              <a:latin typeface="Calibri"/>
              <a:ea typeface="Calibri"/>
              <a:cs typeface="Calibri"/>
              <a:sym typeface="Calibri"/>
            </a:endParaRPr>
          </a:p>
        </p:txBody>
      </p:sp>
      <p:cxnSp>
        <p:nvCxnSpPr>
          <p:cNvPr id="456" name="Google Shape;456;p25"/>
          <p:cNvCxnSpPr>
            <a:stCxn id="451" idx="3"/>
          </p:cNvCxnSpPr>
          <p:nvPr/>
        </p:nvCxnSpPr>
        <p:spPr>
          <a:xfrm>
            <a:off x="2045887" y="5523406"/>
            <a:ext cx="1447800" cy="504900"/>
          </a:xfrm>
          <a:prstGeom prst="bentConnector3">
            <a:avLst>
              <a:gd fmla="val 50000" name="adj1"/>
            </a:avLst>
          </a:prstGeom>
          <a:noFill/>
          <a:ln cap="flat" cmpd="sng" w="12700">
            <a:solidFill>
              <a:schemeClr val="dk1"/>
            </a:solidFill>
            <a:prstDash val="solid"/>
            <a:round/>
            <a:headEnd len="sm" w="sm" type="none"/>
            <a:tailEnd len="med" w="med" type="triangle"/>
          </a:ln>
        </p:spPr>
      </p:cxnSp>
      <p:sp>
        <p:nvSpPr>
          <p:cNvPr id="457" name="Google Shape;457;p25"/>
          <p:cNvSpPr txBox="1"/>
          <p:nvPr/>
        </p:nvSpPr>
        <p:spPr>
          <a:xfrm>
            <a:off x="3788562" y="5739374"/>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458" name="Google Shape;458;p25"/>
          <p:cNvSpPr txBox="1"/>
          <p:nvPr/>
        </p:nvSpPr>
        <p:spPr>
          <a:xfrm>
            <a:off x="3788562" y="5102514"/>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459" name="Google Shape;459;p25"/>
          <p:cNvSpPr txBox="1"/>
          <p:nvPr/>
        </p:nvSpPr>
        <p:spPr>
          <a:xfrm>
            <a:off x="3788562" y="4504032"/>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460" name="Google Shape;460;p25"/>
          <p:cNvSpPr txBox="1"/>
          <p:nvPr/>
        </p:nvSpPr>
        <p:spPr>
          <a:xfrm>
            <a:off x="3788562" y="3867172"/>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461" name="Google Shape;461;p25"/>
          <p:cNvSpPr txBox="1"/>
          <p:nvPr/>
        </p:nvSpPr>
        <p:spPr>
          <a:xfrm>
            <a:off x="3788562" y="3264208"/>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a:p>
        </p:txBody>
      </p:sp>
      <p:sp>
        <p:nvSpPr>
          <p:cNvPr id="462" name="Google Shape;462;p25"/>
          <p:cNvSpPr txBox="1"/>
          <p:nvPr/>
        </p:nvSpPr>
        <p:spPr>
          <a:xfrm>
            <a:off x="3780571" y="2620288"/>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C00000"/>
                </a:solidFill>
                <a:latin typeface="Calibri"/>
                <a:ea typeface="Calibri"/>
                <a:cs typeface="Calibri"/>
                <a:sym typeface="Calibri"/>
              </a:rPr>
              <a:t>8</a:t>
            </a:r>
            <a:endParaRPr sz="1800">
              <a:solidFill>
                <a:srgbClr val="C00000"/>
              </a:solidFill>
              <a:latin typeface="Calibri"/>
              <a:ea typeface="Calibri"/>
              <a:cs typeface="Calibri"/>
              <a:sym typeface="Calibri"/>
            </a:endParaRPr>
          </a:p>
        </p:txBody>
      </p:sp>
      <p:sp>
        <p:nvSpPr>
          <p:cNvPr id="463" name="Google Shape;463;p25"/>
          <p:cNvSpPr txBox="1"/>
          <p:nvPr/>
        </p:nvSpPr>
        <p:spPr>
          <a:xfrm>
            <a:off x="5332412" y="2620288"/>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cxnSp>
        <p:nvCxnSpPr>
          <p:cNvPr id="464" name="Google Shape;464;p25"/>
          <p:cNvCxnSpPr/>
          <p:nvPr/>
        </p:nvCxnSpPr>
        <p:spPr>
          <a:xfrm>
            <a:off x="2032069" y="5567987"/>
            <a:ext cx="3071700" cy="460500"/>
          </a:xfrm>
          <a:prstGeom prst="bentConnector3">
            <a:avLst>
              <a:gd fmla="val 50001" name="adj1"/>
            </a:avLst>
          </a:prstGeom>
          <a:noFill/>
          <a:ln cap="flat" cmpd="sng" w="12700">
            <a:solidFill>
              <a:schemeClr val="dk1"/>
            </a:solidFill>
            <a:prstDash val="solid"/>
            <a:round/>
            <a:headEnd len="sm" w="sm" type="none"/>
            <a:tailEnd len="med" w="med" type="triangle"/>
          </a:ln>
        </p:spPr>
      </p:cxnSp>
      <p:cxnSp>
        <p:nvCxnSpPr>
          <p:cNvPr id="465" name="Google Shape;465;p25"/>
          <p:cNvCxnSpPr/>
          <p:nvPr/>
        </p:nvCxnSpPr>
        <p:spPr>
          <a:xfrm>
            <a:off x="2045887" y="5567987"/>
            <a:ext cx="4658100" cy="460500"/>
          </a:xfrm>
          <a:prstGeom prst="bentConnector3">
            <a:avLst>
              <a:gd fmla="val 50000" name="adj1"/>
            </a:avLst>
          </a:prstGeom>
          <a:noFill/>
          <a:ln cap="flat" cmpd="sng" w="12700">
            <a:solidFill>
              <a:schemeClr val="dk1"/>
            </a:solidFill>
            <a:prstDash val="solid"/>
            <a:round/>
            <a:headEnd len="sm" w="sm" type="none"/>
            <a:tailEnd len="med" w="med" type="triangle"/>
          </a:ln>
        </p:spPr>
      </p:cxnSp>
      <p:sp>
        <p:nvSpPr>
          <p:cNvPr id="466" name="Google Shape;466;p25"/>
          <p:cNvSpPr txBox="1"/>
          <p:nvPr/>
        </p:nvSpPr>
        <p:spPr>
          <a:xfrm>
            <a:off x="7008812" y="2656147"/>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cxnSp>
        <p:nvCxnSpPr>
          <p:cNvPr id="467" name="Google Shape;467;p25"/>
          <p:cNvCxnSpPr/>
          <p:nvPr/>
        </p:nvCxnSpPr>
        <p:spPr>
          <a:xfrm>
            <a:off x="2045887" y="5523406"/>
            <a:ext cx="6791700" cy="504900"/>
          </a:xfrm>
          <a:prstGeom prst="bentConnector3">
            <a:avLst>
              <a:gd fmla="val 50000" name="adj1"/>
            </a:avLst>
          </a:prstGeom>
          <a:noFill/>
          <a:ln cap="flat" cmpd="sng" w="12700">
            <a:solidFill>
              <a:schemeClr val="dk1"/>
            </a:solidFill>
            <a:prstDash val="solid"/>
            <a:round/>
            <a:headEnd len="sm" w="sm" type="none"/>
            <a:tailEnd len="med" w="med" type="triangle"/>
          </a:ln>
        </p:spPr>
      </p:cxnSp>
      <p:sp>
        <p:nvSpPr>
          <p:cNvPr id="468" name="Google Shape;468;p25"/>
          <p:cNvSpPr txBox="1"/>
          <p:nvPr/>
        </p:nvSpPr>
        <p:spPr>
          <a:xfrm>
            <a:off x="9066212" y="2677560"/>
            <a:ext cx="304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57"/>
                                        </p:tgtEl>
                                        <p:attrNameLst>
                                          <p:attrName>style.visibility</p:attrName>
                                        </p:attrNameLst>
                                      </p:cBhvr>
                                      <p:to>
                                        <p:strVal val="visible"/>
                                      </p:to>
                                    </p:set>
                                    <p:anim calcmode="lin" valueType="num">
                                      <p:cBhvr additive="base">
                                        <p:cTn dur="500"/>
                                        <p:tgtEl>
                                          <p:spTgt spid="4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58"/>
                                        </p:tgtEl>
                                        <p:attrNameLst>
                                          <p:attrName>style.visibility</p:attrName>
                                        </p:attrNameLst>
                                      </p:cBhvr>
                                      <p:to>
                                        <p:strVal val="visible"/>
                                      </p:to>
                                    </p:set>
                                    <p:anim calcmode="lin" valueType="num">
                                      <p:cBhvr additive="base">
                                        <p:cTn dur="500"/>
                                        <p:tgtEl>
                                          <p:spTgt spid="4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59"/>
                                        </p:tgtEl>
                                        <p:attrNameLst>
                                          <p:attrName>style.visibility</p:attrName>
                                        </p:attrNameLst>
                                      </p:cBhvr>
                                      <p:to>
                                        <p:strVal val="visible"/>
                                      </p:to>
                                    </p:set>
                                    <p:anim calcmode="lin" valueType="num">
                                      <p:cBhvr additive="base">
                                        <p:cTn dur="500"/>
                                        <p:tgtEl>
                                          <p:spTgt spid="45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60"/>
                                        </p:tgtEl>
                                        <p:attrNameLst>
                                          <p:attrName>style.visibility</p:attrName>
                                        </p:attrNameLst>
                                      </p:cBhvr>
                                      <p:to>
                                        <p:strVal val="visible"/>
                                      </p:to>
                                    </p:set>
                                    <p:anim calcmode="lin" valueType="num">
                                      <p:cBhvr additive="base">
                                        <p:cTn dur="500"/>
                                        <p:tgtEl>
                                          <p:spTgt spid="4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61"/>
                                        </p:tgtEl>
                                        <p:attrNameLst>
                                          <p:attrName>style.visibility</p:attrName>
                                        </p:attrNameLst>
                                      </p:cBhvr>
                                      <p:to>
                                        <p:strVal val="visible"/>
                                      </p:to>
                                    </p:set>
                                    <p:anim calcmode="lin" valueType="num">
                                      <p:cBhvr additive="base">
                                        <p:cTn dur="500"/>
                                        <p:tgtEl>
                                          <p:spTgt spid="4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62"/>
                                        </p:tgtEl>
                                        <p:attrNameLst>
                                          <p:attrName>style.visibility</p:attrName>
                                        </p:attrNameLst>
                                      </p:cBhvr>
                                      <p:to>
                                        <p:strVal val="visible"/>
                                      </p:to>
                                    </p:set>
                                    <p:anim calcmode="lin" valueType="num">
                                      <p:cBhvr additive="base">
                                        <p:cTn dur="500"/>
                                        <p:tgtEl>
                                          <p:spTgt spid="46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62"/>
                                        </p:tgtEl>
                                      </p:cBhvr>
                                    </p:animEffect>
                                    <p:set>
                                      <p:cBhvr>
                                        <p:cTn dur="1" fill="hold">
                                          <p:stCondLst>
                                            <p:cond delay="500"/>
                                          </p:stCondLst>
                                        </p:cTn>
                                        <p:tgtEl>
                                          <p:spTgt spid="46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500"/>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56"/>
                                        </p:tgtEl>
                                      </p:cBhvr>
                                    </p:animEffect>
                                    <p:set>
                                      <p:cBhvr>
                                        <p:cTn dur="1" fill="hold">
                                          <p:stCondLst>
                                            <p:cond delay="500"/>
                                          </p:stCondLst>
                                        </p:cTn>
                                        <p:tgtEl>
                                          <p:spTgt spid="45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63"/>
                                        </p:tgtEl>
                                        <p:attrNameLst>
                                          <p:attrName>style.visibility</p:attrName>
                                        </p:attrNameLst>
                                      </p:cBhvr>
                                      <p:to>
                                        <p:strVal val="visible"/>
                                      </p:to>
                                    </p:set>
                                    <p:anim calcmode="lin" valueType="num">
                                      <p:cBhvr additive="base">
                                        <p:cTn dur="500"/>
                                        <p:tgtEl>
                                          <p:spTgt spid="46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
                                        <p:tgtEl>
                                          <p:spTgt spid="463"/>
                                        </p:tgtEl>
                                        <p:attrNameLst>
                                          <p:attrName>ppt_y</p:attrName>
                                        </p:attrNameLst>
                                      </p:cBhvr>
                                      <p:tavLst>
                                        <p:tav fmla="" tm="0">
                                          <p:val>
                                            <p:strVal val="#ppt_y"/>
                                          </p:val>
                                        </p:tav>
                                        <p:tav fmla="" tm="100000">
                                          <p:val>
                                            <p:strVal val="#ppt_y-1"/>
                                          </p:val>
                                        </p:tav>
                                      </p:tavLst>
                                    </p:anim>
                                    <p:set>
                                      <p:cBhvr>
                                        <p:cTn dur="1" fill="hold">
                                          <p:stCondLst>
                                            <p:cond delay="500"/>
                                          </p:stCondLst>
                                        </p:cTn>
                                        <p:tgtEl>
                                          <p:spTgt spid="4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64"/>
                                        </p:tgtEl>
                                      </p:cBhvr>
                                    </p:animEffect>
                                    <p:set>
                                      <p:cBhvr>
                                        <p:cTn dur="1" fill="hold">
                                          <p:stCondLst>
                                            <p:cond delay="500"/>
                                          </p:stCondLst>
                                        </p:cTn>
                                        <p:tgtEl>
                                          <p:spTgt spid="46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500"/>
                                        <p:tgtEl>
                                          <p:spTgt spid="4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66"/>
                                        </p:tgtEl>
                                        <p:attrNameLst>
                                          <p:attrName>style.visibility</p:attrName>
                                        </p:attrNameLst>
                                      </p:cBhvr>
                                      <p:to>
                                        <p:strVal val="visible"/>
                                      </p:to>
                                    </p:set>
                                    <p:anim calcmode="lin" valueType="num">
                                      <p:cBhvr additive="base">
                                        <p:cTn dur="500"/>
                                        <p:tgtEl>
                                          <p:spTgt spid="4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
                                        <p:tgtEl>
                                          <p:spTgt spid="466"/>
                                        </p:tgtEl>
                                        <p:attrNameLst>
                                          <p:attrName>ppt_y</p:attrName>
                                        </p:attrNameLst>
                                      </p:cBhvr>
                                      <p:tavLst>
                                        <p:tav fmla="" tm="0">
                                          <p:val>
                                            <p:strVal val="#ppt_y"/>
                                          </p:val>
                                        </p:tav>
                                        <p:tav fmla="" tm="100000">
                                          <p:val>
                                            <p:strVal val="#ppt_y-1"/>
                                          </p:val>
                                        </p:tav>
                                      </p:tavLst>
                                    </p:anim>
                                    <p:set>
                                      <p:cBhvr>
                                        <p:cTn dur="1" fill="hold">
                                          <p:stCondLst>
                                            <p:cond delay="500"/>
                                          </p:stCondLst>
                                        </p:cTn>
                                        <p:tgtEl>
                                          <p:spTgt spid="46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500"/>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65"/>
                                        </p:tgtEl>
                                      </p:cBhvr>
                                    </p:animEffect>
                                    <p:set>
                                      <p:cBhvr>
                                        <p:cTn dur="1" fill="hold">
                                          <p:stCondLst>
                                            <p:cond delay="500"/>
                                          </p:stCondLst>
                                        </p:cTn>
                                        <p:tgtEl>
                                          <p:spTgt spid="46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68"/>
                                        </p:tgtEl>
                                        <p:attrNameLst>
                                          <p:attrName>style.visibility</p:attrName>
                                        </p:attrNameLst>
                                      </p:cBhvr>
                                      <p:to>
                                        <p:strVal val="visible"/>
                                      </p:to>
                                    </p:set>
                                    <p:anim calcmode="lin" valueType="num">
                                      <p:cBhvr additive="base">
                                        <p:cTn dur="500"/>
                                        <p:tgtEl>
                                          <p:spTgt spid="4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6"/>
          <p:cNvSpPr txBox="1"/>
          <p:nvPr>
            <p:ph type="title"/>
          </p:nvPr>
        </p:nvSpPr>
        <p:spPr>
          <a:xfrm>
            <a:off x="1096994" y="758952"/>
            <a:ext cx="10941018"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7900"/>
              <a:buFont typeface="Calibri"/>
              <a:buNone/>
            </a:pPr>
            <a:r>
              <a:rPr lang="en-US"/>
              <a:t>Stack Using Linked List</a:t>
            </a:r>
            <a:endParaRPr/>
          </a:p>
        </p:txBody>
      </p:sp>
      <p:sp>
        <p:nvSpPr>
          <p:cNvPr id="474" name="Google Shape;474;p26"/>
          <p:cNvSpPr txBox="1"/>
          <p:nvPr>
            <p:ph idx="1" type="body"/>
          </p:nvPr>
        </p:nvSpPr>
        <p:spPr>
          <a:xfrm>
            <a:off x="2564621" y="4475926"/>
            <a:ext cx="6673817" cy="33913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SzPct val="95873"/>
              <a:buNone/>
            </a:pPr>
            <a:r>
              <a:rPr lang="en-US"/>
              <a:t>A LITTLE BIT MORE CONCEPT</a:t>
            </a:r>
            <a:endParaRPr/>
          </a:p>
        </p:txBody>
      </p:sp>
      <p:sp>
        <p:nvSpPr>
          <p:cNvPr id="475" name="Google Shape;475;p26"/>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476" name="Google Shape;476;p26"/>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14,253 Emoji Pictures, Emoji Stock Photos &amp; Images | Depositphotos®" id="477" name="Google Shape;477;p26"/>
          <p:cNvPicPr preferRelativeResize="0"/>
          <p:nvPr/>
        </p:nvPicPr>
        <p:blipFill rotWithShape="1">
          <a:blip r:embed="rId3">
            <a:alphaModFix/>
          </a:blip>
          <a:srcRect b="0" l="0" r="0" t="0"/>
          <a:stretch/>
        </p:blipFill>
        <p:spPr>
          <a:xfrm>
            <a:off x="5675312" y="4845708"/>
            <a:ext cx="838200" cy="838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27"/>
          <p:cNvSpPr/>
          <p:nvPr/>
        </p:nvSpPr>
        <p:spPr>
          <a:xfrm>
            <a:off x="1674812" y="2286000"/>
            <a:ext cx="9215392" cy="461665"/>
          </a:xfrm>
          <a:prstGeom prst="rect">
            <a:avLst/>
          </a:prstGeom>
          <a:noFill/>
          <a:ln>
            <a:noFill/>
          </a:ln>
        </p:spPr>
        <p:txBody>
          <a:bodyPr anchorCtr="0" anchor="t" bIns="45700" lIns="91425" spcFirstLastPara="1" rIns="91425" wrap="square" tIns="45700">
            <a:spAutoFit/>
          </a:bodyPr>
          <a:lstStyle/>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483" name="Google Shape;483;p27"/>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484" name="Google Shape;484;p27"/>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5" name="Google Shape;485;p27"/>
          <p:cNvSpPr txBox="1"/>
          <p:nvPr/>
        </p:nvSpPr>
        <p:spPr>
          <a:xfrm>
            <a:off x="1276784" y="1905000"/>
            <a:ext cx="10101670" cy="59093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Here, we have to implement stack using linked list, but with restrictions.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know in stack, insertion and deletion is done only from one end!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behavior of stack can be easily implement in Linked List.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already know how to create a linked list.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To insert a new node: </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First we create a new node</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It has an address</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Now we have to insert it in linked list from one end, only then it will perform as stack.</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has 2 ways: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At end of the list (tail)</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At beginning of the list (head)</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p27"/>
          <p:cNvSpPr txBox="1"/>
          <p:nvPr/>
        </p:nvSpPr>
        <p:spPr>
          <a:xfrm>
            <a:off x="1674814" y="414159"/>
            <a:ext cx="9143998" cy="1020762"/>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rgbClr val="3F3F3F"/>
              </a:buClr>
              <a:buSzPts val="4000"/>
              <a:buFont typeface="Calibri"/>
              <a:buNone/>
            </a:pPr>
            <a:r>
              <a:rPr lang="en-US" sz="4000">
                <a:solidFill>
                  <a:srgbClr val="3F3F3F"/>
                </a:solidFill>
                <a:latin typeface="Calibri"/>
                <a:ea typeface="Calibri"/>
                <a:cs typeface="Calibri"/>
                <a:sym typeface="Calibri"/>
              </a:rPr>
              <a:t>Stack Using Linked List </a:t>
            </a:r>
            <a:endParaRPr sz="4000">
              <a:solidFill>
                <a:srgbClr val="3F3F3F"/>
              </a:solidFill>
              <a:latin typeface="Calibri"/>
              <a:ea typeface="Calibri"/>
              <a:cs typeface="Calibri"/>
              <a:sym typeface="Calibri"/>
            </a:endParaRPr>
          </a:p>
        </p:txBody>
      </p:sp>
      <p:graphicFrame>
        <p:nvGraphicFramePr>
          <p:cNvPr id="487" name="Google Shape;487;p27"/>
          <p:cNvGraphicFramePr/>
          <p:nvPr/>
        </p:nvGraphicFramePr>
        <p:xfrm>
          <a:off x="3198812" y="3200400"/>
          <a:ext cx="3000000" cy="3000000"/>
        </p:xfrm>
        <a:graphic>
          <a:graphicData uri="http://schemas.openxmlformats.org/drawingml/2006/table">
            <a:tbl>
              <a:tblPr bandRow="1" firstRow="1">
                <a:noFill/>
                <a:tableStyleId>{F90AA6D3-2749-4C4B-9AA7-F4F1D082144F}</a:tableStyleId>
              </a:tblPr>
              <a:tblGrid>
                <a:gridCol w="533400"/>
                <a:gridCol w="533400"/>
              </a:tblGrid>
              <a:tr h="228475">
                <a:tc>
                  <a:txBody>
                    <a:bodyPr/>
                    <a:lstStyle/>
                    <a:p>
                      <a:pPr indent="0" lvl="0" marL="0" marR="0" rtl="0" algn="ctr">
                        <a:spcBef>
                          <a:spcPts val="0"/>
                        </a:spcBef>
                        <a:spcAft>
                          <a:spcPts val="0"/>
                        </a:spcAft>
                        <a:buNone/>
                      </a:pPr>
                      <a:r>
                        <a:rPr b="0" lang="en-US" sz="1799" u="none" cap="none" strike="noStrike">
                          <a:solidFill>
                            <a:schemeClr val="dk1"/>
                          </a:solidFill>
                        </a:rPr>
                        <a:t>2</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799" u="none" cap="none" strike="noStrike">
                          <a:solidFill>
                            <a:schemeClr val="dk1"/>
                          </a:solidFill>
                        </a:rPr>
                        <a:t>200</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488" name="Google Shape;488;p27"/>
          <p:cNvGraphicFramePr/>
          <p:nvPr/>
        </p:nvGraphicFramePr>
        <p:xfrm>
          <a:off x="4646612" y="3200400"/>
          <a:ext cx="3000000" cy="3000000"/>
        </p:xfrm>
        <a:graphic>
          <a:graphicData uri="http://schemas.openxmlformats.org/drawingml/2006/table">
            <a:tbl>
              <a:tblPr bandRow="1" firstRow="1">
                <a:noFill/>
                <a:tableStyleId>{F90AA6D3-2749-4C4B-9AA7-F4F1D082144F}</a:tableStyleId>
              </a:tblPr>
              <a:tblGrid>
                <a:gridCol w="509000"/>
                <a:gridCol w="557800"/>
              </a:tblGrid>
              <a:tr h="228475">
                <a:tc>
                  <a:txBody>
                    <a:bodyPr/>
                    <a:lstStyle/>
                    <a:p>
                      <a:pPr indent="0" lvl="0" marL="0" marR="0" rtl="0" algn="ctr">
                        <a:spcBef>
                          <a:spcPts val="0"/>
                        </a:spcBef>
                        <a:spcAft>
                          <a:spcPts val="0"/>
                        </a:spcAft>
                        <a:buNone/>
                      </a:pPr>
                      <a:r>
                        <a:rPr b="0" lang="en-US" sz="1799" u="none" cap="none" strike="noStrike">
                          <a:solidFill>
                            <a:schemeClr val="dk1"/>
                          </a:solidFill>
                        </a:rPr>
                        <a:t>4</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799" u="none" cap="none" strike="noStrike">
                          <a:solidFill>
                            <a:schemeClr val="dk1"/>
                          </a:solidFill>
                        </a:rPr>
                        <a:t>400</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489" name="Google Shape;489;p27"/>
          <p:cNvGraphicFramePr/>
          <p:nvPr/>
        </p:nvGraphicFramePr>
        <p:xfrm>
          <a:off x="6094412" y="3200400"/>
          <a:ext cx="3000000" cy="3000000"/>
        </p:xfrm>
        <a:graphic>
          <a:graphicData uri="http://schemas.openxmlformats.org/drawingml/2006/table">
            <a:tbl>
              <a:tblPr bandRow="1" firstRow="1">
                <a:noFill/>
                <a:tableStyleId>{F90AA6D3-2749-4C4B-9AA7-F4F1D082144F}</a:tableStyleId>
              </a:tblPr>
              <a:tblGrid>
                <a:gridCol w="457200"/>
                <a:gridCol w="457200"/>
              </a:tblGrid>
              <a:tr h="228475">
                <a:tc>
                  <a:txBody>
                    <a:bodyPr/>
                    <a:lstStyle/>
                    <a:p>
                      <a:pPr indent="0" lvl="0" marL="0" marR="0" rtl="0" algn="ctr">
                        <a:spcBef>
                          <a:spcPts val="0"/>
                        </a:spcBef>
                        <a:spcAft>
                          <a:spcPts val="0"/>
                        </a:spcAft>
                        <a:buNone/>
                      </a:pPr>
                      <a:r>
                        <a:rPr b="0" lang="en-US" sz="1799" u="none" cap="none" strike="noStrike">
                          <a:solidFill>
                            <a:schemeClr val="dk1"/>
                          </a:solidFill>
                        </a:rPr>
                        <a:t>6</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799" u="none" cap="none" strike="noStrike">
                          <a:solidFill>
                            <a:schemeClr val="dk1"/>
                          </a:solidFill>
                        </a:rPr>
                        <a:t>0</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490" name="Google Shape;490;p27"/>
          <p:cNvSpPr/>
          <p:nvPr/>
        </p:nvSpPr>
        <p:spPr>
          <a:xfrm>
            <a:off x="1979612" y="3048000"/>
            <a:ext cx="609600" cy="381000"/>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100</a:t>
            </a:r>
            <a:endParaRPr sz="1800">
              <a:solidFill>
                <a:schemeClr val="dk1"/>
              </a:solidFill>
              <a:latin typeface="Calibri"/>
              <a:ea typeface="Calibri"/>
              <a:cs typeface="Calibri"/>
              <a:sym typeface="Calibri"/>
            </a:endParaRPr>
          </a:p>
        </p:txBody>
      </p:sp>
      <p:sp>
        <p:nvSpPr>
          <p:cNvPr id="491" name="Google Shape;491;p27"/>
          <p:cNvSpPr txBox="1"/>
          <p:nvPr/>
        </p:nvSpPr>
        <p:spPr>
          <a:xfrm>
            <a:off x="1276784" y="3078051"/>
            <a:ext cx="7302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head</a:t>
            </a:r>
            <a:endParaRPr sz="1800">
              <a:solidFill>
                <a:schemeClr val="dk1"/>
              </a:solidFill>
              <a:latin typeface="Calibri"/>
              <a:ea typeface="Calibri"/>
              <a:cs typeface="Calibri"/>
              <a:sym typeface="Calibri"/>
            </a:endParaRPr>
          </a:p>
        </p:txBody>
      </p:sp>
      <p:cxnSp>
        <p:nvCxnSpPr>
          <p:cNvPr id="492" name="Google Shape;492;p27"/>
          <p:cNvCxnSpPr>
            <a:stCxn id="490" idx="3"/>
          </p:cNvCxnSpPr>
          <p:nvPr/>
        </p:nvCxnSpPr>
        <p:spPr>
          <a:xfrm>
            <a:off x="2589212" y="3238500"/>
            <a:ext cx="609600" cy="144600"/>
          </a:xfrm>
          <a:prstGeom prst="straightConnector1">
            <a:avLst/>
          </a:prstGeom>
          <a:noFill/>
          <a:ln cap="flat" cmpd="sng" w="12700">
            <a:solidFill>
              <a:schemeClr val="dk1"/>
            </a:solidFill>
            <a:prstDash val="solid"/>
            <a:round/>
            <a:headEnd len="sm" w="sm" type="none"/>
            <a:tailEnd len="med" w="med" type="triangle"/>
          </a:ln>
        </p:spPr>
      </p:cxnSp>
      <p:sp>
        <p:nvSpPr>
          <p:cNvPr id="493" name="Google Shape;493;p27"/>
          <p:cNvSpPr txBox="1"/>
          <p:nvPr/>
        </p:nvSpPr>
        <p:spPr>
          <a:xfrm>
            <a:off x="3415914" y="2863334"/>
            <a:ext cx="7302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100</a:t>
            </a:r>
            <a:endParaRPr sz="1800">
              <a:solidFill>
                <a:schemeClr val="dk1"/>
              </a:solidFill>
              <a:latin typeface="Calibri"/>
              <a:ea typeface="Calibri"/>
              <a:cs typeface="Calibri"/>
              <a:sym typeface="Calibri"/>
            </a:endParaRPr>
          </a:p>
        </p:txBody>
      </p:sp>
      <p:sp>
        <p:nvSpPr>
          <p:cNvPr id="494" name="Google Shape;494;p27"/>
          <p:cNvSpPr txBox="1"/>
          <p:nvPr/>
        </p:nvSpPr>
        <p:spPr>
          <a:xfrm>
            <a:off x="4917924" y="2884868"/>
            <a:ext cx="6972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200</a:t>
            </a:r>
            <a:endParaRPr sz="1800">
              <a:solidFill>
                <a:schemeClr val="dk1"/>
              </a:solidFill>
              <a:latin typeface="Calibri"/>
              <a:ea typeface="Calibri"/>
              <a:cs typeface="Calibri"/>
              <a:sym typeface="Calibri"/>
            </a:endParaRPr>
          </a:p>
        </p:txBody>
      </p:sp>
      <p:sp>
        <p:nvSpPr>
          <p:cNvPr id="495" name="Google Shape;495;p27"/>
          <p:cNvSpPr txBox="1"/>
          <p:nvPr/>
        </p:nvSpPr>
        <p:spPr>
          <a:xfrm>
            <a:off x="6246813" y="2884868"/>
            <a:ext cx="6972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400</a:t>
            </a:r>
            <a:endParaRPr sz="1800">
              <a:solidFill>
                <a:schemeClr val="dk1"/>
              </a:solidFill>
              <a:latin typeface="Calibri"/>
              <a:ea typeface="Calibri"/>
              <a:cs typeface="Calibri"/>
              <a:sym typeface="Calibri"/>
            </a:endParaRPr>
          </a:p>
        </p:txBody>
      </p:sp>
      <p:sp>
        <p:nvSpPr>
          <p:cNvPr id="496" name="Google Shape;496;p27"/>
          <p:cNvSpPr txBox="1"/>
          <p:nvPr/>
        </p:nvSpPr>
        <p:spPr>
          <a:xfrm>
            <a:off x="7644464" y="3198550"/>
            <a:ext cx="6972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NULL</a:t>
            </a:r>
            <a:endParaRPr sz="1800">
              <a:solidFill>
                <a:schemeClr val="dk1"/>
              </a:solidFill>
              <a:latin typeface="Calibri"/>
              <a:ea typeface="Calibri"/>
              <a:cs typeface="Calibri"/>
              <a:sym typeface="Calibri"/>
            </a:endParaRPr>
          </a:p>
        </p:txBody>
      </p:sp>
      <p:cxnSp>
        <p:nvCxnSpPr>
          <p:cNvPr id="497" name="Google Shape;497;p27"/>
          <p:cNvCxnSpPr>
            <a:endCxn id="496" idx="1"/>
          </p:cNvCxnSpPr>
          <p:nvPr/>
        </p:nvCxnSpPr>
        <p:spPr>
          <a:xfrm>
            <a:off x="7008764" y="3383216"/>
            <a:ext cx="635700" cy="0"/>
          </a:xfrm>
          <a:prstGeom prst="straightConnector1">
            <a:avLst/>
          </a:prstGeom>
          <a:noFill/>
          <a:ln cap="flat" cmpd="sng" w="12700">
            <a:solidFill>
              <a:schemeClr val="dk1"/>
            </a:solidFill>
            <a:prstDash val="solid"/>
            <a:round/>
            <a:headEnd len="sm" w="sm" type="none"/>
            <a:tailEnd len="med" w="med" type="triangle"/>
          </a:ln>
        </p:spPr>
      </p:cxnSp>
      <p:cxnSp>
        <p:nvCxnSpPr>
          <p:cNvPr id="498" name="Google Shape;498;p27"/>
          <p:cNvCxnSpPr/>
          <p:nvPr/>
        </p:nvCxnSpPr>
        <p:spPr>
          <a:xfrm>
            <a:off x="5713412" y="3383216"/>
            <a:ext cx="381000" cy="0"/>
          </a:xfrm>
          <a:prstGeom prst="straightConnector1">
            <a:avLst/>
          </a:prstGeom>
          <a:noFill/>
          <a:ln cap="flat" cmpd="sng" w="12700">
            <a:solidFill>
              <a:schemeClr val="dk1"/>
            </a:solidFill>
            <a:prstDash val="solid"/>
            <a:round/>
            <a:headEnd len="sm" w="sm" type="none"/>
            <a:tailEnd len="med" w="med" type="triangle"/>
          </a:ln>
        </p:spPr>
      </p:cxnSp>
      <p:cxnSp>
        <p:nvCxnSpPr>
          <p:cNvPr id="499" name="Google Shape;499;p27"/>
          <p:cNvCxnSpPr/>
          <p:nvPr/>
        </p:nvCxnSpPr>
        <p:spPr>
          <a:xfrm>
            <a:off x="4265612" y="3383216"/>
            <a:ext cx="381000" cy="0"/>
          </a:xfrm>
          <a:prstGeom prst="straightConnector1">
            <a:avLst/>
          </a:prstGeom>
          <a:noFill/>
          <a:ln cap="flat" cmpd="sng" w="12700">
            <a:solidFill>
              <a:schemeClr val="dk1"/>
            </a:solidFill>
            <a:prstDash val="solid"/>
            <a:round/>
            <a:headEnd len="sm" w="sm" type="none"/>
            <a:tailEnd len="med" w="med" type="triangle"/>
          </a:ln>
        </p:spPr>
      </p:cxnSp>
      <p:graphicFrame>
        <p:nvGraphicFramePr>
          <p:cNvPr id="500" name="Google Shape;500;p27"/>
          <p:cNvGraphicFramePr/>
          <p:nvPr/>
        </p:nvGraphicFramePr>
        <p:xfrm>
          <a:off x="4848722" y="4434442"/>
          <a:ext cx="3000000" cy="3000000"/>
        </p:xfrm>
        <a:graphic>
          <a:graphicData uri="http://schemas.openxmlformats.org/drawingml/2006/table">
            <a:tbl>
              <a:tblPr bandRow="1" firstRow="1">
                <a:noFill/>
                <a:tableStyleId>{F90AA6D3-2749-4C4B-9AA7-F4F1D082144F}</a:tableStyleId>
              </a:tblPr>
              <a:tblGrid>
                <a:gridCol w="533400"/>
                <a:gridCol w="533400"/>
              </a:tblGrid>
              <a:tr h="228475">
                <a:tc>
                  <a:txBody>
                    <a:bodyPr/>
                    <a:lstStyle/>
                    <a:p>
                      <a:pPr indent="0" lvl="0" marL="0" marR="0" rtl="0" algn="ctr">
                        <a:spcBef>
                          <a:spcPts val="0"/>
                        </a:spcBef>
                        <a:spcAft>
                          <a:spcPts val="0"/>
                        </a:spcAft>
                        <a:buNone/>
                      </a:pPr>
                      <a:r>
                        <a:rPr b="0" lang="en-US" sz="1799" u="none" cap="none" strike="noStrike">
                          <a:solidFill>
                            <a:schemeClr val="dk1"/>
                          </a:solidFill>
                        </a:rPr>
                        <a:t>3</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501" name="Google Shape;501;p27"/>
          <p:cNvSpPr txBox="1"/>
          <p:nvPr/>
        </p:nvSpPr>
        <p:spPr>
          <a:xfrm>
            <a:off x="5065856" y="4085312"/>
            <a:ext cx="7302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450</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0" st="0"/>
                                            </p:txEl>
                                          </p:spTgt>
                                        </p:tgtEl>
                                        <p:attrNameLst>
                                          <p:attrName>style.visibility</p:attrName>
                                        </p:attrNameLst>
                                      </p:cBhvr>
                                      <p:to>
                                        <p:strVal val="visible"/>
                                      </p:to>
                                    </p:set>
                                    <p:animEffect filter="fade" transition="in">
                                      <p:cBhvr>
                                        <p:cTn dur="500"/>
                                        <p:tgtEl>
                                          <p:spTgt spid="4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 st="1"/>
                                            </p:txEl>
                                          </p:spTgt>
                                        </p:tgtEl>
                                        <p:attrNameLst>
                                          <p:attrName>style.visibility</p:attrName>
                                        </p:attrNameLst>
                                      </p:cBhvr>
                                      <p:to>
                                        <p:strVal val="visible"/>
                                      </p:to>
                                    </p:set>
                                    <p:animEffect filter="fade" transition="in">
                                      <p:cBhvr>
                                        <p:cTn dur="500"/>
                                        <p:tgtEl>
                                          <p:spTgt spid="4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2" st="2"/>
                                            </p:txEl>
                                          </p:spTgt>
                                        </p:tgtEl>
                                        <p:attrNameLst>
                                          <p:attrName>style.visibility</p:attrName>
                                        </p:attrNameLst>
                                      </p:cBhvr>
                                      <p:to>
                                        <p:strVal val="visible"/>
                                      </p:to>
                                    </p:set>
                                    <p:animEffect filter="fade" transition="in">
                                      <p:cBhvr>
                                        <p:cTn dur="500"/>
                                        <p:tgtEl>
                                          <p:spTgt spid="4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3" st="3"/>
                                            </p:txEl>
                                          </p:spTgt>
                                        </p:tgtEl>
                                        <p:attrNameLst>
                                          <p:attrName>style.visibility</p:attrName>
                                        </p:attrNameLst>
                                      </p:cBhvr>
                                      <p:to>
                                        <p:strVal val="visible"/>
                                      </p:to>
                                    </p:set>
                                    <p:animEffect filter="fade" transition="in">
                                      <p:cBhvr>
                                        <p:cTn dur="500"/>
                                        <p:tgtEl>
                                          <p:spTgt spid="4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4" st="4"/>
                                            </p:txEl>
                                          </p:spTgt>
                                        </p:tgtEl>
                                        <p:attrNameLst>
                                          <p:attrName>style.visibility</p:attrName>
                                        </p:attrNameLst>
                                      </p:cBhvr>
                                      <p:to>
                                        <p:strVal val="visible"/>
                                      </p:to>
                                    </p:set>
                                    <p:animEffect filter="fade" transition="in">
                                      <p:cBhvr>
                                        <p:cTn dur="500"/>
                                        <p:tgtEl>
                                          <p:spTgt spid="4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5" st="5"/>
                                            </p:txEl>
                                          </p:spTgt>
                                        </p:tgtEl>
                                        <p:attrNameLst>
                                          <p:attrName>style.visibility</p:attrName>
                                        </p:attrNameLst>
                                      </p:cBhvr>
                                      <p:to>
                                        <p:strVal val="visible"/>
                                      </p:to>
                                    </p:set>
                                    <p:animEffect filter="fade" transition="in">
                                      <p:cBhvr>
                                        <p:cTn dur="500"/>
                                        <p:tgtEl>
                                          <p:spTgt spid="4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6" st="6"/>
                                            </p:txEl>
                                          </p:spTgt>
                                        </p:tgtEl>
                                        <p:attrNameLst>
                                          <p:attrName>style.visibility</p:attrName>
                                        </p:attrNameLst>
                                      </p:cBhvr>
                                      <p:to>
                                        <p:strVal val="visible"/>
                                      </p:to>
                                    </p:set>
                                    <p:animEffect filter="fade" transition="in">
                                      <p:cBhvr>
                                        <p:cTn dur="500"/>
                                        <p:tgtEl>
                                          <p:spTgt spid="4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7" st="7"/>
                                            </p:txEl>
                                          </p:spTgt>
                                        </p:tgtEl>
                                        <p:attrNameLst>
                                          <p:attrName>style.visibility</p:attrName>
                                        </p:attrNameLst>
                                      </p:cBhvr>
                                      <p:to>
                                        <p:strVal val="visible"/>
                                      </p:to>
                                    </p:set>
                                    <p:animEffect filter="fade" transition="in">
                                      <p:cBhvr>
                                        <p:cTn dur="500"/>
                                        <p:tgtEl>
                                          <p:spTgt spid="4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8" st="8"/>
                                            </p:txEl>
                                          </p:spTgt>
                                        </p:tgtEl>
                                        <p:attrNameLst>
                                          <p:attrName>style.visibility</p:attrName>
                                        </p:attrNameLst>
                                      </p:cBhvr>
                                      <p:to>
                                        <p:strVal val="visible"/>
                                      </p:to>
                                    </p:set>
                                    <p:animEffect filter="fade" transition="in">
                                      <p:cBhvr>
                                        <p:cTn dur="500"/>
                                        <p:tgtEl>
                                          <p:spTgt spid="4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9" st="9"/>
                                            </p:txEl>
                                          </p:spTgt>
                                        </p:tgtEl>
                                        <p:attrNameLst>
                                          <p:attrName>style.visibility</p:attrName>
                                        </p:attrNameLst>
                                      </p:cBhvr>
                                      <p:to>
                                        <p:strVal val="visible"/>
                                      </p:to>
                                    </p:set>
                                    <p:animEffect filter="fade" transition="in">
                                      <p:cBhvr>
                                        <p:cTn dur="500"/>
                                        <p:tgtEl>
                                          <p:spTgt spid="48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0" st="10"/>
                                            </p:txEl>
                                          </p:spTgt>
                                        </p:tgtEl>
                                        <p:attrNameLst>
                                          <p:attrName>style.visibility</p:attrName>
                                        </p:attrNameLst>
                                      </p:cBhvr>
                                      <p:to>
                                        <p:strVal val="visible"/>
                                      </p:to>
                                    </p:set>
                                    <p:animEffect filter="fade" transition="in">
                                      <p:cBhvr>
                                        <p:cTn dur="500"/>
                                        <p:tgtEl>
                                          <p:spTgt spid="48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1" st="11"/>
                                            </p:txEl>
                                          </p:spTgt>
                                        </p:tgtEl>
                                        <p:attrNameLst>
                                          <p:attrName>style.visibility</p:attrName>
                                        </p:attrNameLst>
                                      </p:cBhvr>
                                      <p:to>
                                        <p:strVal val="visible"/>
                                      </p:to>
                                    </p:set>
                                    <p:animEffect filter="fade" transition="in">
                                      <p:cBhvr>
                                        <p:cTn dur="500"/>
                                        <p:tgtEl>
                                          <p:spTgt spid="48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2" st="12"/>
                                            </p:txEl>
                                          </p:spTgt>
                                        </p:tgtEl>
                                        <p:attrNameLst>
                                          <p:attrName>style.visibility</p:attrName>
                                        </p:attrNameLst>
                                      </p:cBhvr>
                                      <p:to>
                                        <p:strVal val="visible"/>
                                      </p:to>
                                    </p:set>
                                    <p:animEffect filter="fade" transition="in">
                                      <p:cBhvr>
                                        <p:cTn dur="500"/>
                                        <p:tgtEl>
                                          <p:spTgt spid="48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3" st="13"/>
                                            </p:txEl>
                                          </p:spTgt>
                                        </p:tgtEl>
                                        <p:attrNameLst>
                                          <p:attrName>style.visibility</p:attrName>
                                        </p:attrNameLst>
                                      </p:cBhvr>
                                      <p:to>
                                        <p:strVal val="visible"/>
                                      </p:to>
                                    </p:set>
                                    <p:animEffect filter="fade" transition="in">
                                      <p:cBhvr>
                                        <p:cTn dur="500"/>
                                        <p:tgtEl>
                                          <p:spTgt spid="48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4" st="14"/>
                                            </p:txEl>
                                          </p:spTgt>
                                        </p:tgtEl>
                                        <p:attrNameLst>
                                          <p:attrName>style.visibility</p:attrName>
                                        </p:attrNameLst>
                                      </p:cBhvr>
                                      <p:to>
                                        <p:strVal val="visible"/>
                                      </p:to>
                                    </p:set>
                                    <p:animEffect filter="fade" transition="in">
                                      <p:cBhvr>
                                        <p:cTn dur="500"/>
                                        <p:tgtEl>
                                          <p:spTgt spid="48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5" st="15"/>
                                            </p:txEl>
                                          </p:spTgt>
                                        </p:tgtEl>
                                        <p:attrNameLst>
                                          <p:attrName>style.visibility</p:attrName>
                                        </p:attrNameLst>
                                      </p:cBhvr>
                                      <p:to>
                                        <p:strVal val="visible"/>
                                      </p:to>
                                    </p:set>
                                    <p:animEffect filter="fade" transition="in">
                                      <p:cBhvr>
                                        <p:cTn dur="500"/>
                                        <p:tgtEl>
                                          <p:spTgt spid="485">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6" st="16"/>
                                            </p:txEl>
                                          </p:spTgt>
                                        </p:tgtEl>
                                        <p:attrNameLst>
                                          <p:attrName>style.visibility</p:attrName>
                                        </p:attrNameLst>
                                      </p:cBhvr>
                                      <p:to>
                                        <p:strVal val="visible"/>
                                      </p:to>
                                    </p:set>
                                    <p:animEffect filter="fade" transition="in">
                                      <p:cBhvr>
                                        <p:cTn dur="500"/>
                                        <p:tgtEl>
                                          <p:spTgt spid="485">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7" st="17"/>
                                            </p:txEl>
                                          </p:spTgt>
                                        </p:tgtEl>
                                        <p:attrNameLst>
                                          <p:attrName>style.visibility</p:attrName>
                                        </p:attrNameLst>
                                      </p:cBhvr>
                                      <p:to>
                                        <p:strVal val="visible"/>
                                      </p:to>
                                    </p:set>
                                    <p:animEffect filter="fade" transition="in">
                                      <p:cBhvr>
                                        <p:cTn dur="500"/>
                                        <p:tgtEl>
                                          <p:spTgt spid="485">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8" st="18"/>
                                            </p:txEl>
                                          </p:spTgt>
                                        </p:tgtEl>
                                        <p:attrNameLst>
                                          <p:attrName>style.visibility</p:attrName>
                                        </p:attrNameLst>
                                      </p:cBhvr>
                                      <p:to>
                                        <p:strVal val="visible"/>
                                      </p:to>
                                    </p:set>
                                    <p:animEffect filter="fade" transition="in">
                                      <p:cBhvr>
                                        <p:cTn dur="500"/>
                                        <p:tgtEl>
                                          <p:spTgt spid="485">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9" st="19"/>
                                            </p:txEl>
                                          </p:spTgt>
                                        </p:tgtEl>
                                        <p:attrNameLst>
                                          <p:attrName>style.visibility</p:attrName>
                                        </p:attrNameLst>
                                      </p:cBhvr>
                                      <p:to>
                                        <p:strVal val="visible"/>
                                      </p:to>
                                    </p:set>
                                    <p:animEffect filter="fade" transition="in">
                                      <p:cBhvr>
                                        <p:cTn dur="500"/>
                                        <p:tgtEl>
                                          <p:spTgt spid="485">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20" st="20"/>
                                            </p:txEl>
                                          </p:spTgt>
                                        </p:tgtEl>
                                        <p:attrNameLst>
                                          <p:attrName>style.visibility</p:attrName>
                                        </p:attrNameLst>
                                      </p:cBhvr>
                                      <p:to>
                                        <p:strVal val="visible"/>
                                      </p:to>
                                    </p:set>
                                    <p:animEffect filter="fade" transition="in">
                                      <p:cBhvr>
                                        <p:cTn dur="500"/>
                                        <p:tgtEl>
                                          <p:spTgt spid="485">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5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500"/>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500"/>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500"/>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500"/>
                                        <p:tgtEl>
                                          <p:spTgt spid="499"/>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5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500"/>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500"/>
                                        <p:tgtEl>
                                          <p:spTgt spid="49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500"/>
                                        <p:tgtEl>
                                          <p:spTgt spid="489"/>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500"/>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500"/>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500"/>
                                        <p:tgtEl>
                                          <p:spTgt spid="500"/>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500"/>
                                        <p:tgtEl>
                                          <p:spTgt spid="5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8"/>
          <p:cNvSpPr/>
          <p:nvPr/>
        </p:nvSpPr>
        <p:spPr>
          <a:xfrm>
            <a:off x="1674812" y="2286000"/>
            <a:ext cx="9215392" cy="461665"/>
          </a:xfrm>
          <a:prstGeom prst="rect">
            <a:avLst/>
          </a:prstGeom>
          <a:noFill/>
          <a:ln>
            <a:noFill/>
          </a:ln>
        </p:spPr>
        <p:txBody>
          <a:bodyPr anchorCtr="0" anchor="t" bIns="45700" lIns="91425" spcFirstLastPara="1" rIns="91425" wrap="square" tIns="45700">
            <a:spAutoFit/>
          </a:bodyPr>
          <a:lstStyle/>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507" name="Google Shape;507;p28"/>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508" name="Google Shape;508;p28"/>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9" name="Google Shape;509;p28"/>
          <p:cNvSpPr txBox="1"/>
          <p:nvPr/>
        </p:nvSpPr>
        <p:spPr>
          <a:xfrm>
            <a:off x="1276784" y="1905000"/>
            <a:ext cx="10456428"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Here, Inserting/deleting a node at end of the linked list takes O(n) time.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But in stack, operations like push(x), pop(), isEmpty() these takes O(1) time.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To insert a new node at end of list: </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Go to first node, then next node, then next node</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After reaching last node, insert the node</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28"/>
          <p:cNvSpPr txBox="1"/>
          <p:nvPr/>
        </p:nvSpPr>
        <p:spPr>
          <a:xfrm>
            <a:off x="1674814" y="414159"/>
            <a:ext cx="9143998" cy="1020762"/>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rgbClr val="3F3F3F"/>
              </a:buClr>
              <a:buSzPts val="4000"/>
              <a:buFont typeface="Calibri"/>
              <a:buNone/>
            </a:pPr>
            <a:r>
              <a:rPr lang="en-US" sz="4000">
                <a:solidFill>
                  <a:srgbClr val="3F3F3F"/>
                </a:solidFill>
                <a:latin typeface="Calibri"/>
                <a:ea typeface="Calibri"/>
                <a:cs typeface="Calibri"/>
                <a:sym typeface="Calibri"/>
              </a:rPr>
              <a:t>Stack Using Linked List </a:t>
            </a:r>
            <a:endParaRPr sz="4000">
              <a:solidFill>
                <a:srgbClr val="3F3F3F"/>
              </a:solidFill>
              <a:latin typeface="Calibri"/>
              <a:ea typeface="Calibri"/>
              <a:cs typeface="Calibri"/>
              <a:sym typeface="Calibri"/>
            </a:endParaRPr>
          </a:p>
        </p:txBody>
      </p:sp>
      <p:graphicFrame>
        <p:nvGraphicFramePr>
          <p:cNvPr id="511" name="Google Shape;511;p28"/>
          <p:cNvGraphicFramePr/>
          <p:nvPr/>
        </p:nvGraphicFramePr>
        <p:xfrm>
          <a:off x="3960812" y="4068634"/>
          <a:ext cx="3000000" cy="3000000"/>
        </p:xfrm>
        <a:graphic>
          <a:graphicData uri="http://schemas.openxmlformats.org/drawingml/2006/table">
            <a:tbl>
              <a:tblPr bandRow="1" firstRow="1">
                <a:noFill/>
                <a:tableStyleId>{F90AA6D3-2749-4C4B-9AA7-F4F1D082144F}</a:tableStyleId>
              </a:tblPr>
              <a:tblGrid>
                <a:gridCol w="533400"/>
                <a:gridCol w="533400"/>
              </a:tblGrid>
              <a:tr h="228475">
                <a:tc>
                  <a:txBody>
                    <a:bodyPr/>
                    <a:lstStyle/>
                    <a:p>
                      <a:pPr indent="0" lvl="0" marL="0" marR="0" rtl="0" algn="ctr">
                        <a:spcBef>
                          <a:spcPts val="0"/>
                        </a:spcBef>
                        <a:spcAft>
                          <a:spcPts val="0"/>
                        </a:spcAft>
                        <a:buNone/>
                      </a:pPr>
                      <a:r>
                        <a:rPr b="0" lang="en-US" sz="1799" u="none" cap="none" strike="noStrike">
                          <a:solidFill>
                            <a:schemeClr val="dk1"/>
                          </a:solidFill>
                        </a:rPr>
                        <a:t>2</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799" u="none" cap="none" strike="noStrike">
                          <a:solidFill>
                            <a:schemeClr val="dk1"/>
                          </a:solidFill>
                        </a:rPr>
                        <a:t>200</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512" name="Google Shape;512;p28"/>
          <p:cNvGraphicFramePr/>
          <p:nvPr/>
        </p:nvGraphicFramePr>
        <p:xfrm>
          <a:off x="5408612" y="4068634"/>
          <a:ext cx="3000000" cy="3000000"/>
        </p:xfrm>
        <a:graphic>
          <a:graphicData uri="http://schemas.openxmlformats.org/drawingml/2006/table">
            <a:tbl>
              <a:tblPr bandRow="1" firstRow="1">
                <a:noFill/>
                <a:tableStyleId>{F90AA6D3-2749-4C4B-9AA7-F4F1D082144F}</a:tableStyleId>
              </a:tblPr>
              <a:tblGrid>
                <a:gridCol w="509000"/>
                <a:gridCol w="557800"/>
              </a:tblGrid>
              <a:tr h="228475">
                <a:tc>
                  <a:txBody>
                    <a:bodyPr/>
                    <a:lstStyle/>
                    <a:p>
                      <a:pPr indent="0" lvl="0" marL="0" marR="0" rtl="0" algn="ctr">
                        <a:spcBef>
                          <a:spcPts val="0"/>
                        </a:spcBef>
                        <a:spcAft>
                          <a:spcPts val="0"/>
                        </a:spcAft>
                        <a:buNone/>
                      </a:pPr>
                      <a:r>
                        <a:rPr b="0" lang="en-US" sz="1799" u="none" cap="none" strike="noStrike">
                          <a:solidFill>
                            <a:schemeClr val="dk1"/>
                          </a:solidFill>
                        </a:rPr>
                        <a:t>4</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799" u="none" cap="none" strike="noStrike">
                          <a:solidFill>
                            <a:schemeClr val="dk1"/>
                          </a:solidFill>
                        </a:rPr>
                        <a:t>400</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513" name="Google Shape;513;p28"/>
          <p:cNvGraphicFramePr/>
          <p:nvPr/>
        </p:nvGraphicFramePr>
        <p:xfrm>
          <a:off x="6856412" y="4068634"/>
          <a:ext cx="3000000" cy="3000000"/>
        </p:xfrm>
        <a:graphic>
          <a:graphicData uri="http://schemas.openxmlformats.org/drawingml/2006/table">
            <a:tbl>
              <a:tblPr bandRow="1" firstRow="1">
                <a:noFill/>
                <a:tableStyleId>{F90AA6D3-2749-4C4B-9AA7-F4F1D082144F}</a:tableStyleId>
              </a:tblPr>
              <a:tblGrid>
                <a:gridCol w="544525"/>
                <a:gridCol w="544525"/>
              </a:tblGrid>
              <a:tr h="228475">
                <a:tc>
                  <a:txBody>
                    <a:bodyPr/>
                    <a:lstStyle/>
                    <a:p>
                      <a:pPr indent="0" lvl="0" marL="0" marR="0" rtl="0" algn="ctr">
                        <a:spcBef>
                          <a:spcPts val="0"/>
                        </a:spcBef>
                        <a:spcAft>
                          <a:spcPts val="0"/>
                        </a:spcAft>
                        <a:buNone/>
                      </a:pPr>
                      <a:r>
                        <a:rPr b="0" lang="en-US" sz="1799" u="none" cap="none" strike="noStrike">
                          <a:solidFill>
                            <a:schemeClr val="dk1"/>
                          </a:solidFill>
                        </a:rPr>
                        <a:t>6</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799" u="none" cap="none" strike="noStrike">
                          <a:solidFill>
                            <a:schemeClr val="dk1"/>
                          </a:solidFill>
                        </a:rPr>
                        <a:t>0</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514" name="Google Shape;514;p28"/>
          <p:cNvSpPr/>
          <p:nvPr/>
        </p:nvSpPr>
        <p:spPr>
          <a:xfrm>
            <a:off x="2741612" y="3916234"/>
            <a:ext cx="609600" cy="381000"/>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100</a:t>
            </a:r>
            <a:endParaRPr sz="1800">
              <a:solidFill>
                <a:schemeClr val="dk1"/>
              </a:solidFill>
              <a:latin typeface="Calibri"/>
              <a:ea typeface="Calibri"/>
              <a:cs typeface="Calibri"/>
              <a:sym typeface="Calibri"/>
            </a:endParaRPr>
          </a:p>
        </p:txBody>
      </p:sp>
      <p:sp>
        <p:nvSpPr>
          <p:cNvPr id="515" name="Google Shape;515;p28"/>
          <p:cNvSpPr txBox="1"/>
          <p:nvPr/>
        </p:nvSpPr>
        <p:spPr>
          <a:xfrm>
            <a:off x="2038784" y="3946285"/>
            <a:ext cx="7302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head</a:t>
            </a:r>
            <a:endParaRPr sz="1800">
              <a:solidFill>
                <a:schemeClr val="dk1"/>
              </a:solidFill>
              <a:latin typeface="Calibri"/>
              <a:ea typeface="Calibri"/>
              <a:cs typeface="Calibri"/>
              <a:sym typeface="Calibri"/>
            </a:endParaRPr>
          </a:p>
        </p:txBody>
      </p:sp>
      <p:cxnSp>
        <p:nvCxnSpPr>
          <p:cNvPr id="516" name="Google Shape;516;p28"/>
          <p:cNvCxnSpPr>
            <a:stCxn id="514" idx="3"/>
          </p:cNvCxnSpPr>
          <p:nvPr/>
        </p:nvCxnSpPr>
        <p:spPr>
          <a:xfrm>
            <a:off x="3351212" y="4106734"/>
            <a:ext cx="609600" cy="144600"/>
          </a:xfrm>
          <a:prstGeom prst="straightConnector1">
            <a:avLst/>
          </a:prstGeom>
          <a:noFill/>
          <a:ln cap="flat" cmpd="sng" w="12700">
            <a:solidFill>
              <a:schemeClr val="dk1"/>
            </a:solidFill>
            <a:prstDash val="solid"/>
            <a:round/>
            <a:headEnd len="sm" w="sm" type="none"/>
            <a:tailEnd len="med" w="med" type="triangle"/>
          </a:ln>
        </p:spPr>
      </p:cxnSp>
      <p:sp>
        <p:nvSpPr>
          <p:cNvPr id="517" name="Google Shape;517;p28"/>
          <p:cNvSpPr txBox="1"/>
          <p:nvPr/>
        </p:nvSpPr>
        <p:spPr>
          <a:xfrm>
            <a:off x="4177914" y="3731568"/>
            <a:ext cx="7302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100</a:t>
            </a:r>
            <a:endParaRPr sz="1800">
              <a:solidFill>
                <a:schemeClr val="dk1"/>
              </a:solidFill>
              <a:latin typeface="Calibri"/>
              <a:ea typeface="Calibri"/>
              <a:cs typeface="Calibri"/>
              <a:sym typeface="Calibri"/>
            </a:endParaRPr>
          </a:p>
        </p:txBody>
      </p:sp>
      <p:sp>
        <p:nvSpPr>
          <p:cNvPr id="518" name="Google Shape;518;p28"/>
          <p:cNvSpPr txBox="1"/>
          <p:nvPr/>
        </p:nvSpPr>
        <p:spPr>
          <a:xfrm>
            <a:off x="5679924" y="3753102"/>
            <a:ext cx="6972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200</a:t>
            </a:r>
            <a:endParaRPr sz="1800">
              <a:solidFill>
                <a:schemeClr val="dk1"/>
              </a:solidFill>
              <a:latin typeface="Calibri"/>
              <a:ea typeface="Calibri"/>
              <a:cs typeface="Calibri"/>
              <a:sym typeface="Calibri"/>
            </a:endParaRPr>
          </a:p>
        </p:txBody>
      </p:sp>
      <p:sp>
        <p:nvSpPr>
          <p:cNvPr id="519" name="Google Shape;519;p28"/>
          <p:cNvSpPr txBox="1"/>
          <p:nvPr/>
        </p:nvSpPr>
        <p:spPr>
          <a:xfrm>
            <a:off x="7008813" y="3753102"/>
            <a:ext cx="6972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400</a:t>
            </a:r>
            <a:endParaRPr sz="1800">
              <a:solidFill>
                <a:schemeClr val="dk1"/>
              </a:solidFill>
              <a:latin typeface="Calibri"/>
              <a:ea typeface="Calibri"/>
              <a:cs typeface="Calibri"/>
              <a:sym typeface="Calibri"/>
            </a:endParaRPr>
          </a:p>
        </p:txBody>
      </p:sp>
      <p:sp>
        <p:nvSpPr>
          <p:cNvPr id="520" name="Google Shape;520;p28"/>
          <p:cNvSpPr txBox="1"/>
          <p:nvPr/>
        </p:nvSpPr>
        <p:spPr>
          <a:xfrm>
            <a:off x="8680029" y="4027620"/>
            <a:ext cx="8527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NULL</a:t>
            </a:r>
            <a:endParaRPr sz="1800">
              <a:solidFill>
                <a:schemeClr val="dk1"/>
              </a:solidFill>
              <a:latin typeface="Calibri"/>
              <a:ea typeface="Calibri"/>
              <a:cs typeface="Calibri"/>
              <a:sym typeface="Calibri"/>
            </a:endParaRPr>
          </a:p>
        </p:txBody>
      </p:sp>
      <p:cxnSp>
        <p:nvCxnSpPr>
          <p:cNvPr id="521" name="Google Shape;521;p28"/>
          <p:cNvCxnSpPr/>
          <p:nvPr/>
        </p:nvCxnSpPr>
        <p:spPr>
          <a:xfrm>
            <a:off x="7706078" y="5410200"/>
            <a:ext cx="783288" cy="0"/>
          </a:xfrm>
          <a:prstGeom prst="straightConnector1">
            <a:avLst/>
          </a:prstGeom>
          <a:noFill/>
          <a:ln cap="flat" cmpd="sng" w="12700">
            <a:solidFill>
              <a:schemeClr val="dk1"/>
            </a:solidFill>
            <a:prstDash val="solid"/>
            <a:round/>
            <a:headEnd len="sm" w="sm" type="none"/>
            <a:tailEnd len="med" w="med" type="triangle"/>
          </a:ln>
        </p:spPr>
      </p:cxnSp>
      <p:cxnSp>
        <p:nvCxnSpPr>
          <p:cNvPr id="522" name="Google Shape;522;p28"/>
          <p:cNvCxnSpPr/>
          <p:nvPr/>
        </p:nvCxnSpPr>
        <p:spPr>
          <a:xfrm>
            <a:off x="6475412" y="4251450"/>
            <a:ext cx="381000" cy="0"/>
          </a:xfrm>
          <a:prstGeom prst="straightConnector1">
            <a:avLst/>
          </a:prstGeom>
          <a:noFill/>
          <a:ln cap="flat" cmpd="sng" w="12700">
            <a:solidFill>
              <a:schemeClr val="dk1"/>
            </a:solidFill>
            <a:prstDash val="solid"/>
            <a:round/>
            <a:headEnd len="sm" w="sm" type="none"/>
            <a:tailEnd len="med" w="med" type="triangle"/>
          </a:ln>
        </p:spPr>
      </p:cxnSp>
      <p:cxnSp>
        <p:nvCxnSpPr>
          <p:cNvPr id="523" name="Google Shape;523;p28"/>
          <p:cNvCxnSpPr/>
          <p:nvPr/>
        </p:nvCxnSpPr>
        <p:spPr>
          <a:xfrm>
            <a:off x="5027612" y="4251450"/>
            <a:ext cx="381000" cy="0"/>
          </a:xfrm>
          <a:prstGeom prst="straightConnector1">
            <a:avLst/>
          </a:prstGeom>
          <a:noFill/>
          <a:ln cap="flat" cmpd="sng" w="12700">
            <a:solidFill>
              <a:schemeClr val="dk1"/>
            </a:solidFill>
            <a:prstDash val="solid"/>
            <a:round/>
            <a:headEnd len="sm" w="sm" type="none"/>
            <a:tailEnd len="med" w="med" type="triangle"/>
          </a:ln>
        </p:spPr>
      </p:cxnSp>
      <p:graphicFrame>
        <p:nvGraphicFramePr>
          <p:cNvPr id="524" name="Google Shape;524;p28"/>
          <p:cNvGraphicFramePr/>
          <p:nvPr/>
        </p:nvGraphicFramePr>
        <p:xfrm>
          <a:off x="8962067" y="5095181"/>
          <a:ext cx="3000000" cy="3000000"/>
        </p:xfrm>
        <a:graphic>
          <a:graphicData uri="http://schemas.openxmlformats.org/drawingml/2006/table">
            <a:tbl>
              <a:tblPr bandRow="1" firstRow="1">
                <a:noFill/>
                <a:tableStyleId>{F90AA6D3-2749-4C4B-9AA7-F4F1D082144F}</a:tableStyleId>
              </a:tblPr>
              <a:tblGrid>
                <a:gridCol w="533400"/>
                <a:gridCol w="533400"/>
              </a:tblGrid>
              <a:tr h="228475">
                <a:tc>
                  <a:txBody>
                    <a:bodyPr/>
                    <a:lstStyle/>
                    <a:p>
                      <a:pPr indent="0" lvl="0" marL="0" marR="0" rtl="0" algn="ctr">
                        <a:spcBef>
                          <a:spcPts val="0"/>
                        </a:spcBef>
                        <a:spcAft>
                          <a:spcPts val="0"/>
                        </a:spcAft>
                        <a:buNone/>
                      </a:pPr>
                      <a:r>
                        <a:rPr b="0" lang="en-US" sz="1799" u="none" cap="none" strike="noStrike">
                          <a:solidFill>
                            <a:schemeClr val="dk1"/>
                          </a:solidFill>
                        </a:rPr>
                        <a:t>3</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799" u="none" cap="none" strike="noStrike">
                          <a:solidFill>
                            <a:schemeClr val="dk1"/>
                          </a:solidFill>
                        </a:rPr>
                        <a:t>0</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525" name="Google Shape;525;p28"/>
          <p:cNvSpPr txBox="1"/>
          <p:nvPr/>
        </p:nvSpPr>
        <p:spPr>
          <a:xfrm>
            <a:off x="9167663" y="4631991"/>
            <a:ext cx="7302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450</a:t>
            </a:r>
            <a:endParaRPr sz="1800">
              <a:solidFill>
                <a:schemeClr val="dk1"/>
              </a:solidFill>
              <a:latin typeface="Calibri"/>
              <a:ea typeface="Calibri"/>
              <a:cs typeface="Calibri"/>
              <a:sym typeface="Calibri"/>
            </a:endParaRPr>
          </a:p>
        </p:txBody>
      </p:sp>
      <p:cxnSp>
        <p:nvCxnSpPr>
          <p:cNvPr id="526" name="Google Shape;526;p28"/>
          <p:cNvCxnSpPr/>
          <p:nvPr/>
        </p:nvCxnSpPr>
        <p:spPr>
          <a:xfrm>
            <a:off x="7923212" y="4251450"/>
            <a:ext cx="783288" cy="0"/>
          </a:xfrm>
          <a:prstGeom prst="straightConnector1">
            <a:avLst/>
          </a:prstGeom>
          <a:noFill/>
          <a:ln cap="flat" cmpd="sng" w="12700">
            <a:solidFill>
              <a:schemeClr val="dk1"/>
            </a:solidFill>
            <a:prstDash val="solid"/>
            <a:round/>
            <a:headEnd len="sm" w="sm"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0" st="0"/>
                                            </p:txEl>
                                          </p:spTgt>
                                        </p:tgtEl>
                                        <p:attrNameLst>
                                          <p:attrName>style.visibility</p:attrName>
                                        </p:attrNameLst>
                                      </p:cBhvr>
                                      <p:to>
                                        <p:strVal val="visible"/>
                                      </p:to>
                                    </p:set>
                                    <p:animEffect filter="fade" transition="in">
                                      <p:cBhvr>
                                        <p:cTn dur="500"/>
                                        <p:tgtEl>
                                          <p:spTgt spid="5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1" st="1"/>
                                            </p:txEl>
                                          </p:spTgt>
                                        </p:tgtEl>
                                        <p:attrNameLst>
                                          <p:attrName>style.visibility</p:attrName>
                                        </p:attrNameLst>
                                      </p:cBhvr>
                                      <p:to>
                                        <p:strVal val="visible"/>
                                      </p:to>
                                    </p:set>
                                    <p:animEffect filter="fade" transition="in">
                                      <p:cBhvr>
                                        <p:cTn dur="500"/>
                                        <p:tgtEl>
                                          <p:spTgt spid="5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2" st="2"/>
                                            </p:txEl>
                                          </p:spTgt>
                                        </p:tgtEl>
                                        <p:attrNameLst>
                                          <p:attrName>style.visibility</p:attrName>
                                        </p:attrNameLst>
                                      </p:cBhvr>
                                      <p:to>
                                        <p:strVal val="visible"/>
                                      </p:to>
                                    </p:set>
                                    <p:animEffect filter="fade" transition="in">
                                      <p:cBhvr>
                                        <p:cTn dur="500"/>
                                        <p:tgtEl>
                                          <p:spTgt spid="5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3" st="3"/>
                                            </p:txEl>
                                          </p:spTgt>
                                        </p:tgtEl>
                                        <p:attrNameLst>
                                          <p:attrName>style.visibility</p:attrName>
                                        </p:attrNameLst>
                                      </p:cBhvr>
                                      <p:to>
                                        <p:strVal val="visible"/>
                                      </p:to>
                                    </p:set>
                                    <p:animEffect filter="fade" transition="in">
                                      <p:cBhvr>
                                        <p:cTn dur="500"/>
                                        <p:tgtEl>
                                          <p:spTgt spid="5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4" st="4"/>
                                            </p:txEl>
                                          </p:spTgt>
                                        </p:tgtEl>
                                        <p:attrNameLst>
                                          <p:attrName>style.visibility</p:attrName>
                                        </p:attrNameLst>
                                      </p:cBhvr>
                                      <p:to>
                                        <p:strVal val="visible"/>
                                      </p:to>
                                    </p:set>
                                    <p:animEffect filter="fade" transition="in">
                                      <p:cBhvr>
                                        <p:cTn dur="500"/>
                                        <p:tgtEl>
                                          <p:spTgt spid="5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5" st="5"/>
                                            </p:txEl>
                                          </p:spTgt>
                                        </p:tgtEl>
                                        <p:attrNameLst>
                                          <p:attrName>style.visibility</p:attrName>
                                        </p:attrNameLst>
                                      </p:cBhvr>
                                      <p:to>
                                        <p:strVal val="visible"/>
                                      </p:to>
                                    </p:set>
                                    <p:animEffect filter="fade" transition="in">
                                      <p:cBhvr>
                                        <p:cTn dur="500"/>
                                        <p:tgtEl>
                                          <p:spTgt spid="5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6" st="6"/>
                                            </p:txEl>
                                          </p:spTgt>
                                        </p:tgtEl>
                                        <p:attrNameLst>
                                          <p:attrName>style.visibility</p:attrName>
                                        </p:attrNameLst>
                                      </p:cBhvr>
                                      <p:to>
                                        <p:strVal val="visible"/>
                                      </p:to>
                                    </p:set>
                                    <p:animEffect filter="fade" transition="in">
                                      <p:cBhvr>
                                        <p:cTn dur="500"/>
                                        <p:tgtEl>
                                          <p:spTgt spid="5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7" st="7"/>
                                            </p:txEl>
                                          </p:spTgt>
                                        </p:tgtEl>
                                        <p:attrNameLst>
                                          <p:attrName>style.visibility</p:attrName>
                                        </p:attrNameLst>
                                      </p:cBhvr>
                                      <p:to>
                                        <p:strVal val="visible"/>
                                      </p:to>
                                    </p:set>
                                    <p:animEffect filter="fade" transition="in">
                                      <p:cBhvr>
                                        <p:cTn dur="500"/>
                                        <p:tgtEl>
                                          <p:spTgt spid="5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8" st="8"/>
                                            </p:txEl>
                                          </p:spTgt>
                                        </p:tgtEl>
                                        <p:attrNameLst>
                                          <p:attrName>style.visibility</p:attrName>
                                        </p:attrNameLst>
                                      </p:cBhvr>
                                      <p:to>
                                        <p:strVal val="visible"/>
                                      </p:to>
                                    </p:set>
                                    <p:animEffect filter="fade" transition="in">
                                      <p:cBhvr>
                                        <p:cTn dur="500"/>
                                        <p:tgtEl>
                                          <p:spTgt spid="50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9" st="9"/>
                                            </p:txEl>
                                          </p:spTgt>
                                        </p:tgtEl>
                                        <p:attrNameLst>
                                          <p:attrName>style.visibility</p:attrName>
                                        </p:attrNameLst>
                                      </p:cBhvr>
                                      <p:to>
                                        <p:strVal val="visible"/>
                                      </p:to>
                                    </p:set>
                                    <p:animEffect filter="fade" transition="in">
                                      <p:cBhvr>
                                        <p:cTn dur="500"/>
                                        <p:tgtEl>
                                          <p:spTgt spid="50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10" st="10"/>
                                            </p:txEl>
                                          </p:spTgt>
                                        </p:tgtEl>
                                        <p:attrNameLst>
                                          <p:attrName>style.visibility</p:attrName>
                                        </p:attrNameLst>
                                      </p:cBhvr>
                                      <p:to>
                                        <p:strVal val="visible"/>
                                      </p:to>
                                    </p:set>
                                    <p:animEffect filter="fade" transition="in">
                                      <p:cBhvr>
                                        <p:cTn dur="500"/>
                                        <p:tgtEl>
                                          <p:spTgt spid="509">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29"/>
          <p:cNvSpPr/>
          <p:nvPr/>
        </p:nvSpPr>
        <p:spPr>
          <a:xfrm>
            <a:off x="1674812" y="2286000"/>
            <a:ext cx="9215392" cy="461665"/>
          </a:xfrm>
          <a:prstGeom prst="rect">
            <a:avLst/>
          </a:prstGeom>
          <a:noFill/>
          <a:ln>
            <a:noFill/>
          </a:ln>
        </p:spPr>
        <p:txBody>
          <a:bodyPr anchorCtr="0" anchor="t" bIns="45700" lIns="91425" spcFirstLastPara="1" rIns="91425" wrap="square" tIns="45700">
            <a:spAutoFit/>
          </a:bodyPr>
          <a:lstStyle/>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532" name="Google Shape;532;p29"/>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533" name="Google Shape;533;p29"/>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4" name="Google Shape;534;p29"/>
          <p:cNvSpPr txBox="1"/>
          <p:nvPr/>
        </p:nvSpPr>
        <p:spPr>
          <a:xfrm>
            <a:off x="1276784" y="1905000"/>
            <a:ext cx="10456428"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Here, Inserting/deleting a node at end of the linked list takes O(n) time.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But in stack, operations like push(x), pop(), isEmpty() these takes O(1) time.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To insert a new node at end of list: </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Go to first node, then next node, then next node</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After reaching last node, insert the node</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To delete last node, it follows same process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Go to first node, then next node, then next node</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After reaching the second last node, break the link with last node</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Set the address field to 0</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Release memory of the last node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Both operation takes O(n) time</a:t>
            </a:r>
            <a:endParaRPr sz="1800">
              <a:solidFill>
                <a:schemeClr val="dk1"/>
              </a:solidFill>
              <a:latin typeface="Calibri"/>
              <a:ea typeface="Calibri"/>
              <a:cs typeface="Calibri"/>
              <a:sym typeface="Calibri"/>
            </a:endParaRPr>
          </a:p>
        </p:txBody>
      </p:sp>
      <p:sp>
        <p:nvSpPr>
          <p:cNvPr id="535" name="Google Shape;535;p29"/>
          <p:cNvSpPr txBox="1"/>
          <p:nvPr/>
        </p:nvSpPr>
        <p:spPr>
          <a:xfrm>
            <a:off x="1674814" y="414159"/>
            <a:ext cx="9143998" cy="1020762"/>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rgbClr val="3F3F3F"/>
              </a:buClr>
              <a:buSzPts val="4000"/>
              <a:buFont typeface="Calibri"/>
              <a:buNone/>
            </a:pPr>
            <a:r>
              <a:rPr lang="en-US" sz="4000">
                <a:solidFill>
                  <a:srgbClr val="3F3F3F"/>
                </a:solidFill>
                <a:latin typeface="Calibri"/>
                <a:ea typeface="Calibri"/>
                <a:cs typeface="Calibri"/>
                <a:sym typeface="Calibri"/>
              </a:rPr>
              <a:t>Stack Using Linked List </a:t>
            </a:r>
            <a:endParaRPr sz="4000">
              <a:solidFill>
                <a:srgbClr val="3F3F3F"/>
              </a:solidFill>
              <a:latin typeface="Calibri"/>
              <a:ea typeface="Calibri"/>
              <a:cs typeface="Calibri"/>
              <a:sym typeface="Calibri"/>
            </a:endParaRPr>
          </a:p>
        </p:txBody>
      </p:sp>
      <p:graphicFrame>
        <p:nvGraphicFramePr>
          <p:cNvPr id="536" name="Google Shape;536;p29"/>
          <p:cNvGraphicFramePr/>
          <p:nvPr/>
        </p:nvGraphicFramePr>
        <p:xfrm>
          <a:off x="3960812" y="4068634"/>
          <a:ext cx="3000000" cy="3000000"/>
        </p:xfrm>
        <a:graphic>
          <a:graphicData uri="http://schemas.openxmlformats.org/drawingml/2006/table">
            <a:tbl>
              <a:tblPr bandRow="1" firstRow="1">
                <a:noFill/>
                <a:tableStyleId>{F90AA6D3-2749-4C4B-9AA7-F4F1D082144F}</a:tableStyleId>
              </a:tblPr>
              <a:tblGrid>
                <a:gridCol w="533400"/>
                <a:gridCol w="533400"/>
              </a:tblGrid>
              <a:tr h="228475">
                <a:tc>
                  <a:txBody>
                    <a:bodyPr/>
                    <a:lstStyle/>
                    <a:p>
                      <a:pPr indent="0" lvl="0" marL="0" marR="0" rtl="0" algn="ctr">
                        <a:spcBef>
                          <a:spcPts val="0"/>
                        </a:spcBef>
                        <a:spcAft>
                          <a:spcPts val="0"/>
                        </a:spcAft>
                        <a:buNone/>
                      </a:pPr>
                      <a:r>
                        <a:rPr b="0" lang="en-US" sz="1799" u="none" cap="none" strike="noStrike">
                          <a:solidFill>
                            <a:schemeClr val="dk1"/>
                          </a:solidFill>
                        </a:rPr>
                        <a:t>2</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799" u="none" cap="none" strike="noStrike">
                          <a:solidFill>
                            <a:schemeClr val="dk1"/>
                          </a:solidFill>
                        </a:rPr>
                        <a:t>200</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537" name="Google Shape;537;p29"/>
          <p:cNvGraphicFramePr/>
          <p:nvPr/>
        </p:nvGraphicFramePr>
        <p:xfrm>
          <a:off x="5408612" y="4068634"/>
          <a:ext cx="3000000" cy="3000000"/>
        </p:xfrm>
        <a:graphic>
          <a:graphicData uri="http://schemas.openxmlformats.org/drawingml/2006/table">
            <a:tbl>
              <a:tblPr bandRow="1" firstRow="1">
                <a:noFill/>
                <a:tableStyleId>{F90AA6D3-2749-4C4B-9AA7-F4F1D082144F}</a:tableStyleId>
              </a:tblPr>
              <a:tblGrid>
                <a:gridCol w="509000"/>
                <a:gridCol w="557800"/>
              </a:tblGrid>
              <a:tr h="228475">
                <a:tc>
                  <a:txBody>
                    <a:bodyPr/>
                    <a:lstStyle/>
                    <a:p>
                      <a:pPr indent="0" lvl="0" marL="0" marR="0" rtl="0" algn="ctr">
                        <a:spcBef>
                          <a:spcPts val="0"/>
                        </a:spcBef>
                        <a:spcAft>
                          <a:spcPts val="0"/>
                        </a:spcAft>
                        <a:buNone/>
                      </a:pPr>
                      <a:r>
                        <a:rPr b="0" lang="en-US" sz="1799" u="none" cap="none" strike="noStrike">
                          <a:solidFill>
                            <a:schemeClr val="dk1"/>
                          </a:solidFill>
                        </a:rPr>
                        <a:t>4</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799" u="none" cap="none" strike="noStrike">
                          <a:solidFill>
                            <a:schemeClr val="dk1"/>
                          </a:solidFill>
                        </a:rPr>
                        <a:t>400</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538" name="Google Shape;538;p29"/>
          <p:cNvGraphicFramePr/>
          <p:nvPr/>
        </p:nvGraphicFramePr>
        <p:xfrm>
          <a:off x="6856412" y="4068634"/>
          <a:ext cx="3000000" cy="3000000"/>
        </p:xfrm>
        <a:graphic>
          <a:graphicData uri="http://schemas.openxmlformats.org/drawingml/2006/table">
            <a:tbl>
              <a:tblPr bandRow="1" firstRow="1">
                <a:noFill/>
                <a:tableStyleId>{F90AA6D3-2749-4C4B-9AA7-F4F1D082144F}</a:tableStyleId>
              </a:tblPr>
              <a:tblGrid>
                <a:gridCol w="457200"/>
                <a:gridCol w="457200"/>
              </a:tblGrid>
              <a:tr h="228475">
                <a:tc>
                  <a:txBody>
                    <a:bodyPr/>
                    <a:lstStyle/>
                    <a:p>
                      <a:pPr indent="0" lvl="0" marL="0" marR="0" rtl="0" algn="ctr">
                        <a:spcBef>
                          <a:spcPts val="0"/>
                        </a:spcBef>
                        <a:spcAft>
                          <a:spcPts val="0"/>
                        </a:spcAft>
                        <a:buNone/>
                      </a:pPr>
                      <a:r>
                        <a:rPr b="0" lang="en-US" sz="1799" u="none" cap="none" strike="noStrike">
                          <a:solidFill>
                            <a:schemeClr val="dk1"/>
                          </a:solidFill>
                        </a:rPr>
                        <a:t>6</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799" u="none" cap="none" strike="noStrike">
                          <a:solidFill>
                            <a:schemeClr val="dk1"/>
                          </a:solidFill>
                        </a:rPr>
                        <a:t>0</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539" name="Google Shape;539;p29"/>
          <p:cNvSpPr/>
          <p:nvPr/>
        </p:nvSpPr>
        <p:spPr>
          <a:xfrm>
            <a:off x="2741612" y="3916234"/>
            <a:ext cx="609600" cy="381000"/>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100</a:t>
            </a:r>
            <a:endParaRPr sz="1800">
              <a:solidFill>
                <a:schemeClr val="dk1"/>
              </a:solidFill>
              <a:latin typeface="Calibri"/>
              <a:ea typeface="Calibri"/>
              <a:cs typeface="Calibri"/>
              <a:sym typeface="Calibri"/>
            </a:endParaRPr>
          </a:p>
        </p:txBody>
      </p:sp>
      <p:sp>
        <p:nvSpPr>
          <p:cNvPr id="540" name="Google Shape;540;p29"/>
          <p:cNvSpPr txBox="1"/>
          <p:nvPr/>
        </p:nvSpPr>
        <p:spPr>
          <a:xfrm>
            <a:off x="2038784" y="3946285"/>
            <a:ext cx="7302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head</a:t>
            </a:r>
            <a:endParaRPr sz="1800">
              <a:solidFill>
                <a:schemeClr val="dk1"/>
              </a:solidFill>
              <a:latin typeface="Calibri"/>
              <a:ea typeface="Calibri"/>
              <a:cs typeface="Calibri"/>
              <a:sym typeface="Calibri"/>
            </a:endParaRPr>
          </a:p>
        </p:txBody>
      </p:sp>
      <p:cxnSp>
        <p:nvCxnSpPr>
          <p:cNvPr id="541" name="Google Shape;541;p29"/>
          <p:cNvCxnSpPr>
            <a:stCxn id="539" idx="3"/>
          </p:cNvCxnSpPr>
          <p:nvPr/>
        </p:nvCxnSpPr>
        <p:spPr>
          <a:xfrm>
            <a:off x="3351212" y="4106734"/>
            <a:ext cx="609600" cy="144600"/>
          </a:xfrm>
          <a:prstGeom prst="straightConnector1">
            <a:avLst/>
          </a:prstGeom>
          <a:noFill/>
          <a:ln cap="flat" cmpd="sng" w="12700">
            <a:solidFill>
              <a:schemeClr val="dk1"/>
            </a:solidFill>
            <a:prstDash val="solid"/>
            <a:round/>
            <a:headEnd len="sm" w="sm" type="none"/>
            <a:tailEnd len="med" w="med" type="triangle"/>
          </a:ln>
        </p:spPr>
      </p:cxnSp>
      <p:sp>
        <p:nvSpPr>
          <p:cNvPr id="542" name="Google Shape;542;p29"/>
          <p:cNvSpPr txBox="1"/>
          <p:nvPr/>
        </p:nvSpPr>
        <p:spPr>
          <a:xfrm>
            <a:off x="4177914" y="3731568"/>
            <a:ext cx="7302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100</a:t>
            </a:r>
            <a:endParaRPr sz="1800">
              <a:solidFill>
                <a:schemeClr val="dk1"/>
              </a:solidFill>
              <a:latin typeface="Calibri"/>
              <a:ea typeface="Calibri"/>
              <a:cs typeface="Calibri"/>
              <a:sym typeface="Calibri"/>
            </a:endParaRPr>
          </a:p>
        </p:txBody>
      </p:sp>
      <p:sp>
        <p:nvSpPr>
          <p:cNvPr id="543" name="Google Shape;543;p29"/>
          <p:cNvSpPr txBox="1"/>
          <p:nvPr/>
        </p:nvSpPr>
        <p:spPr>
          <a:xfrm>
            <a:off x="5679924" y="3753102"/>
            <a:ext cx="6972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200</a:t>
            </a:r>
            <a:endParaRPr sz="1800">
              <a:solidFill>
                <a:schemeClr val="dk1"/>
              </a:solidFill>
              <a:latin typeface="Calibri"/>
              <a:ea typeface="Calibri"/>
              <a:cs typeface="Calibri"/>
              <a:sym typeface="Calibri"/>
            </a:endParaRPr>
          </a:p>
        </p:txBody>
      </p:sp>
      <p:sp>
        <p:nvSpPr>
          <p:cNvPr id="544" name="Google Shape;544;p29"/>
          <p:cNvSpPr txBox="1"/>
          <p:nvPr/>
        </p:nvSpPr>
        <p:spPr>
          <a:xfrm>
            <a:off x="7008813" y="3753102"/>
            <a:ext cx="6972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400</a:t>
            </a:r>
            <a:endParaRPr sz="1800">
              <a:solidFill>
                <a:schemeClr val="dk1"/>
              </a:solidFill>
              <a:latin typeface="Calibri"/>
              <a:ea typeface="Calibri"/>
              <a:cs typeface="Calibri"/>
              <a:sym typeface="Calibri"/>
            </a:endParaRPr>
          </a:p>
        </p:txBody>
      </p:sp>
      <p:sp>
        <p:nvSpPr>
          <p:cNvPr id="545" name="Google Shape;545;p29"/>
          <p:cNvSpPr txBox="1"/>
          <p:nvPr/>
        </p:nvSpPr>
        <p:spPr>
          <a:xfrm>
            <a:off x="8466956" y="4066784"/>
            <a:ext cx="6972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NULL</a:t>
            </a:r>
            <a:endParaRPr sz="1800">
              <a:solidFill>
                <a:schemeClr val="dk1"/>
              </a:solidFill>
              <a:latin typeface="Calibri"/>
              <a:ea typeface="Calibri"/>
              <a:cs typeface="Calibri"/>
              <a:sym typeface="Calibri"/>
            </a:endParaRPr>
          </a:p>
        </p:txBody>
      </p:sp>
      <p:cxnSp>
        <p:nvCxnSpPr>
          <p:cNvPr id="546" name="Google Shape;546;p29"/>
          <p:cNvCxnSpPr>
            <a:endCxn id="545" idx="1"/>
          </p:cNvCxnSpPr>
          <p:nvPr/>
        </p:nvCxnSpPr>
        <p:spPr>
          <a:xfrm>
            <a:off x="7770956" y="4251450"/>
            <a:ext cx="696000" cy="0"/>
          </a:xfrm>
          <a:prstGeom prst="straightConnector1">
            <a:avLst/>
          </a:prstGeom>
          <a:noFill/>
          <a:ln cap="flat" cmpd="sng" w="12700">
            <a:solidFill>
              <a:schemeClr val="dk1"/>
            </a:solidFill>
            <a:prstDash val="solid"/>
            <a:round/>
            <a:headEnd len="sm" w="sm" type="none"/>
            <a:tailEnd len="med" w="med" type="triangle"/>
          </a:ln>
        </p:spPr>
      </p:cxnSp>
      <p:cxnSp>
        <p:nvCxnSpPr>
          <p:cNvPr id="547" name="Google Shape;547;p29"/>
          <p:cNvCxnSpPr/>
          <p:nvPr/>
        </p:nvCxnSpPr>
        <p:spPr>
          <a:xfrm>
            <a:off x="6475412" y="4251450"/>
            <a:ext cx="381000" cy="0"/>
          </a:xfrm>
          <a:prstGeom prst="straightConnector1">
            <a:avLst/>
          </a:prstGeom>
          <a:noFill/>
          <a:ln cap="flat" cmpd="sng" w="12700">
            <a:solidFill>
              <a:schemeClr val="dk1"/>
            </a:solidFill>
            <a:prstDash val="solid"/>
            <a:round/>
            <a:headEnd len="sm" w="sm" type="none"/>
            <a:tailEnd len="med" w="med" type="triangle"/>
          </a:ln>
        </p:spPr>
      </p:cxnSp>
      <p:cxnSp>
        <p:nvCxnSpPr>
          <p:cNvPr id="548" name="Google Shape;548;p29"/>
          <p:cNvCxnSpPr/>
          <p:nvPr/>
        </p:nvCxnSpPr>
        <p:spPr>
          <a:xfrm>
            <a:off x="5027612" y="4251450"/>
            <a:ext cx="381000" cy="0"/>
          </a:xfrm>
          <a:prstGeom prst="straightConnector1">
            <a:avLst/>
          </a:prstGeom>
          <a:noFill/>
          <a:ln cap="flat" cmpd="sng" w="12700">
            <a:solidFill>
              <a:schemeClr val="dk1"/>
            </a:solidFill>
            <a:prstDash val="solid"/>
            <a:round/>
            <a:headEnd len="sm" w="sm" type="none"/>
            <a:tailEnd len="med" w="med" type="triangle"/>
          </a:ln>
        </p:spPr>
      </p:cxnSp>
      <p:graphicFrame>
        <p:nvGraphicFramePr>
          <p:cNvPr id="549" name="Google Shape;549;p29"/>
          <p:cNvGraphicFramePr/>
          <p:nvPr/>
        </p:nvGraphicFramePr>
        <p:xfrm>
          <a:off x="7801423" y="3449060"/>
          <a:ext cx="3000000" cy="3000000"/>
        </p:xfrm>
        <a:graphic>
          <a:graphicData uri="http://schemas.openxmlformats.org/drawingml/2006/table">
            <a:tbl>
              <a:tblPr bandRow="1" firstRow="1">
                <a:noFill/>
                <a:tableStyleId>{F90AA6D3-2749-4C4B-9AA7-F4F1D082144F}</a:tableStyleId>
              </a:tblPr>
              <a:tblGrid>
                <a:gridCol w="533400"/>
                <a:gridCol w="533400"/>
              </a:tblGrid>
              <a:tr h="228475">
                <a:tc>
                  <a:txBody>
                    <a:bodyPr/>
                    <a:lstStyle/>
                    <a:p>
                      <a:pPr indent="0" lvl="0" marL="0" marR="0" rtl="0" algn="ctr">
                        <a:spcBef>
                          <a:spcPts val="0"/>
                        </a:spcBef>
                        <a:spcAft>
                          <a:spcPts val="0"/>
                        </a:spcAft>
                        <a:buNone/>
                      </a:pPr>
                      <a:r>
                        <a:rPr b="0" lang="en-US" sz="1799" u="none" cap="none" strike="noStrike">
                          <a:solidFill>
                            <a:schemeClr val="dk1"/>
                          </a:solidFill>
                        </a:rPr>
                        <a:t>3</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550" name="Google Shape;550;p29"/>
          <p:cNvSpPr txBox="1"/>
          <p:nvPr/>
        </p:nvSpPr>
        <p:spPr>
          <a:xfrm>
            <a:off x="8041355" y="3128665"/>
            <a:ext cx="7302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450</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0" st="0"/>
                                            </p:txEl>
                                          </p:spTgt>
                                        </p:tgtEl>
                                        <p:attrNameLst>
                                          <p:attrName>style.visibility</p:attrName>
                                        </p:attrNameLst>
                                      </p:cBhvr>
                                      <p:to>
                                        <p:strVal val="visible"/>
                                      </p:to>
                                    </p:set>
                                    <p:animEffect filter="fade" transition="in">
                                      <p:cBhvr>
                                        <p:cTn dur="500"/>
                                        <p:tgtEl>
                                          <p:spTgt spid="5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1" st="1"/>
                                            </p:txEl>
                                          </p:spTgt>
                                        </p:tgtEl>
                                        <p:attrNameLst>
                                          <p:attrName>style.visibility</p:attrName>
                                        </p:attrNameLst>
                                      </p:cBhvr>
                                      <p:to>
                                        <p:strVal val="visible"/>
                                      </p:to>
                                    </p:set>
                                    <p:animEffect filter="fade" transition="in">
                                      <p:cBhvr>
                                        <p:cTn dur="500"/>
                                        <p:tgtEl>
                                          <p:spTgt spid="5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2" st="2"/>
                                            </p:txEl>
                                          </p:spTgt>
                                        </p:tgtEl>
                                        <p:attrNameLst>
                                          <p:attrName>style.visibility</p:attrName>
                                        </p:attrNameLst>
                                      </p:cBhvr>
                                      <p:to>
                                        <p:strVal val="visible"/>
                                      </p:to>
                                    </p:set>
                                    <p:animEffect filter="fade" transition="in">
                                      <p:cBhvr>
                                        <p:cTn dur="500"/>
                                        <p:tgtEl>
                                          <p:spTgt spid="5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3" st="3"/>
                                            </p:txEl>
                                          </p:spTgt>
                                        </p:tgtEl>
                                        <p:attrNameLst>
                                          <p:attrName>style.visibility</p:attrName>
                                        </p:attrNameLst>
                                      </p:cBhvr>
                                      <p:to>
                                        <p:strVal val="visible"/>
                                      </p:to>
                                    </p:set>
                                    <p:animEffect filter="fade" transition="in">
                                      <p:cBhvr>
                                        <p:cTn dur="500"/>
                                        <p:tgtEl>
                                          <p:spTgt spid="5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4" st="4"/>
                                            </p:txEl>
                                          </p:spTgt>
                                        </p:tgtEl>
                                        <p:attrNameLst>
                                          <p:attrName>style.visibility</p:attrName>
                                        </p:attrNameLst>
                                      </p:cBhvr>
                                      <p:to>
                                        <p:strVal val="visible"/>
                                      </p:to>
                                    </p:set>
                                    <p:animEffect filter="fade" transition="in">
                                      <p:cBhvr>
                                        <p:cTn dur="500"/>
                                        <p:tgtEl>
                                          <p:spTgt spid="5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5" st="5"/>
                                            </p:txEl>
                                          </p:spTgt>
                                        </p:tgtEl>
                                        <p:attrNameLst>
                                          <p:attrName>style.visibility</p:attrName>
                                        </p:attrNameLst>
                                      </p:cBhvr>
                                      <p:to>
                                        <p:strVal val="visible"/>
                                      </p:to>
                                    </p:set>
                                    <p:animEffect filter="fade" transition="in">
                                      <p:cBhvr>
                                        <p:cTn dur="500"/>
                                        <p:tgtEl>
                                          <p:spTgt spid="5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6" st="6"/>
                                            </p:txEl>
                                          </p:spTgt>
                                        </p:tgtEl>
                                        <p:attrNameLst>
                                          <p:attrName>style.visibility</p:attrName>
                                        </p:attrNameLst>
                                      </p:cBhvr>
                                      <p:to>
                                        <p:strVal val="visible"/>
                                      </p:to>
                                    </p:set>
                                    <p:animEffect filter="fade" transition="in">
                                      <p:cBhvr>
                                        <p:cTn dur="500"/>
                                        <p:tgtEl>
                                          <p:spTgt spid="53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7" st="7"/>
                                            </p:txEl>
                                          </p:spTgt>
                                        </p:tgtEl>
                                        <p:attrNameLst>
                                          <p:attrName>style.visibility</p:attrName>
                                        </p:attrNameLst>
                                      </p:cBhvr>
                                      <p:to>
                                        <p:strVal val="visible"/>
                                      </p:to>
                                    </p:set>
                                    <p:animEffect filter="fade" transition="in">
                                      <p:cBhvr>
                                        <p:cTn dur="500"/>
                                        <p:tgtEl>
                                          <p:spTgt spid="53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8" st="8"/>
                                            </p:txEl>
                                          </p:spTgt>
                                        </p:tgtEl>
                                        <p:attrNameLst>
                                          <p:attrName>style.visibility</p:attrName>
                                        </p:attrNameLst>
                                      </p:cBhvr>
                                      <p:to>
                                        <p:strVal val="visible"/>
                                      </p:to>
                                    </p:set>
                                    <p:animEffect filter="fade" transition="in">
                                      <p:cBhvr>
                                        <p:cTn dur="500"/>
                                        <p:tgtEl>
                                          <p:spTgt spid="53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9" st="9"/>
                                            </p:txEl>
                                          </p:spTgt>
                                        </p:tgtEl>
                                        <p:attrNameLst>
                                          <p:attrName>style.visibility</p:attrName>
                                        </p:attrNameLst>
                                      </p:cBhvr>
                                      <p:to>
                                        <p:strVal val="visible"/>
                                      </p:to>
                                    </p:set>
                                    <p:animEffect filter="fade" transition="in">
                                      <p:cBhvr>
                                        <p:cTn dur="500"/>
                                        <p:tgtEl>
                                          <p:spTgt spid="53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10" st="10"/>
                                            </p:txEl>
                                          </p:spTgt>
                                        </p:tgtEl>
                                        <p:attrNameLst>
                                          <p:attrName>style.visibility</p:attrName>
                                        </p:attrNameLst>
                                      </p:cBhvr>
                                      <p:to>
                                        <p:strVal val="visible"/>
                                      </p:to>
                                    </p:set>
                                    <p:animEffect filter="fade" transition="in">
                                      <p:cBhvr>
                                        <p:cTn dur="500"/>
                                        <p:tgtEl>
                                          <p:spTgt spid="53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11" st="11"/>
                                            </p:txEl>
                                          </p:spTgt>
                                        </p:tgtEl>
                                        <p:attrNameLst>
                                          <p:attrName>style.visibility</p:attrName>
                                        </p:attrNameLst>
                                      </p:cBhvr>
                                      <p:to>
                                        <p:strVal val="visible"/>
                                      </p:to>
                                    </p:set>
                                    <p:animEffect filter="fade" transition="in">
                                      <p:cBhvr>
                                        <p:cTn dur="500"/>
                                        <p:tgtEl>
                                          <p:spTgt spid="53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12" st="12"/>
                                            </p:txEl>
                                          </p:spTgt>
                                        </p:tgtEl>
                                        <p:attrNameLst>
                                          <p:attrName>style.visibility</p:attrName>
                                        </p:attrNameLst>
                                      </p:cBhvr>
                                      <p:to>
                                        <p:strVal val="visible"/>
                                      </p:to>
                                    </p:set>
                                    <p:animEffect filter="fade" transition="in">
                                      <p:cBhvr>
                                        <p:cTn dur="500"/>
                                        <p:tgtEl>
                                          <p:spTgt spid="53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13" st="13"/>
                                            </p:txEl>
                                          </p:spTgt>
                                        </p:tgtEl>
                                        <p:attrNameLst>
                                          <p:attrName>style.visibility</p:attrName>
                                        </p:attrNameLst>
                                      </p:cBhvr>
                                      <p:to>
                                        <p:strVal val="visible"/>
                                      </p:to>
                                    </p:set>
                                    <p:animEffect filter="fade" transition="in">
                                      <p:cBhvr>
                                        <p:cTn dur="500"/>
                                        <p:tgtEl>
                                          <p:spTgt spid="53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14" st="14"/>
                                            </p:txEl>
                                          </p:spTgt>
                                        </p:tgtEl>
                                        <p:attrNameLst>
                                          <p:attrName>style.visibility</p:attrName>
                                        </p:attrNameLst>
                                      </p:cBhvr>
                                      <p:to>
                                        <p:strVal val="visible"/>
                                      </p:to>
                                    </p:set>
                                    <p:animEffect filter="fade" transition="in">
                                      <p:cBhvr>
                                        <p:cTn dur="500"/>
                                        <p:tgtEl>
                                          <p:spTgt spid="53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15" st="15"/>
                                            </p:txEl>
                                          </p:spTgt>
                                        </p:tgtEl>
                                        <p:attrNameLst>
                                          <p:attrName>style.visibility</p:attrName>
                                        </p:attrNameLst>
                                      </p:cBhvr>
                                      <p:to>
                                        <p:strVal val="visible"/>
                                      </p:to>
                                    </p:set>
                                    <p:animEffect filter="fade" transition="in">
                                      <p:cBhvr>
                                        <p:cTn dur="500"/>
                                        <p:tgtEl>
                                          <p:spTgt spid="534">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nvSpPr>
        <p:spPr>
          <a:xfrm rot="-1319449">
            <a:off x="2160207" y="2332656"/>
            <a:ext cx="1981200" cy="5355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3200">
                <a:solidFill>
                  <a:schemeClr val="dk1"/>
                </a:solidFill>
                <a:latin typeface="Calibri"/>
                <a:ea typeface="Calibri"/>
                <a:cs typeface="Calibri"/>
                <a:sym typeface="Calibri"/>
              </a:rPr>
              <a:t>Stack??</a:t>
            </a:r>
            <a:endParaRPr sz="3200">
              <a:solidFill>
                <a:schemeClr val="dk1"/>
              </a:solidFill>
              <a:latin typeface="Calibri"/>
              <a:ea typeface="Calibri"/>
              <a:cs typeface="Calibri"/>
              <a:sym typeface="Calibri"/>
            </a:endParaRPr>
          </a:p>
        </p:txBody>
      </p:sp>
      <p:sp>
        <p:nvSpPr>
          <p:cNvPr id="125" name="Google Shape;125;p3"/>
          <p:cNvSpPr txBox="1"/>
          <p:nvPr/>
        </p:nvSpPr>
        <p:spPr>
          <a:xfrm rot="-1220671">
            <a:off x="8257280" y="4525404"/>
            <a:ext cx="1981200" cy="6463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4000">
                <a:solidFill>
                  <a:schemeClr val="dk1"/>
                </a:solidFill>
                <a:latin typeface="Calibri"/>
                <a:ea typeface="Calibri"/>
                <a:cs typeface="Calibri"/>
                <a:sym typeface="Calibri"/>
              </a:rPr>
              <a:t>Stack??</a:t>
            </a:r>
            <a:endParaRPr sz="4000">
              <a:solidFill>
                <a:schemeClr val="dk1"/>
              </a:solidFill>
              <a:latin typeface="Calibri"/>
              <a:ea typeface="Calibri"/>
              <a:cs typeface="Calibri"/>
              <a:sym typeface="Calibri"/>
            </a:endParaRPr>
          </a:p>
        </p:txBody>
      </p:sp>
      <p:sp>
        <p:nvSpPr>
          <p:cNvPr id="126" name="Google Shape;126;p3"/>
          <p:cNvSpPr txBox="1"/>
          <p:nvPr/>
        </p:nvSpPr>
        <p:spPr>
          <a:xfrm rot="-758856">
            <a:off x="4757404" y="3933402"/>
            <a:ext cx="1981200" cy="5355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3200">
                <a:solidFill>
                  <a:schemeClr val="dk1"/>
                </a:solidFill>
                <a:latin typeface="Calibri"/>
                <a:ea typeface="Calibri"/>
                <a:cs typeface="Calibri"/>
                <a:sym typeface="Calibri"/>
              </a:rPr>
              <a:t>Stack??</a:t>
            </a:r>
            <a:endParaRPr sz="3200">
              <a:solidFill>
                <a:schemeClr val="dk1"/>
              </a:solidFill>
              <a:latin typeface="Calibri"/>
              <a:ea typeface="Calibri"/>
              <a:cs typeface="Calibri"/>
              <a:sym typeface="Calibri"/>
            </a:endParaRPr>
          </a:p>
        </p:txBody>
      </p:sp>
      <p:sp>
        <p:nvSpPr>
          <p:cNvPr id="127" name="Google Shape;127;p3"/>
          <p:cNvSpPr txBox="1"/>
          <p:nvPr/>
        </p:nvSpPr>
        <p:spPr>
          <a:xfrm rot="875159">
            <a:off x="6379445" y="2600357"/>
            <a:ext cx="1981200" cy="7017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4400">
                <a:solidFill>
                  <a:schemeClr val="dk1"/>
                </a:solidFill>
                <a:latin typeface="Calibri"/>
                <a:ea typeface="Calibri"/>
                <a:cs typeface="Calibri"/>
                <a:sym typeface="Calibri"/>
              </a:rPr>
              <a:t>Stack??</a:t>
            </a:r>
            <a:endParaRPr sz="4400">
              <a:solidFill>
                <a:schemeClr val="dk1"/>
              </a:solidFill>
              <a:latin typeface="Calibri"/>
              <a:ea typeface="Calibri"/>
              <a:cs typeface="Calibri"/>
              <a:sym typeface="Calibri"/>
            </a:endParaRPr>
          </a:p>
        </p:txBody>
      </p:sp>
      <p:sp>
        <p:nvSpPr>
          <p:cNvPr id="128" name="Google Shape;128;p3"/>
          <p:cNvSpPr txBox="1"/>
          <p:nvPr/>
        </p:nvSpPr>
        <p:spPr>
          <a:xfrm rot="1787080">
            <a:off x="2022699" y="5136033"/>
            <a:ext cx="1981200" cy="5355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3200">
                <a:solidFill>
                  <a:schemeClr val="dk1"/>
                </a:solidFill>
                <a:latin typeface="Calibri"/>
                <a:ea typeface="Calibri"/>
                <a:cs typeface="Calibri"/>
                <a:sym typeface="Calibri"/>
              </a:rPr>
              <a:t>Stack??</a:t>
            </a:r>
            <a:endParaRPr sz="3200">
              <a:solidFill>
                <a:schemeClr val="dk1"/>
              </a:solidFill>
              <a:latin typeface="Calibri"/>
              <a:ea typeface="Calibri"/>
              <a:cs typeface="Calibri"/>
              <a:sym typeface="Calibri"/>
            </a:endParaRPr>
          </a:p>
        </p:txBody>
      </p:sp>
      <p:sp>
        <p:nvSpPr>
          <p:cNvPr id="129" name="Google Shape;129;p3"/>
          <p:cNvSpPr txBox="1"/>
          <p:nvPr>
            <p:ph type="title"/>
          </p:nvPr>
        </p:nvSpPr>
        <p:spPr>
          <a:xfrm>
            <a:off x="1522414" y="261759"/>
            <a:ext cx="9143998" cy="1020762"/>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000"/>
              <a:buFont typeface="Calibri"/>
              <a:buNone/>
            </a:pPr>
            <a:r>
              <a:rPr lang="en-US" sz="4000"/>
              <a:t>What is Stack?</a:t>
            </a:r>
            <a:endParaRPr sz="4000"/>
          </a:p>
        </p:txBody>
      </p:sp>
      <p:sp>
        <p:nvSpPr>
          <p:cNvPr id="130" name="Google Shape;130;p3"/>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131" name="Google Shape;131;p3"/>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0"/>
          <p:cNvSpPr/>
          <p:nvPr/>
        </p:nvSpPr>
        <p:spPr>
          <a:xfrm>
            <a:off x="1674812" y="2286000"/>
            <a:ext cx="9215392" cy="461665"/>
          </a:xfrm>
          <a:prstGeom prst="rect">
            <a:avLst/>
          </a:prstGeom>
          <a:noFill/>
          <a:ln>
            <a:noFill/>
          </a:ln>
        </p:spPr>
        <p:txBody>
          <a:bodyPr anchorCtr="0" anchor="t" bIns="45700" lIns="91425" spcFirstLastPara="1" rIns="91425" wrap="square" tIns="45700">
            <a:spAutoFit/>
          </a:bodyPr>
          <a:lstStyle/>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556" name="Google Shape;556;p30"/>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557" name="Google Shape;557;p30"/>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8" name="Google Shape;558;p30"/>
          <p:cNvSpPr txBox="1"/>
          <p:nvPr/>
        </p:nvSpPr>
        <p:spPr>
          <a:xfrm>
            <a:off x="1276784" y="1905000"/>
            <a:ext cx="10456428"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 how to insert/delete from beginning of the linked list?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30"/>
          <p:cNvSpPr txBox="1"/>
          <p:nvPr/>
        </p:nvSpPr>
        <p:spPr>
          <a:xfrm>
            <a:off x="1674814" y="414159"/>
            <a:ext cx="9143998" cy="1020762"/>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rgbClr val="3F3F3F"/>
              </a:buClr>
              <a:buSzPts val="4000"/>
              <a:buFont typeface="Calibri"/>
              <a:buNone/>
            </a:pPr>
            <a:r>
              <a:rPr lang="en-US" sz="4000">
                <a:solidFill>
                  <a:srgbClr val="3F3F3F"/>
                </a:solidFill>
                <a:latin typeface="Calibri"/>
                <a:ea typeface="Calibri"/>
                <a:cs typeface="Calibri"/>
                <a:sym typeface="Calibri"/>
              </a:rPr>
              <a:t>Stack Using Linked List </a:t>
            </a:r>
            <a:endParaRPr sz="4000">
              <a:solidFill>
                <a:srgbClr val="3F3F3F"/>
              </a:solidFill>
              <a:latin typeface="Calibri"/>
              <a:ea typeface="Calibri"/>
              <a:cs typeface="Calibri"/>
              <a:sym typeface="Calibri"/>
            </a:endParaRPr>
          </a:p>
        </p:txBody>
      </p:sp>
      <p:graphicFrame>
        <p:nvGraphicFramePr>
          <p:cNvPr id="560" name="Google Shape;560;p30"/>
          <p:cNvGraphicFramePr/>
          <p:nvPr/>
        </p:nvGraphicFramePr>
        <p:xfrm>
          <a:off x="3960812" y="4068634"/>
          <a:ext cx="3000000" cy="3000000"/>
        </p:xfrm>
        <a:graphic>
          <a:graphicData uri="http://schemas.openxmlformats.org/drawingml/2006/table">
            <a:tbl>
              <a:tblPr bandRow="1" firstRow="1">
                <a:noFill/>
                <a:tableStyleId>{F90AA6D3-2749-4C4B-9AA7-F4F1D082144F}</a:tableStyleId>
              </a:tblPr>
              <a:tblGrid>
                <a:gridCol w="533400"/>
                <a:gridCol w="533400"/>
              </a:tblGrid>
              <a:tr h="228475">
                <a:tc>
                  <a:txBody>
                    <a:bodyPr/>
                    <a:lstStyle/>
                    <a:p>
                      <a:pPr indent="0" lvl="0" marL="0" marR="0" rtl="0" algn="ctr">
                        <a:spcBef>
                          <a:spcPts val="0"/>
                        </a:spcBef>
                        <a:spcAft>
                          <a:spcPts val="0"/>
                        </a:spcAft>
                        <a:buNone/>
                      </a:pPr>
                      <a:r>
                        <a:rPr b="0" lang="en-US" sz="1799" u="none" cap="none" strike="noStrike">
                          <a:solidFill>
                            <a:schemeClr val="dk1"/>
                          </a:solidFill>
                        </a:rPr>
                        <a:t>2</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799" u="none" cap="none" strike="noStrike">
                          <a:solidFill>
                            <a:schemeClr val="dk1"/>
                          </a:solidFill>
                        </a:rPr>
                        <a:t>200</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561" name="Google Shape;561;p30"/>
          <p:cNvGraphicFramePr/>
          <p:nvPr/>
        </p:nvGraphicFramePr>
        <p:xfrm>
          <a:off x="5408612" y="4068634"/>
          <a:ext cx="3000000" cy="3000000"/>
        </p:xfrm>
        <a:graphic>
          <a:graphicData uri="http://schemas.openxmlformats.org/drawingml/2006/table">
            <a:tbl>
              <a:tblPr bandRow="1" firstRow="1">
                <a:noFill/>
                <a:tableStyleId>{F90AA6D3-2749-4C4B-9AA7-F4F1D082144F}</a:tableStyleId>
              </a:tblPr>
              <a:tblGrid>
                <a:gridCol w="509000"/>
                <a:gridCol w="557800"/>
              </a:tblGrid>
              <a:tr h="228475">
                <a:tc>
                  <a:txBody>
                    <a:bodyPr/>
                    <a:lstStyle/>
                    <a:p>
                      <a:pPr indent="0" lvl="0" marL="0" marR="0" rtl="0" algn="ctr">
                        <a:spcBef>
                          <a:spcPts val="0"/>
                        </a:spcBef>
                        <a:spcAft>
                          <a:spcPts val="0"/>
                        </a:spcAft>
                        <a:buNone/>
                      </a:pPr>
                      <a:r>
                        <a:rPr b="0" lang="en-US" sz="1799" u="none" cap="none" strike="noStrike">
                          <a:solidFill>
                            <a:schemeClr val="dk1"/>
                          </a:solidFill>
                        </a:rPr>
                        <a:t>4</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799" u="none" cap="none" strike="noStrike">
                          <a:solidFill>
                            <a:schemeClr val="dk1"/>
                          </a:solidFill>
                        </a:rPr>
                        <a:t>400</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562" name="Google Shape;562;p30"/>
          <p:cNvGraphicFramePr/>
          <p:nvPr/>
        </p:nvGraphicFramePr>
        <p:xfrm>
          <a:off x="6856412" y="4068634"/>
          <a:ext cx="3000000" cy="3000000"/>
        </p:xfrm>
        <a:graphic>
          <a:graphicData uri="http://schemas.openxmlformats.org/drawingml/2006/table">
            <a:tbl>
              <a:tblPr bandRow="1" firstRow="1">
                <a:noFill/>
                <a:tableStyleId>{F90AA6D3-2749-4C4B-9AA7-F4F1D082144F}</a:tableStyleId>
              </a:tblPr>
              <a:tblGrid>
                <a:gridCol w="457200"/>
                <a:gridCol w="457200"/>
              </a:tblGrid>
              <a:tr h="228475">
                <a:tc>
                  <a:txBody>
                    <a:bodyPr/>
                    <a:lstStyle/>
                    <a:p>
                      <a:pPr indent="0" lvl="0" marL="0" marR="0" rtl="0" algn="ctr">
                        <a:spcBef>
                          <a:spcPts val="0"/>
                        </a:spcBef>
                        <a:spcAft>
                          <a:spcPts val="0"/>
                        </a:spcAft>
                        <a:buNone/>
                      </a:pPr>
                      <a:r>
                        <a:rPr b="0" lang="en-US" sz="1799" u="none" cap="none" strike="noStrike">
                          <a:solidFill>
                            <a:schemeClr val="dk1"/>
                          </a:solidFill>
                        </a:rPr>
                        <a:t>6</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799" u="none" cap="none" strike="noStrike">
                          <a:solidFill>
                            <a:schemeClr val="dk1"/>
                          </a:solidFill>
                        </a:rPr>
                        <a:t>0</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563" name="Google Shape;563;p30"/>
          <p:cNvSpPr/>
          <p:nvPr/>
        </p:nvSpPr>
        <p:spPr>
          <a:xfrm>
            <a:off x="2121934" y="4251450"/>
            <a:ext cx="609600" cy="381000"/>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450</a:t>
            </a:r>
            <a:endParaRPr sz="1800">
              <a:solidFill>
                <a:schemeClr val="dk1"/>
              </a:solidFill>
              <a:latin typeface="Calibri"/>
              <a:ea typeface="Calibri"/>
              <a:cs typeface="Calibri"/>
              <a:sym typeface="Calibri"/>
            </a:endParaRPr>
          </a:p>
        </p:txBody>
      </p:sp>
      <p:sp>
        <p:nvSpPr>
          <p:cNvPr id="564" name="Google Shape;564;p30"/>
          <p:cNvSpPr txBox="1"/>
          <p:nvPr/>
        </p:nvSpPr>
        <p:spPr>
          <a:xfrm>
            <a:off x="2121934" y="3882118"/>
            <a:ext cx="7302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head</a:t>
            </a:r>
            <a:endParaRPr sz="1800">
              <a:solidFill>
                <a:schemeClr val="dk1"/>
              </a:solidFill>
              <a:latin typeface="Calibri"/>
              <a:ea typeface="Calibri"/>
              <a:cs typeface="Calibri"/>
              <a:sym typeface="Calibri"/>
            </a:endParaRPr>
          </a:p>
        </p:txBody>
      </p:sp>
      <p:cxnSp>
        <p:nvCxnSpPr>
          <p:cNvPr id="565" name="Google Shape;565;p30"/>
          <p:cNvCxnSpPr>
            <a:stCxn id="563" idx="3"/>
          </p:cNvCxnSpPr>
          <p:nvPr/>
        </p:nvCxnSpPr>
        <p:spPr>
          <a:xfrm flipH="1" rot="10800000">
            <a:off x="2731534" y="4251450"/>
            <a:ext cx="1229400" cy="190500"/>
          </a:xfrm>
          <a:prstGeom prst="straightConnector1">
            <a:avLst/>
          </a:prstGeom>
          <a:noFill/>
          <a:ln cap="flat" cmpd="sng" w="12700">
            <a:solidFill>
              <a:schemeClr val="dk1"/>
            </a:solidFill>
            <a:prstDash val="solid"/>
            <a:round/>
            <a:headEnd len="sm" w="sm" type="none"/>
            <a:tailEnd len="med" w="med" type="triangle"/>
          </a:ln>
        </p:spPr>
      </p:cxnSp>
      <p:sp>
        <p:nvSpPr>
          <p:cNvPr id="566" name="Google Shape;566;p30"/>
          <p:cNvSpPr txBox="1"/>
          <p:nvPr/>
        </p:nvSpPr>
        <p:spPr>
          <a:xfrm>
            <a:off x="4177914" y="3731568"/>
            <a:ext cx="7302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100</a:t>
            </a:r>
            <a:endParaRPr sz="1800">
              <a:solidFill>
                <a:schemeClr val="dk1"/>
              </a:solidFill>
              <a:latin typeface="Calibri"/>
              <a:ea typeface="Calibri"/>
              <a:cs typeface="Calibri"/>
              <a:sym typeface="Calibri"/>
            </a:endParaRPr>
          </a:p>
        </p:txBody>
      </p:sp>
      <p:sp>
        <p:nvSpPr>
          <p:cNvPr id="567" name="Google Shape;567;p30"/>
          <p:cNvSpPr txBox="1"/>
          <p:nvPr/>
        </p:nvSpPr>
        <p:spPr>
          <a:xfrm>
            <a:off x="5679924" y="3753102"/>
            <a:ext cx="6972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200</a:t>
            </a:r>
            <a:endParaRPr sz="1800">
              <a:solidFill>
                <a:schemeClr val="dk1"/>
              </a:solidFill>
              <a:latin typeface="Calibri"/>
              <a:ea typeface="Calibri"/>
              <a:cs typeface="Calibri"/>
              <a:sym typeface="Calibri"/>
            </a:endParaRPr>
          </a:p>
        </p:txBody>
      </p:sp>
      <p:sp>
        <p:nvSpPr>
          <p:cNvPr id="568" name="Google Shape;568;p30"/>
          <p:cNvSpPr txBox="1"/>
          <p:nvPr/>
        </p:nvSpPr>
        <p:spPr>
          <a:xfrm>
            <a:off x="7008813" y="3753102"/>
            <a:ext cx="6972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400</a:t>
            </a:r>
            <a:endParaRPr sz="1800">
              <a:solidFill>
                <a:schemeClr val="dk1"/>
              </a:solidFill>
              <a:latin typeface="Calibri"/>
              <a:ea typeface="Calibri"/>
              <a:cs typeface="Calibri"/>
              <a:sym typeface="Calibri"/>
            </a:endParaRPr>
          </a:p>
        </p:txBody>
      </p:sp>
      <p:sp>
        <p:nvSpPr>
          <p:cNvPr id="569" name="Google Shape;569;p30"/>
          <p:cNvSpPr txBox="1"/>
          <p:nvPr/>
        </p:nvSpPr>
        <p:spPr>
          <a:xfrm>
            <a:off x="8466956" y="4066784"/>
            <a:ext cx="6972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NULL</a:t>
            </a:r>
            <a:endParaRPr sz="1800">
              <a:solidFill>
                <a:schemeClr val="dk1"/>
              </a:solidFill>
              <a:latin typeface="Calibri"/>
              <a:ea typeface="Calibri"/>
              <a:cs typeface="Calibri"/>
              <a:sym typeface="Calibri"/>
            </a:endParaRPr>
          </a:p>
        </p:txBody>
      </p:sp>
      <p:cxnSp>
        <p:nvCxnSpPr>
          <p:cNvPr id="570" name="Google Shape;570;p30"/>
          <p:cNvCxnSpPr>
            <a:endCxn id="569" idx="1"/>
          </p:cNvCxnSpPr>
          <p:nvPr/>
        </p:nvCxnSpPr>
        <p:spPr>
          <a:xfrm>
            <a:off x="7770956" y="4251450"/>
            <a:ext cx="696000" cy="0"/>
          </a:xfrm>
          <a:prstGeom prst="straightConnector1">
            <a:avLst/>
          </a:prstGeom>
          <a:noFill/>
          <a:ln cap="flat" cmpd="sng" w="12700">
            <a:solidFill>
              <a:schemeClr val="dk1"/>
            </a:solidFill>
            <a:prstDash val="solid"/>
            <a:round/>
            <a:headEnd len="sm" w="sm" type="none"/>
            <a:tailEnd len="med" w="med" type="triangle"/>
          </a:ln>
        </p:spPr>
      </p:cxnSp>
      <p:cxnSp>
        <p:nvCxnSpPr>
          <p:cNvPr id="571" name="Google Shape;571;p30"/>
          <p:cNvCxnSpPr/>
          <p:nvPr/>
        </p:nvCxnSpPr>
        <p:spPr>
          <a:xfrm>
            <a:off x="6475412" y="4251450"/>
            <a:ext cx="381000" cy="0"/>
          </a:xfrm>
          <a:prstGeom prst="straightConnector1">
            <a:avLst/>
          </a:prstGeom>
          <a:noFill/>
          <a:ln cap="flat" cmpd="sng" w="12700">
            <a:solidFill>
              <a:schemeClr val="dk1"/>
            </a:solidFill>
            <a:prstDash val="solid"/>
            <a:round/>
            <a:headEnd len="sm" w="sm" type="none"/>
            <a:tailEnd len="med" w="med" type="triangle"/>
          </a:ln>
        </p:spPr>
      </p:cxnSp>
      <p:cxnSp>
        <p:nvCxnSpPr>
          <p:cNvPr id="572" name="Google Shape;572;p30"/>
          <p:cNvCxnSpPr/>
          <p:nvPr/>
        </p:nvCxnSpPr>
        <p:spPr>
          <a:xfrm>
            <a:off x="5027612" y="4251450"/>
            <a:ext cx="381000" cy="0"/>
          </a:xfrm>
          <a:prstGeom prst="straightConnector1">
            <a:avLst/>
          </a:prstGeom>
          <a:noFill/>
          <a:ln cap="flat" cmpd="sng" w="12700">
            <a:solidFill>
              <a:schemeClr val="dk1"/>
            </a:solidFill>
            <a:prstDash val="solid"/>
            <a:round/>
            <a:headEnd len="sm" w="sm" type="none"/>
            <a:tailEnd len="med" w="med" type="triangle"/>
          </a:ln>
        </p:spPr>
      </p:cxnSp>
      <p:graphicFrame>
        <p:nvGraphicFramePr>
          <p:cNvPr id="573" name="Google Shape;573;p30"/>
          <p:cNvGraphicFramePr/>
          <p:nvPr/>
        </p:nvGraphicFramePr>
        <p:xfrm>
          <a:off x="2755607" y="5044795"/>
          <a:ext cx="3000000" cy="3000000"/>
        </p:xfrm>
        <a:graphic>
          <a:graphicData uri="http://schemas.openxmlformats.org/drawingml/2006/table">
            <a:tbl>
              <a:tblPr bandRow="1" firstRow="1">
                <a:noFill/>
                <a:tableStyleId>{F90AA6D3-2749-4C4B-9AA7-F4F1D082144F}</a:tableStyleId>
              </a:tblPr>
              <a:tblGrid>
                <a:gridCol w="533400"/>
                <a:gridCol w="533400"/>
              </a:tblGrid>
              <a:tr h="228475">
                <a:tc>
                  <a:txBody>
                    <a:bodyPr/>
                    <a:lstStyle/>
                    <a:p>
                      <a:pPr indent="0" lvl="0" marL="0" marR="0" rtl="0" algn="ctr">
                        <a:spcBef>
                          <a:spcPts val="0"/>
                        </a:spcBef>
                        <a:spcAft>
                          <a:spcPts val="0"/>
                        </a:spcAft>
                        <a:buNone/>
                      </a:pPr>
                      <a:r>
                        <a:rPr b="0" lang="en-US" sz="1799" u="none" cap="none" strike="noStrike">
                          <a:solidFill>
                            <a:schemeClr val="dk1"/>
                          </a:solidFill>
                        </a:rPr>
                        <a:t>3</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799" u="none" cap="none" strike="noStrike">
                          <a:solidFill>
                            <a:schemeClr val="dk1"/>
                          </a:solidFill>
                        </a:rPr>
                        <a:t>100</a:t>
                      </a:r>
                      <a:endParaRPr b="0" sz="1799"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574" name="Google Shape;574;p30"/>
          <p:cNvSpPr txBox="1"/>
          <p:nvPr/>
        </p:nvSpPr>
        <p:spPr>
          <a:xfrm>
            <a:off x="2995539" y="4724400"/>
            <a:ext cx="7302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450</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1"/>
          <p:cNvSpPr txBox="1"/>
          <p:nvPr>
            <p:ph type="title"/>
          </p:nvPr>
        </p:nvSpPr>
        <p:spPr>
          <a:xfrm>
            <a:off x="457081" y="594359"/>
            <a:ext cx="3199567" cy="2286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3500"/>
              <a:buFont typeface="Calibri"/>
              <a:buNone/>
            </a:pPr>
            <a:r>
              <a:rPr lang="en-US"/>
              <a:t>Your Task for Next Week</a:t>
            </a:r>
            <a:endParaRPr/>
          </a:p>
        </p:txBody>
      </p:sp>
      <p:sp>
        <p:nvSpPr>
          <p:cNvPr id="580" name="Google Shape;580;p31"/>
          <p:cNvSpPr txBox="1"/>
          <p:nvPr>
            <p:ph idx="1" type="body"/>
          </p:nvPr>
        </p:nvSpPr>
        <p:spPr>
          <a:xfrm>
            <a:off x="4570412" y="731520"/>
            <a:ext cx="6719487" cy="5257800"/>
          </a:xfrm>
          <a:prstGeom prst="rect">
            <a:avLst/>
          </a:prstGeom>
          <a:noFill/>
          <a:ln>
            <a:noFill/>
          </a:ln>
        </p:spPr>
        <p:txBody>
          <a:bodyPr anchorCtr="0" anchor="ctr" bIns="45700" lIns="0" spcFirstLastPara="1" rIns="0" wrap="square" tIns="45700">
            <a:normAutofit/>
          </a:bodyPr>
          <a:lstStyle/>
          <a:p>
            <a:pPr indent="-457199" lvl="1" marL="749720" rtl="0" algn="l">
              <a:lnSpc>
                <a:spcPct val="90000"/>
              </a:lnSpc>
              <a:spcBef>
                <a:spcPts val="0"/>
              </a:spcBef>
              <a:spcAft>
                <a:spcPts val="0"/>
              </a:spcAft>
              <a:buClr>
                <a:srgbClr val="3F3F3F"/>
              </a:buClr>
              <a:buSzPts val="2400"/>
              <a:buFont typeface="Calibri"/>
              <a:buAutoNum type="arabicPeriod"/>
            </a:pPr>
            <a:r>
              <a:rPr lang="en-US" sz="2400"/>
              <a:t>Implement stack using Linked List</a:t>
            </a:r>
            <a:endParaRPr/>
          </a:p>
          <a:p>
            <a:pPr indent="-457199" lvl="1" marL="749720" rtl="0" algn="l">
              <a:lnSpc>
                <a:spcPct val="90000"/>
              </a:lnSpc>
              <a:spcBef>
                <a:spcPts val="600"/>
              </a:spcBef>
              <a:spcAft>
                <a:spcPts val="0"/>
              </a:spcAft>
              <a:buClr>
                <a:srgbClr val="3F3F3F"/>
              </a:buClr>
              <a:buSzPts val="2400"/>
              <a:buFont typeface="Calibri"/>
              <a:buAutoNum type="arabicPeriod"/>
            </a:pPr>
            <a:r>
              <a:rPr lang="en-US" sz="2400"/>
              <a:t>Change the code if necessary</a:t>
            </a:r>
            <a:endParaRPr/>
          </a:p>
          <a:p>
            <a:pPr indent="-457199" lvl="1" marL="749720" rtl="0" algn="l">
              <a:lnSpc>
                <a:spcPct val="90000"/>
              </a:lnSpc>
              <a:spcBef>
                <a:spcPts val="600"/>
              </a:spcBef>
              <a:spcAft>
                <a:spcPts val="0"/>
              </a:spcAft>
              <a:buClr>
                <a:srgbClr val="3F3F3F"/>
              </a:buClr>
              <a:buSzPts val="2400"/>
              <a:buFont typeface="Calibri"/>
              <a:buAutoNum type="arabicPeriod"/>
            </a:pPr>
            <a:r>
              <a:rPr lang="en-US" sz="2400"/>
              <a:t>Details of the assignment will be given soon</a:t>
            </a:r>
            <a:endParaRPr sz="2400"/>
          </a:p>
        </p:txBody>
      </p:sp>
      <p:sp>
        <p:nvSpPr>
          <p:cNvPr id="581" name="Google Shape;581;p31"/>
          <p:cNvSpPr txBox="1"/>
          <p:nvPr>
            <p:ph idx="2" type="body"/>
          </p:nvPr>
        </p:nvSpPr>
        <p:spPr>
          <a:xfrm>
            <a:off x="457081" y="2926080"/>
            <a:ext cx="3199567" cy="337912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sz="1800"/>
              <a:t>Don’t be afraid, it’s easy, if you have followed this class and previous classes carefully!!</a:t>
            </a:r>
            <a:endParaRPr sz="1800"/>
          </a:p>
        </p:txBody>
      </p:sp>
      <p:sp>
        <p:nvSpPr>
          <p:cNvPr id="582" name="Google Shape;582;p31"/>
          <p:cNvSpPr txBox="1"/>
          <p:nvPr>
            <p:ph idx="10" type="dt"/>
          </p:nvPr>
        </p:nvSpPr>
        <p:spPr>
          <a:xfrm>
            <a:off x="465391" y="6459786"/>
            <a:ext cx="261782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583" name="Google Shape;583;p31"/>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xEl>
                                              <p:pRg end="0" st="0"/>
                                            </p:txEl>
                                          </p:spTgt>
                                        </p:tgtEl>
                                        <p:attrNameLst>
                                          <p:attrName>style.visibility</p:attrName>
                                        </p:attrNameLst>
                                      </p:cBhvr>
                                      <p:to>
                                        <p:strVal val="visible"/>
                                      </p:to>
                                    </p:set>
                                    <p:animEffect filter="fade" transition="in">
                                      <p:cBhvr>
                                        <p:cTn dur="500"/>
                                        <p:tgtEl>
                                          <p:spTgt spid="5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xEl>
                                              <p:pRg end="1" st="1"/>
                                            </p:txEl>
                                          </p:spTgt>
                                        </p:tgtEl>
                                        <p:attrNameLst>
                                          <p:attrName>style.visibility</p:attrName>
                                        </p:attrNameLst>
                                      </p:cBhvr>
                                      <p:to>
                                        <p:strVal val="visible"/>
                                      </p:to>
                                    </p:set>
                                    <p:animEffect filter="fade" transition="in">
                                      <p:cBhvr>
                                        <p:cTn dur="500"/>
                                        <p:tgtEl>
                                          <p:spTgt spid="5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xEl>
                                              <p:pRg end="2" st="2"/>
                                            </p:txEl>
                                          </p:spTgt>
                                        </p:tgtEl>
                                        <p:attrNameLst>
                                          <p:attrName>style.visibility</p:attrName>
                                        </p:attrNameLst>
                                      </p:cBhvr>
                                      <p:to>
                                        <p:strVal val="visible"/>
                                      </p:to>
                                    </p:set>
                                    <p:animEffect filter="fade" transition="in">
                                      <p:cBhvr>
                                        <p:cTn dur="500"/>
                                        <p:tgtEl>
                                          <p:spTgt spid="58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2"/>
          <p:cNvSpPr txBox="1"/>
          <p:nvPr>
            <p:ph idx="1" type="body"/>
          </p:nvPr>
        </p:nvSpPr>
        <p:spPr>
          <a:xfrm>
            <a:off x="2741612" y="5791200"/>
            <a:ext cx="6673817" cy="33913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lnSpc>
                <a:spcPct val="90000"/>
              </a:lnSpc>
              <a:spcBef>
                <a:spcPts val="0"/>
              </a:spcBef>
              <a:spcAft>
                <a:spcPts val="0"/>
              </a:spcAft>
              <a:buSzPct val="95873"/>
              <a:buNone/>
            </a:pPr>
            <a:r>
              <a:rPr lang="en-US"/>
              <a:t>GOOD NEWS! THE CLASS IS OVER… THANK YOU</a:t>
            </a:r>
            <a:endParaRPr/>
          </a:p>
        </p:txBody>
      </p:sp>
      <p:sp>
        <p:nvSpPr>
          <p:cNvPr id="589" name="Google Shape;589;p32"/>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590" name="Google Shape;590;p32"/>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91" name="Google Shape;591;p32"/>
          <p:cNvPicPr preferRelativeResize="0"/>
          <p:nvPr/>
        </p:nvPicPr>
        <p:blipFill rotWithShape="1">
          <a:blip r:embed="rId3">
            <a:alphaModFix/>
          </a:blip>
          <a:srcRect b="0" l="0" r="0" t="0"/>
          <a:stretch/>
        </p:blipFill>
        <p:spPr>
          <a:xfrm>
            <a:off x="-1" y="-25758"/>
            <a:ext cx="12188824" cy="554189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ph type="title"/>
          </p:nvPr>
        </p:nvSpPr>
        <p:spPr>
          <a:xfrm>
            <a:off x="1522414" y="261759"/>
            <a:ext cx="9143998" cy="1020762"/>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000"/>
              <a:buFont typeface="Calibri"/>
              <a:buNone/>
            </a:pPr>
            <a:r>
              <a:rPr lang="en-US" sz="4000"/>
              <a:t>Definition of Stack</a:t>
            </a:r>
            <a:endParaRPr sz="4000"/>
          </a:p>
        </p:txBody>
      </p:sp>
      <p:sp>
        <p:nvSpPr>
          <p:cNvPr id="137" name="Google Shape;137;p4"/>
          <p:cNvSpPr txBox="1"/>
          <p:nvPr>
            <p:ph idx="1" type="body"/>
          </p:nvPr>
        </p:nvSpPr>
        <p:spPr>
          <a:xfrm>
            <a:off x="1217612" y="1905000"/>
            <a:ext cx="9906000" cy="1066800"/>
          </a:xfrm>
          <a:prstGeom prst="rect">
            <a:avLst/>
          </a:prstGeom>
          <a:noFill/>
          <a:ln>
            <a:noFill/>
          </a:ln>
        </p:spPr>
        <p:txBody>
          <a:bodyPr anchorCtr="0" anchor="t" bIns="45700" lIns="0" spcFirstLastPara="1" rIns="0" wrap="square" tIns="45700">
            <a:normAutofit/>
          </a:bodyPr>
          <a:lstStyle/>
          <a:p>
            <a:pPr indent="0" lvl="0" marL="0" rtl="0" algn="just">
              <a:lnSpc>
                <a:spcPct val="90000"/>
              </a:lnSpc>
              <a:spcBef>
                <a:spcPts val="0"/>
              </a:spcBef>
              <a:spcAft>
                <a:spcPts val="0"/>
              </a:spcAft>
              <a:buSzPts val="2800"/>
              <a:buNone/>
            </a:pPr>
            <a:r>
              <a:rPr lang="en-US" sz="2800">
                <a:latin typeface="Calibri"/>
                <a:ea typeface="Calibri"/>
                <a:cs typeface="Calibri"/>
                <a:sym typeface="Calibri"/>
              </a:rPr>
              <a:t>A stack is a data structure in which items can be inserted only from one end and get items back from the same end.</a:t>
            </a:r>
            <a:endParaRPr/>
          </a:p>
          <a:p>
            <a:pPr indent="0" lvl="0" marL="91413" rtl="0" algn="just">
              <a:lnSpc>
                <a:spcPct val="90000"/>
              </a:lnSpc>
              <a:spcBef>
                <a:spcPts val="1400"/>
              </a:spcBef>
              <a:spcAft>
                <a:spcPts val="0"/>
              </a:spcAft>
              <a:buSzPts val="2800"/>
              <a:buFont typeface="Arial"/>
              <a:buNone/>
            </a:pPr>
            <a:r>
              <a:t/>
            </a:r>
            <a:endParaRPr sz="2800">
              <a:latin typeface="Comic Sans MS"/>
              <a:ea typeface="Comic Sans MS"/>
              <a:cs typeface="Comic Sans MS"/>
              <a:sym typeface="Comic Sans MS"/>
            </a:endParaRPr>
          </a:p>
          <a:p>
            <a:pPr indent="0" lvl="0" marL="91413" rtl="0" algn="just">
              <a:lnSpc>
                <a:spcPct val="90000"/>
              </a:lnSpc>
              <a:spcBef>
                <a:spcPts val="1400"/>
              </a:spcBef>
              <a:spcAft>
                <a:spcPts val="0"/>
              </a:spcAft>
              <a:buSzPts val="2800"/>
              <a:buFont typeface="Arial"/>
              <a:buNone/>
            </a:pPr>
            <a:r>
              <a:t/>
            </a:r>
            <a:endParaRPr sz="2800">
              <a:latin typeface="Comic Sans MS"/>
              <a:ea typeface="Comic Sans MS"/>
              <a:cs typeface="Comic Sans MS"/>
              <a:sym typeface="Comic Sans MS"/>
            </a:endParaRPr>
          </a:p>
        </p:txBody>
      </p:sp>
      <p:sp>
        <p:nvSpPr>
          <p:cNvPr id="138" name="Google Shape;138;p4"/>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139" name="Google Shape;139;p4"/>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tack Of Books Animation on Behance" id="140" name="Google Shape;140;p4"/>
          <p:cNvPicPr preferRelativeResize="0"/>
          <p:nvPr/>
        </p:nvPicPr>
        <p:blipFill rotWithShape="1">
          <a:blip r:embed="rId3">
            <a:alphaModFix/>
          </a:blip>
          <a:srcRect b="0" l="0" r="0" t="0"/>
          <a:stretch/>
        </p:blipFill>
        <p:spPr>
          <a:xfrm>
            <a:off x="2332808" y="3048959"/>
            <a:ext cx="2770546" cy="3185489"/>
          </a:xfrm>
          <a:prstGeom prst="rect">
            <a:avLst/>
          </a:prstGeom>
          <a:noFill/>
          <a:ln>
            <a:noFill/>
          </a:ln>
        </p:spPr>
      </p:pic>
      <p:pic>
        <p:nvPicPr>
          <p:cNvPr descr="Stack Overflow GIFs - Get the best GIF on GIPHY" id="141" name="Google Shape;141;p4"/>
          <p:cNvPicPr preferRelativeResize="0"/>
          <p:nvPr/>
        </p:nvPicPr>
        <p:blipFill rotWithShape="1">
          <a:blip r:embed="rId4">
            <a:alphaModFix/>
          </a:blip>
          <a:srcRect b="0" l="0" r="0" t="0"/>
          <a:stretch/>
        </p:blipFill>
        <p:spPr>
          <a:xfrm>
            <a:off x="6911847" y="3048959"/>
            <a:ext cx="2986033" cy="318548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5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5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500"/>
                                        <p:tgtEl>
                                          <p:spTgt spid="1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p:nvPr/>
        </p:nvSpPr>
        <p:spPr>
          <a:xfrm>
            <a:off x="5256212" y="1981200"/>
            <a:ext cx="1905000" cy="838200"/>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 Structure</a:t>
            </a:r>
            <a:endParaRPr sz="1800">
              <a:solidFill>
                <a:schemeClr val="dk1"/>
              </a:solidFill>
              <a:latin typeface="Calibri"/>
              <a:ea typeface="Calibri"/>
              <a:cs typeface="Calibri"/>
              <a:sym typeface="Calibri"/>
            </a:endParaRPr>
          </a:p>
        </p:txBody>
      </p:sp>
      <p:sp>
        <p:nvSpPr>
          <p:cNvPr id="147" name="Google Shape;147;p5"/>
          <p:cNvSpPr/>
          <p:nvPr/>
        </p:nvSpPr>
        <p:spPr>
          <a:xfrm>
            <a:off x="3198812" y="3429000"/>
            <a:ext cx="2209800" cy="609600"/>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Linear Data Structure</a:t>
            </a:r>
            <a:endParaRPr sz="1800">
              <a:solidFill>
                <a:schemeClr val="dk1"/>
              </a:solidFill>
              <a:latin typeface="Calibri"/>
              <a:ea typeface="Calibri"/>
              <a:cs typeface="Calibri"/>
              <a:sym typeface="Calibri"/>
            </a:endParaRPr>
          </a:p>
        </p:txBody>
      </p:sp>
      <p:sp>
        <p:nvSpPr>
          <p:cNvPr id="148" name="Google Shape;148;p5"/>
          <p:cNvSpPr/>
          <p:nvPr/>
        </p:nvSpPr>
        <p:spPr>
          <a:xfrm>
            <a:off x="7175793" y="3429000"/>
            <a:ext cx="2209800" cy="609600"/>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Non Linear Data Structure</a:t>
            </a:r>
            <a:endParaRPr sz="1800">
              <a:solidFill>
                <a:schemeClr val="dk1"/>
              </a:solidFill>
              <a:latin typeface="Calibri"/>
              <a:ea typeface="Calibri"/>
              <a:cs typeface="Calibri"/>
              <a:sym typeface="Calibri"/>
            </a:endParaRPr>
          </a:p>
        </p:txBody>
      </p:sp>
      <p:sp>
        <p:nvSpPr>
          <p:cNvPr id="149" name="Google Shape;149;p5"/>
          <p:cNvSpPr/>
          <p:nvPr/>
        </p:nvSpPr>
        <p:spPr>
          <a:xfrm>
            <a:off x="1128535" y="4878017"/>
            <a:ext cx="2209800" cy="609600"/>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Array</a:t>
            </a:r>
            <a:endParaRPr sz="1800">
              <a:solidFill>
                <a:schemeClr val="dk1"/>
              </a:solidFill>
              <a:latin typeface="Calibri"/>
              <a:ea typeface="Calibri"/>
              <a:cs typeface="Calibri"/>
              <a:sym typeface="Calibri"/>
            </a:endParaRPr>
          </a:p>
        </p:txBody>
      </p:sp>
      <p:sp>
        <p:nvSpPr>
          <p:cNvPr id="150" name="Google Shape;150;p5"/>
          <p:cNvSpPr/>
          <p:nvPr/>
        </p:nvSpPr>
        <p:spPr>
          <a:xfrm>
            <a:off x="4000616" y="4878017"/>
            <a:ext cx="2209800" cy="609600"/>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Linked List</a:t>
            </a:r>
            <a:endParaRPr sz="1800">
              <a:solidFill>
                <a:schemeClr val="dk1"/>
              </a:solidFill>
              <a:latin typeface="Calibri"/>
              <a:ea typeface="Calibri"/>
              <a:cs typeface="Calibri"/>
              <a:sym typeface="Calibri"/>
            </a:endParaRPr>
          </a:p>
        </p:txBody>
      </p:sp>
      <p:sp>
        <p:nvSpPr>
          <p:cNvPr id="151" name="Google Shape;151;p5"/>
          <p:cNvSpPr/>
          <p:nvPr/>
        </p:nvSpPr>
        <p:spPr>
          <a:xfrm>
            <a:off x="7025097" y="4873528"/>
            <a:ext cx="2209800" cy="609600"/>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Stack</a:t>
            </a:r>
            <a:endParaRPr sz="1800">
              <a:solidFill>
                <a:schemeClr val="dk1"/>
              </a:solidFill>
              <a:latin typeface="Calibri"/>
              <a:ea typeface="Calibri"/>
              <a:cs typeface="Calibri"/>
              <a:sym typeface="Calibri"/>
            </a:endParaRPr>
          </a:p>
        </p:txBody>
      </p:sp>
      <p:cxnSp>
        <p:nvCxnSpPr>
          <p:cNvPr id="152" name="Google Shape;152;p5"/>
          <p:cNvCxnSpPr>
            <a:stCxn id="146" idx="2"/>
          </p:cNvCxnSpPr>
          <p:nvPr/>
        </p:nvCxnSpPr>
        <p:spPr>
          <a:xfrm>
            <a:off x="6208712" y="2819400"/>
            <a:ext cx="0" cy="250500"/>
          </a:xfrm>
          <a:prstGeom prst="straightConnector1">
            <a:avLst/>
          </a:prstGeom>
          <a:noFill/>
          <a:ln cap="flat" cmpd="sng" w="12700">
            <a:solidFill>
              <a:schemeClr val="dk1"/>
            </a:solidFill>
            <a:prstDash val="solid"/>
            <a:round/>
            <a:headEnd len="sm" w="sm" type="none"/>
            <a:tailEnd len="med" w="med" type="triangle"/>
          </a:ln>
        </p:spPr>
      </p:cxnSp>
      <p:cxnSp>
        <p:nvCxnSpPr>
          <p:cNvPr id="153" name="Google Shape;153;p5"/>
          <p:cNvCxnSpPr/>
          <p:nvPr/>
        </p:nvCxnSpPr>
        <p:spPr>
          <a:xfrm>
            <a:off x="4177557" y="3089892"/>
            <a:ext cx="3976981" cy="0"/>
          </a:xfrm>
          <a:prstGeom prst="straightConnector1">
            <a:avLst/>
          </a:prstGeom>
          <a:noFill/>
          <a:ln cap="flat" cmpd="sng" w="12700">
            <a:solidFill>
              <a:schemeClr val="dk1"/>
            </a:solidFill>
            <a:prstDash val="solid"/>
            <a:round/>
            <a:headEnd len="sm" w="sm" type="none"/>
            <a:tailEnd len="sm" w="sm" type="none"/>
          </a:ln>
        </p:spPr>
      </p:cxnSp>
      <p:cxnSp>
        <p:nvCxnSpPr>
          <p:cNvPr id="154" name="Google Shape;154;p5"/>
          <p:cNvCxnSpPr/>
          <p:nvPr/>
        </p:nvCxnSpPr>
        <p:spPr>
          <a:xfrm>
            <a:off x="4189412" y="3070014"/>
            <a:ext cx="0" cy="358986"/>
          </a:xfrm>
          <a:prstGeom prst="straightConnector1">
            <a:avLst/>
          </a:prstGeom>
          <a:noFill/>
          <a:ln cap="flat" cmpd="sng" w="12700">
            <a:solidFill>
              <a:schemeClr val="dk1"/>
            </a:solidFill>
            <a:prstDash val="solid"/>
            <a:round/>
            <a:headEnd len="sm" w="sm" type="none"/>
            <a:tailEnd len="med" w="med" type="triangle"/>
          </a:ln>
        </p:spPr>
      </p:cxnSp>
      <p:cxnSp>
        <p:nvCxnSpPr>
          <p:cNvPr id="155" name="Google Shape;155;p5"/>
          <p:cNvCxnSpPr/>
          <p:nvPr/>
        </p:nvCxnSpPr>
        <p:spPr>
          <a:xfrm>
            <a:off x="8154538" y="3070014"/>
            <a:ext cx="0" cy="358986"/>
          </a:xfrm>
          <a:prstGeom prst="straightConnector1">
            <a:avLst/>
          </a:prstGeom>
          <a:noFill/>
          <a:ln cap="flat" cmpd="sng" w="12700">
            <a:solidFill>
              <a:schemeClr val="dk1"/>
            </a:solidFill>
            <a:prstDash val="solid"/>
            <a:round/>
            <a:headEnd len="sm" w="sm" type="none"/>
            <a:tailEnd len="med" w="med" type="triangle"/>
          </a:ln>
        </p:spPr>
      </p:cxnSp>
      <p:cxnSp>
        <p:nvCxnSpPr>
          <p:cNvPr id="156" name="Google Shape;156;p5"/>
          <p:cNvCxnSpPr/>
          <p:nvPr/>
        </p:nvCxnSpPr>
        <p:spPr>
          <a:xfrm>
            <a:off x="2233435" y="4519031"/>
            <a:ext cx="5896562" cy="0"/>
          </a:xfrm>
          <a:prstGeom prst="straightConnector1">
            <a:avLst/>
          </a:prstGeom>
          <a:noFill/>
          <a:ln cap="flat" cmpd="sng" w="12700">
            <a:solidFill>
              <a:schemeClr val="dk1"/>
            </a:solidFill>
            <a:prstDash val="solid"/>
            <a:round/>
            <a:headEnd len="sm" w="sm" type="none"/>
            <a:tailEnd len="sm" w="sm" type="none"/>
          </a:ln>
        </p:spPr>
      </p:cxnSp>
      <p:cxnSp>
        <p:nvCxnSpPr>
          <p:cNvPr id="157" name="Google Shape;157;p5"/>
          <p:cNvCxnSpPr/>
          <p:nvPr/>
        </p:nvCxnSpPr>
        <p:spPr>
          <a:xfrm>
            <a:off x="2233435" y="4519031"/>
            <a:ext cx="0" cy="358986"/>
          </a:xfrm>
          <a:prstGeom prst="straightConnector1">
            <a:avLst/>
          </a:prstGeom>
          <a:noFill/>
          <a:ln cap="flat" cmpd="sng" w="12700">
            <a:solidFill>
              <a:schemeClr val="dk1"/>
            </a:solidFill>
            <a:prstDash val="solid"/>
            <a:round/>
            <a:headEnd len="sm" w="sm" type="none"/>
            <a:tailEnd len="med" w="med" type="triangle"/>
          </a:ln>
        </p:spPr>
      </p:cxnSp>
      <p:cxnSp>
        <p:nvCxnSpPr>
          <p:cNvPr id="158" name="Google Shape;158;p5"/>
          <p:cNvCxnSpPr/>
          <p:nvPr/>
        </p:nvCxnSpPr>
        <p:spPr>
          <a:xfrm>
            <a:off x="5181716" y="4514542"/>
            <a:ext cx="0" cy="358986"/>
          </a:xfrm>
          <a:prstGeom prst="straightConnector1">
            <a:avLst/>
          </a:prstGeom>
          <a:noFill/>
          <a:ln cap="flat" cmpd="sng" w="12700">
            <a:solidFill>
              <a:schemeClr val="dk1"/>
            </a:solidFill>
            <a:prstDash val="solid"/>
            <a:round/>
            <a:headEnd len="sm" w="sm" type="none"/>
            <a:tailEnd len="med" w="med" type="triangle"/>
          </a:ln>
        </p:spPr>
      </p:cxnSp>
      <p:cxnSp>
        <p:nvCxnSpPr>
          <p:cNvPr id="159" name="Google Shape;159;p5"/>
          <p:cNvCxnSpPr/>
          <p:nvPr/>
        </p:nvCxnSpPr>
        <p:spPr>
          <a:xfrm>
            <a:off x="8129997" y="4514542"/>
            <a:ext cx="0" cy="358986"/>
          </a:xfrm>
          <a:prstGeom prst="straightConnector1">
            <a:avLst/>
          </a:prstGeom>
          <a:noFill/>
          <a:ln cap="flat" cmpd="sng" w="12700">
            <a:solidFill>
              <a:schemeClr val="dk1"/>
            </a:solidFill>
            <a:prstDash val="solid"/>
            <a:round/>
            <a:headEnd len="sm" w="sm" type="none"/>
            <a:tailEnd len="med" w="med" type="triangle"/>
          </a:ln>
        </p:spPr>
      </p:cxnSp>
      <p:cxnSp>
        <p:nvCxnSpPr>
          <p:cNvPr id="160" name="Google Shape;160;p5"/>
          <p:cNvCxnSpPr/>
          <p:nvPr/>
        </p:nvCxnSpPr>
        <p:spPr>
          <a:xfrm>
            <a:off x="4189412" y="4038600"/>
            <a:ext cx="1" cy="475942"/>
          </a:xfrm>
          <a:prstGeom prst="straightConnector1">
            <a:avLst/>
          </a:prstGeom>
          <a:noFill/>
          <a:ln cap="flat" cmpd="sng" w="12700">
            <a:solidFill>
              <a:schemeClr val="dk1"/>
            </a:solidFill>
            <a:prstDash val="solid"/>
            <a:round/>
            <a:headEnd len="sm" w="sm" type="none"/>
            <a:tailEnd len="med" w="med" type="triangle"/>
          </a:ln>
        </p:spPr>
      </p:cxnSp>
      <p:sp>
        <p:nvSpPr>
          <p:cNvPr id="161" name="Google Shape;161;p5"/>
          <p:cNvSpPr txBox="1"/>
          <p:nvPr/>
        </p:nvSpPr>
        <p:spPr>
          <a:xfrm>
            <a:off x="1522414" y="261759"/>
            <a:ext cx="9143998" cy="1020762"/>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rgbClr val="3F3F3F"/>
              </a:buClr>
              <a:buSzPts val="4000"/>
              <a:buFont typeface="Calibri"/>
              <a:buNone/>
            </a:pPr>
            <a:r>
              <a:rPr lang="en-US" sz="4000">
                <a:solidFill>
                  <a:srgbClr val="3F3F3F"/>
                </a:solidFill>
                <a:latin typeface="Calibri"/>
                <a:ea typeface="Calibri"/>
                <a:cs typeface="Calibri"/>
                <a:sym typeface="Calibri"/>
              </a:rPr>
              <a:t>Difference Between Linear Data Structures</a:t>
            </a:r>
            <a:endParaRPr sz="4000">
              <a:solidFill>
                <a:srgbClr val="3F3F3F"/>
              </a:solidFill>
              <a:latin typeface="Calibri"/>
              <a:ea typeface="Calibri"/>
              <a:cs typeface="Calibri"/>
              <a:sym typeface="Calibri"/>
            </a:endParaRPr>
          </a:p>
        </p:txBody>
      </p:sp>
      <p:sp>
        <p:nvSpPr>
          <p:cNvPr id="162" name="Google Shape;162;p5"/>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163" name="Google Shape;163;p5"/>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p:nvPr/>
        </p:nvSpPr>
        <p:spPr>
          <a:xfrm>
            <a:off x="1096963" y="1846263"/>
            <a:ext cx="4937125" cy="592455"/>
          </a:xfrm>
          <a:prstGeom prst="roundRect">
            <a:avLst>
              <a:gd fmla="val 16667" name="adj"/>
            </a:avLst>
          </a:prstGeom>
          <a:solidFill>
            <a:schemeClr val="lt1"/>
          </a:solidFill>
          <a:ln cap="flat" cmpd="sng" w="15875">
            <a:solidFill>
              <a:srgbClr val="8AB73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chemeClr val="lt1"/>
                </a:solidFill>
                <a:latin typeface="Calibri"/>
                <a:ea typeface="Calibri"/>
                <a:cs typeface="Calibri"/>
                <a:sym typeface="Calibri"/>
              </a:rPr>
              <a:t>Array</a:t>
            </a:r>
            <a:endParaRPr sz="1800">
              <a:solidFill>
                <a:schemeClr val="lt1"/>
              </a:solidFill>
              <a:latin typeface="Calibri"/>
              <a:ea typeface="Calibri"/>
              <a:cs typeface="Calibri"/>
              <a:sym typeface="Calibri"/>
            </a:endParaRPr>
          </a:p>
        </p:txBody>
      </p:sp>
      <p:sp>
        <p:nvSpPr>
          <p:cNvPr id="170" name="Google Shape;170;p6"/>
          <p:cNvSpPr/>
          <p:nvPr/>
        </p:nvSpPr>
        <p:spPr>
          <a:xfrm>
            <a:off x="1096963" y="2527586"/>
            <a:ext cx="4937125" cy="592455"/>
          </a:xfrm>
          <a:prstGeom prst="rect">
            <a:avLst/>
          </a:prstGeom>
          <a:noFill/>
          <a:ln>
            <a:noFill/>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Random Access in a constant time</a:t>
            </a:r>
            <a:endParaRPr b="0" i="0" sz="1800" u="none" cap="none" strike="noStrike">
              <a:solidFill>
                <a:schemeClr val="dk1"/>
              </a:solidFill>
              <a:latin typeface="Calibri"/>
              <a:ea typeface="Calibri"/>
              <a:cs typeface="Calibri"/>
              <a:sym typeface="Calibri"/>
            </a:endParaRPr>
          </a:p>
        </p:txBody>
      </p:sp>
      <p:sp>
        <p:nvSpPr>
          <p:cNvPr id="171" name="Google Shape;171;p6"/>
          <p:cNvSpPr/>
          <p:nvPr/>
        </p:nvSpPr>
        <p:spPr>
          <a:xfrm>
            <a:off x="1096963" y="3208909"/>
            <a:ext cx="4937125" cy="592455"/>
          </a:xfrm>
          <a:prstGeom prst="roundRect">
            <a:avLst>
              <a:gd fmla="val 16667" name="adj"/>
            </a:avLst>
          </a:prstGeom>
          <a:solidFill>
            <a:schemeClr val="lt1"/>
          </a:solidFill>
          <a:ln cap="flat" cmpd="sng" w="15875">
            <a:solidFill>
              <a:srgbClr val="8AB73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chemeClr val="lt1"/>
                </a:solidFill>
                <a:latin typeface="Calibri"/>
                <a:ea typeface="Calibri"/>
                <a:cs typeface="Calibri"/>
                <a:sym typeface="Calibri"/>
              </a:rPr>
              <a:t>Linked List</a:t>
            </a:r>
            <a:endParaRPr sz="1800">
              <a:solidFill>
                <a:schemeClr val="lt1"/>
              </a:solidFill>
              <a:latin typeface="Calibri"/>
              <a:ea typeface="Calibri"/>
              <a:cs typeface="Calibri"/>
              <a:sym typeface="Calibri"/>
            </a:endParaRPr>
          </a:p>
        </p:txBody>
      </p:sp>
      <p:sp>
        <p:nvSpPr>
          <p:cNvPr id="172" name="Google Shape;172;p6"/>
          <p:cNvSpPr/>
          <p:nvPr/>
        </p:nvSpPr>
        <p:spPr>
          <a:xfrm>
            <a:off x="1096963" y="3890232"/>
            <a:ext cx="4937125" cy="592455"/>
          </a:xfrm>
          <a:prstGeom prst="rect">
            <a:avLst/>
          </a:prstGeom>
          <a:noFill/>
          <a:ln>
            <a:noFill/>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Sequential Access is possible</a:t>
            </a:r>
            <a:endParaRPr b="0" i="0" sz="1800" u="none" cap="none" strike="noStrike">
              <a:solidFill>
                <a:schemeClr val="dk1"/>
              </a:solidFill>
              <a:latin typeface="Calibri"/>
              <a:ea typeface="Calibri"/>
              <a:cs typeface="Calibri"/>
              <a:sym typeface="Calibri"/>
            </a:endParaRPr>
          </a:p>
        </p:txBody>
      </p:sp>
      <p:sp>
        <p:nvSpPr>
          <p:cNvPr id="173" name="Google Shape;173;p6"/>
          <p:cNvSpPr/>
          <p:nvPr/>
        </p:nvSpPr>
        <p:spPr>
          <a:xfrm>
            <a:off x="1096963" y="4571555"/>
            <a:ext cx="4937125" cy="592455"/>
          </a:xfrm>
          <a:prstGeom prst="roundRect">
            <a:avLst>
              <a:gd fmla="val 16667" name="adj"/>
            </a:avLst>
          </a:prstGeom>
          <a:solidFill>
            <a:schemeClr val="lt1"/>
          </a:solidFill>
          <a:ln cap="flat" cmpd="sng" w="15875">
            <a:solidFill>
              <a:srgbClr val="8AB73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chemeClr val="lt1"/>
                </a:solidFill>
                <a:latin typeface="Calibri"/>
                <a:ea typeface="Calibri"/>
                <a:cs typeface="Calibri"/>
                <a:sym typeface="Calibri"/>
              </a:rPr>
              <a:t>Stack</a:t>
            </a:r>
            <a:endParaRPr sz="1800">
              <a:solidFill>
                <a:schemeClr val="lt1"/>
              </a:solidFill>
              <a:latin typeface="Calibri"/>
              <a:ea typeface="Calibri"/>
              <a:cs typeface="Calibri"/>
              <a:sym typeface="Calibri"/>
            </a:endParaRPr>
          </a:p>
        </p:txBody>
      </p:sp>
      <p:sp>
        <p:nvSpPr>
          <p:cNvPr id="174" name="Google Shape;174;p6"/>
          <p:cNvSpPr/>
          <p:nvPr/>
        </p:nvSpPr>
        <p:spPr>
          <a:xfrm>
            <a:off x="1096963" y="5252878"/>
            <a:ext cx="4937125" cy="592455"/>
          </a:xfrm>
          <a:prstGeom prst="rect">
            <a:avLst/>
          </a:prstGeom>
          <a:noFill/>
          <a:ln>
            <a:noFill/>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Limited Access is possible</a:t>
            </a:r>
            <a:endParaRPr b="0" i="0" sz="1800" u="none" cap="none" strike="noStrike">
              <a:solidFill>
                <a:schemeClr val="dk1"/>
              </a:solidFill>
              <a:latin typeface="Calibri"/>
              <a:ea typeface="Calibri"/>
              <a:cs typeface="Calibri"/>
              <a:sym typeface="Calibri"/>
            </a:endParaRPr>
          </a:p>
        </p:txBody>
      </p:sp>
      <p:pic>
        <p:nvPicPr>
          <p:cNvPr descr="What is sequential access with example - IT Release" id="175" name="Google Shape;175;p6"/>
          <p:cNvPicPr preferRelativeResize="0"/>
          <p:nvPr>
            <p:ph idx="2" type="body"/>
          </p:nvPr>
        </p:nvPicPr>
        <p:blipFill rotWithShape="1">
          <a:blip r:embed="rId3">
            <a:alphaModFix/>
          </a:blip>
          <a:srcRect b="0" l="0" r="0" t="0"/>
          <a:stretch/>
        </p:blipFill>
        <p:spPr>
          <a:xfrm>
            <a:off x="6704012" y="3120981"/>
            <a:ext cx="4779837" cy="1468567"/>
          </a:xfrm>
          <a:prstGeom prst="rect">
            <a:avLst/>
          </a:prstGeom>
          <a:noFill/>
          <a:ln>
            <a:noFill/>
          </a:ln>
        </p:spPr>
      </p:pic>
      <p:sp>
        <p:nvSpPr>
          <p:cNvPr id="176" name="Google Shape;176;p6"/>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177" name="Google Shape;177;p6"/>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What is Linear?" id="178" name="Google Shape;178;p6"/>
          <p:cNvPicPr preferRelativeResize="0"/>
          <p:nvPr/>
        </p:nvPicPr>
        <p:blipFill rotWithShape="1">
          <a:blip r:embed="rId4">
            <a:alphaModFix/>
          </a:blip>
          <a:srcRect b="9766" l="0" r="0" t="45253"/>
          <a:stretch/>
        </p:blipFill>
        <p:spPr>
          <a:xfrm>
            <a:off x="6372938" y="1905000"/>
            <a:ext cx="4903073" cy="1219201"/>
          </a:xfrm>
          <a:prstGeom prst="rect">
            <a:avLst/>
          </a:prstGeom>
          <a:noFill/>
          <a:ln>
            <a:noFill/>
          </a:ln>
        </p:spPr>
      </p:pic>
      <p:sp>
        <p:nvSpPr>
          <p:cNvPr id="179" name="Google Shape;179;p6"/>
          <p:cNvSpPr txBox="1"/>
          <p:nvPr/>
        </p:nvSpPr>
        <p:spPr>
          <a:xfrm>
            <a:off x="1522414" y="261759"/>
            <a:ext cx="9143998" cy="1020762"/>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rgbClr val="3F3F3F"/>
              </a:buClr>
              <a:buSzPts val="4000"/>
              <a:buFont typeface="Calibri"/>
              <a:buNone/>
            </a:pPr>
            <a:r>
              <a:rPr lang="en-US" sz="4000">
                <a:solidFill>
                  <a:srgbClr val="3F3F3F"/>
                </a:solidFill>
                <a:latin typeface="Calibri"/>
                <a:ea typeface="Calibri"/>
                <a:cs typeface="Calibri"/>
                <a:sym typeface="Calibri"/>
              </a:rPr>
              <a:t>Difference Between Linear Data Structures</a:t>
            </a:r>
            <a:endParaRPr sz="4000">
              <a:solidFill>
                <a:srgbClr val="3F3F3F"/>
              </a:solidFill>
              <a:latin typeface="Calibri"/>
              <a:ea typeface="Calibri"/>
              <a:cs typeface="Calibri"/>
              <a:sym typeface="Calibri"/>
            </a:endParaRPr>
          </a:p>
        </p:txBody>
      </p:sp>
      <p:pic>
        <p:nvPicPr>
          <p:cNvPr descr="Difference between Stack and Queue Data Structures - GeeksforGeeks" id="180" name="Google Shape;180;p6"/>
          <p:cNvPicPr preferRelativeResize="0"/>
          <p:nvPr/>
        </p:nvPicPr>
        <p:blipFill rotWithShape="1">
          <a:blip r:embed="rId5">
            <a:alphaModFix/>
          </a:blip>
          <a:srcRect b="15578" l="29886" r="26594" t="0"/>
          <a:stretch/>
        </p:blipFill>
        <p:spPr>
          <a:xfrm>
            <a:off x="8532812" y="4340182"/>
            <a:ext cx="1371601" cy="183201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7"/>
          <p:cNvSpPr txBox="1"/>
          <p:nvPr>
            <p:ph type="title"/>
          </p:nvPr>
        </p:nvSpPr>
        <p:spPr>
          <a:xfrm>
            <a:off x="1096994" y="758952"/>
            <a:ext cx="10055781"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7900"/>
              <a:buFont typeface="Calibri"/>
              <a:buNone/>
            </a:pPr>
            <a:r>
              <a:rPr lang="en-US"/>
              <a:t>Going Deep Into Stack</a:t>
            </a:r>
            <a:endParaRPr/>
          </a:p>
        </p:txBody>
      </p:sp>
      <p:sp>
        <p:nvSpPr>
          <p:cNvPr id="186" name="Google Shape;186;p7"/>
          <p:cNvSpPr txBox="1"/>
          <p:nvPr>
            <p:ph idx="1" type="body"/>
          </p:nvPr>
        </p:nvSpPr>
        <p:spPr>
          <a:xfrm>
            <a:off x="1096994" y="4453128"/>
            <a:ext cx="10055781"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300"/>
              <a:buNone/>
            </a:pPr>
            <a:r>
              <a:rPr lang="en-US"/>
              <a:t>LET’S GO!!</a:t>
            </a:r>
            <a:endParaRPr/>
          </a:p>
        </p:txBody>
      </p:sp>
      <p:sp>
        <p:nvSpPr>
          <p:cNvPr id="187" name="Google Shape;187;p7"/>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188" name="Google Shape;188;p7"/>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descr="Stack-Push-Pop COVID Testing - Marginal REVOLUTION" id="193" name="Google Shape;193;p8"/>
          <p:cNvPicPr preferRelativeResize="0"/>
          <p:nvPr>
            <p:ph idx="2" type="body"/>
          </p:nvPr>
        </p:nvPicPr>
        <p:blipFill rotWithShape="1">
          <a:blip r:embed="rId3">
            <a:alphaModFix/>
          </a:blip>
          <a:srcRect b="0" l="0" r="0" t="0"/>
          <a:stretch/>
        </p:blipFill>
        <p:spPr>
          <a:xfrm>
            <a:off x="2886384" y="1981200"/>
            <a:ext cx="6477000" cy="3886200"/>
          </a:xfrm>
          <a:prstGeom prst="rect">
            <a:avLst/>
          </a:prstGeom>
          <a:noFill/>
          <a:ln>
            <a:noFill/>
          </a:ln>
        </p:spPr>
      </p:pic>
      <p:sp>
        <p:nvSpPr>
          <p:cNvPr id="194" name="Google Shape;194;p8"/>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195" name="Google Shape;195;p8"/>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6" name="Google Shape;196;p8"/>
          <p:cNvSpPr txBox="1"/>
          <p:nvPr/>
        </p:nvSpPr>
        <p:spPr>
          <a:xfrm>
            <a:off x="1522414" y="261759"/>
            <a:ext cx="9143998" cy="1020762"/>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rgbClr val="3F3F3F"/>
              </a:buClr>
              <a:buSzPts val="4000"/>
              <a:buFont typeface="Calibri"/>
              <a:buNone/>
            </a:pPr>
            <a:r>
              <a:rPr lang="en-US" sz="4000">
                <a:solidFill>
                  <a:srgbClr val="3F3F3F"/>
                </a:solidFill>
                <a:latin typeface="Calibri"/>
                <a:ea typeface="Calibri"/>
                <a:cs typeface="Calibri"/>
                <a:sym typeface="Calibri"/>
              </a:rPr>
              <a:t>Stack Rules</a:t>
            </a:r>
            <a:endParaRPr sz="4000">
              <a:solidFill>
                <a:srgbClr val="3F3F3F"/>
              </a:solidFill>
              <a:latin typeface="Calibri"/>
              <a:ea typeface="Calibri"/>
              <a:cs typeface="Calibri"/>
              <a:sym typeface="Calibri"/>
            </a:endParaRPr>
          </a:p>
        </p:txBody>
      </p:sp>
      <p:sp>
        <p:nvSpPr>
          <p:cNvPr id="197" name="Google Shape;197;p8"/>
          <p:cNvSpPr/>
          <p:nvPr/>
        </p:nvSpPr>
        <p:spPr>
          <a:xfrm>
            <a:off x="989012" y="2133600"/>
            <a:ext cx="1752600" cy="1905000"/>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Insertion and deletion is only possible from one end, that’s  from top</a:t>
            </a:r>
            <a:endParaRPr sz="1800">
              <a:solidFill>
                <a:schemeClr val="dk1"/>
              </a:solidFill>
              <a:latin typeface="Calibri"/>
              <a:ea typeface="Calibri"/>
              <a:cs typeface="Calibri"/>
              <a:sym typeface="Calibri"/>
            </a:endParaRPr>
          </a:p>
        </p:txBody>
      </p:sp>
      <p:sp>
        <p:nvSpPr>
          <p:cNvPr id="198" name="Google Shape;198;p8"/>
          <p:cNvSpPr/>
          <p:nvPr/>
        </p:nvSpPr>
        <p:spPr>
          <a:xfrm>
            <a:off x="9790112" y="3733800"/>
            <a:ext cx="1752600" cy="1905000"/>
          </a:xfrm>
          <a:prstGeom prst="roundRect">
            <a:avLst>
              <a:gd fmla="val 16667" name="adj"/>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You can’t insert or delete an element from bottom or left or right</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500"/>
                                        <p:tgtEl>
                                          <p:spTgt spid="19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500"/>
                                        <p:tgtEl>
                                          <p:spTgt spid="1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descr="Lightbox" id="203" name="Google Shape;203;p9"/>
          <p:cNvPicPr preferRelativeResize="0"/>
          <p:nvPr/>
        </p:nvPicPr>
        <p:blipFill rotWithShape="1">
          <a:blip r:embed="rId3">
            <a:alphaModFix/>
          </a:blip>
          <a:srcRect b="0" l="0" r="0" t="0"/>
          <a:stretch/>
        </p:blipFill>
        <p:spPr>
          <a:xfrm>
            <a:off x="1751012" y="2057399"/>
            <a:ext cx="8686800" cy="2601319"/>
          </a:xfrm>
          <a:prstGeom prst="rect">
            <a:avLst/>
          </a:prstGeom>
          <a:noFill/>
          <a:ln>
            <a:noFill/>
          </a:ln>
        </p:spPr>
      </p:pic>
      <p:sp>
        <p:nvSpPr>
          <p:cNvPr id="204" name="Google Shape;204;p9"/>
          <p:cNvSpPr/>
          <p:nvPr/>
        </p:nvSpPr>
        <p:spPr>
          <a:xfrm>
            <a:off x="1446212" y="4632961"/>
            <a:ext cx="9215392"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Consider an example of plates stacked over one another in the canteen. The plate which is at the top is the first one to be removed, i.e. the plate which has been placed at the bottommost position remains in the stack for the longest period of time. So, it can be simply seen to follow LIFO(Last In First Out)/FILO(First In Last Out) order.</a:t>
            </a:r>
            <a:endParaRPr/>
          </a:p>
        </p:txBody>
      </p:sp>
      <p:sp>
        <p:nvSpPr>
          <p:cNvPr id="205" name="Google Shape;205;p9"/>
          <p:cNvSpPr txBox="1"/>
          <p:nvPr/>
        </p:nvSpPr>
        <p:spPr>
          <a:xfrm>
            <a:off x="1522414" y="261759"/>
            <a:ext cx="9143998" cy="1020762"/>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Clr>
                <a:srgbClr val="3F3F3F"/>
              </a:buClr>
              <a:buSzPts val="4000"/>
              <a:buFont typeface="Calibri"/>
              <a:buNone/>
            </a:pPr>
            <a:r>
              <a:rPr lang="en-US" sz="4000">
                <a:solidFill>
                  <a:srgbClr val="3F3F3F"/>
                </a:solidFill>
                <a:latin typeface="Calibri"/>
                <a:ea typeface="Calibri"/>
                <a:cs typeface="Calibri"/>
                <a:sym typeface="Calibri"/>
              </a:rPr>
              <a:t>Stack Order</a:t>
            </a:r>
            <a:endParaRPr sz="4000">
              <a:solidFill>
                <a:srgbClr val="3F3F3F"/>
              </a:solidFill>
              <a:latin typeface="Calibri"/>
              <a:ea typeface="Calibri"/>
              <a:cs typeface="Calibri"/>
              <a:sym typeface="Calibri"/>
            </a:endParaRPr>
          </a:p>
        </p:txBody>
      </p:sp>
      <p:sp>
        <p:nvSpPr>
          <p:cNvPr id="206" name="Google Shape;206;p9"/>
          <p:cNvSpPr txBox="1"/>
          <p:nvPr>
            <p:ph idx="10" type="dt"/>
          </p:nvPr>
        </p:nvSpPr>
        <p:spPr>
          <a:xfrm>
            <a:off x="1096995" y="6459786"/>
            <a:ext cx="24716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29 April 2021</a:t>
            </a:r>
            <a:endParaRPr/>
          </a:p>
        </p:txBody>
      </p:sp>
      <p:sp>
        <p:nvSpPr>
          <p:cNvPr id="207" name="Google Shape;207;p9"/>
          <p:cNvSpPr txBox="1"/>
          <p:nvPr>
            <p:ph idx="12" type="sldNum"/>
          </p:nvPr>
        </p:nvSpPr>
        <p:spPr>
          <a:xfrm>
            <a:off x="9897880" y="6459786"/>
            <a:ext cx="13116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halkboard_16x9">
      <a:dk1>
        <a:srgbClr val="000000"/>
      </a:dk1>
      <a:lt1>
        <a:srgbClr val="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2021-04-08T06:24:32Z</dcterms:created>
  <dc:creator>Shahriar Rahman Khan Nehal</dc:creator>
</cp:coreProperties>
</file>