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95" r:id="rId4"/>
    <p:sldId id="303" r:id="rId5"/>
    <p:sldId id="297" r:id="rId6"/>
    <p:sldId id="298" r:id="rId7"/>
    <p:sldId id="296" r:id="rId8"/>
    <p:sldId id="299" r:id="rId9"/>
    <p:sldId id="300" r:id="rId10"/>
    <p:sldId id="301" r:id="rId11"/>
    <p:sldId id="294" r:id="rId12"/>
    <p:sldId id="304" r:id="rId13"/>
    <p:sldId id="308" r:id="rId14"/>
    <p:sldId id="305" r:id="rId15"/>
    <p:sldId id="306" r:id="rId16"/>
    <p:sldId id="307" r:id="rId17"/>
    <p:sldId id="309" r:id="rId18"/>
    <p:sldId id="310" r:id="rId19"/>
    <p:sldId id="311" r:id="rId20"/>
    <p:sldId id="327" r:id="rId21"/>
    <p:sldId id="328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3" r:id="rId33"/>
    <p:sldId id="322" r:id="rId34"/>
    <p:sldId id="324" r:id="rId35"/>
    <p:sldId id="325" r:id="rId36"/>
    <p:sldId id="326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E3223-B9E8-4CE3-8FE5-58D3D2C7ED2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 smtClean="0">
                <a:latin typeface="Georgia" panose="02040502050405020303" pitchFamily="18" charset="0"/>
              </a:rPr>
              <a:t>SWAPNIL  BISWAS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FB3B-E8C2-4FAF-BF33-46DD8248D72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F80-B964-473B-A140-D72DFA3A8DA6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B5A8-DD69-4F10-8472-B0E92C80106E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3839-035E-4AEE-9E72-FB3929BBDCF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FC-57D5-46DD-92E4-848FB4D5C9E6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792-ADEE-4C48-B627-1000F61A9B8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689E-F3B3-4C37-9F74-16603AA878A1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F0DC-D72C-4D14-B254-F2BAEC8D36D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8EF509-069C-4483-A881-8B062D4C39AB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647-44E0-4F4C-A6D1-ABC267DA5814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41F635-97DD-4FB8-9AD4-F65E6EB1DF6E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7CCE-9D19-47F3-8937-191B9EF6319B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 EDGE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65976" y="1840569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57281" y="2775337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27299" y="2775337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97317" y="277533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67335" y="2775337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37353" y="2775337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07371" y="277533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08353" y="277533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978371" y="277533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448389" y="277533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18407" y="277533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388425" y="277533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858443" y="277533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906574" y="2713892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5137440" y="32016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7607" y="32016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79400" y="31983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549567" y="31983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15439" y="31983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85606" y="31983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90435" y="320161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60602" y="320161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32395" y="319831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002562" y="319831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468434" y="319831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938601" y="319831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5454" y="246267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15621" y="24626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87414" y="245937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7581" y="245937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023453" y="24593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493620" y="24593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90435" y="244518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060602" y="24451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532395" y="244188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002562" y="244188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468434" y="2441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938601" y="244188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65976" y="1831184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057281" y="181028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= 0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057281" y="219236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06915" y="282215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577082" y="282215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048875" y="28188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19042" y="28188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84914" y="28188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55081" y="281885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56270" y="281853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26437" y="281853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498230" y="28152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968397" y="28152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434269" y="28152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904436" y="281523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84998" y="2544614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831429" y="4424359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022734" y="5359127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492752" y="5359127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962770" y="535912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432788" y="5359127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902806" y="5359127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372824" y="535912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473806" y="535912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8943824" y="535912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413842" y="535912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883860" y="535912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353878" y="5359126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0823896" y="535912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7872027" y="5297682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5102893" y="57854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573060" y="57854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44853" y="57821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515020" y="57821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80892" y="57821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451059" y="57821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555888" y="578540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026055" y="578540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497848" y="5782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9968015" y="5782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433887" y="5782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904054" y="578210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110907" y="504646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581074" y="5046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052867" y="50431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523034" y="504316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88906" y="5043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59073" y="50431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555888" y="50289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026055" y="502897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497848" y="502567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968015" y="502567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433887" y="50256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904054" y="502567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831429" y="4414974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022734" y="4394070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r>
              <a:rPr lang="en-US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 = 0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022734" y="4776152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072368" y="54059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542535" y="540594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014328" y="54026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484495" y="54026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950367" y="54026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420534" y="54026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521723" y="54023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991890" y="540232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463683" y="53990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933850" y="53990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99722" y="53990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869889" y="539902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493322" y="505706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248214" y="2120844"/>
            <a:ext cx="217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createEdge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(u, v, ‘F’);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7408723" y="2774223"/>
            <a:ext cx="470018" cy="46189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419187" y="3703589"/>
            <a:ext cx="45206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oid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createEdge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(Node *u, Node *v, char c){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925895" y="4087999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relPos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(c);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924426" y="4495438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 -&gt; 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v;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45148" y="2966267"/>
            <a:ext cx="722054" cy="1445625"/>
            <a:chOff x="7972438" y="3083521"/>
            <a:chExt cx="722054" cy="1445625"/>
          </a:xfrm>
        </p:grpSpPr>
        <p:grpSp>
          <p:nvGrpSpPr>
            <p:cNvPr id="7" name="Group 6"/>
            <p:cNvGrpSpPr/>
            <p:nvPr/>
          </p:nvGrpSpPr>
          <p:grpSpPr>
            <a:xfrm>
              <a:off x="7972438" y="3083521"/>
              <a:ext cx="668745" cy="1445625"/>
              <a:chOff x="7032400" y="3095781"/>
              <a:chExt cx="668745" cy="1445625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7074399" y="3132711"/>
                <a:ext cx="626746" cy="140869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/>
              <p:cNvSpPr/>
              <p:nvPr/>
            </p:nvSpPr>
            <p:spPr>
              <a:xfrm>
                <a:off x="7032400" y="3095781"/>
                <a:ext cx="114103" cy="114103"/>
              </a:xfrm>
              <a:prstGeom prst="ellipse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8" name="TextBox 187"/>
            <p:cNvSpPr txBox="1"/>
            <p:nvPr/>
          </p:nvSpPr>
          <p:spPr>
            <a:xfrm>
              <a:off x="8397616" y="3718667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F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 animBg="1"/>
      <p:bldP spid="185" grpId="0"/>
      <p:bldP spid="186" grpId="0"/>
      <p:bldP spid="1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97280" y="1725809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4527" y="247182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20888" y="252973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918043" y="281048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918043" y="285639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078988" y="30826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104811" y="315734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80869" y="2006024"/>
            <a:ext cx="1874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64527" y="247182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25219" y="279643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726439" y="252973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057223" y="30788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917200" y="2851994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103968" y="314396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25812" y="3669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247383" y="370686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028319" y="415421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086031" y="2329157"/>
            <a:ext cx="188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7697639" y="24632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26439" y="252973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733075" y="28095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89718" y="286260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422584" y="3716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443369" y="377627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6422584" y="47029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47062" y="474758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6374244" y="558922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92021" y="2655810"/>
            <a:ext cx="211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nsert(“MISTCE”)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660770" y="247182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932918" y="279643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726439" y="253703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0077285" y="30959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912132" y="284489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9219219" y="36659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86" name="Rectangle 85"/>
          <p:cNvSpPr/>
          <p:nvPr/>
        </p:nvSpPr>
        <p:spPr>
          <a:xfrm>
            <a:off x="10108367" y="314513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0066835" y="418053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6" name="Rectangle 95"/>
          <p:cNvSpPr/>
          <p:nvPr/>
        </p:nvSpPr>
        <p:spPr>
          <a:xfrm>
            <a:off x="9253976" y="371631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107951" y="4251715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9217428" y="4809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253792" y="4869605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9161721" y="563533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275075" y="1724361"/>
            <a:ext cx="18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694883" y="24718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754288" y="280264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427797" y="37163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7708217" y="2527492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6784636" y="287036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456597" y="377627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5410671" y="4715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5435482" y="476960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360430" y="559489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275075" y="2009381"/>
            <a:ext cx="21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nsert(“MISTME”)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7657577" y="246977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8927554" y="280219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0065673" y="307887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212521" y="36526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7731228" y="253253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910775" y="285584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116423" y="313882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10042282" y="41892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10097617" y="4241440"/>
            <a:ext cx="260116" cy="249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11057909" y="4793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11091902" y="4863707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1013143" y="5632797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3275075" y="2307280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nsert(“BUP”)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690573" y="24632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33075" y="282093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713768" y="2531783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6433465" y="37168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782641" y="286656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6441353" y="377956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3285677" y="2628474"/>
            <a:ext cx="16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nsert(“CU”)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675231" y="246753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7722066" y="2531701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/>
          <p:cNvSpPr txBox="1"/>
          <p:nvPr/>
        </p:nvSpPr>
        <p:spPr>
          <a:xfrm>
            <a:off x="7684815" y="329560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7729434" y="336783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136408" y="4028984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5363161" y="1731001"/>
            <a:ext cx="186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nsert(“MIST”)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7648223" y="246502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926859" y="2814439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071102" y="30729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9257475" y="371863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9211676" y="36563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7715365" y="2540748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8920037" y="2866694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10098210" y="3146869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10033608" y="4163065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9673071" y="4788516"/>
            <a:ext cx="1191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ALREDY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INSERTED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9244792" y="3720186"/>
            <a:ext cx="260116" cy="249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045707" y="2958462"/>
            <a:ext cx="22690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oid insert(string  x){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232945" y="3577555"/>
            <a:ext cx="30075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for(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=0;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x.size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();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++){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942847" y="382214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har c = x[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554768" y="3835372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relPos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(c);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237931" y="3278238"/>
            <a:ext cx="179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*u = root;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978187" y="4106707"/>
            <a:ext cx="2780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If(u-&gt;children[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]==NULL){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264628" y="4404366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*v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createNode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2267201" y="4714736"/>
            <a:ext cx="2059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createEdge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(u, v, c);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943530" y="5248074"/>
            <a:ext cx="20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u-&gt;children[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211705" y="577086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1;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4866" y="2976705"/>
            <a:ext cx="4262683" cy="33456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673071" y="4769606"/>
            <a:ext cx="1191801" cy="72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7390881" y="4656864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7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>
                      <p:stCondLst>
                        <p:cond delay="indefinite"/>
                      </p:stCondLst>
                      <p:childTnLst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3" fill="hold">
                      <p:stCondLst>
                        <p:cond delay="indefinite"/>
                      </p:stCondLst>
                      <p:childTnLst>
                        <p:par>
                          <p:cTn id="584" fill="hold">
                            <p:stCondLst>
                              <p:cond delay="0"/>
                            </p:stCondLst>
                            <p:childTnLst>
                              <p:par>
                                <p:cTn id="5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8" fill="hold">
                      <p:stCondLst>
                        <p:cond delay="indefinite"/>
                      </p:stCondLst>
                      <p:childTnLst>
                        <p:par>
                          <p:cTn id="589" fill="hold">
                            <p:stCondLst>
                              <p:cond delay="0"/>
                            </p:stCondLst>
                            <p:childTnLst>
                              <p:par>
                                <p:cTn id="5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8" fill="hold">
                      <p:stCondLst>
                        <p:cond delay="indefinite"/>
                      </p:stCondLst>
                      <p:childTnLst>
                        <p:par>
                          <p:cTn id="619" fill="hold">
                            <p:stCondLst>
                              <p:cond delay="0"/>
                            </p:stCondLst>
                            <p:childTnLst>
                              <p:par>
                                <p:cTn id="6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7" fill="hold">
                      <p:stCondLst>
                        <p:cond delay="indefinite"/>
                      </p:stCondLst>
                      <p:childTnLst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2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7" fill="hold">
                      <p:stCondLst>
                        <p:cond delay="indefinite"/>
                      </p:stCondLst>
                      <p:childTnLst>
                        <p:par>
                          <p:cTn id="638" fill="hold">
                            <p:stCondLst>
                              <p:cond delay="0"/>
                            </p:stCondLst>
                            <p:childTnLst>
                              <p:par>
                                <p:cTn id="6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4" fill="hold">
                      <p:stCondLst>
                        <p:cond delay="indefinite"/>
                      </p:stCondLst>
                      <p:childTnLst>
                        <p:par>
                          <p:cTn id="655" fill="hold">
                            <p:stCondLst>
                              <p:cond delay="0"/>
                            </p:stCondLst>
                            <p:childTnLst>
                              <p:par>
                                <p:cTn id="6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8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9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0" fill="hold">
                      <p:stCondLst>
                        <p:cond delay="indefinite"/>
                      </p:stCondLst>
                      <p:childTnLst>
                        <p:par>
                          <p:cTn id="661" fill="hold">
                            <p:stCondLst>
                              <p:cond delay="0"/>
                            </p:stCondLst>
                            <p:childTnLst>
                              <p:par>
                                <p:cTn id="6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6" fill="hold">
                      <p:stCondLst>
                        <p:cond delay="indefinite"/>
                      </p:stCondLst>
                      <p:childTnLst>
                        <p:par>
                          <p:cTn id="667" fill="hold">
                            <p:stCondLst>
                              <p:cond delay="0"/>
                            </p:stCondLst>
                            <p:childTnLst>
                              <p:par>
                                <p:cTn id="6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2" fill="hold">
                      <p:stCondLst>
                        <p:cond delay="indefinite"/>
                      </p:stCondLst>
                      <p:childTnLst>
                        <p:par>
                          <p:cTn id="673" fill="hold">
                            <p:stCondLst>
                              <p:cond delay="0"/>
                            </p:stCondLst>
                            <p:childTnLst>
                              <p:par>
                                <p:cTn id="6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8" fill="hold">
                      <p:stCondLst>
                        <p:cond delay="indefinite"/>
                      </p:stCondLst>
                      <p:childTnLst>
                        <p:par>
                          <p:cTn id="679" fill="hold">
                            <p:stCondLst>
                              <p:cond delay="0"/>
                            </p:stCondLst>
                            <p:childTnLst>
                              <p:par>
                                <p:cTn id="6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4" fill="hold">
                      <p:stCondLst>
                        <p:cond delay="indefinite"/>
                      </p:stCondLst>
                      <p:childTnLst>
                        <p:par>
                          <p:cTn id="685" fill="hold">
                            <p:stCondLst>
                              <p:cond delay="0"/>
                            </p:stCondLst>
                            <p:childTnLst>
                              <p:par>
                                <p:cTn id="6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>
                      <p:stCondLst>
                        <p:cond delay="indefinite"/>
                      </p:stCondLst>
                      <p:childTnLst>
                        <p:par>
                          <p:cTn id="691" fill="hold">
                            <p:stCondLst>
                              <p:cond delay="0"/>
                            </p:stCondLst>
                            <p:childTnLst>
                              <p:par>
                                <p:cTn id="6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2" fill="hold">
                      <p:stCondLst>
                        <p:cond delay="indefinite"/>
                      </p:stCondLst>
                      <p:childTnLst>
                        <p:par>
                          <p:cTn id="703" fill="hold">
                            <p:stCondLst>
                              <p:cond delay="0"/>
                            </p:stCondLst>
                            <p:childTnLst>
                              <p:par>
                                <p:cTn id="7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6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17" grpId="0"/>
      <p:bldP spid="18" grpId="0"/>
      <p:bldP spid="13" grpId="0" animBg="1"/>
      <p:bldP spid="19" grpId="0"/>
      <p:bldP spid="20" grpId="0" animBg="1"/>
      <p:bldP spid="22" grpId="0"/>
      <p:bldP spid="23" grpId="0" animBg="1"/>
      <p:bldP spid="28" grpId="0"/>
      <p:bldP spid="30" grpId="0" animBg="1"/>
      <p:bldP spid="31" grpId="0" animBg="1"/>
      <p:bldP spid="33" grpId="0"/>
      <p:bldP spid="34" grpId="0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/>
      <p:bldP spid="42" grpId="0" animBg="1"/>
      <p:bldP spid="43" grpId="0" animBg="1"/>
      <p:bldP spid="46" grpId="0" animBg="1"/>
      <p:bldP spid="47" grpId="0"/>
      <p:bldP spid="49" grpId="0"/>
      <p:bldP spid="50" grpId="0" animBg="1"/>
      <p:bldP spid="61" grpId="0"/>
      <p:bldP spid="62" grpId="0" animBg="1"/>
      <p:bldP spid="63" grpId="0" animBg="1"/>
      <p:bldP spid="64" grpId="0"/>
      <p:bldP spid="65" grpId="0" animBg="1"/>
      <p:bldP spid="66" grpId="0"/>
      <p:bldP spid="69" grpId="0"/>
      <p:bldP spid="70" grpId="0" animBg="1"/>
      <p:bldP spid="71" grpId="0" animBg="1"/>
      <p:bldP spid="74" grpId="0"/>
      <p:bldP spid="75" grpId="0"/>
      <p:bldP spid="76" grpId="0" animBg="1"/>
      <p:bldP spid="77" grpId="0"/>
      <p:bldP spid="78" grpId="0" animBg="1"/>
      <p:bldP spid="82" grpId="0"/>
      <p:bldP spid="83" grpId="0" animBg="1"/>
      <p:bldP spid="84" grpId="0" animBg="1"/>
      <p:bldP spid="85" grpId="0"/>
      <p:bldP spid="88" grpId="0"/>
      <p:bldP spid="89" grpId="0" animBg="1"/>
      <p:bldP spid="90" grpId="0" animBg="1"/>
      <p:bldP spid="91" grpId="0"/>
      <p:bldP spid="92" grpId="0"/>
      <p:bldP spid="93" grpId="0"/>
      <p:bldP spid="94" grpId="0" animBg="1"/>
      <p:bldP spid="72" grpId="0"/>
      <p:bldP spid="79" grpId="0" animBg="1"/>
      <p:bldP spid="81" grpId="0"/>
      <p:bldP spid="86" grpId="0" animBg="1"/>
      <p:bldP spid="95" grpId="0"/>
      <p:bldP spid="96" grpId="0" animBg="1"/>
      <p:bldP spid="98" grpId="0" animBg="1"/>
      <p:bldP spid="99" grpId="0"/>
      <p:bldP spid="100" grpId="0" animBg="1"/>
      <p:bldP spid="101" grpId="0"/>
      <p:bldP spid="102" grpId="0" animBg="1"/>
      <p:bldP spid="103" grpId="0"/>
      <p:bldP spid="104" grpId="0" animBg="1"/>
      <p:bldP spid="105" grpId="0" animBg="1"/>
      <p:bldP spid="106" grpId="0"/>
      <p:bldP spid="107" grpId="0"/>
      <p:bldP spid="108" grpId="0"/>
      <p:bldP spid="109" grpId="0"/>
      <p:bldP spid="110" grpId="0" animBg="1"/>
      <p:bldP spid="111" grpId="0" animBg="1"/>
      <p:bldP spid="112" grpId="0" animBg="1"/>
      <p:bldP spid="113" grpId="0"/>
      <p:bldP spid="114" grpId="0" animBg="1"/>
      <p:bldP spid="115" grpId="0"/>
      <p:bldP spid="116" grpId="0" animBg="1"/>
      <p:bldP spid="117" grpId="0"/>
      <p:bldP spid="118" grpId="0" animBg="1"/>
      <p:bldP spid="119" grpId="0" animBg="1"/>
      <p:bldP spid="120" grpId="0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 animBg="1"/>
      <p:bldP spid="139" grpId="0"/>
      <p:bldP spid="140" grpId="0"/>
      <p:bldP spid="141" grpId="0"/>
      <p:bldP spid="143" grpId="0" animBg="1"/>
      <p:bldP spid="145" grpId="0"/>
      <p:bldP spid="146" grpId="0" animBg="1"/>
      <p:bldP spid="147" grpId="0" animBg="1"/>
      <p:bldP spid="150" grpId="0"/>
      <p:bldP spid="151" grpId="0" animBg="1"/>
      <p:bldP spid="137" grpId="0"/>
      <p:bldP spid="138" grpId="0"/>
      <p:bldP spid="144" grpId="0" animBg="1"/>
      <p:bldP spid="148" grpId="0"/>
      <p:bldP spid="152" grpId="0" animBg="1"/>
      <p:bldP spid="153" grpId="0"/>
      <p:bldP spid="154" grpId="0" animBg="1"/>
      <p:bldP spid="155" grpId="0"/>
      <p:bldP spid="157" grpId="0" animBg="1"/>
      <p:bldP spid="158" grpId="0" animBg="1"/>
      <p:bldP spid="159" grpId="0"/>
      <p:bldP spid="160" grpId="0"/>
      <p:bldP spid="161" grpId="0"/>
      <p:bldP spid="162" grpId="0"/>
      <p:bldP spid="164" grpId="0" animBg="1"/>
      <p:bldP spid="165" grpId="0"/>
      <p:bldP spid="167" grpId="0" animBg="1"/>
      <p:bldP spid="168" grpId="0" animBg="1"/>
      <p:bldP spid="169" grpId="0" animBg="1"/>
      <p:bldP spid="170" grpId="0" animBg="1"/>
      <p:bldP spid="171" grpId="0"/>
      <p:bldP spid="172" grpId="0" animBg="1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63" grpId="0"/>
      <p:bldP spid="166" grpId="0"/>
      <p:bldP spid="180" grpId="0"/>
      <p:bldP spid="4" grpId="0" animBg="1"/>
      <p:bldP spid="6" grpId="0" animBg="1"/>
      <p:bldP spid="1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LEXICOGRAPHICAL  ORDER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36" name="Oval 35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3" name="Oval 62"/>
          <p:cNvSpPr/>
          <p:nvPr/>
        </p:nvSpPr>
        <p:spPr>
          <a:xfrm>
            <a:off x="10028319" y="4154213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0" name="Oval 89"/>
          <p:cNvSpPr/>
          <p:nvPr/>
        </p:nvSpPr>
        <p:spPr>
          <a:xfrm>
            <a:off x="6374244" y="558922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5" name="Oval 104"/>
          <p:cNvSpPr/>
          <p:nvPr/>
        </p:nvSpPr>
        <p:spPr>
          <a:xfrm>
            <a:off x="9161721" y="5635331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19" name="Oval 118"/>
          <p:cNvSpPr/>
          <p:nvPr/>
        </p:nvSpPr>
        <p:spPr>
          <a:xfrm>
            <a:off x="5360430" y="5594899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6" name="Oval 135"/>
          <p:cNvSpPr/>
          <p:nvPr/>
        </p:nvSpPr>
        <p:spPr>
          <a:xfrm>
            <a:off x="11013143" y="5632797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8" name="Oval 157"/>
          <p:cNvSpPr/>
          <p:nvPr/>
        </p:nvSpPr>
        <p:spPr>
          <a:xfrm>
            <a:off x="8136408" y="4028984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1097280" y="1725809"/>
            <a:ext cx="446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are the strings stored in the TRIE?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2" idx="4"/>
            <a:endCxn id="116" idx="0"/>
          </p:cNvCxnSpPr>
          <p:nvPr/>
        </p:nvCxnSpPr>
        <p:spPr>
          <a:xfrm>
            <a:off x="5566980" y="5094117"/>
            <a:ext cx="0" cy="498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116" idx="2"/>
            <a:endCxn id="112" idx="2"/>
          </p:cNvCxnSpPr>
          <p:nvPr/>
        </p:nvCxnSpPr>
        <p:spPr>
          <a:xfrm rot="10800000">
            <a:off x="5360430" y="4887568"/>
            <a:ext cx="12700" cy="911725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/>
          <p:cNvCxnSpPr>
            <a:stCxn id="112" idx="1"/>
            <a:endCxn id="71" idx="1"/>
          </p:cNvCxnSpPr>
          <p:nvPr/>
        </p:nvCxnSpPr>
        <p:spPr>
          <a:xfrm rot="5400000" flipH="1" flipV="1">
            <a:off x="5433451" y="3742408"/>
            <a:ext cx="986582" cy="1011631"/>
          </a:xfrm>
          <a:prstGeom prst="curvedConnector3">
            <a:avLst>
              <a:gd name="adj1" fmla="val 10504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1100881" y="2066835"/>
            <a:ext cx="71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BUBT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89" name="Straight Arrow Connector 188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100881" y="2387386"/>
            <a:ext cx="71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BUET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92" name="Curved Connector 191"/>
          <p:cNvCxnSpPr>
            <a:stCxn id="90" idx="2"/>
            <a:endCxn id="78" idx="2"/>
          </p:cNvCxnSpPr>
          <p:nvPr/>
        </p:nvCxnSpPr>
        <p:spPr>
          <a:xfrm rot="10800000">
            <a:off x="6372062" y="4865683"/>
            <a:ext cx="2183" cy="930096"/>
          </a:xfrm>
          <a:prstGeom prst="curvedConnector3">
            <a:avLst>
              <a:gd name="adj1" fmla="val 105718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urved Connector 193"/>
          <p:cNvCxnSpPr>
            <a:stCxn id="78" idx="2"/>
            <a:endCxn id="71" idx="2"/>
          </p:cNvCxnSpPr>
          <p:nvPr/>
        </p:nvCxnSpPr>
        <p:spPr>
          <a:xfrm rot="10800000">
            <a:off x="6372061" y="3900985"/>
            <a:ext cx="12700" cy="96469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1098254" y="271632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BUP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99" name="Curved Connector 198"/>
          <p:cNvCxnSpPr>
            <a:stCxn id="147" idx="2"/>
            <a:endCxn id="71" idx="5"/>
          </p:cNvCxnSpPr>
          <p:nvPr/>
        </p:nvCxnSpPr>
        <p:spPr>
          <a:xfrm rot="10800000">
            <a:off x="6724664" y="4047038"/>
            <a:ext cx="663614" cy="814714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urved Connector 206"/>
          <p:cNvCxnSpPr>
            <a:stCxn id="71" idx="6"/>
            <a:endCxn id="65" idx="5"/>
          </p:cNvCxnSpPr>
          <p:nvPr/>
        </p:nvCxnSpPr>
        <p:spPr>
          <a:xfrm flipV="1">
            <a:off x="6785161" y="3133368"/>
            <a:ext cx="275586" cy="76761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65" idx="1"/>
            <a:endCxn id="10" idx="1"/>
          </p:cNvCxnSpPr>
          <p:nvPr/>
        </p:nvCxnSpPr>
        <p:spPr>
          <a:xfrm rot="5400000" flipH="1" flipV="1">
            <a:off x="7070599" y="2208484"/>
            <a:ext cx="330820" cy="934737"/>
          </a:xfrm>
          <a:prstGeom prst="curvedConnector3">
            <a:avLst>
              <a:gd name="adj1" fmla="val 15122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7390881" y="4656864"/>
            <a:ext cx="413100" cy="413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Arrow Connector 212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144" idx="5"/>
            <a:endCxn id="158" idx="0"/>
          </p:cNvCxnSpPr>
          <p:nvPr/>
        </p:nvCxnSpPr>
        <p:spPr>
          <a:xfrm>
            <a:off x="8002550" y="3633179"/>
            <a:ext cx="340408" cy="395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106514" y="304526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CU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18" name="Curved Connector 217"/>
          <p:cNvCxnSpPr>
            <a:stCxn id="158" idx="2"/>
            <a:endCxn id="144" idx="3"/>
          </p:cNvCxnSpPr>
          <p:nvPr/>
        </p:nvCxnSpPr>
        <p:spPr>
          <a:xfrm rot="10800000">
            <a:off x="7710444" y="3633180"/>
            <a:ext cx="425964" cy="60235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urved Connector 219"/>
          <p:cNvCxnSpPr>
            <a:stCxn id="144" idx="2"/>
            <a:endCxn id="10" idx="2"/>
          </p:cNvCxnSpPr>
          <p:nvPr/>
        </p:nvCxnSpPr>
        <p:spPr>
          <a:xfrm rot="10800000">
            <a:off x="7642881" y="2656496"/>
            <a:ext cx="7066" cy="830631"/>
          </a:xfrm>
          <a:prstGeom prst="curvedConnector3">
            <a:avLst>
              <a:gd name="adj1" fmla="val 33352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1105959" y="33754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MIST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1" name="Straight Arrow Connector 230"/>
          <p:cNvCxnSpPr>
            <a:stCxn id="63" idx="2"/>
            <a:endCxn id="98" idx="0"/>
          </p:cNvCxnSpPr>
          <p:nvPr/>
        </p:nvCxnSpPr>
        <p:spPr>
          <a:xfrm flipH="1">
            <a:off x="9372466" y="4360763"/>
            <a:ext cx="655853" cy="4270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1105958" y="3749886"/>
            <a:ext cx="94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MISTCE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6" name="Curved Connector 235"/>
          <p:cNvCxnSpPr>
            <a:stCxn id="105" idx="2"/>
            <a:endCxn id="98" idx="2"/>
          </p:cNvCxnSpPr>
          <p:nvPr/>
        </p:nvCxnSpPr>
        <p:spPr>
          <a:xfrm rot="10800000" flipH="1">
            <a:off x="9161720" y="4994317"/>
            <a:ext cx="4195" cy="847564"/>
          </a:xfrm>
          <a:prstGeom prst="curvedConnector3">
            <a:avLst>
              <a:gd name="adj1" fmla="val -54493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urved Connector 239"/>
          <p:cNvCxnSpPr>
            <a:stCxn id="98" idx="1"/>
            <a:endCxn id="63" idx="1"/>
          </p:cNvCxnSpPr>
          <p:nvPr/>
        </p:nvCxnSpPr>
        <p:spPr>
          <a:xfrm rot="5400000" flipH="1" flipV="1">
            <a:off x="9340837" y="4100286"/>
            <a:ext cx="633554" cy="862403"/>
          </a:xfrm>
          <a:prstGeom prst="curvedConnector3">
            <a:avLst>
              <a:gd name="adj1" fmla="val 11190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1096756" y="4109356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MISTME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9" name="Curved Connector 248"/>
          <p:cNvCxnSpPr>
            <a:stCxn id="133" idx="6"/>
            <a:endCxn id="129" idx="6"/>
          </p:cNvCxnSpPr>
          <p:nvPr/>
        </p:nvCxnSpPr>
        <p:spPr>
          <a:xfrm flipV="1">
            <a:off x="11430438" y="4978963"/>
            <a:ext cx="12700" cy="859531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129" idx="7"/>
            <a:endCxn id="63" idx="7"/>
          </p:cNvCxnSpPr>
          <p:nvPr/>
        </p:nvCxnSpPr>
        <p:spPr>
          <a:xfrm rot="16200000" flipV="1">
            <a:off x="10566332" y="4029300"/>
            <a:ext cx="618200" cy="989019"/>
          </a:xfrm>
          <a:prstGeom prst="curvedConnector3">
            <a:avLst>
              <a:gd name="adj1" fmla="val 1080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/>
          <p:cNvCxnSpPr>
            <a:stCxn id="63" idx="0"/>
            <a:endCxn id="43" idx="7"/>
          </p:cNvCxnSpPr>
          <p:nvPr/>
        </p:nvCxnSpPr>
        <p:spPr>
          <a:xfrm rot="16200000" flipV="1">
            <a:off x="9645778" y="3565121"/>
            <a:ext cx="468427" cy="709757"/>
          </a:xfrm>
          <a:prstGeom prst="curvedConnector3">
            <a:avLst>
              <a:gd name="adj1" fmla="val 978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urved Connector 257"/>
          <p:cNvCxnSpPr>
            <a:stCxn id="43" idx="1"/>
            <a:endCxn id="23" idx="1"/>
          </p:cNvCxnSpPr>
          <p:nvPr/>
        </p:nvCxnSpPr>
        <p:spPr>
          <a:xfrm rot="5400000" flipH="1" flipV="1">
            <a:off x="9377320" y="2976924"/>
            <a:ext cx="564548" cy="853176"/>
          </a:xfrm>
          <a:prstGeom prst="curvedConnector3">
            <a:avLst>
              <a:gd name="adj1" fmla="val 12093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/>
          <p:cNvSpPr txBox="1"/>
          <p:nvPr/>
        </p:nvSpPr>
        <p:spPr>
          <a:xfrm>
            <a:off x="1103106" y="445818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MIT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64" name="Curved Connector 263"/>
          <p:cNvCxnSpPr>
            <a:stCxn id="36" idx="7"/>
            <a:endCxn id="23" idx="7"/>
          </p:cNvCxnSpPr>
          <p:nvPr/>
        </p:nvCxnSpPr>
        <p:spPr>
          <a:xfrm rot="16200000" flipV="1">
            <a:off x="10591841" y="2907685"/>
            <a:ext cx="564548" cy="991653"/>
          </a:xfrm>
          <a:prstGeom prst="curvedConnector3">
            <a:avLst>
              <a:gd name="adj1" fmla="val 11942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urved Connector 266"/>
          <p:cNvCxnSpPr>
            <a:stCxn id="23" idx="0"/>
            <a:endCxn id="13" idx="7"/>
          </p:cNvCxnSpPr>
          <p:nvPr/>
        </p:nvCxnSpPr>
        <p:spPr>
          <a:xfrm rot="16200000" flipV="1">
            <a:off x="9596754" y="2425259"/>
            <a:ext cx="225614" cy="1045349"/>
          </a:xfrm>
          <a:prstGeom prst="curvedConnector3">
            <a:avLst>
              <a:gd name="adj1" fmla="val 2281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urved Connector 268"/>
          <p:cNvCxnSpPr>
            <a:stCxn id="13" idx="0"/>
            <a:endCxn id="10" idx="7"/>
          </p:cNvCxnSpPr>
          <p:nvPr/>
        </p:nvCxnSpPr>
        <p:spPr>
          <a:xfrm rot="16200000" flipV="1">
            <a:off x="8386065" y="2119861"/>
            <a:ext cx="264188" cy="1045349"/>
          </a:xfrm>
          <a:prstGeom prst="curvedConnector3">
            <a:avLst>
              <a:gd name="adj1" fmla="val 1706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962405" y="4835946"/>
            <a:ext cx="400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Strings are sorted lexicographically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962404" y="5184219"/>
            <a:ext cx="2809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Left to Right approach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172163" y="5532492"/>
            <a:ext cx="2397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(Merging with parent)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8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87" grpId="0"/>
      <p:bldP spid="190" grpId="0"/>
      <p:bldP spid="197" grpId="0"/>
      <p:bldP spid="216" grpId="0"/>
      <p:bldP spid="229" grpId="0"/>
      <p:bldP spid="234" grpId="0"/>
      <p:bldP spid="247" grpId="0"/>
      <p:bldP spid="262" grpId="0"/>
      <p:bldP spid="272" grpId="0"/>
      <p:bldP spid="273" grpId="0"/>
      <p:bldP spid="2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LEXICOGRAPHICAL  ORDER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097280" y="1811782"/>
            <a:ext cx="4677050" cy="4420514"/>
            <a:chOff x="1097280" y="1811782"/>
            <a:chExt cx="4677050" cy="4420514"/>
          </a:xfrm>
        </p:grpSpPr>
        <p:sp>
          <p:nvSpPr>
            <p:cNvPr id="181" name="TextBox 180"/>
            <p:cNvSpPr txBox="1"/>
            <p:nvPr/>
          </p:nvSpPr>
          <p:spPr>
            <a:xfrm>
              <a:off x="1097280" y="1811782"/>
              <a:ext cx="4677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v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oid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printTRIE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(Node *cur = root, string s=“”)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097280" y="2149490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{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97280" y="5862964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15215" y="2422729"/>
            <a:ext cx="1920590" cy="1135639"/>
            <a:chOff x="1567299" y="2541248"/>
            <a:chExt cx="1920590" cy="1135639"/>
          </a:xfrm>
        </p:grpSpPr>
        <p:sp>
          <p:nvSpPr>
            <p:cNvPr id="122" name="TextBox 121"/>
            <p:cNvSpPr txBox="1"/>
            <p:nvPr/>
          </p:nvSpPr>
          <p:spPr>
            <a:xfrm>
              <a:off x="1567299" y="2541248"/>
              <a:ext cx="1920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f(cur-&gt;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EoW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==1)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567299" y="2842119"/>
              <a:ext cx="253596" cy="834768"/>
              <a:chOff x="4961020" y="2860077"/>
              <a:chExt cx="253596" cy="834768"/>
            </a:xfrm>
          </p:grpSpPr>
          <p:sp>
            <p:nvSpPr>
              <p:cNvPr id="123" name="TextBox 122"/>
              <p:cNvSpPr txBox="1"/>
              <p:nvPr/>
            </p:nvSpPr>
            <p:spPr>
              <a:xfrm>
                <a:off x="4961020" y="2860077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961020" y="3325513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1994512" y="296698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out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&lt;&lt;s&lt;&lt;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endl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515215" y="3503440"/>
            <a:ext cx="2339102" cy="2425880"/>
            <a:chOff x="1567299" y="2484321"/>
            <a:chExt cx="2339102" cy="2425880"/>
          </a:xfrm>
        </p:grpSpPr>
        <p:sp>
          <p:nvSpPr>
            <p:cNvPr id="132" name="TextBox 131"/>
            <p:cNvSpPr txBox="1"/>
            <p:nvPr/>
          </p:nvSpPr>
          <p:spPr>
            <a:xfrm>
              <a:off x="1567299" y="2484321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f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or(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=0;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&lt;26;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++)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1567299" y="2806808"/>
              <a:ext cx="253596" cy="2103393"/>
              <a:chOff x="4961020" y="2824766"/>
              <a:chExt cx="253596" cy="2103393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4961020" y="2824766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961020" y="4558827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994512" y="4065665"/>
            <a:ext cx="3759355" cy="1627813"/>
            <a:chOff x="1994512" y="4065665"/>
            <a:chExt cx="3759355" cy="1627813"/>
          </a:xfrm>
        </p:grpSpPr>
        <p:grpSp>
          <p:nvGrpSpPr>
            <p:cNvPr id="18" name="Group 17"/>
            <p:cNvGrpSpPr/>
            <p:nvPr/>
          </p:nvGrpSpPr>
          <p:grpSpPr>
            <a:xfrm>
              <a:off x="1994512" y="4065665"/>
              <a:ext cx="2791213" cy="1627813"/>
              <a:chOff x="1994512" y="4065665"/>
              <a:chExt cx="2791213" cy="1627813"/>
            </a:xfrm>
          </p:grpSpPr>
          <p:sp>
            <p:nvSpPr>
              <p:cNvPr id="139" name="TextBox 138"/>
              <p:cNvSpPr txBox="1"/>
              <p:nvPr/>
            </p:nvSpPr>
            <p:spPr>
              <a:xfrm>
                <a:off x="1994512" y="4065665"/>
                <a:ext cx="2791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i</a:t>
                </a:r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f(cur-&gt;children[</a:t>
                </a:r>
                <a:r>
                  <a:rPr lang="en-US" dirty="0" err="1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i</a:t>
                </a:r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]!=NULL)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1994512" y="4355869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994512" y="5324146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  <p:sp>
          <p:nvSpPr>
            <p:cNvPr id="142" name="TextBox 141"/>
            <p:cNvSpPr txBox="1"/>
            <p:nvPr/>
          </p:nvSpPr>
          <p:spPr>
            <a:xfrm>
              <a:off x="2427251" y="4574817"/>
              <a:ext cx="2284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c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har c = char(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+ 65);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427251" y="4971690"/>
              <a:ext cx="3326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printTRIE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(cur-&gt;children[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],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s+c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);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5753867" y="2518822"/>
            <a:ext cx="4975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Base case: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If the pointer reaches to the end of a word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Then the word is printed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753867" y="3688106"/>
            <a:ext cx="5955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Traversing all the edges of a node from left to right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5753866" y="4065665"/>
            <a:ext cx="55852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Calling the function recursively  for those nodes</a:t>
            </a:r>
          </a:p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Having at least one child(edge).</a:t>
            </a:r>
          </a:p>
          <a:p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 for leaf node: No recursive call is made</a:t>
            </a:r>
            <a:endParaRPr lang="en-US" sz="20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06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97280" y="1773872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11420" y="561968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429781" y="46884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181181" y="404194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061948" y="36645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071694" y="41821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212005" y="56757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063437" y="56538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2" idx="3"/>
            <a:endCxn id="71" idx="0"/>
          </p:cNvCxnSpPr>
          <p:nvPr/>
        </p:nvCxnSpPr>
        <p:spPr>
          <a:xfrm flipH="1">
            <a:off x="6578611" y="3137778"/>
            <a:ext cx="190030" cy="5566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6376428" y="369443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414626" y="37351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35" name="Straight Arrow Connector 34"/>
          <p:cNvCxnSpPr>
            <a:stCxn id="146" idx="2"/>
            <a:endCxn id="112" idx="0"/>
          </p:cNvCxnSpPr>
          <p:nvPr/>
        </p:nvCxnSpPr>
        <p:spPr>
          <a:xfrm flipH="1">
            <a:off x="5566980" y="3900985"/>
            <a:ext cx="809448" cy="780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5362558" y="468045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5400115" y="47134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cxnSp>
        <p:nvCxnSpPr>
          <p:cNvPr id="38" name="Straight Arrow Connector 37"/>
          <p:cNvCxnSpPr>
            <a:stCxn id="112" idx="4"/>
            <a:endCxn id="116" idx="0"/>
          </p:cNvCxnSpPr>
          <p:nvPr/>
        </p:nvCxnSpPr>
        <p:spPr>
          <a:xfrm>
            <a:off x="5566980" y="5094117"/>
            <a:ext cx="0" cy="4986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5360430" y="5597797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403457" y="56122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1097280" y="5177276"/>
            <a:ext cx="343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 reach a vertex with </a:t>
            </a:r>
            <a:r>
              <a:rPr lang="en-US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=1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094974" y="5529408"/>
            <a:ext cx="225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“BUBT” exists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06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  <p:bldP spid="128" grpId="0" animBg="1"/>
      <p:bldP spid="131" grpId="0"/>
      <p:bldP spid="132" grpId="0" animBg="1"/>
      <p:bldP spid="138" grpId="0"/>
      <p:bldP spid="146" grpId="0" animBg="1"/>
      <p:bldP spid="151" grpId="0"/>
      <p:bldP spid="153" grpId="0" animBg="1"/>
      <p:bldP spid="157" grpId="0"/>
      <p:bldP spid="159" grpId="0" animBg="1"/>
      <p:bldP spid="160" grpId="0"/>
      <p:bldP spid="1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97280" y="1773872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11420" y="561968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429781" y="46884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181181" y="404194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061948" y="36645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071694" y="41821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212005" y="56757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063437" y="56538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92539" y="247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2" name="Oval 131"/>
          <p:cNvSpPr/>
          <p:nvPr/>
        </p:nvSpPr>
        <p:spPr>
          <a:xfrm>
            <a:off x="6708144" y="278517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2629357" y="2755771"/>
            <a:ext cx="361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can’t move from current node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742217" y="281402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>
          <a:xfrm flipH="1">
            <a:off x="7053176" y="2656495"/>
            <a:ext cx="589705" cy="1858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403457" y="56122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3805" y="2149111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36626" y="3131673"/>
            <a:ext cx="29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“BRAC” doesn’t exist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137" grpId="0"/>
      <p:bldP spid="138" grpId="0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97280" y="1773872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11420" y="561968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429781" y="46884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181181" y="404194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061948" y="36645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071694" y="41821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212005" y="56757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063437" y="56538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7668060" y="247193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32" name="Oval 131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403457" y="56122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3805" y="2149111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83805" y="2518443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earch(“MI”)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Straight Arrow Connector 13"/>
          <p:cNvCxnSpPr>
            <a:stCxn id="128" idx="6"/>
            <a:endCxn id="13" idx="1"/>
          </p:cNvCxnSpPr>
          <p:nvPr/>
        </p:nvCxnSpPr>
        <p:spPr>
          <a:xfrm>
            <a:off x="8063047" y="2656495"/>
            <a:ext cx="831733" cy="1786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915370" y="2796514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92" name="Oval 91"/>
          <p:cNvSpPr/>
          <p:nvPr/>
        </p:nvSpPr>
        <p:spPr>
          <a:xfrm>
            <a:off x="10025685" y="3058984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22044" y="3501120"/>
            <a:ext cx="376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can’t reach a node with </a:t>
            </a:r>
            <a:r>
              <a:rPr lang="en-US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=1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29313" y="3877022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“MI” doesn’t exist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83" grpId="0"/>
      <p:bldP spid="91" grpId="0"/>
      <p:bldP spid="92" grpId="0" animBg="1"/>
      <p:bldP spid="93" grpId="0"/>
      <p:bldP spid="9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97280" y="1773872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11420" y="561968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429781" y="46884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061948" y="36645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071694" y="41821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212005" y="56757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063437" y="56538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8" name="Oval 127"/>
          <p:cNvSpPr/>
          <p:nvPr/>
        </p:nvSpPr>
        <p:spPr>
          <a:xfrm>
            <a:off x="7649947" y="2449945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5403457" y="56122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3805" y="2149111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83805" y="2518443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earch(“MI”)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7280" y="2903806"/>
            <a:ext cx="19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earch(“CUET”)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85764" y="24711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6" name="Straight Arrow Connector 5"/>
          <p:cNvCxnSpPr>
            <a:stCxn id="128" idx="4"/>
            <a:endCxn id="144" idx="0"/>
          </p:cNvCxnSpPr>
          <p:nvPr/>
        </p:nvCxnSpPr>
        <p:spPr>
          <a:xfrm>
            <a:off x="7856497" y="2863045"/>
            <a:ext cx="0" cy="417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651371" y="3280576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7692264" y="330981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cxnSp>
        <p:nvCxnSpPr>
          <p:cNvPr id="18" name="Straight Arrow Connector 17"/>
          <p:cNvCxnSpPr>
            <a:stCxn id="95" idx="5"/>
            <a:endCxn id="154" idx="0"/>
          </p:cNvCxnSpPr>
          <p:nvPr/>
        </p:nvCxnSpPr>
        <p:spPr>
          <a:xfrm>
            <a:off x="8003974" y="3633179"/>
            <a:ext cx="339508" cy="3958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136408" y="4035121"/>
            <a:ext cx="413100" cy="4131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8181181" y="404194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84269" y="3492332"/>
            <a:ext cx="361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can’t move from current node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91538" y="3868234"/>
            <a:ext cx="297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“CUET” doesn’t exist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8207303" y="405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37410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85" grpId="0"/>
      <p:bldP spid="90" grpId="0"/>
      <p:bldP spid="95" grpId="0" animBg="1"/>
      <p:bldP spid="96" grpId="0"/>
      <p:bldP spid="97" grpId="0" animBg="1"/>
      <p:bldP spid="100" grpId="0"/>
      <p:bldP spid="101" grpId="0"/>
      <p:bldP spid="10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42881" y="244994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550926" y="1808398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849431" y="2162109"/>
            <a:ext cx="0" cy="302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834283" y="277463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10" idx="6"/>
            <a:endCxn id="13" idx="1"/>
          </p:cNvCxnSpPr>
          <p:nvPr/>
        </p:nvCxnSpPr>
        <p:spPr>
          <a:xfrm>
            <a:off x="8055981" y="2656495"/>
            <a:ext cx="838799" cy="1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279653" y="2411874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025685" y="306074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3" idx="6"/>
            <a:endCxn id="23" idx="1"/>
          </p:cNvCxnSpPr>
          <p:nvPr/>
        </p:nvCxnSpPr>
        <p:spPr>
          <a:xfrm>
            <a:off x="9247383" y="2981180"/>
            <a:ext cx="838799" cy="1400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534143" y="2709541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11017338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3" idx="6"/>
            <a:endCxn id="31" idx="1"/>
          </p:cNvCxnSpPr>
          <p:nvPr/>
        </p:nvCxnSpPr>
        <p:spPr>
          <a:xfrm>
            <a:off x="10438785" y="3267291"/>
            <a:ext cx="639050" cy="418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697214" y="31798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43" name="Oval 42"/>
          <p:cNvSpPr/>
          <p:nvPr/>
        </p:nvSpPr>
        <p:spPr>
          <a:xfrm>
            <a:off x="9172509" y="362528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3" idx="2"/>
            <a:endCxn id="43" idx="0"/>
          </p:cNvCxnSpPr>
          <p:nvPr/>
        </p:nvCxnSpPr>
        <p:spPr>
          <a:xfrm flipH="1">
            <a:off x="9379059" y="3267291"/>
            <a:ext cx="646626" cy="357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9475671" y="316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</a:p>
        </p:txBody>
      </p:sp>
      <p:sp>
        <p:nvSpPr>
          <p:cNvPr id="50" name="Oval 49"/>
          <p:cNvSpPr/>
          <p:nvPr/>
        </p:nvSpPr>
        <p:spPr>
          <a:xfrm>
            <a:off x="10028319" y="415863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>
            <a:stCxn id="43" idx="6"/>
            <a:endCxn id="50" idx="1"/>
          </p:cNvCxnSpPr>
          <p:nvPr/>
        </p:nvCxnSpPr>
        <p:spPr>
          <a:xfrm>
            <a:off x="9585609" y="3831839"/>
            <a:ext cx="503207" cy="387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769031" y="37085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65" name="Oval 64"/>
          <p:cNvSpPr/>
          <p:nvPr/>
        </p:nvSpPr>
        <p:spPr>
          <a:xfrm>
            <a:off x="6708144" y="27807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10" idx="2"/>
            <a:endCxn id="65" idx="7"/>
          </p:cNvCxnSpPr>
          <p:nvPr/>
        </p:nvCxnSpPr>
        <p:spPr>
          <a:xfrm flipH="1">
            <a:off x="7060747" y="2656495"/>
            <a:ext cx="582134" cy="184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14000" y="24118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Oval 70"/>
          <p:cNvSpPr/>
          <p:nvPr/>
        </p:nvSpPr>
        <p:spPr>
          <a:xfrm>
            <a:off x="6372061" y="369443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5" idx="3"/>
            <a:endCxn id="71" idx="0"/>
          </p:cNvCxnSpPr>
          <p:nvPr/>
        </p:nvCxnSpPr>
        <p:spPr>
          <a:xfrm flipH="1">
            <a:off x="6578611" y="3133368"/>
            <a:ext cx="190030" cy="561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47617" y="314686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78" name="Oval 77"/>
          <p:cNvSpPr/>
          <p:nvPr/>
        </p:nvSpPr>
        <p:spPr>
          <a:xfrm>
            <a:off x="6372061" y="465913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>
            <a:stCxn id="71" idx="4"/>
            <a:endCxn id="78" idx="0"/>
          </p:cNvCxnSpPr>
          <p:nvPr/>
        </p:nvCxnSpPr>
        <p:spPr>
          <a:xfrm>
            <a:off x="6578611" y="4107535"/>
            <a:ext cx="0" cy="551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63634" y="4145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4" name="Oval 83"/>
          <p:cNvSpPr/>
          <p:nvPr/>
        </p:nvSpPr>
        <p:spPr>
          <a:xfrm>
            <a:off x="6376428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78" idx="4"/>
            <a:endCxn id="84" idx="0"/>
          </p:cNvCxnSpPr>
          <p:nvPr/>
        </p:nvCxnSpPr>
        <p:spPr>
          <a:xfrm>
            <a:off x="6578611" y="5072233"/>
            <a:ext cx="4367" cy="520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247592" y="51299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98" name="Oval 97"/>
          <p:cNvSpPr/>
          <p:nvPr/>
        </p:nvSpPr>
        <p:spPr>
          <a:xfrm>
            <a:off x="9165916" y="47877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0" idx="2"/>
            <a:endCxn id="98" idx="0"/>
          </p:cNvCxnSpPr>
          <p:nvPr/>
        </p:nvCxnSpPr>
        <p:spPr>
          <a:xfrm flipH="1">
            <a:off x="9372466" y="4365189"/>
            <a:ext cx="655853" cy="422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483552" y="42581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165916" y="563533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98" idx="4"/>
            <a:endCxn id="102" idx="0"/>
          </p:cNvCxnSpPr>
          <p:nvPr/>
        </p:nvCxnSpPr>
        <p:spPr>
          <a:xfrm>
            <a:off x="9372466" y="5200867"/>
            <a:ext cx="0" cy="434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017766" y="51772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12" name="Oval 111"/>
          <p:cNvSpPr/>
          <p:nvPr/>
        </p:nvSpPr>
        <p:spPr>
          <a:xfrm>
            <a:off x="5360430" y="468101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71" idx="2"/>
            <a:endCxn id="112" idx="0"/>
          </p:cNvCxnSpPr>
          <p:nvPr/>
        </p:nvCxnSpPr>
        <p:spPr>
          <a:xfrm flipH="1">
            <a:off x="5566980" y="3900985"/>
            <a:ext cx="805081" cy="780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669557" y="3973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6" name="Oval 115"/>
          <p:cNvSpPr/>
          <p:nvPr/>
        </p:nvSpPr>
        <p:spPr>
          <a:xfrm>
            <a:off x="5360430" y="559274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563918" y="5107037"/>
            <a:ext cx="0" cy="498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257424" y="51136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129" name="Oval 128"/>
          <p:cNvSpPr/>
          <p:nvPr/>
        </p:nvSpPr>
        <p:spPr>
          <a:xfrm>
            <a:off x="11017338" y="4772413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>
            <a:stCxn id="50" idx="6"/>
            <a:endCxn id="129" idx="1"/>
          </p:cNvCxnSpPr>
          <p:nvPr/>
        </p:nvCxnSpPr>
        <p:spPr>
          <a:xfrm>
            <a:off x="10441419" y="4365189"/>
            <a:ext cx="636416" cy="4677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0625884" y="425815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11017338" y="563194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29" idx="4"/>
            <a:endCxn id="133" idx="0"/>
          </p:cNvCxnSpPr>
          <p:nvPr/>
        </p:nvCxnSpPr>
        <p:spPr>
          <a:xfrm>
            <a:off x="11223888" y="5185513"/>
            <a:ext cx="0" cy="4464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1232027" y="51842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Oval 146"/>
          <p:cNvSpPr/>
          <p:nvPr/>
        </p:nvSpPr>
        <p:spPr>
          <a:xfrm>
            <a:off x="7388278" y="465520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Arrow Connector 148"/>
          <p:cNvCxnSpPr>
            <a:stCxn id="71" idx="6"/>
            <a:endCxn id="147" idx="0"/>
          </p:cNvCxnSpPr>
          <p:nvPr/>
        </p:nvCxnSpPr>
        <p:spPr>
          <a:xfrm>
            <a:off x="6785161" y="3900985"/>
            <a:ext cx="809667" cy="7542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7166980" y="400459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</a:t>
            </a:r>
          </a:p>
        </p:txBody>
      </p:sp>
      <p:sp>
        <p:nvSpPr>
          <p:cNvPr id="144" name="Oval 143"/>
          <p:cNvSpPr/>
          <p:nvPr/>
        </p:nvSpPr>
        <p:spPr>
          <a:xfrm>
            <a:off x="7649947" y="328057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0" idx="4"/>
            <a:endCxn id="144" idx="0"/>
          </p:cNvCxnSpPr>
          <p:nvPr/>
        </p:nvCxnSpPr>
        <p:spPr>
          <a:xfrm>
            <a:off x="7849431" y="2863045"/>
            <a:ext cx="7066" cy="4175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825259" y="28494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54" name="Oval 153"/>
          <p:cNvSpPr/>
          <p:nvPr/>
        </p:nvSpPr>
        <p:spPr>
          <a:xfrm>
            <a:off x="8136932" y="4028984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44" idx="5"/>
            <a:endCxn id="154" idx="0"/>
          </p:cNvCxnSpPr>
          <p:nvPr/>
        </p:nvCxnSpPr>
        <p:spPr>
          <a:xfrm>
            <a:off x="8002550" y="3633179"/>
            <a:ext cx="340932" cy="395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8091211" y="352994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097280" y="1773872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earch(“BUBT”)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411420" y="561968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429781" y="468841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1061948" y="366452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071694" y="418215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9212005" y="56757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063437" y="56538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403457" y="56122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83805" y="2149111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earch(“BRAC”)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83805" y="2518443"/>
            <a:ext cx="170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earch(“MI”)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97280" y="2903806"/>
            <a:ext cx="197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earch(“CUET”)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181181" y="404194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02953" y="3501120"/>
            <a:ext cx="363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We don’t find a string in TRIE if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296790" y="3918890"/>
            <a:ext cx="3643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There is no edge in the current node that contains current character of the search string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95622" y="4932099"/>
            <a:ext cx="3643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the traversal of the search string completes but the current node has </a:t>
            </a:r>
            <a:r>
              <a:rPr lang="en-US" b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0 (Not the end of a word) 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86" grpId="0"/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097280" y="1811782"/>
            <a:ext cx="2799292" cy="4494961"/>
            <a:chOff x="1097280" y="1811782"/>
            <a:chExt cx="2799292" cy="4494961"/>
          </a:xfrm>
        </p:grpSpPr>
        <p:sp>
          <p:nvSpPr>
            <p:cNvPr id="81" name="TextBox 80"/>
            <p:cNvSpPr txBox="1"/>
            <p:nvPr/>
          </p:nvSpPr>
          <p:spPr>
            <a:xfrm>
              <a:off x="1097280" y="1811782"/>
              <a:ext cx="279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find(string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searchKey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97280" y="2149490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{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97280" y="5937411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515215" y="2422729"/>
            <a:ext cx="2040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*cur = root;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36767" y="3297179"/>
            <a:ext cx="2329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char c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searchKey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15215" y="2814371"/>
            <a:ext cx="3654077" cy="2816492"/>
            <a:chOff x="1515215" y="2814371"/>
            <a:chExt cx="3654077" cy="2816492"/>
          </a:xfrm>
        </p:grpSpPr>
        <p:sp>
          <p:nvSpPr>
            <p:cNvPr id="105" name="TextBox 104"/>
            <p:cNvSpPr txBox="1"/>
            <p:nvPr/>
          </p:nvSpPr>
          <p:spPr>
            <a:xfrm>
              <a:off x="1515215" y="2814371"/>
              <a:ext cx="365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f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or(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=0;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&lt;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searchKey.size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();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++)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1515215" y="3136858"/>
              <a:ext cx="253596" cy="2494005"/>
              <a:chOff x="4961020" y="2824766"/>
              <a:chExt cx="253596" cy="2494005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4961020" y="2824766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961020" y="4949439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</p:grpSp>
      <p:grpSp>
        <p:nvGrpSpPr>
          <p:cNvPr id="109" name="Group 108"/>
          <p:cNvGrpSpPr/>
          <p:nvPr/>
        </p:nvGrpSpPr>
        <p:grpSpPr>
          <a:xfrm>
            <a:off x="2036767" y="4012625"/>
            <a:ext cx="1635384" cy="1011911"/>
            <a:chOff x="1994512" y="4065665"/>
            <a:chExt cx="1635384" cy="1011911"/>
          </a:xfrm>
        </p:grpSpPr>
        <p:grpSp>
          <p:nvGrpSpPr>
            <p:cNvPr id="110" name="Group 109"/>
            <p:cNvGrpSpPr/>
            <p:nvPr/>
          </p:nvGrpSpPr>
          <p:grpSpPr>
            <a:xfrm>
              <a:off x="1994512" y="4065665"/>
              <a:ext cx="1635384" cy="1011911"/>
              <a:chOff x="1994512" y="4065665"/>
              <a:chExt cx="1635384" cy="1011911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1994512" y="4065665"/>
                <a:ext cx="1635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if(cur==NULL)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1994512" y="4355869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1994512" y="4708244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2427251" y="4574817"/>
              <a:ext cx="10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r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eturn 0;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128" name="TextBox 127"/>
          <p:cNvSpPr txBox="1"/>
          <p:nvPr/>
        </p:nvSpPr>
        <p:spPr>
          <a:xfrm>
            <a:off x="2036767" y="3635087"/>
            <a:ext cx="1777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relPos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(c);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036766" y="4962365"/>
            <a:ext cx="242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cur = cur-&gt;children[r];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514986" y="5636584"/>
            <a:ext cx="19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cur-&gt;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98040" y="3052668"/>
            <a:ext cx="363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Traversing the full search string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98040" y="3323898"/>
            <a:ext cx="331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Taking the current character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598040" y="3583062"/>
            <a:ext cx="325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Finding it’s relative position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598040" y="3866379"/>
            <a:ext cx="5614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If cur reaches to NULL means the </a:t>
            </a:r>
            <a:r>
              <a:rPr lang="en-US" b="1" i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cur </a:t>
            </a: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didn’t have any child with character </a:t>
            </a:r>
            <a:r>
              <a:rPr lang="en-US" b="1" i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. So, at the current step </a:t>
            </a:r>
            <a:r>
              <a:rPr lang="en-US" b="1" i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cur</a:t>
            </a: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became NULL means </a:t>
            </a:r>
            <a:r>
              <a:rPr lang="en-US" b="1" dirty="0" err="1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searchKey</a:t>
            </a: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not found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598039" y="4672161"/>
            <a:ext cx="390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Go to the next node via the edge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598039" y="5001354"/>
            <a:ext cx="6383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If the traversal of the search string ends and the cur pointer reaches to a node with </a:t>
            </a:r>
            <a:r>
              <a:rPr lang="en-US" b="1" dirty="0" err="1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=0 then 0 will be returned means not found. Otherwise 1 will be returned means the </a:t>
            </a:r>
            <a:r>
              <a:rPr lang="en-US" b="1" dirty="0" err="1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searchKey</a:t>
            </a: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is found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3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01" grpId="0"/>
      <p:bldP spid="128" grpId="0"/>
      <p:bldP spid="131" grpId="0"/>
      <p:bldP spid="132" grpId="0"/>
      <p:bldP spid="136" grpId="0"/>
      <p:bldP spid="137" grpId="0"/>
      <p:bldP spid="138" grpId="0"/>
      <p:bldP spid="139" grpId="0"/>
      <p:bldP spid="140" grpId="0"/>
      <p:bldP spid="1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 TRIE?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1922924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a database of strings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434247"/>
            <a:ext cx="434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Number of strings in the database is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2925629"/>
            <a:ext cx="991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 what is the complexity to find a given string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whether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exists in the database or not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7686" y="3435873"/>
            <a:ext cx="6415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: O(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x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 where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is the average length of the strings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47686" y="3899926"/>
            <a:ext cx="1002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Now if the database is too big, then finding a string from the database will be time consuming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7686" y="4340674"/>
            <a:ext cx="586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Goal is to find a string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without the dependency of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7686" y="4780581"/>
            <a:ext cx="728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TRIE will solve this issue to find a string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in O(length(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)) complexity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7686" y="5271963"/>
            <a:ext cx="1069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doesn’t matter how long the database is, time complexity of finding a string x will remain length(x)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47686" y="5672762"/>
            <a:ext cx="411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TRIE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comes from Re</a:t>
            </a:r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trie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val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TRIE (RECURSIVE)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1097280" y="1811782"/>
            <a:ext cx="5190908" cy="2355393"/>
            <a:chOff x="1097280" y="1811782"/>
            <a:chExt cx="5190908" cy="2355393"/>
          </a:xfrm>
        </p:grpSpPr>
        <p:sp>
          <p:nvSpPr>
            <p:cNvPr id="81" name="TextBox 80"/>
            <p:cNvSpPr txBox="1"/>
            <p:nvPr/>
          </p:nvSpPr>
          <p:spPr>
            <a:xfrm>
              <a:off x="1097280" y="1811782"/>
              <a:ext cx="519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find(string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searchKey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, Node *cur=root,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=0)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97280" y="2149490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{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097280" y="3797843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1651947" y="2844438"/>
            <a:ext cx="470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==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searckKey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])		return cur-&gt;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51947" y="2475106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if(cur==NULL)		return 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51946" y="3182146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relPos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searchKey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51946" y="3549682"/>
            <a:ext cx="459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return find(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searchKey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cur-&gt;children[r], i+1);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70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 IN  </a:t>
            </a:r>
            <a:r>
              <a:rPr lang="en-US" smtClean="0"/>
              <a:t>TRIE (COMPLEXITY)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97280" y="1930459"/>
            <a:ext cx="722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If the size of </a:t>
            </a:r>
            <a:r>
              <a:rPr lang="en-US" b="1" i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key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is </a:t>
            </a:r>
            <a:r>
              <a:rPr lang="en-US" b="1" i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 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then the iteration continues at most </a:t>
            </a:r>
            <a:r>
              <a:rPr lang="en-US" b="1" i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times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4761" y="2297973"/>
            <a:ext cx="776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Because after traversing the complete string we surely stop the iteration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4761" y="2627432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 the time complexity for deletion is O(</a:t>
            </a:r>
            <a:r>
              <a:rPr lang="en-US" b="1" i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189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460965" y="34874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43370" y="50721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141806" y="1942673"/>
            <a:ext cx="25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List down the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500828" y="2348882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966020" y="234842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CRIME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815933" y="235621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DOG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495927" y="2356214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EXAM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290632" y="2359572"/>
            <a:ext cx="61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EXIT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8910610" y="235621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9294048" y="2355980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IRON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141806" y="278691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Cases for deletion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716730" y="3244388"/>
            <a:ext cx="224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a prefix of other words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7972838" y="324438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Ex: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8714505" y="3242126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171062" y="323986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5716729" y="4192241"/>
            <a:ext cx="2243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any other words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954579" y="416771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Ex: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705870" y="416771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CRIME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561357" y="41922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DOG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0241351" y="4192241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EXAM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1036056" y="4197812"/>
            <a:ext cx="61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EXIT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700296" y="4549969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IRON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032338" y="5399694"/>
            <a:ext cx="569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But it is to be checked that whether the word exists in the TRIE or not before deletion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4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/>
          <p:cNvSpPr/>
          <p:nvPr/>
        </p:nvSpPr>
        <p:spPr>
          <a:xfrm>
            <a:off x="1417194" y="3461126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(CASE-1)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043370" y="507219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00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Simply remove the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mark from the final node of the string in TRIE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2794037"/>
            <a:ext cx="180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elete(“CR”)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3" idx="2"/>
            <a:endCxn id="37" idx="0"/>
          </p:cNvCxnSpPr>
          <p:nvPr/>
        </p:nvCxnSpPr>
        <p:spPr>
          <a:xfrm flipH="1">
            <a:off x="1627372" y="2004510"/>
            <a:ext cx="1145470" cy="6460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1419985" y="265056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98" idx="4"/>
            <a:endCxn id="41" idx="0"/>
          </p:cNvCxnSpPr>
          <p:nvPr/>
        </p:nvCxnSpPr>
        <p:spPr>
          <a:xfrm flipH="1">
            <a:off x="1622370" y="3063668"/>
            <a:ext cx="4165" cy="4008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endCxn id="37" idx="2"/>
          </p:cNvCxnSpPr>
          <p:nvPr/>
        </p:nvCxnSpPr>
        <p:spPr>
          <a:xfrm rot="10800000" flipH="1">
            <a:off x="1414446" y="2857119"/>
            <a:ext cx="6375" cy="811865"/>
          </a:xfrm>
          <a:prstGeom prst="curvedConnector3">
            <a:avLst>
              <a:gd name="adj1" fmla="val -47923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70900" y="30478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1" name="Curved Connector 30"/>
          <p:cNvCxnSpPr>
            <a:stCxn id="98" idx="1"/>
            <a:endCxn id="36" idx="1"/>
          </p:cNvCxnSpPr>
          <p:nvPr/>
        </p:nvCxnSpPr>
        <p:spPr>
          <a:xfrm rot="5400000" flipH="1" flipV="1">
            <a:off x="1730671" y="1608398"/>
            <a:ext cx="852478" cy="1352857"/>
          </a:xfrm>
          <a:prstGeom prst="curvedConnector3">
            <a:avLst>
              <a:gd name="adj1" fmla="val 10183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381104" y="1864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460965" y="348742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15" name="Oval 114"/>
          <p:cNvSpPr/>
          <p:nvPr/>
        </p:nvSpPr>
        <p:spPr>
          <a:xfrm>
            <a:off x="1414790" y="3461126"/>
            <a:ext cx="413100" cy="4131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593124" y="3184774"/>
            <a:ext cx="658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How did we understand that “CR” is a prefix of other words?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892822" y="3550766"/>
            <a:ext cx="545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Because the final node of CR in TRIE is not a leaf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593124" y="3998848"/>
            <a:ext cx="560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How to check that whether a node is a leaf or not?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897892" y="4332487"/>
            <a:ext cx="5455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Leaf: If a node having no child or all the child point to NULL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5593124" y="5000862"/>
            <a:ext cx="2636476" cy="1323937"/>
            <a:chOff x="5593124" y="5035689"/>
            <a:chExt cx="2636476" cy="1323937"/>
          </a:xfrm>
        </p:grpSpPr>
        <p:sp>
          <p:nvSpPr>
            <p:cNvPr id="132" name="TextBox 131"/>
            <p:cNvSpPr txBox="1"/>
            <p:nvPr/>
          </p:nvSpPr>
          <p:spPr>
            <a:xfrm>
              <a:off x="5593124" y="5035689"/>
              <a:ext cx="263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b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ool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isLeaf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(Node *u){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593124" y="5990294"/>
              <a:ext cx="2636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5892822" y="5312457"/>
            <a:ext cx="233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=0;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&lt;26;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++)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102570" y="5324865"/>
            <a:ext cx="407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f(u-&gt;children[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]!=NULL)    return false;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892822" y="5665918"/>
            <a:ext cx="418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return true;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4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47" grpId="0"/>
      <p:bldP spid="89" grpId="0"/>
      <p:bldP spid="90" grpId="0"/>
      <p:bldP spid="93" grpId="0" animBg="1"/>
      <p:bldP spid="98" grpId="0" animBg="1"/>
      <p:bldP spid="105" grpId="0"/>
      <p:bldP spid="111" grpId="0"/>
      <p:bldP spid="115" grpId="0" animBg="1"/>
      <p:bldP spid="118" grpId="0"/>
      <p:bldP spid="119" grpId="0"/>
      <p:bldP spid="128" grpId="0"/>
      <p:bldP spid="131" grpId="0"/>
      <p:bldP spid="137" grpId="0"/>
      <p:bldP spid="138" grpId="0"/>
      <p:bldP spid="1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/>
        </p:nvSpPr>
        <p:spPr>
          <a:xfrm>
            <a:off x="2771491" y="3789479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Junction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Point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24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055060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elete(“IRON”)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75349" y="379590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Junction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Point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017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7" grpId="0" animBg="1"/>
      <p:bldP spid="49" grpId="0" animBg="1"/>
      <p:bldP spid="50" grpId="0" animBg="1"/>
      <p:bldP spid="88" grpId="0" animBg="1"/>
      <p:bldP spid="122" grpId="0"/>
      <p:bldP spid="123" grpId="0"/>
      <p:bldP spid="129" grpId="0"/>
      <p:bldP spid="130" grpId="0"/>
      <p:bldP spid="145" grpId="0"/>
      <p:bldP spid="89" grpId="0"/>
      <p:bldP spid="90" grpId="0"/>
      <p:bldP spid="92" grpId="0"/>
      <p:bldP spid="95" grpId="0" animBg="1"/>
      <p:bldP spid="96" grpId="0"/>
      <p:bldP spid="97" grpId="0"/>
      <p:bldP spid="9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25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005919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7" idx="4"/>
            <a:endCxn id="50" idx="0"/>
          </p:cNvCxnSpPr>
          <p:nvPr/>
        </p:nvCxnSpPr>
        <p:spPr>
          <a:xfrm>
            <a:off x="3212469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864470" y="4665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5" name="Oval 74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5" idx="5"/>
            <a:endCxn id="39" idx="0"/>
          </p:cNvCxnSpPr>
          <p:nvPr/>
        </p:nvCxnSpPr>
        <p:spPr>
          <a:xfrm>
            <a:off x="3125445" y="2150563"/>
            <a:ext cx="437070" cy="497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361471" y="264402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8" idx="4"/>
            <a:endCxn id="95" idx="0"/>
          </p:cNvCxnSpPr>
          <p:nvPr/>
        </p:nvCxnSpPr>
        <p:spPr>
          <a:xfrm flipH="1">
            <a:off x="3551647" y="3057123"/>
            <a:ext cx="16374" cy="399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45097" y="345444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1" idx="3"/>
            <a:endCxn id="47" idx="0"/>
          </p:cNvCxnSpPr>
          <p:nvPr/>
        </p:nvCxnSpPr>
        <p:spPr>
          <a:xfrm flipH="1">
            <a:off x="3212469" y="3807051"/>
            <a:ext cx="193125" cy="471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08917" y="4274727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84" idx="4"/>
            <a:endCxn id="50" idx="0"/>
          </p:cNvCxnSpPr>
          <p:nvPr/>
        </p:nvCxnSpPr>
        <p:spPr>
          <a:xfrm flipH="1">
            <a:off x="3212469" y="4687827"/>
            <a:ext cx="2998" cy="3466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3008917" y="5035209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3055060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3" name="Curved Connector 22"/>
          <p:cNvCxnSpPr>
            <a:stCxn id="87" idx="2"/>
            <a:endCxn id="47" idx="2"/>
          </p:cNvCxnSpPr>
          <p:nvPr/>
        </p:nvCxnSpPr>
        <p:spPr>
          <a:xfrm rot="10800000">
            <a:off x="3005919" y="4484799"/>
            <a:ext cx="2998" cy="756961"/>
          </a:xfrm>
          <a:prstGeom prst="curvedConnector3">
            <a:avLst>
              <a:gd name="adj1" fmla="val 77250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503070" y="46584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843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75" grpId="0" animBg="1"/>
      <p:bldP spid="78" grpId="0" animBg="1"/>
      <p:bldP spid="81" grpId="0" animBg="1"/>
      <p:bldP spid="84" grpId="0" animBg="1"/>
      <p:bldP spid="87" grpId="0" animBg="1"/>
      <p:bldP spid="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26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005919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3"/>
          </p:cNvCxnSpPr>
          <p:nvPr/>
        </p:nvCxnSpPr>
        <p:spPr>
          <a:xfrm flipH="1">
            <a:off x="3212469" y="3814285"/>
            <a:ext cx="198991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042236" y="377793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5" name="Oval 74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5" idx="5"/>
            <a:endCxn id="39" idx="0"/>
          </p:cNvCxnSpPr>
          <p:nvPr/>
        </p:nvCxnSpPr>
        <p:spPr>
          <a:xfrm>
            <a:off x="3125445" y="2150563"/>
            <a:ext cx="437070" cy="497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361471" y="264402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8" idx="4"/>
            <a:endCxn id="95" idx="0"/>
          </p:cNvCxnSpPr>
          <p:nvPr/>
        </p:nvCxnSpPr>
        <p:spPr>
          <a:xfrm flipH="1">
            <a:off x="3551647" y="3057123"/>
            <a:ext cx="16374" cy="399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45097" y="345444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1" idx="3"/>
            <a:endCxn id="47" idx="0"/>
          </p:cNvCxnSpPr>
          <p:nvPr/>
        </p:nvCxnSpPr>
        <p:spPr>
          <a:xfrm flipH="1">
            <a:off x="3212469" y="3807051"/>
            <a:ext cx="193125" cy="4711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008917" y="4274727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>
            <a:stCxn id="84" idx="2"/>
            <a:endCxn id="43" idx="2"/>
          </p:cNvCxnSpPr>
          <p:nvPr/>
        </p:nvCxnSpPr>
        <p:spPr>
          <a:xfrm rot="10800000" flipH="1">
            <a:off x="3008917" y="3668233"/>
            <a:ext cx="342046" cy="813045"/>
          </a:xfrm>
          <a:prstGeom prst="curvedConnector3">
            <a:avLst>
              <a:gd name="adj1" fmla="val -41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580476" y="3909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8260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urved Connector 12"/>
          <p:cNvCxnSpPr>
            <a:stCxn id="81" idx="2"/>
            <a:endCxn id="39" idx="2"/>
          </p:cNvCxnSpPr>
          <p:nvPr/>
        </p:nvCxnSpPr>
        <p:spPr>
          <a:xfrm rot="10800000" flipH="1">
            <a:off x="3345097" y="2854302"/>
            <a:ext cx="10868" cy="806697"/>
          </a:xfrm>
          <a:prstGeom prst="curvedConnector3">
            <a:avLst>
              <a:gd name="adj1" fmla="val -2103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27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5" name="Oval 74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75" idx="5"/>
            <a:endCxn id="39" idx="0"/>
          </p:cNvCxnSpPr>
          <p:nvPr/>
        </p:nvCxnSpPr>
        <p:spPr>
          <a:xfrm>
            <a:off x="3125445" y="2150563"/>
            <a:ext cx="437070" cy="497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3361471" y="264402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8" idx="4"/>
            <a:endCxn id="95" idx="0"/>
          </p:cNvCxnSpPr>
          <p:nvPr/>
        </p:nvCxnSpPr>
        <p:spPr>
          <a:xfrm flipH="1">
            <a:off x="3551647" y="3057123"/>
            <a:ext cx="16374" cy="3996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345097" y="3454448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2828246" y="30571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" name="Straight Arrow Connector 22"/>
          <p:cNvCxnSpPr>
            <a:stCxn id="78" idx="1"/>
            <a:endCxn id="36" idx="4"/>
          </p:cNvCxnSpPr>
          <p:nvPr/>
        </p:nvCxnSpPr>
        <p:spPr>
          <a:xfrm flipH="1" flipV="1">
            <a:off x="2979392" y="2211190"/>
            <a:ext cx="442576" cy="493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963711" y="23895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0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28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5054017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49" idx="4"/>
            <a:endCxn id="88" idx="0"/>
          </p:cNvCxnSpPr>
          <p:nvPr/>
        </p:nvCxnSpPr>
        <p:spPr>
          <a:xfrm>
            <a:off x="5256126" y="4694165"/>
            <a:ext cx="4441" cy="340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235336" y="466612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elete(“IRON”)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97723" y="265067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9" idx="4"/>
            <a:endCxn id="99" idx="0"/>
          </p:cNvCxnSpPr>
          <p:nvPr/>
        </p:nvCxnSpPr>
        <p:spPr>
          <a:xfrm flipH="1">
            <a:off x="4703254" y="3063770"/>
            <a:ext cx="1019" cy="400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6704" y="346180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1" name="Straight Arrow Connector 20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84" idx="4"/>
          </p:cNvCxnSpPr>
          <p:nvPr/>
        </p:nvCxnSpPr>
        <p:spPr>
          <a:xfrm>
            <a:off x="5256126" y="4694165"/>
            <a:ext cx="0" cy="3403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049576" y="5033789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5095665" y="50789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9" name="Curved Connector 28"/>
          <p:cNvCxnSpPr>
            <a:stCxn id="88" idx="2"/>
            <a:endCxn id="49" idx="2"/>
          </p:cNvCxnSpPr>
          <p:nvPr/>
        </p:nvCxnSpPr>
        <p:spPr>
          <a:xfrm rot="10800000">
            <a:off x="5049577" y="4487615"/>
            <a:ext cx="4441" cy="753434"/>
          </a:xfrm>
          <a:prstGeom prst="curvedConnector3">
            <a:avLst>
              <a:gd name="adj1" fmla="val 524748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507388" y="46913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498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29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006967" y="375606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elete(“IRON”)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97723" y="265067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9" idx="4"/>
            <a:endCxn id="99" idx="0"/>
          </p:cNvCxnSpPr>
          <p:nvPr/>
        </p:nvCxnSpPr>
        <p:spPr>
          <a:xfrm flipH="1">
            <a:off x="4703254" y="3063770"/>
            <a:ext cx="1019" cy="400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6704" y="346180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21" name="Straight Arrow Connector 20"/>
          <p:cNvCxnSpPr>
            <a:stCxn id="44" idx="5"/>
            <a:endCxn id="49" idx="0"/>
          </p:cNvCxnSpPr>
          <p:nvPr/>
        </p:nvCxnSpPr>
        <p:spPr>
          <a:xfrm>
            <a:off x="4849307" y="3817102"/>
            <a:ext cx="406819" cy="4639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049576" y="4281065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509608" y="4170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5" name="Curved Connector 4"/>
          <p:cNvCxnSpPr>
            <a:stCxn id="49" idx="2"/>
            <a:endCxn id="44" idx="4"/>
          </p:cNvCxnSpPr>
          <p:nvPr/>
        </p:nvCxnSpPr>
        <p:spPr>
          <a:xfrm rot="10800000">
            <a:off x="4703254" y="3877599"/>
            <a:ext cx="346322" cy="610016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89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RELATIVE  POSITION OF A CHARACTER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1917474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Consider the strings can only contain uppercase letters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408490"/>
            <a:ext cx="783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relative position of a character is obtained by subtracting 65 from it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1" name="Google Shape;224;gdede339d8a_0_3"/>
          <p:cNvGraphicFramePr/>
          <p:nvPr>
            <p:extLst>
              <p:ext uri="{D42A27DB-BD31-4B8C-83A1-F6EECF244321}">
                <p14:modId xmlns:p14="http://schemas.microsoft.com/office/powerpoint/2010/main" val="2285348881"/>
              </p:ext>
            </p:extLst>
          </p:nvPr>
        </p:nvGraphicFramePr>
        <p:xfrm>
          <a:off x="1366258" y="2995081"/>
          <a:ext cx="3010584" cy="315468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121963"/>
                <a:gridCol w="1888621"/>
              </a:tblGrid>
              <a:tr h="20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Character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Relative Position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A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B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C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D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E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4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20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F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G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6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H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28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I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8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</a:tbl>
          </a:graphicData>
        </a:graphic>
      </p:graphicFrame>
      <p:graphicFrame>
        <p:nvGraphicFramePr>
          <p:cNvPr id="22" name="Google Shape;224;gdede339d8a_0_3"/>
          <p:cNvGraphicFramePr/>
          <p:nvPr>
            <p:extLst>
              <p:ext uri="{D42A27DB-BD31-4B8C-83A1-F6EECF244321}">
                <p14:modId xmlns:p14="http://schemas.microsoft.com/office/powerpoint/2010/main" val="3169217777"/>
              </p:ext>
            </p:extLst>
          </p:nvPr>
        </p:nvGraphicFramePr>
        <p:xfrm>
          <a:off x="4863764" y="2993330"/>
          <a:ext cx="3010584" cy="315468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121963"/>
                <a:gridCol w="1888621"/>
              </a:tblGrid>
              <a:tr h="20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Character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Relative Position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I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9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J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K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11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L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M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13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20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N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14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O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15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P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16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282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Q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17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</a:tbl>
          </a:graphicData>
        </a:graphic>
      </p:graphicFrame>
      <p:graphicFrame>
        <p:nvGraphicFramePr>
          <p:cNvPr id="23" name="Google Shape;224;gdede339d8a_0_3"/>
          <p:cNvGraphicFramePr/>
          <p:nvPr>
            <p:extLst>
              <p:ext uri="{D42A27DB-BD31-4B8C-83A1-F6EECF244321}">
                <p14:modId xmlns:p14="http://schemas.microsoft.com/office/powerpoint/2010/main" val="3677485155"/>
              </p:ext>
            </p:extLst>
          </p:nvPr>
        </p:nvGraphicFramePr>
        <p:xfrm>
          <a:off x="8369529" y="3009163"/>
          <a:ext cx="3010584" cy="2839212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121963"/>
                <a:gridCol w="1888621"/>
              </a:tblGrid>
              <a:tr h="207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Character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800" b="1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Relative Position</a:t>
                      </a:r>
                      <a:endParaRPr sz="1800" b="1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R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18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S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19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T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U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21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V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22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209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W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23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X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24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  <a:tr h="19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Y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/>
                          <a:sym typeface="Arial"/>
                        </a:rPr>
                        <a:t>25</a:t>
                      </a:r>
                      <a:endParaRPr sz="1800" u="none" strike="noStrike" cap="none" dirty="0">
                        <a:latin typeface="Segoe UI Symbol" panose="020B0502040204020203" pitchFamily="34" charset="0"/>
                        <a:ea typeface="Segoe UI Symbol" panose="020B0502040204020203" pitchFamily="34" charset="0"/>
                        <a:cs typeface="Arial"/>
                        <a:sym typeface="Arial"/>
                      </a:endParaRPr>
                    </a:p>
                  </a:txBody>
                  <a:tcPr marL="42400" marR="424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23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urved Connector 10"/>
          <p:cNvCxnSpPr>
            <a:stCxn id="82" idx="2"/>
            <a:endCxn id="40" idx="2"/>
          </p:cNvCxnSpPr>
          <p:nvPr/>
        </p:nvCxnSpPr>
        <p:spPr>
          <a:xfrm rot="10800000" flipH="1">
            <a:off x="4496704" y="2857119"/>
            <a:ext cx="5002" cy="811235"/>
          </a:xfrm>
          <a:prstGeom prst="curvedConnector3">
            <a:avLst>
              <a:gd name="adj1" fmla="val -4570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 FROM  TRIE (CASE-2)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30</a:t>
            </a:fld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772842" y="1798090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420822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383455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355965" y="2647751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501706" y="265056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415820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78453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350963" y="3461682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96704" y="346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02720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99381" y="4281065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866240" y="4278248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66240" y="5034499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02720" y="5037316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02720" y="5793567"/>
            <a:ext cx="413100" cy="4131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36" idx="2"/>
            <a:endCxn id="37" idx="0"/>
          </p:cNvCxnSpPr>
          <p:nvPr/>
        </p:nvCxnSpPr>
        <p:spPr>
          <a:xfrm flipH="1">
            <a:off x="1627372" y="2004640"/>
            <a:ext cx="1145470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6" idx="3"/>
            <a:endCxn id="38" idx="0"/>
          </p:cNvCxnSpPr>
          <p:nvPr/>
        </p:nvCxnSpPr>
        <p:spPr>
          <a:xfrm flipH="1">
            <a:off x="2590005" y="2150693"/>
            <a:ext cx="243334" cy="499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6" idx="5"/>
            <a:endCxn id="39" idx="0"/>
          </p:cNvCxnSpPr>
          <p:nvPr/>
        </p:nvCxnSpPr>
        <p:spPr>
          <a:xfrm>
            <a:off x="3125445" y="2150693"/>
            <a:ext cx="437070" cy="4970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7" idx="4"/>
            <a:endCxn id="41" idx="0"/>
          </p:cNvCxnSpPr>
          <p:nvPr/>
        </p:nvCxnSpPr>
        <p:spPr>
          <a:xfrm flipH="1">
            <a:off x="1622370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8" idx="4"/>
            <a:endCxn id="42" idx="0"/>
          </p:cNvCxnSpPr>
          <p:nvPr/>
        </p:nvCxnSpPr>
        <p:spPr>
          <a:xfrm flipH="1">
            <a:off x="2585003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4"/>
            <a:endCxn id="43" idx="0"/>
          </p:cNvCxnSpPr>
          <p:nvPr/>
        </p:nvCxnSpPr>
        <p:spPr>
          <a:xfrm flipH="1">
            <a:off x="3557513" y="3060851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0" idx="4"/>
            <a:endCxn id="44" idx="0"/>
          </p:cNvCxnSpPr>
          <p:nvPr/>
        </p:nvCxnSpPr>
        <p:spPr>
          <a:xfrm flipH="1">
            <a:off x="4703254" y="3063668"/>
            <a:ext cx="5002" cy="400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1" idx="3"/>
            <a:endCxn id="45" idx="0"/>
          </p:cNvCxnSpPr>
          <p:nvPr/>
        </p:nvCxnSpPr>
        <p:spPr>
          <a:xfrm flipH="1">
            <a:off x="1209270" y="3817102"/>
            <a:ext cx="267047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2" idx="3"/>
            <a:endCxn id="46" idx="0"/>
          </p:cNvCxnSpPr>
          <p:nvPr/>
        </p:nvCxnSpPr>
        <p:spPr>
          <a:xfrm flipH="1">
            <a:off x="2205931" y="3817102"/>
            <a:ext cx="233019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3" idx="5"/>
            <a:endCxn id="48" idx="0"/>
          </p:cNvCxnSpPr>
          <p:nvPr/>
        </p:nvCxnSpPr>
        <p:spPr>
          <a:xfrm>
            <a:off x="3703566" y="3814285"/>
            <a:ext cx="369224" cy="463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5" idx="4"/>
            <a:endCxn id="52" idx="0"/>
          </p:cNvCxnSpPr>
          <p:nvPr/>
        </p:nvCxnSpPr>
        <p:spPr>
          <a:xfrm>
            <a:off x="1209270" y="4694165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8" idx="4"/>
            <a:endCxn id="51" idx="0"/>
          </p:cNvCxnSpPr>
          <p:nvPr/>
        </p:nvCxnSpPr>
        <p:spPr>
          <a:xfrm>
            <a:off x="4072790" y="4691348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2" idx="4"/>
            <a:endCxn id="53" idx="0"/>
          </p:cNvCxnSpPr>
          <p:nvPr/>
        </p:nvCxnSpPr>
        <p:spPr>
          <a:xfrm>
            <a:off x="1209270" y="5450416"/>
            <a:ext cx="0" cy="343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36947" y="200464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285619" y="304522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23714" y="3725188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808987" y="464201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03630" y="5417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47118" y="218363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67421" y="307105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045912" y="37354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287736" y="2163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24194" y="3068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829615" y="3768320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072790" y="46782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97512" y="1999783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89834" y="306642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8809" y="58154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039646" y="430013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12329" y="506068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93125" y="1820128"/>
            <a:ext cx="441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word is not a prefix of other words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92822" y="2157613"/>
            <a:ext cx="5319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 all the nodes from leaf node to the first junction node associated with the string along with the edges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892822" y="3270157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elete(“EXAM”)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345097" y="3456770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5892822" y="3613788"/>
            <a:ext cx="204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elete(“IRON”)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4496704" y="3464052"/>
            <a:ext cx="413100" cy="413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36" idx="6"/>
            <a:endCxn id="40" idx="0"/>
          </p:cNvCxnSpPr>
          <p:nvPr/>
        </p:nvCxnSpPr>
        <p:spPr>
          <a:xfrm>
            <a:off x="3185942" y="2004640"/>
            <a:ext cx="1522314" cy="645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2772842" y="179796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497723" y="2650670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9" idx="4"/>
            <a:endCxn id="99" idx="0"/>
          </p:cNvCxnSpPr>
          <p:nvPr/>
        </p:nvCxnSpPr>
        <p:spPr>
          <a:xfrm flipH="1">
            <a:off x="4703254" y="3063770"/>
            <a:ext cx="1019" cy="4002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4496704" y="3461803"/>
            <a:ext cx="413100" cy="4131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542793" y="34797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953322" y="30836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" name="Curved Connector 22"/>
          <p:cNvCxnSpPr>
            <a:stCxn id="79" idx="7"/>
            <a:endCxn id="36" idx="7"/>
          </p:cNvCxnSpPr>
          <p:nvPr/>
        </p:nvCxnSpPr>
        <p:spPr>
          <a:xfrm rot="16200000" flipV="1">
            <a:off x="3561596" y="1422436"/>
            <a:ext cx="852580" cy="1724881"/>
          </a:xfrm>
          <a:prstGeom prst="curvedConnector3">
            <a:avLst>
              <a:gd name="adj1" fmla="val 1028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61818" y="17577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68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 OF  AN  EDGE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31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13903" y="2023447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05208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75226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4524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5262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5280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55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856280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26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6633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36352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06370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54501" y="289677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85367" y="3384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15838" y="33852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7327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97494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63366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11470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38362" y="33844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35749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8032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50489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16361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86528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493381" y="26455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3548" y="2645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5341" y="2642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05508" y="2642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71380" y="2642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41547" y="26422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38362" y="2628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408529" y="26280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80322" y="26247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0489" y="26247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16361" y="262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86528" y="2624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13903" y="2014062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05208" y="19931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5208" y="23752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471832" y="4999122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78817" y="4999121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210197" y="4999120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148" idx="0"/>
          </p:cNvCxnSpPr>
          <p:nvPr/>
        </p:nvCxnSpPr>
        <p:spPr>
          <a:xfrm flipH="1">
            <a:off x="1764892" y="3189157"/>
            <a:ext cx="373218" cy="1809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19847" y="4043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29" name="Straight Arrow Connector 28"/>
          <p:cNvCxnSpPr>
            <a:endCxn id="149" idx="0"/>
          </p:cNvCxnSpPr>
          <p:nvPr/>
        </p:nvCxnSpPr>
        <p:spPr>
          <a:xfrm flipH="1">
            <a:off x="3171877" y="3189157"/>
            <a:ext cx="812702" cy="1809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47220" y="4120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60533" y="414092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5863" y="2597393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47434" y="5797708"/>
            <a:ext cx="370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DELETE  THE  RED  MARKED  EDGE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324044" y="2412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22;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324044" y="2744572"/>
            <a:ext cx="290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*v = u-&gt;children[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endCxn id="150" idx="0"/>
          </p:cNvCxnSpPr>
          <p:nvPr/>
        </p:nvCxnSpPr>
        <p:spPr>
          <a:xfrm flipH="1">
            <a:off x="5503257" y="3210330"/>
            <a:ext cx="510277" cy="17887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5210197" y="5002418"/>
            <a:ext cx="586119" cy="586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914923" y="50938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24044" y="3112213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NULL;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473630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0381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88069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342315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913519" y="30105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382412" y="302577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322448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99709" y="30094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51095" y="30180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881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58" grpId="0"/>
      <p:bldP spid="159" grpId="0" animBg="1"/>
      <p:bldP spid="160" grpId="0" animBg="1"/>
      <p:bldP spid="161" grpId="0"/>
      <p:bldP spid="1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 OF  AN  EDGE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32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13903" y="2023447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05208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75226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4524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5262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5280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55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856280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26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6633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36352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06370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54501" y="289677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85367" y="3384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15838" y="33852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7327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97494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63366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11470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38362" y="33844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35749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8032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50489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16361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86528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493381" y="26455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3548" y="2645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5341" y="2642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05508" y="2642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71380" y="2642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41547" y="26422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38362" y="2628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408529" y="26280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80322" y="26247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0489" y="26247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16361" y="262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86528" y="2624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13903" y="2014062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05208" y="19931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5208" y="23752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471832" y="4999122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78817" y="4999121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210197" y="4999120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148" idx="0"/>
          </p:cNvCxnSpPr>
          <p:nvPr/>
        </p:nvCxnSpPr>
        <p:spPr>
          <a:xfrm flipH="1">
            <a:off x="1764892" y="3189157"/>
            <a:ext cx="373218" cy="1809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19847" y="4043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29" name="Straight Arrow Connector 28"/>
          <p:cNvCxnSpPr>
            <a:endCxn id="149" idx="0"/>
          </p:cNvCxnSpPr>
          <p:nvPr/>
        </p:nvCxnSpPr>
        <p:spPr>
          <a:xfrm flipH="1">
            <a:off x="3171877" y="3189157"/>
            <a:ext cx="812702" cy="1809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47220" y="4120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5863" y="2597393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247434" y="5797708"/>
            <a:ext cx="370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DELETE  THE  RED  MARKED  EDGE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324044" y="24127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22;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324044" y="2744572"/>
            <a:ext cx="290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*v = u-&gt;children[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</a:p>
        </p:txBody>
      </p:sp>
      <p:sp>
        <p:nvSpPr>
          <p:cNvPr id="160" name="Oval 159"/>
          <p:cNvSpPr/>
          <p:nvPr/>
        </p:nvSpPr>
        <p:spPr>
          <a:xfrm>
            <a:off x="5210197" y="5002418"/>
            <a:ext cx="586119" cy="5861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/>
          <p:cNvSpPr txBox="1"/>
          <p:nvPr/>
        </p:nvSpPr>
        <p:spPr>
          <a:xfrm>
            <a:off x="4914923" y="509386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8324044" y="3112213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NULL;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473630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40381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880692" y="300449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3342315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913519" y="301055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382412" y="3025779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6322448" y="301158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799709" y="300946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7251095" y="30180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59673" y="301801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324044" y="3504886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ree(v);</a:t>
            </a:r>
          </a:p>
        </p:txBody>
      </p:sp>
    </p:spTree>
    <p:extLst>
      <p:ext uri="{BB962C8B-B14F-4D97-AF65-F5344CB8AC3E}">
        <p14:creationId xmlns:p14="http://schemas.microsoft.com/office/powerpoint/2010/main" val="326696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60" grpId="0" animBg="1"/>
      <p:bldP spid="161" grpId="0"/>
      <p:bldP spid="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  OF  AN  EDGE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33</a:t>
            </a:fld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13903" y="2023447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405208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75226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34524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15262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285280" y="2958215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755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856280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26298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796316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266334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736352" y="2958214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7206370" y="29582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4254501" y="2896770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85367" y="3384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015838" y="33852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427327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897494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363366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11470" y="3381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938362" y="33844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35749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880322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50489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816361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286528" y="338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493381" y="264555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63548" y="264555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5341" y="26422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905508" y="264225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3371380" y="26422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841547" y="26422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938362" y="2628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408529" y="26280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80322" y="262476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50489" y="262476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816361" y="26247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286528" y="2624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1213903" y="2014062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405208" y="19931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405208" y="2375240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471832" y="4999122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878817" y="4999121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210197" y="4999120"/>
            <a:ext cx="586119" cy="5861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endCxn id="148" idx="0"/>
          </p:cNvCxnSpPr>
          <p:nvPr/>
        </p:nvCxnSpPr>
        <p:spPr>
          <a:xfrm flipH="1">
            <a:off x="1764892" y="3189157"/>
            <a:ext cx="373218" cy="180996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619847" y="4043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cxnSp>
        <p:nvCxnSpPr>
          <p:cNvPr id="29" name="Straight Arrow Connector 28"/>
          <p:cNvCxnSpPr>
            <a:endCxn id="149" idx="0"/>
          </p:cNvCxnSpPr>
          <p:nvPr/>
        </p:nvCxnSpPr>
        <p:spPr>
          <a:xfrm flipH="1">
            <a:off x="3171877" y="3189157"/>
            <a:ext cx="812702" cy="180996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150" idx="0"/>
          </p:cNvCxnSpPr>
          <p:nvPr/>
        </p:nvCxnSpPr>
        <p:spPr>
          <a:xfrm flipH="1">
            <a:off x="5503257" y="3210330"/>
            <a:ext cx="510277" cy="17887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47220" y="4120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260533" y="414092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25863" y="2597393"/>
            <a:ext cx="503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968491" y="2242835"/>
            <a:ext cx="43050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oid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removeEdge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(Node *u, char c,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d){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323674" y="2666020"/>
            <a:ext cx="1949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f(d==0)    return;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325966" y="3050740"/>
            <a:ext cx="191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relPos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(c);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25966" y="3476424"/>
            <a:ext cx="2900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*v = u-&gt;children[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25966" y="3866470"/>
            <a:ext cx="261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rp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NULL;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25966" y="4256516"/>
            <a:ext cx="87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ree(v);</a:t>
            </a:r>
          </a:p>
        </p:txBody>
      </p:sp>
    </p:spTree>
    <p:extLst>
      <p:ext uri="{BB962C8B-B14F-4D97-AF65-F5344CB8AC3E}">
        <p14:creationId xmlns:p14="http://schemas.microsoft.com/office/powerpoint/2010/main" val="19936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157" grpId="0"/>
      <p:bldP spid="60" grpId="0"/>
      <p:bldP spid="61" grpId="0"/>
      <p:bldP spid="62" grpId="0"/>
      <p:bldP spid="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 POINT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34</a:t>
            </a:fld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097279" y="3581231"/>
            <a:ext cx="27703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ool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isJunction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(Node *u){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320592" y="4004416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if(u-&gt;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==1)    return true;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22884" y="4389136"/>
            <a:ext cx="27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isLeaf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(u))    return false;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22884" y="4814820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true;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97280" y="1996945"/>
            <a:ext cx="43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node containing an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=1 mark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7280" y="2431786"/>
            <a:ext cx="43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node having at least 2 child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97279" y="2858163"/>
            <a:ext cx="110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But if we consider a node after deleting one of its child/edge then the node is a junction if it is not a leaf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9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60" grpId="0"/>
      <p:bldP spid="61" grpId="0"/>
      <p:bldP spid="64" grpId="0"/>
      <p:bldP spid="65" grpId="0"/>
      <p:bldP spid="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JUNCTION  POINT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35</a:t>
            </a:fld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097279" y="3581231"/>
            <a:ext cx="27703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ool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isJunction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(Node *u){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320592" y="4004416"/>
            <a:ext cx="312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if(u-&gt;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==1)    return true;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22884" y="4389136"/>
            <a:ext cx="273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isLeaf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(u))    return false;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22884" y="4814820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true;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97280" y="1996945"/>
            <a:ext cx="43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node containing an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=1 mark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97280" y="2431786"/>
            <a:ext cx="43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node having at least 2 child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97279" y="2858163"/>
            <a:ext cx="1101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But if we consider a node after deleting one of its child/edge then the node is a junction if it is not a leaf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60" grpId="0"/>
      <p:bldP spid="61" grpId="0"/>
      <p:bldP spid="64" grpId="0"/>
      <p:bldP spid="65" grpId="0"/>
      <p:bldP spid="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IN TRIE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Swapnil</a:t>
            </a:r>
            <a:r>
              <a:rPr lang="en-US" dirty="0" smtClean="0"/>
              <a:t> Biswas, Lecturer, </a:t>
            </a:r>
            <a:r>
              <a:rPr lang="en-US" dirty="0" err="1" smtClean="0"/>
              <a:t>Dept</a:t>
            </a:r>
            <a:r>
              <a:rPr lang="en-US" dirty="0" smtClean="0"/>
              <a:t> of CSE, MIST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36</a:t>
            </a:fld>
            <a:endParaRPr lang="en-US"/>
          </a:p>
        </p:txBody>
      </p:sp>
      <p:sp>
        <p:nvSpPr>
          <p:cNvPr id="155" name="TextBox 154"/>
          <p:cNvSpPr txBox="1"/>
          <p:nvPr/>
        </p:nvSpPr>
        <p:spPr>
          <a:xfrm>
            <a:off x="1097280" y="1743885"/>
            <a:ext cx="464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delete(string key, Node *u=root,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=0){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1319340" y="2057575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if(u==NULL)    return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320593" y="4477453"/>
            <a:ext cx="220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relPos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(key[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]);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19340" y="5315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21365" y="2038119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///Not found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3772" y="2706056"/>
            <a:ext cx="278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if(u-&gt;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==0)   return 0;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4280" y="2753773"/>
            <a:ext cx="7870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///String not found as current node doesn’t indicate end of word after traversing the whole string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35341" y="331849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u-&gt;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0;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62271" y="3083232"/>
            <a:ext cx="4620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///The string is a prefix of some other strings in the TRIE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5341" y="3623497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0;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621941" y="3064576"/>
            <a:ext cx="2140330" cy="1034239"/>
            <a:chOff x="1633772" y="3303643"/>
            <a:chExt cx="2140330" cy="1034239"/>
          </a:xfrm>
        </p:grpSpPr>
        <p:sp>
          <p:nvSpPr>
            <p:cNvPr id="18" name="TextBox 17"/>
            <p:cNvSpPr txBox="1"/>
            <p:nvPr/>
          </p:nvSpPr>
          <p:spPr>
            <a:xfrm>
              <a:off x="1633772" y="3303643"/>
              <a:ext cx="2140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if(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isLeaf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(u)==false){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33772" y="3968550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  <a:endPara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319340" y="2379775"/>
            <a:ext cx="1815770" cy="2161323"/>
            <a:chOff x="1292813" y="2536402"/>
            <a:chExt cx="1815770" cy="2161323"/>
          </a:xfrm>
        </p:grpSpPr>
        <p:sp>
          <p:nvSpPr>
            <p:cNvPr id="14" name="TextBox 13"/>
            <p:cNvSpPr txBox="1"/>
            <p:nvPr/>
          </p:nvSpPr>
          <p:spPr>
            <a:xfrm>
              <a:off x="1320593" y="2536402"/>
              <a:ext cx="1787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if(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==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key.size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()){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92813" y="4328393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  <a:endPara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316191" y="5088001"/>
            <a:ext cx="266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removeEdge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(u, key[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], d);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16191" y="5410189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isJunction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(u)==true)	d=0;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6191" y="4783616"/>
            <a:ext cx="399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d =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delete(key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u-&gt;children[r],i+1);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18308" y="5733768"/>
            <a:ext cx="1048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return d;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97280" y="593498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6650" y="3554160"/>
            <a:ext cx="722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If the size of </a:t>
            </a:r>
            <a:r>
              <a:rPr lang="en-US" b="1" i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key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is </a:t>
            </a:r>
            <a:r>
              <a:rPr lang="en-US" b="1" i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 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then the iteration continues at most </a:t>
            </a:r>
            <a:r>
              <a:rPr lang="en-US" b="1" i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 times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64131" y="3921674"/>
            <a:ext cx="7761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Because after traversing the complete string we surely stop the iteration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64131" y="4251133"/>
            <a:ext cx="484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 the time complexity for deletion is O(</a:t>
            </a:r>
            <a:r>
              <a:rPr lang="en-US" b="1" i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72936" y="3990309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1;</a:t>
            </a:r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9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RELATIVE  POSITION OF A CHARACTER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1917474"/>
            <a:ext cx="19299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relPos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(char c){</a:t>
            </a: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 smtClean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49182" y="2345228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ascii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c;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49182" y="2764190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ascii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– 65;</a:t>
            </a:r>
          </a:p>
        </p:txBody>
      </p:sp>
    </p:spTree>
    <p:extLst>
      <p:ext uri="{BB962C8B-B14F-4D97-AF65-F5344CB8AC3E}">
        <p14:creationId xmlns:p14="http://schemas.microsoft.com/office/powerpoint/2010/main" val="344534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TRIE  IMPLEMENTATION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033899"/>
            <a:ext cx="380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TRIE follows a tree data structure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545222"/>
            <a:ext cx="815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Each node can have 26 children (Each child represents a alphabetic letter)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3036604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Implemented by Linked List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033899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void insert(String x)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545222"/>
            <a:ext cx="235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search(String x)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3036604"/>
            <a:ext cx="253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bool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delete(String x)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3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033899"/>
            <a:ext cx="4079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Insertion involves 2 major functions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686" y="2545222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Node*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createNode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()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7686" y="3036604"/>
            <a:ext cx="474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oid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createEdge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(Node *u, Node *v, char c)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 REPRESENTATION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10031" y="2170632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01336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71354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541372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11390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81408" y="310540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51426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52408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522426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992444" y="3105398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462462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932480" y="310539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402498" y="3105398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450629" y="3043955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4681495" y="35316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662" y="35316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3455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93622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59494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029661" y="35283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34490" y="35316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04657" y="35316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76450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546617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12489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482656" y="352838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89509" y="27927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59676" y="27927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1469" y="27894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01636" y="278944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67508" y="2789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37675" y="278944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34490" y="27752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04657" y="27752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76450" y="277195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46617" y="27719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012489" y="27719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82656" y="277195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10031" y="2161247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4601336" y="214034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108950" y="1913889"/>
            <a:ext cx="1452642" cy="1679627"/>
            <a:chOff x="1108950" y="1913889"/>
            <a:chExt cx="1452642" cy="1679627"/>
          </a:xfrm>
        </p:grpSpPr>
        <p:sp>
          <p:nvSpPr>
            <p:cNvPr id="59" name="TextBox 58"/>
            <p:cNvSpPr txBox="1"/>
            <p:nvPr/>
          </p:nvSpPr>
          <p:spPr>
            <a:xfrm>
              <a:off x="1108950" y="1913889"/>
              <a:ext cx="14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s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truct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Node{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08950" y="3224184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445690" y="230245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445689" y="2707091"/>
            <a:ext cx="220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 *children[26];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601336" y="2522425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5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58" grpId="0"/>
      <p:bldP spid="62" grpId="0"/>
      <p:bldP spid="63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 NODE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72714" y="2168845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64019" y="31036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34037" y="31036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304055" y="3103612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74073" y="31036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244091" y="3103613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14109" y="3103612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15091" y="3103612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285109" y="3103612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9755127" y="3103611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225145" y="3103612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95163" y="3103612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1165181" y="3103611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213312" y="3042168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5444178" y="35298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4345" y="352989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86138" y="35265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56305" y="35265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22177" y="35265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92344" y="35265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97173" y="35298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367340" y="35298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39133" y="35265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09300" y="35265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775172" y="35265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245339" y="35265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52192" y="2790953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22359" y="279095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94152" y="278765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864319" y="27876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30191" y="2787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00358" y="27876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897173" y="27734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367340" y="27734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39133" y="277016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309300" y="277016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75172" y="27701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245339" y="277016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172714" y="2159460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5364019" y="21385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17108" y="2103354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*n1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createNode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16060" y="2559142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 *n2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createNode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364019" y="2520638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13653" y="31504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83820" y="3150433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5613" y="31471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25780" y="31471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91652" y="31471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761819" y="314713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63008" y="314680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333175" y="314680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804968" y="314350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275135" y="314350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741007" y="314350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211174" y="314350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100966" y="168732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n1</a:t>
            </a:r>
            <a:endParaRPr lang="en-US" sz="24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172714" y="4433823"/>
            <a:ext cx="6802452" cy="17270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64019" y="5368591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834037" y="5368591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304055" y="536859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774073" y="5368591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244091" y="5368591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714109" y="536859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8815091" y="536859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9285109" y="536859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9755127" y="536858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0225145" y="536859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0695163" y="5368590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1165181" y="5368589"/>
            <a:ext cx="470018" cy="4618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8213312" y="5307146"/>
            <a:ext cx="572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….</a:t>
            </a:r>
            <a:endParaRPr lang="en-US" sz="3200" dirty="0"/>
          </a:p>
        </p:txBody>
      </p:sp>
      <p:sp>
        <p:nvSpPr>
          <p:cNvPr id="89" name="TextBox 88"/>
          <p:cNvSpPr txBox="1"/>
          <p:nvPr/>
        </p:nvSpPr>
        <p:spPr>
          <a:xfrm>
            <a:off x="5444178" y="57948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914345" y="57948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86138" y="57915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856305" y="57915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322177" y="57915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7792344" y="57915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897173" y="57948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367340" y="579487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839133" y="57915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309300" y="57915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0775172" y="57915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245339" y="57915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52192" y="50559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922359" y="50559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94152" y="50526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64319" y="505263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330191" y="5052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800358" y="505263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897173" y="50384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367340" y="503844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9839133" y="503514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309300" y="503514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775172" y="50351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1245339" y="503514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Z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172714" y="4424438"/>
            <a:ext cx="6802452" cy="34481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5364019" y="44035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EoW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364019" y="4785616"/>
            <a:ext cx="99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children</a:t>
            </a:r>
            <a:endParaRPr lang="en-US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413653" y="541541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5883820" y="5415411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5613" y="54121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825780" y="54121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291652" y="54121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761819" y="5412112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863008" y="54117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333175" y="5411785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804968" y="54084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275135" y="54084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741007" y="54084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211174" y="540848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100966" y="3952299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n2</a:t>
            </a:r>
            <a:endParaRPr lang="en-US" sz="24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858319" y="212811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=0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5895231" y="439078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Segoe UI Semilight" panose="020B0402040204020203" pitchFamily="34" charset="0"/>
                <a:ea typeface="Segoe UI Symbol" panose="020B0502040204020203" pitchFamily="34" charset="0"/>
                <a:cs typeface="Segoe UI Semilight" panose="020B0402040204020203" pitchFamily="34" charset="0"/>
              </a:rPr>
              <a:t>=0</a:t>
            </a:r>
            <a:endParaRPr lang="en-US" b="1" dirty="0">
              <a:latin typeface="Segoe UI Semilight" panose="020B0402040204020203" pitchFamily="34" charset="0"/>
              <a:ea typeface="Segoe UI Symbol" panose="020B05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3723" y="3384964"/>
            <a:ext cx="2393409" cy="2500759"/>
            <a:chOff x="1097280" y="3442033"/>
            <a:chExt cx="2393409" cy="2500759"/>
          </a:xfrm>
        </p:grpSpPr>
        <p:sp>
          <p:nvSpPr>
            <p:cNvPr id="131" name="TextBox 130"/>
            <p:cNvSpPr txBox="1"/>
            <p:nvPr/>
          </p:nvSpPr>
          <p:spPr>
            <a:xfrm>
              <a:off x="1130748" y="3442033"/>
              <a:ext cx="2359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Node* 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createNode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(){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097280" y="5573460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}</a:t>
              </a:r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607319" y="3895926"/>
            <a:ext cx="43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 *n=(Node*)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malloc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sizeof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(Node));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7319" y="433232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EoW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 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607319" y="475972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or(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=0;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&lt;26;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++)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905180" y="5187135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-&gt;children[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NULL;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2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58" grpId="0"/>
      <p:bldP spid="62" grpId="0"/>
      <p:bldP spid="63" grpId="0"/>
      <p:bldP spid="55" grpId="0"/>
      <p:bldP spid="54" grpId="0"/>
      <p:bldP spid="56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3" grpId="0"/>
      <p:bldP spid="134" grpId="0"/>
      <p:bldP spid="135" grpId="0"/>
      <p:bldP spid="136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7535</TotalTime>
  <Words>3056</Words>
  <Application>Microsoft Office PowerPoint</Application>
  <PresentationFormat>Widescreen</PresentationFormat>
  <Paragraphs>1254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Georgia</vt:lpstr>
      <vt:lpstr>Segoe UI Semilight</vt:lpstr>
      <vt:lpstr>Segoe UI Symbol</vt:lpstr>
      <vt:lpstr>Times New Roman</vt:lpstr>
      <vt:lpstr>Wingdings</vt:lpstr>
      <vt:lpstr>Swapnil</vt:lpstr>
      <vt:lpstr>TRIE</vt:lpstr>
      <vt:lpstr>WHY  TRIE?</vt:lpstr>
      <vt:lpstr>RELATIVE  POSITION OF A CHARACTER</vt:lpstr>
      <vt:lpstr>RELATIVE  POSITION OF A CHARACTER</vt:lpstr>
      <vt:lpstr>TRIE  IMPLEMENTATION</vt:lpstr>
      <vt:lpstr>METHODS</vt:lpstr>
      <vt:lpstr>INSERTION</vt:lpstr>
      <vt:lpstr>NODE  REPRESENTATION</vt:lpstr>
      <vt:lpstr>CREATE  NODE</vt:lpstr>
      <vt:lpstr>CREATE  EDGE</vt:lpstr>
      <vt:lpstr>INSERT IN TRIE</vt:lpstr>
      <vt:lpstr>LEXICOGRAPHICAL  ORDER</vt:lpstr>
      <vt:lpstr>LEXICOGRAPHICAL  ORDER</vt:lpstr>
      <vt:lpstr>SEARCH  IN  TRIE</vt:lpstr>
      <vt:lpstr>SEARCH  IN  TRIE</vt:lpstr>
      <vt:lpstr>SEARCH  IN  TRIE</vt:lpstr>
      <vt:lpstr>SEARCH  IN  TRIE</vt:lpstr>
      <vt:lpstr>SEARCH  IN  TRIE</vt:lpstr>
      <vt:lpstr>SEARCH  IN  TRIE</vt:lpstr>
      <vt:lpstr>SEARCH  IN  TRIE (RECURSIVE)</vt:lpstr>
      <vt:lpstr>SEARCH  IN  TRIE (COMPLEXITY)</vt:lpstr>
      <vt:lpstr>DELETE  FROM  TRIE</vt:lpstr>
      <vt:lpstr>DELETE  FROM  TRIE (CASE-1)</vt:lpstr>
      <vt:lpstr>DELETE  FROM  TRIE (CASE-2)</vt:lpstr>
      <vt:lpstr>DELETE  FROM  TRIE (CASE-2)</vt:lpstr>
      <vt:lpstr>DELETE  FROM  TRIE (CASE-2)</vt:lpstr>
      <vt:lpstr>DELETE  FROM  TRIE (CASE-2)</vt:lpstr>
      <vt:lpstr>DELETE  FROM  TRIE (CASE-2)</vt:lpstr>
      <vt:lpstr>DELETE  FROM  TRIE (CASE-2)</vt:lpstr>
      <vt:lpstr>DELETE  FROM  TRIE (CASE-2)</vt:lpstr>
      <vt:lpstr>DELETION  OF  AN  EDGE</vt:lpstr>
      <vt:lpstr>DELETION  OF  AN  EDGE</vt:lpstr>
      <vt:lpstr>DELETION  OF  AN  EDGE</vt:lpstr>
      <vt:lpstr>JUNCTION  POINT</vt:lpstr>
      <vt:lpstr>JUNCTION  POINT</vt:lpstr>
      <vt:lpstr>DELETE IN TRIE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ACER</cp:lastModifiedBy>
  <cp:revision>1249</cp:revision>
  <dcterms:created xsi:type="dcterms:W3CDTF">2021-09-27T14:31:20Z</dcterms:created>
  <dcterms:modified xsi:type="dcterms:W3CDTF">2021-11-14T13:04:34Z</dcterms:modified>
</cp:coreProperties>
</file>