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22" r:id="rId1"/>
  </p:sldMasterIdLst>
  <p:notesMasterIdLst>
    <p:notesMasterId r:id="rId3"/>
  </p:notesMasterIdLst>
  <p:sldIdLst>
    <p:sldId id="256" r:id="rId2"/>
  </p:sldIdLst>
  <p:sldSz cx="21945600" cy="32918400"/>
  <p:notesSz cx="6716713" cy="923925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 xmlns:p15="http://schemas.microsoft.com/office/powerpoint/2012/main">
        <p15:guide id="1" orient="horz" pos="6720">
          <p15:clr>
            <a:srgbClr val="A4A3A4"/>
          </p15:clr>
        </p15:guide>
        <p15:guide id="2" pos="-2592">
          <p15:clr>
            <a:srgbClr val="A4A3A4"/>
          </p15:clr>
        </p15:guide>
      </p15:sldGuideLst>
    </p:ext>
    <p:ext uri="{2D200454-40CA-4A62-9FC3-DE9A4176ACB9}">
      <p15:notesGuideLst xmlns="" xmlns:p15="http://schemas.microsoft.com/office/powerpoint/2012/main">
        <p15:guide id="1" orient="horz" pos="2910">
          <p15:clr>
            <a:srgbClr val="A4A3A4"/>
          </p15:clr>
        </p15:guide>
        <p15:guide id="2" pos="211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1EDEA"/>
    <a:srgbClr val="C0ECEE"/>
    <a:srgbClr val="002F84"/>
    <a:srgbClr val="800000"/>
    <a:srgbClr val="5F5F5F"/>
    <a:srgbClr val="808080"/>
    <a:srgbClr val="DDDDDD"/>
    <a:srgbClr val="003366"/>
    <a:srgbClr val="FFFF99"/>
    <a:srgbClr val="FFFF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5933" autoAdjust="0"/>
    <p:restoredTop sz="93730"/>
  </p:normalViewPr>
  <p:slideViewPr>
    <p:cSldViewPr>
      <p:cViewPr>
        <p:scale>
          <a:sx n="50" d="100"/>
          <a:sy n="50" d="100"/>
        </p:scale>
        <p:origin x="-384" y="-78"/>
      </p:cViewPr>
      <p:guideLst>
        <p:guide orient="horz" pos="6720"/>
        <p:guide pos="-2592"/>
      </p:guideLst>
    </p:cSldViewPr>
  </p:slideViewPr>
  <p:outlineViewPr>
    <p:cViewPr>
      <p:scale>
        <a:sx n="33" d="100"/>
        <a:sy n="33" d="100"/>
      </p:scale>
      <p:origin x="0" y="0"/>
    </p:cViewPr>
  </p:outlineViewPr>
  <p:notesTextViewPr>
    <p:cViewPr>
      <p:scale>
        <a:sx n="33" d="100"/>
        <a:sy n="33" d="100"/>
      </p:scale>
      <p:origin x="0" y="0"/>
    </p:cViewPr>
  </p:notesTextViewPr>
  <p:notesViewPr>
    <p:cSldViewPr>
      <p:cViewPr varScale="1">
        <p:scale>
          <a:sx n="37" d="100"/>
          <a:sy n="37" d="100"/>
        </p:scale>
        <p:origin x="-1488" y="-84"/>
      </p:cViewPr>
      <p:guideLst>
        <p:guide orient="horz" pos="2910"/>
        <p:guide pos="2115"/>
      </p:guideLst>
    </p:cSldViewPr>
  </p:notesViewPr>
  <p:gridSpacing cx="78028800" cy="780288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95600" cy="4572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10000" y="0"/>
            <a:ext cx="2895600" cy="4572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2184400" y="685800"/>
            <a:ext cx="2336800" cy="35052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419600"/>
            <a:ext cx="4876800" cy="4114800"/>
          </a:xfrm>
          <a:prstGeom prst="rect">
            <a:avLst/>
          </a:prstGeom>
          <a:noFill/>
          <a:ln w="9525">
            <a:noFill/>
            <a:miter lim="800000"/>
            <a:headEnd/>
            <a:tailEnd/>
          </a:ln>
          <a:effectLst/>
        </p:spPr>
        <p:txBody>
          <a:bodyPr vert="horz" wrap="square" lIns="91433" tIns="45716" rIns="91433" bIns="457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763000"/>
            <a:ext cx="2895600" cy="457200"/>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10000" y="8763000"/>
            <a:ext cx="2895600" cy="457200"/>
          </a:xfrm>
          <a:prstGeom prst="rect">
            <a:avLst/>
          </a:prstGeom>
          <a:noFill/>
          <a:ln w="9525">
            <a:noFill/>
            <a:miter lim="800000"/>
            <a:headEnd/>
            <a:tailEnd/>
          </a:ln>
          <a:effectLst/>
        </p:spPr>
        <p:txBody>
          <a:bodyPr vert="horz" wrap="square" lIns="91433" tIns="45716" rIns="91433" bIns="45716" numCol="1" anchor="b" anchorCtr="0" compatLnSpc="1">
            <a:prstTxWarp prst="textNoShape">
              <a:avLst/>
            </a:prstTxWarp>
          </a:bodyPr>
          <a:lstStyle>
            <a:lvl1pPr algn="r">
              <a:defRPr sz="1200"/>
            </a:lvl1pPr>
          </a:lstStyle>
          <a:p>
            <a:fld id="{9F21B96F-0580-904B-AE87-C7462219E81A}" type="slidenum">
              <a:rPr lang="en-US"/>
              <a:pPr/>
              <a:t>‹#›</a:t>
            </a:fld>
            <a:endParaRPr lang="en-US"/>
          </a:p>
        </p:txBody>
      </p:sp>
    </p:spTree>
    <p:extLst>
      <p:ext uri="{BB962C8B-B14F-4D97-AF65-F5344CB8AC3E}">
        <p14:creationId xmlns="" xmlns:p14="http://schemas.microsoft.com/office/powerpoint/2010/main" val="1897885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21B96F-0580-904B-AE87-C7462219E81A}" type="slidenum">
              <a:rPr lang="en-US" smtClean="0"/>
              <a:pPr/>
              <a:t>1</a:t>
            </a:fld>
            <a:endParaRPr lang="en-US"/>
          </a:p>
        </p:txBody>
      </p:sp>
    </p:spTree>
    <p:extLst>
      <p:ext uri="{BB962C8B-B14F-4D97-AF65-F5344CB8AC3E}">
        <p14:creationId xmlns="" xmlns:p14="http://schemas.microsoft.com/office/powerpoint/2010/main" val="118813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47230" y="8584579"/>
            <a:ext cx="15050213" cy="10071485"/>
          </a:xfrm>
        </p:spPr>
        <p:txBody>
          <a:bodyPr anchor="b">
            <a:noAutofit/>
          </a:bodyPr>
          <a:lstStyle>
            <a:lvl1pPr algn="ctr">
              <a:defRPr sz="14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4823833" y="18990146"/>
            <a:ext cx="12297012" cy="5213938"/>
          </a:xfrm>
        </p:spPr>
        <p:txBody>
          <a:bodyPr>
            <a:normAutofit/>
          </a:bodyPr>
          <a:lstStyle>
            <a:lvl1pPr marL="0" indent="0" algn="ctr">
              <a:lnSpc>
                <a:spcPct val="112000"/>
              </a:lnSpc>
              <a:spcBef>
                <a:spcPts val="0"/>
              </a:spcBef>
              <a:spcAft>
                <a:spcPts val="0"/>
              </a:spcAft>
              <a:buNone/>
              <a:defRPr sz="4320">
                <a:solidFill>
                  <a:schemeClr val="bg2"/>
                </a:solidFill>
              </a:defRPr>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a:xfrm>
            <a:off x="1355146" y="30976253"/>
            <a:ext cx="2894299" cy="1942147"/>
          </a:xfrm>
        </p:spPr>
        <p:txBody>
          <a:bodyPr/>
          <a:lstStyle>
            <a:lvl1pPr>
              <a:defRPr baseline="0">
                <a:solidFill>
                  <a:schemeClr val="tx2"/>
                </a:solidFill>
              </a:defRPr>
            </a:lvl1pPr>
          </a:lstStyle>
          <a:p>
            <a:fld id="{1160EA64-D806-43AC-9DF2-F8C432F32B4C}" type="datetimeFigureOut">
              <a:rPr lang="en-US" smtClean="0"/>
              <a:pPr/>
              <a:t>7/27/2019</a:t>
            </a:fld>
            <a:endParaRPr lang="en-US" dirty="0"/>
          </a:p>
        </p:txBody>
      </p:sp>
      <p:sp>
        <p:nvSpPr>
          <p:cNvPr id="5" name="Footer Placeholder 4"/>
          <p:cNvSpPr>
            <a:spLocks noGrp="1"/>
          </p:cNvSpPr>
          <p:nvPr>
            <p:ph type="ftr" sz="quarter" idx="11"/>
          </p:nvPr>
        </p:nvSpPr>
        <p:spPr>
          <a:xfrm>
            <a:off x="4651300" y="30976253"/>
            <a:ext cx="12642079" cy="1942147"/>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7695230" y="30976253"/>
            <a:ext cx="2873326" cy="1942147"/>
          </a:xfrm>
        </p:spPr>
        <p:txBody>
          <a:bodyPr/>
          <a:lstStyle>
            <a:lvl1pPr>
              <a:defRPr baseline="0">
                <a:solidFill>
                  <a:schemeClr val="tx2"/>
                </a:solidFill>
              </a:defRPr>
            </a:lvl1pPr>
          </a:lstStyle>
          <a:p>
            <a:fld id="{8A7A6979-0714-4377-B894-6BE4C2D6E202}" type="slidenum">
              <a:rPr lang="en-US" smtClean="0"/>
              <a:pPr/>
              <a:t>‹#›</a:t>
            </a:fld>
            <a:endParaRPr lang="en-US" dirty="0"/>
          </a:p>
        </p:txBody>
      </p:sp>
      <p:grpSp>
        <p:nvGrpSpPr>
          <p:cNvPr id="8" name="Group 7"/>
          <p:cNvGrpSpPr/>
          <p:nvPr/>
        </p:nvGrpSpPr>
        <p:grpSpPr>
          <a:xfrm>
            <a:off x="1355144" y="3573454"/>
            <a:ext cx="19213414" cy="2567842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 xmlns:p14="http://schemas.microsoft.com/office/powerpoint/2010/main" val="1375865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468880" y="11018527"/>
            <a:ext cx="17282160" cy="1714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 xmlns:p14="http://schemas.microsoft.com/office/powerpoint/2010/main" val="23753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513913" y="2995949"/>
            <a:ext cx="3578280" cy="2516757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68881" y="2995949"/>
            <a:ext cx="13738860" cy="251675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 xmlns:p14="http://schemas.microsoft.com/office/powerpoint/2010/main" val="8659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 xmlns:p14="http://schemas.microsoft.com/office/powerpoint/2010/main" val="7027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77046" y="6246535"/>
            <a:ext cx="17303347" cy="13693138"/>
          </a:xfrm>
        </p:spPr>
        <p:txBody>
          <a:bodyPr anchor="b">
            <a:normAutofit/>
          </a:bodyPr>
          <a:lstStyle>
            <a:lvl1pPr algn="r">
              <a:defRPr sz="144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7046" y="20238375"/>
            <a:ext cx="17303347" cy="5487955"/>
          </a:xfrm>
        </p:spPr>
        <p:txBody>
          <a:bodyPr/>
          <a:lstStyle>
            <a:lvl1pPr marL="0" indent="0" algn="r">
              <a:lnSpc>
                <a:spcPct val="112000"/>
              </a:lnSpc>
              <a:spcBef>
                <a:spcPts val="0"/>
              </a:spcBef>
              <a:spcAft>
                <a:spcPts val="0"/>
              </a:spcAft>
              <a:buNone/>
              <a:defRPr sz="4320">
                <a:solidFill>
                  <a:schemeClr val="tx2"/>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330035" y="30976253"/>
            <a:ext cx="2920337" cy="1942147"/>
          </a:xfrm>
        </p:spPr>
        <p:txBody>
          <a:bodyPr/>
          <a:lstStyle>
            <a:lvl1pPr>
              <a:defRPr>
                <a:solidFill>
                  <a:schemeClr val="tx2"/>
                </a:solidFill>
              </a:defRPr>
            </a:lvl1pPr>
          </a:lstStyle>
          <a:p>
            <a:fld id="{1160EA64-D806-43AC-9DF2-F8C432F32B4C}" type="datetimeFigureOut">
              <a:rPr lang="en-US" smtClean="0"/>
              <a:pPr/>
              <a:t>7/27/2019</a:t>
            </a:fld>
            <a:endParaRPr lang="en-US" dirty="0"/>
          </a:p>
        </p:txBody>
      </p:sp>
      <p:sp>
        <p:nvSpPr>
          <p:cNvPr id="5" name="Footer Placeholder 4"/>
          <p:cNvSpPr>
            <a:spLocks noGrp="1"/>
          </p:cNvSpPr>
          <p:nvPr>
            <p:ph type="ftr" sz="quarter" idx="11"/>
          </p:nvPr>
        </p:nvSpPr>
        <p:spPr>
          <a:xfrm>
            <a:off x="4651763" y="30976253"/>
            <a:ext cx="12642079" cy="1942147"/>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17695230" y="30976253"/>
            <a:ext cx="2873326" cy="1942147"/>
          </a:xfrm>
        </p:spPr>
        <p:txBody>
          <a:bodyPr/>
          <a:lstStyle>
            <a:lvl1pPr>
              <a:defRPr>
                <a:solidFill>
                  <a:schemeClr val="tx2"/>
                </a:solidFill>
              </a:defRPr>
            </a:lvl1pPr>
          </a:lstStyle>
          <a:p>
            <a:fld id="{8A7A6979-0714-4377-B894-6BE4C2D6E202}" type="slidenum">
              <a:rPr lang="en-US" smtClean="0"/>
              <a:pPr/>
              <a:t>‹#›</a:t>
            </a:fld>
            <a:endParaRPr lang="en-US" dirty="0"/>
          </a:p>
        </p:txBody>
      </p:sp>
      <p:sp>
        <p:nvSpPr>
          <p:cNvPr id="7" name="Freeform 6"/>
          <p:cNvSpPr/>
          <p:nvPr/>
        </p:nvSpPr>
        <p:spPr bwMode="auto">
          <a:xfrm>
            <a:off x="14673533" y="8091130"/>
            <a:ext cx="5895024" cy="21160742"/>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14673533" y="8091130"/>
            <a:ext cx="5895024" cy="21160742"/>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 xmlns:p14="http://schemas.microsoft.com/office/powerpoint/2010/main" val="20650485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468880" y="10972802"/>
            <a:ext cx="8006016" cy="1719072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745725" y="10972802"/>
            <a:ext cx="8006016" cy="1719072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pPr/>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 xmlns:p14="http://schemas.microsoft.com/office/powerpoint/2010/main" val="178797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3291840"/>
            <a:ext cx="17282160" cy="713232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68880" y="11233104"/>
            <a:ext cx="8006016" cy="3954778"/>
          </a:xfrm>
        </p:spPr>
        <p:txBody>
          <a:bodyPr anchor="b">
            <a:noAutofit/>
          </a:bodyPr>
          <a:lstStyle>
            <a:lvl1pPr marL="0" indent="0">
              <a:lnSpc>
                <a:spcPct val="84000"/>
              </a:lnSpc>
              <a:spcBef>
                <a:spcPts val="0"/>
              </a:spcBef>
              <a:spcAft>
                <a:spcPts val="0"/>
              </a:spcAft>
              <a:buNone/>
              <a:defRPr sz="5760" b="0" baseline="0">
                <a:solidFill>
                  <a:schemeClr val="tx2"/>
                </a:solidFill>
              </a:defRPr>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2468881" y="15865001"/>
            <a:ext cx="8006014" cy="12298526"/>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745024" y="11278819"/>
            <a:ext cx="8006016" cy="3954778"/>
          </a:xfrm>
        </p:spPr>
        <p:txBody>
          <a:bodyPr anchor="b">
            <a:noAutofit/>
          </a:bodyPr>
          <a:lstStyle>
            <a:lvl1pPr marL="0" indent="0">
              <a:lnSpc>
                <a:spcPct val="84000"/>
              </a:lnSpc>
              <a:spcBef>
                <a:spcPts val="0"/>
              </a:spcBef>
              <a:spcAft>
                <a:spcPts val="0"/>
              </a:spcAft>
              <a:buNone/>
              <a:defRPr sz="5760" b="0" baseline="0">
                <a:solidFill>
                  <a:schemeClr val="tx2"/>
                </a:solidFill>
              </a:defRPr>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11745024" y="15865001"/>
            <a:ext cx="8006016" cy="12298526"/>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7D4976-E339-4826-83B7-FBD03F55ECF8}" type="datetimeFigureOut">
              <a:rPr lang="en-US" smtClean="0"/>
              <a:pPr/>
              <a:t>7/27/2019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 xmlns:p14="http://schemas.microsoft.com/office/powerpoint/2010/main" val="82730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pPr/>
              <a:t>7/27/2019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 xmlns:p14="http://schemas.microsoft.com/office/powerpoint/2010/main" val="17051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pPr/>
              <a:t>7/27/2019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 xmlns:p14="http://schemas.microsoft.com/office/powerpoint/2010/main" val="182166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1805"/>
            <a:ext cx="9546336" cy="32916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03020" y="3291840"/>
            <a:ext cx="6940296" cy="10357843"/>
          </a:xfrm>
        </p:spPr>
        <p:txBody>
          <a:bodyPr anchor="t">
            <a:noAutofit/>
          </a:bodyPr>
          <a:lstStyle>
            <a:lvl1pPr>
              <a:lnSpc>
                <a:spcPct val="84000"/>
              </a:lnSpc>
              <a:defRPr sz="1056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11260836" y="3291845"/>
            <a:ext cx="9381744" cy="24841200"/>
          </a:xfrm>
        </p:spPr>
        <p:txBody>
          <a:bodyPr/>
          <a:lstStyle>
            <a:lvl1pPr>
              <a:defRPr sz="3600"/>
            </a:lvl1pPr>
            <a:lvl2pPr>
              <a:defRPr sz="3600"/>
            </a:lvl2pPr>
            <a:lvl3pPr>
              <a:defRPr sz="3240"/>
            </a:lvl3pPr>
            <a:lvl4pPr>
              <a:defRPr sz="3240"/>
            </a:lvl4pPr>
            <a:lvl5pPr>
              <a:defRPr sz="2880"/>
            </a:lvl5pPr>
            <a:lvl6pPr>
              <a:defRPr sz="2880"/>
            </a:lvl6pPr>
            <a:lvl7pPr>
              <a:defRPr sz="2880"/>
            </a:lvl7pPr>
            <a:lvl8pPr>
              <a:defRPr sz="2880"/>
            </a:lvl8pPr>
            <a:lvl9pPr>
              <a:defRPr sz="28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3020" y="13710451"/>
            <a:ext cx="6940296" cy="14453069"/>
          </a:xfrm>
        </p:spPr>
        <p:txBody>
          <a:bodyPr>
            <a:normAutofit/>
          </a:bodyPr>
          <a:lstStyle>
            <a:lvl1pPr marL="0" indent="0">
              <a:lnSpc>
                <a:spcPct val="113000"/>
              </a:lnSpc>
              <a:spcBef>
                <a:spcPts val="0"/>
              </a:spcBef>
              <a:spcAft>
                <a:spcPts val="3600"/>
              </a:spcAft>
              <a:buNone/>
              <a:defRPr sz="384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a:xfrm>
            <a:off x="1303021" y="30976253"/>
            <a:ext cx="2168230" cy="1942147"/>
          </a:xfrm>
        </p:spPr>
        <p:txBody>
          <a:bodyPr/>
          <a:lstStyle>
            <a:lvl1pPr>
              <a:defRPr>
                <a:solidFill>
                  <a:schemeClr val="tx2"/>
                </a:solidFill>
              </a:defRPr>
            </a:lvl1pPr>
          </a:lstStyle>
          <a:p>
            <a:fld id="{D1BE4249-C0D0-4B06-8692-E8BB871AF643}" type="datetimeFigureOut">
              <a:rPr lang="en-US" smtClean="0"/>
              <a:pPr/>
              <a:t>7/27/2019</a:t>
            </a:fld>
            <a:endParaRPr lang="en-US" dirty="0"/>
          </a:p>
        </p:txBody>
      </p:sp>
      <p:sp>
        <p:nvSpPr>
          <p:cNvPr id="6" name="Footer Placeholder 5"/>
          <p:cNvSpPr>
            <a:spLocks noGrp="1"/>
          </p:cNvSpPr>
          <p:nvPr>
            <p:ph type="ftr" sz="quarter" idx="11"/>
          </p:nvPr>
        </p:nvSpPr>
        <p:spPr>
          <a:xfrm>
            <a:off x="3970702" y="30976253"/>
            <a:ext cx="4272614" cy="1942147"/>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7789653" y="30976253"/>
            <a:ext cx="2873326" cy="1942147"/>
          </a:xfrm>
        </p:spPr>
        <p:txBody>
          <a:bodyPr/>
          <a:lstStyle>
            <a:lvl1pPr>
              <a:defRPr>
                <a:solidFill>
                  <a:schemeClr val="tx2"/>
                </a:solidFill>
              </a:defRPr>
            </a:lvl1pPr>
          </a:lstStyle>
          <a:p>
            <a:fld id="{8A7A6979-0714-4377-B894-6BE4C2D6E202}" type="slidenum">
              <a:rPr lang="en-US" smtClean="0"/>
              <a:pPr/>
              <a:t>‹#›</a:t>
            </a:fld>
            <a:endParaRPr lang="en-US" dirty="0"/>
          </a:p>
        </p:txBody>
      </p:sp>
      <p:sp>
        <p:nvSpPr>
          <p:cNvPr id="9" name="Rectangle 8"/>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67602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1805"/>
            <a:ext cx="9546336" cy="32916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03020" y="3291840"/>
            <a:ext cx="6940296" cy="10357843"/>
          </a:xfrm>
        </p:spPr>
        <p:txBody>
          <a:bodyPr anchor="t">
            <a:normAutofit/>
          </a:bodyPr>
          <a:lstStyle>
            <a:lvl1pPr>
              <a:lnSpc>
                <a:spcPct val="84000"/>
              </a:lnSpc>
              <a:defRPr sz="1056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9957816" y="7"/>
            <a:ext cx="11987784" cy="32918395"/>
          </a:xfrm>
        </p:spPr>
        <p:txBody>
          <a:bodyPr anchor="t">
            <a:normAutofit/>
          </a:bodyPr>
          <a:lstStyle>
            <a:lvl1pPr marL="0" indent="0">
              <a:buNone/>
              <a:defRPr sz="3600"/>
            </a:lvl1pPr>
            <a:lvl2pPr marL="822960" indent="0">
              <a:buNone/>
              <a:defRPr sz="3600"/>
            </a:lvl2pPr>
            <a:lvl3pPr marL="1645920" indent="0">
              <a:buNone/>
              <a:defRPr sz="360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303020" y="13708646"/>
            <a:ext cx="6940296" cy="14454874"/>
          </a:xfrm>
        </p:spPr>
        <p:txBody>
          <a:bodyPr>
            <a:normAutofit/>
          </a:bodyPr>
          <a:lstStyle>
            <a:lvl1pPr marL="0" indent="0">
              <a:lnSpc>
                <a:spcPct val="113000"/>
              </a:lnSpc>
              <a:spcBef>
                <a:spcPts val="0"/>
              </a:spcBef>
              <a:spcAft>
                <a:spcPts val="3600"/>
              </a:spcAft>
              <a:buNone/>
              <a:defRPr sz="384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a:xfrm>
            <a:off x="1303021" y="30976253"/>
            <a:ext cx="2168230" cy="1942147"/>
          </a:xfrm>
        </p:spPr>
        <p:txBody>
          <a:bodyPr/>
          <a:lstStyle>
            <a:lvl1pPr>
              <a:defRPr>
                <a:solidFill>
                  <a:schemeClr val="tx2"/>
                </a:solidFill>
              </a:defRPr>
            </a:lvl1pPr>
          </a:lstStyle>
          <a:p>
            <a:fld id="{042B0DB6-F5C7-45FB-8CF3-31B45F9C2DAC}" type="datetimeFigureOut">
              <a:rPr lang="en-US" smtClean="0"/>
              <a:pPr/>
              <a:t>7/27/2019</a:t>
            </a:fld>
            <a:endParaRPr lang="en-US" dirty="0"/>
          </a:p>
        </p:txBody>
      </p:sp>
      <p:sp>
        <p:nvSpPr>
          <p:cNvPr id="6" name="Footer Placeholder 5"/>
          <p:cNvSpPr>
            <a:spLocks noGrp="1"/>
          </p:cNvSpPr>
          <p:nvPr>
            <p:ph type="ftr" sz="quarter" idx="11"/>
          </p:nvPr>
        </p:nvSpPr>
        <p:spPr>
          <a:xfrm>
            <a:off x="3970702" y="30976253"/>
            <a:ext cx="4272614" cy="1942147"/>
          </a:xfrm>
        </p:spPr>
        <p:txBody>
          <a:bodyPr/>
          <a:lstStyle>
            <a:lvl1pPr>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a:xfrm>
            <a:off x="17789653" y="30976253"/>
            <a:ext cx="2873326" cy="1942147"/>
          </a:xfrm>
        </p:spPr>
        <p:txBody>
          <a:bodyPr/>
          <a:lstStyle>
            <a:lvl1pPr>
              <a:defRPr>
                <a:solidFill>
                  <a:schemeClr val="tx2"/>
                </a:solidFill>
              </a:defRPr>
            </a:lvl1pPr>
          </a:lstStyle>
          <a:p>
            <a:fld id="{8A7A6979-0714-4377-B894-6BE4C2D6E202}" type="slidenum">
              <a:rPr lang="en-US" smtClean="0"/>
              <a:pPr/>
              <a:t>‹#›</a:t>
            </a:fld>
            <a:endParaRPr lang="en-US" dirty="0"/>
          </a:p>
        </p:txBody>
      </p:sp>
      <p:sp>
        <p:nvSpPr>
          <p:cNvPr id="9" name="Rectangle 8"/>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546336"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177107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3291840"/>
            <a:ext cx="17282160" cy="713232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468880" y="10972800"/>
            <a:ext cx="17282160" cy="17190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03170" y="30976253"/>
            <a:ext cx="2168230" cy="1942147"/>
          </a:xfrm>
          <a:prstGeom prst="rect">
            <a:avLst/>
          </a:prstGeom>
        </p:spPr>
        <p:txBody>
          <a:bodyPr vert="horz" lIns="91440" tIns="45720" rIns="91440" bIns="45720" rtlCol="0" anchor="ctr"/>
          <a:lstStyle>
            <a:lvl1pPr algn="l">
              <a:defRPr sz="2400" baseline="0">
                <a:solidFill>
                  <a:schemeClr val="tx2"/>
                </a:solidFill>
              </a:defRPr>
            </a:lvl1pPr>
          </a:lstStyle>
          <a:p>
            <a:fld id="{1160EA64-D806-43AC-9DF2-F8C432F32B4C}" type="datetimeFigureOut">
              <a:rPr lang="en-US" smtClean="0"/>
              <a:pPr/>
              <a:t>7/27/2019</a:t>
            </a:fld>
            <a:endParaRPr lang="en-US" dirty="0"/>
          </a:p>
        </p:txBody>
      </p:sp>
      <p:sp>
        <p:nvSpPr>
          <p:cNvPr id="5" name="Footer Placeholder 4"/>
          <p:cNvSpPr>
            <a:spLocks noGrp="1"/>
          </p:cNvSpPr>
          <p:nvPr>
            <p:ph type="ftr" sz="quarter" idx="3"/>
          </p:nvPr>
        </p:nvSpPr>
        <p:spPr>
          <a:xfrm>
            <a:off x="5208417" y="30976253"/>
            <a:ext cx="11305495" cy="1942147"/>
          </a:xfrm>
          <a:prstGeom prst="rect">
            <a:avLst/>
          </a:prstGeom>
        </p:spPr>
        <p:txBody>
          <a:bodyPr vert="horz" lIns="91440" tIns="45720" rIns="91440" bIns="45720" rtlCol="0" anchor="ctr"/>
          <a:lstStyle>
            <a:lvl1pPr algn="l">
              <a:defRPr sz="24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17050926" y="30976253"/>
            <a:ext cx="2873326" cy="1942147"/>
          </a:xfrm>
          <a:prstGeom prst="rect">
            <a:avLst/>
          </a:prstGeom>
        </p:spPr>
        <p:txBody>
          <a:bodyPr vert="horz" lIns="91440" tIns="45720" rIns="91440" bIns="45720" rtlCol="0" anchor="ctr"/>
          <a:lstStyle>
            <a:lvl1pPr algn="r">
              <a:defRPr sz="2400" baseline="0">
                <a:solidFill>
                  <a:schemeClr val="tx2"/>
                </a:solidFill>
              </a:defRPr>
            </a:lvl1pPr>
          </a:lstStyle>
          <a:p>
            <a:fld id="{8A7A6979-0714-4377-B894-6BE4C2D6E202}" type="slidenum">
              <a:rPr lang="en-US" smtClean="0"/>
              <a:pPr/>
              <a:t>‹#›</a:t>
            </a:fld>
            <a:endParaRPr lang="en-US" dirty="0"/>
          </a:p>
        </p:txBody>
      </p:sp>
      <p:sp>
        <p:nvSpPr>
          <p:cNvPr id="9" name="Rectangle 8"/>
          <p:cNvSpPr/>
          <p:nvPr/>
        </p:nvSpPr>
        <p:spPr>
          <a:xfrm>
            <a:off x="860570"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60570" y="1805"/>
            <a:ext cx="41148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185023734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1645920" rtl="0" eaLnBrk="1" latinLnBrk="0" hangingPunct="1">
        <a:lnSpc>
          <a:spcPct val="89000"/>
        </a:lnSpc>
        <a:spcBef>
          <a:spcPct val="0"/>
        </a:spcBef>
        <a:buNone/>
        <a:defRPr sz="10560" kern="1200" baseline="0">
          <a:solidFill>
            <a:schemeClr val="tx2"/>
          </a:solidFill>
          <a:latin typeface="+mj-lt"/>
          <a:ea typeface="+mj-ea"/>
          <a:cs typeface="+mj-cs"/>
        </a:defRPr>
      </a:lvl1pPr>
    </p:titleStyle>
    <p:bodyStyle>
      <a:lvl1pPr marL="921715" indent="-921715" algn="l" defTabSz="1645920" rtl="0" eaLnBrk="1" latinLnBrk="0" hangingPunct="1">
        <a:lnSpc>
          <a:spcPct val="94000"/>
        </a:lnSpc>
        <a:spcBef>
          <a:spcPts val="2400"/>
        </a:spcBef>
        <a:spcAft>
          <a:spcPts val="480"/>
        </a:spcAft>
        <a:buFont typeface="Franklin Gothic Book" panose="020B0503020102020204" pitchFamily="34" charset="0"/>
        <a:buChar char="■"/>
        <a:defRPr sz="4800" kern="1200" baseline="0">
          <a:solidFill>
            <a:schemeClr val="tx2"/>
          </a:solidFill>
          <a:latin typeface="+mn-lt"/>
          <a:ea typeface="+mn-ea"/>
          <a:cs typeface="+mn-cs"/>
        </a:defRPr>
      </a:lvl1pPr>
      <a:lvl2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4800" i="1" kern="1200" baseline="0">
          <a:solidFill>
            <a:schemeClr val="tx2"/>
          </a:solidFill>
          <a:latin typeface="+mn-lt"/>
          <a:ea typeface="+mn-ea"/>
          <a:cs typeface="+mn-cs"/>
        </a:defRPr>
      </a:lvl2pPr>
      <a:lvl3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4320" kern="1200" baseline="0">
          <a:solidFill>
            <a:schemeClr val="tx2"/>
          </a:solidFill>
          <a:latin typeface="+mn-lt"/>
          <a:ea typeface="+mn-ea"/>
          <a:cs typeface="+mn-cs"/>
        </a:defRPr>
      </a:lvl3pPr>
      <a:lvl4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4320" i="1" kern="1200" baseline="0">
          <a:solidFill>
            <a:schemeClr val="tx2"/>
          </a:solidFill>
          <a:latin typeface="+mn-lt"/>
          <a:ea typeface="+mn-ea"/>
          <a:cs typeface="+mn-cs"/>
        </a:defRPr>
      </a:lvl4pPr>
      <a:lvl5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840" kern="1200" baseline="0">
          <a:solidFill>
            <a:schemeClr val="tx2"/>
          </a:solidFill>
          <a:latin typeface="+mn-lt"/>
          <a:ea typeface="+mn-ea"/>
          <a:cs typeface="+mn-cs"/>
        </a:defRPr>
      </a:lvl5pPr>
      <a:lvl6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840" i="1" kern="1200" baseline="0">
          <a:solidFill>
            <a:schemeClr val="tx2"/>
          </a:solidFill>
          <a:latin typeface="+mn-lt"/>
          <a:ea typeface="+mn-ea"/>
          <a:cs typeface="+mn-cs"/>
        </a:defRPr>
      </a:lvl6pPr>
      <a:lvl7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360" kern="1200" baseline="0">
          <a:solidFill>
            <a:schemeClr val="tx2"/>
          </a:solidFill>
          <a:latin typeface="+mn-lt"/>
          <a:ea typeface="+mn-ea"/>
          <a:cs typeface="+mn-cs"/>
        </a:defRPr>
      </a:lvl7pPr>
      <a:lvl8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360" i="1" kern="1200" baseline="0">
          <a:solidFill>
            <a:schemeClr val="tx2"/>
          </a:solidFill>
          <a:latin typeface="+mn-lt"/>
          <a:ea typeface="+mn-ea"/>
          <a:cs typeface="+mn-cs"/>
        </a:defRPr>
      </a:lvl8pPr>
      <a:lvl9pPr marL="921715" indent="-921715" algn="l" defTabSz="1645920" rtl="0" eaLnBrk="1" latinLnBrk="0" hangingPunct="1">
        <a:lnSpc>
          <a:spcPct val="94000"/>
        </a:lnSpc>
        <a:spcBef>
          <a:spcPts val="1200"/>
        </a:spcBef>
        <a:spcAft>
          <a:spcPts val="480"/>
        </a:spcAft>
        <a:buFont typeface="Franklin Gothic Book" panose="020B0503020102020204" pitchFamily="34" charset="0"/>
        <a:buChar char="■"/>
        <a:defRPr sz="3360" kern="1200" baseline="0">
          <a:solidFill>
            <a:schemeClr val="tx2"/>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10" Type="http://schemas.openxmlformats.org/officeDocument/2006/relationships/image" Target="../media/image7.png"/><Relationship Id="rId4" Type="http://schemas.openxmlformats.org/officeDocument/2006/relationships/image" Target="../media/image4.tiff"/><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E1EDEA"/>
        </a:solidFill>
        <a:effectLst/>
      </p:bgPr>
    </p:bg>
    <p:spTree>
      <p:nvGrpSpPr>
        <p:cNvPr id="1" name=""/>
        <p:cNvGrpSpPr/>
        <p:nvPr/>
      </p:nvGrpSpPr>
      <p:grpSpPr>
        <a:xfrm>
          <a:off x="0" y="0"/>
          <a:ext cx="0" cy="0"/>
          <a:chOff x="0" y="0"/>
          <a:chExt cx="0" cy="0"/>
        </a:xfrm>
      </p:grpSpPr>
      <p:sp>
        <p:nvSpPr>
          <p:cNvPr id="9" name="Rectangle 8"/>
          <p:cNvSpPr/>
          <p:nvPr/>
        </p:nvSpPr>
        <p:spPr>
          <a:xfrm>
            <a:off x="11031362" y="8229476"/>
            <a:ext cx="10365598" cy="16154526"/>
          </a:xfrm>
          <a:prstGeom prst="rect">
            <a:avLst/>
          </a:prstGeom>
          <a:solidFill>
            <a:schemeClr val="lt1"/>
          </a:solidFill>
          <a:ln w="190500" cap="sq" cmpd="sng">
            <a:solidFill>
              <a:srgbClr val="002F84"/>
            </a:solidFill>
            <a:prstDash val="solid"/>
            <a:miter lim="800000"/>
          </a:ln>
        </p:spPr>
        <p:style>
          <a:lnRef idx="2">
            <a:schemeClr val="accent4"/>
          </a:lnRef>
          <a:fillRef idx="1">
            <a:schemeClr val="lt1"/>
          </a:fillRef>
          <a:effectRef idx="0">
            <a:schemeClr val="accent4"/>
          </a:effectRef>
          <a:fontRef idx="minor">
            <a:schemeClr val="dk1"/>
          </a:fontRef>
        </p:style>
        <p:txBody>
          <a:bodyPr lIns="216000" rIns="216000" rtlCol="0" anchor="ctr"/>
          <a:lstStyle/>
          <a:p>
            <a:endParaRPr lang="en-US" b="1" dirty="0" smtClean="0"/>
          </a:p>
          <a:p>
            <a:endParaRPr lang="en-US" b="1" dirty="0" smtClean="0"/>
          </a:p>
          <a:p>
            <a:endParaRPr lang="en-US" b="1" dirty="0" smtClean="0"/>
          </a:p>
          <a:p>
            <a:endParaRPr lang="en-US" b="1" dirty="0" smtClean="0"/>
          </a:p>
          <a:p>
            <a:r>
              <a:rPr lang="en-US" b="1" dirty="0" smtClean="0"/>
              <a:t>Food Groups and Mortality</a:t>
            </a:r>
          </a:p>
          <a:p>
            <a:pPr algn="just"/>
            <a:r>
              <a:rPr lang="en-US" dirty="0" smtClean="0"/>
              <a:t>Grains (-0.84) and Fruits (-0.43) have strong negative correlations with CKD mortality. Data shows that when Grains and Fruits are taken less, mortality is high. Vegetables show positive (0.58) correlation i.e. when vegetables intakes are high, mortality is also high. This contradicts with other study and doctors’ recommendation. As ratio to high recommended amount used and the correlation is not very strong, moderate vegetable intake for </a:t>
            </a:r>
            <a:r>
              <a:rPr lang="en-US" dirty="0" smtClean="0"/>
              <a:t>older patients can </a:t>
            </a:r>
            <a:r>
              <a:rPr lang="en-US" dirty="0" smtClean="0"/>
              <a:t>be further studied.</a:t>
            </a:r>
          </a:p>
          <a:p>
            <a:endParaRPr lang="en-US" dirty="0" smtClean="0"/>
          </a:p>
          <a:p>
            <a:r>
              <a:rPr lang="en-US" b="1" dirty="0" smtClean="0"/>
              <a:t>Food Subgroups and Mortality</a:t>
            </a:r>
          </a:p>
          <a:p>
            <a:r>
              <a:rPr lang="en-US" dirty="0" smtClean="0"/>
              <a:t>Other vegetables (0.68),    Red and orange vegetables (0.55), and Starchy vegetables (0.44)   have positive correlations with mortality. Data Exploration shows that mortality is low when the intake amounts are low, and mortality is high when intake amounts are high. Food subgroups such as Alcoholic beverages (-0.79),    Added Sugars/Sugars and sweets (-0.64), Whole grains (-0.61), and ‘Nuts, Seeds, and Soy Products’ (-0.55) show the most negative correlations with CKD mortality. This negative correlation does not conform to current medical knowledge.</a:t>
            </a:r>
          </a:p>
          <a:p>
            <a:endParaRPr lang="en-US" dirty="0" smtClean="0"/>
          </a:p>
          <a:p>
            <a:endParaRPr lang="en-US" dirty="0" smtClean="0"/>
          </a:p>
          <a:p>
            <a:endParaRPr lang="en-US" dirty="0" smtClean="0"/>
          </a:p>
          <a:p>
            <a:endParaRPr lang="en-US" dirty="0" smtClean="0"/>
          </a:p>
          <a:p>
            <a:r>
              <a:rPr lang="en-US" dirty="0" smtClean="0"/>
              <a:t> </a:t>
            </a:r>
          </a:p>
          <a:p>
            <a:endParaRPr lang="en-US" dirty="0" smtClean="0"/>
          </a:p>
          <a:p>
            <a:endParaRPr lang="en-US" dirty="0" smtClean="0"/>
          </a:p>
          <a:p>
            <a:r>
              <a:rPr lang="en-US" b="1" dirty="0" smtClean="0"/>
              <a:t>Food Groups, Food Nutrients, and Albumin </a:t>
            </a:r>
            <a:r>
              <a:rPr lang="en-US" b="1" dirty="0" err="1" smtClean="0"/>
              <a:t>Creatinine</a:t>
            </a:r>
            <a:r>
              <a:rPr lang="en-US" b="1" dirty="0" smtClean="0"/>
              <a:t> Ratio association</a:t>
            </a:r>
          </a:p>
          <a:p>
            <a:pPr algn="just"/>
            <a:r>
              <a:rPr lang="en-US" dirty="0" smtClean="0"/>
              <a:t>The experiments using PCA and Regression showed negligible effect on ACR with food groups and subgroups. However, Dairy, and ‘Sugars, Sweets, and Beverages’, have higher and positive though negligible (0.02) affect than the others where Fruits (-0.01) showed negative effect.  For nutrients Poly unsaturated fatty acids (-0.02), iron (-0.02) have negative correlation where </a:t>
            </a:r>
            <a:r>
              <a:rPr lang="en-US" dirty="0" err="1" smtClean="0"/>
              <a:t>Choline</a:t>
            </a:r>
            <a:r>
              <a:rPr lang="en-US" dirty="0" smtClean="0"/>
              <a:t> (0.02) showed positive correlation.</a:t>
            </a:r>
          </a:p>
          <a:p>
            <a:endParaRPr lang="en-US" dirty="0" smtClean="0"/>
          </a:p>
          <a:p>
            <a:r>
              <a:rPr lang="en-US" b="1" dirty="0" smtClean="0"/>
              <a:t>Test set ACR Prediction</a:t>
            </a:r>
          </a:p>
          <a:p>
            <a:pPr algn="just"/>
            <a:r>
              <a:rPr lang="en-US" dirty="0" smtClean="0"/>
              <a:t>The best test set accuracies for ACR value prediction are found using the approaches such as: 10 Fold Cross Validation Polynomial Regression (95%), Polynomial Bayesian with Cross Validation (68%), Polynomial Regression (57%), Bayesian on Polynomial fit (41%), Cross Validation with Polynomial Random Forest Regression (21%)</a:t>
            </a:r>
          </a:p>
          <a:p>
            <a:endParaRPr lang="en-US" dirty="0" smtClean="0"/>
          </a:p>
          <a:p>
            <a:endParaRPr lang="en-US" dirty="0" smtClean="0"/>
          </a:p>
          <a:p>
            <a:endParaRPr lang="en-US" dirty="0" smtClean="0"/>
          </a:p>
          <a:p>
            <a:pPr algn="ctr"/>
            <a:endParaRPr lang="en-US" dirty="0"/>
          </a:p>
        </p:txBody>
      </p:sp>
      <p:sp>
        <p:nvSpPr>
          <p:cNvPr id="84" name="Rectangle 83"/>
          <p:cNvSpPr/>
          <p:nvPr/>
        </p:nvSpPr>
        <p:spPr bwMode="auto">
          <a:xfrm>
            <a:off x="609600" y="381000"/>
            <a:ext cx="20802600" cy="3352800"/>
          </a:xfrm>
          <a:prstGeom prst="rect">
            <a:avLst/>
          </a:prstGeom>
          <a:solidFill>
            <a:schemeClr val="bg1"/>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32" name="Rectangle 31"/>
          <p:cNvSpPr/>
          <p:nvPr/>
        </p:nvSpPr>
        <p:spPr bwMode="auto">
          <a:xfrm>
            <a:off x="605176" y="4054311"/>
            <a:ext cx="20822264" cy="3717966"/>
          </a:xfrm>
          <a:prstGeom prst="rect">
            <a:avLst/>
          </a:prstGeom>
          <a:ln w="190500">
            <a:solidFill>
              <a:srgbClr val="002F84"/>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0000" tIns="45720" rIns="18000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dirty="0" smtClean="0">
              <a:solidFill>
                <a:schemeClr val="tx1"/>
              </a:solidFill>
              <a:latin typeface="Times New Roman" charset="0"/>
            </a:endParaRPr>
          </a:p>
          <a:p>
            <a:pPr algn="just"/>
            <a:endParaRPr lang="en-US" dirty="0" smtClean="0"/>
          </a:p>
          <a:p>
            <a:pPr algn="ctr"/>
            <a:r>
              <a:rPr lang="en-US" sz="2300" dirty="0" smtClean="0"/>
              <a:t>Chronic kidney disease (CKD) leading to End Stage Renal Disease (ESRD) is very prevalent today such as over 30 millions of Americans have CKD. CKD/ESRD and other interrelated diseases such as Hypertension, Heart Diseases, and Diabetes cause a majority of the early deaths. In addition to kidney failure, CKD is also a major cause of death from stroke, and heart diseases. Studies show that drugs as well as lifestyle choices can prevent CKD, slow the progression of CKD, delay dialysis and kidney transplantation; consequently can prevent early deaths. There are many studies on the effect of drugs to control CKD and related complications. However, there are few studies on the effect of diets and lifestyles on the cause (</a:t>
            </a:r>
            <a:r>
              <a:rPr lang="en-US" sz="2300" dirty="0" smtClean="0"/>
              <a:t>ACR) </a:t>
            </a:r>
            <a:r>
              <a:rPr lang="en-US" sz="2300" dirty="0" smtClean="0"/>
              <a:t>and mortality of CKD patients. This research has identified the association between dietary patterns and </a:t>
            </a:r>
            <a:r>
              <a:rPr lang="en-US" sz="2300" dirty="0" smtClean="0"/>
              <a:t>mortality/survival </a:t>
            </a:r>
            <a:r>
              <a:rPr lang="en-US" sz="2300" dirty="0" smtClean="0"/>
              <a:t>of CKD patients. This research also studied the effect of dietary patterns on CKD measures such as Albumin </a:t>
            </a:r>
            <a:r>
              <a:rPr lang="en-US" sz="2300" dirty="0" err="1" smtClean="0"/>
              <a:t>Creatinine</a:t>
            </a:r>
            <a:r>
              <a:rPr lang="en-US" sz="2300" dirty="0" smtClean="0"/>
              <a:t> ratio.</a:t>
            </a:r>
            <a:r>
              <a:rPr lang="en-US" dirty="0" smtClean="0"/>
              <a:t> </a:t>
            </a:r>
            <a:endParaRPr kumimoji="0" lang="en-US" sz="2400" b="0" i="0" u="none" strike="noStrike" cap="none" normalizeH="0" baseline="0" dirty="0">
              <a:ln>
                <a:noFill/>
              </a:ln>
              <a:solidFill>
                <a:schemeClr val="tx1"/>
              </a:solidFill>
              <a:effectLst/>
              <a:latin typeface="Times New Roman" charset="0"/>
            </a:endParaRPr>
          </a:p>
        </p:txBody>
      </p:sp>
      <p:sp>
        <p:nvSpPr>
          <p:cNvPr id="41" name="TextBox 40"/>
          <p:cNvSpPr txBox="1"/>
          <p:nvPr/>
        </p:nvSpPr>
        <p:spPr>
          <a:xfrm>
            <a:off x="883918" y="4333138"/>
            <a:ext cx="20245116" cy="707886"/>
          </a:xfrm>
          <a:prstGeom prst="rect">
            <a:avLst/>
          </a:prstGeom>
          <a:noFill/>
        </p:spPr>
        <p:txBody>
          <a:bodyPr wrap="square" rtlCol="0">
            <a:spAutoFit/>
          </a:bodyPr>
          <a:lstStyle/>
          <a:p>
            <a:pPr algn="ctr"/>
            <a:r>
              <a:rPr lang="en-US" sz="4000" b="1" dirty="0" smtClean="0">
                <a:solidFill>
                  <a:srgbClr val="002F84"/>
                </a:solidFill>
              </a:rPr>
              <a:t>Objective</a:t>
            </a:r>
            <a:endParaRPr lang="en-US" sz="4000" b="1" dirty="0"/>
          </a:p>
        </p:txBody>
      </p:sp>
      <p:sp>
        <p:nvSpPr>
          <p:cNvPr id="42" name="Rectangle 41"/>
          <p:cNvSpPr/>
          <p:nvPr/>
        </p:nvSpPr>
        <p:spPr bwMode="auto">
          <a:xfrm>
            <a:off x="609600" y="8229476"/>
            <a:ext cx="10058400" cy="10668000"/>
          </a:xfrm>
          <a:prstGeom prst="rect">
            <a:avLst/>
          </a:prstGeom>
          <a:ln w="190500">
            <a:solidFill>
              <a:srgbClr val="002F84"/>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216000" tIns="45720" rIns="21600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charset="0"/>
            </a:endParaRPr>
          </a:p>
          <a:p>
            <a:endParaRPr lang="en-US" dirty="0" smtClean="0">
              <a:solidFill>
                <a:schemeClr val="tx1"/>
              </a:solidFill>
              <a:latin typeface="Times New Roman" charset="0"/>
            </a:endParaRPr>
          </a:p>
          <a:p>
            <a:pPr algn="just"/>
            <a:r>
              <a:rPr lang="en-US" sz="2200" dirty="0" smtClean="0"/>
              <a:t>CKD patients commonly are given dietary advice based on individual nutrients or chemicals </a:t>
            </a:r>
            <a:r>
              <a:rPr lang="en-US" sz="2200" dirty="0" smtClean="0"/>
              <a:t>or </a:t>
            </a:r>
            <a:r>
              <a:rPr lang="en-US" sz="2200" dirty="0" smtClean="0"/>
              <a:t>on individual food items instead of whole eating patterns. That advice is challenging to adhere to. There is limited evidence that adherence can prevent clinical complications. Studying the whole dietary patterns rather than single nutrient or food </a:t>
            </a:r>
            <a:r>
              <a:rPr lang="en-US" sz="2200" dirty="0" smtClean="0"/>
              <a:t>item </a:t>
            </a:r>
            <a:r>
              <a:rPr lang="en-US" sz="2200" dirty="0" smtClean="0"/>
              <a:t>is an emerging trend for CKD/ESRD patient diets. </a:t>
            </a:r>
          </a:p>
          <a:p>
            <a:pPr algn="just"/>
            <a:endParaRPr lang="en-US" sz="2200" dirty="0" smtClean="0">
              <a:solidFill>
                <a:schemeClr val="tx1"/>
              </a:solidFill>
              <a:latin typeface="Times New Roman" charset="0"/>
            </a:endParaRPr>
          </a:p>
          <a:p>
            <a:pPr algn="just"/>
            <a:r>
              <a:rPr lang="en-US" sz="2200" dirty="0" smtClean="0"/>
              <a:t>Chen </a:t>
            </a:r>
            <a:r>
              <a:rPr lang="en-US" sz="2200" dirty="0" smtClean="0"/>
              <a:t>at </a:t>
            </a:r>
            <a:r>
              <a:rPr lang="en-US" sz="2200" dirty="0" smtClean="0"/>
              <a:t>al. </a:t>
            </a:r>
            <a:r>
              <a:rPr lang="en-US" sz="2200" dirty="0" smtClean="0"/>
              <a:t>found that higher plant protein ratio causes lower mortality for patients in stage 3 or higher ( </a:t>
            </a:r>
            <a:r>
              <a:rPr lang="en-US" sz="2200" dirty="0" err="1" smtClean="0"/>
              <a:t>eGFR</a:t>
            </a:r>
            <a:r>
              <a:rPr lang="en-US" sz="2200" dirty="0" smtClean="0"/>
              <a:t> &lt; 60) though not for stage 1 and 2. </a:t>
            </a:r>
            <a:r>
              <a:rPr lang="en-US" sz="2200" dirty="0" err="1" smtClean="0"/>
              <a:t>Gutiérrez</a:t>
            </a:r>
            <a:r>
              <a:rPr lang="en-US" sz="2200" dirty="0" smtClean="0"/>
              <a:t> et </a:t>
            </a:r>
            <a:r>
              <a:rPr lang="en-US" sz="2200" dirty="0" err="1" smtClean="0"/>
              <a:t>al’s</a:t>
            </a:r>
            <a:r>
              <a:rPr lang="en-US" sz="2200" dirty="0" smtClean="0"/>
              <a:t>  study on 5 empirically derived dietary patterns found that </a:t>
            </a:r>
            <a:r>
              <a:rPr lang="en-US" sz="2200" dirty="0" smtClean="0"/>
              <a:t>diets </a:t>
            </a:r>
            <a:r>
              <a:rPr lang="en-US" sz="2200" dirty="0" smtClean="0"/>
              <a:t>rich in processed and fried foods </a:t>
            </a:r>
            <a:r>
              <a:rPr lang="en-US" sz="2200" dirty="0" smtClean="0"/>
              <a:t>were </a:t>
            </a:r>
            <a:r>
              <a:rPr lang="en-US" sz="2200" dirty="0" smtClean="0"/>
              <a:t>associated with higher mortality in CKD patients. However, </a:t>
            </a:r>
            <a:r>
              <a:rPr lang="en-US" sz="2200" dirty="0" smtClean="0"/>
              <a:t>diets </a:t>
            </a:r>
            <a:r>
              <a:rPr lang="en-US" sz="2200" dirty="0" smtClean="0"/>
              <a:t>rich in fruits and vegetables </a:t>
            </a:r>
            <a:r>
              <a:rPr lang="en-US" sz="2200" dirty="0" smtClean="0"/>
              <a:t>were </a:t>
            </a:r>
            <a:r>
              <a:rPr lang="en-US" sz="2200" dirty="0" smtClean="0"/>
              <a:t>found to be protective. Study by Huang et al on Mediterranean diet found that  adhering to </a:t>
            </a:r>
            <a:r>
              <a:rPr lang="en-US" sz="2200" dirty="0" smtClean="0"/>
              <a:t>this </a:t>
            </a:r>
            <a:r>
              <a:rPr lang="en-US" sz="2200" dirty="0" smtClean="0"/>
              <a:t>diet has a lower likelihood of having CKD in elderly men. They also found that adherence can improve survival. Study by </a:t>
            </a:r>
            <a:r>
              <a:rPr lang="en-US" sz="2200" dirty="0" err="1" smtClean="0"/>
              <a:t>Muntner</a:t>
            </a:r>
            <a:r>
              <a:rPr lang="en-US" sz="2200" dirty="0" smtClean="0"/>
              <a:t> et </a:t>
            </a:r>
            <a:r>
              <a:rPr lang="en-US" sz="2200" dirty="0" smtClean="0"/>
              <a:t>al. </a:t>
            </a:r>
            <a:r>
              <a:rPr lang="en-US" sz="2200" dirty="0" smtClean="0"/>
              <a:t>on Life’s Simple 7 factors’ (Smoke, Activity, BMI, Diet, Blood Pressure, Cholesterol, and Glucose) effect in getting ESRD shows that people who have ideal scores in more of these factors have lower likelihood of getting ESRD. Study by </a:t>
            </a:r>
            <a:r>
              <a:rPr lang="en-US" sz="2200" dirty="0" err="1" smtClean="0"/>
              <a:t>Suruya</a:t>
            </a:r>
            <a:r>
              <a:rPr lang="en-US" sz="2200" dirty="0" smtClean="0"/>
              <a:t> et al found that patients with unbalanced diet were more likely to have adverse clinical outcomes. Ricardo et al </a:t>
            </a:r>
            <a:r>
              <a:rPr lang="en-US" sz="2200" dirty="0" smtClean="0"/>
              <a:t>found </a:t>
            </a:r>
            <a:r>
              <a:rPr lang="en-US" sz="2200" dirty="0" smtClean="0"/>
              <a:t>that adherence to a healthy lifestyle was associated with lower all-cause mortality risk in CKD.</a:t>
            </a:r>
          </a:p>
          <a:p>
            <a:pPr algn="just"/>
            <a:endParaRPr lang="en-US" sz="2200" dirty="0" smtClean="0"/>
          </a:p>
          <a:p>
            <a:pPr algn="just"/>
            <a:r>
              <a:rPr lang="en-US" sz="2200" dirty="0" smtClean="0"/>
              <a:t>Most of the studies primarily used statistical methods such as regression, Cox’s hazard model of regression, and PCA in very few cases. Primarily </a:t>
            </a:r>
            <a:r>
              <a:rPr lang="en-US" sz="2200" dirty="0" smtClean="0"/>
              <a:t>direct clinical </a:t>
            </a:r>
            <a:r>
              <a:rPr lang="en-US" sz="2200" dirty="0" smtClean="0"/>
              <a:t>data of </a:t>
            </a:r>
            <a:r>
              <a:rPr lang="en-US" sz="2200" dirty="0" smtClean="0"/>
              <a:t>patients </a:t>
            </a:r>
            <a:r>
              <a:rPr lang="en-US" sz="2200" dirty="0" smtClean="0"/>
              <a:t>for several years were studied. One study also used dataset from CDC and </a:t>
            </a:r>
            <a:r>
              <a:rPr lang="en-US" sz="2200" dirty="0" smtClean="0"/>
              <a:t>NHANES. </a:t>
            </a:r>
            <a:r>
              <a:rPr lang="en-US" sz="2200" dirty="0" smtClean="0"/>
              <a:t>This </a:t>
            </a:r>
            <a:r>
              <a:rPr lang="en-US" sz="2200" dirty="0" smtClean="0"/>
              <a:t>research</a:t>
            </a:r>
            <a:r>
              <a:rPr lang="en-US" sz="2200" dirty="0" smtClean="0"/>
              <a:t> </a:t>
            </a:r>
            <a:r>
              <a:rPr lang="en-US" sz="2200" dirty="0" smtClean="0"/>
              <a:t>primarily utilized public datasets. For association and prediction, PCA, Regression, and several machine learning approaches are heavily utilized. For food groups and subgroups </a:t>
            </a:r>
            <a:r>
              <a:rPr lang="en-US" sz="2200" dirty="0" smtClean="0"/>
              <a:t>categorization utilized </a:t>
            </a:r>
            <a:r>
              <a:rPr lang="en-US" sz="2200" dirty="0" smtClean="0"/>
              <a:t>the USDA categorization. Recommended amounts for food groups provided by CDC/Health.gov is used</a:t>
            </a:r>
          </a:p>
          <a:p>
            <a:endParaRPr lang="en-US" sz="2300" dirty="0" smtClean="0"/>
          </a:p>
          <a:p>
            <a:endParaRPr lang="en-US" dirty="0" smtClean="0"/>
          </a:p>
          <a:p>
            <a:endParaRPr lang="en-US" dirty="0" smtClean="0"/>
          </a:p>
          <a:p>
            <a:endParaRPr lang="en-US" b="1" dirty="0" smtClean="0"/>
          </a:p>
          <a:p>
            <a:endParaRPr lang="en-US" b="1" dirty="0" smtClean="0"/>
          </a:p>
          <a:p>
            <a:endParaRPr kumimoji="0" lang="en-US" sz="2400" b="0" i="0" u="none" strike="noStrike" cap="none" normalizeH="0" baseline="0" dirty="0">
              <a:ln>
                <a:noFill/>
              </a:ln>
              <a:solidFill>
                <a:schemeClr val="tx1"/>
              </a:solidFill>
              <a:effectLst/>
              <a:latin typeface="Times New Roman" charset="0"/>
            </a:endParaRPr>
          </a:p>
        </p:txBody>
      </p:sp>
      <p:sp>
        <p:nvSpPr>
          <p:cNvPr id="43" name="TextBox 42"/>
          <p:cNvSpPr txBox="1"/>
          <p:nvPr/>
        </p:nvSpPr>
        <p:spPr>
          <a:xfrm>
            <a:off x="1005840" y="8496119"/>
            <a:ext cx="9296400" cy="646331"/>
          </a:xfrm>
          <a:prstGeom prst="rect">
            <a:avLst/>
          </a:prstGeom>
          <a:noFill/>
        </p:spPr>
        <p:txBody>
          <a:bodyPr wrap="square" rtlCol="0">
            <a:spAutoFit/>
          </a:bodyPr>
          <a:lstStyle/>
          <a:p>
            <a:pPr algn="ctr"/>
            <a:r>
              <a:rPr lang="en-US" sz="3600" b="1" dirty="0" smtClean="0">
                <a:solidFill>
                  <a:srgbClr val="002F84"/>
                </a:solidFill>
              </a:rPr>
              <a:t>Background</a:t>
            </a:r>
            <a:endParaRPr lang="en-US" sz="3600" b="1" dirty="0">
              <a:solidFill>
                <a:srgbClr val="002F84"/>
              </a:solidFill>
            </a:endParaRPr>
          </a:p>
        </p:txBody>
      </p:sp>
      <p:sp>
        <p:nvSpPr>
          <p:cNvPr id="44" name="Rectangle 43"/>
          <p:cNvSpPr/>
          <p:nvPr/>
        </p:nvSpPr>
        <p:spPr bwMode="auto">
          <a:xfrm>
            <a:off x="609600" y="19403321"/>
            <a:ext cx="10058400" cy="12954000"/>
          </a:xfrm>
          <a:prstGeom prst="rect">
            <a:avLst/>
          </a:prstGeom>
          <a:ln w="190500">
            <a:solidFill>
              <a:srgbClr val="002F8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45" name="TextBox 44"/>
          <p:cNvSpPr txBox="1"/>
          <p:nvPr/>
        </p:nvSpPr>
        <p:spPr>
          <a:xfrm>
            <a:off x="883918" y="19621318"/>
            <a:ext cx="9466383" cy="707886"/>
          </a:xfrm>
          <a:prstGeom prst="rect">
            <a:avLst/>
          </a:prstGeom>
          <a:noFill/>
        </p:spPr>
        <p:txBody>
          <a:bodyPr wrap="square" rtlCol="0">
            <a:spAutoFit/>
          </a:bodyPr>
          <a:lstStyle/>
          <a:p>
            <a:pPr algn="ctr"/>
            <a:r>
              <a:rPr lang="en-US" sz="4000" b="1" dirty="0" smtClean="0">
                <a:solidFill>
                  <a:srgbClr val="002F84"/>
                </a:solidFill>
              </a:rPr>
              <a:t>Methodology</a:t>
            </a:r>
            <a:endParaRPr lang="en-US" sz="4000" b="1" dirty="0">
              <a:solidFill>
                <a:srgbClr val="002F84"/>
              </a:solidFill>
            </a:endParaRPr>
          </a:p>
        </p:txBody>
      </p:sp>
      <p:sp>
        <p:nvSpPr>
          <p:cNvPr id="47" name="TextBox 46"/>
          <p:cNvSpPr txBox="1"/>
          <p:nvPr/>
        </p:nvSpPr>
        <p:spPr>
          <a:xfrm>
            <a:off x="11571601" y="8521215"/>
            <a:ext cx="9296400" cy="707886"/>
          </a:xfrm>
          <a:prstGeom prst="rect">
            <a:avLst/>
          </a:prstGeom>
          <a:noFill/>
        </p:spPr>
        <p:txBody>
          <a:bodyPr wrap="square" rtlCol="0">
            <a:spAutoFit/>
          </a:bodyPr>
          <a:lstStyle/>
          <a:p>
            <a:pPr algn="ctr"/>
            <a:r>
              <a:rPr lang="en-US" sz="4000" b="1" dirty="0" smtClean="0">
                <a:solidFill>
                  <a:srgbClr val="002F84"/>
                </a:solidFill>
              </a:rPr>
              <a:t>Results</a:t>
            </a:r>
            <a:endParaRPr lang="en-US" sz="4000" b="1" dirty="0">
              <a:solidFill>
                <a:srgbClr val="002F84"/>
              </a:solidFill>
            </a:endParaRPr>
          </a:p>
        </p:txBody>
      </p:sp>
      <p:sp>
        <p:nvSpPr>
          <p:cNvPr id="48" name="Rectangle 47"/>
          <p:cNvSpPr/>
          <p:nvPr/>
        </p:nvSpPr>
        <p:spPr bwMode="auto">
          <a:xfrm>
            <a:off x="11016122" y="24889721"/>
            <a:ext cx="10396078" cy="7467600"/>
          </a:xfrm>
          <a:prstGeom prst="rect">
            <a:avLst/>
          </a:prstGeom>
          <a:ln w="190500">
            <a:solidFill>
              <a:srgbClr val="002F8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216000" tIns="45720" rIns="21600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dirty="0" smtClean="0">
              <a:ln>
                <a:noFill/>
              </a:ln>
              <a:solidFill>
                <a:schemeClr val="tx1"/>
              </a:solidFill>
              <a:effectLst/>
              <a:latin typeface="Times New Roman"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CA" dirty="0" smtClean="0">
              <a:solidFill>
                <a:schemeClr val="tx1"/>
              </a:solidFill>
              <a:latin typeface="Times New Roman" charset="0"/>
            </a:endParaRPr>
          </a:p>
          <a:p>
            <a:endParaRPr kumimoji="0" lang="en-CA" sz="2400" b="0" i="0" u="none" strike="noStrike" cap="none" normalizeH="0" baseline="0" dirty="0" smtClean="0">
              <a:ln>
                <a:noFill/>
              </a:ln>
              <a:solidFill>
                <a:schemeClr val="tx1"/>
              </a:solidFill>
              <a:effectLst/>
              <a:latin typeface="Times New Roman" charset="0"/>
            </a:endParaRPr>
          </a:p>
          <a:p>
            <a:pPr algn="just"/>
            <a:r>
              <a:rPr lang="en-CA" dirty="0" smtClean="0"/>
              <a:t>Chronic Kidney Disease leading to End Stage Renal Disease is very prevalent today; also treatment options such as dialysis and transplantation are very limited  and many die waiting for the right treatment. Many studies focused on drugs where some studies focused on diets and food items. Studies were limited to statistical approaches primarily. This research has utilized both statistical approaches and machine learning approaches to find association of CKD Mortality and Survival with Dietary Patterns. The outcome matches with other studies in some cases where contradicts in other cases. The outcome requires further study and investigation using the patient specific dataset in cases where we utilized aggregated public dataset (USRDS Mortality). Effect of dietary patterns on a CKD measure such as ACR is also studied. This study did not find any strong association of ACR with food groups and subgroups. ML studies showed that ACR values could well be predicted in the test dataset; the best performing approach was </a:t>
            </a:r>
            <a:r>
              <a:rPr lang="en-US" dirty="0" smtClean="0"/>
              <a:t>10 Fold Cross Validation for Polynomial Regression (95%)</a:t>
            </a:r>
            <a:endParaRPr lang="en-US" dirty="0"/>
          </a:p>
        </p:txBody>
      </p:sp>
      <p:sp>
        <p:nvSpPr>
          <p:cNvPr id="49" name="TextBox 48"/>
          <p:cNvSpPr txBox="1"/>
          <p:nvPr/>
        </p:nvSpPr>
        <p:spPr>
          <a:xfrm>
            <a:off x="11569501" y="25168687"/>
            <a:ext cx="9559533" cy="707886"/>
          </a:xfrm>
          <a:prstGeom prst="rect">
            <a:avLst/>
          </a:prstGeom>
          <a:noFill/>
        </p:spPr>
        <p:txBody>
          <a:bodyPr wrap="square" rtlCol="0">
            <a:spAutoFit/>
          </a:bodyPr>
          <a:lstStyle/>
          <a:p>
            <a:pPr algn="ctr"/>
            <a:r>
              <a:rPr lang="en-US" sz="4000" b="1" dirty="0" smtClean="0">
                <a:solidFill>
                  <a:srgbClr val="002F84"/>
                </a:solidFill>
              </a:rPr>
              <a:t>Conclusions</a:t>
            </a:r>
            <a:endParaRPr lang="en-US" sz="4000" b="1" dirty="0">
              <a:solidFill>
                <a:srgbClr val="002F84"/>
              </a:solidFill>
            </a:endParaRPr>
          </a:p>
        </p:txBody>
      </p:sp>
      <p:sp>
        <p:nvSpPr>
          <p:cNvPr id="25" name="TextBox 24"/>
          <p:cNvSpPr txBox="1"/>
          <p:nvPr/>
        </p:nvSpPr>
        <p:spPr>
          <a:xfrm>
            <a:off x="4800600" y="29032200"/>
            <a:ext cx="4419600" cy="461665"/>
          </a:xfrm>
          <a:prstGeom prst="rect">
            <a:avLst/>
          </a:prstGeom>
          <a:noFill/>
        </p:spPr>
        <p:txBody>
          <a:bodyPr wrap="square" rtlCol="0">
            <a:spAutoFit/>
          </a:bodyPr>
          <a:lstStyle/>
          <a:p>
            <a:endParaRPr lang="en-US" dirty="0"/>
          </a:p>
        </p:txBody>
      </p:sp>
      <p:sp>
        <p:nvSpPr>
          <p:cNvPr id="29" name="TextBox 28"/>
          <p:cNvSpPr txBox="1"/>
          <p:nvPr/>
        </p:nvSpPr>
        <p:spPr>
          <a:xfrm>
            <a:off x="2362200" y="29946600"/>
            <a:ext cx="184666" cy="461665"/>
          </a:xfrm>
          <a:prstGeom prst="rect">
            <a:avLst/>
          </a:prstGeom>
          <a:noFill/>
        </p:spPr>
        <p:txBody>
          <a:bodyPr wrap="none" rtlCol="0">
            <a:spAutoFit/>
          </a:bodyPr>
          <a:lstStyle/>
          <a:p>
            <a:endParaRPr lang="en-US" dirty="0"/>
          </a:p>
        </p:txBody>
      </p:sp>
      <p:sp>
        <p:nvSpPr>
          <p:cNvPr id="88" name="Rectangle 87"/>
          <p:cNvSpPr/>
          <p:nvPr/>
        </p:nvSpPr>
        <p:spPr bwMode="auto">
          <a:xfrm>
            <a:off x="17888712" y="2667000"/>
            <a:ext cx="181966" cy="609600"/>
          </a:xfrm>
          <a:prstGeom prst="rect">
            <a:avLst/>
          </a:prstGeom>
          <a:solidFill>
            <a:srgbClr val="FF0000"/>
          </a:solidFill>
          <a:ln w="9525" cap="flat" cmpd="sng" algn="ctr">
            <a:solidFill>
              <a:schemeClr val="tx1">
                <a:alpha val="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8" name="Rectangle 27"/>
          <p:cNvSpPr/>
          <p:nvPr/>
        </p:nvSpPr>
        <p:spPr bwMode="auto">
          <a:xfrm>
            <a:off x="624840" y="419522"/>
            <a:ext cx="20802600" cy="3348000"/>
          </a:xfrm>
          <a:prstGeom prst="rect">
            <a:avLst/>
          </a:prstGeom>
          <a:solidFill>
            <a:schemeClr val="bg1"/>
          </a:solidFill>
          <a:ln w="190500" cmpd="sng">
            <a:solidFill>
              <a:srgbClr val="002F84"/>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charset="0"/>
            </a:endParaRPr>
          </a:p>
        </p:txBody>
      </p:sp>
      <p:pic>
        <p:nvPicPr>
          <p:cNvPr id="3" name="Picture 2"/>
          <p:cNvPicPr>
            <a:picLocks noChangeAspect="1"/>
          </p:cNvPicPr>
          <p:nvPr/>
        </p:nvPicPr>
        <p:blipFill>
          <a:blip r:embed="rId4"/>
          <a:stretch>
            <a:fillRect/>
          </a:stretch>
        </p:blipFill>
        <p:spPr>
          <a:xfrm>
            <a:off x="799998" y="669497"/>
            <a:ext cx="5549900" cy="1244600"/>
          </a:xfrm>
          <a:prstGeom prst="rect">
            <a:avLst/>
          </a:prstGeom>
        </p:spPr>
      </p:pic>
      <p:sp>
        <p:nvSpPr>
          <p:cNvPr id="52" name="TextBox 51"/>
          <p:cNvSpPr txBox="1"/>
          <p:nvPr/>
        </p:nvSpPr>
        <p:spPr>
          <a:xfrm>
            <a:off x="835857" y="2819400"/>
            <a:ext cx="20423943" cy="704732"/>
          </a:xfrm>
          <a:prstGeom prst="rect">
            <a:avLst/>
          </a:prstGeom>
          <a:noFill/>
        </p:spPr>
        <p:txBody>
          <a:bodyPr wrap="square" rtlCol="0">
            <a:spAutoFit/>
          </a:bodyPr>
          <a:lstStyle/>
          <a:p>
            <a:pPr algn="ctr"/>
            <a:r>
              <a:rPr lang="en-US" sz="4000" b="1" dirty="0">
                <a:solidFill>
                  <a:srgbClr val="002F84"/>
                </a:solidFill>
              </a:rPr>
              <a:t>                                                          </a:t>
            </a:r>
            <a:r>
              <a:rPr lang="en-US" sz="4000" b="1" dirty="0" smtClean="0">
                <a:solidFill>
                  <a:srgbClr val="002F84"/>
                </a:solidFill>
              </a:rPr>
              <a:t>   </a:t>
            </a:r>
            <a:r>
              <a:rPr lang="en-US" sz="4000" b="1" dirty="0" err="1" smtClean="0">
                <a:solidFill>
                  <a:srgbClr val="002F84"/>
                </a:solidFill>
              </a:rPr>
              <a:t>Sayed</a:t>
            </a:r>
            <a:r>
              <a:rPr lang="en-US" sz="4000" b="1" dirty="0" smtClean="0">
                <a:solidFill>
                  <a:srgbClr val="002F84"/>
                </a:solidFill>
              </a:rPr>
              <a:t> Ahmed               </a:t>
            </a:r>
            <a:r>
              <a:rPr lang="en-US" sz="3600" b="1" dirty="0" smtClean="0">
                <a:solidFill>
                  <a:srgbClr val="002F84"/>
                </a:solidFill>
              </a:rPr>
              <a:t>Supervisor</a:t>
            </a:r>
            <a:r>
              <a:rPr lang="en-US" sz="4000" b="1" dirty="0">
                <a:solidFill>
                  <a:srgbClr val="002F84"/>
                </a:solidFill>
              </a:rPr>
              <a:t>: Dr. </a:t>
            </a:r>
            <a:r>
              <a:rPr lang="en-US" sz="4000" b="1" dirty="0" err="1" smtClean="0">
                <a:solidFill>
                  <a:srgbClr val="002F84"/>
                </a:solidFill>
              </a:rPr>
              <a:t>Youcef</a:t>
            </a:r>
            <a:r>
              <a:rPr lang="en-US" sz="4000" b="1" dirty="0" smtClean="0">
                <a:solidFill>
                  <a:srgbClr val="002F84"/>
                </a:solidFill>
              </a:rPr>
              <a:t>  </a:t>
            </a:r>
            <a:r>
              <a:rPr lang="en-US" sz="4000" b="1" dirty="0" err="1" smtClean="0">
                <a:solidFill>
                  <a:srgbClr val="002F84"/>
                </a:solidFill>
              </a:rPr>
              <a:t>Derbal</a:t>
            </a:r>
            <a:endParaRPr lang="en-US" sz="4000" b="1" dirty="0">
              <a:solidFill>
                <a:srgbClr val="002F84"/>
              </a:solidFill>
            </a:endParaRPr>
          </a:p>
        </p:txBody>
      </p:sp>
      <p:sp>
        <p:nvSpPr>
          <p:cNvPr id="51" name="TextBox 50"/>
          <p:cNvSpPr txBox="1"/>
          <p:nvPr/>
        </p:nvSpPr>
        <p:spPr>
          <a:xfrm>
            <a:off x="762000" y="609601"/>
            <a:ext cx="20497800" cy="2616101"/>
          </a:xfrm>
          <a:prstGeom prst="rect">
            <a:avLst/>
          </a:prstGeom>
          <a:noFill/>
        </p:spPr>
        <p:txBody>
          <a:bodyPr wrap="square" rtlCol="0">
            <a:spAutoFit/>
          </a:bodyPr>
          <a:lstStyle/>
          <a:p>
            <a:pPr algn="ctr"/>
            <a:r>
              <a:rPr lang="en-US" sz="4000" b="1" dirty="0">
                <a:solidFill>
                  <a:srgbClr val="002F84"/>
                </a:solidFill>
              </a:rPr>
              <a:t>                </a:t>
            </a:r>
            <a:r>
              <a:rPr lang="en-US" sz="4000" b="1" dirty="0" smtClean="0">
                <a:solidFill>
                  <a:srgbClr val="002F84"/>
                </a:solidFill>
              </a:rPr>
              <a:t>2018-2019 </a:t>
            </a:r>
            <a:r>
              <a:rPr lang="en-US" sz="4000" b="1" dirty="0">
                <a:solidFill>
                  <a:srgbClr val="002F84"/>
                </a:solidFill>
              </a:rPr>
              <a:t>M.Sc. in Data Science and Analytics</a:t>
            </a:r>
          </a:p>
          <a:p>
            <a:pPr algn="ctr"/>
            <a:endParaRPr lang="en-US" sz="2000" b="1" dirty="0">
              <a:solidFill>
                <a:srgbClr val="002F84"/>
              </a:solidFill>
            </a:endParaRPr>
          </a:p>
          <a:p>
            <a:pPr algn="ctr"/>
            <a:endParaRPr lang="en-US" sz="3200" dirty="0" smtClean="0"/>
          </a:p>
          <a:p>
            <a:pPr algn="ctr"/>
            <a:r>
              <a:rPr lang="en-US" sz="3200" dirty="0" smtClean="0"/>
              <a:t>Dietary patterns on the cause (ACR) and mortality of Chronic Kidney Disease (CKD) patients</a:t>
            </a:r>
          </a:p>
          <a:p>
            <a:pPr algn="ctr"/>
            <a:endParaRPr lang="en-US" sz="4000" b="1" dirty="0">
              <a:solidFill>
                <a:srgbClr val="002F84"/>
              </a:solidFill>
            </a:endParaRPr>
          </a:p>
        </p:txBody>
      </p:sp>
      <p:pic>
        <p:nvPicPr>
          <p:cNvPr id="21" name="Picture 20" descr="grain_ratio.png"/>
          <p:cNvPicPr>
            <a:picLocks noChangeAspect="1"/>
          </p:cNvPicPr>
          <p:nvPr/>
        </p:nvPicPr>
        <p:blipFill>
          <a:blip r:embed="rId5"/>
          <a:stretch>
            <a:fillRect/>
          </a:stretch>
        </p:blipFill>
        <p:spPr>
          <a:xfrm>
            <a:off x="17373600" y="16002000"/>
            <a:ext cx="1867125" cy="1905000"/>
          </a:xfrm>
          <a:prstGeom prst="rect">
            <a:avLst/>
          </a:prstGeom>
        </p:spPr>
      </p:pic>
      <p:sp>
        <p:nvSpPr>
          <p:cNvPr id="2050" name="Rectangle 2"/>
          <p:cNvSpPr>
            <a:spLocks noChangeArrowheads="1"/>
          </p:cNvSpPr>
          <p:nvPr/>
        </p:nvSpPr>
        <p:spPr bwMode="auto">
          <a:xfrm>
            <a:off x="0" y="0"/>
            <a:ext cx="219456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51" name="Object 3"/>
          <p:cNvGraphicFramePr>
            <a:graphicFrameLocks noChangeAspect="1"/>
          </p:cNvGraphicFramePr>
          <p:nvPr/>
        </p:nvGraphicFramePr>
        <p:xfrm>
          <a:off x="19202400" y="16002000"/>
          <a:ext cx="1636486" cy="1905000"/>
        </p:xfrm>
        <a:graphic>
          <a:graphicData uri="http://schemas.openxmlformats.org/presentationml/2006/ole">
            <p:oleObj spid="_x0000_s2051" name="Bitmap Image" r:id="rId6" imgW="3619048" imgH="3457143" progId="PBrush">
              <p:embed/>
            </p:oleObj>
          </a:graphicData>
        </a:graphic>
      </p:graphicFrame>
      <p:sp>
        <p:nvSpPr>
          <p:cNvPr id="2053" name="Rectangle 5"/>
          <p:cNvSpPr>
            <a:spLocks noChangeArrowheads="1"/>
          </p:cNvSpPr>
          <p:nvPr/>
        </p:nvSpPr>
        <p:spPr bwMode="auto">
          <a:xfrm>
            <a:off x="0" y="0"/>
            <a:ext cx="219456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52" name="Object 4"/>
          <p:cNvGraphicFramePr>
            <a:graphicFrameLocks noChangeAspect="1"/>
          </p:cNvGraphicFramePr>
          <p:nvPr/>
        </p:nvGraphicFramePr>
        <p:xfrm>
          <a:off x="11582400" y="16154400"/>
          <a:ext cx="1981199" cy="1870749"/>
        </p:xfrm>
        <a:graphic>
          <a:graphicData uri="http://schemas.openxmlformats.org/presentationml/2006/ole">
            <p:oleObj spid="_x0000_s2052" name="Bitmap Image" r:id="rId7" imgW="3648584" imgH="3448531" progId="PBrush">
              <p:embed/>
            </p:oleObj>
          </a:graphicData>
        </a:graphic>
      </p:graphicFrame>
      <p:graphicFrame>
        <p:nvGraphicFramePr>
          <p:cNvPr id="2055" name="Object 7"/>
          <p:cNvGraphicFramePr>
            <a:graphicFrameLocks noChangeAspect="1"/>
          </p:cNvGraphicFramePr>
          <p:nvPr/>
        </p:nvGraphicFramePr>
        <p:xfrm>
          <a:off x="15392400" y="16002000"/>
          <a:ext cx="1844891" cy="1981200"/>
        </p:xfrm>
        <a:graphic>
          <a:graphicData uri="http://schemas.openxmlformats.org/presentationml/2006/ole">
            <p:oleObj spid="_x0000_s2055" name="Bitmap Image" r:id="rId8" imgW="3685714" imgH="3619048" progId="PBrush">
              <p:embed/>
            </p:oleObj>
          </a:graphicData>
        </a:graphic>
      </p:graphicFrame>
      <p:pic>
        <p:nvPicPr>
          <p:cNvPr id="31" name="Picture 30" descr="positive_subgroup_line_1.png"/>
          <p:cNvPicPr/>
          <p:nvPr/>
        </p:nvPicPr>
        <p:blipFill>
          <a:blip r:embed="rId9" cstate="print"/>
          <a:stretch>
            <a:fillRect/>
          </a:stretch>
        </p:blipFill>
        <p:spPr>
          <a:xfrm>
            <a:off x="13563600" y="15925800"/>
            <a:ext cx="1789603" cy="2209800"/>
          </a:xfrm>
          <a:prstGeom prst="rect">
            <a:avLst/>
          </a:prstGeom>
        </p:spPr>
      </p:pic>
      <p:pic>
        <p:nvPicPr>
          <p:cNvPr id="2056" name="Picture 8"/>
          <p:cNvPicPr>
            <a:picLocks noChangeAspect="1" noChangeArrowheads="1"/>
          </p:cNvPicPr>
          <p:nvPr/>
        </p:nvPicPr>
        <p:blipFill>
          <a:blip r:embed="rId10"/>
          <a:srcRect/>
          <a:stretch>
            <a:fillRect/>
          </a:stretch>
        </p:blipFill>
        <p:spPr bwMode="auto">
          <a:xfrm>
            <a:off x="990600" y="20650199"/>
            <a:ext cx="9448800" cy="96012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a:ea typeface=""/>
        <a:cs typeface=""/>
      </a:majorFont>
      <a:minorFont>
        <a:latin typeface="Franklin Gothic Book"/>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rop" id="{EC9488ED-E761-4D60-9AC4-764D1FE2C171}" vid="{D7AA1D6E-F3E9-4763-A3BC-84DF2E02F60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4502</TotalTime>
  <Words>955</Words>
  <Application>Microsoft Office PowerPoint</Application>
  <PresentationFormat>Custom</PresentationFormat>
  <Paragraphs>53</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Crop</vt:lpstr>
      <vt:lpstr>Bitmap Image</vt:lpstr>
      <vt:lpstr>Slide 1</vt:lpstr>
    </vt:vector>
  </TitlesOfParts>
  <Company>Genigraphics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x 36 poster template</dc:title>
  <dc:creator>Jay Larson</dc:creator>
  <dc:description>Call us at 1-800-790-4001_x000d_
www.genigraphics.com</dc:description>
  <cp:lastModifiedBy>Sayed Ahmed</cp:lastModifiedBy>
  <cp:revision>199</cp:revision>
  <cp:lastPrinted>2017-08-18T14:01:55Z</cp:lastPrinted>
  <dcterms:created xsi:type="dcterms:W3CDTF">2011-05-08T17:15:18Z</dcterms:created>
  <dcterms:modified xsi:type="dcterms:W3CDTF">2019-07-28T03:44:16Z</dcterms:modified>
</cp:coreProperties>
</file>