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2"/>
    <p:restoredTop sz="94724"/>
  </p:normalViewPr>
  <p:slideViewPr>
    <p:cSldViewPr snapToGrid="0">
      <p:cViewPr varScale="1">
        <p:scale>
          <a:sx n="103" d="100"/>
          <a:sy n="10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olhosseini, Sayedyounes" userId="356e1c13-1afc-446c-b0f7-be66c6328741" providerId="ADAL" clId="{CB151192-AAAC-454A-A221-C8BB2E1BA02E}"/>
    <pc:docChg chg="custSel delSld modSld">
      <pc:chgData name="Sayedolhosseini, Sayedyounes" userId="356e1c13-1afc-446c-b0f7-be66c6328741" providerId="ADAL" clId="{CB151192-AAAC-454A-A221-C8BB2E1BA02E}" dt="2025-07-22T22:11:17.905" v="2" actId="2696"/>
      <pc:docMkLst>
        <pc:docMk/>
      </pc:docMkLst>
      <pc:sldChg chg="delSp modSp mod">
        <pc:chgData name="Sayedolhosseini, Sayedyounes" userId="356e1c13-1afc-446c-b0f7-be66c6328741" providerId="ADAL" clId="{CB151192-AAAC-454A-A221-C8BB2E1BA02E}" dt="2025-07-22T22:10:48.169" v="1" actId="478"/>
        <pc:sldMkLst>
          <pc:docMk/>
          <pc:sldMk cId="4199960316" sldId="256"/>
        </pc:sldMkLst>
        <pc:spChg chg="del mod">
          <ac:chgData name="Sayedolhosseini, Sayedyounes" userId="356e1c13-1afc-446c-b0f7-be66c6328741" providerId="ADAL" clId="{CB151192-AAAC-454A-A221-C8BB2E1BA02E}" dt="2025-07-22T22:10:48.169" v="1" actId="478"/>
          <ac:spMkLst>
            <pc:docMk/>
            <pc:sldMk cId="4199960316" sldId="256"/>
            <ac:spMk id="12" creationId="{F15136EA-FAA2-99D4-8681-097393FCE1AC}"/>
          </ac:spMkLst>
        </pc:spChg>
      </pc:sldChg>
      <pc:sldChg chg="del">
        <pc:chgData name="Sayedolhosseini, Sayedyounes" userId="356e1c13-1afc-446c-b0f7-be66c6328741" providerId="ADAL" clId="{CB151192-AAAC-454A-A221-C8BB2E1BA02E}" dt="2025-07-22T22:11:17.905" v="2" actId="2696"/>
        <pc:sldMkLst>
          <pc:docMk/>
          <pc:sldMk cId="3392770390" sldId="265"/>
        </pc:sldMkLst>
      </pc:sldChg>
    </pc:docChg>
  </pc:docChgLst>
  <pc:docChgLst>
    <pc:chgData name="Sayedolhosseini, Sayedyounes" userId="356e1c13-1afc-446c-b0f7-be66c6328741" providerId="ADAL" clId="{C39A3ACA-14E4-AF4A-B50D-D5643870C321}"/>
    <pc:docChg chg="undo custSel modSld">
      <pc:chgData name="Sayedolhosseini, Sayedyounes" userId="356e1c13-1afc-446c-b0f7-be66c6328741" providerId="ADAL" clId="{C39A3ACA-14E4-AF4A-B50D-D5643870C321}" dt="2025-04-18T16:37:10.053" v="179" actId="27636"/>
      <pc:docMkLst>
        <pc:docMk/>
      </pc:docMkLst>
      <pc:sldChg chg="modSp mod">
        <pc:chgData name="Sayedolhosseini, Sayedyounes" userId="356e1c13-1afc-446c-b0f7-be66c6328741" providerId="ADAL" clId="{C39A3ACA-14E4-AF4A-B50D-D5643870C321}" dt="2025-04-18T16:17:44.923" v="107" actId="20577"/>
        <pc:sldMkLst>
          <pc:docMk/>
          <pc:sldMk cId="638215154" sldId="259"/>
        </pc:sldMkLst>
      </pc:sldChg>
      <pc:sldChg chg="modSp mod">
        <pc:chgData name="Sayedolhosseini, Sayedyounes" userId="356e1c13-1afc-446c-b0f7-be66c6328741" providerId="ADAL" clId="{C39A3ACA-14E4-AF4A-B50D-D5643870C321}" dt="2025-04-18T16:21:17.617" v="176" actId="20577"/>
        <pc:sldMkLst>
          <pc:docMk/>
          <pc:sldMk cId="1422577757" sldId="260"/>
        </pc:sldMkLst>
      </pc:sldChg>
      <pc:sldChg chg="modSp mod">
        <pc:chgData name="Sayedolhosseini, Sayedyounes" userId="356e1c13-1afc-446c-b0f7-be66c6328741" providerId="ADAL" clId="{C39A3ACA-14E4-AF4A-B50D-D5643870C321}" dt="2025-04-18T16:15:41.869" v="77" actId="20577"/>
        <pc:sldMkLst>
          <pc:docMk/>
          <pc:sldMk cId="1003710384" sldId="261"/>
        </pc:sldMkLst>
      </pc:sldChg>
      <pc:sldChg chg="modSp mod">
        <pc:chgData name="Sayedolhosseini, Sayedyounes" userId="356e1c13-1afc-446c-b0f7-be66c6328741" providerId="ADAL" clId="{C39A3ACA-14E4-AF4A-B50D-D5643870C321}" dt="2025-04-18T16:37:10.053" v="179" actId="27636"/>
        <pc:sldMkLst>
          <pc:docMk/>
          <pc:sldMk cId="10251681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76CC-965E-43BC-A608-4B1F6698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404F1-C22B-3243-7EA3-E3DFC21A8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7CBB-C3D0-4CA5-F48E-57A8C6C1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DC2C-D6FE-6452-2C21-BD60349E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7A8D-A22E-461D-D49C-725F1800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39F3-BAEA-27CE-8828-FE244F67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7FC0-35A4-B822-1E1B-CBF8C864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32C3D-D152-5225-2352-22D83A95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3299-6877-F84E-1978-41D87F32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CEE9-A4D7-D41E-71EF-40037219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3E69B-F7CC-6E36-0E04-4FFF987E2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48724-A5EB-A5FD-91DB-F094B145D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3E726-E03B-4FDF-E5F1-A7354F2C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AF0D-0369-F677-5EAD-5A67B9FF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B90A-6B6F-44C6-151D-222BBD84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0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0F05-CA5D-E0AD-33EB-7D05FF85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E6FA-F37A-9371-FE28-06E4BCD7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1796-745C-CAB7-CAE8-59E2FA6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9C35-12EA-B28C-B16C-05685195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2225-047A-2487-892E-42A3A1F5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84D6-3B37-5DFB-B46F-E22BE74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9333-32E3-1EE6-2F48-5986C771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B719-228E-B3CF-8431-765FA804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A376-E1AA-74FE-346C-A2DA7366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1945-6F0A-F0C0-3755-C5691CC5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3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3623-DB29-B30D-609E-707EDB9D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AA1D-24DD-4B32-5A98-71F94F3DD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9A498-F95A-0D42-A44A-DC8164D8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697C5-0585-7801-1BC8-7C2FF536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4F68-E16E-3572-845B-5E91C77F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E000B-2069-E568-E156-1B3FDE7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619A-551E-4E91-A61C-339D9EA0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8F1C-5F39-0FC1-EEF3-F16747AB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1CCA4-5DE8-9DEF-73DA-F3D783516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AB5D5-5185-BF20-7C22-78C7A8801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FAA7A-D991-374D-B1E0-C8B96B32D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1EAE2-2850-2FE1-A936-EDC3EC56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E2516-4889-0D71-3E09-3A242B6A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512AD-75EA-DC30-43B2-BBF1647C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BEC5-08E8-E084-EB0F-754A5B72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AFE8F-C142-4609-CB00-D3BDE190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C8FC-9F28-5DE7-125A-06698CE9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14B00-70BF-DBF9-61EB-E2C9FCF3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130A7-8D35-073D-2A6C-756B3C5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F1759-0EC8-A9A1-D835-17E8E83B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1CAF8-CB35-BA46-3A95-966F5B8D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3F00-F6D4-544A-280F-1F8FEA60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6504D-F1B0-E212-9EFE-9B691CE7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99EC2-E422-1152-0C75-ABA08D766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2A08E-F442-7058-AC9B-F81A32EC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DFE9-AEB1-5E75-28BC-E950C9F9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FB809-58B2-E138-48EB-910B69DD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CAA1-A5FB-B4F6-15E3-DDD82C5F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B131E-EBC2-EA05-4C70-01078DD2A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77CCC-FAF7-11E9-178B-64621DA6F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4D5A4-8A16-DBFA-A72A-29F31598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ADF-C524-7D3A-DEC0-4A06D83B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72DA9-990C-8002-E5C3-EDFF6303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32330-4CBE-B089-D37A-CC34C644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D8D1-9403-6C14-E004-17C6D2724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6A913-E4EB-B06E-A548-9162512FD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08A36-21BC-4846-8E6F-5C875F6CE75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4148-0F96-5B04-19C5-EBE30D548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EECA-B6CE-2845-B311-1D2BA231E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E015C-24A8-214B-9CA8-A0BCE4942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6331A-659C-D343-1D44-6BEF0FFE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27" y="360217"/>
            <a:ext cx="5486399" cy="48952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4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99389-3CF1-5253-236F-9C3FA9F2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55" y="1173019"/>
            <a:ext cx="5796453" cy="3565236"/>
          </a:xfrm>
        </p:spPr>
        <p:txBody>
          <a:bodyPr>
            <a:normAutofit/>
          </a:bodyPr>
          <a:lstStyle/>
          <a:p>
            <a:pPr algn="l"/>
            <a:r>
              <a:rPr lang="en-US" sz="1800" kern="1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Date: 2007 - 2019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4949A-E390-A71F-663B-610BFAE4FB8C}"/>
              </a:ext>
            </a:extLst>
          </p:cNvPr>
          <p:cNvSpPr txBox="1"/>
          <p:nvPr/>
        </p:nvSpPr>
        <p:spPr>
          <a:xfrm>
            <a:off x="304800" y="360217"/>
            <a:ext cx="44304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zeitung"/>
              </a:rPr>
              <a:t>House Property Sales Time Series</a:t>
            </a:r>
            <a:br>
              <a:rPr lang="en-US" sz="800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US" dirty="0"/>
          </a:p>
        </p:txBody>
      </p:sp>
      <p:pic>
        <p:nvPicPr>
          <p:cNvPr id="2052" name="Picture 4" descr="House Price Prediction — Data Science Project guide 1 | by Laxmi Kumari ...">
            <a:extLst>
              <a:ext uri="{FF2B5EF4-FFF2-40B4-BE49-F238E27FC236}">
                <a16:creationId xmlns:a16="http://schemas.microsoft.com/office/drawing/2014/main" id="{311090B2-6261-405E-9493-8BB1CEEEE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1974272"/>
            <a:ext cx="6483927" cy="486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23A1-D835-B0C7-4D78-7204E8CB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728"/>
            <a:ext cx="10515600" cy="320310"/>
          </a:xfrm>
        </p:spPr>
        <p:txBody>
          <a:bodyPr>
            <a:normAutofit fontScale="90000"/>
          </a:bodyPr>
          <a:lstStyle/>
          <a:p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D0587-8039-4761-6A6C-063DBF8B18EF}"/>
              </a:ext>
            </a:extLst>
          </p:cNvPr>
          <p:cNvSpPr txBox="1"/>
          <p:nvPr/>
        </p:nvSpPr>
        <p:spPr>
          <a:xfrm>
            <a:off x="193963" y="1069990"/>
            <a:ext cx="1164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House Property Sales Time Series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F53DCC-826C-23A0-E45F-69643264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" y="1828274"/>
            <a:ext cx="7462982" cy="4668998"/>
          </a:xfrm>
        </p:spPr>
        <p:txBody>
          <a:bodyPr>
            <a:normAutofit/>
          </a:bodyPr>
          <a:lstStyle/>
          <a:p>
            <a:pPr algn="l" fontAlgn="base">
              <a:lnSpc>
                <a:spcPts val="150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Context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A multivariate time series has more than one time-dependent variable. Each variable depends not only on its past values but also has some dependency on other variables.</a:t>
            </a:r>
          </a:p>
          <a:p>
            <a:pPr algn="l" fontAlgn="base">
              <a:spcAft>
                <a:spcPts val="1200"/>
              </a:spcAft>
            </a:pP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We have accumulated property sales data for the 2007-2019 period for one specific region. The data contains sales prices for houses and units with 1,2,3,4,5 bedrooms. These are the cross-depended variables. </a:t>
            </a:r>
          </a:p>
          <a:p>
            <a:endParaRPr lang="en-US" dirty="0"/>
          </a:p>
        </p:txBody>
      </p:sp>
      <p:pic>
        <p:nvPicPr>
          <p:cNvPr id="12" name="Picture 11" descr="A table of numbers and numbers&#10;&#10;AI-generated content may be incorrect.">
            <a:extLst>
              <a:ext uri="{FF2B5EF4-FFF2-40B4-BE49-F238E27FC236}">
                <a16:creationId xmlns:a16="http://schemas.microsoft.com/office/drawing/2014/main" id="{AA42074C-3CFB-A85C-A28A-FB2387CD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92" y="-1428"/>
            <a:ext cx="4337019" cy="66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8E4D5-7D1D-9096-0335-5676961A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zeitung"/>
              </a:rPr>
              <a:t>House Property Sales Time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074FD-DDB6-A175-5A75-ED0EE7AF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530764"/>
            <a:ext cx="4646905" cy="3825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900" b="1" dirty="0"/>
              <a:t>Variable of Interest</a:t>
            </a:r>
            <a:r>
              <a:rPr lang="en-US" sz="1900" dirty="0"/>
              <a:t>: The primary variable of interest appears to be </a:t>
            </a:r>
            <a:r>
              <a:rPr lang="en-US" sz="1900" b="1" dirty="0"/>
              <a:t>Sales</a:t>
            </a:r>
            <a:r>
              <a:rPr lang="en-US" sz="1900" dirty="0"/>
              <a:t>, which we aim to analyze or forecast over time.</a:t>
            </a:r>
          </a:p>
          <a:p>
            <a:pPr>
              <a:buNone/>
            </a:pPr>
            <a:r>
              <a:rPr lang="en-US" sz="1900" b="1" dirty="0"/>
              <a:t>Time Series Context</a:t>
            </a:r>
            <a:r>
              <a:rPr lang="en-US" sz="1900" dirty="0"/>
              <a:t>: The data includes a </a:t>
            </a:r>
            <a:r>
              <a:rPr lang="en-US" sz="1900" b="1" dirty="0"/>
              <a:t>Month</a:t>
            </a:r>
            <a:r>
              <a:rPr lang="en-US" sz="1900" dirty="0"/>
              <a:t> column, indicating that this is a monthly time series dataset.</a:t>
            </a:r>
          </a:p>
          <a:p>
            <a:r>
              <a:rPr lang="en-US" sz="1900" b="1" dirty="0"/>
              <a:t>Goal</a:t>
            </a:r>
            <a:r>
              <a:rPr lang="en-US" sz="1900" dirty="0"/>
              <a:t>: The aim is likely to understand trends, seasonality, and forecast future sales based on historical patterns.</a:t>
            </a:r>
          </a:p>
          <a:p>
            <a:endParaRPr lang="en-US" sz="1900" dirty="0"/>
          </a:p>
        </p:txBody>
      </p:sp>
      <p:pic>
        <p:nvPicPr>
          <p:cNvPr id="8" name="Picture 7" descr="Graph">
            <a:extLst>
              <a:ext uri="{FF2B5EF4-FFF2-40B4-BE49-F238E27FC236}">
                <a16:creationId xmlns:a16="http://schemas.microsoft.com/office/drawing/2014/main" id="{99B7C1C4-1DF2-E82C-BD5F-83905246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/>
        </p:blipFill>
        <p:spPr>
          <a:xfrm>
            <a:off x="6640945" y="1"/>
            <a:ext cx="5557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3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5797-8452-F12D-ECB2-293D5CAF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46" y="374361"/>
            <a:ext cx="10282382" cy="392257"/>
          </a:xfrm>
        </p:spPr>
        <p:txBody>
          <a:bodyPr>
            <a:normAutofit/>
          </a:bodyPr>
          <a:lstStyle/>
          <a:p>
            <a:r>
              <a:rPr lang="en-US" sz="1600" b="1" i="0" dirty="0">
                <a:solidFill>
                  <a:srgbClr val="202124"/>
                </a:solidFill>
                <a:effectLst/>
                <a:latin typeface="zeitung"/>
              </a:rPr>
              <a:t>House Property Sales Time Series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C1AEE0-240A-B6C9-295A-6966BAAE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75181" cy="4351338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1.Simple Exponential Smoothing</a:t>
            </a:r>
          </a:p>
          <a:p>
            <a:pPr>
              <a:buNone/>
            </a:pPr>
            <a:r>
              <a:rPr lang="en-US" sz="1800" dirty="0"/>
              <a:t>2.Holt’s Linear Trend (Additive Trend)</a:t>
            </a:r>
          </a:p>
          <a:p>
            <a:pPr marL="0" indent="0">
              <a:buNone/>
            </a:pPr>
            <a:r>
              <a:rPr lang="en-US" sz="1800" dirty="0"/>
              <a:t>3.Holt-Winters Seasonal (Additive Seasonality + Trend)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August 2019</a:t>
            </a:r>
          </a:p>
          <a:p>
            <a:pPr marL="0" indent="0">
              <a:buNone/>
            </a:pPr>
            <a:r>
              <a:rPr lang="en-US" sz="1800" dirty="0"/>
              <a:t>September 2019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4B0F1D-CECF-D358-99F7-FC0946E2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381" y="1930401"/>
            <a:ext cx="7846766" cy="445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4EAED3-E14F-BF69-E145-92BE696DFD69}"/>
              </a:ext>
            </a:extLst>
          </p:cNvPr>
          <p:cNvSpPr txBox="1"/>
          <p:nvPr/>
        </p:nvSpPr>
        <p:spPr>
          <a:xfrm>
            <a:off x="748146" y="1163843"/>
            <a:ext cx="3517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Comparing 3 Forecast Model</a:t>
            </a:r>
          </a:p>
        </p:txBody>
      </p:sp>
    </p:spTree>
    <p:extLst>
      <p:ext uri="{BB962C8B-B14F-4D97-AF65-F5344CB8AC3E}">
        <p14:creationId xmlns:p14="http://schemas.microsoft.com/office/powerpoint/2010/main" val="63821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Background">
            <a:extLst>
              <a:ext uri="{FF2B5EF4-FFF2-40B4-BE49-F238E27FC236}">
                <a16:creationId xmlns:a16="http://schemas.microsoft.com/office/drawing/2014/main" id="{B50D074C-5457-4294-A181-6B67F4146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29836"/>
            <a:ext cx="12192000" cy="172019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8231A-6995-55FB-A972-79F84BAB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3805382"/>
            <a:ext cx="9764406" cy="27444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/>
              <a:t>Simple Exponential Smoothing</a:t>
            </a:r>
            <a:r>
              <a:rPr lang="en-US" sz="1800" dirty="0"/>
              <a:t> assumes no trend or seasonality — so the forecast remains flat.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Holt’s Model</a:t>
            </a:r>
            <a:r>
              <a:rPr lang="en-US" sz="1800" dirty="0"/>
              <a:t> incorporates a linear trend, predicting a slight decline.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Holt-Winters</a:t>
            </a:r>
            <a:r>
              <a:rPr lang="en-US" sz="1800" dirty="0"/>
              <a:t> includes both trend and seasonality, showing a more dynamic pattern with an increase in the price.</a:t>
            </a:r>
            <a:br>
              <a:rPr lang="en-US" sz="1800" dirty="0"/>
            </a:br>
            <a:endParaRPr lang="en-US" sz="1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6D0C85-6C61-01D3-9EEB-F5742ACEA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79819"/>
              </p:ext>
            </p:extLst>
          </p:nvPr>
        </p:nvGraphicFramePr>
        <p:xfrm>
          <a:off x="761996" y="694009"/>
          <a:ext cx="10668004" cy="2669984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</a:tblPr>
              <a:tblGrid>
                <a:gridCol w="5313443">
                  <a:extLst>
                    <a:ext uri="{9D8B030D-6E8A-4147-A177-3AD203B41FA5}">
                      <a16:colId xmlns:a16="http://schemas.microsoft.com/office/drawing/2014/main" val="172605342"/>
                    </a:ext>
                  </a:extLst>
                </a:gridCol>
                <a:gridCol w="2395427">
                  <a:extLst>
                    <a:ext uri="{9D8B030D-6E8A-4147-A177-3AD203B41FA5}">
                      <a16:colId xmlns:a16="http://schemas.microsoft.com/office/drawing/2014/main" val="1367509798"/>
                    </a:ext>
                  </a:extLst>
                </a:gridCol>
                <a:gridCol w="2959134">
                  <a:extLst>
                    <a:ext uri="{9D8B030D-6E8A-4147-A177-3AD203B41FA5}">
                      <a16:colId xmlns:a16="http://schemas.microsoft.com/office/drawing/2014/main" val="2473632288"/>
                    </a:ext>
                  </a:extLst>
                </a:gridCol>
              </a:tblGrid>
              <a:tr h="570025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Model Type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August 2019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September 2019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34671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bg1"/>
                          </a:solidFill>
                        </a:rPr>
                        <a:t>Simple Exponential Smoothing</a:t>
                      </a:r>
                      <a:endParaRPr lang="en-US" sz="25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$641,993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$641,993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36079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Holt’s Linear Trend</a:t>
                      </a:r>
                      <a:endParaRPr lang="en-US" sz="25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$640,493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$639,425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00053"/>
                  </a:ext>
                </a:extLst>
              </a:tr>
              <a:tr h="570025">
                <a:tc>
                  <a:txBody>
                    <a:bodyPr/>
                    <a:lstStyle/>
                    <a:p>
                      <a:r>
                        <a:rPr lang="en-US" sz="2500" b="1" cap="none" spc="0" dirty="0">
                          <a:solidFill>
                            <a:schemeClr val="bg1"/>
                          </a:solidFill>
                        </a:rPr>
                        <a:t>Holt-Winters Additive</a:t>
                      </a:r>
                      <a:endParaRPr lang="en-US" sz="25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bg1"/>
                          </a:solidFill>
                        </a:rPr>
                        <a:t>$624,468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bg1"/>
                          </a:solidFill>
                        </a:rPr>
                        <a:t>$647,789</a:t>
                      </a:r>
                    </a:p>
                  </a:txBody>
                  <a:tcPr marL="190997" marR="190997" marT="190997" marB="9549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49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0CF4B0-C276-F55B-CA81-5CC32E22C9D3}"/>
              </a:ext>
            </a:extLst>
          </p:cNvPr>
          <p:cNvSpPr txBox="1"/>
          <p:nvPr/>
        </p:nvSpPr>
        <p:spPr>
          <a:xfrm>
            <a:off x="761996" y="209187"/>
            <a:ext cx="180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Forecast Result:</a:t>
            </a:r>
          </a:p>
        </p:txBody>
      </p:sp>
    </p:spTree>
    <p:extLst>
      <p:ext uri="{BB962C8B-B14F-4D97-AF65-F5344CB8AC3E}">
        <p14:creationId xmlns:p14="http://schemas.microsoft.com/office/powerpoint/2010/main" val="142257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9ADB-16A7-F055-E627-D3E734CB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2200" dirty="0"/>
              <a:t>Based on the last comparing, I select the </a:t>
            </a:r>
            <a:r>
              <a:rPr lang="en-US" sz="2400" b="1" dirty="0"/>
              <a:t>Holt-Winters.</a:t>
            </a:r>
            <a:br>
              <a:rPr lang="en-US" sz="2400" b="1" dirty="0"/>
            </a:br>
            <a:r>
              <a:rPr lang="en-US" sz="2200" dirty="0"/>
              <a:t> </a:t>
            </a:r>
            <a:r>
              <a:rPr lang="en-US" sz="2200" b="1" dirty="0"/>
              <a:t>August 2019</a:t>
            </a:r>
            <a:r>
              <a:rPr lang="en-US" sz="2200" dirty="0"/>
              <a:t>: $624,467.92</a:t>
            </a:r>
            <a:br>
              <a:rPr lang="en-US" sz="2200" dirty="0"/>
            </a:br>
            <a:r>
              <a:rPr lang="en-US" sz="2200" b="1" dirty="0"/>
              <a:t>September 2019</a:t>
            </a:r>
            <a:r>
              <a:rPr lang="en-US" sz="2200" dirty="0"/>
              <a:t>: $647,789.21</a:t>
            </a:r>
          </a:p>
        </p:txBody>
      </p:sp>
      <p:sp>
        <p:nvSpPr>
          <p:cNvPr id="6" name="AutoShape 6" descr="Output image">
            <a:extLst>
              <a:ext uri="{FF2B5EF4-FFF2-40B4-BE49-F238E27FC236}">
                <a16:creationId xmlns:a16="http://schemas.microsoft.com/office/drawing/2014/main" id="{1DDB3086-BCB0-9159-6971-E1BAF7DB44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3C94AD49-E76B-4550-42D1-277115115C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8" y="2084595"/>
            <a:ext cx="8899734" cy="440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AD5F-B658-F009-B188-38D5CEAC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4548"/>
          </a:xfrm>
        </p:spPr>
        <p:txBody>
          <a:bodyPr>
            <a:normAutofit/>
          </a:bodyPr>
          <a:lstStyle/>
          <a:p>
            <a:r>
              <a:rPr lang="en-US" sz="1800" b="1" dirty="0"/>
              <a:t>histogram of property sale prices</a:t>
            </a:r>
            <a:r>
              <a:rPr lang="en-US" sz="18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70C418-6406-C519-DC98-71387C049F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84" y="365126"/>
            <a:ext cx="7277416" cy="299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A514061-3A90-C9C7-B2A1-BA022E7EE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582" y="3611418"/>
            <a:ext cx="7277417" cy="256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3512A-048A-3358-E702-1A8B77ED29EE}"/>
              </a:ext>
            </a:extLst>
          </p:cNvPr>
          <p:cNvSpPr txBox="1"/>
          <p:nvPr/>
        </p:nvSpPr>
        <p:spPr>
          <a:xfrm>
            <a:off x="646546" y="4054764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Number of sales per month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171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8433-0FFC-70E1-CFA3-AE8C0B6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272" y="365125"/>
            <a:ext cx="10395528" cy="1325563"/>
          </a:xfrm>
        </p:spPr>
        <p:txBody>
          <a:bodyPr>
            <a:noAutofit/>
          </a:bodyPr>
          <a:lstStyle/>
          <a:p>
            <a:r>
              <a:rPr lang="en-US" sz="2000" b="1" dirty="0"/>
              <a:t>Each dot</a:t>
            </a:r>
            <a:r>
              <a:rPr lang="en-US" sz="2000" dirty="0"/>
              <a:t> represents a property that was sold.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b="1" dirty="0"/>
              <a:t>x-axis</a:t>
            </a:r>
            <a:r>
              <a:rPr lang="en-US" sz="2000" dirty="0"/>
              <a:t> shows the </a:t>
            </a:r>
            <a:r>
              <a:rPr lang="en-US" sz="2000" b="1" dirty="0"/>
              <a:t>sale date.</a:t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b="1" dirty="0"/>
              <a:t>y-axis</a:t>
            </a:r>
            <a:r>
              <a:rPr lang="en-US" sz="2000" dirty="0"/>
              <a:t> shows the </a:t>
            </a:r>
            <a:r>
              <a:rPr lang="en-US" sz="2000" b="1" dirty="0"/>
              <a:t>price</a:t>
            </a:r>
            <a:r>
              <a:rPr lang="en-US" sz="2000" dirty="0"/>
              <a:t> of each property.</a:t>
            </a:r>
            <a:br>
              <a:rPr lang="en-US" sz="2000" dirty="0"/>
            </a:br>
            <a:r>
              <a:rPr lang="en-US" sz="2000" dirty="0"/>
              <a:t>You can spot </a:t>
            </a:r>
            <a:r>
              <a:rPr lang="en-US" sz="2000" b="1" dirty="0"/>
              <a:t>price trends over time</a:t>
            </a:r>
            <a:r>
              <a:rPr lang="en-US" sz="2000" dirty="0"/>
              <a:t>, like increasing or fluctuating prices.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297BF65-5382-C9E3-0E1A-BCE74FD615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910" y="2222788"/>
            <a:ext cx="87642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3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2EA-7329-87F0-9F7C-506967AB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3"/>
          </a:xfrm>
        </p:spPr>
        <p:txBody>
          <a:bodyPr>
            <a:norm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zeitung"/>
              </a:rPr>
              <a:t>House Property Sales Time Series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5D6B-9D8B-17DD-5A1B-A0497044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Why the </a:t>
            </a:r>
            <a:r>
              <a:rPr lang="en-US" dirty="0"/>
              <a:t>Holt-Winters Additive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Model was Chosen:</a:t>
            </a:r>
          </a:p>
          <a:p>
            <a:pPr>
              <a:buNone/>
            </a:pPr>
            <a:r>
              <a:rPr lang="en-US" dirty="0"/>
              <a:t>The dataset involves </a:t>
            </a:r>
            <a:r>
              <a:rPr lang="en-US" b="1" dirty="0"/>
              <a:t>monthly property sale prices over time</a:t>
            </a:r>
            <a:r>
              <a:rPr lang="en-US" dirty="0"/>
              <a:t>, which clearly show: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Trend</a:t>
            </a:r>
            <a:r>
              <a:rPr lang="en-US" dirty="0"/>
              <a:t>: The property prices are steadily increasing, indicating a long-term growth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Seasonality</a:t>
            </a:r>
            <a:r>
              <a:rPr lang="en-US" dirty="0"/>
              <a:t>: Prices exhibit repeated fluctuations at regular intervals (monthly/quarterly cycles).</a:t>
            </a:r>
          </a:p>
          <a:p>
            <a:pPr>
              <a:buNone/>
            </a:pPr>
            <a:r>
              <a:rPr lang="en-US" dirty="0"/>
              <a:t>The Holt-Winters Additive is ideal for time series data that demonstrate: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linear trend</a:t>
            </a:r>
            <a:r>
              <a:rPr lang="en-US" dirty="0"/>
              <a:t> (growing or declining),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variations</a:t>
            </a:r>
            <a:r>
              <a:rPr lang="en-US" dirty="0"/>
              <a:t> of relatively constant magnitude.</a:t>
            </a:r>
          </a:p>
          <a:p>
            <a:pPr>
              <a:buNone/>
            </a:pPr>
            <a:r>
              <a:rPr lang="en-US" dirty="0"/>
              <a:t>This model was selected because it balances: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Responsiveness to recent changes (through exponential smoothing),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in modeling consistent seasonal effects,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Capability to generate </a:t>
            </a:r>
            <a:r>
              <a:rPr lang="en-US" b="1" dirty="0"/>
              <a:t>future forecasts</a:t>
            </a:r>
            <a:r>
              <a:rPr lang="en-US" dirty="0"/>
              <a:t>, such as for </a:t>
            </a:r>
            <a:r>
              <a:rPr lang="en-US" b="1" dirty="0"/>
              <a:t>August and September 2019</a:t>
            </a:r>
            <a:r>
              <a:rPr lang="en-US" dirty="0"/>
              <a:t>, with meaningful confidence.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478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Inter</vt:lpstr>
      <vt:lpstr>zeitung</vt:lpstr>
      <vt:lpstr>Office Theme</vt:lpstr>
      <vt:lpstr>   </vt:lpstr>
      <vt:lpstr> </vt:lpstr>
      <vt:lpstr>House Property Sales Time Series</vt:lpstr>
      <vt:lpstr>House Property Sales Time Series</vt:lpstr>
      <vt:lpstr>Simple Exponential Smoothing assumes no trend or seasonality — so the forecast remains flat.  Holt’s Model incorporates a linear trend, predicting a slight decline.  Holt-Winters includes both trend and seasonality, showing a more dynamic pattern with an increase in the price. </vt:lpstr>
      <vt:lpstr> Based on the last comparing, I select the Holt-Winters.  August 2019: $624,467.92 September 2019: $647,789.21</vt:lpstr>
      <vt:lpstr>histogram of property sale prices.</vt:lpstr>
      <vt:lpstr>Each dot represents a property that was sold. The x-axis shows the sale date. The y-axis shows the price of each property. You can spot price trends over time, like increasing or fluctuating prices. </vt:lpstr>
      <vt:lpstr>House Property Sales Time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Sayedolhosseini, Sayedyounes</dc:creator>
  <cp:lastModifiedBy>Sayedolhosseini, Sayedyounes</cp:lastModifiedBy>
  <cp:revision>1</cp:revision>
  <dcterms:created xsi:type="dcterms:W3CDTF">2025-04-17T15:33:16Z</dcterms:created>
  <dcterms:modified xsi:type="dcterms:W3CDTF">2025-07-22T22:11:21Z</dcterms:modified>
</cp:coreProperties>
</file>