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7" r:id="rId3"/>
    <p:sldId id="262" r:id="rId4"/>
    <p:sldId id="270" r:id="rId5"/>
    <p:sldId id="261" r:id="rId6"/>
    <p:sldId id="263" r:id="rId7"/>
    <p:sldId id="264" r:id="rId8"/>
    <p:sldId id="268" r:id="rId9"/>
    <p:sldId id="269" r:id="rId10"/>
    <p:sldId id="271" r:id="rId11"/>
    <p:sldId id="274" r:id="rId12"/>
    <p:sldId id="265" r:id="rId13"/>
    <p:sldId id="280" r:id="rId14"/>
    <p:sldId id="266" r:id="rId15"/>
    <p:sldId id="278" r:id="rId16"/>
    <p:sldId id="279" r:id="rId17"/>
    <p:sldId id="277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235E4-FA96-4997-8E61-823F089EA2A8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057BD-BC4A-48E4-AD29-DC11368D47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361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057BD-BC4A-48E4-AD29-DC11368D47D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645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40ED71-32B7-1F2A-6AC8-34246FB44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52EC30-04A2-97AE-B0C0-D6F3F5643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C5CBC0-D068-39C1-19FC-EA3279FF6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F712-A0DD-44ED-BF74-ABF28CFC9C0B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89B9E5-DEB9-F9D2-CB91-A9F6D60E0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301615-96C0-CC05-B12D-B1F0E22B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3007-483D-4FBB-8B38-D504A2DDBA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90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1BA67B-74E1-24B9-D1D0-D4A47ADD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AD6404-9EB9-9522-2DF8-4CF40D7A0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412771-796B-06E2-061E-4BC4420D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F712-A0DD-44ED-BF74-ABF28CFC9C0B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3572AE-34B1-5248-2115-733BB5F93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396A2E-35B6-B408-14DD-349D220F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3007-483D-4FBB-8B38-D504A2DDBA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14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0A2F4EF-260D-94EA-1FB2-827FE0323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531E4C-E413-8DAF-153E-16C7C50AD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12C692-0DBA-9228-7B9B-950A3CF72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F712-A0DD-44ED-BF74-ABF28CFC9C0B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A5F3BC-9E77-FC28-BEE3-1825D37C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566020-F521-46F1-B8BE-8185B0B2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3007-483D-4FBB-8B38-D504A2DDBA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95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B61FA-C8EC-E191-23D2-81C2A92B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522893-2D13-961A-0CFC-5E56E7F2E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19FCF1-BD2C-55A0-29A5-6D1A087B6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F712-A0DD-44ED-BF74-ABF28CFC9C0B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AEBA33-21FE-DD35-9304-767B942D0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D00B07-332D-BBE3-CEBA-020F86F8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3007-483D-4FBB-8B38-D504A2DDBA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36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84AD3-A1A1-9B06-D783-7CBD68B6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3B6130-F373-074C-082C-67D3654D2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72E1BF-D03A-784C-D3D8-170C4E70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F712-A0DD-44ED-BF74-ABF28CFC9C0B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60A2F2-4FB4-BEEC-590F-0D4B0A82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6FAA1A-E07D-2EA9-C002-17DAB253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3007-483D-4FBB-8B38-D504A2DDBA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50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A15C23-82DC-3150-ADFD-0275AAA6A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CE5A54-C728-D822-02CF-3ABB22286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D2AEE3-8218-2D7E-4B6C-B017B82A2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6617F8-4D85-ECD6-2CAD-B1B1F5D74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F712-A0DD-44ED-BF74-ABF28CFC9C0B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802D5D-5FDB-C4D4-5568-FF47AC13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976E96-2FDD-7D64-FA10-03817B125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3007-483D-4FBB-8B38-D504A2DDBA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91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7EAB0B-E74F-770B-6712-046DAB758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9A6C79-EEA4-47DC-F50E-C1496F318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281F07-F872-5B09-BBC1-86AA1CD0C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917988-60CE-A923-BE4A-5D39574B9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35AA15-EED5-F3D1-ADD7-0F41B75E5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8AD612-EB0E-E90E-B570-60212A788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F712-A0DD-44ED-BF74-ABF28CFC9C0B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D9BACA5-5C16-B2CE-35F7-04459694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265A675-A639-348C-68D4-D8907674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3007-483D-4FBB-8B38-D504A2DDBA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80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AA9B7-0D3D-E0B0-1F0E-C659840C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A27012-11CC-7EC7-83A2-E89D8999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F712-A0DD-44ED-BF74-ABF28CFC9C0B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8C87C5-6F1E-7485-4E05-2D6EC0A0F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1962A4-7985-DF21-3678-11A61C97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3007-483D-4FBB-8B38-D504A2DDBA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2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95E06B5-262E-DD97-1205-BEB021677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F712-A0DD-44ED-BF74-ABF28CFC9C0B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5FA9E3C-F351-9D05-2955-E71C73B4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B22E99-7C66-0778-5AC4-DE35D5B3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3007-483D-4FBB-8B38-D504A2DDBA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712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C356D-994B-420B-0E40-205A5528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C63DF5-90EB-3CEE-05BA-713C27274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2461404-35C7-E301-C681-94A0CCC4A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81A47F-B4B0-6F6F-79D5-83854E9A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F712-A0DD-44ED-BF74-ABF28CFC9C0B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339100-7501-9B62-6605-7A62635F4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7AE7C4-FDA7-20F7-56F3-BF95C862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3007-483D-4FBB-8B38-D504A2DDBA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39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987D7E-731D-D0E8-9A07-39616552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D3D4F4B-BFD6-0F38-62DB-22621BC13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F65452-4A1C-F4AB-952E-BEBD50DD1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68C3DC-F392-A187-26FB-784B7FE76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F712-A0DD-44ED-BF74-ABF28CFC9C0B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62BB32-FC4A-6EEE-31D9-F900C66C7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33A54C-675C-4423-0203-A71D4EB00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3007-483D-4FBB-8B38-D504A2DDBA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467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E4056DF-2A6A-AD4C-AAE1-CD7F683BE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DA3083-3BED-5A6E-74E2-B557F57DA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37D25-AAEF-E412-E80C-302BBC645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26F712-A0DD-44ED-BF74-ABF28CFC9C0B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FCD8E0-53DC-CCB4-3E4E-8C4384DDC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AF640E-3DF3-D2C6-C948-5AE24F130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B93007-483D-4FBB-8B38-D504A2DDBA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4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fedesoriano/heart-failure-predic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FA2C848-9FD6-96D8-399D-A24C713E4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de-DE" sz="5200" dirty="0">
                <a:solidFill>
                  <a:schemeClr val="tx2"/>
                </a:solidFill>
              </a:rPr>
              <a:t>Heart Disease Dataset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15429B-6741-CBB6-2A6C-F58368BE4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1830" y="4001587"/>
            <a:ext cx="5188034" cy="682079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Group I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23338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A1457-51DD-3A0F-B5C1-AE317DB9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Exploration &amp; </a:t>
            </a:r>
            <a:r>
              <a:rPr lang="de-DE" dirty="0" err="1"/>
              <a:t>Visualization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1A95F1B-F195-96D4-4B0D-4DE916606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0610" y="1825625"/>
            <a:ext cx="70507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17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47647F-B83F-2204-2A6D-75B21421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Exploration &amp; </a:t>
            </a:r>
            <a:r>
              <a:rPr lang="de-DE" dirty="0" err="1"/>
              <a:t>Visualization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44150F7-642E-3003-D470-8FF3AA532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0610" y="1825625"/>
            <a:ext cx="70507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25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6DB8C-D625-B5CF-750A-922E0611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D29BB358-75F0-0A2A-531E-A37DB36D7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13659" y="1451998"/>
            <a:ext cx="7158569" cy="441786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00313BE-289F-A5D4-98E0-347348517AB9}"/>
              </a:ext>
            </a:extLst>
          </p:cNvPr>
          <p:cNvSpPr txBox="1"/>
          <p:nvPr/>
        </p:nvSpPr>
        <p:spPr>
          <a:xfrm>
            <a:off x="945518" y="5987845"/>
            <a:ext cx="948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Trainings </a:t>
            </a:r>
            <a:r>
              <a:rPr lang="de-DE" dirty="0" err="1"/>
              <a:t>Accuracy</a:t>
            </a:r>
            <a:r>
              <a:rPr lang="de-DE" dirty="0"/>
              <a:t>: 87.35 % , Test </a:t>
            </a:r>
            <a:r>
              <a:rPr lang="de-DE" dirty="0" err="1"/>
              <a:t>Accuracy</a:t>
            </a:r>
            <a:r>
              <a:rPr lang="de-DE" dirty="0"/>
              <a:t>: 83.67 % </a:t>
            </a:r>
          </a:p>
        </p:txBody>
      </p:sp>
    </p:spTree>
    <p:extLst>
      <p:ext uri="{BB962C8B-B14F-4D97-AF65-F5344CB8AC3E}">
        <p14:creationId xmlns:p14="http://schemas.microsoft.com/office/powerpoint/2010/main" val="2134344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13C4E-2B0C-5D7C-989F-13B710FBF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Intepretation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B5AF94-D983-EAD4-726B-468DC91E8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True Positive: 84.08 %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False</a:t>
            </a:r>
            <a:r>
              <a:rPr lang="de-DE" dirty="0"/>
              <a:t> Positive: 15.92 %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False</a:t>
            </a:r>
            <a:r>
              <a:rPr lang="de-DE" dirty="0"/>
              <a:t> Negative: 9.39 %</a:t>
            </a:r>
          </a:p>
        </p:txBody>
      </p:sp>
    </p:spTree>
    <p:extLst>
      <p:ext uri="{BB962C8B-B14F-4D97-AF65-F5344CB8AC3E}">
        <p14:creationId xmlns:p14="http://schemas.microsoft.com/office/powerpoint/2010/main" val="760675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2495EB-7401-76D5-7E6D-5373743A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Logistic</a:t>
            </a:r>
            <a:r>
              <a:rPr lang="de-DE" dirty="0"/>
              <a:t> Regression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D9709CE-6A0F-AAE5-09E6-3FE4FA35A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518" y="1690688"/>
            <a:ext cx="9344909" cy="3912424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FA01B7A-6FED-B227-32AA-8056B5404C56}"/>
              </a:ext>
            </a:extLst>
          </p:cNvPr>
          <p:cNvSpPr txBox="1"/>
          <p:nvPr/>
        </p:nvSpPr>
        <p:spPr>
          <a:xfrm>
            <a:off x="945518" y="5987845"/>
            <a:ext cx="948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Trainings </a:t>
            </a:r>
            <a:r>
              <a:rPr lang="de-DE" dirty="0" err="1"/>
              <a:t>Accuracy</a:t>
            </a:r>
            <a:r>
              <a:rPr lang="de-DE" dirty="0"/>
              <a:t>: 87.07 % , Test </a:t>
            </a:r>
            <a:r>
              <a:rPr lang="de-DE" dirty="0" err="1"/>
              <a:t>Accuracy</a:t>
            </a:r>
            <a:r>
              <a:rPr lang="de-DE" dirty="0"/>
              <a:t>: 87.07 % </a:t>
            </a:r>
          </a:p>
        </p:txBody>
      </p:sp>
    </p:spTree>
    <p:extLst>
      <p:ext uri="{BB962C8B-B14F-4D97-AF65-F5344CB8AC3E}">
        <p14:creationId xmlns:p14="http://schemas.microsoft.com/office/powerpoint/2010/main" val="3453412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930BF-2FC6-F779-8718-D9A0CD80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Intepretation</a:t>
            </a:r>
            <a:r>
              <a:rPr lang="de-DE" dirty="0"/>
              <a:t> </a:t>
            </a:r>
            <a:r>
              <a:rPr lang="de-DE" dirty="0" err="1"/>
              <a:t>Logistic</a:t>
            </a:r>
            <a:r>
              <a:rPr lang="de-DE" dirty="0"/>
              <a:t>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1569B8-23E8-FEB9-508D-82A175B21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000" b="1" dirty="0"/>
              <a:t>Age:</a:t>
            </a:r>
            <a:r>
              <a:rPr lang="de-DE" sz="2000" dirty="0"/>
              <a:t> </a:t>
            </a: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each additional year of age, the odds of having heart disease increase about 4.1 %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Sex: </a:t>
            </a: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Being male (compared to female) increases the odds of heart disease by a factor of 9.18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Chest Pain Type: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latin typeface="Aptos" panose="020B0004020202020204" pitchFamily="34" charset="0"/>
                <a:cs typeface="Times New Roman" panose="02020603050405020304" pitchFamily="18" charset="0"/>
              </a:rPr>
              <a:t>Having typical angina (ATA) decreases the odds of heart disease by approximately 89% compared to asymptomatic individuals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latin typeface="Aptos" panose="020B0004020202020204" pitchFamily="34" charset="0"/>
                <a:cs typeface="Times New Roman" panose="02020603050405020304" pitchFamily="18" charset="0"/>
              </a:rPr>
              <a:t>Having non-anginal pain (NAP) decreases the odds of heart disease by approximately 83% compared to asymptomatic individuals</a:t>
            </a:r>
            <a:endParaRPr lang="de-DE" sz="20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51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F86BC-2425-8834-C955-18E75EAA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Intepretation</a:t>
            </a:r>
            <a:r>
              <a:rPr lang="de-DE" dirty="0"/>
              <a:t> </a:t>
            </a:r>
            <a:r>
              <a:rPr lang="de-DE" dirty="0" err="1"/>
              <a:t>Logistic</a:t>
            </a:r>
            <a:r>
              <a:rPr lang="de-DE" dirty="0"/>
              <a:t>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C3B25D-68CB-0FF9-3F92-9C72F297B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000" b="1" dirty="0"/>
              <a:t>Cholesterol: </a:t>
            </a:r>
            <a:r>
              <a:rPr lang="en-US" sz="2000" dirty="0"/>
              <a:t>For every unit increase in cholesterol, the odds of heart disease increase about 0.7%</a:t>
            </a:r>
          </a:p>
          <a:p>
            <a:pPr>
              <a:lnSpc>
                <a:spcPct val="150000"/>
              </a:lnSpc>
            </a:pPr>
            <a:r>
              <a:rPr lang="en-US" sz="2000" b="1" dirty="0" err="1"/>
              <a:t>Oldpeak</a:t>
            </a:r>
            <a:r>
              <a:rPr lang="en-US" sz="2000" dirty="0"/>
              <a:t>: Each unit increase in </a:t>
            </a:r>
            <a:r>
              <a:rPr lang="en-US" sz="2000" dirty="0" err="1"/>
              <a:t>Oldpeak</a:t>
            </a:r>
            <a:r>
              <a:rPr lang="en-US" sz="2000" dirty="0"/>
              <a:t> (ST depression induced by exercise) increases the odds of heart disease by 68%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ST Slope: </a:t>
            </a:r>
            <a:r>
              <a:rPr lang="en-US" sz="2000" dirty="0"/>
              <a:t>An upsloping ST segment reduces the odds of heart disease by about 89%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067730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FBE867-9ED5-B1B0-1E64-D1EE0B04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073666-941B-AE86-321C-EB35AE2EF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https://www.kaggle.com/datasets/fedesoriano/heart-failure-prediction</a:t>
            </a:r>
            <a:r>
              <a:rPr lang="de-D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978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B18943-DD42-B126-FB7E-9DEDC3A65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Exploration &amp; </a:t>
            </a:r>
            <a:r>
              <a:rPr lang="en-US" dirty="0"/>
              <a:t>Visualization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E599A55-F7E7-60C2-5442-07E32E8DB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918 </a:t>
            </a:r>
            <a:r>
              <a:rPr lang="de-DE" dirty="0" err="1"/>
              <a:t>observations</a:t>
            </a:r>
            <a:r>
              <a:rPr lang="de-DE" dirty="0"/>
              <a:t> and 12 variables</a:t>
            </a:r>
          </a:p>
          <a:p>
            <a:r>
              <a:rPr lang="de-DE" dirty="0"/>
              <a:t>10 variables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numeric</a:t>
            </a:r>
            <a:r>
              <a:rPr lang="de-DE" dirty="0"/>
              <a:t> and 2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character</a:t>
            </a:r>
            <a:r>
              <a:rPr lang="de-DE" dirty="0"/>
              <a:t>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C68C535-F4A0-6F28-D4A1-900B03F82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41405"/>
            <a:ext cx="8463686" cy="273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5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1350-9B3C-780C-49AB-698AAC09E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Exploration &amp; </a:t>
            </a:r>
            <a:r>
              <a:rPr lang="en-US" dirty="0"/>
              <a:t>Visualization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BE7F2DB-7E8C-57A7-2A3D-5A8363DD47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68297"/>
              </p:ext>
            </p:extLst>
          </p:nvPr>
        </p:nvGraphicFramePr>
        <p:xfrm>
          <a:off x="692080" y="1825628"/>
          <a:ext cx="10661720" cy="4667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654">
                  <a:extLst>
                    <a:ext uri="{9D8B030D-6E8A-4147-A177-3AD203B41FA5}">
                      <a16:colId xmlns:a16="http://schemas.microsoft.com/office/drawing/2014/main" val="126773758"/>
                    </a:ext>
                  </a:extLst>
                </a:gridCol>
                <a:gridCol w="6421085">
                  <a:extLst>
                    <a:ext uri="{9D8B030D-6E8A-4147-A177-3AD203B41FA5}">
                      <a16:colId xmlns:a16="http://schemas.microsoft.com/office/drawing/2014/main" val="472342327"/>
                    </a:ext>
                  </a:extLst>
                </a:gridCol>
                <a:gridCol w="729325">
                  <a:extLst>
                    <a:ext uri="{9D8B030D-6E8A-4147-A177-3AD203B41FA5}">
                      <a16:colId xmlns:a16="http://schemas.microsoft.com/office/drawing/2014/main" val="3765971070"/>
                    </a:ext>
                  </a:extLst>
                </a:gridCol>
                <a:gridCol w="1152696">
                  <a:extLst>
                    <a:ext uri="{9D8B030D-6E8A-4147-A177-3AD203B41FA5}">
                      <a16:colId xmlns:a16="http://schemas.microsoft.com/office/drawing/2014/main" val="1196065354"/>
                    </a:ext>
                  </a:extLst>
                </a:gridCol>
                <a:gridCol w="623480">
                  <a:extLst>
                    <a:ext uri="{9D8B030D-6E8A-4147-A177-3AD203B41FA5}">
                      <a16:colId xmlns:a16="http://schemas.microsoft.com/office/drawing/2014/main" val="3034103909"/>
                    </a:ext>
                  </a:extLst>
                </a:gridCol>
                <a:gridCol w="623480">
                  <a:extLst>
                    <a:ext uri="{9D8B030D-6E8A-4147-A177-3AD203B41FA5}">
                      <a16:colId xmlns:a16="http://schemas.microsoft.com/office/drawing/2014/main" val="107555418"/>
                    </a:ext>
                  </a:extLst>
                </a:gridCol>
              </a:tblGrid>
              <a:tr h="275204">
                <a:tc>
                  <a:txBody>
                    <a:bodyPr/>
                    <a:lstStyle/>
                    <a:p>
                      <a:pPr algn="l" fontAlgn="b"/>
                      <a:r>
                        <a:rPr lang="de-DE" sz="1500" u="none" strike="noStrike" dirty="0">
                          <a:effectLst/>
                        </a:rPr>
                        <a:t>Variable</a:t>
                      </a:r>
                      <a:endParaRPr lang="de-DE" sz="15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500" u="none" strike="noStrike" dirty="0">
                          <a:effectLst/>
                        </a:rPr>
                        <a:t>Definition</a:t>
                      </a:r>
                      <a:endParaRPr lang="de-DE" sz="15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500" u="none" strike="noStrike" dirty="0">
                          <a:effectLst/>
                        </a:rPr>
                        <a:t>Mean</a:t>
                      </a:r>
                      <a:endParaRPr lang="de-DE" sz="15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500" u="none" strike="noStrike" dirty="0">
                          <a:effectLst/>
                        </a:rPr>
                        <a:t> Std. Dev. </a:t>
                      </a:r>
                      <a:endParaRPr lang="de-DE" sz="15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500" u="none" strike="noStrike" dirty="0">
                          <a:effectLst/>
                        </a:rPr>
                        <a:t>Min</a:t>
                      </a:r>
                      <a:endParaRPr lang="de-DE" sz="15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500" u="none" strike="noStrike" dirty="0">
                          <a:effectLst/>
                        </a:rPr>
                        <a:t>Max</a:t>
                      </a:r>
                      <a:endParaRPr lang="de-DE" sz="15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extLst>
                  <a:ext uri="{0D108BD9-81ED-4DB2-BD59-A6C34878D82A}">
                    <a16:rowId xmlns:a16="http://schemas.microsoft.com/office/drawing/2014/main" val="3002941854"/>
                  </a:ext>
                </a:extLst>
              </a:tr>
              <a:tr h="275204">
                <a:tc>
                  <a:txBody>
                    <a:bodyPr/>
                    <a:lstStyle/>
                    <a:p>
                      <a:pPr algn="l" fontAlgn="b"/>
                      <a:r>
                        <a:rPr lang="de-DE" sz="1500" u="none" strike="noStrike" dirty="0">
                          <a:effectLst/>
                        </a:rPr>
                        <a:t>Age </a:t>
                      </a:r>
                      <a:endParaRPr lang="de-DE" sz="1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Age of the patient in years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500" u="none" strike="noStrike" dirty="0">
                          <a:effectLst/>
                        </a:rPr>
                        <a:t>54.00 </a:t>
                      </a:r>
                      <a:endParaRPr lang="de-DE" sz="1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500" u="none" strike="noStrike" dirty="0">
                          <a:effectLst/>
                        </a:rPr>
                        <a:t>9.432</a:t>
                      </a:r>
                      <a:endParaRPr lang="de-DE" sz="1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500" u="none" strike="noStrike" dirty="0">
                          <a:effectLst/>
                        </a:rPr>
                        <a:t>28.00</a:t>
                      </a:r>
                      <a:endParaRPr lang="de-DE" sz="1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500" u="none" strike="noStrike" dirty="0">
                          <a:effectLst/>
                        </a:rPr>
                        <a:t>77.00</a:t>
                      </a:r>
                      <a:endParaRPr lang="de-DE" sz="1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extLst>
                  <a:ext uri="{0D108BD9-81ED-4DB2-BD59-A6C34878D82A}">
                    <a16:rowId xmlns:a16="http://schemas.microsoft.com/office/drawing/2014/main" val="2531371929"/>
                  </a:ext>
                </a:extLst>
              </a:tr>
              <a:tr h="275204">
                <a:tc>
                  <a:txBody>
                    <a:bodyPr/>
                    <a:lstStyle/>
                    <a:p>
                      <a:pPr algn="l" fontAlgn="b"/>
                      <a:r>
                        <a:rPr lang="de-DE" sz="1500" u="none" strike="noStrike" dirty="0">
                          <a:effectLst/>
                        </a:rPr>
                        <a:t>Sex</a:t>
                      </a:r>
                      <a:endParaRPr lang="de-DE" sz="1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Gender of patient (female=0, male=1)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500" u="none" strike="noStrike" dirty="0">
                          <a:effectLst/>
                        </a:rPr>
                        <a:t>0.7898</a:t>
                      </a:r>
                      <a:endParaRPr lang="de-DE" sz="1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500" u="none" strike="noStrike" dirty="0">
                          <a:effectLst/>
                        </a:rPr>
                        <a:t>0.4077</a:t>
                      </a:r>
                      <a:endParaRPr lang="de-DE" sz="1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500" u="none" strike="noStrike" dirty="0">
                          <a:effectLst/>
                        </a:rPr>
                        <a:t>0.0</a:t>
                      </a:r>
                      <a:endParaRPr lang="de-DE" sz="1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500" u="none" strike="noStrike" dirty="0">
                          <a:effectLst/>
                        </a:rPr>
                        <a:t>1.0</a:t>
                      </a:r>
                      <a:endParaRPr lang="de-DE" sz="1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extLst>
                  <a:ext uri="{0D108BD9-81ED-4DB2-BD59-A6C34878D82A}">
                    <a16:rowId xmlns:a16="http://schemas.microsoft.com/office/drawing/2014/main" val="1869656095"/>
                  </a:ext>
                </a:extLst>
              </a:tr>
              <a:tr h="493123">
                <a:tc>
                  <a:txBody>
                    <a:bodyPr/>
                    <a:lstStyle/>
                    <a:p>
                      <a:pPr algn="l" fontAlgn="b"/>
                      <a:r>
                        <a:rPr lang="de-DE" sz="1500" u="none" strike="noStrike" dirty="0" err="1">
                          <a:effectLst/>
                        </a:rPr>
                        <a:t>Chest</a:t>
                      </a:r>
                      <a:r>
                        <a:rPr lang="de-DE" sz="1500" u="none" strike="noStrike" dirty="0">
                          <a:effectLst/>
                        </a:rPr>
                        <a:t> Pain Type</a:t>
                      </a:r>
                      <a:endParaRPr lang="de-DE" sz="1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Type of chest pain experienced: TA (Typical Angina), ATA(Atypical Angina), NAP (</a:t>
                      </a:r>
                      <a:r>
                        <a:rPr lang="en-US" sz="1500" u="none" strike="noStrike" dirty="0" err="1">
                          <a:effectLst/>
                        </a:rPr>
                        <a:t>Non_Anginal</a:t>
                      </a:r>
                      <a:r>
                        <a:rPr lang="en-US" sz="1500" u="none" strike="noStrike" dirty="0">
                          <a:effectLst/>
                        </a:rPr>
                        <a:t> Pain), ASY (</a:t>
                      </a:r>
                      <a:r>
                        <a:rPr lang="en-US" sz="1500" u="none" strike="noStrike" dirty="0" err="1">
                          <a:effectLst/>
                        </a:rPr>
                        <a:t>Asympotomatic</a:t>
                      </a:r>
                      <a:r>
                        <a:rPr lang="en-US" sz="1500" u="none" strike="noStrike" dirty="0">
                          <a:effectLst/>
                        </a:rPr>
                        <a:t>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extLst>
                  <a:ext uri="{0D108BD9-81ED-4DB2-BD59-A6C34878D82A}">
                    <a16:rowId xmlns:a16="http://schemas.microsoft.com/office/drawing/2014/main" val="2139403005"/>
                  </a:ext>
                </a:extLst>
              </a:tr>
              <a:tr h="275204">
                <a:tc>
                  <a:txBody>
                    <a:bodyPr/>
                    <a:lstStyle/>
                    <a:p>
                      <a:pPr algn="l" fontAlgn="b"/>
                      <a:r>
                        <a:rPr lang="de-DE" sz="1500" u="none" strike="noStrike">
                          <a:effectLst/>
                        </a:rPr>
                        <a:t>Resting BP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The resting blood pressure of the patient, measured in mm Hg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500" u="none" strike="noStrike">
                          <a:effectLst/>
                        </a:rPr>
                        <a:t>132.4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500" u="none" strike="noStrike">
                          <a:effectLst/>
                        </a:rPr>
                        <a:t>18.514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500" u="none" strike="noStrike">
                          <a:effectLst/>
                        </a:rPr>
                        <a:t>0.0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500" u="none" strike="noStrike">
                          <a:effectLst/>
                        </a:rPr>
                        <a:t>200.0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extLst>
                  <a:ext uri="{0D108BD9-81ED-4DB2-BD59-A6C34878D82A}">
                    <a16:rowId xmlns:a16="http://schemas.microsoft.com/office/drawing/2014/main" val="2665020755"/>
                  </a:ext>
                </a:extLst>
              </a:tr>
              <a:tr h="275204">
                <a:tc>
                  <a:txBody>
                    <a:bodyPr/>
                    <a:lstStyle/>
                    <a:p>
                      <a:pPr algn="l" fontAlgn="b"/>
                      <a:r>
                        <a:rPr lang="de-DE" sz="1500" u="none" strike="noStrike">
                          <a:effectLst/>
                        </a:rPr>
                        <a:t>Cholesterol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Total cholesterol level in blood, measured in mg/dl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500" u="none" strike="noStrike">
                          <a:effectLst/>
                        </a:rPr>
                        <a:t>198.8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500" u="none" strike="noStrike">
                          <a:effectLst/>
                        </a:rPr>
                        <a:t>109384.000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500" u="none" strike="noStrike">
                          <a:effectLst/>
                        </a:rPr>
                        <a:t>0.0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500" u="none" strike="noStrike">
                          <a:effectLst/>
                        </a:rPr>
                        <a:t>603.0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extLst>
                  <a:ext uri="{0D108BD9-81ED-4DB2-BD59-A6C34878D82A}">
                    <a16:rowId xmlns:a16="http://schemas.microsoft.com/office/drawing/2014/main" val="4223616469"/>
                  </a:ext>
                </a:extLst>
              </a:tr>
              <a:tr h="275204">
                <a:tc>
                  <a:txBody>
                    <a:bodyPr/>
                    <a:lstStyle/>
                    <a:p>
                      <a:pPr algn="l" fontAlgn="b"/>
                      <a:r>
                        <a:rPr lang="de-DE" sz="1500" u="none" strike="noStrike">
                          <a:effectLst/>
                        </a:rPr>
                        <a:t>Fasting BS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Fasting sugar level (means &lt; 120mg/dl= 0, means &gt; 120 mg/dl = 1)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500" u="none" strike="noStrike">
                          <a:effectLst/>
                        </a:rPr>
                        <a:t>0.2331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500" u="none" strike="noStrike">
                          <a:effectLst/>
                        </a:rPr>
                        <a:t>0.4320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500" u="none" strike="noStrike">
                          <a:effectLst/>
                        </a:rPr>
                        <a:t>0.0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500" u="none" strike="noStrike">
                          <a:effectLst/>
                        </a:rPr>
                        <a:t>1.0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extLst>
                  <a:ext uri="{0D108BD9-81ED-4DB2-BD59-A6C34878D82A}">
                    <a16:rowId xmlns:a16="http://schemas.microsoft.com/office/drawing/2014/main" val="1289856170"/>
                  </a:ext>
                </a:extLst>
              </a:tr>
              <a:tr h="493123">
                <a:tc>
                  <a:txBody>
                    <a:bodyPr/>
                    <a:lstStyle/>
                    <a:p>
                      <a:pPr algn="l" fontAlgn="b"/>
                      <a:r>
                        <a:rPr lang="de-DE" sz="1500" u="none" strike="noStrike">
                          <a:effectLst/>
                        </a:rPr>
                        <a:t>Resting ECG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Results of the resting electrocardiogram: Normal, ST, LVH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500" u="none" strike="noStrike">
                          <a:effectLst/>
                        </a:rPr>
                        <a:t>0.1939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500" u="none" strike="noStrike">
                          <a:effectLst/>
                        </a:rPr>
                        <a:t>0.396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500" u="none" strike="noStrike">
                          <a:effectLst/>
                        </a:rPr>
                        <a:t>0.0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500" u="none" strike="noStrike">
                          <a:effectLst/>
                        </a:rPr>
                        <a:t>1.0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extLst>
                  <a:ext uri="{0D108BD9-81ED-4DB2-BD59-A6C34878D82A}">
                    <a16:rowId xmlns:a16="http://schemas.microsoft.com/office/drawing/2014/main" val="3490210427"/>
                  </a:ext>
                </a:extLst>
              </a:tr>
              <a:tr h="275204">
                <a:tc>
                  <a:txBody>
                    <a:bodyPr/>
                    <a:lstStyle/>
                    <a:p>
                      <a:pPr algn="l" fontAlgn="b"/>
                      <a:r>
                        <a:rPr lang="de-DE" sz="1500" u="none" strike="noStrike">
                          <a:effectLst/>
                        </a:rPr>
                        <a:t>Max HR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The maximum heart rate achieved by the patient during exercise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500" u="none" strike="noStrike" dirty="0">
                          <a:effectLst/>
                        </a:rPr>
                        <a:t>136.8</a:t>
                      </a:r>
                      <a:endParaRPr lang="de-DE" sz="1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500" u="none" strike="noStrike">
                          <a:effectLst/>
                        </a:rPr>
                        <a:t>25.460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500" u="none" strike="noStrike">
                          <a:effectLst/>
                        </a:rPr>
                        <a:t>60.0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500" u="none" strike="noStrike">
                          <a:effectLst/>
                        </a:rPr>
                        <a:t>202.0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extLst>
                  <a:ext uri="{0D108BD9-81ED-4DB2-BD59-A6C34878D82A}">
                    <a16:rowId xmlns:a16="http://schemas.microsoft.com/office/drawing/2014/main" val="3900726976"/>
                  </a:ext>
                </a:extLst>
              </a:tr>
              <a:tr h="493123">
                <a:tc>
                  <a:txBody>
                    <a:bodyPr/>
                    <a:lstStyle/>
                    <a:p>
                      <a:pPr algn="l" fontAlgn="b"/>
                      <a:r>
                        <a:rPr lang="de-DE" sz="1500" u="none" strike="noStrike">
                          <a:effectLst/>
                        </a:rPr>
                        <a:t>Exercise Angina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Angina (chest pain) induced by exercise (No =0, Yes=1)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500" u="none" strike="noStrike">
                          <a:effectLst/>
                        </a:rPr>
                        <a:t>0.4041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500" u="none" strike="noStrike">
                          <a:effectLst/>
                        </a:rPr>
                        <a:t>0.491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500" u="none" strike="noStrike">
                          <a:effectLst/>
                        </a:rPr>
                        <a:t>0.0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500" u="none" strike="noStrike">
                          <a:effectLst/>
                        </a:rPr>
                        <a:t>1.0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extLst>
                  <a:ext uri="{0D108BD9-81ED-4DB2-BD59-A6C34878D82A}">
                    <a16:rowId xmlns:a16="http://schemas.microsoft.com/office/drawing/2014/main" val="2300473298"/>
                  </a:ext>
                </a:extLst>
              </a:tr>
              <a:tr h="275204">
                <a:tc>
                  <a:txBody>
                    <a:bodyPr/>
                    <a:lstStyle/>
                    <a:p>
                      <a:pPr algn="l" fontAlgn="b"/>
                      <a:r>
                        <a:rPr lang="de-DE" sz="1500" u="none" strike="noStrike">
                          <a:effectLst/>
                        </a:rPr>
                        <a:t>Oldpeak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The ST depression induced by exercise relative to rest, measured in mm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500" u="none" strike="noStrike">
                          <a:effectLst/>
                        </a:rPr>
                        <a:t>0.8874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500" u="none" strike="noStrike">
                          <a:effectLst/>
                        </a:rPr>
                        <a:t>1.067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500" u="none" strike="noStrike">
                          <a:effectLst/>
                        </a:rPr>
                        <a:t>(-)2.6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500" u="none" strike="noStrike">
                          <a:effectLst/>
                        </a:rPr>
                        <a:t>6.00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extLst>
                  <a:ext uri="{0D108BD9-81ED-4DB2-BD59-A6C34878D82A}">
                    <a16:rowId xmlns:a16="http://schemas.microsoft.com/office/drawing/2014/main" val="2352342040"/>
                  </a:ext>
                </a:extLst>
              </a:tr>
              <a:tr h="493123">
                <a:tc>
                  <a:txBody>
                    <a:bodyPr/>
                    <a:lstStyle/>
                    <a:p>
                      <a:pPr algn="l" fontAlgn="b"/>
                      <a:r>
                        <a:rPr lang="de-DE" sz="1500" u="none" strike="noStrike">
                          <a:effectLst/>
                        </a:rPr>
                        <a:t>ST Slope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The slope of the ST segment during exercise: Up (upsloping), Flat, Down (downsloping)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extLst>
                  <a:ext uri="{0D108BD9-81ED-4DB2-BD59-A6C34878D82A}">
                    <a16:rowId xmlns:a16="http://schemas.microsoft.com/office/drawing/2014/main" val="2350709276"/>
                  </a:ext>
                </a:extLst>
              </a:tr>
              <a:tr h="493123">
                <a:tc>
                  <a:txBody>
                    <a:bodyPr/>
                    <a:lstStyle/>
                    <a:p>
                      <a:pPr algn="l" fontAlgn="b"/>
                      <a:r>
                        <a:rPr lang="de-DE" sz="1500" u="none" strike="noStrike">
                          <a:effectLst/>
                        </a:rPr>
                        <a:t>Heart Disease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The target variable: 0 = no heart </a:t>
                      </a:r>
                      <a:r>
                        <a:rPr lang="en-US" sz="1500" u="none" strike="noStrike" dirty="0" err="1">
                          <a:effectLst/>
                        </a:rPr>
                        <a:t>diesease</a:t>
                      </a:r>
                      <a:r>
                        <a:rPr lang="en-US" sz="1500" u="none" strike="noStrike" dirty="0">
                          <a:effectLst/>
                        </a:rPr>
                        <a:t>, 1= heart disease)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500" u="none" strike="noStrike">
                          <a:effectLst/>
                        </a:rPr>
                        <a:t>0.5534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500" u="none" strike="noStrike">
                          <a:effectLst/>
                        </a:rPr>
                        <a:t>0.497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500" u="none" strike="noStrike">
                          <a:effectLst/>
                        </a:rPr>
                        <a:t>0.0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500" u="none" strike="noStrike" dirty="0">
                          <a:effectLst/>
                        </a:rPr>
                        <a:t>1.0</a:t>
                      </a:r>
                      <a:endParaRPr lang="de-DE" sz="1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428" marR="10428" marT="10428" marB="0" anchor="b"/>
                </a:tc>
                <a:extLst>
                  <a:ext uri="{0D108BD9-81ED-4DB2-BD59-A6C34878D82A}">
                    <a16:rowId xmlns:a16="http://schemas.microsoft.com/office/drawing/2014/main" val="60134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45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977B4-6527-605E-2F6D-5F13F3334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Exploration &amp; </a:t>
            </a:r>
            <a:r>
              <a:rPr lang="en-US" dirty="0"/>
              <a:t>Visualization</a:t>
            </a:r>
            <a:endParaRPr lang="de-DE" dirty="0"/>
          </a:p>
        </p:txBody>
      </p:sp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9C748C5B-8B04-F38C-9149-C4D1C5757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0610" y="1825625"/>
            <a:ext cx="70507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5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78A76-A486-5A74-F098-3F533D8B6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Exploration &amp; </a:t>
            </a:r>
            <a:r>
              <a:rPr lang="de-DE" dirty="0" err="1"/>
              <a:t>Visualization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7F15BFB-1F7F-97E9-F8DD-71E58E773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0610" y="1825625"/>
            <a:ext cx="70507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3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43292E-2CF1-FA17-EEA8-638FC767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Exploration &amp; </a:t>
            </a:r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764F1AB-A3C8-29F7-C6E8-14B6FF415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After </a:t>
            </a:r>
            <a:r>
              <a:rPr lang="de-DE" sz="2400" dirty="0" err="1"/>
              <a:t>removing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outliers</a:t>
            </a:r>
            <a:r>
              <a:rPr lang="de-DE" sz="2400" dirty="0"/>
              <a:t>: 735 </a:t>
            </a:r>
            <a:r>
              <a:rPr lang="de-DE" sz="2400" dirty="0" err="1"/>
              <a:t>obervations</a:t>
            </a:r>
            <a:r>
              <a:rPr lang="de-DE" sz="2400" dirty="0"/>
              <a:t> and 12 variables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963E742-23BD-BB21-4567-E9AC438BA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733434"/>
            <a:ext cx="7626546" cy="258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9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9862A3-8DD0-6275-15AD-FE4BC5A4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Exploration &amp; </a:t>
            </a:r>
            <a:r>
              <a:rPr lang="de-DE" dirty="0" err="1"/>
              <a:t>Visualization</a:t>
            </a:r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8F2B8179-B13F-0E7D-AF50-FF63D039B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0610" y="1825625"/>
            <a:ext cx="70507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0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F1373-97C5-6C99-7537-33837011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Exploration &amp; </a:t>
            </a:r>
            <a:r>
              <a:rPr lang="de-DE" dirty="0" err="1"/>
              <a:t>Visualization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498173A-12F8-445D-1596-C2512B374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0610" y="1825625"/>
            <a:ext cx="70507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14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2668A-094A-0C70-0BEE-74B84E31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Exploration &amp; </a:t>
            </a:r>
            <a:r>
              <a:rPr lang="de-DE" dirty="0" err="1"/>
              <a:t>Visualization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DF86F98-CE0E-561C-6CD0-7D323E01B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0610" y="1825625"/>
            <a:ext cx="70507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84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</Words>
  <Application>Microsoft Office PowerPoint</Application>
  <PresentationFormat>Breitbild</PresentationFormat>
  <Paragraphs>106</Paragraphs>
  <Slides>17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Aptos Narrow</vt:lpstr>
      <vt:lpstr>Arial</vt:lpstr>
      <vt:lpstr>Office</vt:lpstr>
      <vt:lpstr>Heart Disease Dataset Analysis</vt:lpstr>
      <vt:lpstr>Data Exploration &amp; Visualization</vt:lpstr>
      <vt:lpstr>Data Exploration &amp; Visualization</vt:lpstr>
      <vt:lpstr>Data Exploration &amp; Visualization</vt:lpstr>
      <vt:lpstr>Data Exploration &amp; Visualization</vt:lpstr>
      <vt:lpstr>Data Exploration &amp; Visualization</vt:lpstr>
      <vt:lpstr>Data Exploration &amp; Visualization</vt:lpstr>
      <vt:lpstr>Data Exploration &amp; Visualization</vt:lpstr>
      <vt:lpstr>Data Exploration &amp; Visualization</vt:lpstr>
      <vt:lpstr>Data Exploration &amp; Visualization</vt:lpstr>
      <vt:lpstr>Data Exploration &amp; Visualization</vt:lpstr>
      <vt:lpstr>Decision Tree </vt:lpstr>
      <vt:lpstr>Intepretation Decision Tree </vt:lpstr>
      <vt:lpstr>Logistic Regression</vt:lpstr>
      <vt:lpstr>Intepretation Logistic Regression</vt:lpstr>
      <vt:lpstr>Intepretation Logistic Regression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Moritz Nesswetter</dc:creator>
  <cp:lastModifiedBy>Moritz Nesswetter</cp:lastModifiedBy>
  <cp:revision>14</cp:revision>
  <dcterms:created xsi:type="dcterms:W3CDTF">2024-10-31T22:10:15Z</dcterms:created>
  <dcterms:modified xsi:type="dcterms:W3CDTF">2024-11-12T20:48:25Z</dcterms:modified>
</cp:coreProperties>
</file>